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9" r:id="rId1"/>
  </p:sldMasterIdLst>
  <p:notesMasterIdLst>
    <p:notesMasterId r:id="rId13"/>
  </p:notesMasterIdLst>
  <p:sldIdLst>
    <p:sldId id="256" r:id="rId2"/>
    <p:sldId id="300" r:id="rId3"/>
    <p:sldId id="301" r:id="rId4"/>
    <p:sldId id="302" r:id="rId5"/>
    <p:sldId id="492" r:id="rId6"/>
    <p:sldId id="491" r:id="rId7"/>
    <p:sldId id="303" r:id="rId8"/>
    <p:sldId id="494" r:id="rId9"/>
    <p:sldId id="458" r:id="rId10"/>
    <p:sldId id="459" r:id="rId11"/>
    <p:sldId id="4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35"/>
    <p:restoredTop sz="94666"/>
  </p:normalViewPr>
  <p:slideViewPr>
    <p:cSldViewPr snapToGrid="0" snapToObjects="1">
      <p:cViewPr varScale="1">
        <p:scale>
          <a:sx n="66" d="100"/>
          <a:sy n="6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E9D6-A646-314C-ACCB-7D3857270F4B}" type="datetimeFigureOut">
              <a:t>30-08-23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E889-7934-EB44-B1C5-409ABD6EF4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Yadran Eterovic S. (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US"/>
              <a:t>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76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88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anchor="ctr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 anchor="ctr"/>
          <a:lstStyle>
            <a:lvl1pPr marL="0" indent="0"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3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Yadran Eterovic S. (yadran@ing.puc.cl)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76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  <p:sldLayoutId id="2147484471" r:id="rId13"/>
    <p:sldLayoutId id="2147484472" r:id="rId14"/>
    <p:sldLayoutId id="2147484473" r:id="rId15"/>
    <p:sldLayoutId id="2147484474" r:id="rId16"/>
    <p:sldLayoutId id="214748447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0E21-7EE2-A346-8619-3BEAA44C5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El procesador</a:t>
            </a:r>
            <a:br>
              <a:rPr lang="en-US">
                <a:solidFill>
                  <a:srgbClr val="002060"/>
                </a:solidFill>
              </a:rPr>
            </a:br>
            <a:r>
              <a:rPr lang="en-US" sz="3200">
                <a:solidFill>
                  <a:srgbClr val="002060"/>
                </a:solidFill>
              </a:rPr>
              <a:t>Parte II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3D86-397E-B14C-9557-58371028E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Arquitectura de Computadores – </a:t>
            </a:r>
            <a:r>
              <a:rPr lang="en-US" cap="small">
                <a:solidFill>
                  <a:srgbClr val="002060"/>
                </a:solidFill>
              </a:rPr>
              <a:t>iic</a:t>
            </a:r>
            <a:r>
              <a:rPr lang="en-US">
                <a:solidFill>
                  <a:srgbClr val="002060"/>
                </a:solidFill>
              </a:rPr>
              <a:t>2343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B5151-F3F7-6B4F-BBF9-B6EBF5A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2023-2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318621-9FDC-3E4C-B558-7B536E6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Yadran Eterovic S. (</a:t>
            </a:r>
            <a:r>
              <a:rPr lang="en-US" sz="140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yadran@uc.cl</a:t>
            </a:r>
            <a:r>
              <a:rPr lang="en-US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74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C3605-C478-3046-988D-6F7C984A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10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7D83678-45B2-534E-835C-7A0962F2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57018"/>
            <a:ext cx="5787872" cy="6538750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</a:rPr>
              <a:t>El </a:t>
            </a:r>
            <a:r>
              <a:rPr lang="en-US" b="1">
                <a:solidFill>
                  <a:srgbClr val="002060"/>
                </a:solidFill>
              </a:rPr>
              <a:t>lenguaje </a:t>
            </a:r>
            <a:r>
              <a:rPr lang="en-US" b="1" i="1">
                <a:solidFill>
                  <a:srgbClr val="002060"/>
                </a:solidFill>
              </a:rPr>
              <a:t>assembly</a:t>
            </a:r>
            <a:r>
              <a:rPr lang="en-US">
                <a:solidFill>
                  <a:srgbClr val="002060"/>
                </a:solidFill>
              </a:rPr>
              <a:t> nos ayuda</a:t>
            </a:r>
          </a:p>
          <a:p>
            <a:pPr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US">
                <a:solidFill>
                  <a:srgbClr val="002060"/>
                </a:solidFill>
              </a:rPr>
              <a:t>versión simbólica del lenguaje de máquina:</a:t>
            </a:r>
          </a:p>
          <a:p>
            <a:pPr lvl="1"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2060"/>
                </a:solidFill>
              </a:rPr>
              <a:t>cada instrucción tiene un </a:t>
            </a:r>
            <a:r>
              <a:rPr lang="en-US" b="1">
                <a:solidFill>
                  <a:srgbClr val="002060"/>
                </a:solidFill>
              </a:rPr>
              <a:t>nombre</a:t>
            </a:r>
            <a:r>
              <a:rPr lang="en-US">
                <a:solidFill>
                  <a:srgbClr val="002060"/>
                </a:solidFill>
              </a:rPr>
              <a:t> y dos </a:t>
            </a:r>
            <a:r>
              <a:rPr lang="en-US" b="1">
                <a:solidFill>
                  <a:srgbClr val="002060"/>
                </a:solidFill>
              </a:rPr>
              <a:t>operandos</a:t>
            </a:r>
          </a:p>
          <a:p>
            <a:pPr lvl="1"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2060"/>
                </a:solidFill>
              </a:rPr>
              <a:t>p.ej., la instrucción en la diap. anterior es una resta (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>
                <a:solidFill>
                  <a:srgbClr val="002060"/>
                </a:solidFill>
              </a:rPr>
              <a:t>), cuyos operandos son el (contenido del) registro </a:t>
            </a:r>
            <a:r>
              <a:rPr lang="en-US" i="1">
                <a:solidFill>
                  <a:srgbClr val="002060"/>
                </a:solidFill>
              </a:rPr>
              <a:t>A</a:t>
            </a:r>
            <a:r>
              <a:rPr lang="en-US">
                <a:solidFill>
                  <a:srgbClr val="002060"/>
                </a:solidFill>
              </a:rPr>
              <a:t> (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2060"/>
                </a:solidFill>
              </a:rPr>
              <a:t>) y un literal (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</a:t>
            </a:r>
            <a:r>
              <a:rPr lang="en-US">
                <a:solidFill>
                  <a:srgbClr val="002060"/>
                </a:solidFill>
              </a:rPr>
              <a:t>), y cuyo resultado se almacena en el mismo registro </a:t>
            </a:r>
            <a:r>
              <a:rPr lang="en-US" i="1">
                <a:solidFill>
                  <a:srgbClr val="002060"/>
                </a:solidFill>
              </a:rPr>
              <a:t>A</a:t>
            </a:r>
          </a:p>
          <a:p>
            <a:pPr marL="755650" lvl="1" indent="0"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buNone/>
              <a:defRPr/>
            </a:pPr>
            <a:r>
              <a:rPr lang="en-US">
                <a:solidFill>
                  <a:srgbClr val="002060"/>
                </a:solidFill>
              </a:rPr>
              <a:t>… y por lo tanto se escribe simbólicamente como 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>
                <a:solidFill>
                  <a:srgbClr val="002060"/>
                </a:solidFill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A,Lit</a:t>
            </a:r>
          </a:p>
          <a:p>
            <a:pPr>
              <a:lnSpc>
                <a:spcPct val="112000"/>
              </a:lnSpc>
              <a:spcBef>
                <a:spcPts val="2400"/>
              </a:spcBef>
              <a:buClr>
                <a:srgbClr val="FF0000"/>
              </a:buClr>
              <a:defRPr/>
            </a:pPr>
            <a:r>
              <a:rPr lang="en-US">
                <a:solidFill>
                  <a:srgbClr val="002060"/>
                </a:solidFill>
                <a:cs typeface="Consolas" panose="020B0609020204030204" pitchFamily="49" charset="0"/>
              </a:rPr>
              <a:t>Cada instrucción del lenguaje de máquina tiene </a:t>
            </a:r>
            <a:r>
              <a:rPr lang="en-US" i="1">
                <a:solidFill>
                  <a:srgbClr val="002060"/>
                </a:solidFill>
                <a:cs typeface="Consolas" panose="020B0609020204030204" pitchFamily="49" charset="0"/>
              </a:rPr>
              <a:t>una única instrucción correspondiente</a:t>
            </a:r>
            <a:r>
              <a:rPr lang="en-US">
                <a:solidFill>
                  <a:srgbClr val="002060"/>
                </a:solidFill>
                <a:cs typeface="Consolas" panose="020B0609020204030204" pitchFamily="49" charset="0"/>
              </a:rPr>
              <a:t> en el lenguaje </a:t>
            </a:r>
            <a:r>
              <a:rPr lang="en-US" i="1">
                <a:solidFill>
                  <a:srgbClr val="002060"/>
                </a:solidFill>
                <a:cs typeface="Consolas" panose="020B0609020204030204" pitchFamily="49" charset="0"/>
              </a:rPr>
              <a:t>assembly</a:t>
            </a:r>
            <a:r>
              <a:rPr lang="en-US">
                <a:solidFill>
                  <a:srgbClr val="002060"/>
                </a:solidFill>
                <a:cs typeface="Consolas" panose="020B0609020204030204" pitchFamily="49" charset="0"/>
              </a:rPr>
              <a:t>:</a:t>
            </a:r>
          </a:p>
          <a:p>
            <a:pPr lvl="1"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2060"/>
                </a:solidFill>
                <a:cs typeface="Consolas" panose="020B0609020204030204" pitchFamily="49" charset="0"/>
              </a:rPr>
              <a:t>única combinación de </a:t>
            </a:r>
            <a:r>
              <a:rPr lang="en-US" i="1">
                <a:solidFill>
                  <a:srgbClr val="002060"/>
                </a:solidFill>
                <a:cs typeface="Consolas" panose="020B0609020204030204" pitchFamily="49" charset="0"/>
              </a:rPr>
              <a:t>nombre de operación y especificación de dos operandos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701E8-5112-C28D-E7EB-D3CBAD456CA9}"/>
              </a:ext>
            </a:extLst>
          </p:cNvPr>
          <p:cNvSpPr txBox="1"/>
          <p:nvPr/>
        </p:nvSpPr>
        <p:spPr>
          <a:xfrm>
            <a:off x="8495070" y="2414471"/>
            <a:ext cx="3535040" cy="2029057"/>
          </a:xfrm>
          <a:prstGeom prst="roundRect">
            <a:avLst>
              <a:gd name="adj" fmla="val 93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  <a:buClr>
                <a:srgbClr val="FF0000"/>
              </a:buCl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lenguaje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 nuestro computador básico se muestra en las dos primeras columnas de la próx. diap.; p.ej.:</a:t>
            </a:r>
          </a:p>
          <a:p>
            <a:pPr marL="457200" lvl="1" indent="0">
              <a:lnSpc>
                <a:spcPct val="112000"/>
              </a:lnSpc>
              <a:buClr>
                <a:srgbClr val="FF0000"/>
              </a:buClr>
              <a:buNone/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MOV A,B</a:t>
            </a:r>
          </a:p>
          <a:p>
            <a:pPr marL="457200" lvl="1" indent="0">
              <a:lnSpc>
                <a:spcPct val="112000"/>
              </a:lnSpc>
              <a:buClr>
                <a:srgbClr val="FF0000"/>
              </a:buClr>
              <a:buNone/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A,Lit</a:t>
            </a:r>
          </a:p>
        </p:txBody>
      </p:sp>
    </p:spTree>
    <p:extLst>
      <p:ext uri="{BB962C8B-B14F-4D97-AF65-F5344CB8AC3E}">
        <p14:creationId xmlns:p14="http://schemas.microsoft.com/office/powerpoint/2010/main" val="18037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6E5C0-1138-974D-B77F-F91AFC99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11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D98209-59F7-C147-BDA6-A73A3D2E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675" y="476250"/>
            <a:ext cx="7926387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492B5E-137B-824C-8683-4371E3BE9C88}"/>
              </a:ext>
            </a:extLst>
          </p:cNvPr>
          <p:cNvSpPr/>
          <p:nvPr/>
        </p:nvSpPr>
        <p:spPr>
          <a:xfrm>
            <a:off x="3438236" y="304800"/>
            <a:ext cx="2133600" cy="6477000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C2A40-2DF6-85DB-2B36-DF51704BAFE9}"/>
              </a:ext>
            </a:extLst>
          </p:cNvPr>
          <p:cNvSpPr txBox="1"/>
          <p:nvPr/>
        </p:nvSpPr>
        <p:spPr>
          <a:xfrm>
            <a:off x="901216" y="3008033"/>
            <a:ext cx="2735459" cy="8419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2000"/>
              </a:lnSpc>
              <a:spcBef>
                <a:spcPts val="1800"/>
              </a:spcBef>
              <a:buClr>
                <a:srgbClr val="FF0000"/>
              </a:buClr>
              <a:defRPr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Lenguaje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lnSpc>
                <a:spcPct val="112000"/>
              </a:lnSpc>
              <a:buClr>
                <a:srgbClr val="FF0000"/>
              </a:buClr>
              <a:defRPr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del computador básico</a:t>
            </a:r>
            <a:endParaRPr lang="en-CL" sz="2000"/>
          </a:p>
        </p:txBody>
      </p:sp>
    </p:spTree>
    <p:extLst>
      <p:ext uri="{BB962C8B-B14F-4D97-AF65-F5344CB8AC3E}">
        <p14:creationId xmlns:p14="http://schemas.microsoft.com/office/powerpoint/2010/main" val="64026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BD20A-5A95-A64C-B10F-634AEC2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</a:t>
            </a:fld>
            <a:endParaRPr lang="en-US"/>
          </a:p>
        </p:txBody>
      </p:sp>
      <p:pic>
        <p:nvPicPr>
          <p:cNvPr id="4" name="Picture 3" descr="literalesycero.png">
            <a:extLst>
              <a:ext uri="{FF2B5EF4-FFF2-40B4-BE49-F238E27FC236}">
                <a16:creationId xmlns:a16="http://schemas.microsoft.com/office/drawing/2014/main" id="{A9F61ACB-3E67-4440-B626-858D4903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36" y="642938"/>
            <a:ext cx="6743700" cy="59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86273-92A6-B955-CD40-5E63D1F2290B}"/>
              </a:ext>
            </a:extLst>
          </p:cNvPr>
          <p:cNvSpPr txBox="1"/>
          <p:nvPr/>
        </p:nvSpPr>
        <p:spPr>
          <a:xfrm>
            <a:off x="776749" y="2500057"/>
            <a:ext cx="3994877" cy="1857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ahora, cada instrucción de nuestro computador básico tiene 16 bits:</a:t>
            </a:r>
          </a:p>
          <a:p>
            <a:pPr marL="342900" indent="-22383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bits que corresponden a las señales de control</a:t>
            </a:r>
          </a:p>
          <a:p>
            <a:pPr marL="342900" indent="-22383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y otros 8 bits para el literal</a:t>
            </a:r>
          </a:p>
        </p:txBody>
      </p:sp>
    </p:spTree>
    <p:extLst>
      <p:ext uri="{BB962C8B-B14F-4D97-AF65-F5344CB8AC3E}">
        <p14:creationId xmlns:p14="http://schemas.microsoft.com/office/powerpoint/2010/main" val="39573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EE1FF-B839-6E46-9089-4BD2CFBF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62E304-421C-444C-9AE7-F8DE63007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55" y="260350"/>
            <a:ext cx="55340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59A2E-BDC1-EB4E-89E8-5C574A77C7C3}"/>
              </a:ext>
            </a:extLst>
          </p:cNvPr>
          <p:cNvSpPr txBox="1"/>
          <p:nvPr/>
        </p:nvSpPr>
        <p:spPr>
          <a:xfrm>
            <a:off x="1700849" y="2491489"/>
            <a:ext cx="4291584" cy="1786122"/>
          </a:xfrm>
          <a:prstGeom prst="roundRect">
            <a:avLst>
              <a:gd name="adj" fmla="val 919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Instrucciones de 16 bits de largo implica que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Memory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debe estar formada por palabras de 16 bits de largo</a:t>
            </a:r>
          </a:p>
          <a:p>
            <a:pPr marL="184150" indent="-184150"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palabra de memoria se compone de 16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flip-flops</a:t>
            </a:r>
          </a:p>
        </p:txBody>
      </p:sp>
    </p:spTree>
    <p:extLst>
      <p:ext uri="{BB962C8B-B14F-4D97-AF65-F5344CB8AC3E}">
        <p14:creationId xmlns:p14="http://schemas.microsoft.com/office/powerpoint/2010/main" val="32621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EE1FF-B839-6E46-9089-4BD2CFBF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62E304-421C-444C-9AE7-F8DE63007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55" y="260350"/>
            <a:ext cx="55340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59A2E-BDC1-EB4E-89E8-5C574A77C7C3}"/>
              </a:ext>
            </a:extLst>
          </p:cNvPr>
          <p:cNvSpPr txBox="1"/>
          <p:nvPr/>
        </p:nvSpPr>
        <p:spPr>
          <a:xfrm>
            <a:off x="1311579" y="1802006"/>
            <a:ext cx="4763467" cy="3165087"/>
          </a:xfrm>
          <a:prstGeom prst="roundRect">
            <a:avLst>
              <a:gd name="adj" fmla="val 919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8 señales de control, permitiendo 2</a:t>
            </a:r>
            <a:r>
              <a:rPr lang="en-US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256 instrucciones posibles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pero sólo tenemos 28 instrucciones distintas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podemos ahorrar flip-flops en la me-moria de instrucciones?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o, ¿cómo podemos hacer que el largo de las instrucciones sea independiente del número de señales de control que hay que manejar?</a:t>
            </a:r>
          </a:p>
        </p:txBody>
      </p:sp>
    </p:spTree>
    <p:extLst>
      <p:ext uri="{BB962C8B-B14F-4D97-AF65-F5344CB8AC3E}">
        <p14:creationId xmlns:p14="http://schemas.microsoft.com/office/powerpoint/2010/main" val="181018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F574-742E-5E4C-96EE-DF8FB0F4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5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C76395-6DE7-8143-A738-251C6BFB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46" y="344805"/>
            <a:ext cx="58547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895F3-5DE9-6943-9FCD-EF86048CF9D9}"/>
              </a:ext>
            </a:extLst>
          </p:cNvPr>
          <p:cNvSpPr txBox="1"/>
          <p:nvPr/>
        </p:nvSpPr>
        <p:spPr>
          <a:xfrm>
            <a:off x="766916" y="1552342"/>
            <a:ext cx="4904907" cy="3842849"/>
          </a:xfrm>
          <a:prstGeom prst="roundRect">
            <a:avLst>
              <a:gd name="adj" fmla="val 1189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Codificamos las instrucciones usando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opcodes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opcode está asociado de manera única a una instrucción distinta:</a:t>
            </a:r>
          </a:p>
          <a:p>
            <a:pPr marL="358775" indent="-16668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numeramos (en binario) las instrucciones correlativamente</a:t>
            </a:r>
          </a:p>
          <a:p>
            <a:pPr marL="360363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y usamos estos números como identificadores de las instrucciones</a:t>
            </a:r>
          </a:p>
          <a:p>
            <a:pPr marL="358775" indent="-16668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ahora, vamos a usar opcodes de 6 bits, desde 000000 hasta 011011</a:t>
            </a:r>
          </a:p>
          <a:p>
            <a:pPr marL="360363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de modo que las instrucciones van a tener 14 bits: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opcode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C02EE6-5DA7-18D5-8F4F-F1CC4A3DD007}"/>
              </a:ext>
            </a:extLst>
          </p:cNvPr>
          <p:cNvSpPr/>
          <p:nvPr/>
        </p:nvSpPr>
        <p:spPr>
          <a:xfrm>
            <a:off x="5671823" y="344805"/>
            <a:ext cx="1024879" cy="304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D86A6F-4140-EA5A-5E3D-887F09505C44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3219370" y="497205"/>
            <a:ext cx="2452453" cy="105513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7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F574-742E-5E4C-96EE-DF8FB0F4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6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C76395-6DE7-8143-A738-251C6BFB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46" y="344805"/>
            <a:ext cx="58547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DFD79-7174-9D62-9D24-955DC1DEE5BF}"/>
              </a:ext>
            </a:extLst>
          </p:cNvPr>
          <p:cNvSpPr txBox="1"/>
          <p:nvPr/>
        </p:nvSpPr>
        <p:spPr>
          <a:xfrm>
            <a:off x="1234912" y="4177236"/>
            <a:ext cx="4710160" cy="2591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P.ej., para ejecutar A=A+6, ahora escribimos la instrucción de 14 bits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0 0 0 1 1  0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0 0 0 0 0 1 1 0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342900" indent="-22383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6 bits de la izquierda corresponden al opcode</a:t>
            </a:r>
          </a:p>
          <a:p>
            <a:pPr marL="342900" indent="-22383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8 bits de la derecha corresponden al literal 6 (en binario)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184FA1-0821-7865-4F82-C67326EB2EDA}"/>
              </a:ext>
            </a:extLst>
          </p:cNvPr>
          <p:cNvSpPr/>
          <p:nvPr/>
        </p:nvSpPr>
        <p:spPr>
          <a:xfrm>
            <a:off x="5939346" y="1838036"/>
            <a:ext cx="655418" cy="304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3DF0EF-1191-9F8F-718E-892CF084560F}"/>
              </a:ext>
            </a:extLst>
          </p:cNvPr>
          <p:cNvSpPr/>
          <p:nvPr/>
        </p:nvSpPr>
        <p:spPr>
          <a:xfrm>
            <a:off x="1366994" y="4895283"/>
            <a:ext cx="1182239" cy="48952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F01602-9EBB-F708-7EE3-2174FBB52F68}"/>
              </a:ext>
            </a:extLst>
          </p:cNvPr>
          <p:cNvSpPr/>
          <p:nvPr/>
        </p:nvSpPr>
        <p:spPr>
          <a:xfrm>
            <a:off x="10631411" y="1838036"/>
            <a:ext cx="1024879" cy="304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CA759F-01E9-E581-9231-13D81253BF70}"/>
              </a:ext>
            </a:extLst>
          </p:cNvPr>
          <p:cNvSpPr/>
          <p:nvPr/>
        </p:nvSpPr>
        <p:spPr>
          <a:xfrm>
            <a:off x="2987688" y="4300592"/>
            <a:ext cx="910056" cy="41919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3587C74-57A9-DE49-945D-6FE594FDA858}"/>
              </a:ext>
            </a:extLst>
          </p:cNvPr>
          <p:cNvCxnSpPr>
            <a:stCxn id="26" idx="0"/>
            <a:endCxn id="25" idx="0"/>
          </p:cNvCxnSpPr>
          <p:nvPr/>
        </p:nvCxnSpPr>
        <p:spPr>
          <a:xfrm rot="5400000" flipH="1" flipV="1">
            <a:off x="6062005" y="-781253"/>
            <a:ext cx="2462556" cy="7701135"/>
          </a:xfrm>
          <a:prstGeom prst="bentConnector3">
            <a:avLst>
              <a:gd name="adj1" fmla="val 165169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7ADDA8-A198-EBFB-0184-4E9890122682}"/>
              </a:ext>
            </a:extLst>
          </p:cNvPr>
          <p:cNvCxnSpPr>
            <a:stCxn id="14" idx="2"/>
            <a:endCxn id="2" idx="2"/>
          </p:cNvCxnSpPr>
          <p:nvPr/>
        </p:nvCxnSpPr>
        <p:spPr>
          <a:xfrm rot="10800000" flipH="1">
            <a:off x="1366994" y="1990436"/>
            <a:ext cx="4572352" cy="3149610"/>
          </a:xfrm>
          <a:prstGeom prst="bentConnector3">
            <a:avLst>
              <a:gd name="adj1" fmla="val -8636"/>
            </a:avLst>
          </a:prstGeom>
          <a:ln w="127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9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E7582-6A76-3845-9844-7823104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7</a:t>
            </a:fld>
            <a:endParaRPr lang="en-US"/>
          </a:p>
        </p:txBody>
      </p:sp>
      <p:pic>
        <p:nvPicPr>
          <p:cNvPr id="4" name="Picture 5" descr="unidadControl.png">
            <a:extLst>
              <a:ext uri="{FF2B5EF4-FFF2-40B4-BE49-F238E27FC236}">
                <a16:creationId xmlns:a16="http://schemas.microsoft.com/office/drawing/2014/main" id="{C57ACD69-6B3A-8045-B95B-834BDCC4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43" y="484955"/>
            <a:ext cx="6257925" cy="5632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FA196-B76E-E645-9634-3579DEB7C74A}"/>
              </a:ext>
            </a:extLst>
          </p:cNvPr>
          <p:cNvSpPr txBox="1"/>
          <p:nvPr/>
        </p:nvSpPr>
        <p:spPr>
          <a:xfrm>
            <a:off x="8091948" y="3721298"/>
            <a:ext cx="3864078" cy="1006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Unit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—un circuito digital— traduce los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opcodes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las señales de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8D60D-E76D-8E1E-5AFD-EAB6A6C9AEC0}"/>
              </a:ext>
            </a:extLst>
          </p:cNvPr>
          <p:cNvSpPr txBox="1"/>
          <p:nvPr/>
        </p:nvSpPr>
        <p:spPr>
          <a:xfrm>
            <a:off x="8091948" y="5592036"/>
            <a:ext cx="3864078" cy="1050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8 líneas de salida de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Unit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corresponden a las 8 señales de control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similarmente al diagrama de la diap.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967B3-5060-49E8-0CF5-7B9D7397CC06}"/>
              </a:ext>
            </a:extLst>
          </p:cNvPr>
          <p:cNvSpPr txBox="1"/>
          <p:nvPr/>
        </p:nvSpPr>
        <p:spPr>
          <a:xfrm>
            <a:off x="8091948" y="1850560"/>
            <a:ext cx="3864078" cy="1006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6 líneas de entrada de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Unit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corresponden a los 6 bits de los opcodes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9636B6-A5A6-EEED-B6DD-0666A3AEDF5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806813" y="4224481"/>
            <a:ext cx="285135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F28090-DB8F-3A75-A9F6-D54FE8AC728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551174" y="2856926"/>
            <a:ext cx="2472813" cy="75151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63217-60F2-1AC0-12FE-1B3739B91C4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551174" y="4955458"/>
            <a:ext cx="2472813" cy="63657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E7582-6A76-3845-9844-7823104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8</a:t>
            </a:fld>
            <a:endParaRPr lang="en-US"/>
          </a:p>
        </p:txBody>
      </p:sp>
      <p:pic>
        <p:nvPicPr>
          <p:cNvPr id="4" name="Picture 5" descr="unidadControl.png">
            <a:extLst>
              <a:ext uri="{FF2B5EF4-FFF2-40B4-BE49-F238E27FC236}">
                <a16:creationId xmlns:a16="http://schemas.microsoft.com/office/drawing/2014/main" id="{C57ACD69-6B3A-8045-B95B-834BDCC4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43" y="484955"/>
            <a:ext cx="6257925" cy="5632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99F22-3B57-D1B3-A02F-91A2C7BA7B81}"/>
              </a:ext>
            </a:extLst>
          </p:cNvPr>
          <p:cNvSpPr txBox="1"/>
          <p:nvPr/>
        </p:nvSpPr>
        <p:spPr>
          <a:xfrm>
            <a:off x="8052818" y="1826221"/>
            <a:ext cx="4011364" cy="32055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Unit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circuito digital que recibe un input de 6 bits (un opcode)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y produce un output de 8 bits (las señales de control)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circuito propiamente dicho debe deducirse a partir de la tabla de verdad que se muestra en la diaps. 5 y 6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 medida que vayamos agregando más funcionali-dad a nuestro computador básico, los opcodes van a tener más bits y va a haber más señales de control)</a:t>
            </a:r>
          </a:p>
        </p:txBody>
      </p:sp>
    </p:spTree>
    <p:extLst>
      <p:ext uri="{BB962C8B-B14F-4D97-AF65-F5344CB8AC3E}">
        <p14:creationId xmlns:p14="http://schemas.microsoft.com/office/powerpoint/2010/main" val="420560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C3605-C478-3046-988D-6F7C984A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9</a:t>
            </a:fld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7D83678-45B2-534E-835C-7A0962F2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018"/>
            <a:ext cx="8915400" cy="653934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80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Independientemente del uso de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opcodes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... )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lenguaje de máquina es difícil de usar para programar el computador</a:t>
            </a:r>
          </a:p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... o de leer al hacer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debugging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 un programa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sería más fácil poder escribir</a:t>
            </a:r>
          </a:p>
          <a:p>
            <a:pPr algn="ctr">
              <a:lnSpc>
                <a:spcPct val="125000"/>
              </a:lnSpc>
              <a:spcBef>
                <a:spcPts val="1800"/>
              </a:spcBef>
              <a:buClr>
                <a:srgbClr val="FF0000"/>
              </a:buClr>
            </a:pP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– </a:t>
            </a:r>
            <a:r>
              <a:rPr lang="en-US" altLang="en-US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literal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—similarmente a lo que haríamos en un lenguaje de programación moderno—</a:t>
            </a:r>
          </a:p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... que tener que recordar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001001</a:t>
            </a:r>
          </a:p>
        </p:txBody>
      </p:sp>
    </p:spTree>
    <p:extLst>
      <p:ext uri="{BB962C8B-B14F-4D97-AF65-F5344CB8AC3E}">
        <p14:creationId xmlns:p14="http://schemas.microsoft.com/office/powerpoint/2010/main" val="29767953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23429</TotalTime>
  <Words>620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Wingdings 3</vt:lpstr>
      <vt:lpstr>Wisp</vt:lpstr>
      <vt:lpstr>El procesador Parte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339</cp:revision>
  <cp:lastPrinted>2023-03-27T11:06:38Z</cp:lastPrinted>
  <dcterms:created xsi:type="dcterms:W3CDTF">2021-12-18T19:40:31Z</dcterms:created>
  <dcterms:modified xsi:type="dcterms:W3CDTF">2023-08-30T11:19:05Z</dcterms:modified>
</cp:coreProperties>
</file>