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9" r:id="rId1"/>
  </p:sldMasterIdLst>
  <p:notesMasterIdLst>
    <p:notesMasterId r:id="rId30"/>
  </p:notesMasterIdLst>
  <p:sldIdLst>
    <p:sldId id="256" r:id="rId2"/>
    <p:sldId id="273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488" r:id="rId20"/>
    <p:sldId id="490" r:id="rId21"/>
    <p:sldId id="489" r:id="rId22"/>
    <p:sldId id="295" r:id="rId23"/>
    <p:sldId id="296" r:id="rId24"/>
    <p:sldId id="297" r:id="rId25"/>
    <p:sldId id="298" r:id="rId26"/>
    <p:sldId id="299" r:id="rId27"/>
    <p:sldId id="300" r:id="rId28"/>
    <p:sldId id="30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125"/>
    <p:restoredTop sz="94666"/>
  </p:normalViewPr>
  <p:slideViewPr>
    <p:cSldViewPr snapToGrid="0" snapToObjects="1">
      <p:cViewPr varScale="1">
        <p:scale>
          <a:sx n="54" d="100"/>
          <a:sy n="54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EE9D6-A646-314C-ACCB-7D3857270F4B}" type="datetimeFigureOut">
              <a:t>8/23/23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3E889-7934-EB44-B1C5-409ABD6EF4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3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Yadran Eterovic S. (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yadran@ing.puc.cl</a:t>
            </a:r>
            <a:r>
              <a:rPr lang="en-US"/>
              <a:t>)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5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5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52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766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889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7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2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4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anchor="ctr"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67233"/>
          </a:xfr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1200"/>
              </a:spcBef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25000"/>
              </a:lnSpc>
              <a:spcBef>
                <a:spcPts val="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25000"/>
              </a:lnSpc>
              <a:spcBef>
                <a:spcPts val="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25000"/>
              </a:lnSpc>
              <a:spcBef>
                <a:spcPts val="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55CEC5F-5CDF-B34D-BE04-C3EA2AB83D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9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24111"/>
            <a:ext cx="8915400" cy="5876722"/>
          </a:xfrm>
        </p:spPr>
        <p:txBody>
          <a:bodyPr anchor="ctr"/>
          <a:lstStyle>
            <a:lvl1pPr marL="0" indent="0">
              <a:spcBef>
                <a:spcPts val="1200"/>
              </a:spcBef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55CEC5F-5CDF-B34D-BE04-C3EA2AB83D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8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63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78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2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2022-1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Yadran Eterovic S. (yadran@ing.puc.cl)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2022-1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Yadran Eterovic S. (yadran@ing.puc.cl)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5CEC5F-5CDF-B34D-BE04-C3EA2AB83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0" r:id="rId1"/>
    <p:sldLayoutId id="2147484461" r:id="rId2"/>
    <p:sldLayoutId id="2147484476" r:id="rId3"/>
    <p:sldLayoutId id="2147484462" r:id="rId4"/>
    <p:sldLayoutId id="2147484463" r:id="rId5"/>
    <p:sldLayoutId id="2147484464" r:id="rId6"/>
    <p:sldLayoutId id="2147484465" r:id="rId7"/>
    <p:sldLayoutId id="2147484466" r:id="rId8"/>
    <p:sldLayoutId id="2147484467" r:id="rId9"/>
    <p:sldLayoutId id="2147484468" r:id="rId10"/>
    <p:sldLayoutId id="2147484469" r:id="rId11"/>
    <p:sldLayoutId id="2147484470" r:id="rId12"/>
    <p:sldLayoutId id="2147484471" r:id="rId13"/>
    <p:sldLayoutId id="2147484472" r:id="rId14"/>
    <p:sldLayoutId id="2147484473" r:id="rId15"/>
    <p:sldLayoutId id="2147484474" r:id="rId16"/>
    <p:sldLayoutId id="2147484475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0E21-7EE2-A346-8619-3BEAA44C5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Procesador: componentes, instrucciones, </a:t>
            </a:r>
            <a:r>
              <a:rPr lang="en-US" i="1">
                <a:solidFill>
                  <a:srgbClr val="002060"/>
                </a:solidFill>
              </a:rPr>
              <a:t>datapath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E3D86-397E-B14C-9557-58371028E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Arquitectura de Computadores – </a:t>
            </a:r>
            <a:r>
              <a:rPr lang="en-US" cap="small">
                <a:solidFill>
                  <a:srgbClr val="002060"/>
                </a:solidFill>
              </a:rPr>
              <a:t>iic</a:t>
            </a:r>
            <a:r>
              <a:rPr lang="en-US">
                <a:solidFill>
                  <a:srgbClr val="002060"/>
                </a:solidFill>
              </a:rPr>
              <a:t>2343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DB5151-F3F7-6B4F-BBF9-B6EBF5AE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2023-2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0318621-9FDC-3E4C-B558-7B536E60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Yadran Eterovic S. (</a:t>
            </a:r>
            <a:r>
              <a:rPr lang="en-US" sz="140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yadran@uc.cl</a:t>
            </a:r>
            <a:r>
              <a:rPr lang="en-US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174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03ED-649A-E745-91D9-445B8A64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9BAD3-F66C-D94A-BFFA-D40F74F94571}"/>
              </a:ext>
            </a:extLst>
          </p:cNvPr>
          <p:cNvSpPr txBox="1"/>
          <p:nvPr/>
        </p:nvSpPr>
        <p:spPr>
          <a:xfrm>
            <a:off x="2693289" y="491187"/>
            <a:ext cx="6267831" cy="1456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una </a:t>
            </a:r>
            <a:r>
              <a:rPr lang="en-US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—que llamamos </a:t>
            </a:r>
            <a:r>
              <a:rPr lang="en-US" b="1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 Memory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tiene un input,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(que ya vamos a ver), y un output,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out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que es por donde “sale” la instruccón —la combinación de señales de control— que hay que ejecutar a continuación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2D34FB-3E23-D44A-B350-FA878C057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289" y="2685669"/>
            <a:ext cx="5830888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79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03ED-649A-E745-91D9-445B8A64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11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2D34FB-3E23-D44A-B350-FA878C057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566" y="2861154"/>
            <a:ext cx="5830888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AAFC55-0947-4D46-B6CC-8138B8E1C299}"/>
              </a:ext>
            </a:extLst>
          </p:cNvPr>
          <p:cNvSpPr txBox="1"/>
          <p:nvPr/>
        </p:nvSpPr>
        <p:spPr>
          <a:xfrm>
            <a:off x="1773937" y="270168"/>
            <a:ext cx="7177024" cy="23133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spcBef>
                <a:spcPts val="12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Internamente, la memoria está organizada como un (gran) arreglo de registros; cada registro —o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palabra de memoria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— almacena una instrucción y se identifica por la posición relativa que ocupa en el arreglo</a:t>
            </a:r>
          </a:p>
          <a:p>
            <a:pPr>
              <a:lnSpc>
                <a:spcPct val="112000"/>
              </a:lnSpc>
              <a:spcBef>
                <a:spcPts val="12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Estas posiciones correlativas, como los índices de un arreglo, se llaman </a:t>
            </a:r>
            <a:r>
              <a:rPr lang="en-US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direcciones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(de memoria) y se especifican en binario (también, en base 16 o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hexadecimal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B07-579B-9C48-9D0A-17E6DF957117}"/>
              </a:ext>
            </a:extLst>
          </p:cNvPr>
          <p:cNvSpPr txBox="1"/>
          <p:nvPr/>
        </p:nvSpPr>
        <p:spPr>
          <a:xfrm>
            <a:off x="10095040" y="2667000"/>
            <a:ext cx="1192212" cy="17541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1 0 0 0 0</a:t>
            </a:r>
          </a:p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0 1 0 0 0</a:t>
            </a:r>
          </a:p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1 0 0 0 0</a:t>
            </a:r>
          </a:p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0 1 0 0 0</a:t>
            </a:r>
          </a:p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1 0 0 0 0</a:t>
            </a:r>
          </a:p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0 1 0 0 0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F539F-FE90-F046-B056-D849E5FD9A76}"/>
              </a:ext>
            </a:extLst>
          </p:cNvPr>
          <p:cNvSpPr txBox="1"/>
          <p:nvPr/>
        </p:nvSpPr>
        <p:spPr>
          <a:xfrm>
            <a:off x="10085515" y="2281238"/>
            <a:ext cx="14224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instrucciones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B39A176-85F5-1046-B4E3-9AF771718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577" y="2667000"/>
            <a:ext cx="65246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0000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0001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0010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0011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0100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0101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15C7EC-B475-0244-8E3D-40B91B18E3F2}"/>
              </a:ext>
            </a:extLst>
          </p:cNvPr>
          <p:cNvSpPr txBox="1"/>
          <p:nvPr/>
        </p:nvSpPr>
        <p:spPr>
          <a:xfrm>
            <a:off x="8836152" y="2281238"/>
            <a:ext cx="124936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direcciones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98A80-1297-964C-9A4E-3E6E19C926D2}"/>
              </a:ext>
            </a:extLst>
          </p:cNvPr>
          <p:cNvSpPr txBox="1"/>
          <p:nvPr/>
        </p:nvSpPr>
        <p:spPr>
          <a:xfrm>
            <a:off x="7579360" y="5867400"/>
            <a:ext cx="3075432" cy="7702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>
              <a:lnSpc>
                <a:spcPct val="112000"/>
              </a:lnSpc>
              <a:spcBef>
                <a:spcPts val="12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direcciones </a:t>
            </a:r>
            <a:r>
              <a:rPr lang="en-US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están almacenadas en la memoria</a:t>
            </a:r>
            <a:endParaRPr lang="en-US" b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FC5D09-10F8-BF46-91CE-C2EFC1B3B37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117076" y="4438650"/>
            <a:ext cx="568389" cy="142875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80DE400-20E8-F843-965B-88C74AE0DC07}"/>
              </a:ext>
            </a:extLst>
          </p:cNvPr>
          <p:cNvSpPr/>
          <p:nvPr/>
        </p:nvSpPr>
        <p:spPr>
          <a:xfrm>
            <a:off x="8021764" y="3386138"/>
            <a:ext cx="1249363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6B7ABA-BC14-A043-978A-DAFD0681BC1E}"/>
              </a:ext>
            </a:extLst>
          </p:cNvPr>
          <p:cNvSpPr txBox="1"/>
          <p:nvPr/>
        </p:nvSpPr>
        <p:spPr>
          <a:xfrm>
            <a:off x="9407652" y="5205413"/>
            <a:ext cx="2682748" cy="408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Contenido de la memoria</a:t>
            </a:r>
            <a:endParaRPr lang="en-US" b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95D43-BA1E-8E49-8B5A-F67A3C2FE83A}"/>
              </a:ext>
            </a:extLst>
          </p:cNvPr>
          <p:cNvCxnSpPr>
            <a:cxnSpLocks/>
          </p:cNvCxnSpPr>
          <p:nvPr/>
        </p:nvCxnSpPr>
        <p:spPr>
          <a:xfrm flipV="1">
            <a:off x="10581609" y="4495800"/>
            <a:ext cx="108743" cy="709613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6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F79500-1CE7-6740-AD90-D21AD1C8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58216-FEE5-0643-94F0-09AF29AC566E}"/>
              </a:ext>
            </a:extLst>
          </p:cNvPr>
          <p:cNvSpPr/>
          <p:nvPr/>
        </p:nvSpPr>
        <p:spPr>
          <a:xfrm>
            <a:off x="7651433" y="4161409"/>
            <a:ext cx="236537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1C114-54DC-264A-B1AF-A298FEE1734C}"/>
              </a:ext>
            </a:extLst>
          </p:cNvPr>
          <p:cNvSpPr/>
          <p:nvPr/>
        </p:nvSpPr>
        <p:spPr>
          <a:xfrm>
            <a:off x="7533958" y="4709097"/>
            <a:ext cx="236537" cy="30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948D33-3BA9-A146-ADF7-E1B88AB1DF72}"/>
              </a:ext>
            </a:extLst>
          </p:cNvPr>
          <p:cNvSpPr/>
          <p:nvPr/>
        </p:nvSpPr>
        <p:spPr>
          <a:xfrm>
            <a:off x="3427095" y="1907159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89DB2-7102-E64F-A556-24F2E3038FE0}"/>
              </a:ext>
            </a:extLst>
          </p:cNvPr>
          <p:cNvSpPr/>
          <p:nvPr/>
        </p:nvSpPr>
        <p:spPr>
          <a:xfrm>
            <a:off x="3662045" y="1907159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4761E-009F-7A46-A283-DC2D64EF60E3}"/>
              </a:ext>
            </a:extLst>
          </p:cNvPr>
          <p:cNvSpPr/>
          <p:nvPr/>
        </p:nvSpPr>
        <p:spPr>
          <a:xfrm>
            <a:off x="3898583" y="1907159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50AA0C-43E2-2441-9294-8902763C8163}"/>
              </a:ext>
            </a:extLst>
          </p:cNvPr>
          <p:cNvSpPr/>
          <p:nvPr/>
        </p:nvSpPr>
        <p:spPr>
          <a:xfrm>
            <a:off x="4133533" y="1907159"/>
            <a:ext cx="236537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2B5C2-ED14-8C46-BA91-A5A7145FDA01}"/>
              </a:ext>
            </a:extLst>
          </p:cNvPr>
          <p:cNvSpPr/>
          <p:nvPr/>
        </p:nvSpPr>
        <p:spPr>
          <a:xfrm>
            <a:off x="4370070" y="1907159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3EF6C2-4430-7C42-A176-E05395E422C6}"/>
              </a:ext>
            </a:extLst>
          </p:cNvPr>
          <p:cNvSpPr/>
          <p:nvPr/>
        </p:nvSpPr>
        <p:spPr>
          <a:xfrm>
            <a:off x="4605020" y="1907159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FDA7A-E252-4140-B6ED-37228224BA04}"/>
              </a:ext>
            </a:extLst>
          </p:cNvPr>
          <p:cNvSpPr/>
          <p:nvPr/>
        </p:nvSpPr>
        <p:spPr>
          <a:xfrm>
            <a:off x="4839970" y="1907159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6CDC58-2C67-0441-BA54-448FF529CAE4}"/>
              </a:ext>
            </a:extLst>
          </p:cNvPr>
          <p:cNvSpPr/>
          <p:nvPr/>
        </p:nvSpPr>
        <p:spPr>
          <a:xfrm>
            <a:off x="5076508" y="1907159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E21EB2-BE39-7D49-9768-50568731ACDA}"/>
              </a:ext>
            </a:extLst>
          </p:cNvPr>
          <p:cNvSpPr/>
          <p:nvPr/>
        </p:nvSpPr>
        <p:spPr>
          <a:xfrm>
            <a:off x="6021070" y="1907159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B85D93-827F-D745-828F-14E852FF4D6B}"/>
              </a:ext>
            </a:extLst>
          </p:cNvPr>
          <p:cNvSpPr/>
          <p:nvPr/>
        </p:nvSpPr>
        <p:spPr>
          <a:xfrm>
            <a:off x="6256020" y="1907159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AA96D-6720-6A43-A906-FCDE01837D87}"/>
              </a:ext>
            </a:extLst>
          </p:cNvPr>
          <p:cNvSpPr/>
          <p:nvPr/>
        </p:nvSpPr>
        <p:spPr>
          <a:xfrm>
            <a:off x="6492558" y="1907159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D22819-2650-9848-90B9-289EF45FBAB8}"/>
              </a:ext>
            </a:extLst>
          </p:cNvPr>
          <p:cNvSpPr/>
          <p:nvPr/>
        </p:nvSpPr>
        <p:spPr>
          <a:xfrm>
            <a:off x="6727508" y="1907159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40E95843-F6EB-024C-B88F-E79569EC5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470" y="1850009"/>
            <a:ext cx="41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59AAE-E497-064E-BE8C-6625B3B64C20}"/>
              </a:ext>
            </a:extLst>
          </p:cNvPr>
          <p:cNvSpPr/>
          <p:nvPr/>
        </p:nvSpPr>
        <p:spPr>
          <a:xfrm>
            <a:off x="3427095" y="2208784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061A4F-6F30-CC4E-9615-E1CA1842C33E}"/>
              </a:ext>
            </a:extLst>
          </p:cNvPr>
          <p:cNvSpPr/>
          <p:nvPr/>
        </p:nvSpPr>
        <p:spPr>
          <a:xfrm>
            <a:off x="3662045" y="2208784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8CF0A7-BDA7-D943-B87F-5D59BB56E165}"/>
              </a:ext>
            </a:extLst>
          </p:cNvPr>
          <p:cNvSpPr/>
          <p:nvPr/>
        </p:nvSpPr>
        <p:spPr>
          <a:xfrm>
            <a:off x="3898583" y="2208784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43B063-BEE7-7144-A179-3237FBAE9797}"/>
              </a:ext>
            </a:extLst>
          </p:cNvPr>
          <p:cNvSpPr/>
          <p:nvPr/>
        </p:nvSpPr>
        <p:spPr>
          <a:xfrm>
            <a:off x="4133533" y="2208784"/>
            <a:ext cx="236537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FDDB1F-B49C-494B-83C2-DAE09A802460}"/>
              </a:ext>
            </a:extLst>
          </p:cNvPr>
          <p:cNvSpPr/>
          <p:nvPr/>
        </p:nvSpPr>
        <p:spPr>
          <a:xfrm>
            <a:off x="4370070" y="2208784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CCE1E3-B4A4-2F43-AE2B-1C0599C677D4}"/>
              </a:ext>
            </a:extLst>
          </p:cNvPr>
          <p:cNvSpPr/>
          <p:nvPr/>
        </p:nvSpPr>
        <p:spPr>
          <a:xfrm>
            <a:off x="4605020" y="2208784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22EE8C-6E9F-E549-BB4F-BC728CBF82B1}"/>
              </a:ext>
            </a:extLst>
          </p:cNvPr>
          <p:cNvSpPr/>
          <p:nvPr/>
        </p:nvSpPr>
        <p:spPr>
          <a:xfrm>
            <a:off x="4839970" y="2208784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A56759-AA16-8347-914C-6EE5F8AE5E74}"/>
              </a:ext>
            </a:extLst>
          </p:cNvPr>
          <p:cNvSpPr/>
          <p:nvPr/>
        </p:nvSpPr>
        <p:spPr>
          <a:xfrm>
            <a:off x="5076508" y="2208784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D3EFAF-9E89-7743-B93D-3FD3DADCC1ED}"/>
              </a:ext>
            </a:extLst>
          </p:cNvPr>
          <p:cNvSpPr/>
          <p:nvPr/>
        </p:nvSpPr>
        <p:spPr>
          <a:xfrm>
            <a:off x="6021070" y="2208784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24502C-275B-6E46-8792-99C676FDC419}"/>
              </a:ext>
            </a:extLst>
          </p:cNvPr>
          <p:cNvSpPr/>
          <p:nvPr/>
        </p:nvSpPr>
        <p:spPr>
          <a:xfrm>
            <a:off x="6256020" y="2208784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D8BFB3-D6DA-9B40-99B1-B8522F4E4B0C}"/>
              </a:ext>
            </a:extLst>
          </p:cNvPr>
          <p:cNvSpPr/>
          <p:nvPr/>
        </p:nvSpPr>
        <p:spPr>
          <a:xfrm>
            <a:off x="6492558" y="2208784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65890C-166B-FA4A-86D1-D77435159505}"/>
              </a:ext>
            </a:extLst>
          </p:cNvPr>
          <p:cNvSpPr/>
          <p:nvPr/>
        </p:nvSpPr>
        <p:spPr>
          <a:xfrm>
            <a:off x="6727508" y="2208784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31" name="TextBox 29">
            <a:extLst>
              <a:ext uri="{FF2B5EF4-FFF2-40B4-BE49-F238E27FC236}">
                <a16:creationId xmlns:a16="http://schemas.microsoft.com/office/drawing/2014/main" id="{B720FB21-7A3E-8C4C-B3F2-94937F548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470" y="2151634"/>
            <a:ext cx="41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F041C1-7224-D142-AF43-8A992D489D72}"/>
              </a:ext>
            </a:extLst>
          </p:cNvPr>
          <p:cNvSpPr/>
          <p:nvPr/>
        </p:nvSpPr>
        <p:spPr>
          <a:xfrm>
            <a:off x="3427095" y="316287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924A55-3A1B-DF4A-9807-3C630CF7709B}"/>
              </a:ext>
            </a:extLst>
          </p:cNvPr>
          <p:cNvSpPr/>
          <p:nvPr/>
        </p:nvSpPr>
        <p:spPr>
          <a:xfrm>
            <a:off x="3662045" y="3162872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DF00FB-31D3-BD42-BD1B-655D9EB8C012}"/>
              </a:ext>
            </a:extLst>
          </p:cNvPr>
          <p:cNvSpPr/>
          <p:nvPr/>
        </p:nvSpPr>
        <p:spPr>
          <a:xfrm>
            <a:off x="3898583" y="316287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0DDEC0-850C-8945-81F8-0A97738A616E}"/>
              </a:ext>
            </a:extLst>
          </p:cNvPr>
          <p:cNvSpPr/>
          <p:nvPr/>
        </p:nvSpPr>
        <p:spPr>
          <a:xfrm>
            <a:off x="4133533" y="3162872"/>
            <a:ext cx="236537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C2A005-6E5E-BD4C-8ABE-4518B1228BDF}"/>
              </a:ext>
            </a:extLst>
          </p:cNvPr>
          <p:cNvSpPr/>
          <p:nvPr/>
        </p:nvSpPr>
        <p:spPr>
          <a:xfrm>
            <a:off x="4370070" y="316287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CB82E8-4679-2B47-838D-17A9B3B99585}"/>
              </a:ext>
            </a:extLst>
          </p:cNvPr>
          <p:cNvSpPr/>
          <p:nvPr/>
        </p:nvSpPr>
        <p:spPr>
          <a:xfrm>
            <a:off x="4605020" y="316287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349894-3D9C-6A4F-85E5-650CD0C4D4E3}"/>
              </a:ext>
            </a:extLst>
          </p:cNvPr>
          <p:cNvSpPr/>
          <p:nvPr/>
        </p:nvSpPr>
        <p:spPr>
          <a:xfrm>
            <a:off x="4839970" y="3162872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D24EB8-1397-524A-9CB4-6CDF409DBFC7}"/>
              </a:ext>
            </a:extLst>
          </p:cNvPr>
          <p:cNvSpPr/>
          <p:nvPr/>
        </p:nvSpPr>
        <p:spPr>
          <a:xfrm>
            <a:off x="5076508" y="316287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0D4DA4-C3B3-A34F-9A77-674D02908F1A}"/>
              </a:ext>
            </a:extLst>
          </p:cNvPr>
          <p:cNvSpPr/>
          <p:nvPr/>
        </p:nvSpPr>
        <p:spPr>
          <a:xfrm>
            <a:off x="6021070" y="316287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C5CFDD-5CEE-CC42-AEF7-68F7274D0903}"/>
              </a:ext>
            </a:extLst>
          </p:cNvPr>
          <p:cNvSpPr/>
          <p:nvPr/>
        </p:nvSpPr>
        <p:spPr>
          <a:xfrm>
            <a:off x="6256020" y="3162872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822308-DEC4-C948-98AC-6592509EA295}"/>
              </a:ext>
            </a:extLst>
          </p:cNvPr>
          <p:cNvSpPr/>
          <p:nvPr/>
        </p:nvSpPr>
        <p:spPr>
          <a:xfrm>
            <a:off x="6492558" y="316287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7F8FA2-A109-0242-A6AB-E968A5D6F618}"/>
              </a:ext>
            </a:extLst>
          </p:cNvPr>
          <p:cNvSpPr/>
          <p:nvPr/>
        </p:nvSpPr>
        <p:spPr>
          <a:xfrm>
            <a:off x="6727508" y="316287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44" name="TextBox 42">
            <a:extLst>
              <a:ext uri="{FF2B5EF4-FFF2-40B4-BE49-F238E27FC236}">
                <a16:creationId xmlns:a16="http://schemas.microsoft.com/office/drawing/2014/main" id="{621767FD-6C5A-614D-A1DA-B5A9E11DA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470" y="3105722"/>
            <a:ext cx="414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1FF8DB-87F9-0A49-B942-5F2CEE24B009}"/>
              </a:ext>
            </a:extLst>
          </p:cNvPr>
          <p:cNvSpPr/>
          <p:nvPr/>
        </p:nvSpPr>
        <p:spPr>
          <a:xfrm>
            <a:off x="3427095" y="346449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8D3185-9CC1-B144-84ED-CC26774D40CD}"/>
              </a:ext>
            </a:extLst>
          </p:cNvPr>
          <p:cNvSpPr/>
          <p:nvPr/>
        </p:nvSpPr>
        <p:spPr>
          <a:xfrm>
            <a:off x="3662045" y="3464497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E19539-E03C-0D44-8CF1-E204E4D86610}"/>
              </a:ext>
            </a:extLst>
          </p:cNvPr>
          <p:cNvSpPr/>
          <p:nvPr/>
        </p:nvSpPr>
        <p:spPr>
          <a:xfrm>
            <a:off x="3898583" y="346449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E4B22E-B58A-4048-8C0A-E4A2A87EA23D}"/>
              </a:ext>
            </a:extLst>
          </p:cNvPr>
          <p:cNvSpPr/>
          <p:nvPr/>
        </p:nvSpPr>
        <p:spPr>
          <a:xfrm>
            <a:off x="4133533" y="3464497"/>
            <a:ext cx="236537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4CF131-7931-B644-A915-6A5AE2E224DE}"/>
              </a:ext>
            </a:extLst>
          </p:cNvPr>
          <p:cNvSpPr/>
          <p:nvPr/>
        </p:nvSpPr>
        <p:spPr>
          <a:xfrm>
            <a:off x="4370070" y="346449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13B16F-3F21-B14D-9440-FE1F50D635BC}"/>
              </a:ext>
            </a:extLst>
          </p:cNvPr>
          <p:cNvSpPr/>
          <p:nvPr/>
        </p:nvSpPr>
        <p:spPr>
          <a:xfrm>
            <a:off x="4605020" y="346449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A7AC0C-7A8E-5141-A59E-F20C56D66553}"/>
              </a:ext>
            </a:extLst>
          </p:cNvPr>
          <p:cNvSpPr/>
          <p:nvPr/>
        </p:nvSpPr>
        <p:spPr>
          <a:xfrm>
            <a:off x="4839970" y="3464497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B30469E-EA4F-2E4F-8C2A-5E0DB6A4FAE6}"/>
              </a:ext>
            </a:extLst>
          </p:cNvPr>
          <p:cNvSpPr/>
          <p:nvPr/>
        </p:nvSpPr>
        <p:spPr>
          <a:xfrm>
            <a:off x="5076508" y="346449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E31DEF-E295-AD41-8E2C-178EEC8527EF}"/>
              </a:ext>
            </a:extLst>
          </p:cNvPr>
          <p:cNvSpPr/>
          <p:nvPr/>
        </p:nvSpPr>
        <p:spPr>
          <a:xfrm>
            <a:off x="6021070" y="346449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5E59AF-C1E7-DB4A-AE37-19EC8CC97438}"/>
              </a:ext>
            </a:extLst>
          </p:cNvPr>
          <p:cNvSpPr/>
          <p:nvPr/>
        </p:nvSpPr>
        <p:spPr>
          <a:xfrm>
            <a:off x="6256020" y="3464497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3DDC48-B49C-DC43-BFDD-C51B3069C6EF}"/>
              </a:ext>
            </a:extLst>
          </p:cNvPr>
          <p:cNvSpPr/>
          <p:nvPr/>
        </p:nvSpPr>
        <p:spPr>
          <a:xfrm>
            <a:off x="6492558" y="346449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4FBDEFE-1344-6C4D-9A67-6E492A48311C}"/>
              </a:ext>
            </a:extLst>
          </p:cNvPr>
          <p:cNvSpPr/>
          <p:nvPr/>
        </p:nvSpPr>
        <p:spPr>
          <a:xfrm>
            <a:off x="6727508" y="346449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57" name="TextBox 55">
            <a:extLst>
              <a:ext uri="{FF2B5EF4-FFF2-40B4-BE49-F238E27FC236}">
                <a16:creationId xmlns:a16="http://schemas.microsoft.com/office/drawing/2014/main" id="{B45D6B82-C095-0B40-9E75-EF1B8FF2D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470" y="3407347"/>
            <a:ext cx="414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1922B9A-81EC-E344-ACC8-EDFA5F5751BF}"/>
              </a:ext>
            </a:extLst>
          </p:cNvPr>
          <p:cNvSpPr/>
          <p:nvPr/>
        </p:nvSpPr>
        <p:spPr>
          <a:xfrm>
            <a:off x="3427095" y="376612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0E71242-08C3-8C48-B5D2-2EB086A68933}"/>
              </a:ext>
            </a:extLst>
          </p:cNvPr>
          <p:cNvSpPr/>
          <p:nvPr/>
        </p:nvSpPr>
        <p:spPr>
          <a:xfrm>
            <a:off x="3662045" y="3766122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C3CDCD9-D894-E749-83A3-BD3390924129}"/>
              </a:ext>
            </a:extLst>
          </p:cNvPr>
          <p:cNvSpPr/>
          <p:nvPr/>
        </p:nvSpPr>
        <p:spPr>
          <a:xfrm>
            <a:off x="3898583" y="376612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1822BB0-A6E1-B84C-9B20-2E2D624769BF}"/>
              </a:ext>
            </a:extLst>
          </p:cNvPr>
          <p:cNvSpPr/>
          <p:nvPr/>
        </p:nvSpPr>
        <p:spPr>
          <a:xfrm>
            <a:off x="4133533" y="3766122"/>
            <a:ext cx="236537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527BD1-D70A-2347-81B9-D70EB2BBA893}"/>
              </a:ext>
            </a:extLst>
          </p:cNvPr>
          <p:cNvSpPr/>
          <p:nvPr/>
        </p:nvSpPr>
        <p:spPr>
          <a:xfrm>
            <a:off x="4370070" y="376612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1E7E63-1040-BF48-88BF-13242545CAD5}"/>
              </a:ext>
            </a:extLst>
          </p:cNvPr>
          <p:cNvSpPr/>
          <p:nvPr/>
        </p:nvSpPr>
        <p:spPr>
          <a:xfrm>
            <a:off x="4605020" y="376612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221A9A6-9F67-DA46-A4AD-BB082C7A6A75}"/>
              </a:ext>
            </a:extLst>
          </p:cNvPr>
          <p:cNvSpPr/>
          <p:nvPr/>
        </p:nvSpPr>
        <p:spPr>
          <a:xfrm>
            <a:off x="4839970" y="3766122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06D0CB-9071-1949-AC7D-94EDF66F1C30}"/>
              </a:ext>
            </a:extLst>
          </p:cNvPr>
          <p:cNvSpPr/>
          <p:nvPr/>
        </p:nvSpPr>
        <p:spPr>
          <a:xfrm>
            <a:off x="5076508" y="376612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EA86A1C-C307-FE45-808D-2297345E54EB}"/>
              </a:ext>
            </a:extLst>
          </p:cNvPr>
          <p:cNvSpPr/>
          <p:nvPr/>
        </p:nvSpPr>
        <p:spPr>
          <a:xfrm>
            <a:off x="6021070" y="376612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25136A-9DFE-F740-98E4-107E809CC8F7}"/>
              </a:ext>
            </a:extLst>
          </p:cNvPr>
          <p:cNvSpPr/>
          <p:nvPr/>
        </p:nvSpPr>
        <p:spPr>
          <a:xfrm>
            <a:off x="6256020" y="3766122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BE2635-991E-3C4A-966A-3BB3F2A05B51}"/>
              </a:ext>
            </a:extLst>
          </p:cNvPr>
          <p:cNvSpPr/>
          <p:nvPr/>
        </p:nvSpPr>
        <p:spPr>
          <a:xfrm>
            <a:off x="6492558" y="376612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419390-593A-CB43-ADC8-664EBFEAC8D3}"/>
              </a:ext>
            </a:extLst>
          </p:cNvPr>
          <p:cNvSpPr/>
          <p:nvPr/>
        </p:nvSpPr>
        <p:spPr>
          <a:xfrm>
            <a:off x="6727508" y="376612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70" name="TextBox 68">
            <a:extLst>
              <a:ext uri="{FF2B5EF4-FFF2-40B4-BE49-F238E27FC236}">
                <a16:creationId xmlns:a16="http://schemas.microsoft.com/office/drawing/2014/main" id="{CE5FCA40-3D88-C543-BC97-7E99DF705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470" y="3708972"/>
            <a:ext cx="414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1332639-CEFA-7D47-B04B-8DA6A2A1A7B7}"/>
              </a:ext>
            </a:extLst>
          </p:cNvPr>
          <p:cNvSpPr/>
          <p:nvPr/>
        </p:nvSpPr>
        <p:spPr>
          <a:xfrm>
            <a:off x="3427095" y="406774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43CA9B9-D161-1249-AA8C-DCCEA6E865C2}"/>
              </a:ext>
            </a:extLst>
          </p:cNvPr>
          <p:cNvSpPr/>
          <p:nvPr/>
        </p:nvSpPr>
        <p:spPr>
          <a:xfrm>
            <a:off x="3662045" y="4067747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3AA92F-6112-9D47-A335-37B400E0E423}"/>
              </a:ext>
            </a:extLst>
          </p:cNvPr>
          <p:cNvSpPr/>
          <p:nvPr/>
        </p:nvSpPr>
        <p:spPr>
          <a:xfrm>
            <a:off x="3898583" y="406774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23E9B6E-035A-6742-9CF0-97FC09277CD2}"/>
              </a:ext>
            </a:extLst>
          </p:cNvPr>
          <p:cNvSpPr/>
          <p:nvPr/>
        </p:nvSpPr>
        <p:spPr>
          <a:xfrm>
            <a:off x="4133533" y="4067747"/>
            <a:ext cx="236537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3C2009C-752E-454E-8577-FAFEB7EE2534}"/>
              </a:ext>
            </a:extLst>
          </p:cNvPr>
          <p:cNvSpPr/>
          <p:nvPr/>
        </p:nvSpPr>
        <p:spPr>
          <a:xfrm>
            <a:off x="4370070" y="406774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7549C1F-08A5-A745-91BB-95CA3C71537B}"/>
              </a:ext>
            </a:extLst>
          </p:cNvPr>
          <p:cNvSpPr/>
          <p:nvPr/>
        </p:nvSpPr>
        <p:spPr>
          <a:xfrm>
            <a:off x="4605020" y="406774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0B9500-BBEF-A944-A71E-CDA5241B55EC}"/>
              </a:ext>
            </a:extLst>
          </p:cNvPr>
          <p:cNvSpPr/>
          <p:nvPr/>
        </p:nvSpPr>
        <p:spPr>
          <a:xfrm>
            <a:off x="4839970" y="4067747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3A02D5-724C-F249-A467-DDBF01C4172A}"/>
              </a:ext>
            </a:extLst>
          </p:cNvPr>
          <p:cNvSpPr/>
          <p:nvPr/>
        </p:nvSpPr>
        <p:spPr>
          <a:xfrm>
            <a:off x="5076508" y="406774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A9330FF-DE29-C64D-9BAB-050DA742429B}"/>
              </a:ext>
            </a:extLst>
          </p:cNvPr>
          <p:cNvSpPr/>
          <p:nvPr/>
        </p:nvSpPr>
        <p:spPr>
          <a:xfrm>
            <a:off x="6021070" y="406774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AE506B4-BF2A-6B4F-AB0A-D52E940CE39E}"/>
              </a:ext>
            </a:extLst>
          </p:cNvPr>
          <p:cNvSpPr/>
          <p:nvPr/>
        </p:nvSpPr>
        <p:spPr>
          <a:xfrm>
            <a:off x="6256020" y="4067747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C8A9E8-C5B2-7441-87CD-244FC5D1F89C}"/>
              </a:ext>
            </a:extLst>
          </p:cNvPr>
          <p:cNvSpPr/>
          <p:nvPr/>
        </p:nvSpPr>
        <p:spPr>
          <a:xfrm>
            <a:off x="6492558" y="406774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A9E8BD5-E799-E145-940C-DD115C424A26}"/>
              </a:ext>
            </a:extLst>
          </p:cNvPr>
          <p:cNvSpPr/>
          <p:nvPr/>
        </p:nvSpPr>
        <p:spPr>
          <a:xfrm>
            <a:off x="6727508" y="406774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83" name="TextBox 81">
            <a:extLst>
              <a:ext uri="{FF2B5EF4-FFF2-40B4-BE49-F238E27FC236}">
                <a16:creationId xmlns:a16="http://schemas.microsoft.com/office/drawing/2014/main" id="{840ADDBE-122D-D546-B424-80F122B89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470" y="4010597"/>
            <a:ext cx="414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E52308B-20F6-C947-B761-7279DB0788A5}"/>
              </a:ext>
            </a:extLst>
          </p:cNvPr>
          <p:cNvSpPr/>
          <p:nvPr/>
        </p:nvSpPr>
        <p:spPr>
          <a:xfrm>
            <a:off x="3427095" y="436937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3BD4AE4-22AA-AB45-A7E2-E01275A3704D}"/>
              </a:ext>
            </a:extLst>
          </p:cNvPr>
          <p:cNvSpPr/>
          <p:nvPr/>
        </p:nvSpPr>
        <p:spPr>
          <a:xfrm>
            <a:off x="3662045" y="4369372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B5FB8B1-835F-A846-A78F-F723649D6F66}"/>
              </a:ext>
            </a:extLst>
          </p:cNvPr>
          <p:cNvSpPr/>
          <p:nvPr/>
        </p:nvSpPr>
        <p:spPr>
          <a:xfrm>
            <a:off x="3898583" y="436937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9FE10E-6812-8842-A686-8F2A03380ED5}"/>
              </a:ext>
            </a:extLst>
          </p:cNvPr>
          <p:cNvSpPr/>
          <p:nvPr/>
        </p:nvSpPr>
        <p:spPr>
          <a:xfrm>
            <a:off x="4133533" y="4369372"/>
            <a:ext cx="236537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22DE26-96CA-F145-A148-DDF2E93026DA}"/>
              </a:ext>
            </a:extLst>
          </p:cNvPr>
          <p:cNvSpPr/>
          <p:nvPr/>
        </p:nvSpPr>
        <p:spPr>
          <a:xfrm>
            <a:off x="4370070" y="436937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F246908-4517-1C48-A458-C59F9730AD2F}"/>
              </a:ext>
            </a:extLst>
          </p:cNvPr>
          <p:cNvSpPr/>
          <p:nvPr/>
        </p:nvSpPr>
        <p:spPr>
          <a:xfrm>
            <a:off x="4605020" y="436937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78EC13D-78A8-B949-99A2-60F133A46757}"/>
              </a:ext>
            </a:extLst>
          </p:cNvPr>
          <p:cNvSpPr/>
          <p:nvPr/>
        </p:nvSpPr>
        <p:spPr>
          <a:xfrm>
            <a:off x="4839970" y="4369372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201358A-F44C-AB4D-A46E-CF6FB1CB9616}"/>
              </a:ext>
            </a:extLst>
          </p:cNvPr>
          <p:cNvSpPr/>
          <p:nvPr/>
        </p:nvSpPr>
        <p:spPr>
          <a:xfrm>
            <a:off x="5076508" y="436937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27C4C7C-1EB0-CE4A-914D-3214624CEB4B}"/>
              </a:ext>
            </a:extLst>
          </p:cNvPr>
          <p:cNvSpPr/>
          <p:nvPr/>
        </p:nvSpPr>
        <p:spPr>
          <a:xfrm>
            <a:off x="6021070" y="436937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D7E9A1B-2A29-314B-8006-A66683F448CC}"/>
              </a:ext>
            </a:extLst>
          </p:cNvPr>
          <p:cNvSpPr/>
          <p:nvPr/>
        </p:nvSpPr>
        <p:spPr>
          <a:xfrm>
            <a:off x="6256020" y="4369372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9BBBCBD-7EE7-8440-9F1F-19ADDF0BCD9A}"/>
              </a:ext>
            </a:extLst>
          </p:cNvPr>
          <p:cNvSpPr/>
          <p:nvPr/>
        </p:nvSpPr>
        <p:spPr>
          <a:xfrm>
            <a:off x="6492558" y="436937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DEE28CD-0FF8-EC46-B8BD-75B04A7255B3}"/>
              </a:ext>
            </a:extLst>
          </p:cNvPr>
          <p:cNvSpPr/>
          <p:nvPr/>
        </p:nvSpPr>
        <p:spPr>
          <a:xfrm>
            <a:off x="6727508" y="436937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96" name="TextBox 94">
            <a:extLst>
              <a:ext uri="{FF2B5EF4-FFF2-40B4-BE49-F238E27FC236}">
                <a16:creationId xmlns:a16="http://schemas.microsoft.com/office/drawing/2014/main" id="{13FE29CC-46D4-4242-A803-99DA1F30C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470" y="4312222"/>
            <a:ext cx="414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FA44B32-E9C8-834D-99FB-0CE1227C6A33}"/>
              </a:ext>
            </a:extLst>
          </p:cNvPr>
          <p:cNvSpPr/>
          <p:nvPr/>
        </p:nvSpPr>
        <p:spPr>
          <a:xfrm>
            <a:off x="3427095" y="467099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99A9F1A-FAFD-7F49-A145-C9EE78280ADF}"/>
              </a:ext>
            </a:extLst>
          </p:cNvPr>
          <p:cNvSpPr/>
          <p:nvPr/>
        </p:nvSpPr>
        <p:spPr>
          <a:xfrm>
            <a:off x="3662045" y="4670997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22008B5-E564-D146-B0EF-3C3B178C70F4}"/>
              </a:ext>
            </a:extLst>
          </p:cNvPr>
          <p:cNvSpPr/>
          <p:nvPr/>
        </p:nvSpPr>
        <p:spPr>
          <a:xfrm>
            <a:off x="3898583" y="467099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69E591A-16DB-C943-8CCB-EA6D9F795205}"/>
              </a:ext>
            </a:extLst>
          </p:cNvPr>
          <p:cNvSpPr/>
          <p:nvPr/>
        </p:nvSpPr>
        <p:spPr>
          <a:xfrm>
            <a:off x="4133533" y="4670997"/>
            <a:ext cx="236537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C85B7C-EE82-3749-BB12-A13180D3046D}"/>
              </a:ext>
            </a:extLst>
          </p:cNvPr>
          <p:cNvSpPr/>
          <p:nvPr/>
        </p:nvSpPr>
        <p:spPr>
          <a:xfrm>
            <a:off x="4370070" y="467099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E4232D3-1AAE-1E4D-AA36-ED4755810DDF}"/>
              </a:ext>
            </a:extLst>
          </p:cNvPr>
          <p:cNvSpPr/>
          <p:nvPr/>
        </p:nvSpPr>
        <p:spPr>
          <a:xfrm>
            <a:off x="4605020" y="467099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D7A9FEE-51F7-8F4B-A1CD-BAD14E526E33}"/>
              </a:ext>
            </a:extLst>
          </p:cNvPr>
          <p:cNvSpPr/>
          <p:nvPr/>
        </p:nvSpPr>
        <p:spPr>
          <a:xfrm>
            <a:off x="4839970" y="4670997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9BACA43-246E-BC43-B310-F2221328B9EB}"/>
              </a:ext>
            </a:extLst>
          </p:cNvPr>
          <p:cNvSpPr/>
          <p:nvPr/>
        </p:nvSpPr>
        <p:spPr>
          <a:xfrm>
            <a:off x="5076508" y="467099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CFAE850-62B1-464A-BB04-53748451D29A}"/>
              </a:ext>
            </a:extLst>
          </p:cNvPr>
          <p:cNvSpPr/>
          <p:nvPr/>
        </p:nvSpPr>
        <p:spPr>
          <a:xfrm>
            <a:off x="6021070" y="467099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E68BD8E-A846-3345-BD9B-F662822EBE72}"/>
              </a:ext>
            </a:extLst>
          </p:cNvPr>
          <p:cNvSpPr/>
          <p:nvPr/>
        </p:nvSpPr>
        <p:spPr>
          <a:xfrm>
            <a:off x="6256020" y="4670997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154C5B9-22FF-3E4C-8AC9-7D2C823BD092}"/>
              </a:ext>
            </a:extLst>
          </p:cNvPr>
          <p:cNvSpPr/>
          <p:nvPr/>
        </p:nvSpPr>
        <p:spPr>
          <a:xfrm>
            <a:off x="6492558" y="467099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68F10FA-6580-B54F-86BF-1172D7F2DAC6}"/>
              </a:ext>
            </a:extLst>
          </p:cNvPr>
          <p:cNvSpPr/>
          <p:nvPr/>
        </p:nvSpPr>
        <p:spPr>
          <a:xfrm>
            <a:off x="6727508" y="467099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09" name="TextBox 107">
            <a:extLst>
              <a:ext uri="{FF2B5EF4-FFF2-40B4-BE49-F238E27FC236}">
                <a16:creationId xmlns:a16="http://schemas.microsoft.com/office/drawing/2014/main" id="{00805A74-1FE5-994C-B57C-A85EC0492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470" y="4613847"/>
            <a:ext cx="414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D8F7AF8-6749-EB40-A15E-4E5094724E05}"/>
              </a:ext>
            </a:extLst>
          </p:cNvPr>
          <p:cNvSpPr/>
          <p:nvPr/>
        </p:nvSpPr>
        <p:spPr>
          <a:xfrm>
            <a:off x="3427095" y="497262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AFC5A52-97AF-9B4B-A175-9BDBCB3444E7}"/>
              </a:ext>
            </a:extLst>
          </p:cNvPr>
          <p:cNvSpPr/>
          <p:nvPr/>
        </p:nvSpPr>
        <p:spPr>
          <a:xfrm>
            <a:off x="3662045" y="4972622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2DD465-48E5-A34A-AF4E-8BA0B548AE67}"/>
              </a:ext>
            </a:extLst>
          </p:cNvPr>
          <p:cNvSpPr/>
          <p:nvPr/>
        </p:nvSpPr>
        <p:spPr>
          <a:xfrm>
            <a:off x="3898583" y="497262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536C71D-C670-0E4C-88F2-3C459116926D}"/>
              </a:ext>
            </a:extLst>
          </p:cNvPr>
          <p:cNvSpPr/>
          <p:nvPr/>
        </p:nvSpPr>
        <p:spPr>
          <a:xfrm>
            <a:off x="4133533" y="4972622"/>
            <a:ext cx="236537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5D6E9B0-CC2E-9748-9C39-A9246860980E}"/>
              </a:ext>
            </a:extLst>
          </p:cNvPr>
          <p:cNvSpPr/>
          <p:nvPr/>
        </p:nvSpPr>
        <p:spPr>
          <a:xfrm>
            <a:off x="4370070" y="497262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4B7513A-1891-4243-B2D1-AF73F5F225A0}"/>
              </a:ext>
            </a:extLst>
          </p:cNvPr>
          <p:cNvSpPr/>
          <p:nvPr/>
        </p:nvSpPr>
        <p:spPr>
          <a:xfrm>
            <a:off x="4605020" y="497262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BF8DD0-21C1-304F-BC6A-89E7E5FD24A0}"/>
              </a:ext>
            </a:extLst>
          </p:cNvPr>
          <p:cNvSpPr/>
          <p:nvPr/>
        </p:nvSpPr>
        <p:spPr>
          <a:xfrm>
            <a:off x="4839970" y="4972622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5BB2BEF-0666-3142-A402-7022B12A8945}"/>
              </a:ext>
            </a:extLst>
          </p:cNvPr>
          <p:cNvSpPr/>
          <p:nvPr/>
        </p:nvSpPr>
        <p:spPr>
          <a:xfrm>
            <a:off x="5076508" y="497262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249AF8C-1A85-C544-8B16-9427047A1C3D}"/>
              </a:ext>
            </a:extLst>
          </p:cNvPr>
          <p:cNvSpPr/>
          <p:nvPr/>
        </p:nvSpPr>
        <p:spPr>
          <a:xfrm>
            <a:off x="6021070" y="497262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9D2A480-6885-7841-85C5-3894782789BF}"/>
              </a:ext>
            </a:extLst>
          </p:cNvPr>
          <p:cNvSpPr/>
          <p:nvPr/>
        </p:nvSpPr>
        <p:spPr>
          <a:xfrm>
            <a:off x="6256020" y="4972622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0F25DAA-EF1E-A748-8F0A-AAD84B20DE75}"/>
              </a:ext>
            </a:extLst>
          </p:cNvPr>
          <p:cNvSpPr/>
          <p:nvPr/>
        </p:nvSpPr>
        <p:spPr>
          <a:xfrm>
            <a:off x="6492558" y="497262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E80CE3C-D2B2-1F45-8BEF-68493DF2F8F9}"/>
              </a:ext>
            </a:extLst>
          </p:cNvPr>
          <p:cNvSpPr/>
          <p:nvPr/>
        </p:nvSpPr>
        <p:spPr>
          <a:xfrm>
            <a:off x="6727508" y="4972622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22" name="TextBox 120">
            <a:extLst>
              <a:ext uri="{FF2B5EF4-FFF2-40B4-BE49-F238E27FC236}">
                <a16:creationId xmlns:a16="http://schemas.microsoft.com/office/drawing/2014/main" id="{23670E51-3D8E-4941-B6B9-5DDE3B2AA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470" y="4915472"/>
            <a:ext cx="414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C59724C-166F-0349-8DD6-A0C91A05352B}"/>
              </a:ext>
            </a:extLst>
          </p:cNvPr>
          <p:cNvSpPr/>
          <p:nvPr/>
        </p:nvSpPr>
        <p:spPr>
          <a:xfrm>
            <a:off x="3427095" y="527424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6529B73-3021-644C-A835-37BF8808B507}"/>
              </a:ext>
            </a:extLst>
          </p:cNvPr>
          <p:cNvSpPr/>
          <p:nvPr/>
        </p:nvSpPr>
        <p:spPr>
          <a:xfrm>
            <a:off x="3662045" y="5274247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79AF659-7B19-434A-A59F-F69F15A2CEA6}"/>
              </a:ext>
            </a:extLst>
          </p:cNvPr>
          <p:cNvSpPr/>
          <p:nvPr/>
        </p:nvSpPr>
        <p:spPr>
          <a:xfrm>
            <a:off x="3898583" y="527424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F63E15-49C9-9C4C-A74A-E8D6A3436AF9}"/>
              </a:ext>
            </a:extLst>
          </p:cNvPr>
          <p:cNvSpPr/>
          <p:nvPr/>
        </p:nvSpPr>
        <p:spPr>
          <a:xfrm>
            <a:off x="4133533" y="5274247"/>
            <a:ext cx="236537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1DBC0EE-6033-824C-AB6C-C750B89A34DE}"/>
              </a:ext>
            </a:extLst>
          </p:cNvPr>
          <p:cNvSpPr/>
          <p:nvPr/>
        </p:nvSpPr>
        <p:spPr>
          <a:xfrm>
            <a:off x="4370070" y="527424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504A3A2-8A15-2447-B777-4E7AA35429E4}"/>
              </a:ext>
            </a:extLst>
          </p:cNvPr>
          <p:cNvSpPr/>
          <p:nvPr/>
        </p:nvSpPr>
        <p:spPr>
          <a:xfrm>
            <a:off x="4605020" y="527424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42D6663-8EAC-6E42-A0DF-3C5D53DD0831}"/>
              </a:ext>
            </a:extLst>
          </p:cNvPr>
          <p:cNvSpPr/>
          <p:nvPr/>
        </p:nvSpPr>
        <p:spPr>
          <a:xfrm>
            <a:off x="4839970" y="5274247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B01CC9E-5F1D-B546-BFAB-664CC2A7E7F3}"/>
              </a:ext>
            </a:extLst>
          </p:cNvPr>
          <p:cNvSpPr/>
          <p:nvPr/>
        </p:nvSpPr>
        <p:spPr>
          <a:xfrm>
            <a:off x="5076508" y="527424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7DD6975-512B-A143-9BA0-9608042B4F0E}"/>
              </a:ext>
            </a:extLst>
          </p:cNvPr>
          <p:cNvSpPr/>
          <p:nvPr/>
        </p:nvSpPr>
        <p:spPr>
          <a:xfrm>
            <a:off x="6021070" y="527424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316DF0A-59FA-1C40-A85B-A7F1997A1E45}"/>
              </a:ext>
            </a:extLst>
          </p:cNvPr>
          <p:cNvSpPr/>
          <p:nvPr/>
        </p:nvSpPr>
        <p:spPr>
          <a:xfrm>
            <a:off x="6256020" y="5274247"/>
            <a:ext cx="236538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5560EA4-EA56-EE42-825E-8C9969CDADA6}"/>
              </a:ext>
            </a:extLst>
          </p:cNvPr>
          <p:cNvSpPr/>
          <p:nvPr/>
        </p:nvSpPr>
        <p:spPr>
          <a:xfrm>
            <a:off x="6492558" y="527424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27FDCB5-96BB-DA44-BF9D-C0EFD621297D}"/>
              </a:ext>
            </a:extLst>
          </p:cNvPr>
          <p:cNvSpPr/>
          <p:nvPr/>
        </p:nvSpPr>
        <p:spPr>
          <a:xfrm>
            <a:off x="6727508" y="5274247"/>
            <a:ext cx="234950" cy="30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35" name="TextBox 133">
            <a:extLst>
              <a:ext uri="{FF2B5EF4-FFF2-40B4-BE49-F238E27FC236}">
                <a16:creationId xmlns:a16="http://schemas.microsoft.com/office/drawing/2014/main" id="{1E8755FD-C516-A441-BFDD-C74E5B7E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470" y="5217097"/>
            <a:ext cx="414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36" name="TextBox 134">
            <a:extLst>
              <a:ext uri="{FF2B5EF4-FFF2-40B4-BE49-F238E27FC236}">
                <a16:creationId xmlns:a16="http://schemas.microsoft.com/office/drawing/2014/main" id="{E748EFD3-F054-FF47-8C29-DFE8DF5CA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2045" y="2692972"/>
            <a:ext cx="257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⋮</a:t>
            </a:r>
          </a:p>
        </p:txBody>
      </p:sp>
      <p:sp>
        <p:nvSpPr>
          <p:cNvPr id="137" name="TextBox 135">
            <a:extLst>
              <a:ext uri="{FF2B5EF4-FFF2-40B4-BE49-F238E27FC236}">
                <a16:creationId xmlns:a16="http://schemas.microsoft.com/office/drawing/2014/main" id="{E268053D-492F-0A49-BBA1-7F8E07C7E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4983" y="4331272"/>
            <a:ext cx="3921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38" name="TextBox 136">
            <a:extLst>
              <a:ext uri="{FF2B5EF4-FFF2-40B4-BE49-F238E27FC236}">
                <a16:creationId xmlns:a16="http://schemas.microsoft.com/office/drawing/2014/main" id="{4B7CDB87-3842-ED4A-AE77-DB71F0954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1983" y="4632897"/>
            <a:ext cx="236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39" name="TextBox 137">
            <a:extLst>
              <a:ext uri="{FF2B5EF4-FFF2-40B4-BE49-F238E27FC236}">
                <a16:creationId xmlns:a16="http://schemas.microsoft.com/office/drawing/2014/main" id="{DBAC1956-E25C-1B49-9F3D-344FF904D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1983" y="4934522"/>
            <a:ext cx="236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40" name="TextBox 138">
            <a:extLst>
              <a:ext uri="{FF2B5EF4-FFF2-40B4-BE49-F238E27FC236}">
                <a16:creationId xmlns:a16="http://schemas.microsoft.com/office/drawing/2014/main" id="{36BECF18-1EEC-E64D-8C03-EF6377A9B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1983" y="5236147"/>
            <a:ext cx="236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1" name="TextBox 139">
            <a:extLst>
              <a:ext uri="{FF2B5EF4-FFF2-40B4-BE49-F238E27FC236}">
                <a16:creationId xmlns:a16="http://schemas.microsoft.com/office/drawing/2014/main" id="{6959B422-F69D-514D-8581-79832F1B6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095" y="4061397"/>
            <a:ext cx="392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142" name="TextBox 140">
            <a:extLst>
              <a:ext uri="{FF2B5EF4-FFF2-40B4-BE49-F238E27FC236}">
                <a16:creationId xmlns:a16="http://schemas.microsoft.com/office/drawing/2014/main" id="{B5CBAC75-2BC2-004F-8400-B0C01A8BB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508" y="3766122"/>
            <a:ext cx="3921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43" name="TextBox 141">
            <a:extLst>
              <a:ext uri="{FF2B5EF4-FFF2-40B4-BE49-F238E27FC236}">
                <a16:creationId xmlns:a16="http://schemas.microsoft.com/office/drawing/2014/main" id="{7F1F48B3-84B0-BC48-974D-EC7799D6B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2920" y="3469259"/>
            <a:ext cx="392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144" name="TextBox 142">
            <a:extLst>
              <a:ext uri="{FF2B5EF4-FFF2-40B4-BE49-F238E27FC236}">
                <a16:creationId xmlns:a16="http://schemas.microsoft.com/office/drawing/2014/main" id="{2F50C457-1C7C-994A-8F44-1FF0C65B7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2920" y="3173984"/>
            <a:ext cx="39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28</a:t>
            </a:r>
          </a:p>
        </p:txBody>
      </p:sp>
      <p:sp>
        <p:nvSpPr>
          <p:cNvPr id="145" name="TextBox 143">
            <a:extLst>
              <a:ext uri="{FF2B5EF4-FFF2-40B4-BE49-F238E27FC236}">
                <a16:creationId xmlns:a16="http://schemas.microsoft.com/office/drawing/2014/main" id="{E234F997-322B-114E-BE62-54E7AC600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559" y="1870647"/>
            <a:ext cx="13276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1,073,741,820</a:t>
            </a:r>
            <a:endParaRPr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6" name="TextBox 144">
            <a:extLst>
              <a:ext uri="{FF2B5EF4-FFF2-40B4-BE49-F238E27FC236}">
                <a16:creationId xmlns:a16="http://schemas.microsoft.com/office/drawing/2014/main" id="{64E90225-6465-2745-AC98-10C4A0BB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445" y="751459"/>
            <a:ext cx="13372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dirección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(en base 10)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86839FA-34C0-BD42-BE5A-20832D095B4A}"/>
              </a:ext>
            </a:extLst>
          </p:cNvPr>
          <p:cNvCxnSpPr>
            <a:cxnSpLocks/>
            <a:stCxn id="146" idx="2"/>
          </p:cNvCxnSpPr>
          <p:nvPr/>
        </p:nvCxnSpPr>
        <p:spPr>
          <a:xfrm>
            <a:off x="2959058" y="1336234"/>
            <a:ext cx="0" cy="410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Left Brace 147">
            <a:extLst>
              <a:ext uri="{FF2B5EF4-FFF2-40B4-BE49-F238E27FC236}">
                <a16:creationId xmlns:a16="http://schemas.microsoft.com/office/drawing/2014/main" id="{A1968A8F-94D2-324F-AC08-620C0E8A277F}"/>
              </a:ext>
            </a:extLst>
          </p:cNvPr>
          <p:cNvSpPr/>
          <p:nvPr/>
        </p:nvSpPr>
        <p:spPr>
          <a:xfrm rot="16200000">
            <a:off x="4983640" y="4116165"/>
            <a:ext cx="385762" cy="3571875"/>
          </a:xfrm>
          <a:prstGeom prst="leftBrace">
            <a:avLst>
              <a:gd name="adj1" fmla="val 52236"/>
              <a:gd name="adj2" fmla="val 5026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49" name="TextBox 147">
            <a:extLst>
              <a:ext uri="{FF2B5EF4-FFF2-40B4-BE49-F238E27FC236}">
                <a16:creationId xmlns:a16="http://schemas.microsoft.com/office/drawing/2014/main" id="{CFCD2ED8-B506-5645-8DD8-090099BCE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559" y="2189734"/>
            <a:ext cx="13276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1,073,741,816</a:t>
            </a:r>
            <a:endParaRPr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0" name="TextBox 148">
            <a:extLst>
              <a:ext uri="{FF2B5EF4-FFF2-40B4-BE49-F238E27FC236}">
                <a16:creationId xmlns:a16="http://schemas.microsoft.com/office/drawing/2014/main" id="{F0950B2B-EB56-8D45-AB96-76414F3CA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956" y="6146392"/>
            <a:ext cx="760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32 bits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0D4B44B-96C6-AE47-9904-BD7DABF01380}"/>
              </a:ext>
            </a:extLst>
          </p:cNvPr>
          <p:cNvSpPr/>
          <p:nvPr/>
        </p:nvSpPr>
        <p:spPr>
          <a:xfrm>
            <a:off x="3223895" y="3318447"/>
            <a:ext cx="4006850" cy="590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52" name="TextBox 150">
            <a:extLst>
              <a:ext uri="{FF2B5EF4-FFF2-40B4-BE49-F238E27FC236}">
                <a16:creationId xmlns:a16="http://schemas.microsoft.com/office/drawing/2014/main" id="{B7E55BC3-F469-584F-9E08-775950E6E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1708" y="3262884"/>
            <a:ext cx="34034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palabra (</a:t>
            </a:r>
            <a:r>
              <a:rPr lang="en-US" altLang="en-US" sz="1600" i="1">
                <a:solidFill>
                  <a:schemeClr val="tx1"/>
                </a:solidFill>
                <a:latin typeface="Arial" panose="020B0604020202020204" pitchFamily="34" charset="0"/>
              </a:rPr>
              <a:t>word</a:t>
            </a: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) de 32 bits o 4 bytes,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en las direcciones 24, 25, 26 y 27</a:t>
            </a:r>
          </a:p>
        </p:txBody>
      </p:sp>
      <p:sp>
        <p:nvSpPr>
          <p:cNvPr id="153" name="TextBox 151">
            <a:extLst>
              <a:ext uri="{FF2B5EF4-FFF2-40B4-BE49-F238E27FC236}">
                <a16:creationId xmlns:a16="http://schemas.microsoft.com/office/drawing/2014/main" id="{D392132E-EAF2-8B45-BA4E-7B81A2670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615" y="292164"/>
            <a:ext cx="37513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Memoria de 1 GB</a:t>
            </a: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 (= 2</a:t>
            </a:r>
            <a:r>
              <a:rPr lang="en-US" altLang="en-US" sz="2000" baseline="30000">
                <a:solidFill>
                  <a:schemeClr val="tx1"/>
                </a:solidFill>
                <a:latin typeface="Arial" panose="020B0604020202020204" pitchFamily="34" charset="0"/>
              </a:rPr>
              <a:t>30</a:t>
            </a: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 bytes)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139454A-3EDC-674D-B101-2562B90E4B29}"/>
              </a:ext>
            </a:extLst>
          </p:cNvPr>
          <p:cNvCxnSpPr>
            <a:cxnSpLocks/>
          </p:cNvCxnSpPr>
          <p:nvPr/>
        </p:nvCxnSpPr>
        <p:spPr>
          <a:xfrm>
            <a:off x="6844983" y="3607372"/>
            <a:ext cx="688975" cy="654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93AF4DC-ABC4-A643-A6A8-B7AEDE32D6B2}"/>
              </a:ext>
            </a:extLst>
          </p:cNvPr>
          <p:cNvCxnSpPr>
            <a:cxnSpLocks/>
          </p:cNvCxnSpPr>
          <p:nvPr/>
        </p:nvCxnSpPr>
        <p:spPr>
          <a:xfrm>
            <a:off x="6610033" y="3607372"/>
            <a:ext cx="806450" cy="1063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ight Brace 155">
            <a:extLst>
              <a:ext uri="{FF2B5EF4-FFF2-40B4-BE49-F238E27FC236}">
                <a16:creationId xmlns:a16="http://schemas.microsoft.com/office/drawing/2014/main" id="{77DCF31E-4C91-7545-B3BA-0F99B44CE343}"/>
              </a:ext>
            </a:extLst>
          </p:cNvPr>
          <p:cNvSpPr/>
          <p:nvPr/>
        </p:nvSpPr>
        <p:spPr>
          <a:xfrm>
            <a:off x="8059420" y="4161409"/>
            <a:ext cx="207963" cy="849313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157" name="TextBox 155">
            <a:extLst>
              <a:ext uri="{FF2B5EF4-FFF2-40B4-BE49-F238E27FC236}">
                <a16:creationId xmlns:a16="http://schemas.microsoft.com/office/drawing/2014/main" id="{601C0AC2-6F9F-B44D-BF36-0E37DC912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470" y="4234434"/>
            <a:ext cx="2178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0, 1: únicos valores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</a:rPr>
              <a:t>posibles para cada bit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83C3025-851F-1249-80E3-E3D68505B253}"/>
              </a:ext>
            </a:extLst>
          </p:cNvPr>
          <p:cNvSpPr txBox="1"/>
          <p:nvPr/>
        </p:nvSpPr>
        <p:spPr>
          <a:xfrm>
            <a:off x="9302736" y="21759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56274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03ED-649A-E745-91D9-445B8A64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B07-579B-9C48-9D0A-17E6DF957117}"/>
              </a:ext>
            </a:extLst>
          </p:cNvPr>
          <p:cNvSpPr txBox="1"/>
          <p:nvPr/>
        </p:nvSpPr>
        <p:spPr>
          <a:xfrm>
            <a:off x="10095040" y="2667000"/>
            <a:ext cx="1192212" cy="17541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1 0 0 0 0</a:t>
            </a:r>
          </a:p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0 1 0 0 0</a:t>
            </a:r>
          </a:p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1 0 0 0 0</a:t>
            </a:r>
          </a:p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0 1 0 0 0</a:t>
            </a:r>
          </a:p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1 0 0 0 0</a:t>
            </a:r>
          </a:p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0 1 0 0 0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F539F-FE90-F046-B056-D849E5FD9A76}"/>
              </a:ext>
            </a:extLst>
          </p:cNvPr>
          <p:cNvSpPr txBox="1"/>
          <p:nvPr/>
        </p:nvSpPr>
        <p:spPr>
          <a:xfrm>
            <a:off x="10085515" y="2281238"/>
            <a:ext cx="14224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instrucciones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B39A176-85F5-1046-B4E3-9AF771718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577" y="2667000"/>
            <a:ext cx="65246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0000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0001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0010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0011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0100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0101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15C7EC-B475-0244-8E3D-40B91B18E3F2}"/>
              </a:ext>
            </a:extLst>
          </p:cNvPr>
          <p:cNvSpPr txBox="1"/>
          <p:nvPr/>
        </p:nvSpPr>
        <p:spPr>
          <a:xfrm>
            <a:off x="8836152" y="2281238"/>
            <a:ext cx="124936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direcciones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F2AC1F-98A8-C243-A52A-94AF954B1F6C}"/>
              </a:ext>
            </a:extLst>
          </p:cNvPr>
          <p:cNvSpPr txBox="1"/>
          <p:nvPr/>
        </p:nvSpPr>
        <p:spPr>
          <a:xfrm>
            <a:off x="2000566" y="240180"/>
            <a:ext cx="6972254" cy="21403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Necesitamos que la ejecución de las instrucciones sea </a:t>
            </a:r>
            <a:r>
              <a:rPr lang="en-US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secuencial</a:t>
            </a:r>
          </a:p>
          <a:p>
            <a:pPr>
              <a:lnSpc>
                <a:spcPct val="112000"/>
              </a:lnSpc>
              <a:spcBef>
                <a:spcPts val="12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 es decir, que por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out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las instrucciones vayan apareciendo una por una en el orden en que tienen que ser ejecutadas</a:t>
            </a:r>
          </a:p>
          <a:p>
            <a:pPr marL="180975" indent="-180975">
              <a:lnSpc>
                <a:spcPct val="112000"/>
              </a:lnSpc>
              <a:spcBef>
                <a:spcPts val="12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hay que poder controlar cuál es la próxima instrucción que debe salir por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Data out</a:t>
            </a:r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C502B822-8231-ED4D-AB73-725A7D234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566" y="2861154"/>
            <a:ext cx="5830888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03D4BC2C-FC4F-E746-8411-CF0597F694AB}"/>
              </a:ext>
            </a:extLst>
          </p:cNvPr>
          <p:cNvSpPr/>
          <p:nvPr/>
        </p:nvSpPr>
        <p:spPr>
          <a:xfrm>
            <a:off x="8021764" y="3386138"/>
            <a:ext cx="1249363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A63037-61EC-FF0C-FBE3-5DFD5B8C6E94}"/>
              </a:ext>
            </a:extLst>
          </p:cNvPr>
          <p:cNvSpPr txBox="1"/>
          <p:nvPr/>
        </p:nvSpPr>
        <p:spPr>
          <a:xfrm>
            <a:off x="7579360" y="5867400"/>
            <a:ext cx="3075432" cy="7702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>
              <a:lnSpc>
                <a:spcPct val="112000"/>
              </a:lnSpc>
              <a:spcBef>
                <a:spcPts val="12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direcciones </a:t>
            </a:r>
            <a:r>
              <a:rPr lang="en-US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están almacenadas en la memoria</a:t>
            </a:r>
            <a:endParaRPr lang="en-US" b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53809E-1A93-E917-BD68-E9318DF68ACF}"/>
              </a:ext>
            </a:extLst>
          </p:cNvPr>
          <p:cNvSpPr txBox="1"/>
          <p:nvPr/>
        </p:nvSpPr>
        <p:spPr>
          <a:xfrm>
            <a:off x="9407652" y="5205413"/>
            <a:ext cx="2682748" cy="408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Contenido de la memoria</a:t>
            </a:r>
            <a:endParaRPr lang="en-US" b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65AB55-2C4E-C8F2-97F7-8AAB82405381}"/>
              </a:ext>
            </a:extLst>
          </p:cNvPr>
          <p:cNvCxnSpPr>
            <a:cxnSpLocks/>
          </p:cNvCxnSpPr>
          <p:nvPr/>
        </p:nvCxnSpPr>
        <p:spPr>
          <a:xfrm flipV="1">
            <a:off x="9117076" y="4438650"/>
            <a:ext cx="568389" cy="142875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6F210D-3AF3-DED1-2F6F-B68842CE94D1}"/>
              </a:ext>
            </a:extLst>
          </p:cNvPr>
          <p:cNvCxnSpPr>
            <a:cxnSpLocks/>
          </p:cNvCxnSpPr>
          <p:nvPr/>
        </p:nvCxnSpPr>
        <p:spPr>
          <a:xfrm flipV="1">
            <a:off x="10581609" y="4495800"/>
            <a:ext cx="108743" cy="709613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3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03ED-649A-E745-91D9-445B8A64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B07-579B-9C48-9D0A-17E6DF957117}"/>
              </a:ext>
            </a:extLst>
          </p:cNvPr>
          <p:cNvSpPr txBox="1"/>
          <p:nvPr/>
        </p:nvSpPr>
        <p:spPr>
          <a:xfrm>
            <a:off x="10095040" y="2859024"/>
            <a:ext cx="1192212" cy="17541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1 0 0 0 0</a:t>
            </a:r>
          </a:p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0 1 0 0 0</a:t>
            </a:r>
          </a:p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1 0 0 0 0</a:t>
            </a:r>
          </a:p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0 1 0 0 0</a:t>
            </a:r>
          </a:p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1 0 0 0 0</a:t>
            </a:r>
          </a:p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0 1 0 0 0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F539F-FE90-F046-B056-D849E5FD9A76}"/>
              </a:ext>
            </a:extLst>
          </p:cNvPr>
          <p:cNvSpPr txBox="1"/>
          <p:nvPr/>
        </p:nvSpPr>
        <p:spPr>
          <a:xfrm>
            <a:off x="10085515" y="2473262"/>
            <a:ext cx="14224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instrucciones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B39A176-85F5-1046-B4E3-9AF771718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577" y="2859024"/>
            <a:ext cx="65246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0000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0001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0010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0011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0100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cs typeface="Calibri" panose="020F0502020204030204" pitchFamily="34" charset="0"/>
              </a:rPr>
              <a:t>0101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15C7EC-B475-0244-8E3D-40B91B18E3F2}"/>
              </a:ext>
            </a:extLst>
          </p:cNvPr>
          <p:cNvSpPr txBox="1"/>
          <p:nvPr/>
        </p:nvSpPr>
        <p:spPr>
          <a:xfrm>
            <a:off x="8836152" y="2473262"/>
            <a:ext cx="124936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direcciones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A44CED-C23F-674A-8EC6-618F250568C8}"/>
              </a:ext>
            </a:extLst>
          </p:cNvPr>
          <p:cNvSpPr txBox="1"/>
          <p:nvPr/>
        </p:nvSpPr>
        <p:spPr>
          <a:xfrm>
            <a:off x="1691640" y="188976"/>
            <a:ext cx="7867996" cy="1626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registro especializado </a:t>
            </a:r>
            <a:r>
              <a:rPr lang="en-US" b="1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counter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 pointer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almacena una dirección de memoria (la dirección de una instrucción)</a:t>
            </a:r>
          </a:p>
          <a:p>
            <a:pPr>
              <a:lnSpc>
                <a:spcPct val="112000"/>
              </a:lnSpc>
              <a:spcBef>
                <a:spcPts val="12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 tal que al conectarse a la entrada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memoria, la instrucción que está en esa dirección es seleccionada y puesta en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out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77B29B61-5D5F-294D-A46C-2A981BBFB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566" y="2861154"/>
            <a:ext cx="5830888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15A93EF2-478F-D542-B4CE-9116E8792BB3}"/>
              </a:ext>
            </a:extLst>
          </p:cNvPr>
          <p:cNvSpPr/>
          <p:nvPr/>
        </p:nvSpPr>
        <p:spPr>
          <a:xfrm>
            <a:off x="8021764" y="3386138"/>
            <a:ext cx="1249363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61042D29-7C1B-8C4E-871E-7A663D4B7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513" y="1922526"/>
            <a:ext cx="94456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F2FE0C-B1A0-890C-FE7B-9B42DE9F2ACB}"/>
              </a:ext>
            </a:extLst>
          </p:cNvPr>
          <p:cNvSpPr txBox="1"/>
          <p:nvPr/>
        </p:nvSpPr>
        <p:spPr>
          <a:xfrm>
            <a:off x="7579360" y="5999480"/>
            <a:ext cx="3075432" cy="7702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>
              <a:lnSpc>
                <a:spcPct val="112000"/>
              </a:lnSpc>
              <a:spcBef>
                <a:spcPts val="12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direcciones </a:t>
            </a:r>
            <a:r>
              <a:rPr lang="en-US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están almacenadas en la memoria</a:t>
            </a:r>
            <a:endParaRPr lang="en-US" b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33F94E-F0A5-D0DB-B3BD-5025C147E7CE}"/>
              </a:ext>
            </a:extLst>
          </p:cNvPr>
          <p:cNvSpPr txBox="1"/>
          <p:nvPr/>
        </p:nvSpPr>
        <p:spPr>
          <a:xfrm>
            <a:off x="9407652" y="5337493"/>
            <a:ext cx="2682748" cy="408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Contenido de la memoria</a:t>
            </a:r>
            <a:endParaRPr lang="en-US" b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164568-795C-7D9A-2EAA-86DD49A427C6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9117076" y="4558396"/>
            <a:ext cx="568389" cy="1441084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F96F4A-EB94-41B3-7760-EF3BCC923C60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10690352" y="4615546"/>
            <a:ext cx="58674" cy="721947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23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E04184-315A-B946-B92F-8CA65984B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chemeClr val="tx1"/>
                </a:solidFill>
              </a:rPr>
              <a:t>La entrada </a:t>
            </a:r>
            <a:r>
              <a:rPr lang="en-US" i="1">
                <a:solidFill>
                  <a:schemeClr val="tx1"/>
                </a:solidFill>
              </a:rPr>
              <a:t>Address</a:t>
            </a:r>
            <a:r>
              <a:rPr lang="en-US">
                <a:solidFill>
                  <a:schemeClr val="tx1"/>
                </a:solidFill>
              </a:rPr>
              <a:t> debe tener tantas líneas como sea necesario para poder especificar cada una de las direcciones posibles de la memoria:</a:t>
            </a:r>
          </a:p>
          <a:p>
            <a:pPr lvl="1">
              <a:lnSpc>
                <a:spcPct val="112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chemeClr val="tx1"/>
                </a:solidFill>
              </a:rPr>
              <a:t>en el ej., las direcciones son de 4 bits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 la memoria puede almacenar 16 (= 2</a:t>
            </a:r>
            <a:r>
              <a:rPr lang="en-US" baseline="30000">
                <a:solidFill>
                  <a:schemeClr val="tx1"/>
                </a:solidFill>
                <a:sym typeface="Wingdings" pitchFamily="2" charset="2"/>
              </a:rPr>
              <a:t>4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) registros, o </a:t>
            </a:r>
            <a:r>
              <a:rPr lang="en-US" i="1">
                <a:solidFill>
                  <a:schemeClr val="tx1"/>
                </a:solidFill>
                <a:sym typeface="Wingdings" pitchFamily="2" charset="2"/>
              </a:rPr>
              <a:t>palabras de memoria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, en este caso de 5 bits c/u  cada palabra de memoria está formada por 5 flip-flops</a:t>
            </a:r>
          </a:p>
          <a:p>
            <a:pPr>
              <a:lnSpc>
                <a:spcPct val="112000"/>
              </a:lnSpc>
              <a:spcBef>
                <a:spcPts val="1800"/>
              </a:spcBef>
              <a:defRPr/>
            </a:pPr>
            <a:r>
              <a:rPr lang="en-US">
                <a:solidFill>
                  <a:schemeClr val="tx1"/>
                </a:solidFill>
              </a:rPr>
              <a:t>Las 4 líneas de </a:t>
            </a:r>
            <a:r>
              <a:rPr lang="en-US" i="1">
                <a:solidFill>
                  <a:schemeClr val="tx1"/>
                </a:solidFill>
              </a:rPr>
              <a:t>Address</a:t>
            </a:r>
            <a:r>
              <a:rPr lang="en-US">
                <a:solidFill>
                  <a:schemeClr val="tx1"/>
                </a:solidFill>
              </a:rPr>
              <a:t> entran a un </a:t>
            </a:r>
            <a:r>
              <a:rPr lang="en-US" b="1">
                <a:solidFill>
                  <a:schemeClr val="tx1"/>
                </a:solidFill>
              </a:rPr>
              <a:t>circuito decodificador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1900">
                <a:solidFill>
                  <a:schemeClr val="tx1"/>
                </a:solidFill>
              </a:rPr>
              <a:t>—como el de la diap. 47 de “logicaDigital”, pero con 4 líneas de input en vez de 2 (</a:t>
            </a:r>
            <a:r>
              <a:rPr lang="en-US" sz="1900" i="1">
                <a:solidFill>
                  <a:schemeClr val="tx1"/>
                </a:solidFill>
              </a:rPr>
              <a:t>N</a:t>
            </a:r>
            <a:r>
              <a:rPr lang="en-US" sz="1900" i="1" baseline="-25000">
                <a:solidFill>
                  <a:schemeClr val="tx1"/>
                </a:solidFill>
              </a:rPr>
              <a:t>i</a:t>
            </a:r>
            <a:r>
              <a:rPr lang="en-US" sz="1900">
                <a:solidFill>
                  <a:schemeClr val="tx1"/>
                </a:solidFill>
              </a:rPr>
              <a:t>) y 16 líneas de output en vez de 4 (</a:t>
            </a:r>
            <a:r>
              <a:rPr lang="en-US" sz="1900" i="1">
                <a:solidFill>
                  <a:schemeClr val="tx1"/>
                </a:solidFill>
              </a:rPr>
              <a:t>D</a:t>
            </a:r>
            <a:r>
              <a:rPr lang="en-US" sz="1900" i="1" baseline="-25000">
                <a:solidFill>
                  <a:schemeClr val="tx1"/>
                </a:solidFill>
              </a:rPr>
              <a:t>j</a:t>
            </a:r>
            <a:r>
              <a:rPr lang="en-US" sz="190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2000"/>
              </a:lnSpc>
              <a:spcBef>
                <a:spcPts val="1800"/>
              </a:spcBef>
              <a:defRPr/>
            </a:pPr>
            <a:r>
              <a:rPr lang="en-US">
                <a:solidFill>
                  <a:schemeClr val="tx1"/>
                </a:solidFill>
              </a:rPr>
              <a:t>C/u de las 16 líneas de output </a:t>
            </a:r>
            <a:r>
              <a:rPr lang="en-US" i="1">
                <a:solidFill>
                  <a:schemeClr val="tx1"/>
                </a:solidFill>
              </a:rPr>
              <a:t>D</a:t>
            </a:r>
            <a:r>
              <a:rPr lang="en-US" i="1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 del decodificador controla la </a:t>
            </a:r>
            <a:r>
              <a:rPr lang="en-US" i="1">
                <a:solidFill>
                  <a:schemeClr val="tx1"/>
                </a:solidFill>
              </a:rPr>
              <a:t>lectura</a:t>
            </a:r>
            <a:r>
              <a:rPr lang="en-US">
                <a:solidFill>
                  <a:schemeClr val="tx1"/>
                </a:solidFill>
              </a:rPr>
              <a:t> de una de las 16 palabras de memoria: </a:t>
            </a:r>
            <a:r>
              <a:rPr lang="en-US" i="1">
                <a:solidFill>
                  <a:schemeClr val="tx1"/>
                </a:solidFill>
              </a:rPr>
              <a:t>D</a:t>
            </a:r>
            <a:r>
              <a:rPr lang="en-US" i="1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 es uno de los dos inputs de 5 compuertas </a:t>
            </a:r>
            <a:r>
              <a:rPr lang="en-US" cap="small">
                <a:solidFill>
                  <a:schemeClr val="tx1"/>
                </a:solidFill>
              </a:rPr>
              <a:t>and</a:t>
            </a:r>
            <a:r>
              <a:rPr lang="en-US">
                <a:solidFill>
                  <a:schemeClr val="tx1"/>
                </a:solidFill>
              </a:rPr>
              <a:t>; el otro input de cada </a:t>
            </a:r>
            <a:r>
              <a:rPr lang="en-US" cap="small">
                <a:solidFill>
                  <a:schemeClr val="tx1"/>
                </a:solidFill>
              </a:rPr>
              <a:t>and</a:t>
            </a:r>
            <a:r>
              <a:rPr lang="en-US">
                <a:solidFill>
                  <a:schemeClr val="tx1"/>
                </a:solidFill>
              </a:rPr>
              <a:t> es el output </a:t>
            </a:r>
            <a:r>
              <a:rPr lang="en-US" i="1">
                <a:solidFill>
                  <a:schemeClr val="tx1"/>
                </a:solidFill>
              </a:rPr>
              <a:t>Q</a:t>
            </a:r>
            <a:r>
              <a:rPr lang="en-US">
                <a:solidFill>
                  <a:schemeClr val="tx1"/>
                </a:solidFill>
              </a:rPr>
              <a:t> de uno de los 5 flip-flops que forman la palabra de memoria</a:t>
            </a:r>
          </a:p>
          <a:p>
            <a:pPr>
              <a:lnSpc>
                <a:spcPct val="112000"/>
              </a:lnSpc>
              <a:spcBef>
                <a:spcPts val="1800"/>
              </a:spcBef>
              <a:defRPr/>
            </a:pPr>
            <a:r>
              <a:rPr lang="en-US">
                <a:solidFill>
                  <a:schemeClr val="tx1"/>
                </a:solidFill>
              </a:rPr>
              <a:t>Finalmente, los outputs de las 16 </a:t>
            </a:r>
            <a:r>
              <a:rPr lang="en-US" cap="small">
                <a:solidFill>
                  <a:schemeClr val="tx1"/>
                </a:solidFill>
              </a:rPr>
              <a:t>and</a:t>
            </a:r>
            <a:r>
              <a:rPr lang="en-US">
                <a:solidFill>
                  <a:schemeClr val="tx1"/>
                </a:solidFill>
              </a:rPr>
              <a:t>s que están en una misma posición (columna) en las 16 palabras de memoria, son inputs de una misma compuerta </a:t>
            </a:r>
            <a:r>
              <a:rPr lang="en-US" cap="small">
                <a:solidFill>
                  <a:schemeClr val="tx1"/>
                </a:solidFill>
              </a:rPr>
              <a:t>or</a:t>
            </a:r>
            <a:r>
              <a:rPr lang="en-US">
                <a:solidFill>
                  <a:schemeClr val="tx1"/>
                </a:solidFill>
              </a:rPr>
              <a:t> cuyo output va a </a:t>
            </a:r>
            <a:r>
              <a:rPr lang="en-US" i="1">
                <a:solidFill>
                  <a:schemeClr val="tx1"/>
                </a:solidFill>
              </a:rPr>
              <a:t>Data out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7E21A-642F-CA46-9BDC-AF3E5287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4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2A892A-7259-AC4C-BB58-5CD5094E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C918A9-DB14-954F-91B9-EB3958638F2E}"/>
              </a:ext>
            </a:extLst>
          </p:cNvPr>
          <p:cNvSpPr/>
          <p:nvPr/>
        </p:nvSpPr>
        <p:spPr>
          <a:xfrm>
            <a:off x="6044184" y="685800"/>
            <a:ext cx="304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5476F-6A46-5449-8A49-7B81FAD1D4DE}"/>
              </a:ext>
            </a:extLst>
          </p:cNvPr>
          <p:cNvSpPr/>
          <p:nvPr/>
        </p:nvSpPr>
        <p:spPr>
          <a:xfrm>
            <a:off x="6806184" y="685800"/>
            <a:ext cx="304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70FF3E-9ADA-374C-91C6-CDC280E49051}"/>
              </a:ext>
            </a:extLst>
          </p:cNvPr>
          <p:cNvSpPr/>
          <p:nvPr/>
        </p:nvSpPr>
        <p:spPr>
          <a:xfrm>
            <a:off x="8101584" y="685800"/>
            <a:ext cx="304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02B9A8-5AAA-4C4F-B85C-19230994FAE7}"/>
              </a:ext>
            </a:extLst>
          </p:cNvPr>
          <p:cNvSpPr/>
          <p:nvPr/>
        </p:nvSpPr>
        <p:spPr>
          <a:xfrm>
            <a:off x="8711184" y="685800"/>
            <a:ext cx="304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F9E5E-81F3-6E45-9B77-3808D6BEE1F1}"/>
              </a:ext>
            </a:extLst>
          </p:cNvPr>
          <p:cNvSpPr/>
          <p:nvPr/>
        </p:nvSpPr>
        <p:spPr>
          <a:xfrm>
            <a:off x="9320784" y="685800"/>
            <a:ext cx="304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E95C92-589F-8E40-86E1-1A7E427C0609}"/>
              </a:ext>
            </a:extLst>
          </p:cNvPr>
          <p:cNvSpPr/>
          <p:nvPr/>
        </p:nvSpPr>
        <p:spPr>
          <a:xfrm>
            <a:off x="6044184" y="1600200"/>
            <a:ext cx="304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51A89-A172-0144-85A0-E15314B6DD4F}"/>
              </a:ext>
            </a:extLst>
          </p:cNvPr>
          <p:cNvSpPr/>
          <p:nvPr/>
        </p:nvSpPr>
        <p:spPr>
          <a:xfrm>
            <a:off x="6806184" y="1600200"/>
            <a:ext cx="304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5ECB28-F174-3F41-AAB1-C263051FD9FD}"/>
              </a:ext>
            </a:extLst>
          </p:cNvPr>
          <p:cNvSpPr/>
          <p:nvPr/>
        </p:nvSpPr>
        <p:spPr>
          <a:xfrm>
            <a:off x="8101584" y="1600200"/>
            <a:ext cx="304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D38036-E592-9B49-99D9-2A07E5BBC96C}"/>
              </a:ext>
            </a:extLst>
          </p:cNvPr>
          <p:cNvSpPr/>
          <p:nvPr/>
        </p:nvSpPr>
        <p:spPr>
          <a:xfrm>
            <a:off x="8711184" y="1600200"/>
            <a:ext cx="304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7E378D-B115-A848-BD69-56C27778FDD9}"/>
              </a:ext>
            </a:extLst>
          </p:cNvPr>
          <p:cNvSpPr/>
          <p:nvPr/>
        </p:nvSpPr>
        <p:spPr>
          <a:xfrm>
            <a:off x="9320784" y="1600200"/>
            <a:ext cx="304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22625B-B642-E74B-A8BE-AE6D76ECB70E}"/>
              </a:ext>
            </a:extLst>
          </p:cNvPr>
          <p:cNvSpPr/>
          <p:nvPr/>
        </p:nvSpPr>
        <p:spPr>
          <a:xfrm>
            <a:off x="6044184" y="3124200"/>
            <a:ext cx="304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2BD287-7705-1046-8C09-E3619A857BDB}"/>
              </a:ext>
            </a:extLst>
          </p:cNvPr>
          <p:cNvSpPr/>
          <p:nvPr/>
        </p:nvSpPr>
        <p:spPr>
          <a:xfrm>
            <a:off x="6806184" y="3124200"/>
            <a:ext cx="304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121C5-544B-2E4D-AB20-DC1346DA453A}"/>
              </a:ext>
            </a:extLst>
          </p:cNvPr>
          <p:cNvSpPr/>
          <p:nvPr/>
        </p:nvSpPr>
        <p:spPr>
          <a:xfrm>
            <a:off x="8101584" y="3124200"/>
            <a:ext cx="304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8138E6-375A-3E4E-A6BF-62A6540420E6}"/>
              </a:ext>
            </a:extLst>
          </p:cNvPr>
          <p:cNvSpPr/>
          <p:nvPr/>
        </p:nvSpPr>
        <p:spPr>
          <a:xfrm>
            <a:off x="8711184" y="3124200"/>
            <a:ext cx="304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837329-06B1-6E42-8235-AF2B31D44B65}"/>
              </a:ext>
            </a:extLst>
          </p:cNvPr>
          <p:cNvSpPr/>
          <p:nvPr/>
        </p:nvSpPr>
        <p:spPr>
          <a:xfrm>
            <a:off x="9320784" y="3124200"/>
            <a:ext cx="304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11FB54-6C12-834A-8EE6-4AA8D3FDB7F7}"/>
              </a:ext>
            </a:extLst>
          </p:cNvPr>
          <p:cNvSpPr/>
          <p:nvPr/>
        </p:nvSpPr>
        <p:spPr>
          <a:xfrm>
            <a:off x="6044184" y="4038600"/>
            <a:ext cx="304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BA37A-E68B-3B47-9C9E-49C23C158656}"/>
              </a:ext>
            </a:extLst>
          </p:cNvPr>
          <p:cNvSpPr/>
          <p:nvPr/>
        </p:nvSpPr>
        <p:spPr>
          <a:xfrm>
            <a:off x="6806184" y="4038600"/>
            <a:ext cx="304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ACD8BB-294D-BD42-84AF-35F78604092B}"/>
              </a:ext>
            </a:extLst>
          </p:cNvPr>
          <p:cNvSpPr/>
          <p:nvPr/>
        </p:nvSpPr>
        <p:spPr>
          <a:xfrm>
            <a:off x="8101584" y="4038600"/>
            <a:ext cx="304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0EF595-889A-9140-8B45-3EEB4EA96D2E}"/>
              </a:ext>
            </a:extLst>
          </p:cNvPr>
          <p:cNvSpPr/>
          <p:nvPr/>
        </p:nvSpPr>
        <p:spPr>
          <a:xfrm>
            <a:off x="8711184" y="4038600"/>
            <a:ext cx="304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2A50F3-9ED3-2B49-9A44-6DC365BBAAB6}"/>
              </a:ext>
            </a:extLst>
          </p:cNvPr>
          <p:cNvSpPr/>
          <p:nvPr/>
        </p:nvSpPr>
        <p:spPr>
          <a:xfrm>
            <a:off x="9320784" y="4038600"/>
            <a:ext cx="304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07695D-A7F4-7B44-9472-03295BA86D47}"/>
              </a:ext>
            </a:extLst>
          </p:cNvPr>
          <p:cNvSpPr txBox="1"/>
          <p:nvPr/>
        </p:nvSpPr>
        <p:spPr>
          <a:xfrm>
            <a:off x="9777984" y="685800"/>
            <a:ext cx="8382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word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8572C5-36EB-7243-8F31-0EFAE217C168}"/>
              </a:ext>
            </a:extLst>
          </p:cNvPr>
          <p:cNvSpPr txBox="1"/>
          <p:nvPr/>
        </p:nvSpPr>
        <p:spPr>
          <a:xfrm>
            <a:off x="9777984" y="1600200"/>
            <a:ext cx="8382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word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C31800-9561-C042-AFC8-8B272F697DDF}"/>
              </a:ext>
            </a:extLst>
          </p:cNvPr>
          <p:cNvSpPr txBox="1"/>
          <p:nvPr/>
        </p:nvSpPr>
        <p:spPr>
          <a:xfrm>
            <a:off x="9777984" y="3124200"/>
            <a:ext cx="9556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word 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D7523E-23B1-744F-BCF2-0A81CE731CF2}"/>
              </a:ext>
            </a:extLst>
          </p:cNvPr>
          <p:cNvSpPr txBox="1"/>
          <p:nvPr/>
        </p:nvSpPr>
        <p:spPr>
          <a:xfrm>
            <a:off x="9777984" y="4038600"/>
            <a:ext cx="9556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word 15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0A9FA2-2E60-4244-9930-06F3F11ABF13}"/>
              </a:ext>
            </a:extLst>
          </p:cNvPr>
          <p:cNvSpPr/>
          <p:nvPr/>
        </p:nvSpPr>
        <p:spPr>
          <a:xfrm>
            <a:off x="4291584" y="685800"/>
            <a:ext cx="762000" cy="419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8A23D9-30FA-6D48-862B-8BC54918E0C0}"/>
              </a:ext>
            </a:extLst>
          </p:cNvPr>
          <p:cNvSpPr txBox="1"/>
          <p:nvPr/>
        </p:nvSpPr>
        <p:spPr>
          <a:xfrm>
            <a:off x="3939159" y="4876800"/>
            <a:ext cx="1466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decodificador</a:t>
            </a:r>
          </a:p>
          <a:p>
            <a:pPr algn="ctr"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4 x 16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3B5C48-B47C-6B4F-96EA-E0D67C087CAF}"/>
              </a:ext>
            </a:extLst>
          </p:cNvPr>
          <p:cNvCxnSpPr/>
          <p:nvPr/>
        </p:nvCxnSpPr>
        <p:spPr>
          <a:xfrm flipH="1">
            <a:off x="3758184" y="2819400"/>
            <a:ext cx="533400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C985F9-7CF4-0844-B3AC-E0F24C95F0B5}"/>
              </a:ext>
            </a:extLst>
          </p:cNvPr>
          <p:cNvCxnSpPr/>
          <p:nvPr/>
        </p:nvCxnSpPr>
        <p:spPr>
          <a:xfrm flipH="1">
            <a:off x="3758184" y="3200400"/>
            <a:ext cx="533400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57B0F4-E5CA-5E49-9496-D6782C0875AF}"/>
              </a:ext>
            </a:extLst>
          </p:cNvPr>
          <p:cNvCxnSpPr/>
          <p:nvPr/>
        </p:nvCxnSpPr>
        <p:spPr>
          <a:xfrm flipH="1">
            <a:off x="3758184" y="2438400"/>
            <a:ext cx="533400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B41AF42-27F8-8345-9EF3-438737CF05A9}"/>
              </a:ext>
            </a:extLst>
          </p:cNvPr>
          <p:cNvCxnSpPr/>
          <p:nvPr/>
        </p:nvCxnSpPr>
        <p:spPr>
          <a:xfrm flipH="1">
            <a:off x="3758184" y="2057400"/>
            <a:ext cx="533400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9C760A6-FD68-BC45-9FA8-77078C9872BD}"/>
              </a:ext>
            </a:extLst>
          </p:cNvPr>
          <p:cNvSpPr txBox="1"/>
          <p:nvPr/>
        </p:nvSpPr>
        <p:spPr>
          <a:xfrm>
            <a:off x="3054210" y="1514475"/>
            <a:ext cx="9460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B15307-EFB7-854D-A997-9455289A49E5}"/>
              </a:ext>
            </a:extLst>
          </p:cNvPr>
          <p:cNvCxnSpPr/>
          <p:nvPr/>
        </p:nvCxnSpPr>
        <p:spPr>
          <a:xfrm>
            <a:off x="5053584" y="1371600"/>
            <a:ext cx="4572000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6F35F6-0502-534E-BF5A-3DA47AF55259}"/>
              </a:ext>
            </a:extLst>
          </p:cNvPr>
          <p:cNvCxnSpPr>
            <a:cxnSpLocks/>
          </p:cNvCxnSpPr>
          <p:nvPr/>
        </p:nvCxnSpPr>
        <p:spPr>
          <a:xfrm>
            <a:off x="5053584" y="2286000"/>
            <a:ext cx="4572000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9724F7-1265-3E40-A388-FF3E2FCD94F1}"/>
              </a:ext>
            </a:extLst>
          </p:cNvPr>
          <p:cNvCxnSpPr/>
          <p:nvPr/>
        </p:nvCxnSpPr>
        <p:spPr>
          <a:xfrm>
            <a:off x="5053584" y="3810000"/>
            <a:ext cx="4572000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875B79-EC91-CB4F-9052-9594BCBEB8FD}"/>
              </a:ext>
            </a:extLst>
          </p:cNvPr>
          <p:cNvCxnSpPr/>
          <p:nvPr/>
        </p:nvCxnSpPr>
        <p:spPr>
          <a:xfrm>
            <a:off x="5053584" y="4724400"/>
            <a:ext cx="4572000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129">
            <a:extLst>
              <a:ext uri="{FF2B5EF4-FFF2-40B4-BE49-F238E27FC236}">
                <a16:creationId xmlns:a16="http://schemas.microsoft.com/office/drawing/2014/main" id="{53B052D6-8B69-E946-9B5D-F864F2A6CD6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7421341" y="2416968"/>
            <a:ext cx="457200" cy="195263"/>
            <a:chOff x="4042896" y="1715660"/>
            <a:chExt cx="1566675" cy="74111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0DF9FC6-A9C4-5C4B-A77D-CE2738277B84}"/>
                </a:ext>
              </a:extLst>
            </p:cNvPr>
            <p:cNvCxnSpPr/>
            <p:nvPr/>
          </p:nvCxnSpPr>
          <p:spPr>
            <a:xfrm flipV="1">
              <a:off x="4042898" y="2221790"/>
              <a:ext cx="413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5F77CC0-2842-2E42-B1A3-2A218C1A5975}"/>
                </a:ext>
              </a:extLst>
            </p:cNvPr>
            <p:cNvCxnSpPr/>
            <p:nvPr/>
          </p:nvCxnSpPr>
          <p:spPr>
            <a:xfrm flipV="1">
              <a:off x="4042898" y="1860270"/>
              <a:ext cx="4134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A58DC41-AB92-C349-ABCA-EF7BA6D82AD1}"/>
                </a:ext>
              </a:extLst>
            </p:cNvPr>
            <p:cNvCxnSpPr/>
            <p:nvPr/>
          </p:nvCxnSpPr>
          <p:spPr>
            <a:xfrm flipV="1">
              <a:off x="5348460" y="2047057"/>
              <a:ext cx="2611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elay 42">
              <a:extLst>
                <a:ext uri="{FF2B5EF4-FFF2-40B4-BE49-F238E27FC236}">
                  <a16:creationId xmlns:a16="http://schemas.microsoft.com/office/drawing/2014/main" id="{6CCEBDB7-A28D-A145-8EC5-B2D264196130}"/>
                </a:ext>
              </a:extLst>
            </p:cNvPr>
            <p:cNvSpPr/>
            <p:nvPr/>
          </p:nvSpPr>
          <p:spPr>
            <a:xfrm>
              <a:off x="4434566" y="1715662"/>
              <a:ext cx="886696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B8F9667-2217-0C49-AA4E-038179283E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15746" y="1703388"/>
            <a:ext cx="587375" cy="577850"/>
          </a:xfrm>
          <a:prstGeom prst="bentConnector3">
            <a:avLst>
              <a:gd name="adj1" fmla="val 920"/>
            </a:avLst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145">
            <a:extLst>
              <a:ext uri="{FF2B5EF4-FFF2-40B4-BE49-F238E27FC236}">
                <a16:creationId xmlns:a16="http://schemas.microsoft.com/office/drawing/2014/main" id="{9523F448-1EFF-4B4E-B5FF-E35D2C31CF9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914009" y="3902075"/>
            <a:ext cx="3117850" cy="723900"/>
            <a:chOff x="-1889047" y="3048834"/>
            <a:chExt cx="6896308" cy="72360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C5FF5BB-604C-C040-9C3E-6E912DA8F623}"/>
                </a:ext>
              </a:extLst>
            </p:cNvPr>
            <p:cNvCxnSpPr/>
            <p:nvPr/>
          </p:nvCxnSpPr>
          <p:spPr>
            <a:xfrm flipV="1">
              <a:off x="3676458" y="3596295"/>
              <a:ext cx="4143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0034459-D28D-8E4D-8492-1E0DDE69346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00875" y="242986"/>
              <a:ext cx="0" cy="5979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149">
              <a:extLst>
                <a:ext uri="{FF2B5EF4-FFF2-40B4-BE49-F238E27FC236}">
                  <a16:creationId xmlns:a16="http://schemas.microsoft.com/office/drawing/2014/main" id="{16FCEBB9-0F44-7C49-92C4-F4192D1A4A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52" name="Stored Data 71">
                <a:extLst>
                  <a:ext uri="{FF2B5EF4-FFF2-40B4-BE49-F238E27FC236}">
                    <a16:creationId xmlns:a16="http://schemas.microsoft.com/office/drawing/2014/main" id="{02761737-8423-A949-933B-67A9F40BFB43}"/>
                  </a:ext>
                </a:extLst>
              </p:cNvPr>
              <p:cNvSpPr/>
              <p:nvPr/>
            </p:nvSpPr>
            <p:spPr>
              <a:xfrm rot="10800000">
                <a:off x="3995990" y="3048834"/>
                <a:ext cx="1011272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Stored Data 71">
                <a:extLst>
                  <a:ext uri="{FF2B5EF4-FFF2-40B4-BE49-F238E27FC236}">
                    <a16:creationId xmlns:a16="http://schemas.microsoft.com/office/drawing/2014/main" id="{8B34D164-F626-D045-A95A-5AF67050DE9E}"/>
                  </a:ext>
                </a:extLst>
              </p:cNvPr>
              <p:cNvSpPr/>
              <p:nvPr/>
            </p:nvSpPr>
            <p:spPr>
              <a:xfrm rot="10800000">
                <a:off x="3988968" y="3048834"/>
                <a:ext cx="108853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8375E9D-C778-F14D-81D1-E094EE154C9D}"/>
                </a:ext>
              </a:extLst>
            </p:cNvPr>
            <p:cNvCxnSpPr/>
            <p:nvPr/>
          </p:nvCxnSpPr>
          <p:spPr>
            <a:xfrm flipV="1">
              <a:off x="3627298" y="3701027"/>
              <a:ext cx="4178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3ACCB25-F68A-104B-9804-807A9F8A08A4}"/>
                </a:ext>
              </a:extLst>
            </p:cNvPr>
            <p:cNvCxnSpPr/>
            <p:nvPr/>
          </p:nvCxnSpPr>
          <p:spPr>
            <a:xfrm flipV="1">
              <a:off x="3627298" y="3140871"/>
              <a:ext cx="4178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319B6EB-62CE-D843-B416-3B5BE1BDEBFB}"/>
                </a:ext>
              </a:extLst>
            </p:cNvPr>
            <p:cNvCxnSpPr/>
            <p:nvPr/>
          </p:nvCxnSpPr>
          <p:spPr>
            <a:xfrm flipV="1">
              <a:off x="3683481" y="3493151"/>
              <a:ext cx="4143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FEAAE07-E9B1-0347-B71E-B91EA07D87B6}"/>
              </a:ext>
            </a:extLst>
          </p:cNvPr>
          <p:cNvSpPr txBox="1"/>
          <p:nvPr/>
        </p:nvSpPr>
        <p:spPr>
          <a:xfrm>
            <a:off x="8233936" y="4906963"/>
            <a:ext cx="194623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cap="small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de 16 inputs:</a:t>
            </a:r>
          </a:p>
          <a:p>
            <a:pPr algn="ctr">
              <a:defRPr/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uno desde c/flip-flop</a:t>
            </a:r>
          </a:p>
          <a:p>
            <a:pPr algn="ctr">
              <a:defRPr/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en la misma columna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FE2809-8BB6-D145-A967-33E0AA27C343}"/>
              </a:ext>
            </a:extLst>
          </p:cNvPr>
          <p:cNvSpPr txBox="1"/>
          <p:nvPr/>
        </p:nvSpPr>
        <p:spPr>
          <a:xfrm>
            <a:off x="6501384" y="315913"/>
            <a:ext cx="9175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flip-flop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D7064E-ECFB-1641-B5A1-B26BEAB7E078}"/>
              </a:ext>
            </a:extLst>
          </p:cNvPr>
          <p:cNvSpPr txBox="1"/>
          <p:nvPr/>
        </p:nvSpPr>
        <p:spPr>
          <a:xfrm>
            <a:off x="5741844" y="6361109"/>
            <a:ext cx="6323013" cy="369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>
                <a:latin typeface="Calibri" panose="020F0502020204030204" pitchFamily="34" charset="0"/>
                <a:cs typeface="Calibri" panose="020F0502020204030204" pitchFamily="34" charset="0"/>
              </a:rPr>
              <a:t>Data out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 5 señales de control, una por c/columna de 16 flip-flops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7AD7DA-604E-A54D-9BCE-0DC3F33885FF}"/>
              </a:ext>
            </a:extLst>
          </p:cNvPr>
          <p:cNvSpPr txBox="1"/>
          <p:nvPr/>
        </p:nvSpPr>
        <p:spPr>
          <a:xfrm>
            <a:off x="3350197" y="1873250"/>
            <a:ext cx="4127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AE646F-E4F7-E14E-A168-7439CC2315A6}"/>
              </a:ext>
            </a:extLst>
          </p:cNvPr>
          <p:cNvSpPr txBox="1"/>
          <p:nvPr/>
        </p:nvSpPr>
        <p:spPr>
          <a:xfrm>
            <a:off x="3350197" y="2232025"/>
            <a:ext cx="4127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313E72-28C7-694A-A505-B507302F7480}"/>
              </a:ext>
            </a:extLst>
          </p:cNvPr>
          <p:cNvSpPr txBox="1"/>
          <p:nvPr/>
        </p:nvSpPr>
        <p:spPr>
          <a:xfrm>
            <a:off x="3350197" y="2590800"/>
            <a:ext cx="4127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E4D375-10F6-3A4D-9808-F6F1F7E2761E}"/>
              </a:ext>
            </a:extLst>
          </p:cNvPr>
          <p:cNvSpPr txBox="1"/>
          <p:nvPr/>
        </p:nvSpPr>
        <p:spPr>
          <a:xfrm>
            <a:off x="3350197" y="2947988"/>
            <a:ext cx="41116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DAFC97-E465-EF44-BF62-762B6015A16A}"/>
              </a:ext>
            </a:extLst>
          </p:cNvPr>
          <p:cNvSpPr txBox="1"/>
          <p:nvPr/>
        </p:nvSpPr>
        <p:spPr>
          <a:xfrm>
            <a:off x="5075809" y="987425"/>
            <a:ext cx="4127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2E14B8-C319-5849-9B37-A3F4CE49B101}"/>
              </a:ext>
            </a:extLst>
          </p:cNvPr>
          <p:cNvSpPr txBox="1"/>
          <p:nvPr/>
        </p:nvSpPr>
        <p:spPr>
          <a:xfrm>
            <a:off x="5080572" y="1916113"/>
            <a:ext cx="4064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18EEDE-4640-074E-8441-DEE0778EAB23}"/>
              </a:ext>
            </a:extLst>
          </p:cNvPr>
          <p:cNvSpPr txBox="1"/>
          <p:nvPr/>
        </p:nvSpPr>
        <p:spPr>
          <a:xfrm>
            <a:off x="5075809" y="3440113"/>
            <a:ext cx="4841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115EC7-DA7A-8B41-9DA7-04660FC69636}"/>
              </a:ext>
            </a:extLst>
          </p:cNvPr>
          <p:cNvSpPr txBox="1"/>
          <p:nvPr/>
        </p:nvSpPr>
        <p:spPr>
          <a:xfrm>
            <a:off x="5045647" y="4348163"/>
            <a:ext cx="48418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1D23BF-ED17-8E48-A1D8-E56E1C8099E9}"/>
              </a:ext>
            </a:extLst>
          </p:cNvPr>
          <p:cNvSpPr txBox="1"/>
          <p:nvPr/>
        </p:nvSpPr>
        <p:spPr>
          <a:xfrm>
            <a:off x="7079234" y="1668463"/>
            <a:ext cx="3397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endParaRPr lang="en-US" baseline="-25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9D9C9B-C7C9-BB43-A787-EDF87BC0B5C8}"/>
              </a:ext>
            </a:extLst>
          </p:cNvPr>
          <p:cNvSpPr/>
          <p:nvPr/>
        </p:nvSpPr>
        <p:spPr>
          <a:xfrm>
            <a:off x="3939159" y="315913"/>
            <a:ext cx="6981825" cy="5713412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7" name="Group 175">
            <a:extLst>
              <a:ext uri="{FF2B5EF4-FFF2-40B4-BE49-F238E27FC236}">
                <a16:creationId xmlns:a16="http://schemas.microsoft.com/office/drawing/2014/main" id="{BA83BF3F-2AB2-0D42-A393-B4E39A08BF6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096571" y="5357813"/>
            <a:ext cx="1076325" cy="723900"/>
            <a:chOff x="3628990" y="3048834"/>
            <a:chExt cx="2378953" cy="723601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8474F71-3E24-0549-AA5F-720B58729743}"/>
                </a:ext>
              </a:extLst>
            </p:cNvPr>
            <p:cNvCxnSpPr/>
            <p:nvPr/>
          </p:nvCxnSpPr>
          <p:spPr>
            <a:xfrm flipV="1">
              <a:off x="3674605" y="3596295"/>
              <a:ext cx="414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B929924-1678-DA44-AD42-D811EB6C68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09695" y="2915561"/>
              <a:ext cx="0" cy="99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179">
              <a:extLst>
                <a:ext uri="{FF2B5EF4-FFF2-40B4-BE49-F238E27FC236}">
                  <a16:creationId xmlns:a16="http://schemas.microsoft.com/office/drawing/2014/main" id="{F852178D-D934-6A43-AF73-C6EDEDA95C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74" name="Stored Data 71">
                <a:extLst>
                  <a:ext uri="{FF2B5EF4-FFF2-40B4-BE49-F238E27FC236}">
                    <a16:creationId xmlns:a16="http://schemas.microsoft.com/office/drawing/2014/main" id="{E4BBB97E-4C02-9941-A0B0-046567750823}"/>
                  </a:ext>
                </a:extLst>
              </p:cNvPr>
              <p:cNvSpPr/>
              <p:nvPr/>
            </p:nvSpPr>
            <p:spPr>
              <a:xfrm rot="10800000">
                <a:off x="3997411" y="3048834"/>
                <a:ext cx="1010529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Stored Data 71">
                <a:extLst>
                  <a:ext uri="{FF2B5EF4-FFF2-40B4-BE49-F238E27FC236}">
                    <a16:creationId xmlns:a16="http://schemas.microsoft.com/office/drawing/2014/main" id="{4C7FB542-57FD-8A47-B834-31F3D1C8CEC5}"/>
                  </a:ext>
                </a:extLst>
              </p:cNvPr>
              <p:cNvSpPr/>
              <p:nvPr/>
            </p:nvSpPr>
            <p:spPr>
              <a:xfrm rot="10800000">
                <a:off x="3990394" y="3048834"/>
                <a:ext cx="108771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1F867B0-C36F-0746-BED3-48FE698B37E6}"/>
                </a:ext>
              </a:extLst>
            </p:cNvPr>
            <p:cNvCxnSpPr/>
            <p:nvPr/>
          </p:nvCxnSpPr>
          <p:spPr>
            <a:xfrm flipV="1">
              <a:off x="3628990" y="3701027"/>
              <a:ext cx="414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AE0C530-A1B5-FA42-8704-74D230D98AD2}"/>
                </a:ext>
              </a:extLst>
            </p:cNvPr>
            <p:cNvCxnSpPr/>
            <p:nvPr/>
          </p:nvCxnSpPr>
          <p:spPr>
            <a:xfrm flipV="1">
              <a:off x="3628990" y="3140871"/>
              <a:ext cx="414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E6B9E62-17C2-B149-8176-8D1F6823EED8}"/>
                </a:ext>
              </a:extLst>
            </p:cNvPr>
            <p:cNvCxnSpPr/>
            <p:nvPr/>
          </p:nvCxnSpPr>
          <p:spPr>
            <a:xfrm flipV="1">
              <a:off x="3681622" y="3493150"/>
              <a:ext cx="4175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3A454B-617F-BA45-9524-2BCEFE5FBA1E}"/>
              </a:ext>
            </a:extLst>
          </p:cNvPr>
          <p:cNvCxnSpPr/>
          <p:nvPr/>
        </p:nvCxnSpPr>
        <p:spPr>
          <a:xfrm>
            <a:off x="8634984" y="5822950"/>
            <a:ext cx="0" cy="4349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895700B-884A-FA4A-9656-9A64CC34C363}"/>
              </a:ext>
            </a:extLst>
          </p:cNvPr>
          <p:cNvCxnSpPr/>
          <p:nvPr/>
        </p:nvCxnSpPr>
        <p:spPr>
          <a:xfrm>
            <a:off x="9244584" y="5815013"/>
            <a:ext cx="0" cy="4333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DF9F1B-9135-0044-928D-6E745942D1A3}"/>
              </a:ext>
            </a:extLst>
          </p:cNvPr>
          <p:cNvCxnSpPr/>
          <p:nvPr/>
        </p:nvCxnSpPr>
        <p:spPr>
          <a:xfrm>
            <a:off x="9854184" y="5815013"/>
            <a:ext cx="0" cy="4333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2CB05DC-4946-F648-B1A8-EC84F289613E}"/>
              </a:ext>
            </a:extLst>
          </p:cNvPr>
          <p:cNvCxnSpPr/>
          <p:nvPr/>
        </p:nvCxnSpPr>
        <p:spPr>
          <a:xfrm>
            <a:off x="7472934" y="5815013"/>
            <a:ext cx="0" cy="4333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5CE2BA2-9352-2BBB-60C2-B195FB8C5E21}"/>
              </a:ext>
            </a:extLst>
          </p:cNvPr>
          <p:cNvCxnSpPr>
            <a:stCxn id="54" idx="1"/>
          </p:cNvCxnSpPr>
          <p:nvPr/>
        </p:nvCxnSpPr>
        <p:spPr>
          <a:xfrm flipH="1">
            <a:off x="7906322" y="5322462"/>
            <a:ext cx="327614" cy="16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16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03ED-649A-E745-91D9-445B8A64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17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2D34FB-3E23-D44A-B350-FA878C057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41" y="2877693"/>
            <a:ext cx="5830888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61042D29-7C1B-8C4E-871E-7A663D4B7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320" y="1888522"/>
            <a:ext cx="94456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831C20-01D6-D246-874F-DFAEEE2F6C03}"/>
              </a:ext>
            </a:extLst>
          </p:cNvPr>
          <p:cNvSpPr txBox="1"/>
          <p:nvPr/>
        </p:nvSpPr>
        <p:spPr>
          <a:xfrm>
            <a:off x="2862072" y="213360"/>
            <a:ext cx="8988552" cy="12748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registro </a:t>
            </a:r>
            <a:r>
              <a:rPr lang="en-US" sz="2000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</a:t>
            </a:r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tiene que ir incrementando automáticamente su contenido para que el programa se ejecute por completo sin más intervención nuestra que a la partida:</a:t>
            </a:r>
          </a:p>
          <a:p>
            <a:pPr marL="457200" indent="-280988">
              <a:lnSpc>
                <a:spcPct val="112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requiere un circuito sumador adicional (que no lo mostramos en las demás figuras)</a:t>
            </a:r>
          </a:p>
        </p:txBody>
      </p:sp>
      <p:pic>
        <p:nvPicPr>
          <p:cNvPr id="22" name="Picture 16">
            <a:extLst>
              <a:ext uri="{FF2B5EF4-FFF2-40B4-BE49-F238E27FC236}">
                <a16:creationId xmlns:a16="http://schemas.microsoft.com/office/drawing/2014/main" id="{3216901E-07A2-7048-B6BD-EF56328EF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824" y="4480560"/>
            <a:ext cx="94456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Pentagon 22">
            <a:extLst>
              <a:ext uri="{FF2B5EF4-FFF2-40B4-BE49-F238E27FC236}">
                <a16:creationId xmlns:a16="http://schemas.microsoft.com/office/drawing/2014/main" id="{396C300F-B349-4440-B331-49AF36A382CB}"/>
              </a:ext>
            </a:extLst>
          </p:cNvPr>
          <p:cNvSpPr/>
          <p:nvPr/>
        </p:nvSpPr>
        <p:spPr>
          <a:xfrm>
            <a:off x="10936224" y="4937760"/>
            <a:ext cx="381000" cy="533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+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F85A63-E077-6741-B812-EBCFA1251D89}"/>
              </a:ext>
            </a:extLst>
          </p:cNvPr>
          <p:cNvCxnSpPr>
            <a:cxnSpLocks/>
          </p:cNvCxnSpPr>
          <p:nvPr/>
        </p:nvCxnSpPr>
        <p:spPr>
          <a:xfrm flipH="1">
            <a:off x="10098024" y="5356860"/>
            <a:ext cx="838200" cy="0"/>
          </a:xfrm>
          <a:prstGeom prst="line">
            <a:avLst/>
          </a:prstGeom>
          <a:ln w="3175"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935E8C-5032-2C48-9A26-19EC61E607E9}"/>
              </a:ext>
            </a:extLst>
          </p:cNvPr>
          <p:cNvCxnSpPr>
            <a:cxnSpLocks/>
          </p:cNvCxnSpPr>
          <p:nvPr/>
        </p:nvCxnSpPr>
        <p:spPr>
          <a:xfrm flipH="1">
            <a:off x="10585387" y="5090160"/>
            <a:ext cx="350837" cy="0"/>
          </a:xfrm>
          <a:prstGeom prst="line">
            <a:avLst/>
          </a:prstGeom>
          <a:ln w="3175"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32">
            <a:extLst>
              <a:ext uri="{FF2B5EF4-FFF2-40B4-BE49-F238E27FC236}">
                <a16:creationId xmlns:a16="http://schemas.microsoft.com/office/drawing/2014/main" id="{C1C7AEFD-A3C3-9844-B528-8A49B2DBD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9962" y="4906010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CEBB557-596F-0A43-891A-8DD253CD2F81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 flipH="1" flipV="1">
            <a:off x="10113899" y="4480560"/>
            <a:ext cx="1203325" cy="723900"/>
          </a:xfrm>
          <a:prstGeom prst="bentConnector4">
            <a:avLst>
              <a:gd name="adj1" fmla="val -18985"/>
              <a:gd name="adj2" fmla="val 163464"/>
            </a:avLst>
          </a:prstGeom>
          <a:ln w="317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363FA91-C737-A64F-B29D-5455D9E87071}"/>
              </a:ext>
            </a:extLst>
          </p:cNvPr>
          <p:cNvSpPr/>
          <p:nvPr/>
        </p:nvSpPr>
        <p:spPr>
          <a:xfrm>
            <a:off x="9336024" y="3108960"/>
            <a:ext cx="2514600" cy="3354388"/>
          </a:xfrm>
          <a:prstGeom prst="ellipse">
            <a:avLst/>
          </a:prstGeom>
          <a:noFill/>
          <a:ln w="31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A27E6D-3E46-C349-A7BF-CF4B5E6198E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356348" y="1488249"/>
            <a:ext cx="2894076" cy="1696911"/>
          </a:xfrm>
          <a:prstGeom prst="straightConnector1">
            <a:avLst/>
          </a:prstGeom>
          <a:ln w="3175">
            <a:solidFill>
              <a:srgbClr val="FF0000"/>
            </a:solidFill>
            <a:prstDash val="lgDash"/>
            <a:headEnd type="none" w="lg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593F18-C6AB-2146-9064-EF2930A16DF9}"/>
              </a:ext>
            </a:extLst>
          </p:cNvPr>
          <p:cNvSpPr txBox="1"/>
          <p:nvPr/>
        </p:nvSpPr>
        <p:spPr>
          <a:xfrm>
            <a:off x="10585387" y="5682298"/>
            <a:ext cx="850900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309862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B27C2B-0848-344B-9C69-86B22942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18</a:t>
            </a:fld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FCD25CF-7BE1-5249-8576-EA466A2BD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84" y="1675194"/>
            <a:ext cx="6610350" cy="494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F2B118-8477-A84A-9EE6-5AE588652255}"/>
              </a:ext>
            </a:extLst>
          </p:cNvPr>
          <p:cNvSpPr txBox="1"/>
          <p:nvPr/>
        </p:nvSpPr>
        <p:spPr>
          <a:xfrm>
            <a:off x="1719072" y="457200"/>
            <a:ext cx="6043168" cy="1626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lo que sigue, vamos a suponer una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 Memory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2</a:t>
            </a:r>
            <a:r>
              <a:rPr lang="en-US" baseline="30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palabras (o registros) 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direcciones de 8 bits</a:t>
            </a:r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2000"/>
              </a:lnSpc>
              <a:spcBef>
                <a:spcPts val="12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Finalmente, necesitamos que todas las acciones individuales ocurran sincrónicamente: incluimos un </a:t>
            </a:r>
            <a:r>
              <a:rPr lang="en-US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reloj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8263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79CC27-A655-C322-FC77-2B32D155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11"/>
            <a:ext cx="8915400" cy="5876722"/>
          </a:xfr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En muchos circuitos digitales, el orden en el cual las cosas pasan es crítico:</a:t>
            </a:r>
          </a:p>
          <a:p>
            <a:pPr lvl="1">
              <a:spcBef>
                <a:spcPts val="1050"/>
              </a:spcBef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 veces, una acción tiene que preceder a otra</a:t>
            </a:r>
          </a:p>
          <a:p>
            <a:pPr lvl="1">
              <a:spcBef>
                <a:spcPts val="1050"/>
              </a:spcBef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a veces, dos acciones deben ocurrir simultáneamente</a:t>
            </a:r>
          </a:p>
          <a:p>
            <a:pPr>
              <a:spcBef>
                <a:spcPts val="36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Los circuitos digitales usan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relojes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para proporcionar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sincronización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:</a:t>
            </a:r>
          </a:p>
          <a:p>
            <a:pPr lvl="1">
              <a:spcBef>
                <a:spcPts val="1050"/>
              </a:spcBef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el reloj mencionado en la diap. 4</a:t>
            </a:r>
          </a:p>
          <a:p>
            <a:pPr lvl="1">
              <a:spcBef>
                <a:spcPts val="1050"/>
              </a:spcBef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el oscilador rectangular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C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mencionado en la diap. 66 de “lógicaDigital”</a:t>
            </a:r>
          </a:p>
          <a:p>
            <a:pPr>
              <a:spcBef>
                <a:spcPts val="36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También, para permitir que el hardware ejecute una acción sin que sea necesario un cambio en los inputs</a:t>
            </a:r>
          </a:p>
          <a:p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… y para actualizar componentes que contienen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estado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368A6C-8FF2-CFC3-41E6-030B0885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9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BCBFB-1EC8-2249-861A-67AE63E5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2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6ACE79A-0EB0-2147-9475-89FCDDFC9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8" t="32260" r="14790" b="8189"/>
          <a:stretch>
            <a:fillRect/>
          </a:stretch>
        </p:blipFill>
        <p:spPr bwMode="auto">
          <a:xfrm>
            <a:off x="3258312" y="2133600"/>
            <a:ext cx="4357688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07B045-D83F-F14E-93F2-A4EE6521017F}"/>
              </a:ext>
            </a:extLst>
          </p:cNvPr>
          <p:cNvSpPr txBox="1"/>
          <p:nvPr/>
        </p:nvSpPr>
        <p:spPr>
          <a:xfrm>
            <a:off x="3558350" y="762000"/>
            <a:ext cx="1676232" cy="4086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Dónde estamos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83B6F0BC-99CD-FA45-84B8-0D4389246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250" y="1828800"/>
            <a:ext cx="2989262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294C083-FA1C-2A41-86F4-8119BE24DF20}"/>
              </a:ext>
            </a:extLst>
          </p:cNvPr>
          <p:cNvSpPr/>
          <p:nvPr/>
        </p:nvSpPr>
        <p:spPr>
          <a:xfrm>
            <a:off x="8592312" y="1752600"/>
            <a:ext cx="1905000" cy="38100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A70589-9295-7142-BCF3-284C64051986}"/>
              </a:ext>
            </a:extLst>
          </p:cNvPr>
          <p:cNvSpPr/>
          <p:nvPr/>
        </p:nvSpPr>
        <p:spPr>
          <a:xfrm>
            <a:off x="6593650" y="3352800"/>
            <a:ext cx="990600" cy="914400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3E0319-E8E0-7C4A-92A1-3066014E955E}"/>
              </a:ext>
            </a:extLst>
          </p:cNvPr>
          <p:cNvCxnSpPr>
            <a:cxnSpLocks/>
          </p:cNvCxnSpPr>
          <p:nvPr/>
        </p:nvCxnSpPr>
        <p:spPr>
          <a:xfrm flipV="1">
            <a:off x="7498080" y="2042160"/>
            <a:ext cx="1016000" cy="1386840"/>
          </a:xfrm>
          <a:prstGeom prst="straightConnector1">
            <a:avLst/>
          </a:prstGeom>
          <a:ln w="3175">
            <a:solidFill>
              <a:srgbClr val="FF0000"/>
            </a:solidFill>
            <a:prstDash val="lgDash"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792408-E1A1-5F25-CCDF-9844192B63F1}"/>
              </a:ext>
            </a:extLst>
          </p:cNvPr>
          <p:cNvSpPr txBox="1"/>
          <p:nvPr/>
        </p:nvSpPr>
        <p:spPr>
          <a:xfrm>
            <a:off x="10632250" y="1823720"/>
            <a:ext cx="8306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09339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647E-1EEB-8728-AE65-24D2D360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11"/>
            <a:ext cx="8915400" cy="5876722"/>
          </a:xfrm>
        </p:spPr>
        <p:txBody>
          <a:bodyPr/>
          <a:lstStyle/>
          <a:p>
            <a:pPr>
              <a:lnSpc>
                <a:spcPct val="112000"/>
              </a:lnSpc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Un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reloj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—en un circuito digital— es un circuito electrónico que oscila a una tasa regular, emitiendo una serie de pulsos con dos propiedades:</a:t>
            </a:r>
          </a:p>
          <a:p>
            <a:pPr lvl="1">
              <a:lnSpc>
                <a:spcPct val="112000"/>
              </a:lnSpc>
              <a:spcBef>
                <a:spcPts val="1050"/>
              </a:spcBef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el ancho de pulso es preciso</a:t>
            </a:r>
          </a:p>
          <a:p>
            <a:pPr lvl="1">
              <a:lnSpc>
                <a:spcPct val="112000"/>
              </a:lnSpc>
              <a:spcBef>
                <a:spcPts val="1050"/>
              </a:spcBef>
              <a:buClr>
                <a:srgbClr val="FF0000"/>
              </a:buClr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el intervalo entre pulsos consecutivos es preciso</a:t>
            </a:r>
          </a:p>
          <a:p>
            <a:pPr>
              <a:lnSpc>
                <a:spcPct val="112000"/>
              </a:lnSpc>
              <a:spcBef>
                <a:spcPts val="30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El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tiempo de ciclo 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(o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período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 del reloj es el intervalo de tiempo entre los flancos correspondientes —los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flancos de subida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o los </a:t>
            </a:r>
            <a:r>
              <a:rPr lang="en-US" altLang="en-US" i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flancos de bajada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— de dos pulsos consecutivos</a:t>
            </a:r>
          </a:p>
          <a:p>
            <a:pPr>
              <a:lnSpc>
                <a:spcPct val="112000"/>
              </a:lnSpc>
              <a:spcBef>
                <a:spcPts val="3000"/>
              </a:spcBef>
            </a:pP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La </a:t>
            </a:r>
            <a:r>
              <a:rPr lang="en-US" altLang="en-US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frecuencia</a:t>
            </a:r>
            <a:r>
              <a:rPr lang="en-US" altLang="en-US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del reloj —p.ej., desde 100 MHz y hasta 4 GHz— es el inverso del tiempo de ciclo</a:t>
            </a:r>
          </a:p>
          <a:p>
            <a:pPr>
              <a:lnSpc>
                <a:spcPct val="112000"/>
              </a:lnSpc>
              <a:spcBef>
                <a:spcPts val="4800"/>
              </a:spcBef>
            </a:pP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(</a:t>
            </a:r>
            <a:r>
              <a:rPr lang="en-US" altLang="en-US" sz="1800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 La mayoría de los relojes en circuitos digitales usan un cristal de cuarzo, que oscila naturalmente a una frecuencia precisa; el circuito del reloj amplifica la señal y la cambia de una onda sinusoidal a una onda cuadrada </a:t>
            </a:r>
            <a:r>
              <a:rPr lang="en-US" altLang="en-US" sz="1800" b="1">
                <a:solidFill>
                  <a:srgbClr val="002060"/>
                </a:solidFill>
                <a:ea typeface="ＭＳ Ｐゴシック" panose="020B0600070205080204" pitchFamily="34" charset="-128"/>
                <a:cs typeface="Constantia" panose="02030602050306030303" pitchFamily="18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07006-A989-54BC-5B3D-66C5B33B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85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955D5-2DE8-76EA-8826-4EC52D4E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21</a:t>
            </a:fld>
            <a:endParaRPr lang="en-US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C3C8FABD-2A9F-851A-EA21-D8D2F9A3BC44}"/>
              </a:ext>
            </a:extLst>
          </p:cNvPr>
          <p:cNvCxnSpPr>
            <a:cxnSpLocks/>
          </p:cNvCxnSpPr>
          <p:nvPr/>
        </p:nvCxnSpPr>
        <p:spPr>
          <a:xfrm>
            <a:off x="9354503" y="2217753"/>
            <a:ext cx="1709737" cy="914400"/>
          </a:xfrm>
          <a:prstGeom prst="bentConnector3">
            <a:avLst>
              <a:gd name="adj1" fmla="val 65171"/>
            </a:avLst>
          </a:prstGeom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FD91A18-2F91-EF4D-5366-67E4AD0EF06C}"/>
              </a:ext>
            </a:extLst>
          </p:cNvPr>
          <p:cNvCxnSpPr>
            <a:cxnSpLocks/>
          </p:cNvCxnSpPr>
          <p:nvPr/>
        </p:nvCxnSpPr>
        <p:spPr>
          <a:xfrm flipV="1">
            <a:off x="8421053" y="2217753"/>
            <a:ext cx="949325" cy="914400"/>
          </a:xfrm>
          <a:prstGeom prst="bentConnector3">
            <a:avLst>
              <a:gd name="adj1" fmla="val 22668"/>
            </a:avLst>
          </a:prstGeom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9F941475-F2BB-1255-3781-E003C3DE69BF}"/>
              </a:ext>
            </a:extLst>
          </p:cNvPr>
          <p:cNvCxnSpPr>
            <a:cxnSpLocks/>
          </p:cNvCxnSpPr>
          <p:nvPr/>
        </p:nvCxnSpPr>
        <p:spPr>
          <a:xfrm>
            <a:off x="6711315" y="2217753"/>
            <a:ext cx="1709738" cy="914400"/>
          </a:xfrm>
          <a:prstGeom prst="bentConnector3">
            <a:avLst>
              <a:gd name="adj1" fmla="val 65171"/>
            </a:avLst>
          </a:prstGeom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B57D78B-F3C1-9E29-FDCB-C06C2DB8B343}"/>
              </a:ext>
            </a:extLst>
          </p:cNvPr>
          <p:cNvCxnSpPr>
            <a:cxnSpLocks/>
          </p:cNvCxnSpPr>
          <p:nvPr/>
        </p:nvCxnSpPr>
        <p:spPr>
          <a:xfrm flipV="1">
            <a:off x="5777865" y="2217753"/>
            <a:ext cx="949325" cy="914400"/>
          </a:xfrm>
          <a:prstGeom prst="bentConnector3">
            <a:avLst>
              <a:gd name="adj1" fmla="val 22668"/>
            </a:avLst>
          </a:prstGeom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BEB7C4A-9F18-E338-57A5-027F72B3E378}"/>
              </a:ext>
            </a:extLst>
          </p:cNvPr>
          <p:cNvCxnSpPr>
            <a:cxnSpLocks/>
          </p:cNvCxnSpPr>
          <p:nvPr/>
        </p:nvCxnSpPr>
        <p:spPr>
          <a:xfrm>
            <a:off x="4104640" y="2217753"/>
            <a:ext cx="1709738" cy="914400"/>
          </a:xfrm>
          <a:prstGeom prst="bentConnector3">
            <a:avLst>
              <a:gd name="adj1" fmla="val 65171"/>
            </a:avLst>
          </a:prstGeom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3363EB9E-E957-D508-4419-863470F9C88B}"/>
              </a:ext>
            </a:extLst>
          </p:cNvPr>
          <p:cNvCxnSpPr>
            <a:cxnSpLocks/>
          </p:cNvCxnSpPr>
          <p:nvPr/>
        </p:nvCxnSpPr>
        <p:spPr>
          <a:xfrm flipV="1">
            <a:off x="3171190" y="2217753"/>
            <a:ext cx="949325" cy="914400"/>
          </a:xfrm>
          <a:prstGeom prst="bentConnector3">
            <a:avLst>
              <a:gd name="adj1" fmla="val 22668"/>
            </a:avLst>
          </a:prstGeom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9A6548-12F0-BF76-DF1F-48CDAB6946F6}"/>
              </a:ext>
            </a:extLst>
          </p:cNvPr>
          <p:cNvCxnSpPr>
            <a:cxnSpLocks/>
          </p:cNvCxnSpPr>
          <p:nvPr/>
        </p:nvCxnSpPr>
        <p:spPr>
          <a:xfrm>
            <a:off x="3368040" y="3436953"/>
            <a:ext cx="2667000" cy="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24">
            <a:extLst>
              <a:ext uri="{FF2B5EF4-FFF2-40B4-BE49-F238E27FC236}">
                <a16:creationId xmlns:a16="http://schemas.microsoft.com/office/drawing/2014/main" id="{4C4EE3E3-5E65-DF95-8D28-688FF4C6B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756" y="3610736"/>
            <a:ext cx="25875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50"/>
                </a:solidFill>
                <a:cs typeface="Calibri" panose="020F0502020204030204" pitchFamily="34" charset="0"/>
              </a:rPr>
              <a:t>tiempo de ciclo</a:t>
            </a:r>
            <a:r>
              <a:rPr lang="en-US" altLang="en-US" sz="1800">
                <a:solidFill>
                  <a:srgbClr val="00B050"/>
                </a:solidFill>
                <a:cs typeface="Calibri" panose="020F0502020204030204" pitchFamily="34" charset="0"/>
              </a:rPr>
              <a:t> o </a:t>
            </a:r>
            <a:r>
              <a:rPr lang="en-US" altLang="en-US" sz="1800" i="1">
                <a:solidFill>
                  <a:srgbClr val="00B050"/>
                </a:solidFill>
                <a:cs typeface="Calibri" panose="020F0502020204030204" pitchFamily="34" charset="0"/>
              </a:rPr>
              <a:t>período</a:t>
            </a: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FE20B721-E20D-E6A5-6487-6861F7D12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691" y="3741753"/>
            <a:ext cx="17200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50"/>
                </a:solidFill>
                <a:cs typeface="Calibri" panose="020F0502020204030204" pitchFamily="34" charset="0"/>
              </a:rPr>
              <a:t>flanco de subida</a:t>
            </a:r>
          </a:p>
        </p:txBody>
      </p:sp>
      <p:sp>
        <p:nvSpPr>
          <p:cNvPr id="14" name="TextBox 26">
            <a:extLst>
              <a:ext uri="{FF2B5EF4-FFF2-40B4-BE49-F238E27FC236}">
                <a16:creationId xmlns:a16="http://schemas.microsoft.com/office/drawing/2014/main" id="{054D9F22-BF25-DB09-5961-A72B9E314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4394" y="541353"/>
            <a:ext cx="1731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B050"/>
                </a:solidFill>
                <a:cs typeface="Calibri" panose="020F0502020204030204" pitchFamily="34" charset="0"/>
              </a:rPr>
              <a:t>flanco de bajada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B3F7BB-7C05-33C7-5B9E-183593BF3BD3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6035040" y="2751153"/>
            <a:ext cx="1236663" cy="99060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15DDBD-9F90-C321-A67B-11FB6CBCCD9F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832090" y="910685"/>
            <a:ext cx="1177926" cy="1764268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32">
            <a:extLst>
              <a:ext uri="{FF2B5EF4-FFF2-40B4-BE49-F238E27FC236}">
                <a16:creationId xmlns:a16="http://schemas.microsoft.com/office/drawing/2014/main" id="{09B7F408-4375-2A4F-0980-7E35474DA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810" y="265128"/>
            <a:ext cx="20139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cs typeface="Calibri" panose="020F0502020204030204" pitchFamily="34" charset="0"/>
              </a:rPr>
              <a:t>estado, o valor, </a:t>
            </a:r>
            <a:r>
              <a:rPr lang="en-US" altLang="en-US" sz="1800" i="1">
                <a:solidFill>
                  <a:srgbClr val="00B050"/>
                </a:solidFill>
                <a:cs typeface="Calibri" panose="020F0502020204030204" pitchFamily="34" charset="0"/>
              </a:rPr>
              <a:t>alto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53D9A1-4F97-3DBC-0D2C-2CDFC67FD8D8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111785" y="634460"/>
            <a:ext cx="491330" cy="1583293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36">
            <a:extLst>
              <a:ext uri="{FF2B5EF4-FFF2-40B4-BE49-F238E27FC236}">
                <a16:creationId xmlns:a16="http://schemas.microsoft.com/office/drawing/2014/main" id="{9E48E073-CC75-0374-2954-0BF539CB2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9756" y="4178315"/>
            <a:ext cx="20626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1F497D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cs typeface="Calibri" panose="020F0502020204030204" pitchFamily="34" charset="0"/>
              </a:rPr>
              <a:t>estado, o valor, </a:t>
            </a:r>
            <a:r>
              <a:rPr lang="en-US" altLang="en-US" sz="1800" i="1">
                <a:solidFill>
                  <a:srgbClr val="00B050"/>
                </a:solidFill>
                <a:cs typeface="Calibri" panose="020F0502020204030204" pitchFamily="34" charset="0"/>
              </a:rPr>
              <a:t>bajo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217B02-E4CD-CAA9-F0C7-0E9B7E33B995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8203565" y="3132153"/>
            <a:ext cx="1837532" cy="1046162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B0C239-3850-29A9-60D6-3FC0A133DB1F}"/>
              </a:ext>
            </a:extLst>
          </p:cNvPr>
          <p:cNvSpPr txBox="1"/>
          <p:nvPr/>
        </p:nvSpPr>
        <p:spPr>
          <a:xfrm>
            <a:off x="2867343" y="5132784"/>
            <a:ext cx="8085137" cy="10215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Los relojes son simétricos: el tiempo en el estado alto es igual al tiempo en el estado bajo.  Para generar un tren de pulsos asimétricos, desplazamos el reloj básico usando un circuito de retardo y hacemos un </a:t>
            </a:r>
            <a:r>
              <a:rPr lang="en-US" cap="small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entre esta señal y la original</a:t>
            </a:r>
          </a:p>
        </p:txBody>
      </p:sp>
    </p:spTree>
    <p:extLst>
      <p:ext uri="{BB962C8B-B14F-4D97-AF65-F5344CB8AC3E}">
        <p14:creationId xmlns:p14="http://schemas.microsoft.com/office/powerpoint/2010/main" val="3973348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32CEF3-2FC7-0C46-BB44-ECBFC478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22</a:t>
            </a:fld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BF1C16-1A12-3A45-B84F-AE8DB6B8A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354" y="1771650"/>
            <a:ext cx="77025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7167B4-4E1B-A44D-B4D3-E172991B22E7}"/>
              </a:ext>
            </a:extLst>
          </p:cNvPr>
          <p:cNvSpPr txBox="1"/>
          <p:nvPr/>
        </p:nvSpPr>
        <p:spPr>
          <a:xfrm>
            <a:off x="1755463" y="279950"/>
            <a:ext cx="4177977" cy="13063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 sz="16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Reloj</a:t>
            </a: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Circuito que emite una serie de pulsos con un ancho preciso y un intervalo preciso entre pulsos consecutivos, y cuya frecuencia es controlada por un oscilador de cristal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16E54-5360-684B-8B6C-695BECAA87B7}"/>
              </a:ext>
            </a:extLst>
          </p:cNvPr>
          <p:cNvSpPr txBox="1"/>
          <p:nvPr/>
        </p:nvSpPr>
        <p:spPr>
          <a:xfrm>
            <a:off x="768096" y="2960910"/>
            <a:ext cx="4555018" cy="17998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el pulso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sube 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flanco de subida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 el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actualiza su valor, que va a la entrada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memoria</a:t>
            </a:r>
          </a:p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 y los registros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actualizan sus valores, que van a las entradas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</a:t>
            </a:r>
            <a:endParaRPr lang="en-US" sz="160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53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05672F-550C-EE41-BA7A-0CE1769A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23</a:t>
            </a:fld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AD26E38-3E47-C343-8B22-1FCF1C259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965" y="1714500"/>
            <a:ext cx="76581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B5F738-8AAA-BA45-B5B3-54B054D5B5CE}"/>
              </a:ext>
            </a:extLst>
          </p:cNvPr>
          <p:cNvSpPr txBox="1"/>
          <p:nvPr/>
        </p:nvSpPr>
        <p:spPr>
          <a:xfrm>
            <a:off x="2560320" y="339725"/>
            <a:ext cx="6268719" cy="11134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Durante el tiempo de ciclo del reloj, se ejecuta la instrucción:</a:t>
            </a:r>
          </a:p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realiza la operación especificada por sus tres señales de control, y el resultado se pone a la entrada de los registros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70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60D9B-EF51-CC4E-B905-1B0E859D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24</a:t>
            </a:fld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2398270-F7B0-8048-A909-52E802534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272" y="1752600"/>
            <a:ext cx="780891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EA373A-1143-FC49-8ED3-761D2AC1D79E}"/>
              </a:ext>
            </a:extLst>
          </p:cNvPr>
          <p:cNvSpPr txBox="1"/>
          <p:nvPr/>
        </p:nvSpPr>
        <p:spPr>
          <a:xfrm>
            <a:off x="1856232" y="339725"/>
            <a:ext cx="7023608" cy="11134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siguiente flanco de subida del reloj,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pone una nueva dirección (la anterior más 1) en la entrada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memoria, y los registros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ponen (posiblemente) nuevos valores en las entradas de la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</a:t>
            </a:r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21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6A4AF-2545-5D4A-B8BC-D96A87A3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25</a:t>
            </a:fld>
            <a:endParaRPr lang="en-US"/>
          </a:p>
        </p:txBody>
      </p:sp>
      <p:pic>
        <p:nvPicPr>
          <p:cNvPr id="4" name="Picture 4" descr="compbasico0.png">
            <a:extLst>
              <a:ext uri="{FF2B5EF4-FFF2-40B4-BE49-F238E27FC236}">
                <a16:creationId xmlns:a16="http://schemas.microsoft.com/office/drawing/2014/main" id="{B4483C97-45A9-8F41-ABFF-28E3656B3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"/>
          <a:stretch>
            <a:fillRect/>
          </a:stretch>
        </p:blipFill>
        <p:spPr bwMode="auto">
          <a:xfrm>
            <a:off x="3573209" y="1152907"/>
            <a:ext cx="824388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87469C-85F9-4843-BD6F-9FD165B9FC22}"/>
              </a:ext>
            </a:extLst>
          </p:cNvPr>
          <p:cNvSpPr txBox="1"/>
          <p:nvPr/>
        </p:nvSpPr>
        <p:spPr>
          <a:xfrm>
            <a:off x="3064640" y="266529"/>
            <a:ext cx="4387194" cy="18849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¿Cómo podemos independizarnos de los valores en los registros?</a:t>
            </a:r>
          </a:p>
          <a:p>
            <a:pPr marL="463550" lvl="1" indent="-223838">
              <a:lnSpc>
                <a:spcPct val="112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p.ej., que la entrada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pueda recibir un valor distinto del que está almacenado en el registro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087B8F-0131-BAFF-0526-14640EC1C1B6}"/>
                  </a:ext>
                </a:extLst>
              </p:cNvPr>
              <p:cNvSpPr txBox="1"/>
              <p:nvPr/>
            </p:nvSpPr>
            <p:spPr>
              <a:xfrm>
                <a:off x="747336" y="2703855"/>
                <a:ext cx="3650493" cy="179985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2000"/>
                  </a:lnSpc>
                  <a:defRPr/>
                </a:pPr>
                <a:r>
                  <a:rPr lang="en-US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Hasta ahora, para ejecutar A=A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  escribimos la instrucción de 5 bits 1 0 0 0 1 (diap. 5)</a:t>
                </a:r>
              </a:p>
              <a:p>
                <a:pPr>
                  <a:lnSpc>
                    <a:spcPct val="112000"/>
                  </a:lnSpc>
                  <a:defRPr/>
                </a:pPr>
                <a:r>
                  <a:rPr lang="en-US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... pero no tenemos cómo ejecutar A=A+6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087B8F-0131-BAFF-0526-14640EC1C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36" y="2703855"/>
                <a:ext cx="3650493" cy="17998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735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028423-0DC9-5A40-A7AC-7F84CCC1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26</a:t>
            </a:fld>
            <a:endParaRPr lang="en-US"/>
          </a:p>
        </p:txBody>
      </p:sp>
      <p:pic>
        <p:nvPicPr>
          <p:cNvPr id="4" name="Picture 3" descr="literales.png">
            <a:extLst>
              <a:ext uri="{FF2B5EF4-FFF2-40B4-BE49-F238E27FC236}">
                <a16:creationId xmlns:a16="http://schemas.microsoft.com/office/drawing/2014/main" id="{EF26777A-97D7-1047-AAFC-EAE0C9623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687" y="672021"/>
            <a:ext cx="6789737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DA676E-EA90-0C49-A19E-27B385987BC7}"/>
              </a:ext>
            </a:extLst>
          </p:cNvPr>
          <p:cNvSpPr txBox="1"/>
          <p:nvPr/>
        </p:nvSpPr>
        <p:spPr>
          <a:xfrm>
            <a:off x="1755648" y="216408"/>
            <a:ext cx="5907024" cy="18849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Agregamos a las instrucciones 8 bits adicionales para representar valores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literales</a:t>
            </a:r>
          </a:p>
          <a:p>
            <a:pPr>
              <a:lnSpc>
                <a:spcPct val="112000"/>
              </a:lnSpc>
              <a:spcBef>
                <a:spcPts val="6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 y usamos un multiplexor para decidir si el valor que va a la entrada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el contenido del registro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el literal de 8 bits que viene en la instrucción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0F9A0-BEEE-BD4E-99F9-6A0C39495D30}"/>
              </a:ext>
            </a:extLst>
          </p:cNvPr>
          <p:cNvSpPr txBox="1"/>
          <p:nvPr/>
        </p:nvSpPr>
        <p:spPr>
          <a:xfrm>
            <a:off x="1509418" y="3429000"/>
            <a:ext cx="4110097" cy="17257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multiplexor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controlado por una señal de control adicional, </a:t>
            </a:r>
            <a:r>
              <a:rPr lang="en-US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lo que ahora cada instrucción tiene 14 bits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223838">
              <a:lnSpc>
                <a:spcPct val="112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bits que corresponden a las señales de control + 8 bits para el literal</a:t>
            </a:r>
          </a:p>
        </p:txBody>
      </p:sp>
    </p:spTree>
    <p:extLst>
      <p:ext uri="{BB962C8B-B14F-4D97-AF65-F5344CB8AC3E}">
        <p14:creationId xmlns:p14="http://schemas.microsoft.com/office/powerpoint/2010/main" val="415752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5BD20A-5A95-A64C-B10F-634AEC2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27</a:t>
            </a:fld>
            <a:endParaRPr lang="en-US"/>
          </a:p>
        </p:txBody>
      </p:sp>
      <p:pic>
        <p:nvPicPr>
          <p:cNvPr id="4" name="Picture 3" descr="literalesycero.png">
            <a:extLst>
              <a:ext uri="{FF2B5EF4-FFF2-40B4-BE49-F238E27FC236}">
                <a16:creationId xmlns:a16="http://schemas.microsoft.com/office/drawing/2014/main" id="{A9F61ACB-3E67-4440-B626-858D49032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436" y="642938"/>
            <a:ext cx="6743700" cy="598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F207C2-D193-0947-AFEE-70FE0A71CC7B}"/>
              </a:ext>
            </a:extLst>
          </p:cNvPr>
          <p:cNvSpPr txBox="1"/>
          <p:nvPr/>
        </p:nvSpPr>
        <p:spPr>
          <a:xfrm>
            <a:off x="1737360" y="304800"/>
            <a:ext cx="6428232" cy="1465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Extendemos el uso de los multiplexores para permitir poner el valor 0 (muy común) en las entradas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ALU:</a:t>
            </a:r>
          </a:p>
          <a:p>
            <a:pPr marL="287338" indent="-168275">
              <a:lnSpc>
                <a:spcPct val="112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mux </a:t>
            </a:r>
            <a:r>
              <a:rPr lang="en-US" sz="1600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la posibilidad del mux </a:t>
            </a:r>
            <a:r>
              <a:rPr lang="en-US" sz="1600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elegir ahora entre tres inputs, exigen dos señales de control adicionales </a:t>
            </a: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16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instrucciones de 16 bits</a:t>
            </a:r>
            <a:endParaRPr lang="en-US" sz="1600" b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FD046-DD90-6249-9A6B-818C344ADD45}"/>
              </a:ext>
            </a:extLst>
          </p:cNvPr>
          <p:cNvSpPr txBox="1"/>
          <p:nvPr/>
        </p:nvSpPr>
        <p:spPr>
          <a:xfrm>
            <a:off x="1737360" y="2450595"/>
            <a:ext cx="3610970" cy="1456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valor </a:t>
            </a:r>
            <a:r>
              <a:rPr lang="en-US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normalmente está almacenado de forma permanente en un registro especial al que no se le puede cambiar el valor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AB663-8417-62D7-C681-7BA529636D8D}"/>
              </a:ext>
            </a:extLst>
          </p:cNvPr>
          <p:cNvSpPr txBox="1"/>
          <p:nvPr/>
        </p:nvSpPr>
        <p:spPr>
          <a:xfrm>
            <a:off x="1311579" y="4407405"/>
            <a:ext cx="4642729" cy="23359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Ahora sí podemos ejecutar A=A+6 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escribimos la instrucción de 16 bits</a:t>
            </a:r>
          </a:p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1 0 0 0 1 0 0 0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0 0 0 0 0 1 1 0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(diap. 25):</a:t>
            </a:r>
          </a:p>
          <a:p>
            <a:pPr marL="342900" indent="-223838">
              <a:lnSpc>
                <a:spcPct val="112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8 bits de la izquierda corresponden a las señales de control</a:t>
            </a:r>
          </a:p>
          <a:p>
            <a:pPr marL="342900" indent="-223838">
              <a:lnSpc>
                <a:spcPct val="112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8 bits de la derecha corresponden al literal, en este caso el número 6 (en binario)</a:t>
            </a:r>
          </a:p>
        </p:txBody>
      </p:sp>
    </p:spTree>
    <p:extLst>
      <p:ext uri="{BB962C8B-B14F-4D97-AF65-F5344CB8AC3E}">
        <p14:creationId xmlns:p14="http://schemas.microsoft.com/office/powerpoint/2010/main" val="3957320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EE1FF-B839-6E46-9089-4BD2CFBF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28</a:t>
            </a:fld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62E304-421C-444C-9AE7-F8DE63007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955" y="260350"/>
            <a:ext cx="553402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B59A2E-BDC1-EB4E-89E8-5C574A77C7C3}"/>
              </a:ext>
            </a:extLst>
          </p:cNvPr>
          <p:cNvSpPr txBox="1"/>
          <p:nvPr/>
        </p:nvSpPr>
        <p:spPr>
          <a:xfrm>
            <a:off x="1641856" y="1263139"/>
            <a:ext cx="4291584" cy="1705457"/>
          </a:xfrm>
          <a:prstGeom prst="roundRect">
            <a:avLst>
              <a:gd name="adj" fmla="val 919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Instrucciones de 16 bits de largo implica que la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 Memory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debe estar formada por registros, o palabras, de 16 bits de largo 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 palabra de memoria se compone de 16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flip-flops</a:t>
            </a:r>
          </a:p>
        </p:txBody>
      </p:sp>
    </p:spTree>
    <p:extLst>
      <p:ext uri="{BB962C8B-B14F-4D97-AF65-F5344CB8AC3E}">
        <p14:creationId xmlns:p14="http://schemas.microsoft.com/office/powerpoint/2010/main" val="326213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2BD4EA-98D1-AB4D-87D3-97E3E723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3</a:t>
            </a:fld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3D1685-7A3E-D84C-B90F-14557C929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48" y="1953768"/>
            <a:ext cx="6697663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297CE6-1896-AD45-B407-2BF3DB6C5E5B}"/>
              </a:ext>
            </a:extLst>
          </p:cNvPr>
          <p:cNvSpPr txBox="1"/>
          <p:nvPr/>
        </p:nvSpPr>
        <p:spPr>
          <a:xfrm>
            <a:off x="1737359" y="438150"/>
            <a:ext cx="8798561" cy="11134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entradas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provienen de </a:t>
            </a:r>
            <a:r>
              <a:rPr lang="en-US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registros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66725" lvl="1" indent="-252413">
              <a:lnSpc>
                <a:spcPct val="112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ubicaciones especiales construidas directamente en el hardware (a base de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flip-flops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66725" lvl="1" indent="-252413">
              <a:lnSpc>
                <a:spcPct val="112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los “ladrillos” de la construcción de computadores, y su número es limitado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2555F-630A-0146-9DB8-9590049988C2}"/>
              </a:ext>
            </a:extLst>
          </p:cNvPr>
          <p:cNvSpPr txBox="1"/>
          <p:nvPr/>
        </p:nvSpPr>
        <p:spPr>
          <a:xfrm>
            <a:off x="6548967" y="5660633"/>
            <a:ext cx="3438314" cy="11134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salida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 a parar a esos mismos registros,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RegA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RegB</a:t>
            </a:r>
          </a:p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 partir de ahora, registros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7738F-2DDF-784D-969A-CCF07481A533}"/>
              </a:ext>
            </a:extLst>
          </p:cNvPr>
          <p:cNvSpPr txBox="1"/>
          <p:nvPr/>
        </p:nvSpPr>
        <p:spPr>
          <a:xfrm>
            <a:off x="7845553" y="2743200"/>
            <a:ext cx="3208528" cy="7702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Suponemos registros de 8 bits</a:t>
            </a:r>
          </a:p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(cada registro tiene 8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flip-flops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i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F07731-3E08-B44F-94FF-23D083F4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4</a:t>
            </a:fld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C8B5F38-8627-E444-B5B3-7E955931A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144" y="2369820"/>
            <a:ext cx="6716712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628AEC-3935-F844-8B0B-D1A751633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488" y="274638"/>
            <a:ext cx="7158672" cy="18183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112000"/>
              </a:lnSpc>
              <a:defRPr/>
            </a:pPr>
            <a:r>
              <a:rPr lang="en-US" sz="1800">
                <a:solidFill>
                  <a:srgbClr val="002060"/>
                </a:solidFill>
              </a:rPr>
              <a:t>Agregamos las señales de control </a:t>
            </a:r>
            <a:r>
              <a:rPr lang="en-US" sz="1800" i="1">
                <a:solidFill>
                  <a:srgbClr val="002060"/>
                </a:solidFill>
              </a:rPr>
              <a:t>L</a:t>
            </a:r>
            <a:r>
              <a:rPr lang="en-US" sz="1800" i="1" baseline="-25000">
                <a:solidFill>
                  <a:srgbClr val="002060"/>
                </a:solidFill>
              </a:rPr>
              <a:t>A</a:t>
            </a:r>
            <a:r>
              <a:rPr lang="en-US" sz="1800">
                <a:solidFill>
                  <a:srgbClr val="002060"/>
                </a:solidFill>
              </a:rPr>
              <a:t> y </a:t>
            </a:r>
            <a:r>
              <a:rPr lang="en-US" sz="1800" i="1">
                <a:solidFill>
                  <a:srgbClr val="002060"/>
                </a:solidFill>
              </a:rPr>
              <a:t>L</a:t>
            </a:r>
            <a:r>
              <a:rPr lang="en-US" sz="1800" i="1" baseline="-25000">
                <a:solidFill>
                  <a:srgbClr val="002060"/>
                </a:solidFill>
              </a:rPr>
              <a:t>B</a:t>
            </a:r>
            <a:r>
              <a:rPr lang="en-US" sz="1800">
                <a:solidFill>
                  <a:srgbClr val="002060"/>
                </a:solidFill>
              </a:rPr>
              <a:t> para controlar la escritura</a:t>
            </a:r>
          </a:p>
          <a:p>
            <a:pPr>
              <a:lnSpc>
                <a:spcPct val="112000"/>
              </a:lnSpc>
              <a:spcBef>
                <a:spcPts val="0"/>
              </a:spcBef>
              <a:defRPr/>
            </a:pPr>
            <a:r>
              <a:rPr lang="en-US" sz="1800">
                <a:solidFill>
                  <a:srgbClr val="002060"/>
                </a:solidFill>
              </a:rPr>
              <a:t>—actualización de los valores— de los registros </a:t>
            </a:r>
            <a:r>
              <a:rPr lang="en-US" sz="1800">
                <a:solidFill>
                  <a:srgbClr val="FF0000"/>
                </a:solidFill>
              </a:rPr>
              <a:t>(explicar):</a:t>
            </a:r>
          </a:p>
          <a:p>
            <a:pPr marL="404812" lvl="1">
              <a:lnSpc>
                <a:spcPct val="112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600">
                <a:solidFill>
                  <a:schemeClr val="accent5">
                    <a:lumMod val="20000"/>
                    <a:lumOff val="80000"/>
                  </a:schemeClr>
                </a:solidFill>
              </a:rPr>
              <a:t>podemos conectar </a:t>
            </a:r>
            <a:r>
              <a:rPr lang="en-US" sz="1600" i="1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1600" i="1" baseline="-2500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1600">
                <a:solidFill>
                  <a:schemeClr val="accent5">
                    <a:lumMod val="20000"/>
                    <a:lumOff val="80000"/>
                  </a:schemeClr>
                </a:solidFill>
              </a:rPr>
              <a:t> y </a:t>
            </a:r>
            <a:r>
              <a:rPr lang="en-US" sz="1600" i="1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1600" i="1" baseline="-25000">
                <a:solidFill>
                  <a:schemeClr val="accent5">
                    <a:lumMod val="20000"/>
                    <a:lumOff val="80000"/>
                  </a:schemeClr>
                </a:solidFill>
              </a:rPr>
              <a:t>B</a:t>
            </a:r>
            <a:r>
              <a:rPr lang="en-US" sz="1600">
                <a:solidFill>
                  <a:schemeClr val="accent5">
                    <a:lumMod val="20000"/>
                    <a:lumOff val="80000"/>
                  </a:schemeClr>
                </a:solidFill>
              </a:rPr>
              <a:t> directamente al input </a:t>
            </a:r>
            <a:r>
              <a:rPr lang="en-US" sz="1600" i="1">
                <a:solidFill>
                  <a:schemeClr val="accent5">
                    <a:lumMod val="20000"/>
                    <a:lumOff val="80000"/>
                  </a:schemeClr>
                </a:solidFill>
              </a:rPr>
              <a:t>C</a:t>
            </a:r>
            <a:r>
              <a:rPr lang="en-US" sz="1600">
                <a:solidFill>
                  <a:schemeClr val="accent5">
                    <a:lumMod val="20000"/>
                    <a:lumOff val="80000"/>
                  </a:schemeClr>
                </a:solidFill>
              </a:rPr>
              <a:t> de cada registro</a:t>
            </a:r>
          </a:p>
          <a:p>
            <a:pPr marL="404812" lvl="1">
              <a:lnSpc>
                <a:spcPct val="112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600">
                <a:solidFill>
                  <a:schemeClr val="accent5">
                    <a:lumMod val="20000"/>
                    <a:lumOff val="80000"/>
                  </a:schemeClr>
                </a:solidFill>
              </a:rPr>
              <a:t>… o usar </a:t>
            </a:r>
            <a:r>
              <a:rPr lang="en-US" sz="1600" i="1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1600" i="1" baseline="-2500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1600">
                <a:solidFill>
                  <a:schemeClr val="accent5">
                    <a:lumMod val="20000"/>
                    <a:lumOff val="80000"/>
                  </a:schemeClr>
                </a:solidFill>
              </a:rPr>
              <a:t> y </a:t>
            </a:r>
            <a:r>
              <a:rPr lang="en-US" sz="1600" i="1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1600" i="1" baseline="-25000">
                <a:solidFill>
                  <a:schemeClr val="accent5">
                    <a:lumMod val="20000"/>
                    <a:lumOff val="80000"/>
                  </a:schemeClr>
                </a:solidFill>
              </a:rPr>
              <a:t>B </a:t>
            </a:r>
            <a:r>
              <a:rPr lang="en-US" sz="1600">
                <a:solidFill>
                  <a:schemeClr val="accent5">
                    <a:lumMod val="20000"/>
                    <a:lumOff val="80000"/>
                  </a:schemeClr>
                </a:solidFill>
              </a:rPr>
              <a:t>como uno de los inputs (</a:t>
            </a:r>
            <a:r>
              <a:rPr lang="en-US" sz="1600" i="1">
                <a:solidFill>
                  <a:schemeClr val="accent5">
                    <a:lumMod val="20000"/>
                    <a:lumOff val="80000"/>
                  </a:schemeClr>
                </a:solidFill>
              </a:rPr>
              <a:t>enabler</a:t>
            </a:r>
            <a:r>
              <a:rPr lang="en-US" sz="1600">
                <a:solidFill>
                  <a:schemeClr val="accent5">
                    <a:lumMod val="20000"/>
                    <a:lumOff val="80000"/>
                  </a:schemeClr>
                </a:solidFill>
              </a:rPr>
              <a:t>) de una compuerta </a:t>
            </a:r>
            <a:r>
              <a:rPr lang="en-US" sz="1600" cap="small">
                <a:solidFill>
                  <a:schemeClr val="accent5">
                    <a:lumMod val="20000"/>
                    <a:lumOff val="80000"/>
                  </a:schemeClr>
                </a:solidFill>
              </a:rPr>
              <a:t>and</a:t>
            </a:r>
            <a:r>
              <a:rPr lang="en-US" sz="1600">
                <a:solidFill>
                  <a:schemeClr val="accent5">
                    <a:lumMod val="20000"/>
                    <a:lumOff val="80000"/>
                  </a:schemeClr>
                </a:solidFill>
              </a:rPr>
              <a:t>, cuyo otro input es la señal del </a:t>
            </a:r>
            <a:r>
              <a:rPr lang="en-US" sz="1600" i="1">
                <a:solidFill>
                  <a:schemeClr val="accent5">
                    <a:lumMod val="20000"/>
                    <a:lumOff val="80000"/>
                  </a:schemeClr>
                </a:solidFill>
              </a:rPr>
              <a:t>reloj</a:t>
            </a:r>
            <a:r>
              <a:rPr lang="en-US" sz="1600">
                <a:solidFill>
                  <a:schemeClr val="accent5">
                    <a:lumMod val="20000"/>
                    <a:lumOff val="80000"/>
                  </a:schemeClr>
                </a:solidFill>
              </a:rPr>
              <a:t> y cuyo output va al input </a:t>
            </a:r>
            <a:r>
              <a:rPr lang="en-US" sz="1600" i="1">
                <a:solidFill>
                  <a:schemeClr val="accent5">
                    <a:lumMod val="20000"/>
                    <a:lumOff val="80000"/>
                  </a:schemeClr>
                </a:solidFill>
              </a:rPr>
              <a:t>C</a:t>
            </a:r>
            <a:r>
              <a:rPr lang="en-US" sz="1600">
                <a:solidFill>
                  <a:schemeClr val="accent5">
                    <a:lumMod val="20000"/>
                    <a:lumOff val="80000"/>
                  </a:schemeClr>
                </a:solidFill>
              </a:rPr>
              <a:t> de cada registro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019A09-42B9-D443-9E20-EF3B573B3CBE}"/>
              </a:ext>
            </a:extLst>
          </p:cNvPr>
          <p:cNvSpPr/>
          <p:nvPr/>
        </p:nvSpPr>
        <p:spPr>
          <a:xfrm>
            <a:off x="4773168" y="2971800"/>
            <a:ext cx="304800" cy="6858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6459D0-B218-4F4C-B4DE-35ACCE88EC12}"/>
              </a:ext>
            </a:extLst>
          </p:cNvPr>
          <p:cNvSpPr/>
          <p:nvPr/>
        </p:nvSpPr>
        <p:spPr>
          <a:xfrm>
            <a:off x="7287768" y="2971800"/>
            <a:ext cx="304800" cy="6858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0862A-C9DB-D94A-AF55-F3B67FB51295}"/>
              </a:ext>
            </a:extLst>
          </p:cNvPr>
          <p:cNvSpPr txBox="1"/>
          <p:nvPr/>
        </p:nvSpPr>
        <p:spPr>
          <a:xfrm>
            <a:off x="5077968" y="31739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CL" baseline="-25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48A85-B2BC-EE4B-8B04-3CE3578494D8}"/>
              </a:ext>
            </a:extLst>
          </p:cNvPr>
          <p:cNvSpPr txBox="1"/>
          <p:nvPr/>
        </p:nvSpPr>
        <p:spPr>
          <a:xfrm>
            <a:off x="7623772" y="31739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CL" baseline="-25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6999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C56BB8-5557-1249-9B84-F2D816F6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372" y="787782"/>
            <a:ext cx="779767" cy="365125"/>
          </a:xfrm>
        </p:spPr>
        <p:txBody>
          <a:bodyPr/>
          <a:lstStyle/>
          <a:p>
            <a:fld id="{E55CEC5F-5CDF-B34D-BE04-C3EA2AB83D81}" type="slidenum">
              <a:rPr lang="en-US"/>
              <a:pPr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618E8-C18B-984C-9025-C901DCF97D6F}"/>
              </a:ext>
            </a:extLst>
          </p:cNvPr>
          <p:cNvSpPr txBox="1"/>
          <p:nvPr/>
        </p:nvSpPr>
        <p:spPr>
          <a:xfrm>
            <a:off x="2181352" y="345440"/>
            <a:ext cx="6446520" cy="15527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diferentes combinaciones de valores de las cinco señales de control especifican qué acciones puede ejecutar este circuito:</a:t>
            </a:r>
          </a:p>
          <a:p>
            <a:pPr marL="800100" lvl="1" indent="-342900">
              <a:lnSpc>
                <a:spcPct val="112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qué operación ejecuta: </a:t>
            </a:r>
            <a:r>
              <a:rPr lang="en-US" sz="1600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600" baseline="-25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600" baseline="-25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sz="1600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600" baseline="-25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marL="800100" lvl="1" indent="-342900">
              <a:lnSpc>
                <a:spcPct val="112000"/>
              </a:lnSpc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dónde va a parar el resultado:  </a:t>
            </a:r>
            <a:r>
              <a:rPr lang="en-US" sz="1600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600" i="1" baseline="-25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sz="1600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600" i="1" baseline="-25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2B2408D-43F8-FF41-957E-4BD2F45F9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184" y="2374900"/>
            <a:ext cx="3106738" cy="379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3BECB5D-83D6-5348-8750-E7317F30B630}"/>
              </a:ext>
            </a:extLst>
          </p:cNvPr>
          <p:cNvSpPr/>
          <p:nvPr/>
        </p:nvSpPr>
        <p:spPr>
          <a:xfrm>
            <a:off x="8761984" y="2209800"/>
            <a:ext cx="304800" cy="425450"/>
          </a:xfrm>
          <a:prstGeom prst="ellipse">
            <a:avLst/>
          </a:prstGeom>
          <a:noFill/>
          <a:ln w="31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6F31E5-0886-7B4B-9A06-C4984E75EBED}"/>
              </a:ext>
            </a:extLst>
          </p:cNvPr>
          <p:cNvSpPr/>
          <p:nvPr/>
        </p:nvSpPr>
        <p:spPr>
          <a:xfrm>
            <a:off x="9142984" y="2209800"/>
            <a:ext cx="304800" cy="425450"/>
          </a:xfrm>
          <a:prstGeom prst="ellipse">
            <a:avLst/>
          </a:prstGeom>
          <a:noFill/>
          <a:ln w="31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C6D5699-5408-B44E-8954-43CF8E0B9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160" y="2247900"/>
            <a:ext cx="6716712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49E409C-4C56-2843-A740-AF47D3DF984D}"/>
              </a:ext>
            </a:extLst>
          </p:cNvPr>
          <p:cNvSpPr/>
          <p:nvPr/>
        </p:nvSpPr>
        <p:spPr>
          <a:xfrm>
            <a:off x="4266184" y="2971800"/>
            <a:ext cx="304800" cy="6858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1BD4B2-199D-4946-9F23-2C2403E2C7B2}"/>
              </a:ext>
            </a:extLst>
          </p:cNvPr>
          <p:cNvSpPr/>
          <p:nvPr/>
        </p:nvSpPr>
        <p:spPr>
          <a:xfrm>
            <a:off x="6780784" y="2971800"/>
            <a:ext cx="304800" cy="6858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F8B2DF-11CD-0648-A0D3-D03C71485058}"/>
              </a:ext>
            </a:extLst>
          </p:cNvPr>
          <p:cNvSpPr txBox="1"/>
          <p:nvPr/>
        </p:nvSpPr>
        <p:spPr>
          <a:xfrm>
            <a:off x="4570984" y="31739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CL" baseline="-25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D90A71-5FB6-804C-86A5-AF1F9D611B16}"/>
              </a:ext>
            </a:extLst>
          </p:cNvPr>
          <p:cNvSpPr txBox="1"/>
          <p:nvPr/>
        </p:nvSpPr>
        <p:spPr>
          <a:xfrm>
            <a:off x="7116788" y="31739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CL" baseline="-25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6E2086-CA59-CF49-BB63-8A01F0203D21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4757093" y="2422525"/>
            <a:ext cx="4004891" cy="751443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83EE44-0133-5845-B17F-557082E0BD81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116788" y="2572944"/>
            <a:ext cx="2070833" cy="601024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36D85F-2379-15D3-6F4E-9E44B76FE984}"/>
              </a:ext>
            </a:extLst>
          </p:cNvPr>
          <p:cNvSpPr txBox="1"/>
          <p:nvPr/>
        </p:nvSpPr>
        <p:spPr>
          <a:xfrm>
            <a:off x="9323724" y="1357039"/>
            <a:ext cx="2329796" cy="7702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 p.ej., las siguientes 16 operaciones</a:t>
            </a:r>
            <a:endParaRPr lang="en-US" i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F0D367-0E92-6943-81A7-62F39274C4B5}"/>
              </a:ext>
            </a:extLst>
          </p:cNvPr>
          <p:cNvSpPr/>
          <p:nvPr/>
        </p:nvSpPr>
        <p:spPr>
          <a:xfrm>
            <a:off x="9491330" y="2242454"/>
            <a:ext cx="304800" cy="425450"/>
          </a:xfrm>
          <a:prstGeom prst="ellipse">
            <a:avLst/>
          </a:prstGeom>
          <a:noFill/>
          <a:ln w="31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7EB093-3673-B346-9561-49763EE26E48}"/>
              </a:ext>
            </a:extLst>
          </p:cNvPr>
          <p:cNvSpPr/>
          <p:nvPr/>
        </p:nvSpPr>
        <p:spPr>
          <a:xfrm>
            <a:off x="9850564" y="2242451"/>
            <a:ext cx="304800" cy="425450"/>
          </a:xfrm>
          <a:prstGeom prst="ellipse">
            <a:avLst/>
          </a:prstGeom>
          <a:noFill/>
          <a:ln w="31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5D3BB8-9F62-5B4F-926D-FE1C04B8C112}"/>
              </a:ext>
            </a:extLst>
          </p:cNvPr>
          <p:cNvSpPr/>
          <p:nvPr/>
        </p:nvSpPr>
        <p:spPr>
          <a:xfrm>
            <a:off x="10231559" y="2253335"/>
            <a:ext cx="304800" cy="425450"/>
          </a:xfrm>
          <a:prstGeom prst="ellipse">
            <a:avLst/>
          </a:prstGeom>
          <a:noFill/>
          <a:ln w="31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28A7CC-0ADC-A54A-B5E9-1EFC6AADD1FF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7389293" y="2667904"/>
            <a:ext cx="2254437" cy="2339524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320CDA-A216-9C48-B4B9-80A89840D9CF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7488364" y="2667901"/>
            <a:ext cx="2514600" cy="2600784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DBB95E-A461-BB4D-A989-FCAF446D98B4}"/>
              </a:ext>
            </a:extLst>
          </p:cNvPr>
          <p:cNvCxnSpPr>
            <a:cxnSpLocks/>
            <a:stCxn id="20" idx="4"/>
          </p:cNvCxnSpPr>
          <p:nvPr/>
        </p:nvCxnSpPr>
        <p:spPr>
          <a:xfrm flipH="1">
            <a:off x="7565201" y="2678785"/>
            <a:ext cx="2818758" cy="2807675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79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B92546-93E8-7542-8587-1B7FFEF6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B67FA-5531-D24F-B994-9E97D016C8A8}"/>
              </a:ext>
            </a:extLst>
          </p:cNvPr>
          <p:cNvSpPr txBox="1"/>
          <p:nvPr/>
        </p:nvSpPr>
        <p:spPr>
          <a:xfrm>
            <a:off x="2148840" y="457200"/>
            <a:ext cx="8539480" cy="11134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P.ej., si a partir de los valores 0 y 1 almacenados inicialmente en los registros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ejecutamos las seis acciones que se muestran en la columna de la izquierda, entonces los registros van quedando con los valores que se muestran en las columnas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ADBE75-6170-6E41-A130-27EE881B8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576" y="2349500"/>
            <a:ext cx="7329487" cy="3822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81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B92546-93E8-7542-8587-1B7FFEF6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B67FA-5531-D24F-B994-9E97D016C8A8}"/>
              </a:ext>
            </a:extLst>
          </p:cNvPr>
          <p:cNvSpPr txBox="1"/>
          <p:nvPr/>
        </p:nvSpPr>
        <p:spPr>
          <a:xfrm>
            <a:off x="2148840" y="457200"/>
            <a:ext cx="7472680" cy="4086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 combinación de valores de las señales de control es una </a:t>
            </a:r>
            <a:r>
              <a:rPr lang="en-US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instrucción …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ADBE75-6170-6E41-A130-27EE881B8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576" y="2349500"/>
            <a:ext cx="7329487" cy="3822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58DB0E8-E010-AF45-96D2-FA7CAA25E7FE}"/>
              </a:ext>
            </a:extLst>
          </p:cNvPr>
          <p:cNvSpPr/>
          <p:nvPr/>
        </p:nvSpPr>
        <p:spPr>
          <a:xfrm>
            <a:off x="3325368" y="3810000"/>
            <a:ext cx="3886200" cy="4572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2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B92546-93E8-7542-8587-1B7FFEF6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B67FA-5531-D24F-B994-9E97D016C8A8}"/>
              </a:ext>
            </a:extLst>
          </p:cNvPr>
          <p:cNvSpPr txBox="1"/>
          <p:nvPr/>
        </p:nvSpPr>
        <p:spPr>
          <a:xfrm>
            <a:off x="2148840" y="457200"/>
            <a:ext cx="5887720" cy="442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2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 y una secuencia de instrucciones es un </a:t>
            </a:r>
            <a:r>
              <a:rPr lang="en-US" sz="20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ADBE75-6170-6E41-A130-27EE881B8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576" y="2349500"/>
            <a:ext cx="7329487" cy="3822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B4B029C-2CA5-FD4F-A9CD-461D4ECC0F8B}"/>
              </a:ext>
            </a:extLst>
          </p:cNvPr>
          <p:cNvSpPr/>
          <p:nvPr/>
        </p:nvSpPr>
        <p:spPr>
          <a:xfrm>
            <a:off x="3343656" y="3276600"/>
            <a:ext cx="3886200" cy="3048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260591-7339-884B-BD7B-B92C0E18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EC5F-5CDF-B34D-BE04-C3EA2AB83D81}" type="slidenum">
              <a:rPr lang="en-US"/>
              <a:pPr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E08E9-F042-EA4D-AE67-05241C534075}"/>
              </a:ext>
            </a:extLst>
          </p:cNvPr>
          <p:cNvSpPr txBox="1"/>
          <p:nvPr/>
        </p:nvSpPr>
        <p:spPr>
          <a:xfrm>
            <a:off x="2530763" y="414243"/>
            <a:ext cx="6775797" cy="1626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Pero, ¿de dónde viene el programa?</a:t>
            </a:r>
          </a:p>
          <a:p>
            <a:pPr>
              <a:lnSpc>
                <a:spcPct val="112000"/>
              </a:lnSpc>
              <a:spcBef>
                <a:spcPts val="1200"/>
              </a:spcBef>
              <a:defRPr/>
            </a:pP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computadores (que siguen el modelo de arquitectura llamado </a:t>
            </a:r>
            <a:r>
              <a:rPr lang="en-US" b="1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von Neumann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caracterizan porque el programa —la secuencia de instrucciones— está almacenado en el mismo computador </a:t>
            </a:r>
            <a:r>
              <a:rPr lang="en-US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6FE50BB-A106-F04D-8FC9-A56D7A755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69"/>
          <a:stretch>
            <a:fillRect/>
          </a:stretch>
        </p:blipFill>
        <p:spPr bwMode="auto">
          <a:xfrm>
            <a:off x="2815209" y="2335213"/>
            <a:ext cx="42291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1882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23273</TotalTime>
  <Words>1980</Words>
  <Application>Microsoft Macintosh PowerPoint</Application>
  <PresentationFormat>Widescreen</PresentationFormat>
  <Paragraphs>220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Arial</vt:lpstr>
      <vt:lpstr>Calibri</vt:lpstr>
      <vt:lpstr>Cambria Math</vt:lpstr>
      <vt:lpstr>Century Gothic</vt:lpstr>
      <vt:lpstr>Consolas</vt:lpstr>
      <vt:lpstr>Constantia</vt:lpstr>
      <vt:lpstr>Wingdings</vt:lpstr>
      <vt:lpstr>Wingdings 3</vt:lpstr>
      <vt:lpstr>Wisp</vt:lpstr>
      <vt:lpstr>Procesador: componentes, instrucciones, datapath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Yadran</dc:creator>
  <cp:lastModifiedBy>Yadran</cp:lastModifiedBy>
  <cp:revision>311</cp:revision>
  <cp:lastPrinted>2023-03-27T11:06:38Z</cp:lastPrinted>
  <dcterms:created xsi:type="dcterms:W3CDTF">2021-12-18T19:40:31Z</dcterms:created>
  <dcterms:modified xsi:type="dcterms:W3CDTF">2023-08-23T11:57:22Z</dcterms:modified>
</cp:coreProperties>
</file>