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9" r:id="rId1"/>
  </p:sldMasterIdLst>
  <p:notesMasterIdLst>
    <p:notesMasterId r:id="rId59"/>
  </p:notesMasterIdLst>
  <p:sldIdLst>
    <p:sldId id="256" r:id="rId2"/>
    <p:sldId id="330" r:id="rId3"/>
    <p:sldId id="257" r:id="rId4"/>
    <p:sldId id="259" r:id="rId5"/>
    <p:sldId id="258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92" r:id="rId23"/>
    <p:sldId id="281" r:id="rId24"/>
    <p:sldId id="282" r:id="rId25"/>
    <p:sldId id="283" r:id="rId26"/>
    <p:sldId id="284" r:id="rId27"/>
    <p:sldId id="285" r:id="rId28"/>
    <p:sldId id="286" r:id="rId29"/>
    <p:sldId id="293" r:id="rId30"/>
    <p:sldId id="288" r:id="rId31"/>
    <p:sldId id="289" r:id="rId32"/>
    <p:sldId id="290" r:id="rId33"/>
    <p:sldId id="291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7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31" r:id="rId56"/>
    <p:sldId id="316" r:id="rId57"/>
    <p:sldId id="31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2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EE9D6-A646-314C-ACCB-7D3857270F4B}" type="datetimeFigureOut">
              <a:t>21-08-23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3E889-7934-EB44-B1C5-409ABD6EF4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Yadran Eterovic S. (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r>
              <a:rPr lang="en-US"/>
              <a:t>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76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889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anchor="ctr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1200"/>
              </a:spcBef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5CEC5F-5CDF-B34D-BE04-C3EA2AB83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 anchor="ctr"/>
          <a:lstStyle>
            <a:lvl1pPr marL="0" indent="0">
              <a:spcBef>
                <a:spcPts val="1200"/>
              </a:spcBef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5CEC5F-5CDF-B34D-BE04-C3EA2AB83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3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8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Yadran Eterovic S. (yadran@ing.puc.cl)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76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  <p:sldLayoutId id="2147484470" r:id="rId12"/>
    <p:sldLayoutId id="2147484471" r:id="rId13"/>
    <p:sldLayoutId id="2147484472" r:id="rId14"/>
    <p:sldLayoutId id="2147484473" r:id="rId15"/>
    <p:sldLayoutId id="2147484474" r:id="rId16"/>
    <p:sldLayoutId id="214748447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dn.sparkfun.com/assets/3/4/7/5/e/51e5c089ce395f8d16000000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0E21-7EE2-A346-8619-3BEAA44C5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Lógica digital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E3D86-397E-B14C-9557-58371028E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Arquitectura de Computadores – </a:t>
            </a:r>
            <a:r>
              <a:rPr lang="en-US" cap="small"/>
              <a:t>iic</a:t>
            </a:r>
            <a:r>
              <a:rPr lang="en-US"/>
              <a:t>2343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B5151-F3F7-6B4F-BBF9-B6EBF5AE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2023-2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318621-9FDC-3E4C-B558-7B536E60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74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DD61-C634-734C-8A1F-060FBE05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b="1">
                <a:solidFill>
                  <a:schemeClr val="accent1">
                    <a:lumMod val="75000"/>
                  </a:schemeClr>
                </a:solidFill>
              </a:rPr>
              <a:t>Compuertas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CL" b="1">
                <a:solidFill>
                  <a:schemeClr val="accent1">
                    <a:lumMod val="75000"/>
                  </a:schemeClr>
                </a:solidFill>
              </a:rPr>
              <a:t>lógica binaria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: base electrónica sobre la que se construyen los computadores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3326-1E68-AC4A-AEC3-EB7DE13E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Todos los (circuitos digitales de los) computadores modernos se construyen físicamente a partir de (miles de millones de copias de) unos pocos elementos básicos muy simples —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compuertas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— combinándolos de innumerables formas</a:t>
            </a:r>
          </a:p>
          <a:p>
            <a:pPr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un circuito digital hay sólo dos valores lógicos —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lógica binaria: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una señal eléctrica de entre 0 y 0.5 volts representa el valor binario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una señal eléctrica de entre 1 y 1.5 volts representa el valor binario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</a:p>
          <a:p>
            <a:pPr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Las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compuertas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—dispositivos electrónicos pequeños a su vez hechas de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transistores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— pueden calcular varias funciones a partir de estas señales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9F46-61A8-774B-96DB-713C857F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0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EADB-F50F-4D43-B1F4-BFFB21F9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 lógica digital se basa en que un transistor puede funcionar como un interruptor binario</a:t>
            </a:r>
            <a:endParaRPr lang="en-C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A65B-A65E-EA4A-B45F-950237A7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transistor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es un dispositivo semiconductor que puede usarse como amplificador y como interruptor de señales electrónicas (y de potencia eléctrica):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inventado en la práctica en 1947 (el concepto es de unos veinte años antes)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W. Shockley, J. Bardeen y W. Brattain ganaron el Premio Nobel de Física en 1956</a:t>
            </a:r>
          </a:p>
          <a:p>
            <a:pPr>
              <a:spcBef>
                <a:spcPts val="4800"/>
              </a:spcBef>
              <a:buClr>
                <a:srgbClr val="FF0000"/>
              </a:buClr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[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Aquí y durante unas pocas diapositivas vamos a describir breve y parcialmente el nivel que está bajo el nivel 0: los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transistores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]</a:t>
            </a:r>
          </a:p>
          <a:p>
            <a:pPr>
              <a:buClr>
                <a:srgbClr val="FF0000"/>
              </a:buClr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[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La palabra “transistor” viene de la acción de transferencia-resistencia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98E6E-5F68-EA48-84F1-C1808E56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3AF5-E538-6846-AC71-6C59764C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El transistor MOSFET es por lejos el más usado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9DFE-7092-E642-802F-6446F854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transistor MOSFET —lejos, el más usado (99.9%)— fue inventado en 1959 por M. Atalla y D. Kahng: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metal-oxide-semiconductor field-effect transistor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compacto, podía miniaturizarse y ser producido en masa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consume poquísima electricidad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hasta la fecha se han fabricado más de 13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sextillions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(1.3 × 10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22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MOSFETs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 el dispositivo más fabricado en toda la historia</a:t>
            </a:r>
          </a:p>
          <a:p>
            <a:pPr>
              <a:spcBef>
                <a:spcPts val="1050"/>
              </a:spcBef>
              <a:buClr>
                <a:srgbClr val="FF0000"/>
              </a:buClr>
            </a:pP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)</a:t>
            </a:r>
            <a:endParaRPr lang="en-US" altLang="en-US" b="1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67827-1891-7546-B6E5-EF4BCE5C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9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DB3F5755-7A66-AD4F-92DD-90DBFF1A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751" y="289719"/>
            <a:ext cx="4585975" cy="62785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rgbClr val="FF0000"/>
              </a:buClr>
              <a:defRPr/>
            </a:pP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 transistor tiene tres terminales o conectores hacia el resto del circuito:</a:t>
            </a:r>
          </a:p>
          <a:p>
            <a:pPr marL="287338" lvl="1" indent="-173038">
              <a:lnSpc>
                <a:spcPct val="112000"/>
              </a:lnSpc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colector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base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emisor</a:t>
            </a:r>
            <a:endParaRPr lang="en-US" altLang="en-US" sz="1800">
              <a:solidFill>
                <a:schemeClr val="accent1">
                  <a:lumMod val="75000"/>
                </a:schemeClr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Cuando el voltaje de entrada, </a:t>
            </a:r>
            <a:r>
              <a:rPr lang="en-US" altLang="en-US" sz="20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20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</a:t>
            </a: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, es menor que un cierto valor crítico, el transistor se apaga y actúa como una resistencia infinita:</a:t>
            </a:r>
          </a:p>
          <a:p>
            <a:pPr marL="287338" lvl="1" indent="-173038">
              <a:lnSpc>
                <a:spcPct val="112000"/>
              </a:lnSpc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voltaje de salida,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out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, es igual a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cc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, un voltaje regulado externamente (p.ej., 1.5 volts)</a:t>
            </a:r>
          </a:p>
          <a:p>
            <a:pPr>
              <a:lnSpc>
                <a:spcPct val="112000"/>
              </a:lnSpc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Cuando </a:t>
            </a:r>
            <a:r>
              <a:rPr lang="en-US" altLang="en-US" sz="20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20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</a:t>
            </a: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excede el valor crítico, el transistor se enciende y actúa como un alambre:</a:t>
            </a:r>
          </a:p>
          <a:p>
            <a:pPr marL="287338" lvl="1" indent="-173038">
              <a:lnSpc>
                <a:spcPct val="112000"/>
              </a:lnSpc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out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se hace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AC3C-0E62-8D46-ACCC-FC025C6A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6ECA9D-4BC5-8C46-9FB1-0CCD0296086E}"/>
              </a:ext>
            </a:extLst>
          </p:cNvPr>
          <p:cNvSpPr/>
          <p:nvPr/>
        </p:nvSpPr>
        <p:spPr>
          <a:xfrm>
            <a:off x="8705851" y="3531394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79792C-6A3B-C945-B378-2FF2424DBF92}"/>
              </a:ext>
            </a:extLst>
          </p:cNvPr>
          <p:cNvCxnSpPr>
            <a:cxnSpLocks/>
          </p:cNvCxnSpPr>
          <p:nvPr/>
        </p:nvCxnSpPr>
        <p:spPr>
          <a:xfrm>
            <a:off x="9010651" y="3683794"/>
            <a:ext cx="0" cy="60960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4E3BFA-CD8E-2F48-9F8D-BBC549837774}"/>
              </a:ext>
            </a:extLst>
          </p:cNvPr>
          <p:cNvCxnSpPr/>
          <p:nvPr/>
        </p:nvCxnSpPr>
        <p:spPr>
          <a:xfrm flipH="1">
            <a:off x="8172451" y="3988594"/>
            <a:ext cx="838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25AC32-EC68-0E44-B3B9-81580BCE5081}"/>
              </a:ext>
            </a:extLst>
          </p:cNvPr>
          <p:cNvCxnSpPr>
            <a:endCxn id="5" idx="7"/>
          </p:cNvCxnSpPr>
          <p:nvPr/>
        </p:nvCxnSpPr>
        <p:spPr>
          <a:xfrm flipV="1">
            <a:off x="9010651" y="3666331"/>
            <a:ext cx="474662" cy="246063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CB0FEA-EB97-0146-BB3F-7B66674692C9}"/>
              </a:ext>
            </a:extLst>
          </p:cNvPr>
          <p:cNvCxnSpPr>
            <a:endCxn id="5" idx="5"/>
          </p:cNvCxnSpPr>
          <p:nvPr/>
        </p:nvCxnSpPr>
        <p:spPr>
          <a:xfrm>
            <a:off x="9010651" y="4140994"/>
            <a:ext cx="474662" cy="17145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3B895F-E41E-A84E-A600-0DA7E734A629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9485313" y="2723356"/>
            <a:ext cx="0" cy="94297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06F3EB-DD21-194A-835D-5654589C01D2}"/>
              </a:ext>
            </a:extLst>
          </p:cNvPr>
          <p:cNvCxnSpPr>
            <a:stCxn id="5" idx="5"/>
          </p:cNvCxnSpPr>
          <p:nvPr/>
        </p:nvCxnSpPr>
        <p:spPr>
          <a:xfrm>
            <a:off x="9485313" y="4312444"/>
            <a:ext cx="0" cy="74295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34F876-CCF8-604C-98A5-6D905A088A05}"/>
              </a:ext>
            </a:extLst>
          </p:cNvPr>
          <p:cNvCxnSpPr>
            <a:cxnSpLocks/>
          </p:cNvCxnSpPr>
          <p:nvPr/>
        </p:nvCxnSpPr>
        <p:spPr>
          <a:xfrm>
            <a:off x="9256713" y="5055394"/>
            <a:ext cx="457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00258-7C05-3440-A38E-400D8829519E}"/>
              </a:ext>
            </a:extLst>
          </p:cNvPr>
          <p:cNvCxnSpPr>
            <a:cxnSpLocks/>
          </p:cNvCxnSpPr>
          <p:nvPr/>
        </p:nvCxnSpPr>
        <p:spPr>
          <a:xfrm>
            <a:off x="9332913" y="5207794"/>
            <a:ext cx="2286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DBBF68-BF30-9E4F-8A70-57E694856A8D}"/>
              </a:ext>
            </a:extLst>
          </p:cNvPr>
          <p:cNvCxnSpPr>
            <a:cxnSpLocks/>
          </p:cNvCxnSpPr>
          <p:nvPr/>
        </p:nvCxnSpPr>
        <p:spPr>
          <a:xfrm flipV="1">
            <a:off x="9409113" y="1854994"/>
            <a:ext cx="0" cy="56356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FC6295-8BE8-4149-8FCF-25A8F5969AE3}"/>
              </a:ext>
            </a:extLst>
          </p:cNvPr>
          <p:cNvSpPr txBox="1"/>
          <p:nvPr/>
        </p:nvSpPr>
        <p:spPr>
          <a:xfrm>
            <a:off x="9048751" y="1410494"/>
            <a:ext cx="7286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+V</a:t>
            </a:r>
            <a:r>
              <a:rPr lang="en-US" sz="2400" baseline="-25000">
                <a:latin typeface="+mn-lt"/>
              </a:rPr>
              <a:t>CC</a:t>
            </a:r>
            <a:endParaRPr lang="en-US" sz="240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E0E58-F59C-DE43-A02A-7D6E9D0DDD36}"/>
              </a:ext>
            </a:extLst>
          </p:cNvPr>
          <p:cNvSpPr txBox="1"/>
          <p:nvPr/>
        </p:nvSpPr>
        <p:spPr>
          <a:xfrm>
            <a:off x="7718426" y="3836194"/>
            <a:ext cx="5143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in</a:t>
            </a:r>
            <a:endParaRPr lang="en-US" sz="2400"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59B0D1-24CC-AF41-A99B-600C731CD378}"/>
              </a:ext>
            </a:extLst>
          </p:cNvPr>
          <p:cNvCxnSpPr>
            <a:cxnSpLocks/>
          </p:cNvCxnSpPr>
          <p:nvPr/>
        </p:nvCxnSpPr>
        <p:spPr>
          <a:xfrm flipH="1">
            <a:off x="9485313" y="2921794"/>
            <a:ext cx="762000" cy="0"/>
          </a:xfrm>
          <a:prstGeom prst="line">
            <a:avLst/>
          </a:prstGeom>
          <a:ln w="3175"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A12222-A924-234F-B4F5-331015C364ED}"/>
              </a:ext>
            </a:extLst>
          </p:cNvPr>
          <p:cNvSpPr txBox="1"/>
          <p:nvPr/>
        </p:nvSpPr>
        <p:spPr>
          <a:xfrm>
            <a:off x="10323513" y="2769394"/>
            <a:ext cx="6318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out</a:t>
            </a:r>
            <a:endParaRPr lang="en-US" sz="240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80B503-54B3-A54A-BAC6-DB2A64FE006F}"/>
              </a:ext>
            </a:extLst>
          </p:cNvPr>
          <p:cNvSpPr txBox="1"/>
          <p:nvPr/>
        </p:nvSpPr>
        <p:spPr>
          <a:xfrm>
            <a:off x="7697788" y="2240756"/>
            <a:ext cx="11969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colector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A265D2-C4D7-414D-8676-2F858CB05B6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296276" y="2701131"/>
            <a:ext cx="1189037" cy="69056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2B223-5076-9A48-A028-3BDC9F078F92}"/>
              </a:ext>
            </a:extLst>
          </p:cNvPr>
          <p:cNvSpPr txBox="1"/>
          <p:nvPr/>
        </p:nvSpPr>
        <p:spPr>
          <a:xfrm>
            <a:off x="7847013" y="5210969"/>
            <a:ext cx="7683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base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4A191-AA1A-0149-B635-2AAB3A9297C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231188" y="4140994"/>
            <a:ext cx="247650" cy="1069975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B82C78-E04C-F043-8964-92E91D739DFC}"/>
              </a:ext>
            </a:extLst>
          </p:cNvPr>
          <p:cNvSpPr txBox="1"/>
          <p:nvPr/>
        </p:nvSpPr>
        <p:spPr>
          <a:xfrm>
            <a:off x="10615613" y="4448969"/>
            <a:ext cx="1044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emisor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39226F-32F0-514F-A6B0-AC62A1644E2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9598026" y="4555331"/>
            <a:ext cx="1017587" cy="12541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71">
            <a:extLst>
              <a:ext uri="{FF2B5EF4-FFF2-40B4-BE49-F238E27FC236}">
                <a16:creationId xmlns:a16="http://schemas.microsoft.com/office/drawing/2014/main" id="{5409A239-54C5-8C4C-AFEB-59CBBFD9A86D}"/>
              </a:ext>
            </a:extLst>
          </p:cNvPr>
          <p:cNvGrpSpPr>
            <a:grpSpLocks/>
          </p:cNvGrpSpPr>
          <p:nvPr/>
        </p:nvGrpSpPr>
        <p:grpSpPr bwMode="auto">
          <a:xfrm>
            <a:off x="9256713" y="2418556"/>
            <a:ext cx="381000" cy="304800"/>
            <a:chOff x="6781800" y="1905000"/>
            <a:chExt cx="3810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47FD09-C2D8-EC46-B5BF-6E51D2901A23}"/>
                </a:ext>
              </a:extLst>
            </p:cNvPr>
            <p:cNvCxnSpPr/>
            <p:nvPr/>
          </p:nvCxnSpPr>
          <p:spPr>
            <a:xfrm>
              <a:off x="6934200" y="1905000"/>
              <a:ext cx="228600" cy="762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74AC1C-B4AF-984C-AA6F-D77BB78DE366}"/>
                </a:ext>
              </a:extLst>
            </p:cNvPr>
            <p:cNvCxnSpPr/>
            <p:nvPr/>
          </p:nvCxnSpPr>
          <p:spPr>
            <a:xfrm flipH="1">
              <a:off x="6781800" y="1981200"/>
              <a:ext cx="381000" cy="1524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89D814-54EB-424D-9746-731531E4D5FA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33600"/>
              <a:ext cx="228600" cy="762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12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30CF8E4-3775-BC41-9034-E317C1C8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901" y="1366531"/>
            <a:ext cx="4114800" cy="4909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Así, un transistor por sí solo actúa como un </a:t>
            </a:r>
            <a:r>
              <a:rPr lang="en-US" altLang="en-US" sz="2000" b="1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inversor</a:t>
            </a: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marL="269875" lvl="1" indent="-130175"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es 0, entonces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out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es 1, y viceversa</a:t>
            </a:r>
          </a:p>
          <a:p>
            <a:pPr marL="269875" lvl="1" indent="-130175"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no es instantáneo, pero el tiempo que toma cambiar de un estado al otro es un nanosegundo o menos</a:t>
            </a:r>
          </a:p>
          <a:p>
            <a:pPr marL="269875" lvl="1" indent="-130175"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 corresponde, como vamos a ver, a la compuerta lógica </a:t>
            </a:r>
            <a:r>
              <a:rPr lang="en-US" altLang="en-US" sz="1800" b="1" cap="small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not</a:t>
            </a:r>
            <a:r>
              <a:rPr lang="en-US" altLang="en-US" sz="1800" cap="small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D5735-CB7D-E64C-B418-4EC0A0AB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A8E24C-CD8A-634F-9AEE-0F0162726E02}"/>
              </a:ext>
            </a:extLst>
          </p:cNvPr>
          <p:cNvSpPr/>
          <p:nvPr/>
        </p:nvSpPr>
        <p:spPr>
          <a:xfrm>
            <a:off x="8705851" y="3440113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0421B-D271-A046-B721-80CD3636C22C}"/>
              </a:ext>
            </a:extLst>
          </p:cNvPr>
          <p:cNvCxnSpPr>
            <a:cxnSpLocks/>
          </p:cNvCxnSpPr>
          <p:nvPr/>
        </p:nvCxnSpPr>
        <p:spPr>
          <a:xfrm>
            <a:off x="9010651" y="3592513"/>
            <a:ext cx="0" cy="60960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884FC-FB65-2046-84C7-D99325AA14D2}"/>
              </a:ext>
            </a:extLst>
          </p:cNvPr>
          <p:cNvCxnSpPr/>
          <p:nvPr/>
        </p:nvCxnSpPr>
        <p:spPr>
          <a:xfrm flipH="1">
            <a:off x="8172451" y="3897313"/>
            <a:ext cx="838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B3BAF7-3AA6-B241-AC12-F1BACC94728E}"/>
              </a:ext>
            </a:extLst>
          </p:cNvPr>
          <p:cNvCxnSpPr>
            <a:endCxn id="6" idx="7"/>
          </p:cNvCxnSpPr>
          <p:nvPr/>
        </p:nvCxnSpPr>
        <p:spPr>
          <a:xfrm flipV="1">
            <a:off x="9010651" y="3575050"/>
            <a:ext cx="474662" cy="246063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00A2F-3F50-AE41-9E9F-DAAA9F7396ED}"/>
              </a:ext>
            </a:extLst>
          </p:cNvPr>
          <p:cNvCxnSpPr>
            <a:endCxn id="6" idx="5"/>
          </p:cNvCxnSpPr>
          <p:nvPr/>
        </p:nvCxnSpPr>
        <p:spPr>
          <a:xfrm>
            <a:off x="9010651" y="4049713"/>
            <a:ext cx="474662" cy="17145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A3A555-8B82-B842-A2AD-435C7FEC58D6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9485313" y="2632075"/>
            <a:ext cx="0" cy="94297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C758E5-CFCC-8E40-94F6-85C81F46BB52}"/>
              </a:ext>
            </a:extLst>
          </p:cNvPr>
          <p:cNvCxnSpPr>
            <a:stCxn id="6" idx="5"/>
          </p:cNvCxnSpPr>
          <p:nvPr/>
        </p:nvCxnSpPr>
        <p:spPr>
          <a:xfrm>
            <a:off x="9485313" y="4221163"/>
            <a:ext cx="0" cy="74295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C88E1D-3E7E-BB43-A124-783663DCFC2D}"/>
              </a:ext>
            </a:extLst>
          </p:cNvPr>
          <p:cNvCxnSpPr>
            <a:cxnSpLocks/>
          </p:cNvCxnSpPr>
          <p:nvPr/>
        </p:nvCxnSpPr>
        <p:spPr>
          <a:xfrm>
            <a:off x="9256713" y="4964113"/>
            <a:ext cx="457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CB0ED7-CEF6-5E46-B928-EDBFA4FC9C44}"/>
              </a:ext>
            </a:extLst>
          </p:cNvPr>
          <p:cNvCxnSpPr>
            <a:cxnSpLocks/>
          </p:cNvCxnSpPr>
          <p:nvPr/>
        </p:nvCxnSpPr>
        <p:spPr>
          <a:xfrm>
            <a:off x="9332913" y="5116513"/>
            <a:ext cx="2286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CE182A-B61C-2348-B03A-13FFA1EEBFB6}"/>
              </a:ext>
            </a:extLst>
          </p:cNvPr>
          <p:cNvCxnSpPr>
            <a:cxnSpLocks/>
          </p:cNvCxnSpPr>
          <p:nvPr/>
        </p:nvCxnSpPr>
        <p:spPr>
          <a:xfrm flipV="1">
            <a:off x="9409113" y="1763713"/>
            <a:ext cx="0" cy="56356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61F996-BAA4-F242-85F7-3C0F51C87F6C}"/>
              </a:ext>
            </a:extLst>
          </p:cNvPr>
          <p:cNvSpPr txBox="1"/>
          <p:nvPr/>
        </p:nvSpPr>
        <p:spPr>
          <a:xfrm>
            <a:off x="9048751" y="1319213"/>
            <a:ext cx="7286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+V</a:t>
            </a:r>
            <a:r>
              <a:rPr lang="en-US" sz="2400" baseline="-25000">
                <a:latin typeface="+mn-lt"/>
              </a:rPr>
              <a:t>CC</a:t>
            </a:r>
            <a:endParaRPr lang="en-US" sz="240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927C7-23AE-5A46-9137-2F4C4413304D}"/>
              </a:ext>
            </a:extLst>
          </p:cNvPr>
          <p:cNvSpPr txBox="1"/>
          <p:nvPr/>
        </p:nvSpPr>
        <p:spPr>
          <a:xfrm>
            <a:off x="7718426" y="3744913"/>
            <a:ext cx="5143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in</a:t>
            </a:r>
            <a:endParaRPr lang="en-US" sz="2400"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56BB3E-58EA-174D-8D2B-132C4477F4EE}"/>
              </a:ext>
            </a:extLst>
          </p:cNvPr>
          <p:cNvCxnSpPr>
            <a:cxnSpLocks/>
          </p:cNvCxnSpPr>
          <p:nvPr/>
        </p:nvCxnSpPr>
        <p:spPr>
          <a:xfrm flipH="1">
            <a:off x="9485313" y="2830513"/>
            <a:ext cx="762000" cy="0"/>
          </a:xfrm>
          <a:prstGeom prst="line">
            <a:avLst/>
          </a:prstGeom>
          <a:ln w="3175"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9EA577-E276-414D-9154-1AA5DB55D302}"/>
              </a:ext>
            </a:extLst>
          </p:cNvPr>
          <p:cNvSpPr txBox="1"/>
          <p:nvPr/>
        </p:nvSpPr>
        <p:spPr>
          <a:xfrm>
            <a:off x="10323513" y="2678113"/>
            <a:ext cx="6318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out</a:t>
            </a:r>
            <a:endParaRPr lang="en-US" sz="240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2638A4-44A9-9D47-BE25-691F93173C60}"/>
              </a:ext>
            </a:extLst>
          </p:cNvPr>
          <p:cNvSpPr txBox="1"/>
          <p:nvPr/>
        </p:nvSpPr>
        <p:spPr>
          <a:xfrm>
            <a:off x="7697788" y="2149475"/>
            <a:ext cx="11969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colector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FE5674-F3DC-8541-9AB2-D1A47085D44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296276" y="2609850"/>
            <a:ext cx="1189037" cy="69056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4ABD3B-1720-E849-8A68-EEF488E61D6A}"/>
              </a:ext>
            </a:extLst>
          </p:cNvPr>
          <p:cNvSpPr txBox="1"/>
          <p:nvPr/>
        </p:nvSpPr>
        <p:spPr>
          <a:xfrm>
            <a:off x="7847013" y="5119688"/>
            <a:ext cx="7683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base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C7940E-64D6-DC49-9568-1AC4E01F8F7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231188" y="4049713"/>
            <a:ext cx="247650" cy="1069975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FC7EA3-0C90-984F-833A-3A5BBC560E26}"/>
              </a:ext>
            </a:extLst>
          </p:cNvPr>
          <p:cNvSpPr txBox="1"/>
          <p:nvPr/>
        </p:nvSpPr>
        <p:spPr>
          <a:xfrm>
            <a:off x="10615613" y="4357688"/>
            <a:ext cx="1044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emisor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CD5A37-E39B-B248-9132-6C8239BEAB9C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598026" y="4464050"/>
            <a:ext cx="1017587" cy="12541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71">
            <a:extLst>
              <a:ext uri="{FF2B5EF4-FFF2-40B4-BE49-F238E27FC236}">
                <a16:creationId xmlns:a16="http://schemas.microsoft.com/office/drawing/2014/main" id="{D30429AB-838B-124D-87C7-A373D7A562C0}"/>
              </a:ext>
            </a:extLst>
          </p:cNvPr>
          <p:cNvGrpSpPr>
            <a:grpSpLocks/>
          </p:cNvGrpSpPr>
          <p:nvPr/>
        </p:nvGrpSpPr>
        <p:grpSpPr bwMode="auto">
          <a:xfrm>
            <a:off x="9256713" y="2327275"/>
            <a:ext cx="381000" cy="304800"/>
            <a:chOff x="6781800" y="1905000"/>
            <a:chExt cx="381000" cy="3048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ABB4EC-AF46-7C4F-9B74-35679A87F959}"/>
                </a:ext>
              </a:extLst>
            </p:cNvPr>
            <p:cNvCxnSpPr/>
            <p:nvPr/>
          </p:nvCxnSpPr>
          <p:spPr>
            <a:xfrm>
              <a:off x="6934200" y="1905000"/>
              <a:ext cx="228600" cy="762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6E9A7A-4988-094B-B84C-216B7814A385}"/>
                </a:ext>
              </a:extLst>
            </p:cNvPr>
            <p:cNvCxnSpPr/>
            <p:nvPr/>
          </p:nvCxnSpPr>
          <p:spPr>
            <a:xfrm flipH="1">
              <a:off x="6781800" y="1981200"/>
              <a:ext cx="381000" cy="1524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1E8060-7786-354C-AE7B-8ECC6A13E86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33600"/>
              <a:ext cx="228600" cy="762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77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A03D958F-A27D-DD4B-B286-44E5EC09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71" y="692150"/>
            <a:ext cx="4998580" cy="56387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Dos transistores conectados </a:t>
            </a:r>
            <a:r>
              <a:rPr lang="en-US" altLang="en-US" sz="20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serie </a:t>
            </a: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(el emisor del primero es conectado al colector del segundo) forman un circuito con la siguiente propiedad:</a:t>
            </a:r>
          </a:p>
          <a:p>
            <a:pPr marL="287338" lvl="1" indent="-173038"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basta que uno de los transistores actúe co-mo una resistencia infinita para que el par de transistores sea una resistencia infinita</a:t>
            </a:r>
          </a:p>
          <a:p>
            <a:pPr marL="287338" lvl="1" indent="-173038"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out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es 0 si y sólo si ambos voltajes de entrada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son 1</a:t>
            </a:r>
          </a:p>
          <a:p>
            <a:pPr marL="287338" lvl="1" indent="-173038"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cualquier otro caso,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out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es 1</a:t>
            </a:r>
          </a:p>
          <a:p>
            <a:pPr marL="287338" lvl="1" indent="-173038"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 corresponde a la compuerta lógica </a:t>
            </a:r>
            <a:r>
              <a:rPr lang="en-US" altLang="en-US" sz="1800" b="1" cap="small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nand</a:t>
            </a:r>
            <a:r>
              <a:rPr lang="en-US" altLang="en-US" sz="1800" cap="small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DAF4-B88F-BC43-AC57-5B05B1CA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62687C-9658-F44F-861A-AB99AF4E0237}"/>
              </a:ext>
            </a:extLst>
          </p:cNvPr>
          <p:cNvSpPr/>
          <p:nvPr/>
        </p:nvSpPr>
        <p:spPr>
          <a:xfrm>
            <a:off x="9409113" y="2975769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2AEA8-AEB4-434B-A8D2-20EA63BF88E9}"/>
              </a:ext>
            </a:extLst>
          </p:cNvPr>
          <p:cNvCxnSpPr>
            <a:cxnSpLocks/>
          </p:cNvCxnSpPr>
          <p:nvPr/>
        </p:nvCxnSpPr>
        <p:spPr>
          <a:xfrm>
            <a:off x="9713913" y="3128169"/>
            <a:ext cx="0" cy="60960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C4C75A-3238-5748-BC08-C767F5E0C8EA}"/>
              </a:ext>
            </a:extLst>
          </p:cNvPr>
          <p:cNvCxnSpPr/>
          <p:nvPr/>
        </p:nvCxnSpPr>
        <p:spPr>
          <a:xfrm flipH="1">
            <a:off x="8875713" y="3432969"/>
            <a:ext cx="838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BD8FF8-59CA-1B47-A5DE-7AB3A3BF9E1E}"/>
              </a:ext>
            </a:extLst>
          </p:cNvPr>
          <p:cNvCxnSpPr>
            <a:endCxn id="5" idx="7"/>
          </p:cNvCxnSpPr>
          <p:nvPr/>
        </p:nvCxnSpPr>
        <p:spPr>
          <a:xfrm flipV="1">
            <a:off x="9713913" y="3109119"/>
            <a:ext cx="476250" cy="24765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C2BC21-0A73-4044-B994-234D6C5C5047}"/>
              </a:ext>
            </a:extLst>
          </p:cNvPr>
          <p:cNvCxnSpPr>
            <a:endCxn id="5" idx="5"/>
          </p:cNvCxnSpPr>
          <p:nvPr/>
        </p:nvCxnSpPr>
        <p:spPr>
          <a:xfrm>
            <a:off x="9713913" y="3585369"/>
            <a:ext cx="476250" cy="169862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F064AF-C543-E643-BB68-4061CF7A1FA5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0190163" y="2166144"/>
            <a:ext cx="0" cy="94297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6B1EF-4322-FC4D-933C-00DB307EDEC8}"/>
              </a:ext>
            </a:extLst>
          </p:cNvPr>
          <p:cNvCxnSpPr>
            <a:stCxn id="5" idx="5"/>
          </p:cNvCxnSpPr>
          <p:nvPr/>
        </p:nvCxnSpPr>
        <p:spPr>
          <a:xfrm>
            <a:off x="10190163" y="3755231"/>
            <a:ext cx="0" cy="74453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7D9966-A4AF-9340-85E6-72E7516EC549}"/>
              </a:ext>
            </a:extLst>
          </p:cNvPr>
          <p:cNvCxnSpPr>
            <a:cxnSpLocks/>
          </p:cNvCxnSpPr>
          <p:nvPr/>
        </p:nvCxnSpPr>
        <p:spPr>
          <a:xfrm flipV="1">
            <a:off x="10113963" y="1299369"/>
            <a:ext cx="0" cy="56197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D06D7C-E263-D74F-93E1-B6D77C2E241B}"/>
              </a:ext>
            </a:extLst>
          </p:cNvPr>
          <p:cNvSpPr txBox="1"/>
          <p:nvPr/>
        </p:nvSpPr>
        <p:spPr>
          <a:xfrm>
            <a:off x="9753601" y="853281"/>
            <a:ext cx="7286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+V</a:t>
            </a:r>
            <a:r>
              <a:rPr lang="en-US" sz="2400" baseline="-25000">
                <a:latin typeface="+mn-lt"/>
              </a:rPr>
              <a:t>CC</a:t>
            </a:r>
            <a:endParaRPr lang="en-US" sz="240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36661-341A-A346-B3B0-A27961C3C6F3}"/>
              </a:ext>
            </a:extLst>
          </p:cNvPr>
          <p:cNvSpPr txBox="1"/>
          <p:nvPr/>
        </p:nvSpPr>
        <p:spPr>
          <a:xfrm>
            <a:off x="8423276" y="3280569"/>
            <a:ext cx="4635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1</a:t>
            </a:r>
            <a:endParaRPr lang="en-US" sz="2400">
              <a:latin typeface="+mn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6D7262-54C3-B140-A7DE-F15D2E55FE77}"/>
              </a:ext>
            </a:extLst>
          </p:cNvPr>
          <p:cNvCxnSpPr>
            <a:cxnSpLocks/>
          </p:cNvCxnSpPr>
          <p:nvPr/>
        </p:nvCxnSpPr>
        <p:spPr>
          <a:xfrm flipH="1">
            <a:off x="10190163" y="2366169"/>
            <a:ext cx="762000" cy="0"/>
          </a:xfrm>
          <a:prstGeom prst="line">
            <a:avLst/>
          </a:prstGeom>
          <a:ln w="3175"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E23358-4FEA-1C46-B45A-3FB79DF0FC18}"/>
              </a:ext>
            </a:extLst>
          </p:cNvPr>
          <p:cNvSpPr txBox="1"/>
          <p:nvPr/>
        </p:nvSpPr>
        <p:spPr>
          <a:xfrm>
            <a:off x="11028363" y="2213769"/>
            <a:ext cx="6318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out</a:t>
            </a:r>
            <a:endParaRPr lang="en-US" sz="2400">
              <a:latin typeface="+mn-lt"/>
            </a:endParaRPr>
          </a:p>
        </p:txBody>
      </p:sp>
      <p:grpSp>
        <p:nvGrpSpPr>
          <p:cNvPr id="17" name="Group 71">
            <a:extLst>
              <a:ext uri="{FF2B5EF4-FFF2-40B4-BE49-F238E27FC236}">
                <a16:creationId xmlns:a16="http://schemas.microsoft.com/office/drawing/2014/main" id="{3345FB58-058C-F843-B473-7A0C8917C3CB}"/>
              </a:ext>
            </a:extLst>
          </p:cNvPr>
          <p:cNvGrpSpPr>
            <a:grpSpLocks/>
          </p:cNvGrpSpPr>
          <p:nvPr/>
        </p:nvGrpSpPr>
        <p:grpSpPr bwMode="auto">
          <a:xfrm>
            <a:off x="9961563" y="1861344"/>
            <a:ext cx="381000" cy="304800"/>
            <a:chOff x="6781800" y="1905000"/>
            <a:chExt cx="381000" cy="3048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81C8D2-C00F-1749-ADDA-552B69901D90}"/>
                </a:ext>
              </a:extLst>
            </p:cNvPr>
            <p:cNvCxnSpPr/>
            <p:nvPr/>
          </p:nvCxnSpPr>
          <p:spPr>
            <a:xfrm>
              <a:off x="6934200" y="1905000"/>
              <a:ext cx="228600" cy="762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D10109-BACA-D24C-B8E5-439FBF129777}"/>
                </a:ext>
              </a:extLst>
            </p:cNvPr>
            <p:cNvCxnSpPr/>
            <p:nvPr/>
          </p:nvCxnSpPr>
          <p:spPr>
            <a:xfrm flipH="1">
              <a:off x="6781800" y="1981200"/>
              <a:ext cx="381000" cy="1524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25781D-75BC-DE46-A73D-D9111258EA62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33600"/>
              <a:ext cx="228600" cy="762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850851C-FC27-0B4B-8575-745D6601C8D1}"/>
              </a:ext>
            </a:extLst>
          </p:cNvPr>
          <p:cNvSpPr/>
          <p:nvPr/>
        </p:nvSpPr>
        <p:spPr>
          <a:xfrm>
            <a:off x="9423401" y="4358481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6DAC0F-5FFB-114C-B705-AD09685173AA}"/>
              </a:ext>
            </a:extLst>
          </p:cNvPr>
          <p:cNvCxnSpPr>
            <a:cxnSpLocks/>
          </p:cNvCxnSpPr>
          <p:nvPr/>
        </p:nvCxnSpPr>
        <p:spPr>
          <a:xfrm>
            <a:off x="9728201" y="4510881"/>
            <a:ext cx="0" cy="60960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F24F09-0582-4D4C-9636-89DE85168BFC}"/>
              </a:ext>
            </a:extLst>
          </p:cNvPr>
          <p:cNvCxnSpPr/>
          <p:nvPr/>
        </p:nvCxnSpPr>
        <p:spPr>
          <a:xfrm flipH="1">
            <a:off x="8890001" y="4815681"/>
            <a:ext cx="838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EE50F-C236-8A47-9C2B-7DDA3BEA0A34}"/>
              </a:ext>
            </a:extLst>
          </p:cNvPr>
          <p:cNvCxnSpPr>
            <a:endCxn id="21" idx="7"/>
          </p:cNvCxnSpPr>
          <p:nvPr/>
        </p:nvCxnSpPr>
        <p:spPr>
          <a:xfrm flipV="1">
            <a:off x="9728201" y="4491831"/>
            <a:ext cx="476250" cy="24765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78B2A1-3E46-DF46-8E32-5108C2AA79CE}"/>
              </a:ext>
            </a:extLst>
          </p:cNvPr>
          <p:cNvCxnSpPr>
            <a:endCxn id="21" idx="5"/>
          </p:cNvCxnSpPr>
          <p:nvPr/>
        </p:nvCxnSpPr>
        <p:spPr>
          <a:xfrm>
            <a:off x="9728201" y="4968081"/>
            <a:ext cx="476250" cy="17145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392E70-7EBF-2447-A9A7-CBCEC3A23840}"/>
              </a:ext>
            </a:extLst>
          </p:cNvPr>
          <p:cNvCxnSpPr>
            <a:stCxn id="21" idx="5"/>
          </p:cNvCxnSpPr>
          <p:nvPr/>
        </p:nvCxnSpPr>
        <p:spPr>
          <a:xfrm>
            <a:off x="10204451" y="5139531"/>
            <a:ext cx="0" cy="74295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240F37-2FB5-8E4B-9E32-83FE9740D059}"/>
              </a:ext>
            </a:extLst>
          </p:cNvPr>
          <p:cNvCxnSpPr>
            <a:cxnSpLocks/>
          </p:cNvCxnSpPr>
          <p:nvPr/>
        </p:nvCxnSpPr>
        <p:spPr>
          <a:xfrm>
            <a:off x="9975851" y="5882481"/>
            <a:ext cx="457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FA948F-60C0-614B-997E-34CDCF72186B}"/>
              </a:ext>
            </a:extLst>
          </p:cNvPr>
          <p:cNvCxnSpPr>
            <a:cxnSpLocks/>
          </p:cNvCxnSpPr>
          <p:nvPr/>
        </p:nvCxnSpPr>
        <p:spPr>
          <a:xfrm>
            <a:off x="10052051" y="6034881"/>
            <a:ext cx="2286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1D5D9D-B98E-2F4B-8ECF-B1A99DA7C1C1}"/>
              </a:ext>
            </a:extLst>
          </p:cNvPr>
          <p:cNvSpPr txBox="1"/>
          <p:nvPr/>
        </p:nvSpPr>
        <p:spPr>
          <a:xfrm>
            <a:off x="8437563" y="4663281"/>
            <a:ext cx="4635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2</a:t>
            </a: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677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0B710D56-BA1C-BE4D-B169-559BDED8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2" y="275422"/>
            <a:ext cx="4904896" cy="45069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rgbClr val="FF0000"/>
              </a:buClr>
              <a:defRPr/>
            </a:pPr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Dos transistores conectados en paralelo (los colectores están conectados entre ellos) forman un circuito con la siguiente propiedad:</a:t>
            </a:r>
          </a:p>
          <a:p>
            <a:pPr marL="287338" lvl="1" indent="-173038">
              <a:lnSpc>
                <a:spcPct val="112000"/>
              </a:lnSpc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basta que uno de los transistores actúe como un alambre para que el par de transistores sea un alambre</a:t>
            </a:r>
            <a:endParaRPr lang="en-US" altLang="en-US" sz="1800" i="1">
              <a:solidFill>
                <a:schemeClr val="accent1">
                  <a:lumMod val="75000"/>
                </a:schemeClr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287338" lvl="1" indent="-173038">
              <a:lnSpc>
                <a:spcPct val="112000"/>
              </a:lnSpc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out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es 1 si y sólo si ambos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son 0</a:t>
            </a:r>
          </a:p>
          <a:p>
            <a:pPr marL="287338" lvl="1" indent="-173038">
              <a:lnSpc>
                <a:spcPct val="112000"/>
              </a:lnSpc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cualquier otro caso, </a:t>
            </a:r>
            <a:r>
              <a:rPr lang="en-US" altLang="en-US" sz="1800" i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</a:t>
            </a:r>
            <a:r>
              <a:rPr lang="en-US" altLang="en-US" sz="1800" i="1" baseline="-250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out</a:t>
            </a: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es 0</a:t>
            </a:r>
          </a:p>
          <a:p>
            <a:pPr marL="287338" lvl="1" indent="-173038">
              <a:lnSpc>
                <a:spcPct val="112000"/>
              </a:lnSpc>
              <a:spcBef>
                <a:spcPts val="105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 corresponde a la compuerta lógica </a:t>
            </a:r>
            <a:r>
              <a:rPr lang="en-US" altLang="en-US" sz="1800" b="1" cap="small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nor</a:t>
            </a:r>
            <a:r>
              <a:rPr lang="en-US" altLang="en-US" sz="1800" cap="small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DFC27-B4B5-1A4D-AC72-A2DC4D78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A57E35-EA7C-3441-8508-09451EA65C96}"/>
              </a:ext>
            </a:extLst>
          </p:cNvPr>
          <p:cNvSpPr/>
          <p:nvPr/>
        </p:nvSpPr>
        <p:spPr>
          <a:xfrm>
            <a:off x="6897688" y="487680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2F017-88D8-5444-9C00-90DB6F5DAB4C}"/>
              </a:ext>
            </a:extLst>
          </p:cNvPr>
          <p:cNvCxnSpPr>
            <a:cxnSpLocks/>
          </p:cNvCxnSpPr>
          <p:nvPr/>
        </p:nvCxnSpPr>
        <p:spPr>
          <a:xfrm>
            <a:off x="7202488" y="5029200"/>
            <a:ext cx="0" cy="60960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8E701E-68B4-CC49-835C-24BED7F550CF}"/>
              </a:ext>
            </a:extLst>
          </p:cNvPr>
          <p:cNvCxnSpPr/>
          <p:nvPr/>
        </p:nvCxnSpPr>
        <p:spPr>
          <a:xfrm flipH="1">
            <a:off x="6364288" y="5334000"/>
            <a:ext cx="838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3C9841-60C3-454A-AE87-798E34F29119}"/>
              </a:ext>
            </a:extLst>
          </p:cNvPr>
          <p:cNvCxnSpPr>
            <a:endCxn id="5" idx="7"/>
          </p:cNvCxnSpPr>
          <p:nvPr/>
        </p:nvCxnSpPr>
        <p:spPr>
          <a:xfrm flipV="1">
            <a:off x="7202488" y="5011738"/>
            <a:ext cx="476250" cy="24606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7688AE-23C1-944C-9556-CE412244BA01}"/>
              </a:ext>
            </a:extLst>
          </p:cNvPr>
          <p:cNvCxnSpPr>
            <a:endCxn id="5" idx="5"/>
          </p:cNvCxnSpPr>
          <p:nvPr/>
        </p:nvCxnSpPr>
        <p:spPr>
          <a:xfrm>
            <a:off x="7202488" y="5486400"/>
            <a:ext cx="476250" cy="17145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286B92-A1D1-9947-B8F3-BAAEA64D37F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678738" y="4267200"/>
            <a:ext cx="0" cy="74453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80F39-B64D-D642-954E-A8B92407784B}"/>
              </a:ext>
            </a:extLst>
          </p:cNvPr>
          <p:cNvCxnSpPr>
            <a:stCxn id="5" idx="5"/>
          </p:cNvCxnSpPr>
          <p:nvPr/>
        </p:nvCxnSpPr>
        <p:spPr>
          <a:xfrm>
            <a:off x="7678738" y="5657850"/>
            <a:ext cx="0" cy="74295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4DDA98-3F07-F041-BDD6-2C79391FE4DF}"/>
              </a:ext>
            </a:extLst>
          </p:cNvPr>
          <p:cNvCxnSpPr>
            <a:cxnSpLocks/>
          </p:cNvCxnSpPr>
          <p:nvPr/>
        </p:nvCxnSpPr>
        <p:spPr>
          <a:xfrm>
            <a:off x="7450138" y="6400800"/>
            <a:ext cx="457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C533B2-9205-8045-90C8-680F8514F5AA}"/>
              </a:ext>
            </a:extLst>
          </p:cNvPr>
          <p:cNvCxnSpPr>
            <a:cxnSpLocks/>
          </p:cNvCxnSpPr>
          <p:nvPr/>
        </p:nvCxnSpPr>
        <p:spPr>
          <a:xfrm>
            <a:off x="7526338" y="6553200"/>
            <a:ext cx="2286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5956D-CCF5-2C4B-A32C-C6B4F3710C09}"/>
              </a:ext>
            </a:extLst>
          </p:cNvPr>
          <p:cNvCxnSpPr>
            <a:cxnSpLocks/>
          </p:cNvCxnSpPr>
          <p:nvPr/>
        </p:nvCxnSpPr>
        <p:spPr>
          <a:xfrm flipV="1">
            <a:off x="8986838" y="2644775"/>
            <a:ext cx="0" cy="56197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42134D-6C79-AE43-822C-9EC83EFB2D43}"/>
              </a:ext>
            </a:extLst>
          </p:cNvPr>
          <p:cNvSpPr txBox="1"/>
          <p:nvPr/>
        </p:nvSpPr>
        <p:spPr>
          <a:xfrm>
            <a:off x="8626476" y="2198688"/>
            <a:ext cx="7286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+V</a:t>
            </a:r>
            <a:r>
              <a:rPr lang="en-US" sz="2400" baseline="-25000">
                <a:latin typeface="+mn-lt"/>
              </a:rPr>
              <a:t>CC</a:t>
            </a:r>
            <a:endParaRPr lang="en-US" sz="240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2EB347-064B-C140-9409-A7501551CF65}"/>
              </a:ext>
            </a:extLst>
          </p:cNvPr>
          <p:cNvSpPr txBox="1"/>
          <p:nvPr/>
        </p:nvSpPr>
        <p:spPr>
          <a:xfrm>
            <a:off x="5911851" y="5181600"/>
            <a:ext cx="4635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1</a:t>
            </a:r>
            <a:endParaRPr lang="en-US" sz="2400"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0A3BDB-C5FC-AC49-86D1-7D062E7580A7}"/>
              </a:ext>
            </a:extLst>
          </p:cNvPr>
          <p:cNvCxnSpPr>
            <a:cxnSpLocks/>
          </p:cNvCxnSpPr>
          <p:nvPr/>
        </p:nvCxnSpPr>
        <p:spPr>
          <a:xfrm flipH="1">
            <a:off x="7678738" y="4267200"/>
            <a:ext cx="3349625" cy="0"/>
          </a:xfrm>
          <a:prstGeom prst="line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5B4810-F1B3-794A-980B-C35A4EB6E0A3}"/>
              </a:ext>
            </a:extLst>
          </p:cNvPr>
          <p:cNvSpPr txBox="1"/>
          <p:nvPr/>
        </p:nvSpPr>
        <p:spPr>
          <a:xfrm>
            <a:off x="11028363" y="4068763"/>
            <a:ext cx="6318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out</a:t>
            </a:r>
            <a:endParaRPr lang="en-US" sz="2400">
              <a:latin typeface="+mn-lt"/>
            </a:endParaRPr>
          </a:p>
        </p:txBody>
      </p:sp>
      <p:grpSp>
        <p:nvGrpSpPr>
          <p:cNvPr id="19" name="Group 71">
            <a:extLst>
              <a:ext uri="{FF2B5EF4-FFF2-40B4-BE49-F238E27FC236}">
                <a16:creationId xmlns:a16="http://schemas.microsoft.com/office/drawing/2014/main" id="{0974C36E-5278-F94A-8D32-50C2A961A6DF}"/>
              </a:ext>
            </a:extLst>
          </p:cNvPr>
          <p:cNvGrpSpPr>
            <a:grpSpLocks/>
          </p:cNvGrpSpPr>
          <p:nvPr/>
        </p:nvGrpSpPr>
        <p:grpSpPr bwMode="auto">
          <a:xfrm>
            <a:off x="8834438" y="3206750"/>
            <a:ext cx="381000" cy="304800"/>
            <a:chOff x="6781800" y="1905000"/>
            <a:chExt cx="381000" cy="3048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BFEAC4-5C85-2E49-B967-EFD51D5CF0EB}"/>
                </a:ext>
              </a:extLst>
            </p:cNvPr>
            <p:cNvCxnSpPr/>
            <p:nvPr/>
          </p:nvCxnSpPr>
          <p:spPr>
            <a:xfrm>
              <a:off x="6934200" y="1905000"/>
              <a:ext cx="228600" cy="762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859460-5596-9B4A-81EE-E904B291E4BF}"/>
                </a:ext>
              </a:extLst>
            </p:cNvPr>
            <p:cNvCxnSpPr/>
            <p:nvPr/>
          </p:nvCxnSpPr>
          <p:spPr>
            <a:xfrm flipH="1">
              <a:off x="6781800" y="1981200"/>
              <a:ext cx="381000" cy="1524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36320D-6929-094A-B710-0922B3E87217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33600"/>
              <a:ext cx="228600" cy="7620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7F0191F-A9C6-954B-A229-7A9F7A577672}"/>
              </a:ext>
            </a:extLst>
          </p:cNvPr>
          <p:cNvSpPr/>
          <p:nvPr/>
        </p:nvSpPr>
        <p:spPr>
          <a:xfrm>
            <a:off x="9583738" y="487680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57BC3C-2AE4-6040-A4A1-2DD8D5AC4F11}"/>
              </a:ext>
            </a:extLst>
          </p:cNvPr>
          <p:cNvCxnSpPr>
            <a:cxnSpLocks/>
          </p:cNvCxnSpPr>
          <p:nvPr/>
        </p:nvCxnSpPr>
        <p:spPr>
          <a:xfrm>
            <a:off x="9888538" y="5029200"/>
            <a:ext cx="0" cy="60960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86884-B657-FD43-8D37-14A8BDF6AE7D}"/>
              </a:ext>
            </a:extLst>
          </p:cNvPr>
          <p:cNvCxnSpPr/>
          <p:nvPr/>
        </p:nvCxnSpPr>
        <p:spPr>
          <a:xfrm flipH="1">
            <a:off x="9050338" y="5334000"/>
            <a:ext cx="838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1DC110-CFFE-8749-820E-000437B76A83}"/>
              </a:ext>
            </a:extLst>
          </p:cNvPr>
          <p:cNvCxnSpPr>
            <a:endCxn id="23" idx="7"/>
          </p:cNvCxnSpPr>
          <p:nvPr/>
        </p:nvCxnSpPr>
        <p:spPr>
          <a:xfrm flipV="1">
            <a:off x="9888538" y="5011738"/>
            <a:ext cx="476250" cy="24606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58400E-67EB-8D4E-9448-8E507D4BE425}"/>
              </a:ext>
            </a:extLst>
          </p:cNvPr>
          <p:cNvCxnSpPr>
            <a:endCxn id="23" idx="5"/>
          </p:cNvCxnSpPr>
          <p:nvPr/>
        </p:nvCxnSpPr>
        <p:spPr>
          <a:xfrm>
            <a:off x="9888538" y="5486400"/>
            <a:ext cx="476250" cy="17145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B21E6-E683-0A4F-8835-0E2E66F15861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10364788" y="4267200"/>
            <a:ext cx="0" cy="744538"/>
          </a:xfrm>
          <a:prstGeom prst="line">
            <a:avLst/>
          </a:prstGeom>
          <a:ln w="3175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73CE0E-5E72-5C48-A4B3-43EF7526EDC7}"/>
              </a:ext>
            </a:extLst>
          </p:cNvPr>
          <p:cNvCxnSpPr>
            <a:stCxn id="23" idx="5"/>
          </p:cNvCxnSpPr>
          <p:nvPr/>
        </p:nvCxnSpPr>
        <p:spPr>
          <a:xfrm>
            <a:off x="10364788" y="5657850"/>
            <a:ext cx="0" cy="74295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C0872D-AA88-1142-8C70-519132331C8C}"/>
              </a:ext>
            </a:extLst>
          </p:cNvPr>
          <p:cNvCxnSpPr>
            <a:cxnSpLocks/>
          </p:cNvCxnSpPr>
          <p:nvPr/>
        </p:nvCxnSpPr>
        <p:spPr>
          <a:xfrm>
            <a:off x="10136188" y="6400800"/>
            <a:ext cx="4572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2C8BF5-2326-F14B-A0EB-572B6387AD22}"/>
              </a:ext>
            </a:extLst>
          </p:cNvPr>
          <p:cNvCxnSpPr>
            <a:cxnSpLocks/>
          </p:cNvCxnSpPr>
          <p:nvPr/>
        </p:nvCxnSpPr>
        <p:spPr>
          <a:xfrm>
            <a:off x="10212388" y="6553200"/>
            <a:ext cx="2286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6BEFB9-D6D2-6541-BF08-70C0959478B4}"/>
              </a:ext>
            </a:extLst>
          </p:cNvPr>
          <p:cNvSpPr txBox="1"/>
          <p:nvPr/>
        </p:nvSpPr>
        <p:spPr>
          <a:xfrm>
            <a:off x="8597901" y="5181600"/>
            <a:ext cx="4635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V</a:t>
            </a:r>
            <a:r>
              <a:rPr lang="en-US" sz="2400" baseline="-25000">
                <a:latin typeface="+mn-lt"/>
              </a:rPr>
              <a:t>2</a:t>
            </a:r>
            <a:endParaRPr lang="en-US" sz="2400">
              <a:latin typeface="+mn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6C2CB0-C811-A24E-8A5D-A5815363ADA5}"/>
              </a:ext>
            </a:extLst>
          </p:cNvPr>
          <p:cNvCxnSpPr>
            <a:cxnSpLocks/>
          </p:cNvCxnSpPr>
          <p:nvPr/>
        </p:nvCxnSpPr>
        <p:spPr>
          <a:xfrm flipV="1">
            <a:off x="9061451" y="3511550"/>
            <a:ext cx="0" cy="755650"/>
          </a:xfrm>
          <a:prstGeom prst="line">
            <a:avLst/>
          </a:prstGeom>
          <a:ln w="3175"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8C1F-B3C7-8F47-B070-2C2E94F1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b="1" cap="small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CL" b="1" cap="small">
                <a:solidFill>
                  <a:schemeClr val="accent1">
                    <a:lumMod val="75000"/>
                  </a:schemeClr>
                </a:solidFill>
              </a:rPr>
              <a:t>nand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CL" b="1" cap="small">
                <a:solidFill>
                  <a:schemeClr val="accent1">
                    <a:lumMod val="75000"/>
                  </a:schemeClr>
                </a:solidFill>
              </a:rPr>
              <a:t>nor</a:t>
            </a:r>
            <a:r>
              <a:rPr lang="en-CL" cap="small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n-CL" b="1" cap="small">
                <a:solidFill>
                  <a:schemeClr val="accent1">
                    <a:lumMod val="75000"/>
                  </a:schemeClr>
                </a:solidFill>
              </a:rPr>
            </a:br>
            <a:r>
              <a:rPr lang="en-CL" b="1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as compuertas (</a:t>
            </a:r>
            <a:r>
              <a:rPr lang="en-CL" i="1">
                <a:solidFill>
                  <a:schemeClr val="accent1">
                    <a:lumMod val="75000"/>
                  </a:schemeClr>
                </a:solidFill>
              </a:rPr>
              <a:t>gates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) fundamentales</a:t>
            </a:r>
            <a:endParaRPr lang="en-CL" b="1" cap="smal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29C2-1B3C-ED44-B95A-B8ACD106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Los tres circuitos anteriores son los más simples de implementar fisicamente:</a:t>
            </a:r>
          </a:p>
          <a:p>
            <a:pPr lvl="1"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sólo requieren de uno o dos transistores</a:t>
            </a:r>
          </a:p>
          <a:p>
            <a:pPr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… constituyen tres </a:t>
            </a:r>
            <a:r>
              <a:rPr lang="en-US" b="1" i="1">
                <a:solidFill>
                  <a:srgbClr val="002060"/>
                </a:solidFill>
              </a:rPr>
              <a:t>compuertas lógicas</a:t>
            </a:r>
            <a:r>
              <a:rPr lang="en-US">
                <a:solidFill>
                  <a:srgbClr val="002060"/>
                </a:solidFill>
              </a:rPr>
              <a:t> fundamentales: </a:t>
            </a:r>
            <a:r>
              <a:rPr lang="en-US" b="1" cap="small">
                <a:solidFill>
                  <a:srgbClr val="002060"/>
                </a:solidFill>
              </a:rPr>
              <a:t>not</a:t>
            </a:r>
            <a:r>
              <a:rPr lang="en-US" cap="small">
                <a:solidFill>
                  <a:srgbClr val="002060"/>
                </a:solidFill>
              </a:rPr>
              <a:t>, </a:t>
            </a:r>
            <a:r>
              <a:rPr lang="en-US" b="1" cap="small">
                <a:solidFill>
                  <a:srgbClr val="002060"/>
                </a:solidFill>
              </a:rPr>
              <a:t>nand</a:t>
            </a:r>
            <a:r>
              <a:rPr lang="en-US">
                <a:solidFill>
                  <a:srgbClr val="002060"/>
                </a:solidFill>
              </a:rPr>
              <a:t> y </a:t>
            </a:r>
            <a:r>
              <a:rPr lang="en-US" b="1" cap="small">
                <a:solidFill>
                  <a:srgbClr val="002060"/>
                </a:solidFill>
              </a:rPr>
              <a:t>nor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DD7D4-4F78-314D-853B-016A7F39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8C1F-B3C7-8F47-B070-2C2E94F1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Las compuertas </a:t>
            </a:r>
            <a:r>
              <a:rPr lang="en-CL" b="1" cap="small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CL" b="1" cap="small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29C2-1B3C-ED44-B95A-B8ACD106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en-US" altLang="en-US">
                <a:solidFill>
                  <a:srgbClr val="002060"/>
                </a:solidFill>
              </a:rPr>
              <a:t>Si conectamos un inversor (una compuerta </a:t>
            </a:r>
            <a:r>
              <a:rPr lang="en-US" altLang="en-US" cap="small">
                <a:solidFill>
                  <a:srgbClr val="002060"/>
                </a:solidFill>
              </a:rPr>
              <a:t>not</a:t>
            </a:r>
            <a:r>
              <a:rPr lang="en-US" altLang="en-US">
                <a:solidFill>
                  <a:srgbClr val="002060"/>
                </a:solidFill>
              </a:rPr>
              <a:t>) a la salida de una compuerta </a:t>
            </a:r>
            <a:r>
              <a:rPr lang="en-US" altLang="en-US" cap="small">
                <a:solidFill>
                  <a:srgbClr val="002060"/>
                </a:solidFill>
              </a:rPr>
              <a:t>nand</a:t>
            </a:r>
            <a:r>
              <a:rPr lang="en-US" altLang="en-US">
                <a:solidFill>
                  <a:srgbClr val="002060"/>
                </a:solidFill>
              </a:rPr>
              <a:t>, el nuevo circuito se llama una compuerta </a:t>
            </a:r>
            <a:r>
              <a:rPr lang="en-US" altLang="en-US" b="1" cap="small">
                <a:solidFill>
                  <a:srgbClr val="002060"/>
                </a:solidFill>
              </a:rPr>
              <a:t>and</a:t>
            </a:r>
          </a:p>
          <a:p>
            <a:pPr>
              <a:spcBef>
                <a:spcPts val="2400"/>
              </a:spcBef>
              <a:defRPr/>
            </a:pPr>
            <a:r>
              <a:rPr lang="en-US" altLang="en-US">
                <a:solidFill>
                  <a:srgbClr val="002060"/>
                </a:solidFill>
              </a:rPr>
              <a:t>... y si conectamos una compuerta </a:t>
            </a:r>
            <a:r>
              <a:rPr lang="en-US" altLang="en-US" cap="small">
                <a:solidFill>
                  <a:srgbClr val="002060"/>
                </a:solidFill>
              </a:rPr>
              <a:t>not</a:t>
            </a:r>
            <a:r>
              <a:rPr lang="en-US" altLang="en-US">
                <a:solidFill>
                  <a:srgbClr val="002060"/>
                </a:solidFill>
              </a:rPr>
              <a:t> a la salida de una compuerta </a:t>
            </a:r>
            <a:r>
              <a:rPr lang="en-US" altLang="en-US" cap="small">
                <a:solidFill>
                  <a:srgbClr val="002060"/>
                </a:solidFill>
              </a:rPr>
              <a:t>nor</a:t>
            </a:r>
            <a:r>
              <a:rPr lang="en-US" altLang="en-US">
                <a:solidFill>
                  <a:srgbClr val="002060"/>
                </a:solidFill>
              </a:rPr>
              <a:t>, obtenemos una compuerta </a:t>
            </a:r>
            <a:r>
              <a:rPr lang="en-US" altLang="en-US" b="1" cap="small">
                <a:solidFill>
                  <a:srgbClr val="002060"/>
                </a:solidFill>
              </a:rPr>
              <a:t>or</a:t>
            </a:r>
          </a:p>
          <a:p>
            <a:pPr>
              <a:spcBef>
                <a:spcPts val="2400"/>
              </a:spcBef>
              <a:defRPr/>
            </a:pPr>
            <a:r>
              <a:rPr lang="en-US" altLang="en-US">
                <a:solidFill>
                  <a:srgbClr val="002060"/>
                </a:solidFill>
              </a:rPr>
              <a:t>Si bien las compuertas </a:t>
            </a:r>
            <a:r>
              <a:rPr lang="en-US" altLang="en-US" cap="small">
                <a:solidFill>
                  <a:srgbClr val="002060"/>
                </a:solidFill>
              </a:rPr>
              <a:t>nand</a:t>
            </a:r>
            <a:r>
              <a:rPr lang="en-US" altLang="en-US">
                <a:solidFill>
                  <a:srgbClr val="002060"/>
                </a:solidFill>
              </a:rPr>
              <a:t> y </a:t>
            </a:r>
            <a:r>
              <a:rPr lang="en-US" altLang="en-US" cap="small">
                <a:solidFill>
                  <a:srgbClr val="002060"/>
                </a:solidFill>
              </a:rPr>
              <a:t>nor</a:t>
            </a:r>
            <a:r>
              <a:rPr lang="en-US" altLang="en-US">
                <a:solidFill>
                  <a:srgbClr val="002060"/>
                </a:solidFill>
              </a:rPr>
              <a:t> son más simples de implementar físicamente</a:t>
            </a:r>
          </a:p>
          <a:p>
            <a:pPr>
              <a:defRPr/>
            </a:pPr>
            <a:r>
              <a:rPr lang="en-US" altLang="en-US">
                <a:solidFill>
                  <a:srgbClr val="002060"/>
                </a:solidFill>
              </a:rPr>
              <a:t>… conceptualmente es más fácil trabajar con las compuertas </a:t>
            </a:r>
            <a:r>
              <a:rPr lang="en-US" altLang="en-US" cap="small">
                <a:solidFill>
                  <a:srgbClr val="002060"/>
                </a:solidFill>
              </a:rPr>
              <a:t>and</a:t>
            </a:r>
            <a:r>
              <a:rPr lang="en-US" altLang="en-US">
                <a:solidFill>
                  <a:srgbClr val="002060"/>
                </a:solidFill>
              </a:rPr>
              <a:t> y </a:t>
            </a:r>
            <a:r>
              <a:rPr lang="en-US" altLang="en-US" cap="small">
                <a:solidFill>
                  <a:srgbClr val="002060"/>
                </a:solidFill>
              </a:rPr>
              <a:t>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DD7D4-4F78-314D-853B-016A7F39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FFD0-0900-AD43-9BA7-9E62CB0D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Los símbolos para representar las compuertas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F3D45-1F1E-7C47-B1A6-9136C58F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19</a:t>
            </a:fld>
            <a:endParaRPr lang="en-US"/>
          </a:p>
        </p:txBody>
      </p:sp>
      <p:pic>
        <p:nvPicPr>
          <p:cNvPr id="5" name="Picture 2" descr="Logic gates">
            <a:hlinkClick r:id="rId2"/>
            <a:extLst>
              <a:ext uri="{FF2B5EF4-FFF2-40B4-BE49-F238E27FC236}">
                <a16:creationId xmlns:a16="http://schemas.microsoft.com/office/drawing/2014/main" id="{F143FA6D-03DB-984B-9A0A-05943C60E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50" y="2401943"/>
            <a:ext cx="7620001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726F-6E58-E484-8DBB-8637B50F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El hardware de </a:t>
            </a: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todo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computador</a:t>
            </a:r>
            <a:b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ejecuta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cuatro </a:t>
            </a: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funciones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básicas</a:t>
            </a:r>
            <a:endParaRPr lang="en-C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ECAE-A633-950D-C3E9-7662D30A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b="1">
                <a:solidFill>
                  <a:srgbClr val="002060"/>
                </a:solidFill>
              </a:rPr>
              <a:t>Ingresar o recibir (</a:t>
            </a:r>
            <a:r>
              <a:rPr lang="en-US" altLang="en-US" b="1" i="1">
                <a:solidFill>
                  <a:srgbClr val="002060"/>
                </a:solidFill>
              </a:rPr>
              <a:t>input</a:t>
            </a:r>
            <a:r>
              <a:rPr lang="en-US" altLang="en-US" b="1">
                <a:solidFill>
                  <a:srgbClr val="002060"/>
                </a:solidFill>
              </a:rPr>
              <a:t> de) datos</a:t>
            </a:r>
          </a:p>
          <a:p>
            <a:pPr>
              <a:lnSpc>
                <a:spcPct val="125000"/>
              </a:lnSpc>
            </a:pPr>
            <a:r>
              <a:rPr lang="en-US" altLang="en-US" b="1">
                <a:solidFill>
                  <a:srgbClr val="002060"/>
                </a:solidFill>
              </a:rPr>
              <a:t>Emitir o enviar (</a:t>
            </a:r>
            <a:r>
              <a:rPr lang="en-US" altLang="en-US" b="1" i="1">
                <a:solidFill>
                  <a:srgbClr val="002060"/>
                </a:solidFill>
              </a:rPr>
              <a:t>output</a:t>
            </a:r>
            <a:r>
              <a:rPr lang="en-US" altLang="en-US" b="1">
                <a:solidFill>
                  <a:srgbClr val="002060"/>
                </a:solidFill>
              </a:rPr>
              <a:t> de) datos</a:t>
            </a:r>
          </a:p>
          <a:p>
            <a:pPr>
              <a:lnSpc>
                <a:spcPct val="125000"/>
              </a:lnSpc>
            </a:pPr>
            <a:r>
              <a:rPr lang="en-US" altLang="en-US" b="1">
                <a:solidFill>
                  <a:srgbClr val="002060"/>
                </a:solidFill>
              </a:rPr>
              <a:t>Procesar datos</a:t>
            </a:r>
          </a:p>
          <a:p>
            <a:pPr>
              <a:lnSpc>
                <a:spcPct val="125000"/>
              </a:lnSpc>
            </a:pPr>
            <a:r>
              <a:rPr lang="en-US" altLang="en-US" b="1">
                <a:solidFill>
                  <a:srgbClr val="002060"/>
                </a:solidFill>
              </a:rPr>
              <a:t>Almacenar datos</a:t>
            </a:r>
          </a:p>
          <a:p>
            <a:pPr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</a:rPr>
              <a:t>En este curso estudiaremos cómo se llevan a cabo estas funciones …</a:t>
            </a:r>
          </a:p>
          <a:p>
            <a:pPr>
              <a:lnSpc>
                <a:spcPct val="125000"/>
              </a:lnSpc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pero primero, lo más básico acerca de la representación de datos en un computador</a:t>
            </a:r>
          </a:p>
          <a:p>
            <a:pPr>
              <a:lnSpc>
                <a:spcPct val="125000"/>
              </a:lnSpc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en particular, la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representación de números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(enteros)</a:t>
            </a:r>
            <a:endParaRPr lang="en-US" altLang="en-US" b="1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CA4D1-5084-421C-9169-BFBC6A2B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5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57DE-4A21-4C49-8278-14AD0420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La función (relación entre inputs y output)</a:t>
            </a:r>
            <a:br>
              <a:rPr lang="en-CL">
                <a:solidFill>
                  <a:schemeClr val="accent1">
                    <a:lumMod val="75000"/>
                  </a:schemeClr>
                </a:solidFill>
              </a:rPr>
            </a:b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que calcula cada compuerta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4EB3-4EFE-B744-BA05-BA24A052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AF98B5-EDC5-AA40-B993-66D98289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65" y="2710528"/>
            <a:ext cx="3600450" cy="2417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9BBA30C-5ABE-1144-AF55-EB7D6EA1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099" y="1828800"/>
            <a:ext cx="2987675" cy="2733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55FF3F1-B8AF-5E44-B13B-B3E70BB6D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842" y="2540256"/>
            <a:ext cx="2519363" cy="2486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C1E8A-4882-0E4F-AF03-35109B58ADA2}"/>
                  </a:ext>
                </a:extLst>
              </p:cNvPr>
              <p:cNvSpPr txBox="1"/>
              <p:nvPr/>
            </p:nvSpPr>
            <p:spPr>
              <a:xfrm>
                <a:off x="2344336" y="5247353"/>
                <a:ext cx="2041508" cy="78319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Compuerta NOT</a:t>
                </a:r>
                <a:r>
                  <a:rPr lang="en-US" sz="200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defRPr/>
                </a:pPr>
                <a:r>
                  <a:rPr lang="en-US" sz="200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¬</a:t>
                </a:r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endParaRPr lang="en-US" sz="2000" b="1" i="1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C1E8A-4882-0E4F-AF03-35109B58A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36" y="5247353"/>
                <a:ext cx="2041508" cy="783193"/>
              </a:xfrm>
              <a:prstGeom prst="roundRect">
                <a:avLst/>
              </a:prstGeom>
              <a:blipFill>
                <a:blip r:embed="rId5"/>
                <a:stretch>
                  <a:fillRect l="-1235" r="-617" b="-781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56E5694-3992-FE46-8319-E07151495244}"/>
              </a:ext>
            </a:extLst>
          </p:cNvPr>
          <p:cNvSpPr txBox="1"/>
          <p:nvPr/>
        </p:nvSpPr>
        <p:spPr>
          <a:xfrm>
            <a:off x="9172616" y="4634684"/>
            <a:ext cx="2502639" cy="78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Compuerta AND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= </a:t>
            </a:r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⦁ </a:t>
            </a:r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∧ </a:t>
            </a:r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E9B08-613E-DC4B-9E7D-33ABBE417BD9}"/>
              </a:ext>
            </a:extLst>
          </p:cNvPr>
          <p:cNvSpPr txBox="1"/>
          <p:nvPr/>
        </p:nvSpPr>
        <p:spPr>
          <a:xfrm>
            <a:off x="5938238" y="5128291"/>
            <a:ext cx="2542227" cy="78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Compuerta OR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= </a:t>
            </a:r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∨ </a:t>
            </a:r>
            <a:r>
              <a:rPr lang="en-US" sz="2000" i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1" i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3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52CC-7B69-04B2-3F39-BE738B2A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Empleamos el </a:t>
            </a:r>
            <a:r>
              <a:rPr lang="en-CL" b="1">
                <a:solidFill>
                  <a:schemeClr val="accent1">
                    <a:lumMod val="75000"/>
                  </a:schemeClr>
                </a:solidFill>
              </a:rPr>
              <a:t>álgebra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 (de </a:t>
            </a:r>
            <a:r>
              <a:rPr lang="en-CL" i="1">
                <a:solidFill>
                  <a:schemeClr val="accent1">
                    <a:lumMod val="75000"/>
                  </a:schemeClr>
                </a:solidFill>
              </a:rPr>
              <a:t>switching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CL" b="1">
                <a:solidFill>
                  <a:schemeClr val="accent1">
                    <a:lumMod val="75000"/>
                  </a:schemeClr>
                </a:solidFill>
              </a:rPr>
              <a:t>de Boole</a:t>
            </a:r>
            <a:endParaRPr lang="en-CL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9416-1CE6-7B04-D0E7-AB345FB6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... para describir mediante ecuaciones lógicas las funciones lógicas correspondientes a los circuitos que pueden ser construidos combinando compuertas</a:t>
            </a:r>
          </a:p>
          <a:p>
            <a:pPr>
              <a:spcBef>
                <a:spcPts val="4800"/>
              </a:spcBef>
            </a:pPr>
            <a:r>
              <a:rPr lang="en-US" altLang="en-US" sz="16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[</a:t>
            </a:r>
            <a:r>
              <a:rPr lang="en-US" altLang="en-US" sz="16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G. Boole: matemático inglés del siglo XIX </a:t>
            </a:r>
            <a:r>
              <a:rPr lang="en-US" altLang="en-US" sz="16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9EAEA-FB97-BBAE-044A-B2DC1D2E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B621-CFA8-1E04-B2E9-2E5825D4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Álgebra de Boole:</a:t>
            </a:r>
            <a:br>
              <a:rPr lang="en-CL">
                <a:solidFill>
                  <a:schemeClr val="accent1">
                    <a:lumMod val="75000"/>
                  </a:schemeClr>
                </a:solidFill>
              </a:rPr>
            </a:b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dos valores y tres operadores</a:t>
            </a:r>
            <a:endParaRPr lang="en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1025E-1522-A830-7095-727B8FE5D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Las variables y funciones pueden tomar </a:t>
                </a:r>
                <a:r>
                  <a:rPr lang="en-US" altLang="en-US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sólo los valores 0 y 1</a:t>
                </a:r>
              </a:p>
              <a:p>
                <a:pPr>
                  <a:spcBef>
                    <a:spcPts val="1800"/>
                  </a:spcBef>
                  <a:defRPr/>
                </a:pP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 y típicamente hay </a:t>
                </a:r>
                <a:r>
                  <a:rPr lang="en-US" altLang="en-US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tres operadores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:</a:t>
                </a:r>
              </a:p>
              <a:p>
                <a:pPr>
                  <a:spcBef>
                    <a:spcPts val="3000"/>
                  </a:spcBef>
                  <a:defRPr/>
                </a:pPr>
                <a:r>
                  <a:rPr lang="en-US" altLang="en-US" b="1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or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(“o” lógico —</a:t>
                </a:r>
                <a:r>
                  <a:rPr lang="en-US" altLang="en-US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disjunción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):		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+</m:t>
                    </m:r>
                    <m:r>
                      <a:rPr lang="en-US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</m:oMath>
                </a14:m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es 1 si cualquiera de las variables es 1</a:t>
                </a:r>
              </a:p>
              <a:p>
                <a:pPr>
                  <a:spcBef>
                    <a:spcPts val="2400"/>
                  </a:spcBef>
                  <a:defRPr/>
                </a:pPr>
                <a:r>
                  <a:rPr lang="en-US" altLang="en-US" b="1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and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(“y” lógico —</a:t>
                </a:r>
                <a:r>
                  <a:rPr lang="en-US" altLang="en-US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conjunción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):		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 ⦁ </m:t>
                    </m:r>
                    <m:r>
                      <a:rPr lang="en-US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</m:oMath>
                </a14:m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es 1 sólo si ambos inputs son 1</a:t>
                </a:r>
              </a:p>
              <a:p>
                <a:pPr>
                  <a:spcBef>
                    <a:spcPts val="2400"/>
                  </a:spcBef>
                  <a:defRPr/>
                </a:pPr>
                <a:r>
                  <a:rPr lang="en-US" altLang="en-US" b="1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not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(</a:t>
                </a:r>
                <a:r>
                  <a:rPr lang="en-US" altLang="en-US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negación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):	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es 1 sólo si el input es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1025E-1522-A830-7095-727B8FE5D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2E31-AAED-CE6C-3BA8-7089CCD8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0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B374-E6FA-B69F-5B18-C8CB126F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Leyes del álgebra de Boole</a:t>
            </a:r>
            <a:endParaRPr lang="en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823CD-4375-623F-3054-CFC0D30DA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4" y="2133599"/>
                <a:ext cx="10296298" cy="4367233"/>
              </a:xfr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12000"/>
                  </a:lnSpc>
                  <a:spcBef>
                    <a:spcPts val="3000"/>
                  </a:spcBef>
                </a:pP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de identidad:		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+ 0 =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 y 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⦁ 1 =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endParaRPr lang="en-US" altLang="en-US"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1800"/>
                  </a:spcBef>
                </a:pP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del uno y del cero:	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+ 1 = 1  y 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⦁ 0 = 0</a:t>
                </a:r>
              </a:p>
              <a:p>
                <a:pPr>
                  <a:lnSpc>
                    <a:spcPct val="112000"/>
                  </a:lnSpc>
                  <a:spcBef>
                    <a:spcPts val="1800"/>
                  </a:spcBef>
                </a:pP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Inversas:			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1  y 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⦁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0</a:t>
                </a:r>
              </a:p>
              <a:p>
                <a:pPr>
                  <a:lnSpc>
                    <a:spcPct val="112000"/>
                  </a:lnSpc>
                  <a:spcBef>
                    <a:spcPts val="1800"/>
                  </a:spcBef>
                </a:pP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Conmutativas:		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B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B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 y 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 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⦁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B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B</a:t>
                </a: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⦁ </a:t>
                </a:r>
                <a:r>
                  <a:rPr lang="en-US" altLang="en-US" i="1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endParaRPr lang="en-US" altLang="en-US"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1800"/>
                  </a:spcBef>
                </a:pP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Asociativas:		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+(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𝐶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 = 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)+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𝐶</m:t>
                    </m:r>
                  </m:oMath>
                </a14:m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 y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 ⦁ 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 ⦁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𝐶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 = 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 ⦁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 ⦁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𝐶</m:t>
                    </m:r>
                  </m:oMath>
                </a14:m>
                <a:endParaRPr lang="en-US" altLang="en-US"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1800"/>
                  </a:spcBef>
                </a:pP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Distributivas:	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 ⦁ 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𝐶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 = 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 ⦁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 + 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 ⦁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𝐶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	 y 	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+(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 ⦁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𝐶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 = 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 ⦁ 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𝐶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nstantia" panose="02030602050306030303" pitchFamily="18" charset="0"/>
                      </a:rPr>
                      <m:t>)</m:t>
                    </m:r>
                  </m:oMath>
                </a14:m>
                <a:endParaRPr lang="en-US" altLang="en-US"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1800"/>
                  </a:spcBef>
                </a:pPr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de De Morgan: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lang="es-ES" altLang="en-US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⦁ </m:t>
                        </m:r>
                        <m:r>
                          <a:rPr lang="es-ES" altLang="en-US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	y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lang="es-ES" altLang="en-US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nstantia" panose="02030602050306030303" pitchFamily="18" charset="0"/>
                          </a:rPr>
                          <m:t>+</m:t>
                        </m:r>
                        <m:r>
                          <a:rPr lang="es-E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en-US"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⦁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𝑩</m:t>
                        </m:r>
                      </m:e>
                    </m:acc>
                  </m:oMath>
                </a14:m>
                <a:endParaRPr lang="en-US" altLang="en-US"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823CD-4375-623F-3054-CFC0D30D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4" y="2133599"/>
                <a:ext cx="10296298" cy="4367233"/>
              </a:xfrm>
              <a:blipFill>
                <a:blip r:embed="rId2"/>
                <a:stretch>
                  <a:fillRect l="-492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76551-2849-EAB0-B8D0-8000B56C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0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0B59-8DB2-D0A3-224A-A14791C4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Lógica combinacional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81F2-93B4-339B-6C37-D5041AA0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Una función de Boole tiene una o más variables de entrada (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inputs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  <a:p>
            <a:pPr>
              <a:spcBef>
                <a:spcPts val="240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… y produce un resultado (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output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) que depende sólo de los valores de las variables de entrada —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lógica combinacional</a:t>
            </a:r>
            <a:endParaRPr lang="en-US" altLang="en-US">
              <a:solidFill>
                <a:srgbClr val="002060"/>
              </a:solidFill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P.ej., la diap. 20 muestra tres funciones de Boole:</a:t>
            </a:r>
          </a:p>
          <a:p>
            <a:pPr lvl="1">
              <a:spcBef>
                <a:spcPts val="165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las funciones correspondientes a las compuertas </a:t>
            </a:r>
            <a:r>
              <a:rPr lang="en-US" altLang="en-US" b="1" cap="small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not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(una variable de entrada: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), </a:t>
            </a:r>
            <a:r>
              <a:rPr lang="en-US" altLang="en-US" b="1" cap="small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and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 y </a:t>
            </a:r>
            <a:r>
              <a:rPr lang="en-US" altLang="en-US" b="1" cap="small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(dos variables de entrada c/u: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y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</a:p>
          <a:p>
            <a:pPr lvl="1">
              <a:spcBef>
                <a:spcPts val="165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… especificadas mediante sendas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tablas de verdad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0447-01BA-9093-F604-2B583616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9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8BFA6-C4BE-C734-248F-F8DAB5533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624111"/>
                <a:ext cx="8915400" cy="5876722"/>
              </a:xfrm>
            </p:spPr>
            <p:txBody>
              <a:bodyPr/>
              <a:lstStyle/>
              <a:p>
                <a:pPr>
                  <a:lnSpc>
                    <a:spcPct val="112000"/>
                  </a:lnSpc>
                  <a:spcBef>
                    <a:spcPts val="2400"/>
                  </a:spcBef>
                  <a:defRPr/>
                </a:pP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Las otras tres compuertas (y funciones de Boole) comunes, expresadas en función de las compuertas explicadas anteriormente (ver tablas en la próx. diap.):</a:t>
                </a:r>
              </a:p>
              <a:p>
                <a:pPr>
                  <a:lnSpc>
                    <a:spcPct val="112000"/>
                  </a:lnSpc>
                  <a:spcBef>
                    <a:spcPts val="2400"/>
                  </a:spcBef>
                  <a:defRPr/>
                </a:pPr>
                <a:r>
                  <a:rPr lang="en-US" altLang="en-US" b="1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nand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—el inverso de la compuerta </a:t>
                </a:r>
                <a:r>
                  <a:rPr lang="en-US" altLang="en-US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and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lang="es-ES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 ⦁ </m:t>
                        </m:r>
                        <m:r>
                          <a:rPr lang="es-ES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e>
                    </m:acc>
                  </m:oMath>
                </a14:m>
                <a:endParaRPr lang="en-US" altLang="en-US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2400"/>
                  </a:spcBef>
                  <a:defRPr/>
                </a:pPr>
                <a:r>
                  <a:rPr lang="en-US" altLang="en-US" b="1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nor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—el inverso de la compuerta </a:t>
                </a:r>
                <a:r>
                  <a:rPr lang="en-US" altLang="en-US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or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lang="es-ES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nstantia" panose="02030602050306030303" pitchFamily="18" charset="0"/>
                          </a:rPr>
                          <m:t>+</m:t>
                        </m:r>
                        <m:r>
                          <a:rPr lang="es-ES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e>
                    </m:acc>
                  </m:oMath>
                </a14:m>
                <a:endParaRPr lang="en-US" altLang="en-US" i="1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2400"/>
                  </a:spcBef>
                  <a:defRPr/>
                </a:pPr>
                <a:r>
                  <a:rPr lang="en-US" altLang="en-US" b="1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xor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—se puede construir a base de compuertas </a:t>
                </a:r>
                <a:r>
                  <a:rPr lang="en-US" altLang="en-US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and,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or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y </a:t>
                </a:r>
                <a:r>
                  <a:rPr lang="en-US" altLang="en-US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not:</a:t>
                </a:r>
              </a:p>
              <a:p>
                <a:pPr>
                  <a:lnSpc>
                    <a:spcPct val="112000"/>
                  </a:lnSpc>
                  <a:defRPr/>
                </a:pPr>
                <a:r>
                  <a:rPr lang="en-US" altLang="en-US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		A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 ⊕ </a:t>
                </a:r>
                <a:r>
                  <a:rPr lang="en-US" altLang="en-US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B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 = 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𝑨</m:t>
                        </m:r>
                      </m:e>
                    </m:acc>
                    <m:r>
                      <a:rPr lang="es-ES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 ⦁ </a:t>
                </a:r>
                <a:r>
                  <a:rPr lang="en-US" altLang="en-US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B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 + (</a:t>
                </a:r>
                <a:r>
                  <a:rPr lang="en-US" altLang="en-US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⦁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s-ES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</a:p>
              <a:p>
                <a:pPr>
                  <a:lnSpc>
                    <a:spcPct val="112000"/>
                  </a:lnSpc>
                  <a:defRPr/>
                </a:pP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	(… o bien sólo a base de compuertas </a:t>
                </a:r>
                <a:r>
                  <a:rPr lang="en-US" altLang="en-US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nand,</a:t>
                </a:r>
                <a:r>
                  <a:rPr lang="en-US" altLang="en-US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o sólo a base de compuertas </a:t>
                </a:r>
                <a:r>
                  <a:rPr lang="en-US" altLang="en-US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nor)</a:t>
                </a:r>
              </a:p>
              <a:p>
                <a:pPr>
                  <a:lnSpc>
                    <a:spcPct val="112000"/>
                  </a:lnSpc>
                  <a:spcBef>
                    <a:spcPts val="3600"/>
                  </a:spcBef>
                  <a:defRPr/>
                </a:pP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Las compuertas </a:t>
                </a:r>
                <a:r>
                  <a:rPr lang="en-US" altLang="en-US" sz="1600" b="1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nand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y </a:t>
                </a:r>
                <a:r>
                  <a:rPr lang="en-US" altLang="en-US" sz="1600" b="1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nor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son compuertas </a:t>
                </a:r>
                <a:r>
                  <a:rPr lang="en-US" altLang="en-US" sz="16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completas 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  <a:sym typeface="Wingdings" pitchFamily="2" charset="2"/>
                  </a:rPr>
                  <a:t> </a:t>
                </a:r>
                <a:r>
                  <a:rPr lang="en-US" altLang="en-US" sz="16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cualquier función de Boole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puede ser calculada usando sólo compuertas </a:t>
                </a:r>
                <a:r>
                  <a:rPr lang="en-US" altLang="en-US" sz="1600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nand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o bien sólo compuertas </a:t>
                </a:r>
                <a:r>
                  <a:rPr lang="en-US" altLang="en-US" sz="1600" cap="small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8BFA6-C4BE-C734-248F-F8DAB5533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624111"/>
                <a:ext cx="8915400" cy="5876722"/>
              </a:xfrm>
              <a:blipFill>
                <a:blip r:embed="rId2"/>
                <a:stretch>
                  <a:fillRect l="-855" r="-14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FFBF2-09FA-125B-F59B-7923F4BD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2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65056-7B5A-16D4-C904-34A1013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CD4A98-7F67-9E6B-4F2C-EB5D8B7C2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21439"/>
              </p:ext>
            </p:extLst>
          </p:nvPr>
        </p:nvGraphicFramePr>
        <p:xfrm>
          <a:off x="4128527" y="381000"/>
          <a:ext cx="3482511" cy="18542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16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</a:t>
                      </a:r>
                      <a:r>
                        <a:rPr lang="en-US" cap="small" baseline="0"/>
                        <a:t>nand</a:t>
                      </a:r>
                      <a:r>
                        <a:rPr lang="en-US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7B7DB1B-E728-884B-2364-EC44A986D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48231"/>
              </p:ext>
            </p:extLst>
          </p:nvPr>
        </p:nvGraphicFramePr>
        <p:xfrm>
          <a:off x="4867836" y="2538413"/>
          <a:ext cx="4114800" cy="1849439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 </a:t>
                      </a:r>
                      <a:r>
                        <a:rPr lang="en-US" sz="1800" cap="small" baseline="0"/>
                        <a:t>nor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182F1E-4A1B-89CF-B3EF-C50F6FD0A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325666"/>
              </p:ext>
            </p:extLst>
          </p:nvPr>
        </p:nvGraphicFramePr>
        <p:xfrm>
          <a:off x="6239436" y="4751388"/>
          <a:ext cx="4114800" cy="1849439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 </a:t>
                      </a:r>
                      <a:r>
                        <a:rPr lang="en-US" sz="1800" cap="small" baseline="0"/>
                        <a:t>xor</a:t>
                      </a:r>
                      <a:r>
                        <a:rPr lang="en-US" sz="1800"/>
                        <a:t> B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5">
            <a:extLst>
              <a:ext uri="{FF2B5EF4-FFF2-40B4-BE49-F238E27FC236}">
                <a16:creationId xmlns:a16="http://schemas.microsoft.com/office/drawing/2014/main" id="{25CA6023-5D62-C546-AAC8-9624E290198C}"/>
              </a:ext>
            </a:extLst>
          </p:cNvPr>
          <p:cNvGrpSpPr>
            <a:grpSpLocks/>
          </p:cNvGrpSpPr>
          <p:nvPr/>
        </p:nvGrpSpPr>
        <p:grpSpPr bwMode="auto">
          <a:xfrm>
            <a:off x="8063474" y="957263"/>
            <a:ext cx="1682750" cy="741362"/>
            <a:chOff x="3279279" y="4177246"/>
            <a:chExt cx="1681757" cy="74111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33CAA6-2AC7-3B58-2AB2-DF7DEF89929C}"/>
                </a:ext>
              </a:extLst>
            </p:cNvPr>
            <p:cNvCxnSpPr/>
            <p:nvPr/>
          </p:nvCxnSpPr>
          <p:spPr>
            <a:xfrm flipV="1">
              <a:off x="3279279" y="4734275"/>
              <a:ext cx="4156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E40691-3EAA-B8EC-CB84-8C04E24C235F}"/>
                </a:ext>
              </a:extLst>
            </p:cNvPr>
            <p:cNvCxnSpPr/>
            <p:nvPr/>
          </p:nvCxnSpPr>
          <p:spPr>
            <a:xfrm flipV="1">
              <a:off x="3279279" y="4370857"/>
              <a:ext cx="4156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CE400747-0154-6353-988C-F78D49753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33D86BE-DC77-5621-F580-7EE69D6C9A21}"/>
                  </a:ext>
                </a:extLst>
              </p:cNvPr>
              <p:cNvCxnSpPr/>
              <p:nvPr/>
            </p:nvCxnSpPr>
            <p:spPr>
              <a:xfrm flipV="1">
                <a:off x="1603721" y="1347794"/>
                <a:ext cx="263370" cy="1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43067E5-A6EC-4B77-0BF7-9A7D69263827}"/>
                  </a:ext>
                </a:extLst>
              </p:cNvPr>
              <p:cNvSpPr/>
              <p:nvPr/>
            </p:nvSpPr>
            <p:spPr>
              <a:xfrm>
                <a:off x="1491075" y="1289076"/>
                <a:ext cx="120579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2" name="Delay 11">
              <a:extLst>
                <a:ext uri="{FF2B5EF4-FFF2-40B4-BE49-F238E27FC236}">
                  <a16:creationId xmlns:a16="http://schemas.microsoft.com/office/drawing/2014/main" id="{6E56E02F-3585-CB5A-48AD-26BC3D39672C}"/>
                </a:ext>
              </a:extLst>
            </p:cNvPr>
            <p:cNvSpPr/>
            <p:nvPr/>
          </p:nvSpPr>
          <p:spPr>
            <a:xfrm>
              <a:off x="3694959" y="4177246"/>
              <a:ext cx="88212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C8AC8D8-306B-8465-823F-27873DEE403C}"/>
              </a:ext>
            </a:extLst>
          </p:cNvPr>
          <p:cNvGrpSpPr>
            <a:grpSpLocks/>
          </p:cNvGrpSpPr>
          <p:nvPr/>
        </p:nvGrpSpPr>
        <p:grpSpPr bwMode="auto">
          <a:xfrm>
            <a:off x="9363636" y="2873375"/>
            <a:ext cx="1719263" cy="723900"/>
            <a:chOff x="7186131" y="5434727"/>
            <a:chExt cx="1719449" cy="723601"/>
          </a:xfrm>
        </p:grpSpPr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75399F66-ABDA-A3BA-6422-4AD9DA178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A3CEBB5-B1C1-C8E2-B2A7-6F8ED3870F75}"/>
                  </a:ext>
                </a:extLst>
              </p:cNvPr>
              <p:cNvCxnSpPr/>
              <p:nvPr/>
            </p:nvCxnSpPr>
            <p:spPr>
              <a:xfrm flipV="1">
                <a:off x="3675121" y="5983383"/>
                <a:ext cx="4143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B880BE2-234D-A09B-786F-873A9BFB1BCA}"/>
                  </a:ext>
                </a:extLst>
              </p:cNvPr>
              <p:cNvCxnSpPr/>
              <p:nvPr/>
            </p:nvCxnSpPr>
            <p:spPr>
              <a:xfrm flipV="1">
                <a:off x="3675121" y="5619995"/>
                <a:ext cx="4143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id="{3951BDD6-BEA8-A3DC-5329-362BBA09B5CD}"/>
                  </a:ext>
                </a:extLst>
              </p:cNvPr>
              <p:cNvSpPr/>
              <p:nvPr/>
            </p:nvSpPr>
            <p:spPr>
              <a:xfrm rot="10800000">
                <a:off x="3997419" y="5435921"/>
                <a:ext cx="1009759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" name="Stored Data 71">
                <a:extLst>
                  <a:ext uri="{FF2B5EF4-FFF2-40B4-BE49-F238E27FC236}">
                    <a16:creationId xmlns:a16="http://schemas.microsoft.com/office/drawing/2014/main" id="{CFAA6083-A198-CEA5-69A2-ED8B3AE709A0}"/>
                  </a:ext>
                </a:extLst>
              </p:cNvPr>
              <p:cNvSpPr/>
              <p:nvPr/>
            </p:nvSpPr>
            <p:spPr>
              <a:xfrm rot="10800000">
                <a:off x="3991068" y="5435921"/>
                <a:ext cx="106373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D199660E-EBED-7C10-E2DA-DCB2D61AD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A63EBBE-69D4-8F0F-CD6E-0E58D27C8CB6}"/>
                  </a:ext>
                </a:extLst>
              </p:cNvPr>
              <p:cNvCxnSpPr/>
              <p:nvPr/>
            </p:nvCxnSpPr>
            <p:spPr>
              <a:xfrm flipV="1">
                <a:off x="1603538" y="1348166"/>
                <a:ext cx="26355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4DE5E0C-7511-926A-0967-760BE813F1D2}"/>
                  </a:ext>
                </a:extLst>
              </p:cNvPr>
              <p:cNvSpPr/>
              <p:nvPr/>
            </p:nvSpPr>
            <p:spPr>
              <a:xfrm>
                <a:off x="1486050" y="1289454"/>
                <a:ext cx="120663" cy="1174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9657BE15-3454-6464-75BC-197527D2327A}"/>
              </a:ext>
            </a:extLst>
          </p:cNvPr>
          <p:cNvGrpSpPr>
            <a:grpSpLocks/>
          </p:cNvGrpSpPr>
          <p:nvPr/>
        </p:nvGrpSpPr>
        <p:grpSpPr bwMode="auto">
          <a:xfrm>
            <a:off x="4045511" y="5373688"/>
            <a:ext cx="1600200" cy="723900"/>
            <a:chOff x="3675121" y="5435203"/>
            <a:chExt cx="1599238" cy="72431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9906AD-F788-686C-66A7-72358FE1F551}"/>
                </a:ext>
              </a:extLst>
            </p:cNvPr>
            <p:cNvCxnSpPr/>
            <p:nvPr/>
          </p:nvCxnSpPr>
          <p:spPr>
            <a:xfrm flipV="1">
              <a:off x="3675121" y="5984796"/>
              <a:ext cx="415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BC1314-A9CE-637B-C224-413E57685DEC}"/>
                </a:ext>
              </a:extLst>
            </p:cNvPr>
            <p:cNvCxnSpPr/>
            <p:nvPr/>
          </p:nvCxnSpPr>
          <p:spPr>
            <a:xfrm flipV="1">
              <a:off x="3675121" y="5621048"/>
              <a:ext cx="415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ECC6DC-CECC-5574-52F6-9B03C72D5920}"/>
                </a:ext>
              </a:extLst>
            </p:cNvPr>
            <p:cNvCxnSpPr/>
            <p:nvPr/>
          </p:nvCxnSpPr>
          <p:spPr>
            <a:xfrm flipV="1">
              <a:off x="5010992" y="5800539"/>
              <a:ext cx="263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tored Data 71">
              <a:extLst>
                <a:ext uri="{FF2B5EF4-FFF2-40B4-BE49-F238E27FC236}">
                  <a16:creationId xmlns:a16="http://schemas.microsoft.com/office/drawing/2014/main" id="{0023169B-F282-C09F-D1F5-B5286EAC79E7}"/>
                </a:ext>
              </a:extLst>
            </p:cNvPr>
            <p:cNvSpPr/>
            <p:nvPr/>
          </p:nvSpPr>
          <p:spPr>
            <a:xfrm rot="10800000">
              <a:off x="3997190" y="5435203"/>
              <a:ext cx="1010629" cy="72431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9" name="Stored Data 71">
              <a:extLst>
                <a:ext uri="{FF2B5EF4-FFF2-40B4-BE49-F238E27FC236}">
                  <a16:creationId xmlns:a16="http://schemas.microsoft.com/office/drawing/2014/main" id="{C0ACEA7B-26A0-C9CD-38FE-6CD8D7C21D2E}"/>
                </a:ext>
              </a:extLst>
            </p:cNvPr>
            <p:cNvSpPr/>
            <p:nvPr/>
          </p:nvSpPr>
          <p:spPr>
            <a:xfrm rot="10800000">
              <a:off x="3990844" y="5435203"/>
              <a:ext cx="106298" cy="72431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0" name="Stored Data 71">
              <a:extLst>
                <a:ext uri="{FF2B5EF4-FFF2-40B4-BE49-F238E27FC236}">
                  <a16:creationId xmlns:a16="http://schemas.microsoft.com/office/drawing/2014/main" id="{DD585FD3-B47E-E231-BB91-C78AF6900F9E}"/>
                </a:ext>
              </a:extLst>
            </p:cNvPr>
            <p:cNvSpPr/>
            <p:nvPr/>
          </p:nvSpPr>
          <p:spPr>
            <a:xfrm rot="10800000">
              <a:off x="3911517" y="5435203"/>
              <a:ext cx="107885" cy="72431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852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A9AF-4665-F506-BED9-40D5CDEB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Para ver la aplicabilidad de estas compuertas y funciones, diseñemos un circuito que sume números binarios</a:t>
            </a:r>
          </a:p>
          <a:p>
            <a:pPr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Las reglas para sumar dos sumandos de un bit c/u son las siguientes:</a:t>
            </a:r>
          </a:p>
          <a:p>
            <a:pPr marL="1430338" lvl="1" indent="-973138">
              <a:spcBef>
                <a:spcPts val="1650"/>
              </a:spcBef>
              <a:buNone/>
            </a:pP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 + 0 = 0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sin reserva (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carry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(la reserva es 0)</a:t>
            </a:r>
          </a:p>
          <a:p>
            <a:pPr marL="1430338" lvl="1" indent="-973138">
              <a:spcBef>
                <a:spcPts val="1650"/>
              </a:spcBef>
              <a:buNone/>
            </a:pP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 + 1 = 1 + 0 = 1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sin reserva (la reserva es 0)</a:t>
            </a:r>
          </a:p>
          <a:p>
            <a:pPr marL="1430338" lvl="1" indent="-973138">
              <a:spcBef>
                <a:spcPts val="1650"/>
              </a:spcBef>
              <a:buNone/>
            </a:pP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 + 1 = 10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es decir, el dígito correspondiente a la suma es 0 y hay una reserva (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carry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de 1 (que pasa a la próxima posición a la izquierda)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444A3-AD58-5E07-0698-7906077E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FEC5-8B93-6CAF-7D2E-73EE0402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si quiero sumar dos números binarios de cuatro dígitos cada uno, 1011 + 0110, escribo los números uno debajo del otro (alineados, tal como lo haría si estuviera sumando números decimales):</a:t>
            </a:r>
          </a:p>
          <a:p>
            <a:pPr marL="915988">
              <a:spcBef>
                <a:spcPts val="1800"/>
              </a:spcBef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r>
              <a:rPr lang="en-US" altLang="en-US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</a:p>
          <a:p>
            <a:pPr marL="915988">
              <a:spcBef>
                <a:spcPts val="0"/>
              </a:spcBef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+	</a:t>
            </a:r>
            <a:r>
              <a:rPr lang="en-US" altLang="en-US" u="sng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u="sng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 u="sng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u="sng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 u="sng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u="sng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 u="sng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</a:p>
          <a:p>
            <a:pPr marL="915988">
              <a:spcBef>
                <a:spcPts val="0"/>
              </a:spcBef>
              <a:defRPr/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=	</a:t>
            </a:r>
            <a:r>
              <a:rPr lang="en-US" altLang="en-US" b="1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 b="1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 b="1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5453F-B364-48BC-9FA6-C12B8A75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1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FEC5-8B93-6CAF-7D2E-73EE0402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voy sumando pares de dígitos en una misma columna (de un mismo color), a partir de la columna de más a la derecha:</a:t>
            </a:r>
          </a:p>
          <a:p>
            <a:pPr marL="914400" indent="-450850">
              <a:defRPr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 + 0 = </a:t>
            </a: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 no produce reserva</a:t>
            </a:r>
          </a:p>
          <a:p>
            <a:pPr marL="914400" indent="-450850">
              <a:defRPr/>
            </a:pPr>
            <a:r>
              <a:rPr lang="en-US" altLang="en-US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 + 1 = </a:t>
            </a:r>
            <a:r>
              <a:rPr lang="en-US" altLang="en-US" b="1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pero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produce una reserva de 1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que pasa a la columna de la izquierda</a:t>
            </a:r>
          </a:p>
          <a:p>
            <a:pPr marL="914400" indent="-450850">
              <a:defRPr/>
            </a:pPr>
            <a:r>
              <a:rPr lang="en-US" altLang="en-US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 + 0 = 0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pero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hay que sumarle la reserva de 1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que viene desde la columna de la derecha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0 + 1 =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1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y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no produce reserva</a:t>
            </a:r>
          </a:p>
          <a:p>
            <a:pPr marL="914400" indent="-450850">
              <a:defRPr/>
            </a:pPr>
            <a:r>
              <a:rPr lang="en-US" altLang="en-US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 + 0 = </a:t>
            </a:r>
            <a:r>
              <a:rPr lang="en-US" altLang="en-US" b="1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 no produce reserva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5453F-B364-48BC-9FA6-C12B8A75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4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C1B751-16E9-EB48-BC8E-F5F68C91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Cuando se trata de números, las personas pensamos en </a:t>
            </a:r>
            <a:r>
              <a:rPr lang="en-US" i="1">
                <a:solidFill>
                  <a:schemeClr val="accent1">
                    <a:lumMod val="75000"/>
                  </a:schemeClr>
                </a:solidFill>
              </a:rPr>
              <a:t>base 10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números decimales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9D6F8-0309-9D42-A5DC-1A7652D3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>
                <a:solidFill>
                  <a:srgbClr val="002060"/>
                </a:solidFill>
              </a:rPr>
              <a:t>Usamos diez símbolos diferentes —</a:t>
            </a:r>
            <a:r>
              <a:rPr lang="en-US" b="1">
                <a:solidFill>
                  <a:srgbClr val="002060"/>
                </a:solidFill>
              </a:rPr>
              <a:t>0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1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2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3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4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5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6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7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8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>
                <a:solidFill>
                  <a:srgbClr val="002060"/>
                </a:solidFill>
              </a:rPr>
              <a:t>9</a:t>
            </a:r>
            <a:r>
              <a:rPr lang="en-US">
                <a:solidFill>
                  <a:srgbClr val="002060"/>
                </a:solidFill>
              </a:rPr>
              <a:t>— llamados </a:t>
            </a:r>
            <a:r>
              <a:rPr lang="en-US" i="1">
                <a:solidFill>
                  <a:srgbClr val="002060"/>
                </a:solidFill>
              </a:rPr>
              <a:t>dígitos decimales</a:t>
            </a:r>
            <a:r>
              <a:rPr lang="en-US">
                <a:solidFill>
                  <a:srgbClr val="002060"/>
                </a:solidFill>
              </a:rPr>
              <a:t>, o simplemente </a:t>
            </a:r>
            <a:r>
              <a:rPr lang="en-US" i="1">
                <a:solidFill>
                  <a:srgbClr val="002060"/>
                </a:solidFill>
              </a:rPr>
              <a:t>dígitos</a:t>
            </a:r>
          </a:p>
          <a:p>
            <a:pPr>
              <a:buClr>
                <a:srgbClr val="FF0000"/>
              </a:buClr>
            </a:pPr>
            <a:r>
              <a:rPr lang="en-US">
                <a:solidFill>
                  <a:srgbClr val="002060"/>
                </a:solidFill>
              </a:rPr>
              <a:t>… y usamos lo que llamamos </a:t>
            </a:r>
            <a:r>
              <a:rPr lang="en-US" i="1">
                <a:solidFill>
                  <a:srgbClr val="002060"/>
                </a:solidFill>
              </a:rPr>
              <a:t>notación posicional</a:t>
            </a:r>
            <a:r>
              <a:rPr lang="en-US">
                <a:solidFill>
                  <a:srgbClr val="002060"/>
                </a:solidFill>
              </a:rPr>
              <a:t>:</a:t>
            </a:r>
          </a:p>
          <a:p>
            <a:pPr lvl="1">
              <a:buClr>
                <a:srgbClr val="FF0000"/>
              </a:buClr>
            </a:pPr>
            <a:r>
              <a:rPr lang="en-US">
                <a:solidFill>
                  <a:srgbClr val="002060"/>
                </a:solidFill>
              </a:rPr>
              <a:t>el valor de un dígito en un número de varios dígitos depende no sólo del dígito mismo</a:t>
            </a:r>
          </a:p>
          <a:p>
            <a:pPr lvl="1" indent="0">
              <a:buClr>
                <a:srgbClr val="FF0000"/>
              </a:buClr>
              <a:buNone/>
            </a:pPr>
            <a:r>
              <a:rPr lang="en-US">
                <a:solidFill>
                  <a:srgbClr val="002060"/>
                </a:solidFill>
              </a:rPr>
              <a:t>… sino también de su posición dentro del número</a:t>
            </a:r>
          </a:p>
          <a:p>
            <a:pPr>
              <a:buClr>
                <a:srgbClr val="FF0000"/>
              </a:buClr>
            </a:pPr>
            <a:r>
              <a:rPr lang="en-US">
                <a:solidFill>
                  <a:srgbClr val="002060"/>
                </a:solidFill>
              </a:rPr>
              <a:t>P.ej., cuando escribimos </a:t>
            </a:r>
            <a:r>
              <a:rPr lang="en-US" b="1">
                <a:solidFill>
                  <a:srgbClr val="002060"/>
                </a:solidFill>
              </a:rPr>
              <a:t>421</a:t>
            </a:r>
            <a:r>
              <a:rPr lang="en-US">
                <a:solidFill>
                  <a:srgbClr val="002060"/>
                </a:solidFill>
              </a:rPr>
              <a:t> estamos hablando del número (o valor numérico) que es el resultado de la siguiente operación:</a:t>
            </a:r>
          </a:p>
          <a:p>
            <a:pPr algn="ctr">
              <a:buClr>
                <a:srgbClr val="FF0000"/>
              </a:buClr>
            </a:pPr>
            <a:r>
              <a:rPr lang="en-US" altLang="en-US" b="1">
                <a:solidFill>
                  <a:srgbClr val="002060"/>
                </a:solidFill>
              </a:rPr>
              <a:t>4</a:t>
            </a:r>
            <a:r>
              <a:rPr lang="en-US" altLang="en-US" spc="-300">
                <a:solidFill>
                  <a:srgbClr val="002060"/>
                </a:solidFill>
              </a:rPr>
              <a:t> </a:t>
            </a:r>
            <a:r>
              <a:rPr lang="en-US" altLang="en-US">
                <a:solidFill>
                  <a:srgbClr val="002060"/>
                </a:solidFill>
              </a:rPr>
              <a:t>×</a:t>
            </a:r>
            <a:r>
              <a:rPr lang="en-US" altLang="en-US" spc="-300">
                <a:solidFill>
                  <a:srgbClr val="002060"/>
                </a:solidFill>
              </a:rPr>
              <a:t> </a:t>
            </a:r>
            <a:r>
              <a:rPr lang="en-US" altLang="en-US">
                <a:solidFill>
                  <a:srgbClr val="002060"/>
                </a:solidFill>
              </a:rPr>
              <a:t>10</a:t>
            </a:r>
            <a:r>
              <a:rPr lang="en-US" altLang="en-US" baseline="30000">
                <a:solidFill>
                  <a:srgbClr val="002060"/>
                </a:solidFill>
              </a:rPr>
              <a:t>2</a:t>
            </a:r>
            <a:r>
              <a:rPr lang="en-US" altLang="en-US">
                <a:solidFill>
                  <a:srgbClr val="002060"/>
                </a:solidFill>
              </a:rPr>
              <a:t> + </a:t>
            </a:r>
            <a:r>
              <a:rPr lang="en-US" altLang="en-US" b="1">
                <a:solidFill>
                  <a:srgbClr val="002060"/>
                </a:solidFill>
              </a:rPr>
              <a:t>2</a:t>
            </a:r>
            <a:r>
              <a:rPr lang="en-US" altLang="en-US" spc="-300">
                <a:solidFill>
                  <a:srgbClr val="002060"/>
                </a:solidFill>
              </a:rPr>
              <a:t> </a:t>
            </a:r>
            <a:r>
              <a:rPr lang="en-US" altLang="en-US">
                <a:solidFill>
                  <a:srgbClr val="002060"/>
                </a:solidFill>
              </a:rPr>
              <a:t>×</a:t>
            </a:r>
            <a:r>
              <a:rPr lang="en-US" altLang="en-US" spc="-300">
                <a:solidFill>
                  <a:srgbClr val="002060"/>
                </a:solidFill>
              </a:rPr>
              <a:t> </a:t>
            </a:r>
            <a:r>
              <a:rPr lang="en-US" altLang="en-US">
                <a:solidFill>
                  <a:srgbClr val="002060"/>
                </a:solidFill>
              </a:rPr>
              <a:t>10</a:t>
            </a:r>
            <a:r>
              <a:rPr lang="en-US" altLang="en-US" baseline="30000">
                <a:solidFill>
                  <a:srgbClr val="002060"/>
                </a:solidFill>
              </a:rPr>
              <a:t>1</a:t>
            </a:r>
            <a:r>
              <a:rPr lang="en-US" altLang="en-US">
                <a:solidFill>
                  <a:srgbClr val="002060"/>
                </a:solidFill>
              </a:rPr>
              <a:t> + </a:t>
            </a:r>
            <a:r>
              <a:rPr lang="en-US" altLang="en-US" b="1">
                <a:solidFill>
                  <a:srgbClr val="002060"/>
                </a:solidFill>
              </a:rPr>
              <a:t>1</a:t>
            </a:r>
            <a:r>
              <a:rPr lang="en-US" altLang="en-US" spc="-300">
                <a:solidFill>
                  <a:srgbClr val="002060"/>
                </a:solidFill>
              </a:rPr>
              <a:t> </a:t>
            </a:r>
            <a:r>
              <a:rPr lang="en-US" altLang="en-US">
                <a:solidFill>
                  <a:srgbClr val="002060"/>
                </a:solidFill>
              </a:rPr>
              <a:t>×</a:t>
            </a:r>
            <a:r>
              <a:rPr lang="en-US" altLang="en-US" spc="-300">
                <a:solidFill>
                  <a:srgbClr val="002060"/>
                </a:solidFill>
              </a:rPr>
              <a:t> </a:t>
            </a:r>
            <a:r>
              <a:rPr lang="en-US" altLang="en-US">
                <a:solidFill>
                  <a:srgbClr val="002060"/>
                </a:solidFill>
              </a:rPr>
              <a:t>10</a:t>
            </a:r>
            <a:r>
              <a:rPr lang="en-US" altLang="en-US" baseline="3000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FE1515-F945-8D48-99AE-A66CD779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1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32C40-58C9-B29D-62D2-5968A55C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30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7AAF7F8-708F-1E5F-80D0-24E83A79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65" y="1972235"/>
            <a:ext cx="3213100" cy="285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A881C-1E35-08D7-8326-E1DB3C4BCFC2}"/>
              </a:ext>
            </a:extLst>
          </p:cNvPr>
          <p:cNvSpPr txBox="1"/>
          <p:nvPr/>
        </p:nvSpPr>
        <p:spPr>
          <a:xfrm>
            <a:off x="5559265" y="5328210"/>
            <a:ext cx="800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A </a:t>
            </a:r>
            <a:r>
              <a:rPr lang="en-US" altLang="en-US" sz="2400">
                <a:cs typeface="Constantia" panose="02030602050306030303" pitchFamily="18" charset="0"/>
              </a:rPr>
              <a:t>⦁</a:t>
            </a:r>
            <a:r>
              <a:rPr lang="en-US" sz="2400">
                <a:latin typeface="+mn-lt"/>
              </a:rPr>
              <a:t>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C7413-6B39-6564-796C-CEBF1E7EE246}"/>
              </a:ext>
            </a:extLst>
          </p:cNvPr>
          <p:cNvSpPr txBox="1"/>
          <p:nvPr/>
        </p:nvSpPr>
        <p:spPr>
          <a:xfrm>
            <a:off x="5330665" y="6007660"/>
            <a:ext cx="9731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A ⊕ B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78454F8-664D-76FB-B0E8-EEFCBE547815}"/>
              </a:ext>
            </a:extLst>
          </p:cNvPr>
          <p:cNvCxnSpPr>
            <a:stCxn id="6" idx="3"/>
          </p:cNvCxnSpPr>
          <p:nvPr/>
        </p:nvCxnSpPr>
        <p:spPr>
          <a:xfrm flipV="1">
            <a:off x="6359365" y="4831323"/>
            <a:ext cx="477838" cy="727075"/>
          </a:xfrm>
          <a:prstGeom prst="bentConnector2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D603618-B163-89E1-0486-5C5A3FAA390D}"/>
              </a:ext>
            </a:extLst>
          </p:cNvPr>
          <p:cNvCxnSpPr>
            <a:stCxn id="7" idx="3"/>
          </p:cNvCxnSpPr>
          <p:nvPr/>
        </p:nvCxnSpPr>
        <p:spPr>
          <a:xfrm flipV="1">
            <a:off x="6303803" y="4847198"/>
            <a:ext cx="1389062" cy="1392237"/>
          </a:xfrm>
          <a:prstGeom prst="bentConnector2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EA98690-4A43-4A8A-3EC1-35173B0A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023" y="1878573"/>
            <a:ext cx="36449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03E15F-469F-2EA5-D680-DB2EB87EEC48}"/>
              </a:ext>
            </a:extLst>
          </p:cNvPr>
          <p:cNvSpPr txBox="1"/>
          <p:nvPr/>
        </p:nvSpPr>
        <p:spPr>
          <a:xfrm>
            <a:off x="4797265" y="382696"/>
            <a:ext cx="6917554" cy="7702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CL" b="1">
                <a:latin typeface="Calibri" panose="020F0502020204030204" pitchFamily="34" charset="0"/>
                <a:cs typeface="Calibri" panose="020F0502020204030204" pitchFamily="34" charset="0"/>
              </a:rPr>
              <a:t>Tabla de verdad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CL" b="1">
                <a:latin typeface="Calibri" panose="020F0502020204030204" pitchFamily="34" charset="0"/>
                <a:cs typeface="Calibri" panose="020F0502020204030204" pitchFamily="34" charset="0"/>
              </a:rPr>
              <a:t>circuito digita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l—llamado </a:t>
            </a:r>
            <a:r>
              <a:rPr lang="en-CL" b="1" i="1">
                <a:latin typeface="Calibri" panose="020F0502020204030204" pitchFamily="34" charset="0"/>
                <a:cs typeface="Calibri" panose="020F0502020204030204" pitchFamily="34" charset="0"/>
              </a:rPr>
              <a:t>half adder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—de un sumador de un un bit, con dos inputs,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, y dos outputs,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6E9351-5FA7-0335-DBA8-BDF1786DE1E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0" y="767801"/>
            <a:ext cx="307815" cy="120443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FC1D11-3365-356A-C913-5F5E474CCBD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09753" y="787782"/>
            <a:ext cx="2672720" cy="1090791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1694BB-C3D3-4D81-1527-C19B9BDE7E9B}"/>
              </a:ext>
            </a:extLst>
          </p:cNvPr>
          <p:cNvSpPr txBox="1"/>
          <p:nvPr/>
        </p:nvSpPr>
        <p:spPr>
          <a:xfrm>
            <a:off x="324838" y="1665618"/>
            <a:ext cx="4337872" cy="4073306"/>
          </a:xfrm>
          <a:prstGeom prst="roundRect">
            <a:avLst>
              <a:gd name="adj" fmla="val 893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  <a:buClr>
                <a:srgbClr val="FF0000"/>
              </a:buClr>
            </a:pP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 lo tanto, cuando se suman dos dígitos, </a:t>
            </a:r>
            <a:r>
              <a:rPr lang="en-US" altLang="en-US" sz="2000" i="1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y </a:t>
            </a:r>
            <a:r>
              <a:rPr lang="en-US" altLang="en-US" sz="2000" i="1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se producen dos resultados</a:t>
            </a:r>
          </a:p>
          <a:p>
            <a:pPr>
              <a:lnSpc>
                <a:spcPct val="125000"/>
              </a:lnSpc>
              <a:spcBef>
                <a:spcPts val="2400"/>
              </a:spcBef>
              <a:buClr>
                <a:srgbClr val="FF0000"/>
              </a:buClr>
            </a:pP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itchFamily="2" charset="2"/>
              </a:rPr>
              <a:t>…  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 circuito sumador de (suman-dos de) un bit tiene dos outputs:</a:t>
            </a:r>
          </a:p>
          <a:p>
            <a:pPr marL="184150" lvl="1">
              <a:lnSpc>
                <a:spcPct val="125000"/>
              </a:lnSpc>
              <a:spcBef>
                <a:spcPts val="1650"/>
              </a:spcBef>
              <a:buClr>
                <a:srgbClr val="FF0000"/>
              </a:buClr>
            </a:pP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 bit, </a:t>
            </a:r>
            <a:r>
              <a:rPr lang="en-US" altLang="en-US" sz="2000" i="1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correspondiente a la suma</a:t>
            </a:r>
          </a:p>
          <a:p>
            <a:pPr marL="184150" lvl="1">
              <a:lnSpc>
                <a:spcPct val="125000"/>
              </a:lnSpc>
              <a:spcBef>
                <a:spcPts val="1650"/>
              </a:spcBef>
              <a:buClr>
                <a:srgbClr val="FF0000"/>
              </a:buClr>
            </a:pP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 bit, </a:t>
            </a:r>
            <a:r>
              <a:rPr lang="en-US" altLang="en-US" sz="2000" i="1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correspondiente a la reserva</a:t>
            </a:r>
          </a:p>
        </p:txBody>
      </p:sp>
    </p:spTree>
    <p:extLst>
      <p:ext uri="{BB962C8B-B14F-4D97-AF65-F5344CB8AC3E}">
        <p14:creationId xmlns:p14="http://schemas.microsoft.com/office/powerpoint/2010/main" val="19398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23C2F-D94E-D305-F6D3-E31A1909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3A2358-3389-25B5-B011-01EC41411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916" y="990600"/>
            <a:ext cx="37052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A6072-3CC4-91AA-3870-1D24C1291753}"/>
              </a:ext>
            </a:extLst>
          </p:cNvPr>
          <p:cNvSpPr txBox="1"/>
          <p:nvPr/>
        </p:nvSpPr>
        <p:spPr>
          <a:xfrm>
            <a:off x="2868174" y="2102076"/>
            <a:ext cx="4778721" cy="2653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CL" b="1" i="1">
                <a:latin typeface="Calibri" panose="020F0502020204030204" pitchFamily="34" charset="0"/>
                <a:cs typeface="Calibri" panose="020F0502020204030204" pitchFamily="34" charset="0"/>
              </a:rPr>
              <a:t>full adder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—para sumandos de un bit—es </a:t>
            </a:r>
          </a:p>
          <a:p>
            <a:pPr>
              <a:lnSpc>
                <a:spcPct val="112000"/>
              </a:lnSpc>
            </a:pP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construido apartir de dos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half adders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Suma tres inputs: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 y la reserva,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L" i="1" baseline="-25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 , que viene desde la derecha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Y produce dos outputs: la suma,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, y la reserva hacia la izquierda, </a:t>
            </a:r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L" i="1" baseline="-2500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123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58372-8418-3955-9860-146C4A4E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C6AA9D-6F13-9CB5-D574-F1677583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4" y="2905125"/>
            <a:ext cx="7010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12EAB-952A-92C5-7B0D-FB17E94AA0C5}"/>
              </a:ext>
            </a:extLst>
          </p:cNvPr>
          <p:cNvSpPr txBox="1"/>
          <p:nvPr/>
        </p:nvSpPr>
        <p:spPr>
          <a:xfrm>
            <a:off x="3769392" y="228600"/>
            <a:ext cx="7450203" cy="24808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Por lo tanto, un (circuito) sumador de sumandos de 4 bits</a:t>
            </a:r>
          </a:p>
          <a:p>
            <a:pPr algn="ctr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… necesita 4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full adders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conectados como se muestra a continuación:</a:t>
            </a:r>
          </a:p>
          <a:p>
            <a:pPr marL="457200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full adder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para el bit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i-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ésimo se conecta al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full adder</a:t>
            </a:r>
          </a:p>
          <a:p>
            <a:pPr marL="457200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para el bit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+1)-ésimo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7FB499-2C24-37D7-E812-1C763BDD2A64}"/>
              </a:ext>
            </a:extLst>
          </p:cNvPr>
          <p:cNvCxnSpPr>
            <a:cxnSpLocks/>
          </p:cNvCxnSpPr>
          <p:nvPr/>
        </p:nvCxnSpPr>
        <p:spPr>
          <a:xfrm>
            <a:off x="4894235" y="2154106"/>
            <a:ext cx="3068237" cy="3178182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7E8789-954C-77B2-70CC-55533BDD94B0}"/>
              </a:ext>
            </a:extLst>
          </p:cNvPr>
          <p:cNvCxnSpPr>
            <a:cxnSpLocks/>
          </p:cNvCxnSpPr>
          <p:nvPr/>
        </p:nvCxnSpPr>
        <p:spPr>
          <a:xfrm flipH="1">
            <a:off x="7006975" y="2117265"/>
            <a:ext cx="2449580" cy="1951301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72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FEDB-86B4-70FC-E977-DC70832B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¿ Y qué pasa si queremos restar números de 4 bits ?</a:t>
            </a:r>
          </a:p>
          <a:p>
            <a:pPr lvl="1">
              <a:spcBef>
                <a:spcPts val="16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¿ podemos aprovechar el sumador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F43BE-D4FE-8D76-5A85-5C981FB6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7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04B-FCDF-0EA6-2620-E3834C7E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Sabemos que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–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(–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es decir, en lugar de restar el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sustraendo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al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minuendo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podemos, equivalentemente, sumar al minuendo</a:t>
            </a:r>
          </a:p>
          <a:p>
            <a:pPr>
              <a:spcBef>
                <a:spcPts val="18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el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inverso aditivo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del sustraendo (–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B2E82-6EEE-DF8A-1073-32451D1F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E24F-642A-7CD1-B8B7-9922EBC4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¿ Por qué esto ayuda ?</a:t>
            </a:r>
          </a:p>
          <a:p>
            <a:pPr>
              <a:spcBef>
                <a:spcPts val="225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Recordemos que en complemento de 2 el inverso aditivo –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se obtiene en dos pasos:</a:t>
            </a:r>
          </a:p>
          <a:p>
            <a:pPr>
              <a:spcBef>
                <a:spcPts val="225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primero invirtiendo cada 0 de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a 1 y cada 1 de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a 0</a:t>
            </a:r>
          </a:p>
          <a:p>
            <a:pPr>
              <a:spcBef>
                <a:spcPts val="225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luego sumando 1 al patrón de bits resultante (simplemente poniendo un 1 en el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carry-in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7E832-64B0-6169-1573-6CB9D0DD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7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CFAC-4845-72A3-107E-E3EA1375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lnSpc>
                <a:spcPct val="112000"/>
              </a:lnSpc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si queremos restar:</a:t>
            </a:r>
          </a:p>
          <a:p>
            <a:pPr>
              <a:lnSpc>
                <a:spcPct val="112000"/>
              </a:lnSpc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0	1	0	1	1	0		</a:t>
            </a:r>
            <a:r>
              <a:rPr lang="en-US" altLang="en-US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minuendo</a:t>
            </a:r>
            <a:r>
              <a:rPr lang="en-US" altLang="en-US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endParaRPr lang="en-US" altLang="en-US">
              <a:solidFill>
                <a:srgbClr val="002060"/>
              </a:solidFill>
              <a:latin typeface="Century Schoolbook" panose="02040604050505020304" pitchFamily="18" charset="0"/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–	0	0	1	1	0	1		</a:t>
            </a:r>
            <a:r>
              <a:rPr lang="en-US" altLang="en-US" b="1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sustraendo</a:t>
            </a:r>
            <a:r>
              <a:rPr lang="en-US" altLang="en-US" b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b="1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endParaRPr lang="en-US" altLang="en-US" b="1">
              <a:solidFill>
                <a:srgbClr val="002060"/>
              </a:solidFill>
              <a:latin typeface="Century Schoolbook" panose="02040604050505020304" pitchFamily="18" charset="0"/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30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primero calculamos el inverso aditivo del sustraendo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(en complemento de 2), en dos pasos:</a:t>
            </a:r>
          </a:p>
          <a:p>
            <a:pPr>
              <a:lnSpc>
                <a:spcPct val="112000"/>
              </a:lnSpc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paso 1)		1	1	0	0	1	0	</a:t>
            </a:r>
            <a:r>
              <a:rPr lang="en-US" altLang="en-US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invertimos cada dígito de B</a:t>
            </a: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paso 2)		1	1	0	0	1	1	</a:t>
            </a:r>
            <a:r>
              <a:rPr lang="en-US" altLang="en-US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… y sumamos 1 al resultado</a:t>
            </a:r>
          </a:p>
          <a:p>
            <a:pPr>
              <a:lnSpc>
                <a:spcPct val="112000"/>
              </a:lnSpc>
              <a:spcBef>
                <a:spcPts val="30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así convertimos la resta anterior en una suma:</a:t>
            </a:r>
          </a:p>
          <a:p>
            <a:pPr>
              <a:lnSpc>
                <a:spcPct val="112000"/>
              </a:lnSpc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0	1	0	1	1	0		</a:t>
            </a:r>
            <a:r>
              <a:rPr lang="en-US" altLang="en-US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endParaRPr lang="en-US" altLang="en-US">
              <a:solidFill>
                <a:srgbClr val="002060"/>
              </a:solidFill>
              <a:latin typeface="Century Schoolbook" panose="02040604050505020304" pitchFamily="18" charset="0"/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1200"/>
              </a:spcBef>
            </a:pP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+	1	1	0	0	1	1		</a:t>
            </a:r>
            <a:r>
              <a:rPr lang="en-US" altLang="en-US" b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–</a:t>
            </a:r>
            <a:r>
              <a:rPr lang="en-US" altLang="en-US" b="1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endParaRPr lang="en-US" altLang="en-US" b="1">
              <a:solidFill>
                <a:srgbClr val="002060"/>
              </a:solidFill>
              <a:latin typeface="Century Schoolbook" panose="02040604050505020304" pitchFamily="18" charset="0"/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78A65-4AD8-C106-8234-9BE679F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09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8A299-7DD2-C249-A500-2B8CE21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4B90B78-AA9C-D0A9-912C-071D31AC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42" y="1905981"/>
            <a:ext cx="6083300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A444F-AFAE-041F-2325-68D8AE83A04A}"/>
              </a:ext>
            </a:extLst>
          </p:cNvPr>
          <p:cNvSpPr txBox="1"/>
          <p:nvPr/>
        </p:nvSpPr>
        <p:spPr>
          <a:xfrm>
            <a:off x="4794179" y="228600"/>
            <a:ext cx="5669226" cy="11918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Por lo tanto, un (circuito) restador de operandos de 4 bits</a:t>
            </a:r>
          </a:p>
          <a:p>
            <a:pPr algn="ctr">
              <a:spcBef>
                <a:spcPts val="600"/>
              </a:spcBef>
              <a:defRPr/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… es como se muestra a continuación:</a:t>
            </a:r>
          </a:p>
        </p:txBody>
      </p:sp>
    </p:spTree>
    <p:extLst>
      <p:ext uri="{BB962C8B-B14F-4D97-AF65-F5344CB8AC3E}">
        <p14:creationId xmlns:p14="http://schemas.microsoft.com/office/powerpoint/2010/main" val="1802324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3047-A5C2-211F-72BC-EDAA98AC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¿ Cómo construimos un circuito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sumador/restador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?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¿ podemos hacerlo usando sólo los elementos vistos hasta ahora ?</a:t>
            </a:r>
          </a:p>
          <a:p>
            <a:pPr>
              <a:spcBef>
                <a:spcPts val="36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circuito va a tener una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entrada </a:t>
            </a:r>
            <a:r>
              <a:rPr lang="en-US" altLang="en-US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otra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entrada </a:t>
            </a:r>
            <a:r>
              <a:rPr lang="en-US" altLang="en-US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una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salida </a:t>
            </a:r>
            <a:r>
              <a:rPr lang="en-US" altLang="en-US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todas de de 4 bits</a:t>
            </a:r>
          </a:p>
          <a:p>
            <a:pPr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pero de alguna manera tenemos que decirle si queremos que sume,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+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o bien que reste,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endParaRPr lang="en-US" altLang="en-US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tenemos que controlar la operación del circuito</a:t>
            </a:r>
          </a:p>
          <a:p>
            <a:pPr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tenemos que poder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programar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el circuito:</a:t>
            </a:r>
          </a:p>
          <a:p>
            <a:pPr>
              <a:spcBef>
                <a:spcPts val="240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además de inputs de datos, el circuito tiene que tener </a:t>
            </a:r>
            <a:r>
              <a:rPr lang="en-US" altLang="en-US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inputs de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957E0-0EBB-D0FC-9260-3B8FC625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0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75105-0191-47AC-9076-CDE917C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3C5AC60-CF77-36D2-2CF3-C09E5EA3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7319"/>
            <a:ext cx="2200275" cy="2066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53539D-AF0D-CCE9-3BE5-190E43C11E8D}"/>
              </a:ext>
            </a:extLst>
          </p:cNvPr>
          <p:cNvSpPr txBox="1"/>
          <p:nvPr/>
        </p:nvSpPr>
        <p:spPr>
          <a:xfrm>
            <a:off x="3314700" y="199459"/>
            <a:ext cx="7025802" cy="1541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P.ej., este es un circuito muy simple —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1-bit Enabler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— con un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input de control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además de un input de datos de un bit,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460375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dependiendo del valor de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el output de un bit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’ será 0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0), o exactamente igual 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DB07489-AD60-2A59-1FFC-31706FEB5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38" y="1936506"/>
            <a:ext cx="3724275" cy="4581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857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04BB-FD4F-E04C-BB8C-2CD57600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Los números también pueden ser representados en </a:t>
            </a:r>
            <a:r>
              <a:rPr lang="en-US" i="1">
                <a:solidFill>
                  <a:schemeClr val="accent1">
                    <a:lumMod val="75000"/>
                  </a:schemeClr>
                </a:solidFill>
              </a:rPr>
              <a:t>base 2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números binarios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EA57-5170-8C4B-81DE-B71A24B9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Usamos sólo dos símbolos diferentes —</a:t>
            </a:r>
            <a:r>
              <a:rPr lang="en-US" b="1">
                <a:solidFill>
                  <a:srgbClr val="002060"/>
                </a:solidFill>
              </a:rPr>
              <a:t>0</a:t>
            </a:r>
            <a:r>
              <a:rPr lang="en-US">
                <a:solidFill>
                  <a:srgbClr val="002060"/>
                </a:solidFill>
              </a:rPr>
              <a:t> y </a:t>
            </a:r>
            <a:r>
              <a:rPr lang="en-US" b="1">
                <a:solidFill>
                  <a:srgbClr val="002060"/>
                </a:solidFill>
              </a:rPr>
              <a:t>1</a:t>
            </a:r>
            <a:r>
              <a:rPr lang="en-US">
                <a:solidFill>
                  <a:srgbClr val="002060"/>
                </a:solidFill>
              </a:rPr>
              <a:t>— llamados </a:t>
            </a:r>
            <a:r>
              <a:rPr lang="en-US" i="1">
                <a:solidFill>
                  <a:srgbClr val="002060"/>
                </a:solidFill>
              </a:rPr>
              <a:t>dígitos binarios</a:t>
            </a:r>
            <a:r>
              <a:rPr lang="en-US">
                <a:solidFill>
                  <a:srgbClr val="002060"/>
                </a:solidFill>
              </a:rPr>
              <a:t> o </a:t>
            </a:r>
            <a:r>
              <a:rPr lang="en-US" b="1" i="1">
                <a:solidFill>
                  <a:srgbClr val="002060"/>
                </a:solidFill>
              </a:rPr>
              <a:t>bits</a:t>
            </a:r>
          </a:p>
          <a:p>
            <a:r>
              <a:rPr lang="en-US">
                <a:solidFill>
                  <a:srgbClr val="002060"/>
                </a:solidFill>
              </a:rPr>
              <a:t>… y la misma notación posicional</a:t>
            </a:r>
          </a:p>
          <a:p>
            <a:r>
              <a:rPr lang="en-US">
                <a:solidFill>
                  <a:srgbClr val="002060"/>
                </a:solidFill>
              </a:rPr>
              <a:t>P.ej., el número 421 en base 2 se representa así</a:t>
            </a:r>
          </a:p>
          <a:p>
            <a:pPr algn="ctr"/>
            <a:r>
              <a:rPr lang="en-US" b="1">
                <a:solidFill>
                  <a:srgbClr val="002060"/>
                </a:solidFill>
              </a:rPr>
              <a:t>1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1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0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1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0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0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1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0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b="1">
                <a:solidFill>
                  <a:srgbClr val="002060"/>
                </a:solidFill>
              </a:rPr>
              <a:t>1</a:t>
            </a:r>
          </a:p>
          <a:p>
            <a:r>
              <a:rPr lang="en-US">
                <a:solidFill>
                  <a:srgbClr val="002060"/>
                </a:solidFill>
              </a:rPr>
              <a:t>… ya que</a:t>
            </a:r>
          </a:p>
          <a:p>
            <a:pPr algn="ctr"/>
            <a:r>
              <a:rPr lang="en-US" altLang="en-US" b="1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b="1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7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b="1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6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b="1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5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b="1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4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b="1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b="1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 </a:t>
            </a:r>
            <a:r>
              <a:rPr lang="en-US" altLang="en-US" b="1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 × 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b="1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pc="-15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421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D98EE-F24C-9E49-99E8-05AAFB10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E1826-3AAE-1ADA-A086-954B9EBB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A0AF9B-46A2-F34A-EBE0-BFD95BDE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23" y="2092421"/>
            <a:ext cx="6572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AF84F-FD67-D564-3D34-E9D4F1729233}"/>
              </a:ext>
            </a:extLst>
          </p:cNvPr>
          <p:cNvSpPr txBox="1"/>
          <p:nvPr/>
        </p:nvSpPr>
        <p:spPr>
          <a:xfrm>
            <a:off x="5221897" y="416021"/>
            <a:ext cx="5524659" cy="7702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P.ej., esta es la versión del circuito anterior, pero para un input de datos de cuatro bits,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4.bit Enabler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06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6C9DE-70C3-A0D6-42FD-B6CC28A5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41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8037BB7-0446-7C2C-AEC7-3712A0BD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56" y="4659312"/>
            <a:ext cx="196373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5571BE7-DAC6-36FC-CC6E-94D41CE7C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285750"/>
            <a:ext cx="424815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4E216-3B65-26F0-8A64-4134A6B6C88B}"/>
              </a:ext>
            </a:extLst>
          </p:cNvPr>
          <p:cNvSpPr txBox="1"/>
          <p:nvPr/>
        </p:nvSpPr>
        <p:spPr>
          <a:xfrm>
            <a:off x="1547446" y="329075"/>
            <a:ext cx="5615354" cy="4016109"/>
          </a:xfrm>
          <a:prstGeom prst="roundRect">
            <a:avLst>
              <a:gd name="adj" fmla="val 948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multiplexor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mux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es un circuito con 2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inputs de datos (de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bits c/u)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… un output (de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bits)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… y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inputs de control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(de un bit c/u) que seleccionan exactamente uno de los inputs de datos y lo ponen en el output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P.ej., para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1 e inputs de un bit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1), hay dos inputs de datos,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un input de control,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y un output,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31775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dependiendo del valor de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será exactamente igual 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0), o 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843A3-A007-7F5F-E818-F66314A6C9DB}"/>
              </a:ext>
            </a:extLst>
          </p:cNvPr>
          <p:cNvSpPr txBox="1"/>
          <p:nvPr/>
        </p:nvSpPr>
        <p:spPr>
          <a:xfrm>
            <a:off x="6695498" y="3838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58557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45A4-3416-C5B3-6287-13D70B0D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01FDEF-AED4-2E7E-87B3-8C03C7E7D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8537575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16541-8CD0-84A5-A5FA-015318E4F21F}"/>
              </a:ext>
            </a:extLst>
          </p:cNvPr>
          <p:cNvSpPr txBox="1"/>
          <p:nvPr/>
        </p:nvSpPr>
        <p:spPr>
          <a:xfrm>
            <a:off x="3515518" y="990600"/>
            <a:ext cx="7450138" cy="1541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P.ej., para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1 e inputs de 4 bits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4), hay dos inputs de datos,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un input de control,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y un output,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68313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dependiendo del valor de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será exactamente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0) 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2900437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04B92-7187-BE9D-5A0D-F92AF959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43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0B11F1B-B894-35F1-E245-20E04044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876306"/>
            <a:ext cx="60071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354F7-3995-B5A3-2AA3-94025A3795BA}"/>
              </a:ext>
            </a:extLst>
          </p:cNvPr>
          <p:cNvSpPr txBox="1"/>
          <p:nvPr/>
        </p:nvSpPr>
        <p:spPr>
          <a:xfrm>
            <a:off x="2489097" y="263769"/>
            <a:ext cx="8841154" cy="20552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P.ej., para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2 e inputs de 4 bits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4), hay cuatro inputs de datos,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dos inputs de control,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de dos bits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), y un output,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68313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dependiendo del valor de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468313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… 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será exactamente igual a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00) 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01) 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10) o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(si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11)</a:t>
            </a:r>
          </a:p>
          <a:p>
            <a:pPr marL="468313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próx. diapo. muestra el circuito para el caso del bit 0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633BCD6-C898-4EDA-E2BD-8DBB7672E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248381"/>
              </p:ext>
            </p:extLst>
          </p:nvPr>
        </p:nvGraphicFramePr>
        <p:xfrm>
          <a:off x="9459322" y="3829648"/>
          <a:ext cx="1836000" cy="18542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sz="1600" baseline="-25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sz="1600" baseline="-25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983EEA-A78E-207E-99E6-6432C379BC07}"/>
              </a:ext>
            </a:extLst>
          </p:cNvPr>
          <p:cNvSpPr txBox="1"/>
          <p:nvPr/>
        </p:nvSpPr>
        <p:spPr>
          <a:xfrm>
            <a:off x="8582242" y="2549602"/>
            <a:ext cx="258511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Número de bits del control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, es decir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2449EC-079E-9B1D-ACF6-2B4D3959542E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677072" y="3134377"/>
            <a:ext cx="1197726" cy="71967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9674AB-E02A-8EA5-067F-99C32C6D27C4}"/>
              </a:ext>
            </a:extLst>
          </p:cNvPr>
          <p:cNvSpPr txBox="1"/>
          <p:nvPr/>
        </p:nvSpPr>
        <p:spPr>
          <a:xfrm>
            <a:off x="768485" y="2549601"/>
            <a:ext cx="246758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Número de bits del input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, es decir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80B0DF-3C79-6589-02FE-167500AC9A3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6069" y="2841989"/>
            <a:ext cx="635540" cy="51405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475517-C634-F1FA-F87D-041BDC9E7137}"/>
              </a:ext>
            </a:extLst>
          </p:cNvPr>
          <p:cNvSpPr txBox="1"/>
          <p:nvPr/>
        </p:nvSpPr>
        <p:spPr>
          <a:xfrm>
            <a:off x="1472991" y="6056475"/>
            <a:ext cx="265153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Número de bits del output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, es decir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L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A152CB-F191-B47C-F420-23FB90FF3DB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124528" y="6056475"/>
            <a:ext cx="1349212" cy="29238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8A7CE6-BB44-9FB5-29DC-A01671421FAB}"/>
              </a:ext>
            </a:extLst>
          </p:cNvPr>
          <p:cNvSpPr txBox="1"/>
          <p:nvPr/>
        </p:nvSpPr>
        <p:spPr>
          <a:xfrm>
            <a:off x="8856165" y="5786743"/>
            <a:ext cx="3042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Posible relación entre el output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 y los inputs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CL" sz="1600">
                <a:latin typeface="Calibri" panose="020F0502020204030204" pitchFamily="34" charset="0"/>
                <a:cs typeface="Calibri" panose="020F0502020204030204" pitchFamily="34" charset="0"/>
              </a:rPr>
              <a:t>, dependien-do del valor del control </a:t>
            </a:r>
            <a:r>
              <a:rPr lang="en-CL" sz="16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L" sz="1600" i="1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09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D8B78-82DF-F209-63AE-D714CA53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D4C4CF-EEF1-91BB-4E9D-2BD4DDF4769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71704" y="1439451"/>
            <a:ext cx="1258888" cy="457200"/>
            <a:chOff x="-564046" y="5807937"/>
            <a:chExt cx="2391352" cy="7528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7FDB52-1697-AA3C-65AC-711C00413B6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0538" y="5619585"/>
              <a:ext cx="7842" cy="13570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87885A-68A6-4DA6-6CDA-3EBD7ED22652}"/>
                </a:ext>
              </a:extLst>
            </p:cNvPr>
            <p:cNvCxnSpPr/>
            <p:nvPr/>
          </p:nvCxnSpPr>
          <p:spPr>
            <a:xfrm flipV="1">
              <a:off x="1561935" y="6184375"/>
              <a:ext cx="2653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710912-EEB6-1A01-9131-4158F351F632}"/>
                </a:ext>
              </a:extLst>
            </p:cNvPr>
            <p:cNvSpPr/>
            <p:nvPr/>
          </p:nvSpPr>
          <p:spPr>
            <a:xfrm>
              <a:off x="1447343" y="6231428"/>
              <a:ext cx="120623" cy="1176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8A1247F9-5F38-6A17-7D92-13AF6A1C85B4}"/>
                </a:ext>
              </a:extLst>
            </p:cNvPr>
            <p:cNvSpPr/>
            <p:nvPr/>
          </p:nvSpPr>
          <p:spPr>
            <a:xfrm rot="5400000">
              <a:off x="734669" y="5860200"/>
              <a:ext cx="752875" cy="64835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CB02B5F8-E929-206E-7014-063D4556BB2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196123" y="1899032"/>
            <a:ext cx="4227513" cy="1585913"/>
            <a:chOff x="3027199" y="1715660"/>
            <a:chExt cx="2715555" cy="7411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63D54A-ABD7-4BC6-FB07-35B67F7A907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42543" y="1520359"/>
              <a:ext cx="0" cy="14306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3ECE56-3EF0-98BF-6854-75A3CAB6DF4C}"/>
                </a:ext>
              </a:extLst>
            </p:cNvPr>
            <p:cNvCxnSpPr/>
            <p:nvPr/>
          </p:nvCxnSpPr>
          <p:spPr>
            <a:xfrm flipV="1">
              <a:off x="4042856" y="1881095"/>
              <a:ext cx="4150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2A18C8-8298-5CA1-C2D5-53C7E64E38D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44415" y="1858577"/>
              <a:ext cx="0" cy="3966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elay 13">
              <a:extLst>
                <a:ext uri="{FF2B5EF4-FFF2-40B4-BE49-F238E27FC236}">
                  <a16:creationId xmlns:a16="http://schemas.microsoft.com/office/drawing/2014/main" id="{184DECA8-EC70-34C7-26F4-CAFA11DBF65E}"/>
                </a:ext>
              </a:extLst>
            </p:cNvPr>
            <p:cNvSpPr/>
            <p:nvPr/>
          </p:nvSpPr>
          <p:spPr>
            <a:xfrm>
              <a:off x="4451769" y="1715660"/>
              <a:ext cx="883091" cy="741118"/>
            </a:xfrm>
            <a:prstGeom prst="flowChartDelay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D81463-C9CD-3C13-1704-35899B41C81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01148" y="2159382"/>
            <a:ext cx="7938" cy="636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9">
            <a:extLst>
              <a:ext uri="{FF2B5EF4-FFF2-40B4-BE49-F238E27FC236}">
                <a16:creationId xmlns:a16="http://schemas.microsoft.com/office/drawing/2014/main" id="{624E2F98-D5F4-4291-D366-0E9B0B41A1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221773" y="1541845"/>
            <a:ext cx="1028700" cy="457200"/>
            <a:chOff x="-126577" y="5745197"/>
            <a:chExt cx="1953883" cy="75287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93B610-2B6A-7DEF-A1AF-B97E11EA0A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5406" y="5719320"/>
              <a:ext cx="15685" cy="9196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8D536D-88F1-544C-4DB7-4FE45C54440A}"/>
                </a:ext>
              </a:extLst>
            </p:cNvPr>
            <p:cNvCxnSpPr/>
            <p:nvPr/>
          </p:nvCxnSpPr>
          <p:spPr>
            <a:xfrm flipV="1">
              <a:off x="1561964" y="6184374"/>
              <a:ext cx="26534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F58ABB-A39F-FC03-5587-AC4EB1EDFCCA}"/>
                </a:ext>
              </a:extLst>
            </p:cNvPr>
            <p:cNvSpPr/>
            <p:nvPr/>
          </p:nvSpPr>
          <p:spPr>
            <a:xfrm>
              <a:off x="1447384" y="6150389"/>
              <a:ext cx="120610" cy="11763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24D2AC9-85A8-E0C6-9E7F-71EF66B12591}"/>
                </a:ext>
              </a:extLst>
            </p:cNvPr>
            <p:cNvSpPr/>
            <p:nvPr/>
          </p:nvSpPr>
          <p:spPr>
            <a:xfrm rot="5400000">
              <a:off x="733239" y="5795987"/>
              <a:ext cx="752875" cy="651294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id="{86B756FB-DF05-23C8-2F03-6FDF98B2FF3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775936" y="-871155"/>
            <a:ext cx="4230687" cy="7253287"/>
            <a:chOff x="3053057" y="-360643"/>
            <a:chExt cx="2717975" cy="339007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3A1593-859F-6671-4429-03FDF8DAC14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5753" y="1533564"/>
              <a:ext cx="0" cy="14053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8F99A1-1165-C94A-E25A-ECF635B74AC0}"/>
                </a:ext>
              </a:extLst>
            </p:cNvPr>
            <p:cNvCxnSpPr/>
            <p:nvPr/>
          </p:nvCxnSpPr>
          <p:spPr>
            <a:xfrm flipV="1">
              <a:off x="5346763" y="2056703"/>
              <a:ext cx="2631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elay 23">
              <a:extLst>
                <a:ext uri="{FF2B5EF4-FFF2-40B4-BE49-F238E27FC236}">
                  <a16:creationId xmlns:a16="http://schemas.microsoft.com/office/drawing/2014/main" id="{ECEBA957-4C4B-F975-B9C8-85E257C48B3E}"/>
                </a:ext>
              </a:extLst>
            </p:cNvPr>
            <p:cNvSpPr/>
            <p:nvPr/>
          </p:nvSpPr>
          <p:spPr>
            <a:xfrm>
              <a:off x="4451310" y="1715396"/>
              <a:ext cx="883214" cy="741230"/>
            </a:xfrm>
            <a:prstGeom prst="flowChartDelay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1A52F0-42C8-4591-9CCC-AC09D1C7DC6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84151" y="1850434"/>
              <a:ext cx="4229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E9C06C-8A9A-4CF2-73D5-69538A835F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96574" y="1384847"/>
              <a:ext cx="4266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CE7BB9-0D59-3182-A7C1-9AB0782A83E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07810" y="2378347"/>
              <a:ext cx="12754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C11539-9B4A-F38E-A05F-BB07D76B67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05348" y="838249"/>
              <a:ext cx="1305871" cy="254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5DDA59-B9AB-6A88-ED24-3439C3FA94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9732" y="1334392"/>
              <a:ext cx="3390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14883F-3729-707F-AE22-F79ED7B89D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39341" y="1241646"/>
              <a:ext cx="320457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D50D21-6937-E5C0-EE51-2497F826668C}"/>
              </a:ext>
            </a:extLst>
          </p:cNvPr>
          <p:cNvCxnSpPr>
            <a:cxnSpLocks/>
          </p:cNvCxnSpPr>
          <p:nvPr/>
        </p:nvCxnSpPr>
        <p:spPr>
          <a:xfrm>
            <a:off x="6717323" y="1244982"/>
            <a:ext cx="0" cy="1573213"/>
          </a:xfrm>
          <a:prstGeom prst="line">
            <a:avLst/>
          </a:prstGeom>
          <a:ln w="63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6">
            <a:extLst>
              <a:ext uri="{FF2B5EF4-FFF2-40B4-BE49-F238E27FC236}">
                <a16:creationId xmlns:a16="http://schemas.microsoft.com/office/drawing/2014/main" id="{EC810DE8-3136-BDA4-F954-43259602890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146867" y="1537876"/>
            <a:ext cx="1062038" cy="457200"/>
            <a:chOff x="-190664" y="5807937"/>
            <a:chExt cx="2017970" cy="752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A4AC32-D6E1-3101-AEB5-397B75FCCF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2517" y="5693808"/>
              <a:ext cx="0" cy="986363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A5691C-7195-B050-A953-9089370D7219}"/>
                </a:ext>
              </a:extLst>
            </p:cNvPr>
            <p:cNvCxnSpPr/>
            <p:nvPr/>
          </p:nvCxnSpPr>
          <p:spPr>
            <a:xfrm flipV="1">
              <a:off x="1564880" y="6184375"/>
              <a:ext cx="2624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50049-6E22-9FE9-1DDD-19FA7704200B}"/>
                </a:ext>
              </a:extLst>
            </p:cNvPr>
            <p:cNvSpPr/>
            <p:nvPr/>
          </p:nvSpPr>
          <p:spPr>
            <a:xfrm>
              <a:off x="1447240" y="6231429"/>
              <a:ext cx="120656" cy="11763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8197943E-E3BC-4410-0B2A-B130623034DD}"/>
                </a:ext>
              </a:extLst>
            </p:cNvPr>
            <p:cNvSpPr/>
            <p:nvPr/>
          </p:nvSpPr>
          <p:spPr>
            <a:xfrm rot="5400000">
              <a:off x="734474" y="5860111"/>
              <a:ext cx="752875" cy="648526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37" name="Group 41">
            <a:extLst>
              <a:ext uri="{FF2B5EF4-FFF2-40B4-BE49-F238E27FC236}">
                <a16:creationId xmlns:a16="http://schemas.microsoft.com/office/drawing/2014/main" id="{54E00EAF-AEB5-4B63-03EA-E2F9E5FDEE3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591785" y="1445008"/>
            <a:ext cx="1336675" cy="457200"/>
            <a:chOff x="-713327" y="5807937"/>
            <a:chExt cx="2540633" cy="75287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58F0FE-D156-9464-DAA2-9AEF6DFF59F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174" y="5424800"/>
              <a:ext cx="15685" cy="1508689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A100E6-CF88-887B-736E-080E73852AD4}"/>
                </a:ext>
              </a:extLst>
            </p:cNvPr>
            <p:cNvCxnSpPr/>
            <p:nvPr/>
          </p:nvCxnSpPr>
          <p:spPr>
            <a:xfrm flipV="1">
              <a:off x="1564793" y="6184375"/>
              <a:ext cx="26251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CA09CA-613B-5765-F4D3-7F7505134E19}"/>
                </a:ext>
              </a:extLst>
            </p:cNvPr>
            <p:cNvSpPr/>
            <p:nvPr/>
          </p:nvSpPr>
          <p:spPr>
            <a:xfrm>
              <a:off x="1447114" y="6231428"/>
              <a:ext cx="120695" cy="1176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6D4B3A8-AA7B-6CE6-A64C-035C9DDD2589}"/>
                </a:ext>
              </a:extLst>
            </p:cNvPr>
            <p:cNvSpPr/>
            <p:nvPr/>
          </p:nvSpPr>
          <p:spPr>
            <a:xfrm rot="5400000">
              <a:off x="734240" y="5860005"/>
              <a:ext cx="752875" cy="648737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42" name="Group 46">
            <a:extLst>
              <a:ext uri="{FF2B5EF4-FFF2-40B4-BE49-F238E27FC236}">
                <a16:creationId xmlns:a16="http://schemas.microsoft.com/office/drawing/2014/main" id="{8268C0FF-0489-8FC6-EC6C-887A973E6AB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255361" y="1848232"/>
            <a:ext cx="4002087" cy="1585913"/>
            <a:chOff x="3038917" y="1715660"/>
            <a:chExt cx="2570655" cy="74111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23FE6D2-0819-4DB4-5590-F72F10F6DE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48626" y="1525995"/>
              <a:ext cx="0" cy="1419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E035C7A-E0FA-6EFC-49BF-DB885DCD18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76598" y="1446246"/>
              <a:ext cx="0" cy="1163474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EFEB85-0B7B-1DA4-36DF-4E735D64B5D0}"/>
                </a:ext>
              </a:extLst>
            </p:cNvPr>
            <p:cNvCxnSpPr/>
            <p:nvPr/>
          </p:nvCxnSpPr>
          <p:spPr>
            <a:xfrm flipV="1">
              <a:off x="5346491" y="2056916"/>
              <a:ext cx="26308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elay 45">
              <a:extLst>
                <a:ext uri="{FF2B5EF4-FFF2-40B4-BE49-F238E27FC236}">
                  <a16:creationId xmlns:a16="http://schemas.microsoft.com/office/drawing/2014/main" id="{2541EB80-239E-2101-F707-71018A301470}"/>
                </a:ext>
              </a:extLst>
            </p:cNvPr>
            <p:cNvSpPr/>
            <p:nvPr/>
          </p:nvSpPr>
          <p:spPr>
            <a:xfrm>
              <a:off x="4452217" y="1715660"/>
              <a:ext cx="882037" cy="741118"/>
            </a:xfrm>
            <a:prstGeom prst="flowChartDelay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79F945-79FD-B6A1-609F-3634D99B5287}"/>
              </a:ext>
            </a:extLst>
          </p:cNvPr>
          <p:cNvCxnSpPr>
            <a:cxnSpLocks/>
          </p:cNvCxnSpPr>
          <p:nvPr/>
        </p:nvCxnSpPr>
        <p:spPr>
          <a:xfrm>
            <a:off x="6260123" y="2203832"/>
            <a:ext cx="9525" cy="636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62">
            <a:extLst>
              <a:ext uri="{FF2B5EF4-FFF2-40B4-BE49-F238E27FC236}">
                <a16:creationId xmlns:a16="http://schemas.microsoft.com/office/drawing/2014/main" id="{E9864F3A-E791-BC83-F066-A5547596EA9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115117" y="1963326"/>
            <a:ext cx="4230687" cy="1584325"/>
            <a:chOff x="3024781" y="1715660"/>
            <a:chExt cx="2717974" cy="74111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C6E8CB0-1314-1E7C-EE53-426D6683FF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41245" y="1550208"/>
              <a:ext cx="0" cy="1432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AFAE19F-6C50-27E4-69C9-AD9EA05819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35388" y="1387901"/>
              <a:ext cx="7426" cy="1037215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892682-2364-4BB4-0B2B-E205D65729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37706" y="1881912"/>
              <a:ext cx="13367" cy="3967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Delay 51">
              <a:extLst>
                <a:ext uri="{FF2B5EF4-FFF2-40B4-BE49-F238E27FC236}">
                  <a16:creationId xmlns:a16="http://schemas.microsoft.com/office/drawing/2014/main" id="{E0F14717-E746-4DC5-7517-A912BA2F91AE}"/>
                </a:ext>
              </a:extLst>
            </p:cNvPr>
            <p:cNvSpPr/>
            <p:nvPr/>
          </p:nvSpPr>
          <p:spPr>
            <a:xfrm>
              <a:off x="4451590" y="1715660"/>
              <a:ext cx="883214" cy="741118"/>
            </a:xfrm>
            <a:prstGeom prst="flowChartDelay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4FDD99-338E-C4D4-7333-55DA3B9C5EE0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0205061" y="1005270"/>
            <a:ext cx="25400" cy="1855787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73">
            <a:extLst>
              <a:ext uri="{FF2B5EF4-FFF2-40B4-BE49-F238E27FC236}">
                <a16:creationId xmlns:a16="http://schemas.microsoft.com/office/drawing/2014/main" id="{D0D2AF68-74A3-3D78-DE9B-4C056CB9D92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29179" y="5166901"/>
            <a:ext cx="1862138" cy="723900"/>
            <a:chOff x="3412668" y="3048834"/>
            <a:chExt cx="1861691" cy="72360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F481F8-2360-F59D-6077-1BCB972CF7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1518" y="3157474"/>
              <a:ext cx="0" cy="6777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89D148-753E-54DC-BA52-4F96F80E56D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1518" y="3005137"/>
              <a:ext cx="0" cy="6777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076372-BB41-FDA9-325F-B76CA9438045}"/>
                </a:ext>
              </a:extLst>
            </p:cNvPr>
            <p:cNvCxnSpPr/>
            <p:nvPr/>
          </p:nvCxnSpPr>
          <p:spPr>
            <a:xfrm flipV="1">
              <a:off x="5010897" y="3477282"/>
              <a:ext cx="263462" cy="15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77">
              <a:extLst>
                <a:ext uri="{FF2B5EF4-FFF2-40B4-BE49-F238E27FC236}">
                  <a16:creationId xmlns:a16="http://schemas.microsoft.com/office/drawing/2014/main" id="{3728FAA4-3E20-95E7-A4EC-16AF4A5D3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0333" y="3048834"/>
              <a:ext cx="1022533" cy="723601"/>
              <a:chOff x="3990333" y="3048834"/>
              <a:chExt cx="1022533" cy="723601"/>
            </a:xfrm>
          </p:grpSpPr>
          <p:sp>
            <p:nvSpPr>
              <p:cNvPr id="61" name="Stored Data 71">
                <a:extLst>
                  <a:ext uri="{FF2B5EF4-FFF2-40B4-BE49-F238E27FC236}">
                    <a16:creationId xmlns:a16="http://schemas.microsoft.com/office/drawing/2014/main" id="{7E524F04-5217-AAD4-4887-78A2C9CD5807}"/>
                  </a:ext>
                </a:extLst>
              </p:cNvPr>
              <p:cNvSpPr/>
              <p:nvPr/>
            </p:nvSpPr>
            <p:spPr>
              <a:xfrm rot="10800000">
                <a:off x="4003076" y="3048834"/>
                <a:ext cx="1009407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2" name="Stored Data 71">
                <a:extLst>
                  <a:ext uri="{FF2B5EF4-FFF2-40B4-BE49-F238E27FC236}">
                    <a16:creationId xmlns:a16="http://schemas.microsoft.com/office/drawing/2014/main" id="{268EE8FA-3175-DDE9-8845-77BE305B655D}"/>
                  </a:ext>
                </a:extLst>
              </p:cNvPr>
              <p:cNvSpPr/>
              <p:nvPr/>
            </p:nvSpPr>
            <p:spPr>
              <a:xfrm rot="10800000">
                <a:off x="3990379" y="3048834"/>
                <a:ext cx="107924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09777E-282D-1AC2-92BA-A39C665870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71346" y="3429639"/>
              <a:ext cx="0" cy="43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AF25C6-4FD5-8AB9-43B4-1FC09306A4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0236" y="2972628"/>
              <a:ext cx="0" cy="43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98">
            <a:extLst>
              <a:ext uri="{FF2B5EF4-FFF2-40B4-BE49-F238E27FC236}">
                <a16:creationId xmlns:a16="http://schemas.microsoft.com/office/drawing/2014/main" id="{A7B596A7-B918-D06F-9E37-4FF398117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061" y="178182"/>
            <a:ext cx="423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4" name="TextBox 99">
            <a:extLst>
              <a:ext uri="{FF2B5EF4-FFF2-40B4-BE49-F238E27FC236}">
                <a16:creationId xmlns:a16="http://schemas.microsoft.com/office/drawing/2014/main" id="{D5D52437-93E4-6147-B94A-F1E378CC6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723" y="203582"/>
            <a:ext cx="423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5" name="TextBox 100">
            <a:extLst>
              <a:ext uri="{FF2B5EF4-FFF2-40B4-BE49-F238E27FC236}">
                <a16:creationId xmlns:a16="http://schemas.microsoft.com/office/drawing/2014/main" id="{12F771CF-4FE3-A008-07E3-9C371A9C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198" y="209932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6" name="TextBox 101">
            <a:extLst>
              <a:ext uri="{FF2B5EF4-FFF2-40B4-BE49-F238E27FC236}">
                <a16:creationId xmlns:a16="http://schemas.microsoft.com/office/drawing/2014/main" id="{BFA8438B-17BD-64E0-0A0B-8E3AA684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723" y="27184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7" name="TextBox 108">
            <a:extLst>
              <a:ext uri="{FF2B5EF4-FFF2-40B4-BE49-F238E27FC236}">
                <a16:creationId xmlns:a16="http://schemas.microsoft.com/office/drawing/2014/main" id="{CD5A198F-37C9-E9EC-DFB2-9DA2081C4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8548" y="646495"/>
            <a:ext cx="42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" name="TextBox 109">
            <a:extLst>
              <a:ext uri="{FF2B5EF4-FFF2-40B4-BE49-F238E27FC236}">
                <a16:creationId xmlns:a16="http://schemas.microsoft.com/office/drawing/2014/main" id="{3223B80D-DAAF-DB96-354B-251618C12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9348" y="1270382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19999E-ADB4-7DD8-C993-6DCA5DE9B3A0}"/>
              </a:ext>
            </a:extLst>
          </p:cNvPr>
          <p:cNvSpPr/>
          <p:nvPr/>
        </p:nvSpPr>
        <p:spPr>
          <a:xfrm>
            <a:off x="3440723" y="787782"/>
            <a:ext cx="7772400" cy="5562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102">
            <a:extLst>
              <a:ext uri="{FF2B5EF4-FFF2-40B4-BE49-F238E27FC236}">
                <a16:creationId xmlns:a16="http://schemas.microsoft.com/office/drawing/2014/main" id="{A9A7E568-86EF-336A-C379-5BF01534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461" y="6142420"/>
            <a:ext cx="46196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D6346A-8B49-C25E-32C7-5020F3F4E18A}"/>
              </a:ext>
            </a:extLst>
          </p:cNvPr>
          <p:cNvCxnSpPr>
            <a:cxnSpLocks/>
          </p:cNvCxnSpPr>
          <p:nvPr/>
        </p:nvCxnSpPr>
        <p:spPr>
          <a:xfrm>
            <a:off x="8676298" y="2175257"/>
            <a:ext cx="9525" cy="636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FB19838-4EAA-08CC-88F5-9A80398C6B2F}"/>
              </a:ext>
            </a:extLst>
          </p:cNvPr>
          <p:cNvSpPr txBox="1"/>
          <p:nvPr/>
        </p:nvSpPr>
        <p:spPr>
          <a:xfrm>
            <a:off x="388378" y="1640270"/>
            <a:ext cx="2928667" cy="7702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“Doble click” al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mux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anterior</a:t>
            </a:r>
          </a:p>
          <a:p>
            <a:pPr>
              <a:lnSpc>
                <a:spcPct val="112000"/>
              </a:lnSpc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para el caso del bit 0</a:t>
            </a:r>
          </a:p>
        </p:txBody>
      </p:sp>
    </p:spTree>
    <p:extLst>
      <p:ext uri="{BB962C8B-B14F-4D97-AF65-F5344CB8AC3E}">
        <p14:creationId xmlns:p14="http://schemas.microsoft.com/office/powerpoint/2010/main" val="3527001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68C8-6797-FC33-AD3E-72C6DA47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circuitos anteriores: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enabler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multiplexor (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mux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o selector)</a:t>
            </a:r>
          </a:p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son ejs. de circuitos en que además de los inputs típicos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… (los datos que estamos manejando)</a:t>
            </a:r>
          </a:p>
          <a:p>
            <a:pPr>
              <a:spcBef>
                <a:spcPts val="18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hay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inputs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(o señales)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de control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que especifican cómo queremos manejar esos datos</a:t>
            </a:r>
          </a:p>
          <a:p>
            <a:pPr>
              <a:spcBef>
                <a:spcPts val="30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Esto nos sirve como introducción a la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ALU—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 circuito con varias señales de control—y, un poco más en general, a la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CPU—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varios circuitos, cada uno con sus propias señales de control 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3C861-3275-BAB8-3EA6-DFBD98F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6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CE9A4-C29B-1B3C-7205-0379C3F7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0C008430-C76C-6256-F881-8A20921FF6DF}"/>
              </a:ext>
            </a:extLst>
          </p:cNvPr>
          <p:cNvGrpSpPr>
            <a:grpSpLocks/>
          </p:cNvGrpSpPr>
          <p:nvPr/>
        </p:nvGrpSpPr>
        <p:grpSpPr bwMode="auto">
          <a:xfrm>
            <a:off x="5956330" y="2261212"/>
            <a:ext cx="3816350" cy="741362"/>
            <a:chOff x="1793148" y="1715660"/>
            <a:chExt cx="3816423" cy="74111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ABFA36-B120-DDF1-01E0-B83B7457A4EC}"/>
                </a:ext>
              </a:extLst>
            </p:cNvPr>
            <p:cNvCxnSpPr>
              <a:cxnSpLocks/>
            </p:cNvCxnSpPr>
            <p:nvPr/>
          </p:nvCxnSpPr>
          <p:spPr>
            <a:xfrm>
              <a:off x="2218606" y="2266341"/>
              <a:ext cx="224000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23A2FB-2BD0-6DAD-B701-2026422350F6}"/>
                </a:ext>
              </a:extLst>
            </p:cNvPr>
            <p:cNvCxnSpPr>
              <a:cxnSpLocks/>
            </p:cNvCxnSpPr>
            <p:nvPr/>
          </p:nvCxnSpPr>
          <p:spPr>
            <a:xfrm>
              <a:off x="1793148" y="1902923"/>
              <a:ext cx="266546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21B7F0-E944-2EF2-728E-CCA887F3CFFE}"/>
                </a:ext>
              </a:extLst>
            </p:cNvPr>
            <p:cNvCxnSpPr/>
            <p:nvPr/>
          </p:nvCxnSpPr>
          <p:spPr>
            <a:xfrm flipV="1">
              <a:off x="5346041" y="2087013"/>
              <a:ext cx="26353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8">
              <a:extLst>
                <a:ext uri="{FF2B5EF4-FFF2-40B4-BE49-F238E27FC236}">
                  <a16:creationId xmlns:a16="http://schemas.microsoft.com/office/drawing/2014/main" id="{BDCF9140-5204-E45A-F2F3-4EBB46077D1C}"/>
                </a:ext>
              </a:extLst>
            </p:cNvPr>
            <p:cNvSpPr/>
            <p:nvPr/>
          </p:nvSpPr>
          <p:spPr>
            <a:xfrm>
              <a:off x="4452262" y="1715660"/>
              <a:ext cx="882667" cy="741118"/>
            </a:xfrm>
            <a:prstGeom prst="flowChartDelay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FED95D0C-0F2E-E504-EC4E-0147603D341D}"/>
              </a:ext>
            </a:extLst>
          </p:cNvPr>
          <p:cNvGrpSpPr>
            <a:grpSpLocks/>
          </p:cNvGrpSpPr>
          <p:nvPr/>
        </p:nvGrpSpPr>
        <p:grpSpPr bwMode="auto">
          <a:xfrm>
            <a:off x="5702330" y="3366112"/>
            <a:ext cx="4070350" cy="741362"/>
            <a:chOff x="1539081" y="1715660"/>
            <a:chExt cx="4070490" cy="7411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1B94BD-6524-56C6-93A4-C7063540A944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71" y="2266341"/>
              <a:ext cx="174472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A09B41-930C-C154-3EBE-4EFC1747B8B8}"/>
                </a:ext>
              </a:extLst>
            </p:cNvPr>
            <p:cNvCxnSpPr>
              <a:cxnSpLocks/>
            </p:cNvCxnSpPr>
            <p:nvPr/>
          </p:nvCxnSpPr>
          <p:spPr>
            <a:xfrm>
              <a:off x="1539081" y="1898162"/>
              <a:ext cx="2925864" cy="47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B824C-0B95-C213-4608-4D5B5DD54B50}"/>
                </a:ext>
              </a:extLst>
            </p:cNvPr>
            <p:cNvCxnSpPr/>
            <p:nvPr/>
          </p:nvCxnSpPr>
          <p:spPr>
            <a:xfrm flipV="1">
              <a:off x="5346037" y="2087013"/>
              <a:ext cx="26353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elay 13">
              <a:extLst>
                <a:ext uri="{FF2B5EF4-FFF2-40B4-BE49-F238E27FC236}">
                  <a16:creationId xmlns:a16="http://schemas.microsoft.com/office/drawing/2014/main" id="{A8FBDB66-78FA-EAF6-17F1-1430C3D36A12}"/>
                </a:ext>
              </a:extLst>
            </p:cNvPr>
            <p:cNvSpPr/>
            <p:nvPr/>
          </p:nvSpPr>
          <p:spPr>
            <a:xfrm>
              <a:off x="4452244" y="1715660"/>
              <a:ext cx="882680" cy="741118"/>
            </a:xfrm>
            <a:prstGeom prst="flowChartDelay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CD58B03C-D1AA-A174-7B4F-E5F0590DE2AA}"/>
              </a:ext>
            </a:extLst>
          </p:cNvPr>
          <p:cNvGrpSpPr>
            <a:grpSpLocks/>
          </p:cNvGrpSpPr>
          <p:nvPr/>
        </p:nvGrpSpPr>
        <p:grpSpPr bwMode="auto">
          <a:xfrm>
            <a:off x="5702330" y="4469424"/>
            <a:ext cx="4070350" cy="741363"/>
            <a:chOff x="1539081" y="1715660"/>
            <a:chExt cx="4070490" cy="74111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7E0454-AB12-4939-575F-1935F869C10F}"/>
                </a:ext>
              </a:extLst>
            </p:cNvPr>
            <p:cNvCxnSpPr>
              <a:cxnSpLocks/>
            </p:cNvCxnSpPr>
            <p:nvPr/>
          </p:nvCxnSpPr>
          <p:spPr>
            <a:xfrm>
              <a:off x="1539081" y="2266341"/>
              <a:ext cx="291951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4A3EF0-D13A-D43C-5B5A-79B8C35571A5}"/>
                </a:ext>
              </a:extLst>
            </p:cNvPr>
            <p:cNvCxnSpPr>
              <a:cxnSpLocks/>
            </p:cNvCxnSpPr>
            <p:nvPr/>
          </p:nvCxnSpPr>
          <p:spPr>
            <a:xfrm>
              <a:off x="3221889" y="1902923"/>
              <a:ext cx="123670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5083AE-4DAC-0FB7-7B25-F8F1C46685BF}"/>
                </a:ext>
              </a:extLst>
            </p:cNvPr>
            <p:cNvCxnSpPr/>
            <p:nvPr/>
          </p:nvCxnSpPr>
          <p:spPr>
            <a:xfrm flipV="1">
              <a:off x="5346037" y="2087012"/>
              <a:ext cx="26353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elay 18">
              <a:extLst>
                <a:ext uri="{FF2B5EF4-FFF2-40B4-BE49-F238E27FC236}">
                  <a16:creationId xmlns:a16="http://schemas.microsoft.com/office/drawing/2014/main" id="{99855C33-6FDC-AE13-055A-71ECB5320477}"/>
                </a:ext>
              </a:extLst>
            </p:cNvPr>
            <p:cNvSpPr/>
            <p:nvPr/>
          </p:nvSpPr>
          <p:spPr>
            <a:xfrm>
              <a:off x="4452244" y="1715660"/>
              <a:ext cx="882680" cy="741118"/>
            </a:xfrm>
            <a:prstGeom prst="flowChartDelay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E0CCC378-322D-F2B2-E433-FA2E48DDA327}"/>
              </a:ext>
            </a:extLst>
          </p:cNvPr>
          <p:cNvGrpSpPr>
            <a:grpSpLocks/>
          </p:cNvGrpSpPr>
          <p:nvPr/>
        </p:nvGrpSpPr>
        <p:grpSpPr bwMode="auto">
          <a:xfrm>
            <a:off x="3600480" y="5574324"/>
            <a:ext cx="6172200" cy="741363"/>
            <a:chOff x="-562629" y="1715660"/>
            <a:chExt cx="6172200" cy="74111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334C04-54EA-FF19-8D47-23A31907FF77}"/>
                </a:ext>
              </a:extLst>
            </p:cNvPr>
            <p:cNvCxnSpPr>
              <a:cxnSpLocks/>
            </p:cNvCxnSpPr>
            <p:nvPr/>
          </p:nvCxnSpPr>
          <p:spPr>
            <a:xfrm>
              <a:off x="-562629" y="2266341"/>
              <a:ext cx="50212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3E49D3-3B78-0953-04F2-1F1DA2408878}"/>
                </a:ext>
              </a:extLst>
            </p:cNvPr>
            <p:cNvCxnSpPr>
              <a:cxnSpLocks/>
            </p:cNvCxnSpPr>
            <p:nvPr/>
          </p:nvCxnSpPr>
          <p:spPr>
            <a:xfrm>
              <a:off x="-562629" y="1902923"/>
              <a:ext cx="502126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8C1A2F-A0D6-DDC5-A540-94B33D54F22A}"/>
                </a:ext>
              </a:extLst>
            </p:cNvPr>
            <p:cNvCxnSpPr/>
            <p:nvPr/>
          </p:nvCxnSpPr>
          <p:spPr>
            <a:xfrm flipV="1">
              <a:off x="5346046" y="2087012"/>
              <a:ext cx="26352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elay 23">
              <a:extLst>
                <a:ext uri="{FF2B5EF4-FFF2-40B4-BE49-F238E27FC236}">
                  <a16:creationId xmlns:a16="http://schemas.microsoft.com/office/drawing/2014/main" id="{DACD5B17-7E47-4EDE-BC86-BBD0C8F51AC1}"/>
                </a:ext>
              </a:extLst>
            </p:cNvPr>
            <p:cNvSpPr/>
            <p:nvPr/>
          </p:nvSpPr>
          <p:spPr>
            <a:xfrm>
              <a:off x="4452284" y="1715660"/>
              <a:ext cx="882650" cy="741118"/>
            </a:xfrm>
            <a:prstGeom prst="flowChartDelay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5" name="Group 22">
            <a:extLst>
              <a:ext uri="{FF2B5EF4-FFF2-40B4-BE49-F238E27FC236}">
                <a16:creationId xmlns:a16="http://schemas.microsoft.com/office/drawing/2014/main" id="{BCF6F5EB-87FE-FCE6-DF50-230E10485744}"/>
              </a:ext>
            </a:extLst>
          </p:cNvPr>
          <p:cNvGrpSpPr>
            <a:grpSpLocks/>
          </p:cNvGrpSpPr>
          <p:nvPr/>
        </p:nvGrpSpPr>
        <p:grpSpPr bwMode="auto">
          <a:xfrm>
            <a:off x="4133880" y="2448537"/>
            <a:ext cx="3251200" cy="3683000"/>
            <a:chOff x="4929" y="5083951"/>
            <a:chExt cx="3250704" cy="368272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3D4A49-E924-52DF-A630-470933F1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929" y="6187182"/>
              <a:ext cx="788868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44CBAE-2C62-2F1A-36C0-F7E02F00F912}"/>
                </a:ext>
              </a:extLst>
            </p:cNvPr>
            <p:cNvSpPr/>
            <p:nvPr/>
          </p:nvSpPr>
          <p:spPr>
            <a:xfrm>
              <a:off x="1446159" y="6125274"/>
              <a:ext cx="120632" cy="11746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FF37060-F692-49AC-BA6E-E9AEE0474D1C}"/>
                </a:ext>
              </a:extLst>
            </p:cNvPr>
            <p:cNvSpPr/>
            <p:nvPr/>
          </p:nvSpPr>
          <p:spPr>
            <a:xfrm rot="5400000">
              <a:off x="734244" y="5859414"/>
              <a:ext cx="752420" cy="649189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B7B759-8C2A-2128-7ADC-37845ABC2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2974" y="5083951"/>
              <a:ext cx="0" cy="1100056"/>
            </a:xfrm>
            <a:prstGeom prst="line">
              <a:avLst/>
            </a:prstGeom>
            <a:ln w="31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F2A2B9-8A07-1FFB-9AA4-698AB851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2486" y="5447461"/>
              <a:ext cx="0" cy="2204876"/>
            </a:xfrm>
            <a:prstGeom prst="line">
              <a:avLst/>
            </a:prstGeom>
            <a:ln w="31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8EE4AA0-CE3B-2AB9-ECB2-915BAD6AB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060" y="6552280"/>
              <a:ext cx="0" cy="2214400"/>
            </a:xfrm>
            <a:prstGeom prst="line">
              <a:avLst/>
            </a:prstGeom>
            <a:ln w="31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ABF239-71E6-4BC7-8CF9-66822981C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5633" y="7293588"/>
              <a:ext cx="0" cy="1101644"/>
            </a:xfrm>
            <a:prstGeom prst="line">
              <a:avLst/>
            </a:prstGeom>
            <a:ln w="31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B0189C7A-2D18-8FEB-AF5A-00F821000224}"/>
              </a:ext>
            </a:extLst>
          </p:cNvPr>
          <p:cNvGrpSpPr>
            <a:grpSpLocks/>
          </p:cNvGrpSpPr>
          <p:nvPr/>
        </p:nvGrpSpPr>
        <p:grpSpPr bwMode="auto">
          <a:xfrm>
            <a:off x="4116418" y="3556612"/>
            <a:ext cx="1585912" cy="2574925"/>
            <a:chOff x="-19849" y="4722871"/>
            <a:chExt cx="1586407" cy="25747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8F01EB-DBE3-60BA-8033-9FAA15D4DF42}"/>
                </a:ext>
              </a:extLst>
            </p:cNvPr>
            <p:cNvCxnSpPr/>
            <p:nvPr/>
          </p:nvCxnSpPr>
          <p:spPr>
            <a:xfrm flipV="1">
              <a:off x="378737" y="6186434"/>
              <a:ext cx="41605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0C4000-B923-D1C7-4309-5EC4ED2F1482}"/>
                </a:ext>
              </a:extLst>
            </p:cNvPr>
            <p:cNvSpPr/>
            <p:nvPr/>
          </p:nvSpPr>
          <p:spPr>
            <a:xfrm>
              <a:off x="1445870" y="6124526"/>
              <a:ext cx="120688" cy="11746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126D291F-9834-5B81-D3AA-05FFFE5A1CF5}"/>
                </a:ext>
              </a:extLst>
            </p:cNvPr>
            <p:cNvSpPr/>
            <p:nvPr/>
          </p:nvSpPr>
          <p:spPr>
            <a:xfrm rot="5400000">
              <a:off x="733800" y="5860102"/>
              <a:ext cx="752417" cy="649491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62690-87F4-9A5B-9FBB-A16A74D1A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385" y="6183259"/>
              <a:ext cx="0" cy="1114340"/>
            </a:xfrm>
            <a:prstGeom prst="line">
              <a:avLst/>
            </a:prstGeom>
            <a:ln w="31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140A5B-5DC8-D0CE-130B-E33876EB3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9849" y="4722871"/>
              <a:ext cx="17467" cy="2206456"/>
            </a:xfrm>
            <a:prstGeom prst="line">
              <a:avLst/>
            </a:prstGeom>
            <a:ln w="31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C3F6787-65D1-A1B1-D473-61975A15D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55" y="5390174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8B79A-38DE-4B0A-FB10-681AC585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68" y="6118837"/>
            <a:ext cx="436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1" name="TextBox 74">
            <a:extLst>
              <a:ext uri="{FF2B5EF4-FFF2-40B4-BE49-F238E27FC236}">
                <a16:creationId xmlns:a16="http://schemas.microsoft.com/office/drawing/2014/main" id="{C40F216D-BBDD-EC98-D086-3F8E36F5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880" y="2448537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ACD2F710-CAA6-0A91-1D7B-1617DE2A6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880" y="3545499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" name="TextBox 76">
            <a:extLst>
              <a:ext uri="{FF2B5EF4-FFF2-40B4-BE49-F238E27FC236}">
                <a16:creationId xmlns:a16="http://schemas.microsoft.com/office/drawing/2014/main" id="{2901CF82-8905-6BD1-4A92-80D146F1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880" y="4642462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" name="TextBox 77">
            <a:extLst>
              <a:ext uri="{FF2B5EF4-FFF2-40B4-BE49-F238E27FC236}">
                <a16:creationId xmlns:a16="http://schemas.microsoft.com/office/drawing/2014/main" id="{04F85E4D-624B-9B00-ECF0-736E9C95D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880" y="5739424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6AA6C407-8356-2580-EAC5-9A2A779B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552" y="438762"/>
            <a:ext cx="6564385" cy="14763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Un </a:t>
            </a:r>
            <a:r>
              <a:rPr lang="en-US" altLang="en-US" sz="1800" b="1">
                <a:solidFill>
                  <a:schemeClr val="tx1"/>
                </a:solidFill>
                <a:ea typeface="ＭＳ Ｐゴシック" panose="020B0600070205080204" pitchFamily="34" charset="-128"/>
              </a:rPr>
              <a:t>decodificador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 recibe como input un número de </a:t>
            </a:r>
            <a:r>
              <a:rPr lang="en-US" altLang="en-US" sz="1800" i="1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 bits,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… y lo usa para poner en 1 exactamente una de 2</a:t>
            </a:r>
            <a:r>
              <a:rPr lang="en-US" altLang="en-US" sz="1800" i="1" baseline="3000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 líneas de salida:</a:t>
            </a:r>
          </a:p>
          <a:p>
            <a:pPr marL="628650" lvl="1" indent="-171450"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p.ej., para </a:t>
            </a:r>
            <a:r>
              <a:rPr lang="en-US" altLang="en-US" sz="1800" i="1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en-US" sz="1800" b="1">
                <a:solidFill>
                  <a:srgbClr val="00B050"/>
                </a:solidFill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BC6833-2F81-7433-9E4D-F7AC6412D134}"/>
              </a:ext>
            </a:extLst>
          </p:cNvPr>
          <p:cNvSpPr txBox="1"/>
          <p:nvPr/>
        </p:nvSpPr>
        <p:spPr>
          <a:xfrm>
            <a:off x="1496539" y="4995296"/>
            <a:ext cx="1606886" cy="408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input de </a:t>
            </a:r>
            <a:r>
              <a:rPr lang="en-US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2D1E639-1FB8-3353-1C8F-FFDD07C52D66}"/>
              </a:ext>
            </a:extLst>
          </p:cNvPr>
          <p:cNvSpPr/>
          <p:nvPr/>
        </p:nvSpPr>
        <p:spPr>
          <a:xfrm>
            <a:off x="3079780" y="5131412"/>
            <a:ext cx="617538" cy="162718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C1F9719-2DF8-6246-8FE2-D23FED29049A}"/>
              </a:ext>
            </a:extLst>
          </p:cNvPr>
          <p:cNvSpPr/>
          <p:nvPr/>
        </p:nvSpPr>
        <p:spPr>
          <a:xfrm>
            <a:off x="9051955" y="1992924"/>
            <a:ext cx="1436688" cy="447516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5357CB-C114-8B3F-AE0C-7F1710901261}"/>
              </a:ext>
            </a:extLst>
          </p:cNvPr>
          <p:cNvSpPr txBox="1"/>
          <p:nvPr/>
        </p:nvSpPr>
        <p:spPr>
          <a:xfrm>
            <a:off x="10382280" y="2167549"/>
            <a:ext cx="1680018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4 (= 2</a:t>
            </a:r>
            <a:r>
              <a:rPr lang="en-US" b="1" baseline="30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líneas de salida</a:t>
            </a:r>
          </a:p>
        </p:txBody>
      </p:sp>
    </p:spTree>
    <p:extLst>
      <p:ext uri="{BB962C8B-B14F-4D97-AF65-F5344CB8AC3E}">
        <p14:creationId xmlns:p14="http://schemas.microsoft.com/office/powerpoint/2010/main" val="2409137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741B-1C04-D477-C7C9-DC1C0281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47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DA40681-6ABB-C1E9-0F79-61FCCFAC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588" y="427038"/>
            <a:ext cx="7335106" cy="17081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Un </a:t>
            </a:r>
            <a:r>
              <a:rPr lang="en-US" altLang="en-US" sz="1800" b="1">
                <a:solidFill>
                  <a:schemeClr val="tx1"/>
                </a:solidFill>
                <a:ea typeface="ＭＳ Ｐゴシック" panose="020B0600070205080204" pitchFamily="34" charset="-128"/>
              </a:rPr>
              <a:t>comparador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 compara dos patrones de bits del mismo largo (los inputs) y produce un 1 (el output) </a:t>
            </a:r>
            <a:r>
              <a:rPr lang="en-US" altLang="en-US" sz="1800" i="1">
                <a:solidFill>
                  <a:schemeClr val="tx1"/>
                </a:solidFill>
                <a:ea typeface="ＭＳ Ｐゴシック" panose="020B0600070205080204" pitchFamily="34" charset="-128"/>
              </a:rPr>
              <a:t>si y sólo si</a:t>
            </a: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 los patrones son exactamente iguales (bit a bit); de lo contrario, produce un 0:</a:t>
            </a:r>
          </a:p>
          <a:p>
            <a:pPr marL="457200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altLang="en-US" sz="1800">
                <a:solidFill>
                  <a:schemeClr val="tx1"/>
                </a:solidFill>
                <a:ea typeface="ＭＳ Ｐゴシック" panose="020B0600070205080204" pitchFamily="34" charset="-128"/>
              </a:rPr>
              <a:t>p.ej., para el caso de patrones de 4 bits cada uno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E7502A94-E5DC-B3E9-629A-5DD2D2AD42D5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5829300"/>
            <a:ext cx="1331913" cy="723900"/>
            <a:chOff x="3675121" y="5435203"/>
            <a:chExt cx="1332140" cy="72431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AFB575C-3437-D359-CA4D-137C75594491}"/>
                </a:ext>
              </a:extLst>
            </p:cNvPr>
            <p:cNvCxnSpPr/>
            <p:nvPr/>
          </p:nvCxnSpPr>
          <p:spPr>
            <a:xfrm flipV="1">
              <a:off x="3675121" y="5984796"/>
              <a:ext cx="41440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6E1270-615C-C638-25A9-2EFAF73B73C8}"/>
                </a:ext>
              </a:extLst>
            </p:cNvPr>
            <p:cNvCxnSpPr/>
            <p:nvPr/>
          </p:nvCxnSpPr>
          <p:spPr>
            <a:xfrm flipV="1">
              <a:off x="3675121" y="5621049"/>
              <a:ext cx="41440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tored Data 71">
              <a:extLst>
                <a:ext uri="{FF2B5EF4-FFF2-40B4-BE49-F238E27FC236}">
                  <a16:creationId xmlns:a16="http://schemas.microsoft.com/office/drawing/2014/main" id="{A4B9DF7A-1E52-A7D4-AFA6-4E5F7C0F9EE8}"/>
                </a:ext>
              </a:extLst>
            </p:cNvPr>
            <p:cNvSpPr/>
            <p:nvPr/>
          </p:nvSpPr>
          <p:spPr>
            <a:xfrm rot="10800000">
              <a:off x="3997439" y="5435203"/>
              <a:ext cx="1009822" cy="72431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" name="Stored Data 71">
              <a:extLst>
                <a:ext uri="{FF2B5EF4-FFF2-40B4-BE49-F238E27FC236}">
                  <a16:creationId xmlns:a16="http://schemas.microsoft.com/office/drawing/2014/main" id="{60B74EC3-1759-D876-9233-0905D8C9FF23}"/>
                </a:ext>
              </a:extLst>
            </p:cNvPr>
            <p:cNvSpPr/>
            <p:nvPr/>
          </p:nvSpPr>
          <p:spPr>
            <a:xfrm rot="10800000">
              <a:off x="3991088" y="5435203"/>
              <a:ext cx="106380" cy="72431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" name="Stored Data 71">
              <a:extLst>
                <a:ext uri="{FF2B5EF4-FFF2-40B4-BE49-F238E27FC236}">
                  <a16:creationId xmlns:a16="http://schemas.microsoft.com/office/drawing/2014/main" id="{27F6110B-C766-5B14-0500-1E27069873A8}"/>
                </a:ext>
              </a:extLst>
            </p:cNvPr>
            <p:cNvSpPr/>
            <p:nvPr/>
          </p:nvSpPr>
          <p:spPr>
            <a:xfrm rot="10800000">
              <a:off x="3911699" y="5435203"/>
              <a:ext cx="106380" cy="72431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4C169DAB-7BD4-BB4A-1A75-987F9DB217D8}"/>
              </a:ext>
            </a:extLst>
          </p:cNvPr>
          <p:cNvGrpSpPr>
            <a:grpSpLocks/>
          </p:cNvGrpSpPr>
          <p:nvPr/>
        </p:nvGrpSpPr>
        <p:grpSpPr bwMode="auto">
          <a:xfrm>
            <a:off x="7200901" y="4202113"/>
            <a:ext cx="2541587" cy="723900"/>
            <a:chOff x="6364489" y="5434727"/>
            <a:chExt cx="2541091" cy="723601"/>
          </a:xfrm>
        </p:grpSpPr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91B84B20-3468-ADFF-2C32-4B89F1EC4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4489" y="5434727"/>
              <a:ext cx="2153782" cy="723601"/>
              <a:chOff x="2853479" y="5435921"/>
              <a:chExt cx="2153782" cy="72360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1843459-B8CA-EE09-FD33-5EFBE335D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088" y="5589844"/>
                <a:ext cx="64281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Stored Data 71">
                <a:extLst>
                  <a:ext uri="{FF2B5EF4-FFF2-40B4-BE49-F238E27FC236}">
                    <a16:creationId xmlns:a16="http://schemas.microsoft.com/office/drawing/2014/main" id="{BD382185-D2F1-CCCC-04BF-62398A710E1C}"/>
                  </a:ext>
                </a:extLst>
              </p:cNvPr>
              <p:cNvSpPr/>
              <p:nvPr/>
            </p:nvSpPr>
            <p:spPr>
              <a:xfrm rot="10800000">
                <a:off x="3997843" y="5435921"/>
                <a:ext cx="1009453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9" name="Stored Data 71">
                <a:extLst>
                  <a:ext uri="{FF2B5EF4-FFF2-40B4-BE49-F238E27FC236}">
                    <a16:creationId xmlns:a16="http://schemas.microsoft.com/office/drawing/2014/main" id="{998766F3-07D1-E389-6B3C-C77A9E22E3E5}"/>
                  </a:ext>
                </a:extLst>
              </p:cNvPr>
              <p:cNvSpPr/>
              <p:nvPr/>
            </p:nvSpPr>
            <p:spPr>
              <a:xfrm rot="10800000">
                <a:off x="3989907" y="5435921"/>
                <a:ext cx="107929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176E79A-AA72-BBA9-3AC5-9D0351EE1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326" y="5996077"/>
                <a:ext cx="644399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D7B3AF1-D76F-7C2A-79CC-F1313DFB7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3479" y="5742181"/>
                <a:ext cx="1244357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8D94CFE-A6C5-2F42-48B4-CDC4B10646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3479" y="5878650"/>
                <a:ext cx="1244357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001ECDE7-1435-BF94-A1DD-BACB9A449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E01E08-063D-D4DC-6522-2316CE36E07F}"/>
                  </a:ext>
                </a:extLst>
              </p:cNvPr>
              <p:cNvCxnSpPr/>
              <p:nvPr/>
            </p:nvCxnSpPr>
            <p:spPr>
              <a:xfrm flipV="1">
                <a:off x="1603617" y="1348166"/>
                <a:ext cx="263474" cy="158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253577F-92EE-3129-0B72-75719C09D568}"/>
                  </a:ext>
                </a:extLst>
              </p:cNvPr>
              <p:cNvSpPr/>
              <p:nvPr/>
            </p:nvSpPr>
            <p:spPr>
              <a:xfrm>
                <a:off x="1486165" y="1289453"/>
                <a:ext cx="120627" cy="117426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BBCA1C54-6F55-FA43-658C-AABCEB909E27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4770438"/>
            <a:ext cx="1598613" cy="725487"/>
            <a:chOff x="3675121" y="5435203"/>
            <a:chExt cx="1599238" cy="72431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64E96E-B4B7-F96C-609C-6AF395B72008}"/>
                </a:ext>
              </a:extLst>
            </p:cNvPr>
            <p:cNvCxnSpPr/>
            <p:nvPr/>
          </p:nvCxnSpPr>
          <p:spPr>
            <a:xfrm flipV="1">
              <a:off x="3675121" y="5983594"/>
              <a:ext cx="4145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3F5E1F-95EB-83D6-7147-A6039BC65179}"/>
                </a:ext>
              </a:extLst>
            </p:cNvPr>
            <p:cNvCxnSpPr/>
            <p:nvPr/>
          </p:nvCxnSpPr>
          <p:spPr>
            <a:xfrm flipV="1">
              <a:off x="3675121" y="5620641"/>
              <a:ext cx="4145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D8CA16-AFD3-78EC-6E93-CF40E223DD8B}"/>
                </a:ext>
              </a:extLst>
            </p:cNvPr>
            <p:cNvCxnSpPr/>
            <p:nvPr/>
          </p:nvCxnSpPr>
          <p:spPr>
            <a:xfrm flipV="1">
              <a:off x="5010731" y="5799740"/>
              <a:ext cx="263628" cy="158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tored Data 71">
              <a:extLst>
                <a:ext uri="{FF2B5EF4-FFF2-40B4-BE49-F238E27FC236}">
                  <a16:creationId xmlns:a16="http://schemas.microsoft.com/office/drawing/2014/main" id="{C07D1D86-959F-7531-BEE4-15DB626D17B8}"/>
                </a:ext>
              </a:extLst>
            </p:cNvPr>
            <p:cNvSpPr/>
            <p:nvPr/>
          </p:nvSpPr>
          <p:spPr>
            <a:xfrm rot="10800000">
              <a:off x="3997510" y="5435203"/>
              <a:ext cx="1010045" cy="72431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8" name="Stored Data 71">
              <a:extLst>
                <a:ext uri="{FF2B5EF4-FFF2-40B4-BE49-F238E27FC236}">
                  <a16:creationId xmlns:a16="http://schemas.microsoft.com/office/drawing/2014/main" id="{CF01FC8B-6B76-3633-192E-389DA865289B}"/>
                </a:ext>
              </a:extLst>
            </p:cNvPr>
            <p:cNvSpPr/>
            <p:nvPr/>
          </p:nvSpPr>
          <p:spPr>
            <a:xfrm rot="10800000">
              <a:off x="3989569" y="5435203"/>
              <a:ext cx="107992" cy="72431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9" name="Stored Data 71">
              <a:extLst>
                <a:ext uri="{FF2B5EF4-FFF2-40B4-BE49-F238E27FC236}">
                  <a16:creationId xmlns:a16="http://schemas.microsoft.com/office/drawing/2014/main" id="{25A5D210-0BD4-422C-268F-ABA519C16590}"/>
                </a:ext>
              </a:extLst>
            </p:cNvPr>
            <p:cNvSpPr/>
            <p:nvPr/>
          </p:nvSpPr>
          <p:spPr>
            <a:xfrm rot="10800000">
              <a:off x="3911751" y="5435203"/>
              <a:ext cx="106404" cy="72431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7B23044B-B2B9-E8AB-03AF-D3E79694EDB5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3021013"/>
            <a:ext cx="2189163" cy="3170237"/>
            <a:chOff x="3675121" y="4743004"/>
            <a:chExt cx="2188831" cy="316985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1786D3-73E3-1FAE-34D6-DEF99A0B651D}"/>
                </a:ext>
              </a:extLst>
            </p:cNvPr>
            <p:cNvCxnSpPr/>
            <p:nvPr/>
          </p:nvCxnSpPr>
          <p:spPr>
            <a:xfrm flipV="1">
              <a:off x="3675121" y="5984281"/>
              <a:ext cx="41586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D0FAC4-C0CA-ABD2-C4D7-473C075EF05F}"/>
                </a:ext>
              </a:extLst>
            </p:cNvPr>
            <p:cNvCxnSpPr/>
            <p:nvPr/>
          </p:nvCxnSpPr>
          <p:spPr>
            <a:xfrm flipV="1">
              <a:off x="3675121" y="5620786"/>
              <a:ext cx="41586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22593B-A759-86D1-56AA-097C131A4BF5}"/>
                </a:ext>
              </a:extLst>
            </p:cNvPr>
            <p:cNvCxnSpPr/>
            <p:nvPr/>
          </p:nvCxnSpPr>
          <p:spPr>
            <a:xfrm flipV="1">
              <a:off x="5010007" y="5800153"/>
              <a:ext cx="26507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>
              <a:extLst>
                <a:ext uri="{FF2B5EF4-FFF2-40B4-BE49-F238E27FC236}">
                  <a16:creationId xmlns:a16="http://schemas.microsoft.com/office/drawing/2014/main" id="{8217B50B-0488-1949-2770-E686EB91C991}"/>
                </a:ext>
              </a:extLst>
            </p:cNvPr>
            <p:cNvSpPr/>
            <p:nvPr/>
          </p:nvSpPr>
          <p:spPr>
            <a:xfrm rot="10800000">
              <a:off x="3997335" y="5436658"/>
              <a:ext cx="1009497" cy="72222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id="{92765F3A-7902-E838-06AE-9E71F76B994C}"/>
                </a:ext>
              </a:extLst>
            </p:cNvPr>
            <p:cNvSpPr/>
            <p:nvPr/>
          </p:nvSpPr>
          <p:spPr>
            <a:xfrm rot="10800000">
              <a:off x="3990986" y="5436658"/>
              <a:ext cx="106346" cy="72222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id="{08EFDAF2-956C-F6D6-3467-F5F6965B0084}"/>
                </a:ext>
              </a:extLst>
            </p:cNvPr>
            <p:cNvSpPr/>
            <p:nvPr/>
          </p:nvSpPr>
          <p:spPr>
            <a:xfrm rot="10800000">
              <a:off x="3911623" y="5435071"/>
              <a:ext cx="106346" cy="72381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26A5D3-68B5-2395-F9EC-2201286BEDE6}"/>
                </a:ext>
              </a:extLst>
            </p:cNvPr>
            <p:cNvCxnSpPr>
              <a:cxnSpLocks/>
            </p:cNvCxnSpPr>
            <p:nvPr/>
          </p:nvCxnSpPr>
          <p:spPr>
            <a:xfrm>
              <a:off x="5275078" y="5800153"/>
              <a:ext cx="0" cy="4301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D7C3D0-1018-23DB-0739-5A5981F48DA6}"/>
                </a:ext>
              </a:extLst>
            </p:cNvPr>
            <p:cNvCxnSpPr>
              <a:cxnSpLocks/>
            </p:cNvCxnSpPr>
            <p:nvPr/>
          </p:nvCxnSpPr>
          <p:spPr>
            <a:xfrm>
              <a:off x="5275078" y="6368410"/>
              <a:ext cx="0" cy="4888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DBF42D-ED60-09F8-2D36-EF2931366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3952" y="4743004"/>
              <a:ext cx="0" cy="13349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E6D69E-A51E-1927-A25E-B55639F45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0777" y="6493807"/>
              <a:ext cx="3175" cy="141905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32">
            <a:extLst>
              <a:ext uri="{FF2B5EF4-FFF2-40B4-BE49-F238E27FC236}">
                <a16:creationId xmlns:a16="http://schemas.microsoft.com/office/drawing/2014/main" id="{741BBCCA-52A1-3A31-0E22-6EEE451DBA54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2655888"/>
            <a:ext cx="2189163" cy="3535362"/>
            <a:chOff x="3675121" y="5435203"/>
            <a:chExt cx="2188830" cy="353558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ABBD0E-8640-15CA-8FAD-18DD3877FCC4}"/>
                </a:ext>
              </a:extLst>
            </p:cNvPr>
            <p:cNvCxnSpPr/>
            <p:nvPr/>
          </p:nvCxnSpPr>
          <p:spPr>
            <a:xfrm flipV="1">
              <a:off x="3675121" y="5984513"/>
              <a:ext cx="41586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E11052-3538-2EE9-910E-1F5220EB3F40}"/>
                </a:ext>
              </a:extLst>
            </p:cNvPr>
            <p:cNvCxnSpPr/>
            <p:nvPr/>
          </p:nvCxnSpPr>
          <p:spPr>
            <a:xfrm flipV="1">
              <a:off x="3675121" y="5620952"/>
              <a:ext cx="415862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8638E6-40EA-58F6-D6CD-6BF2FE949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006" y="5800351"/>
              <a:ext cx="8539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tored Data 71">
              <a:extLst>
                <a:ext uri="{FF2B5EF4-FFF2-40B4-BE49-F238E27FC236}">
                  <a16:creationId xmlns:a16="http://schemas.microsoft.com/office/drawing/2014/main" id="{4F652B33-D61B-2F95-4888-06C6D3E97911}"/>
                </a:ext>
              </a:extLst>
            </p:cNvPr>
            <p:cNvSpPr/>
            <p:nvPr/>
          </p:nvSpPr>
          <p:spPr>
            <a:xfrm rot="10800000">
              <a:off x="3997335" y="5435203"/>
              <a:ext cx="1009496" cy="723946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6" name="Stored Data 71">
              <a:extLst>
                <a:ext uri="{FF2B5EF4-FFF2-40B4-BE49-F238E27FC236}">
                  <a16:creationId xmlns:a16="http://schemas.microsoft.com/office/drawing/2014/main" id="{F1294F46-4833-8D0A-6832-A166ED0385B5}"/>
                </a:ext>
              </a:extLst>
            </p:cNvPr>
            <p:cNvSpPr/>
            <p:nvPr/>
          </p:nvSpPr>
          <p:spPr>
            <a:xfrm rot="10800000">
              <a:off x="3990986" y="5435203"/>
              <a:ext cx="106346" cy="723946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7" name="Stored Data 71">
              <a:extLst>
                <a:ext uri="{FF2B5EF4-FFF2-40B4-BE49-F238E27FC236}">
                  <a16:creationId xmlns:a16="http://schemas.microsoft.com/office/drawing/2014/main" id="{132B83CF-E2B8-BF36-0BC1-7F9848605C5D}"/>
                </a:ext>
              </a:extLst>
            </p:cNvPr>
            <p:cNvSpPr/>
            <p:nvPr/>
          </p:nvSpPr>
          <p:spPr>
            <a:xfrm rot="10800000">
              <a:off x="3911623" y="5435203"/>
              <a:ext cx="106346" cy="723946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D86866-9E01-64E6-9DC4-751E4B74F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31" y="8970792"/>
              <a:ext cx="85394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57">
            <a:extLst>
              <a:ext uri="{FF2B5EF4-FFF2-40B4-BE49-F238E27FC236}">
                <a16:creationId xmlns:a16="http://schemas.microsoft.com/office/drawing/2014/main" id="{A7FBC662-F9DE-67A0-3BBB-52075F4E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56100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A = B</a:t>
            </a:r>
          </a:p>
        </p:txBody>
      </p:sp>
      <p:sp>
        <p:nvSpPr>
          <p:cNvPr id="50" name="TextBox 58">
            <a:extLst>
              <a:ext uri="{FF2B5EF4-FFF2-40B4-BE49-F238E27FC236}">
                <a16:creationId xmlns:a16="http://schemas.microsoft.com/office/drawing/2014/main" id="{A5E57BBF-8605-47F9-05A9-524D00590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247015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1" name="TextBox 60">
            <a:extLst>
              <a:ext uri="{FF2B5EF4-FFF2-40B4-BE49-F238E27FC236}">
                <a16:creationId xmlns:a16="http://schemas.microsoft.com/office/drawing/2014/main" id="{A569572B-F791-A2E0-AC54-F5976269F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3538538"/>
            <a:ext cx="42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947C7E77-2FE9-CE6D-901C-CC5B2B99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6" y="4606925"/>
            <a:ext cx="423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3" name="TextBox 62">
            <a:extLst>
              <a:ext uri="{FF2B5EF4-FFF2-40B4-BE49-F238E27FC236}">
                <a16:creationId xmlns:a16="http://schemas.microsoft.com/office/drawing/2014/main" id="{6776FA64-AAAF-2334-615F-3234E5C23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5676900"/>
            <a:ext cx="422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4" name="TextBox 59">
            <a:extLst>
              <a:ext uri="{FF2B5EF4-FFF2-40B4-BE49-F238E27FC236}">
                <a16:creationId xmlns:a16="http://schemas.microsoft.com/office/drawing/2014/main" id="{98019204-A401-1FB0-3214-F4E7401D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6" y="3009900"/>
            <a:ext cx="423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5" name="TextBox 64">
            <a:extLst>
              <a:ext uri="{FF2B5EF4-FFF2-40B4-BE49-F238E27FC236}">
                <a16:creationId xmlns:a16="http://schemas.microsoft.com/office/drawing/2014/main" id="{322EA5E9-DD45-3768-8C61-3DF98D21F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4051300"/>
            <a:ext cx="422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" name="TextBox 65">
            <a:extLst>
              <a:ext uri="{FF2B5EF4-FFF2-40B4-BE49-F238E27FC236}">
                <a16:creationId xmlns:a16="http://schemas.microsoft.com/office/drawing/2014/main" id="{F5524B1D-7763-FBD4-1EAA-1CD1E85A6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091113"/>
            <a:ext cx="42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7" name="TextBox 66">
            <a:extLst>
              <a:ext uri="{FF2B5EF4-FFF2-40B4-BE49-F238E27FC236}">
                <a16:creationId xmlns:a16="http://schemas.microsoft.com/office/drawing/2014/main" id="{9AD748E2-B437-0D52-331B-AED803FEC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6132513"/>
            <a:ext cx="423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1198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38EB-A2CA-1F11-9512-86428AD6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9070976" cy="5876722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Nuestro circuito sumador/restador de 4 bits (próx. diap.) aprovecha el hecho de que el circuito restador es esencialmente el mismo que el circuito sumador,</a:t>
            </a:r>
          </a:p>
          <a:p>
            <a:pPr marL="533400" lvl="1"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los inputs de datos, </a:t>
            </a:r>
            <a:r>
              <a:rPr lang="en-US" i="1">
                <a:solidFill>
                  <a:srgbClr val="002060"/>
                </a:solidFill>
              </a:rPr>
              <a:t>A</a:t>
            </a:r>
            <a:r>
              <a:rPr lang="en-US">
                <a:solidFill>
                  <a:srgbClr val="002060"/>
                </a:solidFill>
              </a:rPr>
              <a:t> y </a:t>
            </a:r>
            <a:r>
              <a:rPr lang="en-US" i="1">
                <a:solidFill>
                  <a:srgbClr val="002060"/>
                </a:solidFill>
              </a:rPr>
              <a:t>B</a:t>
            </a:r>
            <a:r>
              <a:rPr lang="en-US">
                <a:solidFill>
                  <a:srgbClr val="002060"/>
                </a:solidFill>
              </a:rPr>
              <a:t>, de 4 bits c/u</a:t>
            </a:r>
          </a:p>
          <a:p>
            <a:pPr marL="533400" lvl="1"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4 negadores (inversores), uno para c/u de los bits de </a:t>
            </a:r>
            <a:r>
              <a:rPr lang="en-US" i="1">
                <a:solidFill>
                  <a:srgbClr val="002060"/>
                </a:solidFill>
              </a:rPr>
              <a:t>B</a:t>
            </a:r>
            <a:endParaRPr lang="en-US">
              <a:solidFill>
                <a:srgbClr val="002060"/>
              </a:solidFill>
            </a:endParaRPr>
          </a:p>
          <a:p>
            <a:pPr marL="533400" lvl="1"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el sumador de 4 bits (diap. 32)</a:t>
            </a:r>
          </a:p>
          <a:p>
            <a:pPr marL="533400" lvl="1"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4 multiplexores de 1 bit para seleccionar entre el bit de </a:t>
            </a:r>
            <a:r>
              <a:rPr lang="en-US" i="1">
                <a:solidFill>
                  <a:srgbClr val="002060"/>
                </a:solidFill>
              </a:rPr>
              <a:t>B</a:t>
            </a:r>
            <a:r>
              <a:rPr lang="en-US">
                <a:solidFill>
                  <a:srgbClr val="002060"/>
                </a:solidFill>
              </a:rPr>
              <a:t> o el bit invertido de </a:t>
            </a:r>
            <a:r>
              <a:rPr lang="en-US" i="1">
                <a:solidFill>
                  <a:srgbClr val="002060"/>
                </a:solidFill>
              </a:rPr>
              <a:t>B</a:t>
            </a:r>
            <a:r>
              <a:rPr lang="en-US">
                <a:solidFill>
                  <a:srgbClr val="002060"/>
                </a:solidFill>
              </a:rPr>
              <a:t> (diap. 41)</a:t>
            </a:r>
          </a:p>
          <a:p>
            <a:pPr marL="533400" lvl="1"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un input de control, </a:t>
            </a:r>
            <a:r>
              <a:rPr lang="en-US" i="1">
                <a:solidFill>
                  <a:srgbClr val="002060"/>
                </a:solidFill>
              </a:rPr>
              <a:t>S</a:t>
            </a:r>
            <a:r>
              <a:rPr lang="en-US">
                <a:solidFill>
                  <a:srgbClr val="002060"/>
                </a:solidFill>
              </a:rPr>
              <a:t>, que controla los multiplexores y es al mismo tiempo el input </a:t>
            </a:r>
            <a:r>
              <a:rPr lang="en-US" i="1">
                <a:solidFill>
                  <a:srgbClr val="002060"/>
                </a:solidFill>
              </a:rPr>
              <a:t>C</a:t>
            </a:r>
            <a:r>
              <a:rPr lang="en-US" i="1" baseline="-25000">
                <a:solidFill>
                  <a:srgbClr val="002060"/>
                </a:solidFill>
              </a:rPr>
              <a:t>in</a:t>
            </a:r>
            <a:r>
              <a:rPr lang="en-US">
                <a:solidFill>
                  <a:srgbClr val="002060"/>
                </a:solidFill>
              </a:rPr>
              <a:t> del sumador del bit 0</a:t>
            </a:r>
          </a:p>
          <a:p>
            <a:pPr indent="-495300">
              <a:spcBef>
                <a:spcPts val="2400"/>
              </a:spcBef>
              <a:buClr>
                <a:srgbClr val="FF0000"/>
              </a:buCl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sólo que recibe como uno de sus inputs el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inverso aditivo del sustraendo 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(en vez de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propiamente tal):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73CCA-8BFD-57AA-B722-E3E516C6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8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24BE5-BC64-7E46-983E-A08A6095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A46956-27A3-7585-34AF-652FC392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55" y="787782"/>
            <a:ext cx="8208963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6DA480-D5DF-8BC9-2AE0-24C05E31CEE5}"/>
              </a:ext>
            </a:extLst>
          </p:cNvPr>
          <p:cNvSpPr txBox="1"/>
          <p:nvPr/>
        </p:nvSpPr>
        <p:spPr>
          <a:xfrm>
            <a:off x="1142032" y="284852"/>
            <a:ext cx="2790240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Sumador/restador de 4 bits</a:t>
            </a:r>
          </a:p>
        </p:txBody>
      </p:sp>
    </p:spTree>
    <p:extLst>
      <p:ext uri="{BB962C8B-B14F-4D97-AF65-F5344CB8AC3E}">
        <p14:creationId xmlns:p14="http://schemas.microsoft.com/office/powerpoint/2010/main" val="238020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047663-02CA-824B-A709-8DC20FBE1E15}"/>
              </a:ext>
            </a:extLst>
          </p:cNvPr>
          <p:cNvSpPr txBox="1"/>
          <p:nvPr/>
        </p:nvSpPr>
        <p:spPr>
          <a:xfrm>
            <a:off x="3273461" y="1643831"/>
            <a:ext cx="104708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4 × 10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BB99A-BEFE-AD47-B58A-86C0E947E110}"/>
              </a:ext>
            </a:extLst>
          </p:cNvPr>
          <p:cNvSpPr txBox="1"/>
          <p:nvPr/>
        </p:nvSpPr>
        <p:spPr>
          <a:xfrm>
            <a:off x="3873536" y="865956"/>
            <a:ext cx="104708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 × 10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D6FD7-455E-1845-95EA-09BD0055CAAE}"/>
              </a:ext>
            </a:extLst>
          </p:cNvPr>
          <p:cNvSpPr txBox="1"/>
          <p:nvPr/>
        </p:nvSpPr>
        <p:spPr>
          <a:xfrm>
            <a:off x="5075274" y="383356"/>
            <a:ext cx="104708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 × 10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AC10B-ED80-1440-8251-AC4E1BD44BD4}"/>
              </a:ext>
            </a:extLst>
          </p:cNvPr>
          <p:cNvSpPr txBox="1"/>
          <p:nvPr/>
        </p:nvSpPr>
        <p:spPr>
          <a:xfrm>
            <a:off x="10817261" y="3578994"/>
            <a:ext cx="89159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 × 2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C280E-A940-074D-AEB9-846B1E023420}"/>
              </a:ext>
            </a:extLst>
          </p:cNvPr>
          <p:cNvSpPr txBox="1"/>
          <p:nvPr/>
        </p:nvSpPr>
        <p:spPr>
          <a:xfrm>
            <a:off x="10664861" y="4193356"/>
            <a:ext cx="89159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0 × 2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F68D4-B49E-784B-8906-F284AAF57D7B}"/>
              </a:ext>
            </a:extLst>
          </p:cNvPr>
          <p:cNvSpPr txBox="1"/>
          <p:nvPr/>
        </p:nvSpPr>
        <p:spPr>
          <a:xfrm>
            <a:off x="9902861" y="4874394"/>
            <a:ext cx="89159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 × 2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0975E-71CF-0849-A205-2140D019B8ED}"/>
              </a:ext>
            </a:extLst>
          </p:cNvPr>
          <p:cNvSpPr txBox="1"/>
          <p:nvPr/>
        </p:nvSpPr>
        <p:spPr>
          <a:xfrm>
            <a:off x="8988461" y="5409381"/>
            <a:ext cx="89159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0 × 2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C4E62-83B6-2C46-BB44-7259DA3FDC25}"/>
              </a:ext>
            </a:extLst>
          </p:cNvPr>
          <p:cNvSpPr txBox="1"/>
          <p:nvPr/>
        </p:nvSpPr>
        <p:spPr>
          <a:xfrm>
            <a:off x="8248686" y="5898331"/>
            <a:ext cx="89159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0 × 2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3A381-CCEF-804E-9F02-B9751343794D}"/>
              </a:ext>
            </a:extLst>
          </p:cNvPr>
          <p:cNvSpPr txBox="1"/>
          <p:nvPr/>
        </p:nvSpPr>
        <p:spPr>
          <a:xfrm>
            <a:off x="7131086" y="5887219"/>
            <a:ext cx="89159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 × 2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B7D28-F259-0642-A6D5-87FF0EA737E6}"/>
              </a:ext>
            </a:extLst>
          </p:cNvPr>
          <p:cNvSpPr txBox="1"/>
          <p:nvPr/>
        </p:nvSpPr>
        <p:spPr>
          <a:xfrm>
            <a:off x="6034124" y="5858644"/>
            <a:ext cx="89159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0 × 2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3D95D-E197-4643-9587-541679816821}"/>
              </a:ext>
            </a:extLst>
          </p:cNvPr>
          <p:cNvSpPr txBox="1"/>
          <p:nvPr/>
        </p:nvSpPr>
        <p:spPr>
          <a:xfrm>
            <a:off x="5383249" y="5425256"/>
            <a:ext cx="89159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 × 2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2060C-369E-2B46-AB75-2851B1F00CE9}"/>
              </a:ext>
            </a:extLst>
          </p:cNvPr>
          <p:cNvSpPr txBox="1"/>
          <p:nvPr/>
        </p:nvSpPr>
        <p:spPr>
          <a:xfrm>
            <a:off x="4492661" y="4934719"/>
            <a:ext cx="89159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 × 2</a:t>
            </a:r>
            <a:r>
              <a:rPr lang="en-US" sz="2400" baseline="3000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CDDF7B-9EEF-CD4F-B1E2-DB1485842595}"/>
                  </a:ext>
                </a:extLst>
              </p:cNvPr>
              <p:cNvSpPr txBox="1"/>
              <p:nvPr/>
            </p:nvSpPr>
            <p:spPr>
              <a:xfrm>
                <a:off x="6240499" y="2564581"/>
                <a:ext cx="583814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≡</m:t>
                      </m:r>
                    </m:oMath>
                  </m:oMathPara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CDDF7B-9EEF-CD4F-B1E2-DB1485842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499" y="2564581"/>
                <a:ext cx="58381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D773E22-1F0B-5647-8C90-E3A5A7A0A35B}"/>
              </a:ext>
            </a:extLst>
          </p:cNvPr>
          <p:cNvSpPr txBox="1"/>
          <p:nvPr/>
        </p:nvSpPr>
        <p:spPr>
          <a:xfrm>
            <a:off x="4532349" y="2567756"/>
            <a:ext cx="3937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A1173-A868-3F47-80B6-20E0700B6277}"/>
              </a:ext>
            </a:extLst>
          </p:cNvPr>
          <p:cNvSpPr txBox="1"/>
          <p:nvPr/>
        </p:nvSpPr>
        <p:spPr>
          <a:xfrm>
            <a:off x="4926049" y="2567756"/>
            <a:ext cx="392112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8C2A8-B4D1-E94A-97E3-B9BEA6F54DB6}"/>
              </a:ext>
            </a:extLst>
          </p:cNvPr>
          <p:cNvSpPr txBox="1"/>
          <p:nvPr/>
        </p:nvSpPr>
        <p:spPr>
          <a:xfrm>
            <a:off x="5273711" y="2564581"/>
            <a:ext cx="7350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200" baseline="-25000">
                <a:latin typeface="Calibri" panose="020F0502020204030204" pitchFamily="34" charset="0"/>
                <a:cs typeface="Calibri" panose="020F0502020204030204" pitchFamily="34" charset="0"/>
              </a:rPr>
              <a:t> 10</a:t>
            </a:r>
            <a:endParaRPr lang="en-US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65A0D-2D82-F347-A151-00E7E19A22C0}"/>
              </a:ext>
            </a:extLst>
          </p:cNvPr>
          <p:cNvSpPr txBox="1"/>
          <p:nvPr/>
        </p:nvSpPr>
        <p:spPr>
          <a:xfrm>
            <a:off x="6923124" y="2564581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BE8FB-79DF-A348-B6B5-6F4457811167}"/>
              </a:ext>
            </a:extLst>
          </p:cNvPr>
          <p:cNvSpPr txBox="1"/>
          <p:nvPr/>
        </p:nvSpPr>
        <p:spPr>
          <a:xfrm>
            <a:off x="7278724" y="2564581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0CF93-E85A-5445-87EC-E62399886E72}"/>
              </a:ext>
            </a:extLst>
          </p:cNvPr>
          <p:cNvSpPr txBox="1"/>
          <p:nvPr/>
        </p:nvSpPr>
        <p:spPr>
          <a:xfrm>
            <a:off x="8116924" y="2564581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9B175A-7DD2-2640-958C-890E17FDA8D3}"/>
              </a:ext>
            </a:extLst>
          </p:cNvPr>
          <p:cNvSpPr txBox="1"/>
          <p:nvPr/>
        </p:nvSpPr>
        <p:spPr>
          <a:xfrm>
            <a:off x="9309136" y="2564581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54C06-CD7E-004D-BC47-4873BE6DFBCC}"/>
              </a:ext>
            </a:extLst>
          </p:cNvPr>
          <p:cNvSpPr txBox="1"/>
          <p:nvPr/>
        </p:nvSpPr>
        <p:spPr>
          <a:xfrm>
            <a:off x="10056849" y="2564581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200" baseline="-250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en-US" baseline="-2500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11F8C-7660-664C-94EE-EB63D0852081}"/>
              </a:ext>
            </a:extLst>
          </p:cNvPr>
          <p:cNvSpPr txBox="1"/>
          <p:nvPr/>
        </p:nvSpPr>
        <p:spPr>
          <a:xfrm>
            <a:off x="7674011" y="2564581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b="1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3854AD-BA12-C543-B5F1-430F2B4EE7A5}"/>
              </a:ext>
            </a:extLst>
          </p:cNvPr>
          <p:cNvSpPr txBox="1"/>
          <p:nvPr/>
        </p:nvSpPr>
        <p:spPr>
          <a:xfrm>
            <a:off x="8491574" y="2564581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b="1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1ABD-94DE-6C4E-8B23-16E46D2FA9A3}"/>
              </a:ext>
            </a:extLst>
          </p:cNvPr>
          <p:cNvSpPr txBox="1"/>
          <p:nvPr/>
        </p:nvSpPr>
        <p:spPr>
          <a:xfrm>
            <a:off x="8901149" y="2564581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b="1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CF9DE-8BF6-8B4A-8DA7-F1A8BF96CBF6}"/>
              </a:ext>
            </a:extLst>
          </p:cNvPr>
          <p:cNvSpPr txBox="1"/>
          <p:nvPr/>
        </p:nvSpPr>
        <p:spPr>
          <a:xfrm>
            <a:off x="9648861" y="2564581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b="1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A29B4D-9744-E645-A3F0-CEB4DC78A6E4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797002" y="2105496"/>
            <a:ext cx="932197" cy="462260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A43745-CA2B-814D-B462-6F8C298CA0A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4397077" y="1327621"/>
            <a:ext cx="725028" cy="124013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415BD3-78BF-794B-93AB-F479B953DDF3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5598815" y="845021"/>
            <a:ext cx="42403" cy="1719560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227E85-F6C3-3448-9CA1-4310957DB035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 flipH="1">
            <a:off x="4938457" y="3149356"/>
            <a:ext cx="2181195" cy="1785363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AB0BE-6875-6044-B29B-BEA25DB0C5B2}"/>
              </a:ext>
            </a:extLst>
          </p:cNvPr>
          <p:cNvCxnSpPr>
            <a:stCxn id="25" idx="2"/>
            <a:endCxn id="8" idx="0"/>
          </p:cNvCxnSpPr>
          <p:nvPr/>
        </p:nvCxnSpPr>
        <p:spPr>
          <a:xfrm>
            <a:off x="10354367" y="3149356"/>
            <a:ext cx="908690" cy="429638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60C8D9-DDB0-4C47-9807-010726889ADF}"/>
              </a:ext>
            </a:extLst>
          </p:cNvPr>
          <p:cNvCxnSpPr>
            <a:stCxn id="29" idx="2"/>
            <a:endCxn id="9" idx="1"/>
          </p:cNvCxnSpPr>
          <p:nvPr/>
        </p:nvCxnSpPr>
        <p:spPr>
          <a:xfrm>
            <a:off x="9845389" y="3149356"/>
            <a:ext cx="819472" cy="1274833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F7611A-81C3-144B-A2C6-4EBD92841045}"/>
              </a:ext>
            </a:extLst>
          </p:cNvPr>
          <p:cNvCxnSpPr>
            <a:stCxn id="22" idx="2"/>
            <a:endCxn id="15" idx="0"/>
          </p:cNvCxnSpPr>
          <p:nvPr/>
        </p:nvCxnSpPr>
        <p:spPr>
          <a:xfrm flipH="1">
            <a:off x="5829045" y="3149356"/>
            <a:ext cx="1646207" cy="2275900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893AB0-2A3A-9A40-B39A-345186AC0502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 flipH="1">
            <a:off x="6479920" y="3149356"/>
            <a:ext cx="1390619" cy="2709288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F1180C-61FD-714D-951D-E8B8AF242DD6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flipH="1">
            <a:off x="7576882" y="3149356"/>
            <a:ext cx="736570" cy="2737863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062306-EA7D-994B-9451-51A565545388}"/>
              </a:ext>
            </a:extLst>
          </p:cNvPr>
          <p:cNvCxnSpPr>
            <a:stCxn id="27" idx="2"/>
            <a:endCxn id="12" idx="0"/>
          </p:cNvCxnSpPr>
          <p:nvPr/>
        </p:nvCxnSpPr>
        <p:spPr>
          <a:xfrm>
            <a:off x="8688102" y="3149356"/>
            <a:ext cx="6380" cy="274897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C108D2-1F4B-D645-901D-A2F1B76BF7D9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>
            <a:off x="9097677" y="3149356"/>
            <a:ext cx="336580" cy="226002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64AAA5-07F5-5842-955E-A536B0A0E481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>
            <a:off x="9505664" y="3149356"/>
            <a:ext cx="842993" cy="1725038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2">
            <a:extLst>
              <a:ext uri="{FF2B5EF4-FFF2-40B4-BE49-F238E27FC236}">
                <a16:creationId xmlns:a16="http://schemas.microsoft.com/office/drawing/2014/main" id="{988F5DD0-D6DA-194F-AFFE-7CE2A88A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5511" y="1532706"/>
            <a:ext cx="62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cs typeface="Calibri" panose="020F0502020204030204" pitchFamily="34" charset="0"/>
              </a:rPr>
              <a:t>bit 0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4D51C74-D36F-0343-A19D-4ABDB7724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6686" y="956444"/>
            <a:ext cx="62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cs typeface="Calibri" panose="020F0502020204030204" pitchFamily="34" charset="0"/>
              </a:rPr>
              <a:t>bit 1</a:t>
            </a:r>
          </a:p>
        </p:txBody>
      </p:sp>
      <p:sp>
        <p:nvSpPr>
          <p:cNvPr id="44" name="TextBox 27">
            <a:extLst>
              <a:ext uri="{FF2B5EF4-FFF2-40B4-BE49-F238E27FC236}">
                <a16:creationId xmlns:a16="http://schemas.microsoft.com/office/drawing/2014/main" id="{150199EE-8940-954C-8101-F096A55B3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61" y="357956"/>
            <a:ext cx="620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cs typeface="Calibri" panose="020F0502020204030204" pitchFamily="34" charset="0"/>
              </a:rPr>
              <a:t>bit 8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4B078150-89B0-954F-AC17-B5B3A236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861" y="496069"/>
            <a:ext cx="619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cs typeface="Calibri" panose="020F0502020204030204" pitchFamily="34" charset="0"/>
              </a:rPr>
              <a:t>bit 7</a:t>
            </a:r>
          </a:p>
        </p:txBody>
      </p:sp>
      <p:sp>
        <p:nvSpPr>
          <p:cNvPr id="46" name="TextBox 42">
            <a:extLst>
              <a:ext uri="{FF2B5EF4-FFF2-40B4-BE49-F238E27FC236}">
                <a16:creationId xmlns:a16="http://schemas.microsoft.com/office/drawing/2014/main" id="{EEBDEA10-FF24-C34E-87F9-09C188D28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6424" y="637356"/>
            <a:ext cx="376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  <a:cs typeface="Calibri" panose="020F0502020204030204" pitchFamily="34" charset="0"/>
              </a:rPr>
              <a:t>...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737527-6790-2849-8FC6-7D76643DF358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 flipH="1">
            <a:off x="10354367" y="1902594"/>
            <a:ext cx="741501" cy="661987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D10FFC-0454-CB45-9B87-98BB0598F393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 flipH="1">
            <a:off x="9845389" y="1326331"/>
            <a:ext cx="491654" cy="1238250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AF1834-203F-024F-9D91-76E8693824EE}"/>
              </a:ext>
            </a:extLst>
          </p:cNvPr>
          <p:cNvCxnSpPr>
            <a:cxnSpLocks/>
            <a:stCxn id="45" idx="2"/>
            <a:endCxn id="22" idx="0"/>
          </p:cNvCxnSpPr>
          <p:nvPr/>
        </p:nvCxnSpPr>
        <p:spPr>
          <a:xfrm flipH="1">
            <a:off x="7475252" y="865956"/>
            <a:ext cx="1213172" cy="1698625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38CA70-2A94-FE46-8442-553DDEB82236}"/>
              </a:ext>
            </a:extLst>
          </p:cNvPr>
          <p:cNvCxnSpPr>
            <a:cxnSpLocks/>
            <a:stCxn id="44" idx="2"/>
            <a:endCxn id="21" idx="0"/>
          </p:cNvCxnSpPr>
          <p:nvPr/>
        </p:nvCxnSpPr>
        <p:spPr>
          <a:xfrm flipH="1">
            <a:off x="7119652" y="726256"/>
            <a:ext cx="540866" cy="1838325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90A7E750-CE11-954F-B407-C77CC9E5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3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57BF-D59F-1AE5-2A72-A205F09C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Así, el input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puede entrar</a:t>
            </a:r>
          </a:p>
          <a:p>
            <a:pPr lvl="1"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“directo”, en el caso de una suma propiamente tal</a:t>
            </a:r>
          </a:p>
          <a:p>
            <a:pPr lvl="1"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invertido, en el caso de una resta</a:t>
            </a:r>
          </a:p>
          <a:p>
            <a:pPr>
              <a:spcBef>
                <a:spcPts val="18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por lo que ambas versiones pasan por un multiplexor controlado por el input de control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antes de entrar al circuito sumador: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0, entonces el mutiplexor selecciona la versión “directa” de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endParaRPr lang="en-US" altLang="en-US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1, entonces el multiplexor selecciona la versión invertida de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ambos casos,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también va a parar a la entrada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</a:t>
            </a:r>
            <a:r>
              <a:rPr lang="en-US" altLang="en-US" i="1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in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del sumador, de modo que en el caso de la resta constituye el 1 que hay que sumar a la versión invertida de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para obtener el inverso aditivo de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(diaps. 36 y 37)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39540-BDBB-F329-0370-752C4ECD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904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D5A98-6EB9-1F11-5A75-BB1DAFEA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51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867B73D-B9CF-BF04-E202-702C7C9D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753" y="285594"/>
            <a:ext cx="8316401" cy="2971800"/>
          </a:xfrm>
          <a:prstGeom prst="roundRect">
            <a:avLst>
              <a:gd name="adj" fmla="val 102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Todos los computadores tienen un circuito para realizar operaciones lógicas (p.ej., </a:t>
            </a:r>
            <a:r>
              <a:rPr lang="en-US" cap="small">
                <a:solidFill>
                  <a:schemeClr val="tx1"/>
                </a:solidFill>
              </a:rPr>
              <a:t>and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cap="small">
                <a:solidFill>
                  <a:schemeClr val="tx1"/>
                </a:solidFill>
              </a:rPr>
              <a:t>or</a:t>
            </a:r>
            <a:r>
              <a:rPr lang="en-US">
                <a:solidFill>
                  <a:schemeClr val="tx1"/>
                </a:solidFill>
              </a:rPr>
              <a:t>) y aritméticas (p.ej., suma, resta) sobre dos operandos</a:t>
            </a:r>
          </a:p>
          <a:p>
            <a:pPr>
              <a:defRPr/>
            </a:pPr>
            <a:r>
              <a:rPr lang="en-US">
                <a:solidFill>
                  <a:schemeClr val="tx1"/>
                </a:solidFill>
                <a:sym typeface="Wingdings" pitchFamily="2" charset="2"/>
              </a:rPr>
              <a:t> la </a:t>
            </a:r>
            <a:r>
              <a:rPr lang="en-US" b="1">
                <a:solidFill>
                  <a:schemeClr val="tx1"/>
                </a:solidFill>
                <a:sym typeface="Wingdings" pitchFamily="2" charset="2"/>
              </a:rPr>
              <a:t>unidad lógica aritmética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o </a:t>
            </a:r>
            <a:r>
              <a:rPr lang="en-US" b="1">
                <a:solidFill>
                  <a:schemeClr val="tx1"/>
                </a:solidFill>
                <a:sym typeface="Wingdings" pitchFamily="2" charset="2"/>
              </a:rPr>
              <a:t>ALU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:</a:t>
            </a:r>
          </a:p>
          <a:p>
            <a:pPr marL="357188" lvl="1" indent="-163513">
              <a:spcBef>
                <a:spcPts val="456"/>
              </a:spcBef>
              <a:buClr>
                <a:srgbClr val="FF0000"/>
              </a:buClr>
              <a:defRPr/>
            </a:pPr>
            <a:r>
              <a:rPr lang="en-US">
                <a:solidFill>
                  <a:schemeClr val="tx1"/>
                </a:solidFill>
                <a:sym typeface="Wingdings" pitchFamily="2" charset="2"/>
              </a:rPr>
              <a:t>operandos </a:t>
            </a:r>
            <a:r>
              <a:rPr lang="en-US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y </a:t>
            </a:r>
            <a:r>
              <a:rPr lang="en-US" i="1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, de </a:t>
            </a:r>
            <a:r>
              <a:rPr lang="en-US" i="1">
                <a:solidFill>
                  <a:schemeClr val="tx1"/>
                </a:solidFill>
                <a:sym typeface="Wingdings" pitchFamily="2" charset="2"/>
              </a:rPr>
              <a:t>K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bits c/u</a:t>
            </a:r>
          </a:p>
          <a:p>
            <a:pPr marL="357188" lvl="1" indent="-163513">
              <a:spcBef>
                <a:spcPts val="456"/>
              </a:spcBef>
              <a:buClr>
                <a:srgbClr val="FF0000"/>
              </a:buClr>
              <a:defRPr/>
            </a:pPr>
            <a:r>
              <a:rPr lang="en-US">
                <a:solidFill>
                  <a:schemeClr val="tx1"/>
                </a:solidFill>
                <a:sym typeface="Wingdings" pitchFamily="2" charset="2"/>
              </a:rPr>
              <a:t>resultado </a:t>
            </a:r>
            <a:r>
              <a:rPr lang="en-US" i="1">
                <a:solidFill>
                  <a:schemeClr val="tx1"/>
                </a:solidFill>
                <a:sym typeface="Wingdings" pitchFamily="2" charset="2"/>
              </a:rPr>
              <a:t>M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, de </a:t>
            </a:r>
            <a:r>
              <a:rPr lang="en-US" i="1">
                <a:solidFill>
                  <a:schemeClr val="tx1"/>
                </a:solidFill>
                <a:sym typeface="Wingdings" pitchFamily="2" charset="2"/>
              </a:rPr>
              <a:t>K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bits</a:t>
            </a:r>
          </a:p>
          <a:p>
            <a:pPr marL="357188" lvl="1" indent="-163513">
              <a:spcBef>
                <a:spcPts val="456"/>
              </a:spcBef>
              <a:buClr>
                <a:srgbClr val="FF0000"/>
              </a:buClr>
              <a:defRPr/>
            </a:pPr>
            <a:r>
              <a:rPr lang="en-US">
                <a:solidFill>
                  <a:schemeClr val="tx1"/>
                </a:solidFill>
                <a:sym typeface="Wingdings" pitchFamily="2" charset="2"/>
              </a:rPr>
              <a:t>input de control </a:t>
            </a:r>
            <a:r>
              <a:rPr lang="en-US" i="1">
                <a:solidFill>
                  <a:schemeClr val="tx1"/>
                </a:solidFill>
                <a:sym typeface="Wingdings" pitchFamily="2" charset="2"/>
              </a:rPr>
              <a:t>S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, de </a:t>
            </a:r>
            <a:r>
              <a:rPr lang="en-US" i="1">
                <a:solidFill>
                  <a:schemeClr val="tx1"/>
                </a:solidFill>
                <a:sym typeface="Wingdings" pitchFamily="2" charset="2"/>
              </a:rPr>
              <a:t>N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bits, para seleccionar entre 2</a:t>
            </a:r>
            <a:r>
              <a:rPr lang="en-US" i="1" baseline="30000">
                <a:solidFill>
                  <a:schemeClr val="tx1"/>
                </a:solidFill>
                <a:sym typeface="Wingdings" pitchFamily="2" charset="2"/>
              </a:rPr>
              <a:t>N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 operaciones distintas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BE0F0E-9524-E94D-FFAF-BE3FFDE1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54" y="3335216"/>
            <a:ext cx="5145088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988B7E1-C04D-28AE-6EFC-F8B1F794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354" y="3882387"/>
            <a:ext cx="3804138" cy="2111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ts val="4200"/>
              </a:spcBef>
              <a:buFontTx/>
              <a:buNone/>
              <a:defRPr/>
            </a:pP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 P.ej., el circuito sumador / restador de la diap. 50 correspondería a una ALU muy simple que sólo suma o resta operandos de </a:t>
            </a:r>
            <a:r>
              <a:rPr lang="en-US" altLang="en-US" sz="1800" i="1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 = 4 bits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 sólo dos operaciones, por lo que </a:t>
            </a:r>
            <a:r>
              <a:rPr lang="en-US" altLang="en-US" sz="1800" i="1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 tiene sólo un bit (</a:t>
            </a:r>
            <a:r>
              <a:rPr lang="en-US" altLang="en-US" sz="1800" i="1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 = 1) </a:t>
            </a: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altLang="en-US" sz="18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54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5D65-F003-EB9E-31B4-29975D96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2060"/>
                </a:solidFill>
              </a:rPr>
              <a:t>Así, además de la suma y resta que ya vimos, la ALU también realiza las operaciones lógicas básicas sobre sus inputs:</a:t>
            </a:r>
          </a:p>
          <a:p>
            <a:pPr algn="ctr">
              <a:spcBef>
                <a:spcPts val="2400"/>
              </a:spcBef>
              <a:defRPr/>
            </a:pPr>
            <a:r>
              <a:rPr lang="en-US" b="1" cap="small">
                <a:solidFill>
                  <a:srgbClr val="002060"/>
                </a:solidFill>
              </a:rPr>
              <a:t>not		and		or		xor</a:t>
            </a:r>
            <a:endParaRPr lang="en-US" b="1">
              <a:solidFill>
                <a:srgbClr val="00206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>
                <a:solidFill>
                  <a:srgbClr val="002060"/>
                </a:solidFill>
              </a:rPr>
              <a:t>… ya que son muy útiles, tanto por sí mismas como formando parte de otras operaciones más complejas (p.ej., el </a:t>
            </a:r>
            <a:r>
              <a:rPr lang="en-US" b="1" cap="small">
                <a:solidFill>
                  <a:srgbClr val="002060"/>
                </a:solidFill>
              </a:rPr>
              <a:t>not</a:t>
            </a:r>
            <a:r>
              <a:rPr lang="en-US">
                <a:solidFill>
                  <a:srgbClr val="002060"/>
                </a:solidFill>
              </a:rPr>
              <a:t> para hacer la resta)</a:t>
            </a:r>
          </a:p>
          <a:p>
            <a:pPr>
              <a:spcBef>
                <a:spcPts val="3600"/>
              </a:spcBef>
              <a:defRPr/>
            </a:pPr>
            <a:r>
              <a:rPr lang="en-US">
                <a:solidFill>
                  <a:srgbClr val="002060"/>
                </a:solidFill>
              </a:rPr>
              <a:t>Estas operaciones —muy simples de implementar— se realizan bit a bit (</a:t>
            </a:r>
            <a:r>
              <a:rPr lang="en-US" i="1">
                <a:solidFill>
                  <a:srgbClr val="002060"/>
                </a:solidFill>
              </a:rPr>
              <a:t>bitwise</a:t>
            </a:r>
            <a:r>
              <a:rPr lang="en-US">
                <a:solidFill>
                  <a:srgbClr val="002060"/>
                </a:solidFill>
              </a:rPr>
              <a:t>) y se representan como las figuras de la próx. diap.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EEF52-2543-D675-BB91-9C73315B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5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B6402-CCAD-ACD0-A3B8-89E7202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942" y="1239958"/>
            <a:ext cx="779767" cy="365125"/>
          </a:xfrm>
        </p:spPr>
        <p:txBody>
          <a:bodyPr/>
          <a:lstStyle/>
          <a:p>
            <a:fld id="{E55CEC5F-5CDF-B34D-BE04-C3EA2AB83D81}" type="slidenum">
              <a:rPr lang="en-US"/>
              <a:pPr/>
              <a:t>53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2B3C94-3CF8-184C-42E2-0DC16DEB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92" y="2304841"/>
            <a:ext cx="147955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D2D8AFD-0CA6-A89A-64B7-C1A6688D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42" y="2288966"/>
            <a:ext cx="1736725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36568824-B770-AA9B-F709-4E2E16B7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23" y="2336591"/>
            <a:ext cx="1447800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1503A1C-5312-102A-EFCD-1A0A0284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190" y="2233404"/>
            <a:ext cx="13144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48A8C-2107-9D15-EDA9-D9544BC5A4BA}"/>
              </a:ext>
            </a:extLst>
          </p:cNvPr>
          <p:cNvSpPr txBox="1"/>
          <p:nvPr/>
        </p:nvSpPr>
        <p:spPr>
          <a:xfrm>
            <a:off x="5560917" y="999996"/>
            <a:ext cx="191110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0 1 1 0 0 1 0 1</a:t>
            </a:r>
            <a:endParaRPr lang="en-CL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8E64B-FE89-515D-5C2E-AFCADF640E17}"/>
              </a:ext>
            </a:extLst>
          </p:cNvPr>
          <p:cNvSpPr txBox="1"/>
          <p:nvPr/>
        </p:nvSpPr>
        <p:spPr>
          <a:xfrm>
            <a:off x="5560916" y="1532492"/>
            <a:ext cx="191110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 sz="2400">
                <a:latin typeface="Calibri" panose="020F0502020204030204" pitchFamily="34" charset="0"/>
                <a:cs typeface="Calibri" panose="020F0502020204030204" pitchFamily="34" charset="0"/>
              </a:rPr>
              <a:t>1 1 0 1 0 0 0 1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F1EAE-80DC-C6DA-B9EB-4B92952A71AA}"/>
              </a:ext>
            </a:extLst>
          </p:cNvPr>
          <p:cNvSpPr txBox="1"/>
          <p:nvPr/>
        </p:nvSpPr>
        <p:spPr>
          <a:xfrm>
            <a:off x="5027941" y="10548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3E644-D7CC-F253-DD0F-10B10556181A}"/>
              </a:ext>
            </a:extLst>
          </p:cNvPr>
          <p:cNvSpPr txBox="1"/>
          <p:nvPr/>
        </p:nvSpPr>
        <p:spPr>
          <a:xfrm>
            <a:off x="5039163" y="15324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7B10A-6DC0-133B-3C8A-E3AEEB793684}"/>
              </a:ext>
            </a:extLst>
          </p:cNvPr>
          <p:cNvSpPr txBox="1"/>
          <p:nvPr/>
        </p:nvSpPr>
        <p:spPr>
          <a:xfrm>
            <a:off x="2348200" y="6076713"/>
            <a:ext cx="191110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0 1 0 0 0 0 0 1</a:t>
            </a:r>
            <a:endParaRPr lang="en-CL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2337C-C443-FC71-9EC2-11AC96A9679F}"/>
              </a:ext>
            </a:extLst>
          </p:cNvPr>
          <p:cNvSpPr txBox="1"/>
          <p:nvPr/>
        </p:nvSpPr>
        <p:spPr>
          <a:xfrm>
            <a:off x="4898274" y="6076713"/>
            <a:ext cx="191110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1 1 1 1 0 1 0 1</a:t>
            </a:r>
            <a:endParaRPr lang="en-CL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05895-BD74-D183-6145-09035358EDF5}"/>
              </a:ext>
            </a:extLst>
          </p:cNvPr>
          <p:cNvSpPr txBox="1"/>
          <p:nvPr/>
        </p:nvSpPr>
        <p:spPr>
          <a:xfrm>
            <a:off x="7257428" y="6076713"/>
            <a:ext cx="191110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1 0 1 1 0 1 0 0</a:t>
            </a:r>
            <a:endParaRPr lang="en-CL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7B4D8-B2D5-7C77-9B90-702EEFE00C12}"/>
              </a:ext>
            </a:extLst>
          </p:cNvPr>
          <p:cNvSpPr txBox="1"/>
          <p:nvPr/>
        </p:nvSpPr>
        <p:spPr>
          <a:xfrm>
            <a:off x="9719950" y="6076713"/>
            <a:ext cx="191110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1 0 0 1 1 0 1 0</a:t>
            </a:r>
            <a:endParaRPr lang="en-CL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AA74C-626B-2C5D-7EC9-27E339DC0F7B}"/>
              </a:ext>
            </a:extLst>
          </p:cNvPr>
          <p:cNvSpPr txBox="1"/>
          <p:nvPr/>
        </p:nvSpPr>
        <p:spPr>
          <a:xfrm>
            <a:off x="5957065" y="17379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CL">
                <a:latin typeface="Calibri" panose="020F0502020204030204" pitchFamily="34" charset="0"/>
                <a:cs typeface="Calibri" panose="020F0502020204030204" pitchFamily="34" charset="0"/>
              </a:rPr>
              <a:t> = 8 bits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51489A3-7126-A2D9-73F9-63D5B4537B30}"/>
              </a:ext>
            </a:extLst>
          </p:cNvPr>
          <p:cNvSpPr/>
          <p:nvPr/>
        </p:nvSpPr>
        <p:spPr>
          <a:xfrm rot="5400000">
            <a:off x="6350140" y="-54485"/>
            <a:ext cx="251314" cy="1617053"/>
          </a:xfrm>
          <a:prstGeom prst="leftBrace">
            <a:avLst>
              <a:gd name="adj1" fmla="val 7197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48234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355DB-869F-9580-42AD-7C9F4188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54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559E833-0190-2DC9-9BDF-98544D06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85" y="289719"/>
            <a:ext cx="8229600" cy="6278562"/>
          </a:xfrm>
          <a:solidFill>
            <a:schemeClr val="bg1"/>
          </a:solidFill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		0	0	0	1	1	1	0	1</a:t>
            </a:r>
          </a:p>
          <a:p>
            <a:r>
              <a:rPr lang="en-US" altLang="en-US" b="1" i="1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 left 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0	0	1	1	1	0	1	</a:t>
            </a:r>
            <a:r>
              <a:rPr lang="en-US" altLang="en-US" b="1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?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endParaRPr lang="en-US" altLang="en-US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endParaRPr lang="en-US" altLang="en-US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		0	0	0	1	1	1	0	1</a:t>
            </a:r>
          </a:p>
          <a:p>
            <a:r>
              <a:rPr lang="en-US" altLang="en-US" b="1" i="1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 right</a:t>
            </a:r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b="1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?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0	0	0	1	1	1	0</a:t>
            </a:r>
            <a:endParaRPr lang="en-US" altLang="en-US" b="1"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F5EAFA-A263-7B47-0FDB-48A21223283E}"/>
              </a:ext>
            </a:extLst>
          </p:cNvPr>
          <p:cNvCxnSpPr/>
          <p:nvPr/>
        </p:nvCxnSpPr>
        <p:spPr>
          <a:xfrm flipH="1">
            <a:off x="5135610" y="2542989"/>
            <a:ext cx="228600" cy="38100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41E6FE-A3DB-CF48-99EA-1F20CF2A83A5}"/>
              </a:ext>
            </a:extLst>
          </p:cNvPr>
          <p:cNvCxnSpPr/>
          <p:nvPr/>
        </p:nvCxnSpPr>
        <p:spPr>
          <a:xfrm flipH="1">
            <a:off x="4716510" y="2542989"/>
            <a:ext cx="228600" cy="38100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9809B1-2CE8-DFB5-3620-3B0A29CC81D0}"/>
              </a:ext>
            </a:extLst>
          </p:cNvPr>
          <p:cNvCxnSpPr/>
          <p:nvPr/>
        </p:nvCxnSpPr>
        <p:spPr>
          <a:xfrm flipH="1">
            <a:off x="2405110" y="2542989"/>
            <a:ext cx="228600" cy="38100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9CA61C-69F8-5598-2F95-15FACC3ED291}"/>
              </a:ext>
            </a:extLst>
          </p:cNvPr>
          <p:cNvCxnSpPr>
            <a:cxnSpLocks/>
          </p:cNvCxnSpPr>
          <p:nvPr/>
        </p:nvCxnSpPr>
        <p:spPr>
          <a:xfrm>
            <a:off x="5121465" y="4064918"/>
            <a:ext cx="263525" cy="42545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8DEC6-1E33-4C24-588E-CF1F19C58C64}"/>
              </a:ext>
            </a:extLst>
          </p:cNvPr>
          <p:cNvCxnSpPr>
            <a:cxnSpLocks/>
          </p:cNvCxnSpPr>
          <p:nvPr/>
        </p:nvCxnSpPr>
        <p:spPr>
          <a:xfrm>
            <a:off x="2370185" y="4171281"/>
            <a:ext cx="304800" cy="319087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F6E8F-6D17-8F56-7A31-2D8279EB5D2D}"/>
              </a:ext>
            </a:extLst>
          </p:cNvPr>
          <p:cNvCxnSpPr>
            <a:cxnSpLocks/>
          </p:cNvCxnSpPr>
          <p:nvPr/>
        </p:nvCxnSpPr>
        <p:spPr>
          <a:xfrm>
            <a:off x="2890885" y="4096668"/>
            <a:ext cx="304800" cy="320675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7400C-BAF2-80CE-C172-E3707C739A15}"/>
              </a:ext>
            </a:extLst>
          </p:cNvPr>
          <p:cNvCxnSpPr>
            <a:cxnSpLocks/>
          </p:cNvCxnSpPr>
          <p:nvPr/>
        </p:nvCxnSpPr>
        <p:spPr>
          <a:xfrm flipH="1" flipV="1">
            <a:off x="1766935" y="2173101"/>
            <a:ext cx="381000" cy="7620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134110-8221-6DD8-B2F2-1BC3ACC26126}"/>
              </a:ext>
            </a:extLst>
          </p:cNvPr>
          <p:cNvCxnSpPr>
            <a:cxnSpLocks/>
          </p:cNvCxnSpPr>
          <p:nvPr/>
        </p:nvCxnSpPr>
        <p:spPr>
          <a:xfrm flipV="1">
            <a:off x="5569527" y="3614068"/>
            <a:ext cx="479038" cy="369332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07ED1817-851A-9679-0E91-D8F0ED0C2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26" y="1975683"/>
            <a:ext cx="1241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se descarta</a:t>
            </a:r>
            <a:endParaRPr lang="en-US" altLang="en-US" sz="1800" b="1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891073B-9B18-8675-10B4-C71D3323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444" y="3227079"/>
            <a:ext cx="1241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se descarta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AEA684D1-F07A-0303-4271-A09D9D087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624" y="148914"/>
            <a:ext cx="5986751" cy="844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lnSpc>
                <a:spcPct val="112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>
                <a:solidFill>
                  <a:schemeClr val="tx1"/>
                </a:solidFill>
                <a:cs typeface="Calibri" panose="020F0502020204030204" pitchFamily="34" charset="0"/>
              </a:rPr>
              <a:t>Las dos últimas operaciones que vamos a implementar en nuestra ALU básica son </a:t>
            </a:r>
            <a:r>
              <a:rPr lang="en-US" altLang="en-US" sz="2000" b="1" i="1">
                <a:solidFill>
                  <a:schemeClr val="tx1"/>
                </a:solidFill>
                <a:cs typeface="Calibri" panose="020F0502020204030204" pitchFamily="34" charset="0"/>
              </a:rPr>
              <a:t>shift left</a:t>
            </a:r>
            <a:r>
              <a:rPr lang="en-US" altLang="en-US" sz="2000">
                <a:solidFill>
                  <a:schemeClr val="tx1"/>
                </a:solidFill>
                <a:cs typeface="Calibri" panose="020F0502020204030204" pitchFamily="34" charset="0"/>
              </a:rPr>
              <a:t> y </a:t>
            </a:r>
            <a:r>
              <a:rPr lang="en-US" altLang="en-US" sz="2000" b="1" i="1">
                <a:solidFill>
                  <a:schemeClr val="tx1"/>
                </a:solidFill>
                <a:cs typeface="Calibri" panose="020F0502020204030204" pitchFamily="34" charset="0"/>
              </a:rPr>
              <a:t>shift right</a:t>
            </a:r>
          </a:p>
        </p:txBody>
      </p:sp>
    </p:spTree>
    <p:extLst>
      <p:ext uri="{BB962C8B-B14F-4D97-AF65-F5344CB8AC3E}">
        <p14:creationId xmlns:p14="http://schemas.microsoft.com/office/powerpoint/2010/main" val="2469045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355DB-869F-9580-42AD-7C9F4188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55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559E833-0190-2DC9-9BDF-98544D06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85" y="289719"/>
            <a:ext cx="8229600" cy="6278562"/>
          </a:xfrm>
          <a:solidFill>
            <a:schemeClr val="bg1"/>
          </a:solidFill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		0	0	0	1	1	1	0	1</a:t>
            </a:r>
          </a:p>
          <a:p>
            <a:r>
              <a:rPr lang="en-US" altLang="en-US" b="1" i="1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 left 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0	0	1	1	1	0	1	</a:t>
            </a:r>
            <a:r>
              <a:rPr lang="en-US" altLang="en-US" b="1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endParaRPr lang="en-US" altLang="en-US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endParaRPr lang="en-US" altLang="en-US"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		0	0	0	1	1	1	0	1</a:t>
            </a:r>
          </a:p>
          <a:p>
            <a:r>
              <a:rPr lang="en-US" altLang="en-US" b="1" i="1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 right</a:t>
            </a:r>
            <a:r>
              <a:rPr lang="en-US" altLang="en-US" i="1"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r>
              <a:rPr lang="en-US" altLang="en-US" b="1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b="1"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0	0	0	1	1	1	0</a:t>
            </a:r>
            <a:endParaRPr lang="en-US" altLang="en-US" b="1"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F5EAFA-A263-7B47-0FDB-48A21223283E}"/>
              </a:ext>
            </a:extLst>
          </p:cNvPr>
          <p:cNvCxnSpPr/>
          <p:nvPr/>
        </p:nvCxnSpPr>
        <p:spPr>
          <a:xfrm flipH="1">
            <a:off x="5135610" y="2542989"/>
            <a:ext cx="228600" cy="38100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41E6FE-A3DB-CF48-99EA-1F20CF2A83A5}"/>
              </a:ext>
            </a:extLst>
          </p:cNvPr>
          <p:cNvCxnSpPr/>
          <p:nvPr/>
        </p:nvCxnSpPr>
        <p:spPr>
          <a:xfrm flipH="1">
            <a:off x="4716510" y="2542989"/>
            <a:ext cx="228600" cy="38100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9809B1-2CE8-DFB5-3620-3B0A29CC81D0}"/>
              </a:ext>
            </a:extLst>
          </p:cNvPr>
          <p:cNvCxnSpPr/>
          <p:nvPr/>
        </p:nvCxnSpPr>
        <p:spPr>
          <a:xfrm flipH="1">
            <a:off x="2405110" y="2542989"/>
            <a:ext cx="228600" cy="38100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9CA61C-69F8-5598-2F95-15FACC3ED291}"/>
              </a:ext>
            </a:extLst>
          </p:cNvPr>
          <p:cNvCxnSpPr>
            <a:cxnSpLocks/>
          </p:cNvCxnSpPr>
          <p:nvPr/>
        </p:nvCxnSpPr>
        <p:spPr>
          <a:xfrm>
            <a:off x="5121465" y="4064918"/>
            <a:ext cx="263525" cy="42545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8DEC6-1E33-4C24-588E-CF1F19C58C64}"/>
              </a:ext>
            </a:extLst>
          </p:cNvPr>
          <p:cNvCxnSpPr>
            <a:cxnSpLocks/>
          </p:cNvCxnSpPr>
          <p:nvPr/>
        </p:nvCxnSpPr>
        <p:spPr>
          <a:xfrm>
            <a:off x="2370185" y="4171281"/>
            <a:ext cx="304800" cy="319087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F6E8F-6D17-8F56-7A31-2D8279EB5D2D}"/>
              </a:ext>
            </a:extLst>
          </p:cNvPr>
          <p:cNvCxnSpPr>
            <a:cxnSpLocks/>
          </p:cNvCxnSpPr>
          <p:nvPr/>
        </p:nvCxnSpPr>
        <p:spPr>
          <a:xfrm>
            <a:off x="2890885" y="4096668"/>
            <a:ext cx="304800" cy="320675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7400C-BAF2-80CE-C172-E3707C739A15}"/>
              </a:ext>
            </a:extLst>
          </p:cNvPr>
          <p:cNvCxnSpPr>
            <a:cxnSpLocks/>
          </p:cNvCxnSpPr>
          <p:nvPr/>
        </p:nvCxnSpPr>
        <p:spPr>
          <a:xfrm flipH="1" flipV="1">
            <a:off x="1766935" y="2173101"/>
            <a:ext cx="381000" cy="7620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134110-8221-6DD8-B2F2-1BC3ACC26126}"/>
              </a:ext>
            </a:extLst>
          </p:cNvPr>
          <p:cNvCxnSpPr>
            <a:cxnSpLocks/>
          </p:cNvCxnSpPr>
          <p:nvPr/>
        </p:nvCxnSpPr>
        <p:spPr>
          <a:xfrm flipV="1">
            <a:off x="5569527" y="3614068"/>
            <a:ext cx="479038" cy="369332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4">
            <a:extLst>
              <a:ext uri="{FF2B5EF4-FFF2-40B4-BE49-F238E27FC236}">
                <a16:creationId xmlns:a16="http://schemas.microsoft.com/office/drawing/2014/main" id="{66455D3B-E158-99B6-14BD-CF809473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884" y="1206321"/>
            <a:ext cx="2786116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en el bit “vacío” que queda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a la derecha, se pone un </a:t>
            </a: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9DE45D74-627C-F613-E944-513F88344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79" y="5546725"/>
            <a:ext cx="4700117" cy="10215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en el bit “vacío” que queda a la izquierda, se pone </a:t>
            </a: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</a:rPr>
              <a:t>el mismo valor que había originalmente 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en esta posición; en este caso, un </a:t>
            </a: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07ED1817-851A-9679-0E91-D8F0ED0C2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26" y="1975683"/>
            <a:ext cx="1241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se descarta</a:t>
            </a:r>
            <a:endParaRPr lang="en-US" altLang="en-US" sz="1800" b="1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891073B-9B18-8675-10B4-C71D3323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444" y="3227079"/>
            <a:ext cx="1241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se descarta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AEA684D1-F07A-0303-4271-A09D9D087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624" y="148914"/>
            <a:ext cx="5986751" cy="844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lnSpc>
                <a:spcPct val="112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>
                <a:solidFill>
                  <a:schemeClr val="tx1"/>
                </a:solidFill>
                <a:cs typeface="Calibri" panose="020F0502020204030204" pitchFamily="34" charset="0"/>
              </a:rPr>
              <a:t>Las dos últimas operaciones que vamos a implementar en nuestra ALU básica son </a:t>
            </a:r>
            <a:r>
              <a:rPr lang="en-US" altLang="en-US" sz="2000" b="1" i="1">
                <a:solidFill>
                  <a:schemeClr val="tx1"/>
                </a:solidFill>
                <a:cs typeface="Calibri" panose="020F0502020204030204" pitchFamily="34" charset="0"/>
              </a:rPr>
              <a:t>shift left</a:t>
            </a:r>
            <a:r>
              <a:rPr lang="en-US" altLang="en-US" sz="2000">
                <a:solidFill>
                  <a:schemeClr val="tx1"/>
                </a:solidFill>
                <a:cs typeface="Calibri" panose="020F0502020204030204" pitchFamily="34" charset="0"/>
              </a:rPr>
              <a:t> y </a:t>
            </a:r>
            <a:r>
              <a:rPr lang="en-US" altLang="en-US" sz="2000" b="1" i="1">
                <a:solidFill>
                  <a:schemeClr val="tx1"/>
                </a:solidFill>
                <a:cs typeface="Calibri" panose="020F0502020204030204" pitchFamily="34" charset="0"/>
              </a:rPr>
              <a:t>shift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9689E7-6A07-4C65-8DAD-C54654B43C7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69527" y="1921410"/>
            <a:ext cx="963415" cy="948124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434831-07AF-38E7-EC00-036BC880295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296391" y="4748645"/>
            <a:ext cx="364747" cy="79808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21E98B-91CB-2DEF-4BCE-B880F73C6039}"/>
              </a:ext>
            </a:extLst>
          </p:cNvPr>
          <p:cNvSpPr txBox="1"/>
          <p:nvPr/>
        </p:nvSpPr>
        <p:spPr>
          <a:xfrm>
            <a:off x="7093997" y="2068288"/>
            <a:ext cx="4917894" cy="4416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Cuando el patrón de bits se desplaza en un bit, p.ej., a la izquierda—</a:t>
            </a:r>
            <a:r>
              <a:rPr lang="en-US" altLang="en-US" b="1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shift left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—ocurre lo siguiente:</a:t>
            </a:r>
          </a:p>
          <a:p>
            <a:pPr marL="360363" lvl="1" indent="-174625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 bit en la posición 0 (el de más a la derecha) pasa a la posición 1, el de la posición 1 a la posición 2, …, y el de la posición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–2 a la posición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–1</a:t>
            </a:r>
          </a:p>
          <a:p>
            <a:pPr marL="360363" lvl="1" indent="-174625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el bit en la posición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–1 (el de más a la izquierda) no pasa a otra posición, sino que simplemente se descarta</a:t>
            </a:r>
          </a:p>
          <a:p>
            <a:pPr marL="360363" lvl="1" indent="-174625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 el bit en la posición 0, que quedó “vacío”, recibe un 0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Simétricamente para el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shift right</a:t>
            </a:r>
            <a:endParaRPr lang="en-CL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54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DBD4-2F21-AF06-1C19-9606FB2C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Las operaciones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pueden parecer arbitrarias, pero en la práctica son muy útiles</a:t>
            </a:r>
          </a:p>
          <a:p>
            <a:pPr>
              <a:spcBef>
                <a:spcPts val="24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podemos verlas como la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multiplicación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por 2 (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 left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la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división entera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por 2 (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 right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análogas, en el sistema decimal, a una multiplicación por 10 (se agrega un cero a la derecha de la secuencia de dígitos) y una división entera por 10 (se descarta el dígito menos significativo, o de más a la derecha):</a:t>
            </a:r>
          </a:p>
          <a:p>
            <a:pPr algn="ctr">
              <a:spcBef>
                <a:spcPts val="18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47293 × 10 = 472930				47293 / 10 = 4729</a:t>
            </a:r>
          </a:p>
          <a:p>
            <a:pPr>
              <a:spcBef>
                <a:spcPts val="48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 right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la razón de “llenar” el bit de más a la izquierda con el mismo valor que había allí originalmente, es mantener el signo —positivo o negativo— del número representado por el patrón de bits 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92D38-2EA7-CEA9-008E-39E85F1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376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DF434-9D9E-03B7-21DF-8329A103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F13207-0187-BD6A-0D05-17CDEA7C4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8" t="32260" r="14790" b="8189"/>
          <a:stretch>
            <a:fillRect/>
          </a:stretch>
        </p:blipFill>
        <p:spPr bwMode="auto">
          <a:xfrm>
            <a:off x="3201988" y="1987061"/>
            <a:ext cx="435768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CB23B5F-009B-3042-5B24-9E361D81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6" y="1706074"/>
            <a:ext cx="2989262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5747A66-D60E-4A7B-2C7F-8273124C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631" y="230676"/>
            <a:ext cx="9539558" cy="1214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Así, tenemos nuestra ALU básica de 8 operaciones, dibujada esquemáticamente para dos inputs de datos de 8 bits (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), un input de control de 3 bits (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), y un output de 8 bits (</a:t>
            </a:r>
            <a:r>
              <a:rPr lang="en-US" altLang="en-US" i="1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Result</a:t>
            </a:r>
            <a:r>
              <a:rPr lang="en-US" altLang="en-US">
                <a:solidFill>
                  <a:schemeClr val="tx1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4A709E2-1949-5C29-1083-95FAD1A20C12}"/>
              </a:ext>
            </a:extLst>
          </p:cNvPr>
          <p:cNvSpPr txBox="1">
            <a:spLocks/>
          </p:cNvSpPr>
          <p:nvPr/>
        </p:nvSpPr>
        <p:spPr bwMode="auto">
          <a:xfrm>
            <a:off x="3762559" y="4977911"/>
            <a:ext cx="7337058" cy="16494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anchor="ctr"/>
          <a:lstStyle>
            <a:lvl1pPr marL="11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34988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800">
                <a:solidFill>
                  <a:schemeClr val="tx1"/>
                </a:solidFill>
              </a:rPr>
              <a:t>El output </a:t>
            </a:r>
            <a:r>
              <a:rPr lang="en-US" altLang="en-US" sz="1800" i="1">
                <a:solidFill>
                  <a:schemeClr val="tx1"/>
                </a:solidFill>
              </a:rPr>
              <a:t>Result</a:t>
            </a:r>
            <a:r>
              <a:rPr lang="en-US" altLang="en-US" sz="1800">
                <a:solidFill>
                  <a:schemeClr val="tx1"/>
                </a:solidFill>
              </a:rPr>
              <a:t> va a contener el resultado de la ejecución de una de las 8 operaciones, según la combinación de valores en los tres bits del input de control, </a:t>
            </a:r>
            <a:r>
              <a:rPr lang="en-US" altLang="en-US" sz="1800" i="1">
                <a:solidFill>
                  <a:schemeClr val="tx1"/>
                </a:solidFill>
              </a:rPr>
              <a:t>S</a:t>
            </a:r>
            <a:r>
              <a:rPr lang="en-US" altLang="en-US" sz="1800" baseline="-25000">
                <a:solidFill>
                  <a:schemeClr val="tx1"/>
                </a:solidFill>
              </a:rPr>
              <a:t>2</a:t>
            </a:r>
            <a:r>
              <a:rPr lang="en-US" altLang="en-US" sz="1800">
                <a:solidFill>
                  <a:schemeClr val="tx1"/>
                </a:solidFill>
              </a:rPr>
              <a:t> </a:t>
            </a:r>
            <a:r>
              <a:rPr lang="en-US" altLang="en-US" sz="1800" i="1">
                <a:solidFill>
                  <a:schemeClr val="tx1"/>
                </a:solidFill>
              </a:rPr>
              <a:t>S</a:t>
            </a:r>
            <a:r>
              <a:rPr lang="en-US" altLang="en-US" sz="1800" baseline="-25000">
                <a:solidFill>
                  <a:schemeClr val="tx1"/>
                </a:solidFill>
              </a:rPr>
              <a:t>1</a:t>
            </a:r>
            <a:r>
              <a:rPr lang="en-US" altLang="en-US" sz="1800">
                <a:solidFill>
                  <a:schemeClr val="tx1"/>
                </a:solidFill>
              </a:rPr>
              <a:t> </a:t>
            </a:r>
            <a:r>
              <a:rPr lang="en-US" altLang="en-US" sz="1800" i="1">
                <a:solidFill>
                  <a:schemeClr val="tx1"/>
                </a:solidFill>
              </a:rPr>
              <a:t>S</a:t>
            </a:r>
            <a:r>
              <a:rPr lang="en-US" altLang="en-US" sz="1800" baseline="-25000">
                <a:solidFill>
                  <a:schemeClr val="tx1"/>
                </a:solidFill>
              </a:rPr>
              <a:t>0</a:t>
            </a:r>
            <a:r>
              <a:rPr lang="en-US" altLang="en-US" sz="1800">
                <a:solidFill>
                  <a:schemeClr val="tx1"/>
                </a:solidFill>
              </a:rPr>
              <a:t> ; p.ej.: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altLang="en-US" sz="1800">
                <a:solidFill>
                  <a:schemeClr val="tx1"/>
                </a:solidFill>
              </a:rPr>
              <a:t>0 0 1 </a:t>
            </a:r>
            <a:r>
              <a:rPr lang="en-US" altLang="en-US" sz="180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altLang="en-US" sz="1800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altLang="en-US" sz="1800">
                <a:solidFill>
                  <a:schemeClr val="tx1"/>
                </a:solidFill>
                <a:sym typeface="Wingdings" pitchFamily="2" charset="2"/>
              </a:rPr>
              <a:t> – </a:t>
            </a:r>
            <a:r>
              <a:rPr lang="en-US" altLang="en-US" sz="1800" i="1">
                <a:solidFill>
                  <a:schemeClr val="tx1"/>
                </a:solidFill>
                <a:sym typeface="Wingdings" pitchFamily="2" charset="2"/>
              </a:rPr>
              <a:t>B 	</a:t>
            </a:r>
            <a:r>
              <a:rPr lang="en-US" altLang="en-US" sz="1800">
                <a:solidFill>
                  <a:schemeClr val="tx1"/>
                </a:solidFill>
              </a:rPr>
              <a:t>0 1 1 </a:t>
            </a:r>
            <a:r>
              <a:rPr lang="en-US" altLang="en-US" sz="180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altLang="en-US" sz="1800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altLang="en-US" sz="1800">
                <a:solidFill>
                  <a:schemeClr val="tx1"/>
                </a:solidFill>
                <a:sym typeface="Wingdings" pitchFamily="2" charset="2"/>
              </a:rPr>
              <a:t> or </a:t>
            </a:r>
            <a:r>
              <a:rPr lang="en-US" altLang="en-US" sz="1800" i="1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altLang="en-US" sz="1800">
                <a:solidFill>
                  <a:schemeClr val="tx1"/>
                </a:solidFill>
                <a:sym typeface="Wingdings" pitchFamily="2" charset="2"/>
              </a:rPr>
              <a:t> 	1 1 1  </a:t>
            </a:r>
            <a:r>
              <a:rPr lang="en-US" altLang="en-US" sz="1800" i="1">
                <a:solidFill>
                  <a:schemeClr val="tx1"/>
                </a:solidFill>
                <a:sym typeface="Wingdings" pitchFamily="2" charset="2"/>
              </a:rPr>
              <a:t>shift right</a:t>
            </a:r>
            <a:r>
              <a:rPr lang="en-US" altLang="en-US" sz="180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altLang="en-US" sz="1800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altLang="en-US" sz="180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C7444-8301-DDFE-86D5-CB8E3F93763F}"/>
              </a:ext>
            </a:extLst>
          </p:cNvPr>
          <p:cNvSpPr txBox="1"/>
          <p:nvPr/>
        </p:nvSpPr>
        <p:spPr>
          <a:xfrm>
            <a:off x="10587790" y="1706074"/>
            <a:ext cx="8306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2494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EA1B3D-3026-B445-B9A7-F6C08959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Los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bits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son los átomos de la computación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F69ED-576D-7549-935E-60120CE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Toda información en formato “computacional” se compone sólo de bits</a:t>
            </a:r>
          </a:p>
          <a:p>
            <a:r>
              <a:rPr lang="en-US">
                <a:solidFill>
                  <a:srgbClr val="002060"/>
                </a:solidFill>
              </a:rPr>
              <a:t>Para poder referirnos a ellos de manera precisa, numeramos los bits de un número binario</a:t>
            </a:r>
          </a:p>
          <a:p>
            <a:pPr algn="ctr"/>
            <a:r>
              <a:rPr lang="en-US">
                <a:solidFill>
                  <a:srgbClr val="002060"/>
                </a:solidFill>
              </a:rPr>
              <a:t>el bit 0, el bit 1, el bit 2, el bit 3, …</a:t>
            </a:r>
          </a:p>
          <a:p>
            <a:r>
              <a:rPr lang="en-US">
                <a:solidFill>
                  <a:srgbClr val="002060"/>
                </a:solidFill>
              </a:rPr>
              <a:t>… de derecha a izquierda, es decir,</a:t>
            </a:r>
          </a:p>
          <a:p>
            <a:r>
              <a:rPr lang="en-US">
                <a:solidFill>
                  <a:srgbClr val="002060"/>
                </a:solidFill>
              </a:rPr>
              <a:t>… desde el </a:t>
            </a:r>
            <a:r>
              <a:rPr lang="en-US" b="1">
                <a:solidFill>
                  <a:srgbClr val="002060"/>
                </a:solidFill>
              </a:rPr>
              <a:t>bit menos significativo</a:t>
            </a:r>
            <a:r>
              <a:rPr lang="en-US">
                <a:solidFill>
                  <a:srgbClr val="002060"/>
                </a:solidFill>
              </a:rPr>
              <a:t> —el que va multiplicado por 2</a:t>
            </a:r>
            <a:r>
              <a:rPr lang="en-US" baseline="30000">
                <a:solidFill>
                  <a:srgbClr val="002060"/>
                </a:solidFill>
              </a:rPr>
              <a:t>0</a:t>
            </a:r>
          </a:p>
          <a:p>
            <a:r>
              <a:rPr lang="en-US">
                <a:solidFill>
                  <a:srgbClr val="002060"/>
                </a:solidFill>
              </a:rPr>
              <a:t>… al </a:t>
            </a:r>
            <a:r>
              <a:rPr lang="en-US" b="1">
                <a:solidFill>
                  <a:srgbClr val="002060"/>
                </a:solidFill>
              </a:rPr>
              <a:t>bit más significativo</a:t>
            </a:r>
            <a:r>
              <a:rPr lang="en-US">
                <a:solidFill>
                  <a:srgbClr val="002060"/>
                </a:solidFill>
              </a:rPr>
              <a:t> —el que va multiplicado por 2</a:t>
            </a:r>
            <a:r>
              <a:rPr lang="en-US" i="1" baseline="30000">
                <a:solidFill>
                  <a:srgbClr val="002060"/>
                </a:solidFill>
              </a:rPr>
              <a:t>n</a:t>
            </a:r>
            <a:r>
              <a:rPr lang="en-US" baseline="30000">
                <a:solidFill>
                  <a:srgbClr val="002060"/>
                </a:solidFill>
              </a:rPr>
              <a:t>–1</a:t>
            </a:r>
            <a:r>
              <a:rPr lang="en-US">
                <a:solidFill>
                  <a:srgbClr val="002060"/>
                </a:solidFill>
              </a:rPr>
              <a:t>, si el número tiene </a:t>
            </a:r>
            <a:r>
              <a:rPr lang="en-US" i="1">
                <a:solidFill>
                  <a:srgbClr val="002060"/>
                </a:solidFill>
              </a:rPr>
              <a:t>n</a:t>
            </a:r>
            <a:r>
              <a:rPr lang="en-US">
                <a:solidFill>
                  <a:srgbClr val="002060"/>
                </a:solidFill>
              </a:rPr>
              <a:t>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02518-E198-C04D-BD08-ADF219D2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E049-0EEF-9746-9D8D-E3FD4FF7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Un número tiene una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única representación en base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FE20-EF9E-094B-B8FD-AC67095B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>
                <a:solidFill>
                  <a:srgbClr val="002060"/>
                </a:solidFill>
              </a:rPr>
              <a:t>Un número (un valor numérico) tiene una única representación en base 10:</a:t>
            </a:r>
          </a:p>
          <a:p>
            <a:pPr lvl="1">
              <a:buClr>
                <a:srgbClr val="FF0000"/>
              </a:buClr>
            </a:pPr>
            <a:r>
              <a:rPr lang="en-US">
                <a:solidFill>
                  <a:srgbClr val="002060"/>
                </a:solidFill>
              </a:rPr>
              <a:t>p.ej., si cambiamos cualquier dígito de 421, el nuevo número va a tener un valor numérico distinto de 421</a:t>
            </a:r>
          </a:p>
          <a:p>
            <a:pPr>
              <a:buClr>
                <a:srgbClr val="FF0000"/>
              </a:buClr>
            </a:pPr>
            <a:r>
              <a:rPr lang="en-US">
                <a:solidFill>
                  <a:srgbClr val="002060"/>
                </a:solidFill>
              </a:rPr>
              <a:t>… y una única representación en base 2:</a:t>
            </a:r>
          </a:p>
          <a:p>
            <a:pPr lvl="1">
              <a:buClr>
                <a:srgbClr val="FF0000"/>
              </a:buClr>
            </a:pPr>
            <a:r>
              <a:rPr lang="en-US">
                <a:solidFill>
                  <a:srgbClr val="002060"/>
                </a:solidFill>
              </a:rPr>
              <a:t>p.ej., si en 1 1 0 1 0 0 1 0 1 cambiamos cualquiera de los 1’s por 0’s o cualquiera de los 0’s por 1’s, el valor numérico del número binario resultante va a ser distinto de 421</a:t>
            </a:r>
          </a:p>
          <a:p>
            <a:pPr>
              <a:buClr>
                <a:srgbClr val="FF0000"/>
              </a:buClr>
            </a:pPr>
            <a:r>
              <a:rPr lang="en-US">
                <a:solidFill>
                  <a:srgbClr val="002060"/>
                </a:solidFill>
              </a:rPr>
              <a:t>Los números pueden ser representados en cualquier base, usando la misma notación posicional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57CF9-09B2-7946-AE6F-CFA7EF8A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7970-64F8-0645-8433-F98D8A02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n-CL" b="1">
                <a:solidFill>
                  <a:schemeClr val="accent1">
                    <a:lumMod val="75000"/>
                  </a:schemeClr>
                </a:solidFill>
              </a:rPr>
              <a:t>lógica digital</a:t>
            </a:r>
            <a:r>
              <a:rPr lang="en-CL">
                <a:solidFill>
                  <a:schemeClr val="accent1">
                    <a:lumMod val="75000"/>
                  </a:schemeClr>
                </a:solidFill>
              </a:rPr>
              <a:t> permite representar y manejar números binarios en un computador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6596-109C-324D-8B23-B8A8B08A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Acabamos de ver lo que podríamos llamar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representación conceptual</a:t>
            </a:r>
          </a:p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Pero, ¿cómo se hace en términos de implementación física?</a:t>
            </a:r>
          </a:p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lo que llamamos el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hardware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del computador</a:t>
            </a:r>
          </a:p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 </a:t>
            </a:r>
            <a:r>
              <a:rPr lang="en-US" altLang="en-US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lógica digital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—el verdadero hardware del computador— está disciplinariamente en la frontera entre la ciencia de la computación y la ingeniería electrónica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59D84-7399-5647-90C2-49BE7272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4E98-930B-5048-A4C0-9914A18C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B4F56-9D43-2544-9661-8EB3E1EF0772}"/>
              </a:ext>
            </a:extLst>
          </p:cNvPr>
          <p:cNvSpPr txBox="1"/>
          <p:nvPr/>
        </p:nvSpPr>
        <p:spPr>
          <a:xfrm>
            <a:off x="3325813" y="392524"/>
            <a:ext cx="37338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lenguajes orientados o problemas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52030-0F0A-B94F-ACD8-FAF4B3AC9B0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192713" y="792574"/>
            <a:ext cx="55563" cy="502443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31">
            <a:extLst>
              <a:ext uri="{FF2B5EF4-FFF2-40B4-BE49-F238E27FC236}">
                <a16:creationId xmlns:a16="http://schemas.microsoft.com/office/drawing/2014/main" id="{50456511-8421-5C46-84DF-4FB003FE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5747162"/>
            <a:ext cx="4027685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</a:rPr>
              <a:t>0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) compuertas (</a:t>
            </a:r>
            <a:r>
              <a:rPr lang="en-US" altLang="en-US" sz="1800" i="1">
                <a:solidFill>
                  <a:schemeClr val="tx1"/>
                </a:solidFill>
                <a:cs typeface="Calibri" panose="020F0502020204030204" pitchFamily="34" charset="0"/>
              </a:rPr>
              <a:t>gates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), álgebra de Boole,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registros, el motor de computación</a:t>
            </a: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38EC1B50-57A8-2C47-B109-6BA9DEB99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4712112"/>
            <a:ext cx="4179824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</a:rPr>
              <a:t>1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) registros + ALU 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sz="1800" i="1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datapath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, controlada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por hardware o microprogramada</a:t>
            </a:r>
            <a:endParaRPr lang="en-US" altLang="en-US" sz="18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FE0CEDAA-1E7C-094A-9EAC-6A5C9946E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3548474"/>
            <a:ext cx="4021211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</a:rPr>
              <a:t>2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) instrucciones ejecutadas por el micro-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programa o circuitos del hardware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9122A12B-F400-654F-8565-4AF175750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2002249"/>
            <a:ext cx="4377276" cy="1328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</a:rPr>
              <a:t>3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) instrucciones adicionales, otra organiza-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ción de memoria, capacidad de ejecución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concurrente 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 interpretado por un progra-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ma llamado el </a:t>
            </a:r>
            <a:r>
              <a:rPr lang="en-US" altLang="en-US" sz="1800" i="1">
                <a:solidFill>
                  <a:schemeClr val="tx1"/>
                </a:solidFill>
                <a:cs typeface="Calibri" panose="020F0502020204030204" pitchFamily="34" charset="0"/>
                <a:sym typeface="Wingdings" pitchFamily="2" charset="2"/>
              </a:rPr>
              <a:t>sistema operativo</a:t>
            </a:r>
            <a:endParaRPr lang="en-US" altLang="en-US" sz="1800" i="1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63D23D28-8A40-7F40-80E5-1466B6F27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1089437"/>
            <a:ext cx="3801806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</a:rPr>
              <a:t>4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) forma simbólica de los lenguajes de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más abajo, traducida por el assembler</a:t>
            </a: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8652C7F4-ED21-E342-9C43-4283FA3DA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338549"/>
            <a:ext cx="4034029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b="1">
                <a:solidFill>
                  <a:schemeClr val="tx1"/>
                </a:solidFill>
                <a:cs typeface="Calibri" panose="020F0502020204030204" pitchFamily="34" charset="0"/>
              </a:rPr>
              <a:t>5</a:t>
            </a: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) lenguajes de alto nivel, traducidos por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compiladores, o interpretados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75B7D-9E74-8C4F-8751-63F764748982}"/>
              </a:ext>
            </a:extLst>
          </p:cNvPr>
          <p:cNvSpPr txBox="1"/>
          <p:nvPr/>
        </p:nvSpPr>
        <p:spPr>
          <a:xfrm>
            <a:off x="3349626" y="1421224"/>
            <a:ext cx="37338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</a:t>
            </a:r>
            <a:r>
              <a:rPr lang="en-US" sz="2000" i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assemly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AE151-A3F1-0049-BBFD-3A16C747964C}"/>
              </a:ext>
            </a:extLst>
          </p:cNvPr>
          <p:cNvSpPr txBox="1"/>
          <p:nvPr/>
        </p:nvSpPr>
        <p:spPr>
          <a:xfrm>
            <a:off x="3352801" y="2380074"/>
            <a:ext cx="3733800" cy="40163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máquina del sistema operativo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ABB6C-1C9D-0F4A-827C-20BEBC5F1F46}"/>
              </a:ext>
            </a:extLst>
          </p:cNvPr>
          <p:cNvSpPr txBox="1"/>
          <p:nvPr/>
        </p:nvSpPr>
        <p:spPr>
          <a:xfrm>
            <a:off x="3381376" y="3491324"/>
            <a:ext cx="3733800" cy="70643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arquitectura del set de instrucciones (</a:t>
            </a:r>
            <a:r>
              <a:rPr lang="en-US" sz="2000" cap="small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isa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0015C-F36A-4F42-8E4B-CEA6D80F83E8}"/>
              </a:ext>
            </a:extLst>
          </p:cNvPr>
          <p:cNvSpPr txBox="1"/>
          <p:nvPr/>
        </p:nvSpPr>
        <p:spPr>
          <a:xfrm>
            <a:off x="3381376" y="4815299"/>
            <a:ext cx="37338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microarquitectura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51950-402C-6343-9EF2-DC7404DF9C3C}"/>
              </a:ext>
            </a:extLst>
          </p:cNvPr>
          <p:cNvSpPr txBox="1"/>
          <p:nvPr/>
        </p:nvSpPr>
        <p:spPr>
          <a:xfrm>
            <a:off x="3381376" y="5817012"/>
            <a:ext cx="37338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lógica digital</a:t>
            </a:r>
          </a:p>
        </p:txBody>
      </p:sp>
    </p:spTree>
    <p:extLst>
      <p:ext uri="{BB962C8B-B14F-4D97-AF65-F5344CB8AC3E}">
        <p14:creationId xmlns:p14="http://schemas.microsoft.com/office/powerpoint/2010/main" val="32539962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{C2B7D4B4-4985-D24C-8DF3-389EFEA3FDA1}tf10001069</Template>
  <TotalTime>22881</TotalTime>
  <Words>4898</Words>
  <Application>Microsoft Macintosh PowerPoint</Application>
  <PresentationFormat>Widescreen</PresentationFormat>
  <Paragraphs>499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Cambria Math</vt:lpstr>
      <vt:lpstr>Century Gothic</vt:lpstr>
      <vt:lpstr>Century Schoolbook</vt:lpstr>
      <vt:lpstr>Consolas</vt:lpstr>
      <vt:lpstr>Wingdings 3</vt:lpstr>
      <vt:lpstr>Wisp</vt:lpstr>
      <vt:lpstr>Lógica digital</vt:lpstr>
      <vt:lpstr>El hardware de todo computador ejecuta cuatro funciones básicas</vt:lpstr>
      <vt:lpstr>Cuando se trata de números, las personas pensamos en base 10: números decimales</vt:lpstr>
      <vt:lpstr>Los números también pueden ser representados en base 2: números binarios</vt:lpstr>
      <vt:lpstr>PowerPoint Presentation</vt:lpstr>
      <vt:lpstr>Los bits son los átomos de la computación</vt:lpstr>
      <vt:lpstr>Un número tiene una única representación en base 2</vt:lpstr>
      <vt:lpstr>La lógica digital permite representar y manejar números binarios en un computador</vt:lpstr>
      <vt:lpstr>PowerPoint Presentation</vt:lpstr>
      <vt:lpstr>Compuertas y lógica binaria: base electrónica sobre la que se construyen los computadores</vt:lpstr>
      <vt:lpstr>La lógica digital se basa en que un transistor puede funcionar como un interruptor binario</vt:lpstr>
      <vt:lpstr>El transistor MOSFET es por lejos el más usado</vt:lpstr>
      <vt:lpstr>PowerPoint Presentation</vt:lpstr>
      <vt:lpstr>PowerPoint Presentation</vt:lpstr>
      <vt:lpstr>PowerPoint Presentation</vt:lpstr>
      <vt:lpstr>PowerPoint Presentation</vt:lpstr>
      <vt:lpstr>not, nand y nor: las compuertas (gates) fundamentales</vt:lpstr>
      <vt:lpstr>Las compuertas and y or</vt:lpstr>
      <vt:lpstr>Los símbolos para representar las compuertas</vt:lpstr>
      <vt:lpstr>La función (relación entre inputs y output) que calcula cada compuerta</vt:lpstr>
      <vt:lpstr>Empleamos el álgebra (de switching) de Boole</vt:lpstr>
      <vt:lpstr>Álgebra de Boole: dos valores y tres operadores</vt:lpstr>
      <vt:lpstr>Leyes del álgebra de Boole</vt:lpstr>
      <vt:lpstr>Lógica combinacional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Yadran</cp:lastModifiedBy>
  <cp:revision>205</cp:revision>
  <cp:lastPrinted>2022-03-09T10:45:53Z</cp:lastPrinted>
  <dcterms:created xsi:type="dcterms:W3CDTF">2021-12-18T19:40:31Z</dcterms:created>
  <dcterms:modified xsi:type="dcterms:W3CDTF">2023-08-21T12:10:39Z</dcterms:modified>
</cp:coreProperties>
</file>