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9" r:id="rId1"/>
  </p:sldMasterIdLst>
  <p:notesMasterIdLst>
    <p:notesMasterId r:id="rId21"/>
  </p:notesMasterIdLst>
  <p:sldIdLst>
    <p:sldId id="256" r:id="rId2"/>
    <p:sldId id="318" r:id="rId3"/>
    <p:sldId id="319" r:id="rId4"/>
    <p:sldId id="321" r:id="rId5"/>
    <p:sldId id="322" r:id="rId6"/>
    <p:sldId id="333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29" r:id="rId15"/>
    <p:sldId id="331" r:id="rId16"/>
    <p:sldId id="334" r:id="rId17"/>
    <p:sldId id="335" r:id="rId18"/>
    <p:sldId id="336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51"/>
    <p:restoredTop sz="94666"/>
  </p:normalViewPr>
  <p:slideViewPr>
    <p:cSldViewPr snapToGrid="0" snapToObjects="1">
      <p:cViewPr varScale="1">
        <p:scale>
          <a:sx n="68" d="100"/>
          <a:sy n="68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E9D6-A646-314C-ACCB-7D3857270F4B}" type="datetimeFigureOut"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3E889-7934-EB44-B1C5-409ABD6EF4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Yadran Eterovic S. (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US"/>
              <a:t>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76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889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anchor="ctr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1200"/>
              </a:spcBef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5CEC5F-5CDF-B34D-BE04-C3EA2AB83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 anchor="ctr"/>
          <a:lstStyle>
            <a:lvl1pPr marL="0" indent="0">
              <a:spcBef>
                <a:spcPts val="1200"/>
              </a:spcBef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5CEC5F-5CDF-B34D-BE04-C3EA2AB83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3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8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Yadran Eterovic S. (yadran@ing.puc.cl)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76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  <p:sldLayoutId id="2147484470" r:id="rId12"/>
    <p:sldLayoutId id="2147484471" r:id="rId13"/>
    <p:sldLayoutId id="2147484472" r:id="rId14"/>
    <p:sldLayoutId id="2147484473" r:id="rId15"/>
    <p:sldLayoutId id="2147484474" r:id="rId16"/>
    <p:sldLayoutId id="214748447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0E21-7EE2-A346-8619-3BEAA44C5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Lógica digital secuencial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3D86-397E-B14C-9557-58371028E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Arquitectura de Computadores – </a:t>
            </a:r>
            <a:r>
              <a:rPr lang="en-US" cap="small">
                <a:solidFill>
                  <a:srgbClr val="002060"/>
                </a:solidFill>
              </a:rPr>
              <a:t>iic</a:t>
            </a:r>
            <a:r>
              <a:rPr lang="en-US">
                <a:solidFill>
                  <a:srgbClr val="002060"/>
                </a:solidFill>
              </a:rPr>
              <a:t>2343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B5151-F3F7-6B4F-BBF9-B6EBF5AE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2023-2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318621-9FDC-3E4C-B558-7B536E60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Yadran Eterovic S. (</a:t>
            </a:r>
            <a:r>
              <a:rPr lang="en-US" sz="140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yadran@uc.cl</a:t>
            </a:r>
            <a:r>
              <a:rPr lang="en-US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74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15AFA-8F7E-720E-5904-8E7DC3D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8A0F6B-463B-0D81-27F9-1B690C93A4F8}"/>
              </a:ext>
            </a:extLst>
          </p:cNvPr>
          <p:cNvCxnSpPr>
            <a:cxnSpLocks/>
          </p:cNvCxnSpPr>
          <p:nvPr/>
        </p:nvCxnSpPr>
        <p:spPr>
          <a:xfrm>
            <a:off x="7833360" y="2448560"/>
            <a:ext cx="37338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F16CA8-A214-1C5F-AE60-608BAF60473D}"/>
              </a:ext>
            </a:extLst>
          </p:cNvPr>
          <p:cNvCxnSpPr>
            <a:cxnSpLocks/>
          </p:cNvCxnSpPr>
          <p:nvPr/>
        </p:nvCxnSpPr>
        <p:spPr>
          <a:xfrm>
            <a:off x="7833360" y="3361373"/>
            <a:ext cx="37338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8D6F44-A0FF-7693-A487-E3FD2A05B7E1}"/>
              </a:ext>
            </a:extLst>
          </p:cNvPr>
          <p:cNvCxnSpPr>
            <a:cxnSpLocks/>
          </p:cNvCxnSpPr>
          <p:nvPr/>
        </p:nvCxnSpPr>
        <p:spPr>
          <a:xfrm>
            <a:off x="7833360" y="4277360"/>
            <a:ext cx="37338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405306-6244-A245-A9D1-EEECCA6F8EEB}"/>
              </a:ext>
            </a:extLst>
          </p:cNvPr>
          <p:cNvCxnSpPr>
            <a:cxnSpLocks/>
          </p:cNvCxnSpPr>
          <p:nvPr/>
        </p:nvCxnSpPr>
        <p:spPr>
          <a:xfrm>
            <a:off x="7833360" y="5191760"/>
            <a:ext cx="37338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003061-960D-033C-B3DF-7F3D9C24B557}"/>
              </a:ext>
            </a:extLst>
          </p:cNvPr>
          <p:cNvCxnSpPr>
            <a:cxnSpLocks/>
          </p:cNvCxnSpPr>
          <p:nvPr/>
        </p:nvCxnSpPr>
        <p:spPr>
          <a:xfrm>
            <a:off x="7833360" y="6106160"/>
            <a:ext cx="37338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96D457-1B2A-6AC4-FEE3-3AA3F44A27A8}"/>
              </a:ext>
            </a:extLst>
          </p:cNvPr>
          <p:cNvCxnSpPr>
            <a:cxnSpLocks/>
          </p:cNvCxnSpPr>
          <p:nvPr/>
        </p:nvCxnSpPr>
        <p:spPr>
          <a:xfrm>
            <a:off x="8900160" y="1229360"/>
            <a:ext cx="0" cy="4876800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1DF219-FA22-AF28-012F-C34E0DF1511E}"/>
              </a:ext>
            </a:extLst>
          </p:cNvPr>
          <p:cNvCxnSpPr>
            <a:cxnSpLocks/>
          </p:cNvCxnSpPr>
          <p:nvPr/>
        </p:nvCxnSpPr>
        <p:spPr>
          <a:xfrm>
            <a:off x="9128760" y="1229360"/>
            <a:ext cx="0" cy="4876800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E87C32-073C-4758-9FBB-62653BC9EA22}"/>
              </a:ext>
            </a:extLst>
          </p:cNvPr>
          <p:cNvCxnSpPr/>
          <p:nvPr/>
        </p:nvCxnSpPr>
        <p:spPr>
          <a:xfrm>
            <a:off x="8138160" y="610616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4E2316-660D-70E1-D2CC-7C2C274FF826}"/>
              </a:ext>
            </a:extLst>
          </p:cNvPr>
          <p:cNvCxnSpPr/>
          <p:nvPr/>
        </p:nvCxnSpPr>
        <p:spPr>
          <a:xfrm>
            <a:off x="8138160" y="427736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BB54FC-6049-D9D2-2529-29F4C5823117}"/>
              </a:ext>
            </a:extLst>
          </p:cNvPr>
          <p:cNvCxnSpPr/>
          <p:nvPr/>
        </p:nvCxnSpPr>
        <p:spPr>
          <a:xfrm>
            <a:off x="8138160" y="3361373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0EC3B1-A6F7-919A-8B35-4180160D260D}"/>
              </a:ext>
            </a:extLst>
          </p:cNvPr>
          <p:cNvCxnSpPr>
            <a:cxnSpLocks/>
          </p:cNvCxnSpPr>
          <p:nvPr/>
        </p:nvCxnSpPr>
        <p:spPr>
          <a:xfrm>
            <a:off x="8900160" y="542036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58EBE6-FE28-6A88-AED3-DFD0C1C1676D}"/>
              </a:ext>
            </a:extLst>
          </p:cNvPr>
          <p:cNvCxnSpPr>
            <a:cxnSpLocks/>
          </p:cNvCxnSpPr>
          <p:nvPr/>
        </p:nvCxnSpPr>
        <p:spPr>
          <a:xfrm>
            <a:off x="8900160" y="359156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2D19A9-1FF7-7261-3C68-A28F6E14ED26}"/>
              </a:ext>
            </a:extLst>
          </p:cNvPr>
          <p:cNvCxnSpPr>
            <a:cxnSpLocks/>
          </p:cNvCxnSpPr>
          <p:nvPr/>
        </p:nvCxnSpPr>
        <p:spPr>
          <a:xfrm>
            <a:off x="8900160" y="2675573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5CBA23-FD1F-5451-F097-66135F678CF7}"/>
              </a:ext>
            </a:extLst>
          </p:cNvPr>
          <p:cNvCxnSpPr/>
          <p:nvPr/>
        </p:nvCxnSpPr>
        <p:spPr>
          <a:xfrm>
            <a:off x="8900160" y="542036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D342B4-B788-3A36-F248-7642A7F2BBF6}"/>
              </a:ext>
            </a:extLst>
          </p:cNvPr>
          <p:cNvCxnSpPr/>
          <p:nvPr/>
        </p:nvCxnSpPr>
        <p:spPr>
          <a:xfrm>
            <a:off x="9128760" y="519176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8F683-2B7D-306A-DDDE-599A45311016}"/>
              </a:ext>
            </a:extLst>
          </p:cNvPr>
          <p:cNvCxnSpPr/>
          <p:nvPr/>
        </p:nvCxnSpPr>
        <p:spPr>
          <a:xfrm>
            <a:off x="8900160" y="3601085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A7D38F-2B7A-CCF0-664F-C05A867EA27E}"/>
              </a:ext>
            </a:extLst>
          </p:cNvPr>
          <p:cNvCxnSpPr>
            <a:cxnSpLocks/>
          </p:cNvCxnSpPr>
          <p:nvPr/>
        </p:nvCxnSpPr>
        <p:spPr>
          <a:xfrm>
            <a:off x="9139873" y="450596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E59BD1-BE3C-F01A-874F-AA94EE1B03A3}"/>
              </a:ext>
            </a:extLst>
          </p:cNvPr>
          <p:cNvCxnSpPr>
            <a:cxnSpLocks/>
          </p:cNvCxnSpPr>
          <p:nvPr/>
        </p:nvCxnSpPr>
        <p:spPr>
          <a:xfrm>
            <a:off x="8138160" y="4526598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AD24F2-B4ED-5B28-8585-1F62679160D1}"/>
              </a:ext>
            </a:extLst>
          </p:cNvPr>
          <p:cNvCxnSpPr>
            <a:cxnSpLocks/>
          </p:cNvCxnSpPr>
          <p:nvPr/>
        </p:nvCxnSpPr>
        <p:spPr>
          <a:xfrm>
            <a:off x="9149398" y="2675573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E071EA-7129-7495-B9A6-E923A45DC839}"/>
              </a:ext>
            </a:extLst>
          </p:cNvPr>
          <p:cNvCxnSpPr/>
          <p:nvPr/>
        </p:nvCxnSpPr>
        <p:spPr>
          <a:xfrm>
            <a:off x="8900160" y="2675573"/>
            <a:ext cx="2492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AD6F44-E1DD-038C-A986-FAD00E1E03AD}"/>
              </a:ext>
            </a:extLst>
          </p:cNvPr>
          <p:cNvCxnSpPr>
            <a:cxnSpLocks/>
          </p:cNvCxnSpPr>
          <p:nvPr/>
        </p:nvCxnSpPr>
        <p:spPr>
          <a:xfrm>
            <a:off x="9128760" y="176276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3B1D08-E0AF-89E8-C3D4-0C58AEB5EF86}"/>
              </a:ext>
            </a:extLst>
          </p:cNvPr>
          <p:cNvCxnSpPr>
            <a:cxnSpLocks/>
          </p:cNvCxnSpPr>
          <p:nvPr/>
        </p:nvCxnSpPr>
        <p:spPr>
          <a:xfrm>
            <a:off x="9377998" y="176276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C7133-99D5-A5B7-DA45-7E12A638E9CE}"/>
              </a:ext>
            </a:extLst>
          </p:cNvPr>
          <p:cNvCxnSpPr/>
          <p:nvPr/>
        </p:nvCxnSpPr>
        <p:spPr>
          <a:xfrm>
            <a:off x="9128760" y="1762760"/>
            <a:ext cx="2492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B02B88-F148-8F0C-7F7C-79933FBB42A7}"/>
              </a:ext>
            </a:extLst>
          </p:cNvPr>
          <p:cNvCxnSpPr>
            <a:cxnSpLocks/>
          </p:cNvCxnSpPr>
          <p:nvPr/>
        </p:nvCxnSpPr>
        <p:spPr>
          <a:xfrm>
            <a:off x="8138160" y="244856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6AFC98-EC68-EC5E-B4D1-C96D4D9F4E92}"/>
              </a:ext>
            </a:extLst>
          </p:cNvPr>
          <p:cNvCxnSpPr>
            <a:cxnSpLocks/>
          </p:cNvCxnSpPr>
          <p:nvPr/>
        </p:nvCxnSpPr>
        <p:spPr>
          <a:xfrm>
            <a:off x="9149398" y="3361373"/>
            <a:ext cx="24177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9712C3-EFE4-5103-5B6E-3DDC39F4168A}"/>
              </a:ext>
            </a:extLst>
          </p:cNvPr>
          <p:cNvCxnSpPr>
            <a:cxnSpLocks/>
          </p:cNvCxnSpPr>
          <p:nvPr/>
        </p:nvCxnSpPr>
        <p:spPr>
          <a:xfrm>
            <a:off x="9377998" y="2448560"/>
            <a:ext cx="2189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E5A19A-2501-70DD-AAEA-4066ABC4997C}"/>
              </a:ext>
            </a:extLst>
          </p:cNvPr>
          <p:cNvCxnSpPr>
            <a:cxnSpLocks/>
          </p:cNvCxnSpPr>
          <p:nvPr/>
        </p:nvCxnSpPr>
        <p:spPr>
          <a:xfrm>
            <a:off x="10424160" y="542036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369548-4354-2332-F1B9-3D0001AB8D0A}"/>
              </a:ext>
            </a:extLst>
          </p:cNvPr>
          <p:cNvCxnSpPr>
            <a:cxnSpLocks/>
          </p:cNvCxnSpPr>
          <p:nvPr/>
        </p:nvCxnSpPr>
        <p:spPr>
          <a:xfrm>
            <a:off x="10424160" y="610616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B046FA-79BA-9624-3E62-400EF6AE2955}"/>
              </a:ext>
            </a:extLst>
          </p:cNvPr>
          <p:cNvCxnSpPr>
            <a:cxnSpLocks/>
          </p:cNvCxnSpPr>
          <p:nvPr/>
        </p:nvCxnSpPr>
        <p:spPr>
          <a:xfrm>
            <a:off x="10652760" y="450596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7F9EB-8D7B-8FB3-1169-693E99FFE1BB}"/>
              </a:ext>
            </a:extLst>
          </p:cNvPr>
          <p:cNvCxnSpPr>
            <a:cxnSpLocks/>
          </p:cNvCxnSpPr>
          <p:nvPr/>
        </p:nvCxnSpPr>
        <p:spPr>
          <a:xfrm>
            <a:off x="10652760" y="4526598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DB4FFC-E7E3-C1C7-2016-92FDB78DAA93}"/>
              </a:ext>
            </a:extLst>
          </p:cNvPr>
          <p:cNvCxnSpPr>
            <a:cxnSpLocks/>
          </p:cNvCxnSpPr>
          <p:nvPr/>
        </p:nvCxnSpPr>
        <p:spPr>
          <a:xfrm>
            <a:off x="10424160" y="359156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8DDF97-29FE-4D03-9F7C-1C38314B9430}"/>
              </a:ext>
            </a:extLst>
          </p:cNvPr>
          <p:cNvCxnSpPr>
            <a:cxnSpLocks/>
          </p:cNvCxnSpPr>
          <p:nvPr/>
        </p:nvCxnSpPr>
        <p:spPr>
          <a:xfrm>
            <a:off x="10424160" y="427736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86">
            <a:extLst>
              <a:ext uri="{FF2B5EF4-FFF2-40B4-BE49-F238E27FC236}">
                <a16:creationId xmlns:a16="http://schemas.microsoft.com/office/drawing/2014/main" id="{CDBC4A8F-5F08-C76B-A21B-ECA7CB0BB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710" y="589184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8" name="TextBox 87">
            <a:extLst>
              <a:ext uri="{FF2B5EF4-FFF2-40B4-BE49-F238E27FC236}">
                <a16:creationId xmlns:a16="http://schemas.microsoft.com/office/drawing/2014/main" id="{07880821-7FD4-7679-B047-F2D79DD8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60" y="503936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TextBox 88">
            <a:extLst>
              <a:ext uri="{FF2B5EF4-FFF2-40B4-BE49-F238E27FC236}">
                <a16:creationId xmlns:a16="http://schemas.microsoft.com/office/drawing/2014/main" id="{1B6CF45D-AA78-E299-0AEF-074318F22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710" y="4043998"/>
            <a:ext cx="29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TextBox 89">
            <a:extLst>
              <a:ext uri="{FF2B5EF4-FFF2-40B4-BE49-F238E27FC236}">
                <a16:creationId xmlns:a16="http://schemas.microsoft.com/office/drawing/2014/main" id="{69A13FD3-A528-C116-26C2-7D2EEF5F9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60" y="226441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C’</a:t>
            </a:r>
          </a:p>
        </p:txBody>
      </p:sp>
      <p:sp>
        <p:nvSpPr>
          <p:cNvPr id="41" name="TextBox 90">
            <a:extLst>
              <a:ext uri="{FF2B5EF4-FFF2-40B4-BE49-F238E27FC236}">
                <a16:creationId xmlns:a16="http://schemas.microsoft.com/office/drawing/2014/main" id="{1A58C7A3-EFD3-A910-08BB-F62CAE0C3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710" y="3170873"/>
            <a:ext cx="877888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latin typeface="Calibri" panose="020F0502020204030204" pitchFamily="34" charset="0"/>
              </a:rPr>
              <a:t>a </a:t>
            </a:r>
            <a:r>
              <a:rPr lang="en-US" altLang="en-US" cap="small">
                <a:latin typeface="Calibri" panose="020F0502020204030204" pitchFamily="34" charset="0"/>
              </a:rPr>
              <a:t>and</a:t>
            </a:r>
            <a:r>
              <a:rPr lang="en-US" altLang="en-US">
                <a:latin typeface="Calibri" panose="020F0502020204030204" pitchFamily="34" charset="0"/>
              </a:rPr>
              <a:t> b</a:t>
            </a:r>
          </a:p>
        </p:txBody>
      </p:sp>
      <p:grpSp>
        <p:nvGrpSpPr>
          <p:cNvPr id="42" name="Group 105">
            <a:extLst>
              <a:ext uri="{FF2B5EF4-FFF2-40B4-BE49-F238E27FC236}">
                <a16:creationId xmlns:a16="http://schemas.microsoft.com/office/drawing/2014/main" id="{0676FA5E-8617-6340-E9D4-AB662956A7AF}"/>
              </a:ext>
            </a:extLst>
          </p:cNvPr>
          <p:cNvGrpSpPr>
            <a:grpSpLocks/>
          </p:cNvGrpSpPr>
          <p:nvPr/>
        </p:nvGrpSpPr>
        <p:grpSpPr bwMode="auto">
          <a:xfrm>
            <a:off x="3101024" y="3554998"/>
            <a:ext cx="2560637" cy="741362"/>
            <a:chOff x="3049018" y="1715660"/>
            <a:chExt cx="2560553" cy="74111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B55052-7480-849A-C613-5EDB2BC65D9E}"/>
                </a:ext>
              </a:extLst>
            </p:cNvPr>
            <p:cNvCxnSpPr>
              <a:cxnSpLocks/>
            </p:cNvCxnSpPr>
            <p:nvPr/>
          </p:nvCxnSpPr>
          <p:spPr>
            <a:xfrm>
              <a:off x="3049018" y="2266341"/>
              <a:ext cx="1409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2AE30E-225C-A476-61BF-46D8514ABB69}"/>
                </a:ext>
              </a:extLst>
            </p:cNvPr>
            <p:cNvCxnSpPr/>
            <p:nvPr/>
          </p:nvCxnSpPr>
          <p:spPr>
            <a:xfrm flipV="1">
              <a:off x="4042760" y="1902923"/>
              <a:ext cx="4159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AF6BE12-2460-8B9F-081D-027CCF9A9AD2}"/>
                </a:ext>
              </a:extLst>
            </p:cNvPr>
            <p:cNvCxnSpPr/>
            <p:nvPr/>
          </p:nvCxnSpPr>
          <p:spPr>
            <a:xfrm flipV="1">
              <a:off x="5346055" y="2087013"/>
              <a:ext cx="2635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elay 45">
              <a:extLst>
                <a:ext uri="{FF2B5EF4-FFF2-40B4-BE49-F238E27FC236}">
                  <a16:creationId xmlns:a16="http://schemas.microsoft.com/office/drawing/2014/main" id="{0C384B30-B451-0ABF-43D6-157904D0C791}"/>
                </a:ext>
              </a:extLst>
            </p:cNvPr>
            <p:cNvSpPr/>
            <p:nvPr/>
          </p:nvSpPr>
          <p:spPr>
            <a:xfrm>
              <a:off x="4452322" y="1715660"/>
              <a:ext cx="882621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3CEBE32-B4FF-9813-59F2-6B199DA19959}"/>
                </a:ext>
              </a:extLst>
            </p:cNvPr>
            <p:cNvCxnSpPr>
              <a:cxnSpLocks/>
            </p:cNvCxnSpPr>
            <p:nvPr/>
          </p:nvCxnSpPr>
          <p:spPr>
            <a:xfrm>
              <a:off x="3049018" y="1902923"/>
              <a:ext cx="0" cy="3634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110">
            <a:extLst>
              <a:ext uri="{FF2B5EF4-FFF2-40B4-BE49-F238E27FC236}">
                <a16:creationId xmlns:a16="http://schemas.microsoft.com/office/drawing/2014/main" id="{7A2406A6-0925-E6EE-3632-529A0372146D}"/>
              </a:ext>
            </a:extLst>
          </p:cNvPr>
          <p:cNvGrpSpPr>
            <a:grpSpLocks/>
          </p:cNvGrpSpPr>
          <p:nvPr/>
        </p:nvGrpSpPr>
        <p:grpSpPr bwMode="auto">
          <a:xfrm>
            <a:off x="2904174" y="3477210"/>
            <a:ext cx="1187450" cy="533400"/>
            <a:chOff x="379248" y="5918182"/>
            <a:chExt cx="1187310" cy="53340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AD89E48-DD72-F5F2-9148-D8BA3ACBD9D4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V="1">
              <a:off x="379248" y="6184883"/>
              <a:ext cx="5444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4A233B1-A9C6-A04B-9FBB-4BE722AE749A}"/>
                </a:ext>
              </a:extLst>
            </p:cNvPr>
            <p:cNvSpPr/>
            <p:nvPr/>
          </p:nvSpPr>
          <p:spPr>
            <a:xfrm>
              <a:off x="1445922" y="6124557"/>
              <a:ext cx="120636" cy="117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63F9C8E4-9A57-45B8-8BA6-CE9F88A8F553}"/>
                </a:ext>
              </a:extLst>
            </p:cNvPr>
            <p:cNvSpPr/>
            <p:nvPr/>
          </p:nvSpPr>
          <p:spPr>
            <a:xfrm rot="5400000">
              <a:off x="912553" y="5929325"/>
              <a:ext cx="533401" cy="51111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52" name="TextBox 125">
            <a:extLst>
              <a:ext uri="{FF2B5EF4-FFF2-40B4-BE49-F238E27FC236}">
                <a16:creationId xmlns:a16="http://schemas.microsoft.com/office/drawing/2014/main" id="{D62C0D4E-27AB-7AEB-D98D-BAE020A0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974" y="337084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TextBox 126">
            <a:extLst>
              <a:ext uri="{FF2B5EF4-FFF2-40B4-BE49-F238E27FC236}">
                <a16:creationId xmlns:a16="http://schemas.microsoft.com/office/drawing/2014/main" id="{9572B39E-7A67-02DC-9233-E24638BE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424" y="337084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TextBox 127">
            <a:extLst>
              <a:ext uri="{FF2B5EF4-FFF2-40B4-BE49-F238E27FC236}">
                <a16:creationId xmlns:a16="http://schemas.microsoft.com/office/drawing/2014/main" id="{F34D527B-297E-5A5C-1C30-729A8D83A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961" y="4112210"/>
            <a:ext cx="29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TextBox 128">
            <a:extLst>
              <a:ext uri="{FF2B5EF4-FFF2-40B4-BE49-F238E27FC236}">
                <a16:creationId xmlns:a16="http://schemas.microsoft.com/office/drawing/2014/main" id="{889612C9-DFE0-E427-BAA4-D8DEDE281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736" y="3520073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C’</a:t>
            </a:r>
          </a:p>
        </p:txBody>
      </p:sp>
      <p:sp>
        <p:nvSpPr>
          <p:cNvPr id="56" name="TextBox 129">
            <a:extLst>
              <a:ext uri="{FF2B5EF4-FFF2-40B4-BE49-F238E27FC236}">
                <a16:creationId xmlns:a16="http://schemas.microsoft.com/office/drawing/2014/main" id="{3DD8658C-7FF5-56DC-80C3-35B8D2FEA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999" y="4683710"/>
            <a:ext cx="209550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generador de pulsos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CD787-2869-1064-C8FD-24DF5431A040}"/>
              </a:ext>
            </a:extLst>
          </p:cNvPr>
          <p:cNvSpPr txBox="1"/>
          <p:nvPr/>
        </p:nvSpPr>
        <p:spPr>
          <a:xfrm>
            <a:off x="1648072" y="257626"/>
            <a:ext cx="4889890" cy="2299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Una posibilidad es “estrechar” al máximo el intervalo de tiempo durante el cual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está en su valor alto, p.ej., usando un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generador de pulsos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C’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 partir de un oscilador rectangular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:</a:t>
            </a:r>
          </a:p>
          <a:p>
            <a:pPr lvl="1">
              <a:lnSpc>
                <a:spcPct val="112000"/>
              </a:lnSpc>
              <a:spcBef>
                <a:spcPts val="1050"/>
              </a:spcBef>
              <a:defRPr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ancho del pulso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C’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es el retardo de propagación de las compuertas</a:t>
            </a:r>
          </a:p>
        </p:txBody>
      </p:sp>
    </p:spTree>
    <p:extLst>
      <p:ext uri="{BB962C8B-B14F-4D97-AF65-F5344CB8AC3E}">
        <p14:creationId xmlns:p14="http://schemas.microsoft.com/office/powerpoint/2010/main" val="165709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F36C-A180-E66E-1A74-CADCF297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</a:rPr>
              <a:t>Estos circuitos secuenciales se conocen como </a:t>
            </a:r>
            <a:r>
              <a:rPr lang="en-US" b="1">
                <a:solidFill>
                  <a:srgbClr val="002060"/>
                </a:solidFill>
              </a:rPr>
              <a:t>flip-flops</a:t>
            </a:r>
            <a:r>
              <a:rPr lang="en-US">
                <a:solidFill>
                  <a:srgbClr val="002060"/>
                </a:solidFill>
              </a:rPr>
              <a:t> y pueden ser construidos de diferentes maneras</a:t>
            </a:r>
          </a:p>
          <a:p>
            <a:pPr>
              <a:defRPr/>
            </a:pPr>
            <a:r>
              <a:rPr lang="en-US">
                <a:solidFill>
                  <a:srgbClr val="002060"/>
                </a:solidFill>
              </a:rPr>
              <a:t>Lo importante es que la transición de estado —es decir, el almacenamiento en el </a:t>
            </a:r>
            <a:r>
              <a:rPr lang="en-US" i="1">
                <a:solidFill>
                  <a:srgbClr val="002060"/>
                </a:solidFill>
              </a:rPr>
              <a:t>latch</a:t>
            </a:r>
            <a:r>
              <a:rPr lang="en-US">
                <a:solidFill>
                  <a:srgbClr val="002060"/>
                </a:solidFill>
              </a:rPr>
              <a:t> del valor que hay en el input </a:t>
            </a:r>
            <a:r>
              <a:rPr lang="en-US" i="1">
                <a:solidFill>
                  <a:srgbClr val="002060"/>
                </a:solidFill>
              </a:rPr>
              <a:t>D</a:t>
            </a:r>
            <a:endParaRPr lang="en-US">
              <a:solidFill>
                <a:srgbClr val="002060"/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en-US">
                <a:solidFill>
                  <a:srgbClr val="002060"/>
                </a:solidFill>
              </a:rPr>
              <a:t>… ocurre, en la práctica, </a:t>
            </a:r>
            <a:r>
              <a:rPr lang="en-US" b="1">
                <a:solidFill>
                  <a:srgbClr val="002060"/>
                </a:solidFill>
              </a:rPr>
              <a:t>durante la transición </a:t>
            </a:r>
            <a:r>
              <a:rPr lang="en-US">
                <a:solidFill>
                  <a:srgbClr val="002060"/>
                </a:solidFill>
              </a:rPr>
              <a:t>de </a:t>
            </a:r>
            <a:r>
              <a:rPr lang="en-US" i="1">
                <a:solidFill>
                  <a:srgbClr val="002060"/>
                </a:solidFill>
              </a:rPr>
              <a:t>C</a:t>
            </a:r>
            <a:r>
              <a:rPr lang="en-US">
                <a:solidFill>
                  <a:srgbClr val="002060"/>
                </a:solidFill>
              </a:rPr>
              <a:t> de 0 a 1, o </a:t>
            </a:r>
            <a:r>
              <a:rPr lang="en-US" i="1">
                <a:solidFill>
                  <a:srgbClr val="002060"/>
                </a:solidFill>
              </a:rPr>
              <a:t>flanco de subida </a:t>
            </a:r>
            <a:r>
              <a:rPr lang="en-US">
                <a:solidFill>
                  <a:srgbClr val="002060"/>
                </a:solidFill>
              </a:rPr>
              <a:t>… y no cuando </a:t>
            </a:r>
            <a:r>
              <a:rPr lang="en-US" i="1">
                <a:solidFill>
                  <a:srgbClr val="002060"/>
                </a:solidFill>
              </a:rPr>
              <a:t>C</a:t>
            </a:r>
            <a:r>
              <a:rPr lang="en-US">
                <a:solidFill>
                  <a:srgbClr val="002060"/>
                </a:solidFill>
              </a:rPr>
              <a:t> está en 1</a:t>
            </a:r>
            <a:endParaRPr lang="en-US" i="1">
              <a:solidFill>
                <a:srgbClr val="002060"/>
              </a:solidFill>
            </a:endParaRPr>
          </a:p>
          <a:p>
            <a:pPr>
              <a:spcBef>
                <a:spcPts val="3600"/>
              </a:spcBef>
              <a:defRPr/>
            </a:pPr>
            <a:r>
              <a:rPr lang="en-US" sz="1800">
                <a:solidFill>
                  <a:srgbClr val="002060"/>
                </a:solidFill>
              </a:rPr>
              <a:t>( la transición de estado también podría ocurrir en el </a:t>
            </a:r>
            <a:r>
              <a:rPr lang="en-US" sz="1800" i="1">
                <a:solidFill>
                  <a:srgbClr val="002060"/>
                </a:solidFill>
              </a:rPr>
              <a:t>flanco de bajada</a:t>
            </a:r>
            <a:r>
              <a:rPr lang="en-US" sz="1800">
                <a:solidFill>
                  <a:srgbClr val="002060"/>
                </a:solidFill>
              </a:rPr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06F7D-9DF1-B749-4C2A-E14AFC15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6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95A2-03B6-81C0-826D-2578B131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640785A-1FD9-98CB-A879-E43284E26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94" y="200076"/>
            <a:ext cx="5036510" cy="2752578"/>
          </a:xfrm>
          <a:prstGeom prst="roundRect">
            <a:avLst>
              <a:gd name="adj" fmla="val 1288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Flip-flop D</a:t>
            </a:r>
            <a:r>
              <a:rPr lang="en-US" altLang="en-US" b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452438" lvl="1" indent="-201613">
              <a:spcBef>
                <a:spcPts val="450"/>
              </a:spcBef>
              <a:buClr>
                <a:srgbClr val="FF0000"/>
              </a:buClr>
              <a:defRPr/>
            </a:pPr>
            <a:r>
              <a:rPr lang="en-US">
                <a:solidFill>
                  <a:schemeClr val="tx1"/>
                </a:solidFill>
              </a:rPr>
              <a:t>construido a partir de dos latches D y un inversor (compuerta </a:t>
            </a:r>
            <a:r>
              <a:rPr lang="en-US" cap="small">
                <a:solidFill>
                  <a:schemeClr val="tx1"/>
                </a:solidFill>
              </a:rPr>
              <a:t>not</a:t>
            </a:r>
            <a:r>
              <a:rPr lang="en-US">
                <a:solidFill>
                  <a:schemeClr val="tx1"/>
                </a:solidFill>
              </a:rPr>
              <a:t>)</a:t>
            </a:r>
            <a:endParaRPr lang="en-US" altLang="en-US">
              <a:solidFill>
                <a:schemeClr val="tx1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452438" lvl="1" indent="-201613">
              <a:spcBef>
                <a:spcPts val="45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cuando 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cambia de 1 a 0 (o, en otros circuitos equivalentes, de 0 a 1), el output 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Q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almacena el valor del input 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</a:t>
            </a:r>
          </a:p>
        </p:txBody>
      </p:sp>
      <p:graphicFrame>
        <p:nvGraphicFramePr>
          <p:cNvPr id="6" name="26 Tabla">
            <a:extLst>
              <a:ext uri="{FF2B5EF4-FFF2-40B4-BE49-F238E27FC236}">
                <a16:creationId xmlns:a16="http://schemas.microsoft.com/office/drawing/2014/main" id="{DABA0D67-FB98-623A-7B25-32145572B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69920"/>
              </p:ext>
            </p:extLst>
          </p:nvPr>
        </p:nvGraphicFramePr>
        <p:xfrm>
          <a:off x="2081361" y="3128800"/>
          <a:ext cx="2493963" cy="14827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Q</a:t>
                      </a:r>
                      <a:r>
                        <a:rPr lang="es-ES" sz="1800" baseline="30000" dirty="0"/>
                        <a:t>t+1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0/</a:t>
                      </a:r>
                      <a:r>
                        <a:rPr lang="es-ES" sz="1800" baseline="0" dirty="0"/>
                        <a:t>1/</a:t>
                      </a:r>
                      <a:r>
                        <a:rPr lang="es-ES" sz="1800" dirty="0"/>
                        <a:t>↑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0/1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Q</a:t>
                      </a:r>
                      <a:r>
                        <a:rPr lang="es-ES" sz="1800" baseline="30000" dirty="0" err="1"/>
                        <a:t>t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s-ES" sz="1800" baseline="0" dirty="0"/>
                        <a:t>↓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s-ES" sz="1800" baseline="0" dirty="0"/>
                        <a:t>↓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62">
            <a:extLst>
              <a:ext uri="{FF2B5EF4-FFF2-40B4-BE49-F238E27FC236}">
                <a16:creationId xmlns:a16="http://schemas.microsoft.com/office/drawing/2014/main" id="{6FE4EF4C-1542-D6C4-900A-1487B8D050C4}"/>
              </a:ext>
            </a:extLst>
          </p:cNvPr>
          <p:cNvGrpSpPr>
            <a:grpSpLocks/>
          </p:cNvGrpSpPr>
          <p:nvPr/>
        </p:nvGrpSpPr>
        <p:grpSpPr bwMode="auto">
          <a:xfrm>
            <a:off x="5982586" y="398366"/>
            <a:ext cx="5334000" cy="3581400"/>
            <a:chOff x="457200" y="2590800"/>
            <a:chExt cx="5334000" cy="3581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A82466-59E6-9EBF-B044-F7F5B388547C}"/>
                </a:ext>
              </a:extLst>
            </p:cNvPr>
            <p:cNvSpPr/>
            <p:nvPr/>
          </p:nvSpPr>
          <p:spPr>
            <a:xfrm>
              <a:off x="1371600" y="2895600"/>
              <a:ext cx="1447800" cy="2252663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DB5C01-C597-0F73-1D82-1FFC0F7E097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314700"/>
              <a:ext cx="1028700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F12F8A7F-DE62-28D1-0A69-06009B9C6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46" y="3109098"/>
              <a:ext cx="407484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D9B2D347-0EFC-BE01-F493-8A8FE8220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008" y="3109098"/>
              <a:ext cx="423514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3D46A842-191F-171B-61EB-88FDEF8C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46" y="4424063"/>
              <a:ext cx="407484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" name="TextBox 28">
              <a:extLst>
                <a:ext uri="{FF2B5EF4-FFF2-40B4-BE49-F238E27FC236}">
                  <a16:creationId xmlns:a16="http://schemas.microsoft.com/office/drawing/2014/main" id="{99564B67-CD76-1677-96AE-00E5105C8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694" y="4459762"/>
              <a:ext cx="603050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¬Q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0185B6-C433-41C7-7476-C06B57E17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925" y="4648200"/>
              <a:ext cx="461963" cy="1270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35AE69-E069-75EA-C61A-4A3DDC363789}"/>
                </a:ext>
              </a:extLst>
            </p:cNvPr>
            <p:cNvSpPr/>
            <p:nvPr/>
          </p:nvSpPr>
          <p:spPr>
            <a:xfrm>
              <a:off x="3848100" y="2892425"/>
              <a:ext cx="1447800" cy="2252663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1A6810-8717-0332-BE84-42C13DDC2BBD}"/>
                </a:ext>
              </a:extLst>
            </p:cNvPr>
            <p:cNvCxnSpPr>
              <a:cxnSpLocks/>
            </p:cNvCxnSpPr>
            <p:nvPr/>
          </p:nvCxnSpPr>
          <p:spPr>
            <a:xfrm>
              <a:off x="5295900" y="3309938"/>
              <a:ext cx="495300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8D922A-CD4F-DAEF-A28F-A6C7FC71576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900" y="4660900"/>
              <a:ext cx="495300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A50B3DA8-3E8F-5531-E569-A2B112BD8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701" y="3105381"/>
              <a:ext cx="407484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9" name="TextBox 35">
              <a:extLst>
                <a:ext uri="{FF2B5EF4-FFF2-40B4-BE49-F238E27FC236}">
                  <a16:creationId xmlns:a16="http://schemas.microsoft.com/office/drawing/2014/main" id="{A9EB8238-C861-DC9B-E359-BC440E19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763" y="3105381"/>
              <a:ext cx="423514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0" name="TextBox 36">
              <a:extLst>
                <a:ext uri="{FF2B5EF4-FFF2-40B4-BE49-F238E27FC236}">
                  <a16:creationId xmlns:a16="http://schemas.microsoft.com/office/drawing/2014/main" id="{E0DD4E4D-8059-1AAF-A63B-68CE1542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701" y="4420346"/>
              <a:ext cx="407484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1" name="TextBox 37">
              <a:extLst>
                <a:ext uri="{FF2B5EF4-FFF2-40B4-BE49-F238E27FC236}">
                  <a16:creationId xmlns:a16="http://schemas.microsoft.com/office/drawing/2014/main" id="{3CF9747D-F27D-57AA-07BE-6C39FE87D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449" y="4456045"/>
              <a:ext cx="603050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¬Q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59C558-A80C-5080-82F9-C8D263ACBB48}"/>
                </a:ext>
              </a:extLst>
            </p:cNvPr>
            <p:cNvCxnSpPr/>
            <p:nvPr/>
          </p:nvCxnSpPr>
          <p:spPr>
            <a:xfrm>
              <a:off x="3557588" y="4660900"/>
              <a:ext cx="304800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9">
              <a:extLst>
                <a:ext uri="{FF2B5EF4-FFF2-40B4-BE49-F238E27FC236}">
                  <a16:creationId xmlns:a16="http://schemas.microsoft.com/office/drawing/2014/main" id="{E777AF27-F142-EBEA-7350-1F33C2FEF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105381"/>
              <a:ext cx="407484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4" name="TextBox 40">
              <a:extLst>
                <a:ext uri="{FF2B5EF4-FFF2-40B4-BE49-F238E27FC236}">
                  <a16:creationId xmlns:a16="http://schemas.microsoft.com/office/drawing/2014/main" id="{6C108600-560F-69D9-2772-6786EF663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55" y="4406224"/>
              <a:ext cx="407484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1F497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1C070F76-359C-96D2-4E7E-7AA59D939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385" y="5459826"/>
              <a:ext cx="933581" cy="506424"/>
              <a:chOff x="379248" y="5807937"/>
              <a:chExt cx="1448058" cy="752875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426471F-B80A-BA5C-6254-086106BC0A49}"/>
                  </a:ext>
                </a:extLst>
              </p:cNvPr>
              <p:cNvCxnSpPr/>
              <p:nvPr/>
            </p:nvCxnSpPr>
            <p:spPr>
              <a:xfrm flipV="1">
                <a:off x="378883" y="6187291"/>
                <a:ext cx="416136" cy="0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18805CB-1D48-8B36-3369-931A452F9C42}"/>
                  </a:ext>
                </a:extLst>
              </p:cNvPr>
              <p:cNvCxnSpPr/>
              <p:nvPr/>
            </p:nvCxnSpPr>
            <p:spPr>
              <a:xfrm flipV="1">
                <a:off x="1563269" y="6182571"/>
                <a:ext cx="263469" cy="2361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9C3C0A-E4BB-3F66-255E-1397BC4C7650}"/>
                  </a:ext>
                </a:extLst>
              </p:cNvPr>
              <p:cNvSpPr/>
              <p:nvPr/>
            </p:nvSpPr>
            <p:spPr>
              <a:xfrm>
                <a:off x="1445077" y="6123571"/>
                <a:ext cx="120654" cy="118003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14E4A23E-CCF2-947A-9E26-1A56AF390D33}"/>
                  </a:ext>
                </a:extLst>
              </p:cNvPr>
              <p:cNvSpPr/>
              <p:nvPr/>
            </p:nvSpPr>
            <p:spPr>
              <a:xfrm rot="5400000">
                <a:off x="732539" y="5859955"/>
                <a:ext cx="752857" cy="647594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43F616-295B-81B0-3A49-AB1DE5C1C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50" y="4637088"/>
              <a:ext cx="0" cy="109855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E5EE2666-676C-264B-1BAC-B3487224F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125" y="4660900"/>
              <a:ext cx="1412875" cy="1038225"/>
            </a:xfrm>
            <a:prstGeom prst="bentConnector3">
              <a:avLst>
                <a:gd name="adj1" fmla="val 80618"/>
              </a:avLst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57D614-DD6A-65F7-85C2-CDA18E34B907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923925" y="3336925"/>
              <a:ext cx="449263" cy="3175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79B75D-DA08-2CE9-5751-7C629FA3A26B}"/>
                </a:ext>
              </a:extLst>
            </p:cNvPr>
            <p:cNvSpPr/>
            <p:nvPr/>
          </p:nvSpPr>
          <p:spPr>
            <a:xfrm>
              <a:off x="990600" y="2590800"/>
              <a:ext cx="4457700" cy="3581400"/>
            </a:xfrm>
            <a:prstGeom prst="rect">
              <a:avLst/>
            </a:prstGeom>
            <a:no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DD263F-6E9E-0B4C-8614-C88C044F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98" y="4294665"/>
            <a:ext cx="6262576" cy="23153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1C03570-7E85-554D-BF07-2B230D7B816E}"/>
              </a:ext>
            </a:extLst>
          </p:cNvPr>
          <p:cNvSpPr/>
          <p:nvPr/>
        </p:nvSpPr>
        <p:spPr>
          <a:xfrm>
            <a:off x="8059478" y="5273749"/>
            <a:ext cx="232753" cy="65921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190256-D752-954A-9A77-5A3041626763}"/>
              </a:ext>
            </a:extLst>
          </p:cNvPr>
          <p:cNvSpPr/>
          <p:nvPr/>
        </p:nvSpPr>
        <p:spPr>
          <a:xfrm>
            <a:off x="10836183" y="5269367"/>
            <a:ext cx="232753" cy="65921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D0B7AF-8DC8-2F42-86E7-4BC6C46FB89C}"/>
              </a:ext>
            </a:extLst>
          </p:cNvPr>
          <p:cNvSpPr/>
          <p:nvPr/>
        </p:nvSpPr>
        <p:spPr>
          <a:xfrm>
            <a:off x="8117152" y="5950787"/>
            <a:ext cx="232753" cy="659218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6E12BB-49B3-FB43-AAFD-2AFEEE85374B}"/>
              </a:ext>
            </a:extLst>
          </p:cNvPr>
          <p:cNvSpPr/>
          <p:nvPr/>
        </p:nvSpPr>
        <p:spPr>
          <a:xfrm>
            <a:off x="10893857" y="5946405"/>
            <a:ext cx="232753" cy="659218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9FF15E-7737-7247-BD0C-66FAAC941B88}"/>
              </a:ext>
            </a:extLst>
          </p:cNvPr>
          <p:cNvSpPr txBox="1"/>
          <p:nvPr/>
        </p:nvSpPr>
        <p:spPr>
          <a:xfrm>
            <a:off x="531812" y="4900035"/>
            <a:ext cx="35711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cambia de 1 a 0 (flanco de bajada)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5FEA0B-79C8-234B-9D27-48AA0ECA1DE3}"/>
              </a:ext>
            </a:extLst>
          </p:cNvPr>
          <p:cNvCxnSpPr>
            <a:stCxn id="37" idx="3"/>
          </p:cNvCxnSpPr>
          <p:nvPr/>
        </p:nvCxnSpPr>
        <p:spPr>
          <a:xfrm>
            <a:off x="4102982" y="5084701"/>
            <a:ext cx="3919623" cy="514275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67766B-2BB8-4749-86FF-04175BFB978A}"/>
              </a:ext>
            </a:extLst>
          </p:cNvPr>
          <p:cNvSpPr txBox="1"/>
          <p:nvPr/>
        </p:nvSpPr>
        <p:spPr>
          <a:xfrm>
            <a:off x="647701" y="5690071"/>
            <a:ext cx="415865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output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almacena el valor del input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después de un pequeñísimo retardo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AF4A61-C781-9841-9DA7-BD1CF5E5605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806360" y="6013237"/>
            <a:ext cx="3216246" cy="262777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8EEE8498-B42A-4C4E-8BF0-7938DA395B46}"/>
              </a:ext>
            </a:extLst>
          </p:cNvPr>
          <p:cNvSpPr/>
          <p:nvPr/>
        </p:nvSpPr>
        <p:spPr>
          <a:xfrm>
            <a:off x="1754377" y="3870162"/>
            <a:ext cx="265814" cy="741362"/>
          </a:xfrm>
          <a:prstGeom prst="leftBrace">
            <a:avLst>
              <a:gd name="adj1" fmla="val 4433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ACFB7D3B-5CA8-AB42-A99B-B420E89EBF2E}"/>
              </a:ext>
            </a:extLst>
          </p:cNvPr>
          <p:cNvSpPr/>
          <p:nvPr/>
        </p:nvSpPr>
        <p:spPr>
          <a:xfrm flipH="1">
            <a:off x="4620916" y="3870162"/>
            <a:ext cx="265814" cy="741362"/>
          </a:xfrm>
          <a:prstGeom prst="leftBrace">
            <a:avLst>
              <a:gd name="adj1" fmla="val 44333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6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82A58-9E1A-9A49-BBA8-B42E904F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AF534-9206-754C-B61F-5D9C5B67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08427" y="-1373196"/>
            <a:ext cx="2233484" cy="8958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23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3E214-2EE5-B6EE-04D2-25DE630A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0D5FDA3-0325-782B-B943-D878F9D9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04" y="3274759"/>
            <a:ext cx="4725172" cy="2861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45DEEC5-D219-BBE5-299F-73221A31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01" y="508318"/>
            <a:ext cx="7501924" cy="2163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Usamos un </a:t>
            </a:r>
            <a:r>
              <a:rPr lang="en-US" altLang="en-US" sz="2000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arreglo de flip-flops D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para construir un </a:t>
            </a:r>
            <a:r>
              <a:rPr lang="en-US" altLang="en-US" sz="2000" b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registro 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que puede almacenar un dato de varios bits, tal como un </a:t>
            </a:r>
            <a:r>
              <a:rPr lang="en-US" altLang="en-US" sz="2000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byte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(8 bits) o una </a:t>
            </a:r>
            <a:r>
              <a:rPr lang="en-US" altLang="en-US" sz="2000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palabra</a:t>
            </a:r>
            <a:r>
              <a:rPr lang="en-US" altLang="en-US" sz="20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(32 o 64 bits en los computadores modernos):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un registro de 4 bits: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399D3-F506-E0F3-69B9-511ADDD1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94" y="3274759"/>
            <a:ext cx="3938587" cy="2790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36013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82A58-9E1A-9A49-BBA8-B42E904F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EF1E2-86FE-BC44-8735-CBB1B470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01929" y="-2032576"/>
            <a:ext cx="2324100" cy="7074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8413C31-60AF-D142-9CBC-FD9D24AE668B}"/>
              </a:ext>
            </a:extLst>
          </p:cNvPr>
          <p:cNvSpPr txBox="1">
            <a:spLocks/>
          </p:cNvSpPr>
          <p:nvPr/>
        </p:nvSpPr>
        <p:spPr>
          <a:xfrm>
            <a:off x="2242061" y="3327656"/>
            <a:ext cx="9701433" cy="3246139"/>
          </a:xfrm>
          <a:prstGeom prst="roundRect">
            <a:avLst>
              <a:gd name="adj" fmla="val 1181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Para poder controlar selectivamente la actualización del valor almacenado en un registro</a:t>
            </a:r>
          </a:p>
          <a:p>
            <a:pPr>
              <a:defRPr/>
            </a:pP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hacemos que la señal de reloj ( 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CK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) que controla la actualización de cada 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flip-flop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sea el resultado del </a:t>
            </a:r>
            <a:r>
              <a:rPr lang="en-US" altLang="en-US" cap="small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and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lógico entre el 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Clock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del procesador y una señal de control 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Write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344488" indent="-160338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para poder escribir un valor en el registro, </a:t>
            </a:r>
            <a:r>
              <a:rPr lang="en-US" altLang="en-US" sz="1800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Write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debe estar en 1</a:t>
            </a:r>
          </a:p>
          <a:p>
            <a:pPr marL="344488" indent="-160338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en cuyo caso, cuando </a:t>
            </a:r>
            <a:r>
              <a:rPr lang="en-US" altLang="en-US" sz="1800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Clock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transite de 0 a 1, cada </a:t>
            </a:r>
            <a:r>
              <a:rPr lang="en-US" altLang="en-US" sz="1800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flip-flop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recibirá el valor que hay en su respectivo input </a:t>
            </a:r>
            <a:r>
              <a:rPr lang="en-US" altLang="en-US" sz="1800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todos al mismo tiempo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6AF4-5C9A-A14C-A100-7A44CE989677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870357" y="2458995"/>
            <a:ext cx="222421" cy="868661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2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CE967-315D-9B4D-84D0-1076CC7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16</a:t>
            </a:fld>
            <a:endParaRPr lang="en-US"/>
          </a:p>
        </p:txBody>
      </p:sp>
      <p:pic>
        <p:nvPicPr>
          <p:cNvPr id="2049" name="Picture 1" descr="page1221image384">
            <a:extLst>
              <a:ext uri="{FF2B5EF4-FFF2-40B4-BE49-F238E27FC236}">
                <a16:creationId xmlns:a16="http://schemas.microsoft.com/office/drawing/2014/main" id="{D0FA301B-0A6D-7E49-94AA-09E773B6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24" y="616689"/>
            <a:ext cx="53086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F476A-B143-5848-B382-A2CAE8EF3334}"/>
              </a:ext>
            </a:extLst>
          </p:cNvPr>
          <p:cNvSpPr txBox="1"/>
          <p:nvPr/>
        </p:nvSpPr>
        <p:spPr>
          <a:xfrm>
            <a:off x="3943933" y="5135526"/>
            <a:ext cx="5012382" cy="696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2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register file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con dos puertos de lectura y un puerto de escritura tiene cinco inputs y dos outputs</a:t>
            </a:r>
          </a:p>
        </p:txBody>
      </p:sp>
    </p:spTree>
    <p:extLst>
      <p:ext uri="{BB962C8B-B14F-4D97-AF65-F5344CB8AC3E}">
        <p14:creationId xmlns:p14="http://schemas.microsoft.com/office/powerpoint/2010/main" val="412227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A906-9EBB-1444-A43C-EBB2DC26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3CD8-DD39-A943-B207-04F888CF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44" y="308343"/>
            <a:ext cx="6706782" cy="6287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304948-031E-9341-8F25-EE70C6693E71}"/>
              </a:ext>
            </a:extLst>
          </p:cNvPr>
          <p:cNvSpPr txBox="1"/>
          <p:nvPr/>
        </p:nvSpPr>
        <p:spPr>
          <a:xfrm>
            <a:off x="647839" y="2990482"/>
            <a:ext cx="4508951" cy="1006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2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Implementación de dos puertos de lectura para un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register file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registros: dos multiplexores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-a-1, cada uno de 32 bits</a:t>
            </a:r>
          </a:p>
        </p:txBody>
      </p:sp>
    </p:spTree>
    <p:extLst>
      <p:ext uri="{BB962C8B-B14F-4D97-AF65-F5344CB8AC3E}">
        <p14:creationId xmlns:p14="http://schemas.microsoft.com/office/powerpoint/2010/main" val="189075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192E-D62F-634C-AEDD-01929A25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7C3AF-9E8B-8142-9A15-5DE3E8D3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640" y="970344"/>
            <a:ext cx="7105007" cy="494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C2131-A44B-AF4D-A78D-B9628846FF6F}"/>
              </a:ext>
            </a:extLst>
          </p:cNvPr>
          <p:cNvSpPr txBox="1"/>
          <p:nvPr/>
        </p:nvSpPr>
        <p:spPr>
          <a:xfrm>
            <a:off x="531812" y="1427406"/>
            <a:ext cx="4572747" cy="402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Implementación del puerto de escritura:</a:t>
            </a:r>
          </a:p>
          <a:p>
            <a:pPr marL="295275" indent="-17938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si se va a escribir el registro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entonces el número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en binario entra al decodificador, lo que hace que sólo la línea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 salida del decodificador se ponga en 1 (todas las otras, en 0)</a:t>
            </a:r>
          </a:p>
          <a:p>
            <a:pPr marL="295275" indent="-17938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como la línea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está en 1 (ya que se trata de una escritura), entonces sólo el output del </a:t>
            </a:r>
            <a:r>
              <a:rPr lang="en-US" cap="small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correspondiente al registro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se pone en 1</a:t>
            </a:r>
          </a:p>
          <a:p>
            <a:pPr marL="295275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y sólo ese registro es escrito con el valor que entra por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Register data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9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F384-E006-7C42-83CA-513DBB7C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9391D-D696-7E4E-9CBC-B359FD9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368300"/>
            <a:ext cx="6070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B7D9-A7AF-F114-7791-357C6AB6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spcBef>
                <a:spcPts val="4200"/>
              </a:spcBef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Una componente esencial de todo computador es su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memoria</a:t>
            </a:r>
          </a:p>
          <a:p>
            <a:pPr>
              <a:spcBef>
                <a:spcPts val="420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Sin memoria, no habría computadores tal como los conocemos hoy día</a:t>
            </a:r>
          </a:p>
          <a:p>
            <a:pPr>
              <a:spcBef>
                <a:spcPts val="420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 memoria se usa para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almacenar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tanto las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instrucciones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a ser ejecutadas</a:t>
            </a:r>
          </a:p>
          <a:p>
            <a:pPr>
              <a:spcBef>
                <a:spcPts val="420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como los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datos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que se usan en la ejecución de las instrucciones</a:t>
            </a:r>
          </a:p>
          <a:p>
            <a:pPr>
              <a:spcBef>
                <a:spcPts val="420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los que se producen como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resultados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 esa ejecución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CB330-92A7-8D47-CB7E-61D723BF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A05-BDAF-6AE8-A529-C1398CC8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</a:rPr>
              <a:t>Para tener una memoria (de un bit), necesitamos un circuito que </a:t>
            </a:r>
            <a:r>
              <a:rPr lang="en-US" i="1">
                <a:solidFill>
                  <a:srgbClr val="002060"/>
                </a:solidFill>
              </a:rPr>
              <a:t>recuerde</a:t>
            </a:r>
            <a:r>
              <a:rPr lang="en-US">
                <a:solidFill>
                  <a:srgbClr val="002060"/>
                </a:solidFill>
              </a:rPr>
              <a:t> valores de input previos —es decir, que almacene su </a:t>
            </a:r>
            <a:r>
              <a:rPr lang="en-US" i="1">
                <a:solidFill>
                  <a:srgbClr val="002060"/>
                </a:solidFill>
              </a:rPr>
              <a:t>estado</a:t>
            </a:r>
            <a:endParaRPr lang="en-US">
              <a:solidFill>
                <a:srgbClr val="002060"/>
              </a:solidFill>
            </a:endParaRPr>
          </a:p>
          <a:p>
            <a:pPr>
              <a:spcBef>
                <a:spcPts val="36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El output del circuito dependerá ahora tanto de los datos de input</a:t>
            </a:r>
          </a:p>
          <a:p>
            <a:pPr>
              <a:spcBef>
                <a:spcPts val="2400"/>
              </a:spcBef>
              <a:buClr>
                <a:srgbClr val="FF0000"/>
              </a:buClr>
              <a:defRPr/>
            </a:pPr>
            <a:r>
              <a:rPr lang="en-US" b="1">
                <a:solidFill>
                  <a:srgbClr val="002060"/>
                </a:solidFill>
              </a:rPr>
              <a:t>… como del valor almacenado dentro del circuito</a:t>
            </a:r>
          </a:p>
          <a:p>
            <a:pPr>
              <a:spcBef>
                <a:spcPts val="36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Esto se puede conseguir gracias a que cada compuerta tiene un pequeño </a:t>
            </a:r>
            <a:r>
              <a:rPr lang="en-US" i="1">
                <a:solidFill>
                  <a:srgbClr val="002060"/>
                </a:solidFill>
              </a:rPr>
              <a:t>retardo de propagación</a:t>
            </a:r>
            <a:r>
              <a:rPr lang="en-US">
                <a:solidFill>
                  <a:srgbClr val="002060"/>
                </a:solidFill>
              </a:rPr>
              <a:t>:</a:t>
            </a:r>
          </a:p>
          <a:p>
            <a:pPr lvl="1"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hay un retardo entre el instante en que el input cambia y el instante en que el output cambia consecuentemente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6DB3-E4B7-60B5-5F9C-CA9F2B7B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086BC-4594-CCB7-CFF9-175014DA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2BEAAE4-CF80-D245-943E-8A616F16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6719" y="294957"/>
            <a:ext cx="8249907" cy="4444989"/>
          </a:xfrm>
          <a:prstGeom prst="roundRect">
            <a:avLst>
              <a:gd name="adj" fmla="val 83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12000"/>
              </a:lnSpc>
              <a:defRPr/>
            </a:pPr>
            <a:r>
              <a:rPr lang="en-US" sz="2000">
                <a:solidFill>
                  <a:schemeClr val="tx1"/>
                </a:solidFill>
              </a:rPr>
              <a:t>P.ej., efecto del retardo de propagación en un circuito muy simple:</a:t>
            </a:r>
          </a:p>
          <a:p>
            <a:pPr lvl="1">
              <a:lnSpc>
                <a:spcPct val="112000"/>
              </a:lnSpc>
              <a:spcBef>
                <a:spcPts val="1200"/>
              </a:spcBef>
              <a:buClr>
                <a:srgbClr val="FF0000"/>
              </a:buClr>
              <a:defRPr/>
            </a:pPr>
            <a:r>
              <a:rPr lang="en-US" sz="1800">
                <a:solidFill>
                  <a:schemeClr val="tx1"/>
                </a:solidFill>
              </a:rPr>
              <a:t>si el output del circuito es 0, entonces el input del circuito es 0</a:t>
            </a:r>
          </a:p>
          <a:p>
            <a:pPr marL="755650" lvl="1" indent="0">
              <a:lnSpc>
                <a:spcPct val="112000"/>
              </a:lnSpc>
              <a:buFont typeface="Arial" panose="020B0604020202020204" pitchFamily="34" charset="0"/>
              <a:buNone/>
              <a:defRPr/>
            </a:pPr>
            <a:r>
              <a:rPr lang="en-US" sz="1800">
                <a:solidFill>
                  <a:schemeClr val="tx1"/>
                </a:solidFill>
              </a:rPr>
              <a:t>… esto  parece una contradicción, ya que la (única) compuerta del circuito es un inversor (</a:t>
            </a:r>
            <a:r>
              <a:rPr lang="en-US" sz="1800" cap="small">
                <a:solidFill>
                  <a:schemeClr val="tx1"/>
                </a:solidFill>
              </a:rPr>
              <a:t>not</a:t>
            </a:r>
            <a:r>
              <a:rPr lang="en-US" sz="1800">
                <a:solidFill>
                  <a:schemeClr val="tx1"/>
                </a:solidFill>
              </a:rPr>
              <a:t>)</a:t>
            </a:r>
          </a:p>
          <a:p>
            <a:pPr marL="755650" lvl="1" indent="0">
              <a:lnSpc>
                <a:spcPct val="112000"/>
              </a:lnSpc>
              <a:buFont typeface="Arial" panose="020B0604020202020204" pitchFamily="34" charset="0"/>
              <a:buNone/>
              <a:defRPr/>
            </a:pPr>
            <a:r>
              <a:rPr lang="en-US" sz="1800">
                <a:solidFill>
                  <a:schemeClr val="tx1"/>
                </a:solidFill>
              </a:rPr>
              <a:t>… excepto que sólo una vez que ha transcurrido el </a:t>
            </a:r>
            <a:r>
              <a:rPr lang="en-US" sz="1800" i="1">
                <a:solidFill>
                  <a:schemeClr val="tx1"/>
                </a:solidFill>
              </a:rPr>
              <a:t>retardo de propagación </a:t>
            </a:r>
            <a:r>
              <a:rPr lang="en-US" sz="1800">
                <a:solidFill>
                  <a:schemeClr val="tx1"/>
                </a:solidFill>
              </a:rPr>
              <a:t>(medido en nanosegundos), el output cambia a 1</a:t>
            </a:r>
          </a:p>
          <a:p>
            <a:pPr marL="755650" lvl="1" indent="0">
              <a:lnSpc>
                <a:spcPct val="112000"/>
              </a:lnSpc>
              <a:buFont typeface="Arial" panose="020B0604020202020204" pitchFamily="34" charset="0"/>
              <a:buNone/>
              <a:defRPr/>
            </a:pPr>
            <a:r>
              <a:rPr lang="en-US" sz="1800">
                <a:solidFill>
                  <a:schemeClr val="tx1"/>
                </a:solidFill>
              </a:rPr>
              <a:t>… y sólo una vez que ha transcurrido otro retardo de propagación, el output vuelve a 0 nuevamente</a:t>
            </a:r>
          </a:p>
          <a:p>
            <a:pPr lvl="1">
              <a:lnSpc>
                <a:spcPct val="112000"/>
              </a:lnSpc>
              <a:spcBef>
                <a:spcPts val="1200"/>
              </a:spcBef>
              <a:buClr>
                <a:srgbClr val="FF0000"/>
              </a:buClr>
              <a:defRPr/>
            </a:pPr>
            <a:r>
              <a:rPr lang="en-US" sz="1800">
                <a:solidFill>
                  <a:schemeClr val="tx1"/>
                </a:solidFill>
              </a:rPr>
              <a:t>en principio, este ciclo continúa para siempre, por lo que el circuito oscila: el output cambia una y otra vez entre 0 y 1</a:t>
            </a: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10B8835F-FC3B-39E5-70A3-DDDA750886BD}"/>
              </a:ext>
            </a:extLst>
          </p:cNvPr>
          <p:cNvGrpSpPr>
            <a:grpSpLocks/>
          </p:cNvGrpSpPr>
          <p:nvPr/>
        </p:nvGrpSpPr>
        <p:grpSpPr bwMode="auto">
          <a:xfrm>
            <a:off x="6090920" y="5049520"/>
            <a:ext cx="2438400" cy="1362075"/>
            <a:chOff x="3581990" y="4352524"/>
            <a:chExt cx="2437810" cy="136247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51E3A682-22F0-D64F-A8A0-3D1AC6A61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990" y="4962125"/>
              <a:ext cx="2437810" cy="752875"/>
              <a:chOff x="113267" y="5807937"/>
              <a:chExt cx="2437810" cy="75287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4EA2A57-F002-0A5D-A869-CF628A571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67" y="6187640"/>
                <a:ext cx="68087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A117E63-C988-A2FC-12A4-AB6EC6BFE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3891" y="6184464"/>
                <a:ext cx="9871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E7671A2-2A18-5BDD-C129-7D9727B90715}"/>
                  </a:ext>
                </a:extLst>
              </p:cNvPr>
              <p:cNvSpPr/>
              <p:nvPr/>
            </p:nvSpPr>
            <p:spPr>
              <a:xfrm>
                <a:off x="1446444" y="6125709"/>
                <a:ext cx="120621" cy="11751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C83BD0D3-CBAF-7175-89DC-61D4067289D8}"/>
                  </a:ext>
                </a:extLst>
              </p:cNvPr>
              <p:cNvSpPr/>
              <p:nvPr/>
            </p:nvSpPr>
            <p:spPr>
              <a:xfrm rot="5400000">
                <a:off x="733627" y="5860692"/>
                <a:ext cx="752697" cy="647543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880930-D919-0196-A968-ECC860B0BF75}"/>
                </a:ext>
              </a:extLst>
            </p:cNvPr>
            <p:cNvCxnSpPr/>
            <p:nvPr/>
          </p:nvCxnSpPr>
          <p:spPr>
            <a:xfrm flipV="1">
              <a:off x="5526207" y="4352524"/>
              <a:ext cx="0" cy="986128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114EAD86-BEFB-EBBB-8857-8BF2596FCA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81990" y="4352524"/>
              <a:ext cx="1944217" cy="986128"/>
            </a:xfrm>
            <a:prstGeom prst="bentConnector3">
              <a:avLst>
                <a:gd name="adj1" fmla="val 100480"/>
              </a:avLst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1">
            <a:extLst>
              <a:ext uri="{FF2B5EF4-FFF2-40B4-BE49-F238E27FC236}">
                <a16:creationId xmlns:a16="http://schemas.microsoft.com/office/drawing/2014/main" id="{35361BEC-10BF-7CD1-3955-1D6BD7AFC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6920" y="566547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A6F74CE0-C2F8-403E-E56D-09465402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845" y="597503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9164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9504F-575B-E853-BAF6-E011A1C5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986940D9-E46D-24D4-B8E2-9CAFB04D9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6122" y="264478"/>
                <a:ext cx="9199558" cy="3687762"/>
              </a:xfrm>
              <a:prstGeom prst="roundRect">
                <a:avLst>
                  <a:gd name="adj" fmla="val 1164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12000"/>
                  </a:lnSpc>
                  <a:defRPr/>
                </a:pPr>
                <a:r>
                  <a:rPr lang="en-US">
                    <a:solidFill>
                      <a:schemeClr val="tx1"/>
                    </a:solidFill>
                  </a:rPr>
                  <a:t>El funcionamiento de un </a:t>
                </a:r>
                <a:r>
                  <a:rPr lang="en-US" b="1" i="1">
                    <a:solidFill>
                      <a:schemeClr val="tx1"/>
                    </a:solidFill>
                  </a:rPr>
                  <a:t>l</a:t>
                </a:r>
                <a:r>
                  <a:rPr lang="en-US" sz="2000" b="1" i="1">
                    <a:solidFill>
                      <a:schemeClr val="tx1"/>
                    </a:solidFill>
                  </a:rPr>
                  <a:t>atch</a:t>
                </a:r>
                <a:r>
                  <a:rPr lang="en-US" sz="2000" b="1">
                    <a:solidFill>
                      <a:schemeClr val="tx1"/>
                    </a:solidFill>
                  </a:rPr>
                  <a:t> S-R</a:t>
                </a:r>
                <a:r>
                  <a:rPr lang="en-US" sz="2000">
                    <a:solidFill>
                      <a:schemeClr val="tx1"/>
                    </a:solidFill>
                  </a:rPr>
                  <a:t> se basa en el retardo de propagación:</a:t>
                </a:r>
              </a:p>
              <a:p>
                <a:pPr marL="533400" lvl="1" indent="-28257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construido a partir de dos compuertas </a:t>
                </a:r>
                <a:r>
                  <a:rPr lang="en-US" sz="1800" kern="0" cap="small">
                    <a:solidFill>
                      <a:schemeClr val="tx1"/>
                    </a:solidFill>
                  </a:rPr>
                  <a:t>nand</a:t>
                </a:r>
                <a:r>
                  <a:rPr lang="en-US" sz="1800">
                    <a:solidFill>
                      <a:schemeClr val="tx1"/>
                    </a:solidFill>
                  </a:rPr>
                  <a:t> (o dos compuertas </a:t>
                </a:r>
                <a:r>
                  <a:rPr lang="en-US" sz="1800" cap="small">
                    <a:solidFill>
                      <a:schemeClr val="tx1"/>
                    </a:solidFill>
                  </a:rPr>
                  <a:t>nor</a:t>
                </a:r>
                <a:r>
                  <a:rPr lang="en-US" sz="1800">
                    <a:solidFill>
                      <a:schemeClr val="tx1"/>
                    </a:solidFill>
                  </a:rPr>
                  <a:t>)</a:t>
                </a:r>
              </a:p>
              <a:p>
                <a:pPr marL="533400" lvl="1" indent="-28257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dos inputs, </a:t>
                </a:r>
                <a:r>
                  <a:rPr lang="en-US" sz="1800" i="1">
                    <a:solidFill>
                      <a:schemeClr val="tx1"/>
                    </a:solidFill>
                  </a:rPr>
                  <a:t>S</a:t>
                </a:r>
                <a:r>
                  <a:rPr lang="en-US" sz="1800">
                    <a:solidFill>
                      <a:schemeClr val="tx1"/>
                    </a:solidFill>
                  </a:rPr>
                  <a:t> (</a:t>
                </a:r>
                <a:r>
                  <a:rPr lang="en-US" sz="1800" i="1">
                    <a:solidFill>
                      <a:schemeClr val="tx1"/>
                    </a:solidFill>
                  </a:rPr>
                  <a:t>set</a:t>
                </a:r>
                <a:r>
                  <a:rPr lang="en-US" sz="1800">
                    <a:solidFill>
                      <a:schemeClr val="tx1"/>
                    </a:solidFill>
                  </a:rPr>
                  <a:t>) y </a:t>
                </a:r>
                <a:r>
                  <a:rPr lang="en-US" sz="1800" i="1">
                    <a:solidFill>
                      <a:schemeClr val="tx1"/>
                    </a:solidFill>
                  </a:rPr>
                  <a:t>R</a:t>
                </a:r>
                <a:r>
                  <a:rPr lang="en-US" sz="1800">
                    <a:solidFill>
                      <a:schemeClr val="tx1"/>
                    </a:solidFill>
                  </a:rPr>
                  <a:t> (</a:t>
                </a:r>
                <a:r>
                  <a:rPr lang="en-US" sz="1800" i="1">
                    <a:solidFill>
                      <a:schemeClr val="tx1"/>
                    </a:solidFill>
                  </a:rPr>
                  <a:t>reset</a:t>
                </a:r>
                <a:r>
                  <a:rPr lang="en-US" sz="1800">
                    <a:solidFill>
                      <a:schemeClr val="tx1"/>
                    </a:solidFill>
                  </a:rPr>
                  <a:t>)</a:t>
                </a:r>
              </a:p>
              <a:p>
                <a:pPr marL="533400" lvl="1" indent="-28257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dos outputs, </a:t>
                </a:r>
                <a:r>
                  <a:rPr lang="en-US" sz="1800" i="1">
                    <a:solidFill>
                      <a:schemeClr val="tx1"/>
                    </a:solidFill>
                  </a:rPr>
                  <a:t>Q</a:t>
                </a:r>
                <a:r>
                  <a:rPr lang="en-US" sz="180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ba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, complementarios</a:t>
                </a:r>
              </a:p>
              <a:p>
                <a:pPr marL="533400" lvl="1" indent="-28257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los outputs no están determinados únicamente por los inputs vigentes —no es un circuito combinacional … sino </a:t>
                </a:r>
                <a:r>
                  <a:rPr lang="en-US" sz="1800" b="1">
                    <a:solidFill>
                      <a:schemeClr val="tx1"/>
                    </a:solidFill>
                  </a:rPr>
                  <a:t>secuencial</a:t>
                </a:r>
                <a:endParaRPr lang="en-US" sz="1800">
                  <a:solidFill>
                    <a:schemeClr val="tx1"/>
                  </a:solidFill>
                </a:endParaRPr>
              </a:p>
              <a:p>
                <a:pPr indent="-49212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>
                    <a:solidFill>
                      <a:schemeClr val="tx1"/>
                    </a:solidFill>
                  </a:rPr>
                  <a:t>Problema:</a:t>
                </a:r>
              </a:p>
              <a:p>
                <a:pPr marL="533400" lvl="1" indent="-28257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si </a:t>
                </a:r>
                <a:r>
                  <a:rPr lang="en-US" sz="1800" i="1">
                    <a:solidFill>
                      <a:schemeClr val="tx1"/>
                    </a:solidFill>
                  </a:rPr>
                  <a:t>R</a:t>
                </a:r>
                <a:r>
                  <a:rPr lang="en-US" sz="1800">
                    <a:solidFill>
                      <a:schemeClr val="tx1"/>
                    </a:solidFill>
                  </a:rPr>
                  <a:t> = </a:t>
                </a:r>
                <a:r>
                  <a:rPr lang="en-US" sz="1800" i="1">
                    <a:solidFill>
                      <a:schemeClr val="tx1"/>
                    </a:solidFill>
                  </a:rPr>
                  <a:t>S</a:t>
                </a:r>
                <a:r>
                  <a:rPr lang="en-US" sz="1800">
                    <a:solidFill>
                      <a:schemeClr val="tx1"/>
                    </a:solidFill>
                  </a:rPr>
                  <a:t> = 0 (⇒ </a:t>
                </a:r>
                <a:r>
                  <a:rPr lang="en-US" sz="1800" i="1">
                    <a:solidFill>
                      <a:schemeClr val="tx1"/>
                    </a:solidFill>
                  </a:rPr>
                  <a:t>Q</a:t>
                </a:r>
                <a:r>
                  <a:rPr lang="en-US" sz="180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ba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= 1), el circuito se vuelve no determinista cuando </a:t>
                </a:r>
                <a:r>
                  <a:rPr lang="en-US" sz="1800" i="1">
                    <a:solidFill>
                      <a:schemeClr val="tx1"/>
                    </a:solidFill>
                  </a:rPr>
                  <a:t>R</a:t>
                </a:r>
                <a:r>
                  <a:rPr lang="en-US" sz="1800">
                    <a:solidFill>
                      <a:schemeClr val="tx1"/>
                    </a:solidFill>
                  </a:rPr>
                  <a:t> y </a:t>
                </a:r>
                <a:r>
                  <a:rPr lang="en-US" sz="1800" i="1">
                    <a:solidFill>
                      <a:schemeClr val="tx1"/>
                    </a:solidFill>
                  </a:rPr>
                  <a:t>S</a:t>
                </a:r>
                <a:r>
                  <a:rPr lang="en-US" sz="1800">
                    <a:solidFill>
                      <a:schemeClr val="tx1"/>
                    </a:solidFill>
                  </a:rPr>
                  <a:t> vuelvan a 1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986940D9-E46D-24D4-B8E2-9CAFB04D9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6122" y="264478"/>
                <a:ext cx="9199558" cy="3687762"/>
              </a:xfrm>
              <a:prstGeom prst="roundRect">
                <a:avLst>
                  <a:gd name="adj" fmla="val 11645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>
            <a:extLst>
              <a:ext uri="{FF2B5EF4-FFF2-40B4-BE49-F238E27FC236}">
                <a16:creationId xmlns:a16="http://schemas.microsoft.com/office/drawing/2014/main" id="{166369B5-AD5C-9DDF-CAC8-9515B50E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0" y="4180840"/>
            <a:ext cx="3819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6 Tabla">
            <a:extLst>
              <a:ext uri="{FF2B5EF4-FFF2-40B4-BE49-F238E27FC236}">
                <a16:creationId xmlns:a16="http://schemas.microsoft.com/office/drawing/2014/main" id="{0F4DDBEB-AED9-0CBB-7300-01B1C14E7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92295"/>
              </p:ext>
            </p:extLst>
          </p:nvPr>
        </p:nvGraphicFramePr>
        <p:xfrm>
          <a:off x="7955280" y="4449127"/>
          <a:ext cx="2381250" cy="1854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r>
                        <a:rPr lang="es-ES" baseline="30000" dirty="0"/>
                        <a:t>t+</a:t>
                      </a:r>
                      <a:r>
                        <a:rPr lang="es-ES" sz="1800" baseline="30000" dirty="0"/>
                        <a:t>1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Q</a:t>
                      </a:r>
                      <a:r>
                        <a:rPr lang="es-ES" baseline="30000" dirty="0" err="1"/>
                        <a:t>t</a:t>
                      </a:r>
                      <a:endParaRPr lang="es-CL" dirty="0"/>
                    </a:p>
                  </a:txBody>
                  <a:tcPr marL="91441" marR="91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1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517B4-C928-4E4C-BDE4-131B962D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6</a:t>
            </a:fld>
            <a:endParaRPr lang="en-US"/>
          </a:p>
        </p:txBody>
      </p:sp>
      <p:pic>
        <p:nvPicPr>
          <p:cNvPr id="1025" name="Picture 1" descr="page1217image400">
            <a:extLst>
              <a:ext uri="{FF2B5EF4-FFF2-40B4-BE49-F238E27FC236}">
                <a16:creationId xmlns:a16="http://schemas.microsoft.com/office/drawing/2014/main" id="{10B511C6-A76A-4342-91FC-09C06809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11" y="287079"/>
            <a:ext cx="53086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6515F-48BA-9F48-A72E-A7BB5CB1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763" y="4058831"/>
            <a:ext cx="6823296" cy="22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5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BCDE0-9F71-9B0B-C5B9-EFEBF051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2BC69351-34F1-9466-25FD-09694A162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2500" y="312517"/>
                <a:ext cx="9780609" cy="3819646"/>
              </a:xfrm>
              <a:prstGeom prst="roundRect">
                <a:avLst>
                  <a:gd name="adj" fmla="val 1030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2000"/>
                  </a:lnSpc>
                  <a:defRPr/>
                </a:pPr>
                <a:r>
                  <a:rPr lang="en-US" sz="2000" b="1" i="1">
                    <a:solidFill>
                      <a:schemeClr val="tx1"/>
                    </a:solidFill>
                  </a:rPr>
                  <a:t>Latch</a:t>
                </a:r>
                <a:r>
                  <a:rPr lang="en-US" sz="2000" b="1">
                    <a:solidFill>
                      <a:schemeClr val="tx1"/>
                    </a:solidFill>
                  </a:rPr>
                  <a:t> D</a:t>
                </a:r>
                <a:r>
                  <a:rPr lang="en-US" sz="2000">
                    <a:solidFill>
                      <a:schemeClr val="tx1"/>
                    </a:solidFill>
                  </a:rPr>
                  <a:t> (controlado por el </a:t>
                </a:r>
                <a:r>
                  <a:rPr lang="en-US" sz="2000" i="1">
                    <a:solidFill>
                      <a:schemeClr val="tx1"/>
                    </a:solidFill>
                  </a:rPr>
                  <a:t>Clock</a:t>
                </a:r>
                <a:r>
                  <a:rPr lang="en-US" sz="2000">
                    <a:solidFill>
                      <a:schemeClr val="tx1"/>
                    </a:solidFill>
                  </a:rPr>
                  <a:t> )</a:t>
                </a:r>
              </a:p>
              <a:p>
                <a:pPr>
                  <a:lnSpc>
                    <a:spcPct val="112000"/>
                  </a:lnSpc>
                  <a:spcBef>
                    <a:spcPts val="1800"/>
                  </a:spcBef>
                  <a:defRPr/>
                </a:pPr>
                <a:r>
                  <a:rPr lang="en-US" sz="2000">
                    <a:solidFill>
                      <a:schemeClr val="tx1"/>
                    </a:solidFill>
                  </a:rPr>
                  <a:t>Para que el latch S-R cambie de estado sólo en ciertos instantes específicos, hacemos que </a:t>
                </a:r>
                <a:r>
                  <a:rPr lang="en-US" sz="2000" i="1">
                    <a:solidFill>
                      <a:schemeClr val="tx1"/>
                    </a:solidFill>
                  </a:rPr>
                  <a:t>R</a:t>
                </a:r>
                <a:r>
                  <a:rPr lang="en-US" sz="2000">
                    <a:solidFill>
                      <a:schemeClr val="tx1"/>
                    </a:solidFill>
                  </a:rPr>
                  <a:t> y </a:t>
                </a:r>
                <a:r>
                  <a:rPr lang="en-US" sz="2000" i="1">
                    <a:solidFill>
                      <a:schemeClr val="tx1"/>
                    </a:solidFill>
                  </a:rPr>
                  <a:t>S</a:t>
                </a:r>
                <a:r>
                  <a:rPr lang="en-US" sz="2000">
                    <a:solidFill>
                      <a:schemeClr val="tx1"/>
                    </a:solidFill>
                  </a:rPr>
                  <a:t> provengan de compuertas </a:t>
                </a:r>
                <a:r>
                  <a:rPr lang="en-US" sz="2000" cap="small">
                    <a:solidFill>
                      <a:schemeClr val="tx1"/>
                    </a:solidFill>
                  </a:rPr>
                  <a:t>nand</a:t>
                </a:r>
                <a:r>
                  <a:rPr lang="en-US" sz="2000">
                    <a:solidFill>
                      <a:schemeClr val="tx1"/>
                    </a:solidFill>
                  </a:rPr>
                  <a:t> que comparten un input correspondiente al </a:t>
                </a:r>
                <a:r>
                  <a:rPr lang="en-US" sz="2000" i="1">
                    <a:solidFill>
                      <a:schemeClr val="tx1"/>
                    </a:solidFill>
                  </a:rPr>
                  <a:t>Clock</a:t>
                </a:r>
                <a:r>
                  <a:rPr lang="en-US" sz="2000">
                    <a:solidFill>
                      <a:schemeClr val="tx1"/>
                    </a:solidFill>
                  </a:rPr>
                  <a:t> del procesador</a:t>
                </a:r>
              </a:p>
              <a:p>
                <a:pPr marL="493713" lvl="1" indent="-28257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>
                    <a:solidFill>
                      <a:schemeClr val="tx1"/>
                    </a:solidFill>
                  </a:rPr>
                  <a:t>cuando </a:t>
                </a:r>
                <a:r>
                  <a:rPr lang="en-US" i="1">
                    <a:solidFill>
                      <a:schemeClr val="tx1"/>
                    </a:solidFill>
                  </a:rPr>
                  <a:t>Clock</a:t>
                </a:r>
                <a:r>
                  <a:rPr lang="en-US">
                    <a:solidFill>
                      <a:schemeClr val="tx1"/>
                    </a:solidFill>
                  </a:rPr>
                  <a:t> (= </a:t>
                </a:r>
                <a:r>
                  <a:rPr lang="en-US" i="1">
                    <a:solidFill>
                      <a:schemeClr val="tx1"/>
                    </a:solidFill>
                  </a:rPr>
                  <a:t>C</a:t>
                </a:r>
                <a:r>
                  <a:rPr lang="en-US">
                    <a:solidFill>
                      <a:schemeClr val="tx1"/>
                    </a:solidFill>
                  </a:rPr>
                  <a:t>) está en 1, el </a:t>
                </a:r>
                <a:r>
                  <a:rPr lang="en-US" i="1">
                    <a:solidFill>
                      <a:schemeClr val="tx1"/>
                    </a:solidFill>
                  </a:rPr>
                  <a:t>latch</a:t>
                </a:r>
                <a:r>
                  <a:rPr lang="en-US">
                    <a:solidFill>
                      <a:schemeClr val="tx1"/>
                    </a:solidFill>
                  </a:rPr>
                  <a:t> “se carga con” el valor de </a:t>
                </a:r>
                <a:r>
                  <a:rPr lang="en-US" i="1">
                    <a:solidFill>
                      <a:schemeClr val="tx1"/>
                    </a:solidFill>
                  </a:rPr>
                  <a:t>D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marL="493713" lvl="1" indent="-28257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>
                    <a:solidFill>
                      <a:schemeClr val="tx1"/>
                    </a:solidFill>
                  </a:rPr>
                  <a:t>el valor almacenado en el </a:t>
                </a:r>
                <a:r>
                  <a:rPr lang="en-US" i="1">
                    <a:solidFill>
                      <a:schemeClr val="tx1"/>
                    </a:solidFill>
                  </a:rPr>
                  <a:t>latch</a:t>
                </a:r>
                <a:r>
                  <a:rPr lang="en-US">
                    <a:solidFill>
                      <a:schemeClr val="tx1"/>
                    </a:solidFill>
                  </a:rPr>
                  <a:t> está siempre disponible en el output </a:t>
                </a:r>
                <a:r>
                  <a:rPr lang="en-US" i="1">
                    <a:solidFill>
                      <a:schemeClr val="tx1"/>
                    </a:solidFill>
                  </a:rPr>
                  <a:t>Q</a:t>
                </a:r>
              </a:p>
              <a:p>
                <a:pPr>
                  <a:lnSpc>
                    <a:spcPct val="112000"/>
                  </a:lnSpc>
                  <a:spcBef>
                    <a:spcPts val="1800"/>
                  </a:spcBef>
                  <a:defRPr/>
                </a:pPr>
                <a:r>
                  <a:rPr lang="en-US" sz="2000">
                    <a:solidFill>
                      <a:schemeClr val="tx1"/>
                    </a:solidFill>
                  </a:rPr>
                  <a:t>Y para evitar el caso no determinista cuando </a:t>
                </a:r>
                <a:r>
                  <a:rPr lang="en-US" sz="2000" i="1">
                    <a:solidFill>
                      <a:schemeClr val="tx1"/>
                    </a:solidFill>
                  </a:rPr>
                  <a:t>R</a:t>
                </a:r>
                <a:r>
                  <a:rPr lang="en-US" sz="2000">
                    <a:solidFill>
                      <a:schemeClr val="tx1"/>
                    </a:solidFill>
                  </a:rPr>
                  <a:t> = </a:t>
                </a:r>
                <a:r>
                  <a:rPr lang="en-US" sz="2000" i="1">
                    <a:solidFill>
                      <a:schemeClr val="tx1"/>
                    </a:solidFill>
                  </a:rPr>
                  <a:t>S</a:t>
                </a:r>
                <a:r>
                  <a:rPr lang="en-US" sz="2000">
                    <a:solidFill>
                      <a:schemeClr val="tx1"/>
                    </a:solidFill>
                  </a:rPr>
                  <a:t> = 0, prevenimos su ocurrencia haciendo que el segundo input de estas compuertas </a:t>
                </a:r>
                <a:r>
                  <a:rPr lang="en-US" sz="2000" cap="small">
                    <a:solidFill>
                      <a:schemeClr val="tx1"/>
                    </a:solidFill>
                  </a:rPr>
                  <a:t>nand</a:t>
                </a:r>
                <a:r>
                  <a:rPr lang="en-US" sz="2000">
                    <a:solidFill>
                      <a:schemeClr val="tx1"/>
                    </a:solidFill>
                  </a:rPr>
                  <a:t> sean un input </a:t>
                </a:r>
                <a:r>
                  <a:rPr lang="en-US" sz="2000" i="1">
                    <a:solidFill>
                      <a:schemeClr val="tx1"/>
                    </a:solidFill>
                  </a:rPr>
                  <a:t>D</a:t>
                </a:r>
                <a:r>
                  <a:rPr lang="en-US" sz="2000">
                    <a:solidFill>
                      <a:schemeClr val="tx1"/>
                    </a:solidFill>
                  </a:rPr>
                  <a:t> y su complemento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:</a:t>
                </a:r>
              </a:p>
              <a:p>
                <a:pPr marL="493713" lvl="1" indent="-282575">
                  <a:lnSpc>
                    <a:spcPct val="112000"/>
                  </a:lnSpc>
                  <a:buClr>
                    <a:srgbClr val="FF0000"/>
                  </a:buClr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los inputs </a:t>
                </a:r>
                <a:r>
                  <a:rPr lang="en-US" sz="1800" i="1">
                    <a:solidFill>
                      <a:schemeClr val="tx1"/>
                    </a:solidFill>
                  </a:rPr>
                  <a:t>R</a:t>
                </a:r>
                <a:r>
                  <a:rPr lang="en-US" sz="1800">
                    <a:solidFill>
                      <a:schemeClr val="tx1"/>
                    </a:solidFill>
                  </a:rPr>
                  <a:t> y </a:t>
                </a:r>
                <a:r>
                  <a:rPr lang="en-US" sz="1800" i="1">
                    <a:solidFill>
                      <a:schemeClr val="tx1"/>
                    </a:solidFill>
                  </a:rPr>
                  <a:t>S</a:t>
                </a:r>
                <a:r>
                  <a:rPr lang="en-US" sz="1800">
                    <a:solidFill>
                      <a:schemeClr val="tx1"/>
                    </a:solidFill>
                  </a:rPr>
                  <a:t> del </a:t>
                </a:r>
                <a:r>
                  <a:rPr lang="en-US" sz="1800" i="1">
                    <a:solidFill>
                      <a:schemeClr val="tx1"/>
                    </a:solidFill>
                  </a:rPr>
                  <a:t>latch</a:t>
                </a:r>
                <a:r>
                  <a:rPr lang="en-US" sz="1800">
                    <a:solidFill>
                      <a:schemeClr val="tx1"/>
                    </a:solidFill>
                  </a:rPr>
                  <a:t> S-R no pueden ser ambos 0 simultáneamente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2BC69351-34F1-9466-25FD-09694A162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2500" y="312517"/>
                <a:ext cx="9780609" cy="3819646"/>
              </a:xfrm>
              <a:prstGeom prst="roundRect">
                <a:avLst>
                  <a:gd name="adj" fmla="val 1030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DD751C3C-E7A6-0701-7388-E822FE55E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506693"/>
            <a:ext cx="4568825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6 Tabla">
            <a:extLst>
              <a:ext uri="{FF2B5EF4-FFF2-40B4-BE49-F238E27FC236}">
                <a16:creationId xmlns:a16="http://schemas.microsoft.com/office/drawing/2014/main" id="{F9140B95-D3C7-CFF1-14AD-893D74309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3585"/>
              </p:ext>
            </p:extLst>
          </p:nvPr>
        </p:nvGraphicFramePr>
        <p:xfrm>
          <a:off x="8931275" y="4886643"/>
          <a:ext cx="2381250" cy="148431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Q</a:t>
                      </a:r>
                      <a:r>
                        <a:rPr lang="es-ES" sz="1800" baseline="30000" dirty="0"/>
                        <a:t>t+1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0/1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Q</a:t>
                      </a:r>
                      <a:r>
                        <a:rPr lang="es-ES" sz="1800" baseline="30000" dirty="0" err="1"/>
                        <a:t>t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6CD26650-313C-579A-C7A9-7649CF3C217B}"/>
              </a:ext>
            </a:extLst>
          </p:cNvPr>
          <p:cNvSpPr/>
          <p:nvPr/>
        </p:nvSpPr>
        <p:spPr>
          <a:xfrm>
            <a:off x="5711825" y="4483543"/>
            <a:ext cx="2968625" cy="198278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B13C2-197D-2F84-0310-BAB673123486}"/>
              </a:ext>
            </a:extLst>
          </p:cNvPr>
          <p:cNvSpPr txBox="1"/>
          <p:nvPr/>
        </p:nvSpPr>
        <p:spPr>
          <a:xfrm>
            <a:off x="7040563" y="4377180"/>
            <a:ext cx="992187" cy="3683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+mn-lt"/>
              </a:rPr>
              <a:t>latch S-R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4D823AA-8C56-DAAC-F248-E39CF4010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4561330"/>
            <a:ext cx="333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D58650F-6331-BB51-26DD-321524C2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612819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6F4CA-CBF0-5748-B125-059AEAE9639D}"/>
              </a:ext>
            </a:extLst>
          </p:cNvPr>
          <p:cNvSpPr txBox="1"/>
          <p:nvPr/>
        </p:nvSpPr>
        <p:spPr>
          <a:xfrm>
            <a:off x="2256761" y="6027815"/>
            <a:ext cx="16690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/>
              <a:t>Clock = 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0308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9BBB-4571-8A29-C1C3-921D4D24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5" name="6 Tabla">
            <a:extLst>
              <a:ext uri="{FF2B5EF4-FFF2-40B4-BE49-F238E27FC236}">
                <a16:creationId xmlns:a16="http://schemas.microsoft.com/office/drawing/2014/main" id="{36FCBEE3-1292-598D-470C-9947C96B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54394"/>
              </p:ext>
            </p:extLst>
          </p:nvPr>
        </p:nvGraphicFramePr>
        <p:xfrm>
          <a:off x="7843678" y="2729688"/>
          <a:ext cx="2381250" cy="148431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Q</a:t>
                      </a:r>
                      <a:r>
                        <a:rPr lang="es-ES" sz="1800" baseline="30000" dirty="0"/>
                        <a:t>t+1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0/1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Q</a:t>
                      </a:r>
                      <a:r>
                        <a:rPr lang="es-ES" sz="1800" baseline="30000" dirty="0" err="1"/>
                        <a:t>t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0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  <a:endParaRPr lang="es-CL" sz="1800" dirty="0"/>
                    </a:p>
                  </a:txBody>
                  <a:tcPr marL="91441" marR="91441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7 CuadroTexto">
            <a:extLst>
              <a:ext uri="{FF2B5EF4-FFF2-40B4-BE49-F238E27FC236}">
                <a16:creationId xmlns:a16="http://schemas.microsoft.com/office/drawing/2014/main" id="{66EBE892-C3E2-AA74-7FB5-D4803C6DC974}"/>
              </a:ext>
            </a:extLst>
          </p:cNvPr>
          <p:cNvSpPr txBox="1"/>
          <p:nvPr/>
        </p:nvSpPr>
        <p:spPr>
          <a:xfrm>
            <a:off x="4338176" y="4864082"/>
            <a:ext cx="4421504" cy="10215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dato (input)</a:t>
            </a:r>
          </a:p>
          <a:p>
            <a:pPr>
              <a:defRPr/>
            </a:pP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control (p.ej., un reloj, como ya veremos)</a:t>
            </a:r>
          </a:p>
          <a:p>
            <a:pPr>
              <a:defRPr/>
            </a:pPr>
            <a:r>
              <a:rPr lang="es-ES" b="1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: estado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(output)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B8E02-894C-5477-4650-388BB78CBDC7}"/>
              </a:ext>
            </a:extLst>
          </p:cNvPr>
          <p:cNvSpPr/>
          <p:nvPr/>
        </p:nvSpPr>
        <p:spPr>
          <a:xfrm>
            <a:off x="4837113" y="2345513"/>
            <a:ext cx="1447800" cy="225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ED2EFA-4E81-728D-9286-7AAF3F09C9C4}"/>
              </a:ext>
            </a:extLst>
          </p:cNvPr>
          <p:cNvCxnSpPr/>
          <p:nvPr/>
        </p:nvCxnSpPr>
        <p:spPr>
          <a:xfrm>
            <a:off x="6284913" y="2764613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60D0E-2CF2-EE66-BC1B-8BF1C5D0855D}"/>
              </a:ext>
            </a:extLst>
          </p:cNvPr>
          <p:cNvCxnSpPr/>
          <p:nvPr/>
        </p:nvCxnSpPr>
        <p:spPr>
          <a:xfrm>
            <a:off x="4513263" y="2743975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0D0DB8-68C7-0DAE-3486-20A02D185DE9}"/>
              </a:ext>
            </a:extLst>
          </p:cNvPr>
          <p:cNvCxnSpPr/>
          <p:nvPr/>
        </p:nvCxnSpPr>
        <p:spPr>
          <a:xfrm>
            <a:off x="6284913" y="4115575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6">
            <a:extLst>
              <a:ext uri="{FF2B5EF4-FFF2-40B4-BE49-F238E27FC236}">
                <a16:creationId xmlns:a16="http://schemas.microsoft.com/office/drawing/2014/main" id="{7F7E9A8A-E812-B2E1-3317-419002B75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1" y="2559825"/>
            <a:ext cx="407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7F164B70-93B7-2F3A-D2FD-E2FD75545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2001" y="2559825"/>
                <a:ext cx="4956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1F497D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1F497D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7F164B70-93B7-2F3A-D2FD-E2FD7554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1" y="2559825"/>
                <a:ext cx="495649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0">
            <a:extLst>
              <a:ext uri="{FF2B5EF4-FFF2-40B4-BE49-F238E27FC236}">
                <a16:creationId xmlns:a16="http://schemas.microsoft.com/office/drawing/2014/main" id="{ADBDE930-238C-1200-0BA0-6B225612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1" y="3874275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D2CC9F38-B6CA-66D6-4DF9-1A3C18182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9467" y="3816400"/>
                <a:ext cx="495649" cy="50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1F497D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1F497D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  <a:cs typeface="Constantia" panose="0203060205030603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bar>
                    </m:oMath>
                  </m:oMathPara>
                </a14:m>
                <a:endParaRPr lang="en-US" altLang="en-US" sz="24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D2CC9F38-B6CA-66D6-4DF9-1A3C18182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9467" y="3816400"/>
                <a:ext cx="495649" cy="505203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8D1B22-3EC2-FBA8-6E66-4C33B52B3CAB}"/>
              </a:ext>
            </a:extLst>
          </p:cNvPr>
          <p:cNvCxnSpPr/>
          <p:nvPr/>
        </p:nvCxnSpPr>
        <p:spPr>
          <a:xfrm>
            <a:off x="4546601" y="4115575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B7CF89-AA39-2171-3E5A-70E9351800F7}"/>
              </a:ext>
            </a:extLst>
          </p:cNvPr>
          <p:cNvSpPr txBox="1"/>
          <p:nvPr/>
        </p:nvSpPr>
        <p:spPr>
          <a:xfrm>
            <a:off x="3555755" y="787782"/>
            <a:ext cx="5331652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Latch</a:t>
            </a:r>
            <a:r>
              <a:rPr lang="en-US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 (controlado por </a:t>
            </a:r>
            <a:r>
              <a:rPr lang="en-US" altLang="en-US" sz="20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) —esquemáticamente</a:t>
            </a:r>
            <a:endParaRPr lang="en-CL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4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7EC0-A616-3372-15BB-AFD80FBC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el diseño y construcción de computadores digitales, necesitamos circuitos que puedan leer el valor de una señal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un instante particular en el tiempo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almacenarlo:</a:t>
            </a:r>
          </a:p>
          <a:p>
            <a:pPr lvl="1"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esto elimina los problemas que podrían ocurrir si varias señales fueran leídas en momentos en el tiempo levemente diferentes</a:t>
            </a:r>
          </a:p>
          <a:p>
            <a:pPr marL="758825" lvl="1" indent="0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esto podría ocurrir en el caso de los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latches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como el anterior, en que la señal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puede ser leída en cualquier instante mientras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está en su valor alto, o 1 (o, equivalentemente, en su valor bajo)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5EC06-1172-AF06-0424-43FD50F5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{C2B7D4B4-4985-D24C-8DF3-389EFEA3FDA1}tf10001069</Template>
  <TotalTime>14370</TotalTime>
  <Words>1119</Words>
  <Application>Microsoft Macintosh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Cambria Math</vt:lpstr>
      <vt:lpstr>Century Gothic</vt:lpstr>
      <vt:lpstr>Consolas</vt:lpstr>
      <vt:lpstr>Constantia</vt:lpstr>
      <vt:lpstr>Wingdings 3</vt:lpstr>
      <vt:lpstr>Wisp</vt:lpstr>
      <vt:lpstr>Lógica digital secuencial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199</cp:revision>
  <cp:lastPrinted>2022-03-09T10:45:53Z</cp:lastPrinted>
  <dcterms:created xsi:type="dcterms:W3CDTF">2021-12-18T19:40:31Z</dcterms:created>
  <dcterms:modified xsi:type="dcterms:W3CDTF">2023-08-28T02:36:09Z</dcterms:modified>
</cp:coreProperties>
</file>