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35"/>
  </p:notesMasterIdLst>
  <p:handoutMasterIdLst>
    <p:handoutMasterId r:id="rId36"/>
  </p:handoutMasterIdLst>
  <p:sldIdLst>
    <p:sldId id="256" r:id="rId3"/>
    <p:sldId id="275" r:id="rId4"/>
    <p:sldId id="300" r:id="rId5"/>
    <p:sldId id="301" r:id="rId6"/>
    <p:sldId id="276" r:id="rId7"/>
    <p:sldId id="395" r:id="rId8"/>
    <p:sldId id="278" r:id="rId9"/>
    <p:sldId id="422" r:id="rId10"/>
    <p:sldId id="304" r:id="rId11"/>
    <p:sldId id="424" r:id="rId12"/>
    <p:sldId id="425" r:id="rId13"/>
    <p:sldId id="302" r:id="rId14"/>
    <p:sldId id="411" r:id="rId15"/>
    <p:sldId id="413" r:id="rId16"/>
    <p:sldId id="426" r:id="rId17"/>
    <p:sldId id="423" r:id="rId18"/>
    <p:sldId id="412" r:id="rId19"/>
    <p:sldId id="351" r:id="rId20"/>
    <p:sldId id="280" r:id="rId21"/>
    <p:sldId id="396" r:id="rId22"/>
    <p:sldId id="414" r:id="rId23"/>
    <p:sldId id="415" r:id="rId24"/>
    <p:sldId id="416" r:id="rId25"/>
    <p:sldId id="417" r:id="rId26"/>
    <p:sldId id="400" r:id="rId27"/>
    <p:sldId id="399" r:id="rId28"/>
    <p:sldId id="298" r:id="rId29"/>
    <p:sldId id="418" r:id="rId30"/>
    <p:sldId id="419" r:id="rId31"/>
    <p:sldId id="361" r:id="rId32"/>
    <p:sldId id="362" r:id="rId33"/>
    <p:sldId id="389" r:id="rId34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131"/>
    <p:restoredTop sz="92248"/>
  </p:normalViewPr>
  <p:slideViewPr>
    <p:cSldViewPr snapToObjects="1">
      <p:cViewPr varScale="1">
        <p:scale>
          <a:sx n="59" d="100"/>
          <a:sy n="59" d="100"/>
        </p:scale>
        <p:origin x="192" y="5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5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38B9B9-B7BA-62C6-C6AB-35FC134431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C10BA3-F90B-2D93-9767-C22E33000A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989A55-B546-D5DB-E24D-58D6156382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9E17C1-075F-1251-671B-F5F4049D7A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229230F-5134-934A-914A-4CFCBC429B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2743D6-0256-05CC-F723-8CCB489CBA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B7818A-4516-A7E6-D07D-739A3F32870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B8F0A90-5496-FEA8-0428-52431459C1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B380791-C4A9-CE32-9842-F0504D5B61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FC95B-16F1-FC45-AEA1-79FC54DC98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4BA8F-F30A-3C52-ABE8-9A8E8C030B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4D536AA-6DD8-3A4A-8287-50FB2288C0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DF1B7BB-933A-9E32-5D94-DD97FB762CAA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flipV="1">
            <a:off x="914400" y="3597276"/>
            <a:ext cx="10363200" cy="3175"/>
          </a:xfrm>
          <a:prstGeom prst="line">
            <a:avLst/>
          </a:prstGeom>
          <a:noFill/>
          <a:ln w="9525">
            <a:solidFill>
              <a:srgbClr val="00009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8B1ADDE-263B-FD8C-27AE-66C14922B9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533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5/3/09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B585623-091A-7EF9-2FA5-9E9FFD73E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99467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92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C0131-AE0E-F9B2-3D23-5E5945A48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5/3/09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E65DA-7CFF-E109-F4AF-3DF5B8C2A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6FC13-3F6E-ADAB-8800-2478B1652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172201"/>
            <a:ext cx="1016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85D5A50-5B92-504D-81C3-E48875B3E5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797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F6163-6987-D5C0-C6B8-E764928C4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5/3/09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7D785-7EA1-10EC-6C12-07F259173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86AFA-C0DB-14B2-4165-2E39BC6A9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172201"/>
            <a:ext cx="1016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6F6203F-619E-8341-AFB3-1FA4AE7D79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8558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7971D-C051-A91C-0E2E-FC6D2FD29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5/3/09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CCBC5-2B51-4201-1D27-72B27026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4839C-31B9-272D-AA63-DEB15C16A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172201"/>
            <a:ext cx="1016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0539B4F-96C9-264A-A1D0-94794A9FA8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8700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7DB2A-B89A-2F38-30F5-4FA6D760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5/3/09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DD0CA-6F83-CEA9-B8A6-1F15D1790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AEDFB-188D-1EA4-EDDF-C91FD56C3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3F881E-A000-7548-A8BF-1A3BF82D24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0863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3C8C4-3C9E-BB13-41B3-FCBFA50C2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5/3/09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317CF-DEB5-8C15-86A7-F4123A25A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C4EA7-7E15-8EAB-01D0-616248C63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BEF8B-02CA-E341-8823-B22F550C6C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4702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7E2C8-81BF-1570-5B73-CCD01A39E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5/3/09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A43EC-F123-8058-BFA9-5AD4100E6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7D4B1-1E82-25F6-35A2-EA12DE31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761E75-F943-6247-98C7-19AB8DF20C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0716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715963A-478A-5F2E-CE65-183EE5E31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5/3/09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4037C6B-D7D9-4154-93A9-5E2EAD08B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34EF0BF-2DF7-73E0-B4EC-EEE22FB89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D376ED-2E91-134D-94B3-BE8E545D2A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9220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847D809-A73E-BDE4-14AA-07892D0FE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5/3/09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11BD18B-F04C-A7BA-ACD9-126E6C34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FF04AB-EB9D-D18B-10FC-BE523E103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B61529-42F6-8546-BE7E-73D0E974C0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4573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71E0347-A83A-19DD-14D4-F75FAF549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5/3/09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7BFB86B-0377-B61F-3937-5042AA74E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3645AF8-10E9-CAAB-0C76-DC7986607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395791-E893-6A44-97C9-31AB7E9CDA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49424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79BC7B8-E6A3-F4A4-8B4F-CC8977949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5/3/09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01A4C01-24CA-3EE1-FCF9-02E6ABEB0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5DEAE5-6373-9B7D-D9E3-E4F43E15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58260E-6CB3-7649-984A-AC77B2705D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8011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70DBBF7-1976-1829-BA39-44BD916C40FA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flipV="1">
            <a:off x="609600" y="1417639"/>
            <a:ext cx="10972800" cy="3175"/>
          </a:xfrm>
          <a:prstGeom prst="line">
            <a:avLst/>
          </a:prstGeom>
          <a:noFill/>
          <a:ln w="9525">
            <a:solidFill>
              <a:srgbClr val="00009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B4C607E5-7B0E-CA83-D87E-E2D7EA71BE7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277600" y="6172200"/>
            <a:ext cx="711200" cy="533400"/>
          </a:xfrm>
          <a:prstGeom prst="ellipse">
            <a:avLst/>
          </a:prstGeom>
          <a:solidFill>
            <a:schemeClr val="bg1"/>
          </a:solidFill>
          <a:ln w="9525">
            <a:solidFill>
              <a:srgbClr val="DCE6F2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fld id="{51DD0DE5-F202-A047-B969-B5E0079F152F}" type="slidenum">
              <a:rPr lang="en-US" altLang="en-US" sz="1400" smtClean="0">
                <a:solidFill>
                  <a:srgbClr val="10253F"/>
                </a:solidFill>
                <a:latin typeface="Calibri" panose="020F050202020403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400">
              <a:solidFill>
                <a:srgbClr val="10253F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rgbClr val="10253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3000"/>
              </a:spcBef>
              <a:buNone/>
              <a:defRPr sz="2200">
                <a:solidFill>
                  <a:srgbClr val="10253F"/>
                </a:solidFill>
                <a:latin typeface="+mn-lt"/>
              </a:defRPr>
            </a:lvl1pPr>
            <a:lvl2pPr>
              <a:spcBef>
                <a:spcPts val="1656"/>
              </a:spcBef>
              <a:buClr>
                <a:srgbClr val="FF0000"/>
              </a:buClr>
              <a:defRPr sz="1900">
                <a:solidFill>
                  <a:srgbClr val="10253F"/>
                </a:solidFill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594854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7D9E0C1-BB26-F336-640F-33F73950B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5/3/09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03FBB9A-E5FC-9E9E-26EC-AA751B0EA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1B4405A-7BB5-BD22-EDDC-1E070A08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0D1171-A759-C140-897C-16AE7FCF58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65049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FF5D54-BA92-BE62-ADEB-9E85F384D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5/3/09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5723CBA-4210-EE16-8FAF-5F94C36FE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DBF717B-E17A-A943-CCB9-ED82A272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CBF68-2296-4543-9739-3392357BE2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41134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FFA7D-081E-DE53-3071-E971EC7F9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5/3/09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9E880-9B77-46C1-0FC9-47DF3BBEF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49C6B-4C60-01BC-DF19-157B9C4B4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4DA5FB-FFA6-2A47-B1B9-52F2826254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38993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5B3A4-9876-0013-10DF-9DA04D6F5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5/3/09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106BC-91DF-D70F-A165-C40775D21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CF8B1-D033-8068-D0AE-878620D8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2612D9-AC22-B747-BE9C-E82537ED95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703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B2C4488-FA62-F68D-21FA-24E10162669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277600" y="6172200"/>
            <a:ext cx="711200" cy="533400"/>
          </a:xfrm>
          <a:prstGeom prst="ellipse">
            <a:avLst/>
          </a:prstGeom>
          <a:solidFill>
            <a:schemeClr val="bg1"/>
          </a:solidFill>
          <a:ln w="9525">
            <a:solidFill>
              <a:srgbClr val="DCE6F2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fld id="{BDDB0A38-9D5E-6445-9F22-9C0F79E85F72}" type="slidenum">
              <a:rPr lang="en-US" altLang="en-US" sz="1400" smtClean="0">
                <a:solidFill>
                  <a:srgbClr val="10253F"/>
                </a:solidFill>
                <a:latin typeface="Calibri" panose="020F050202020403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600">
              <a:solidFill>
                <a:srgbClr val="10253F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74638"/>
            <a:ext cx="10972800" cy="6278562"/>
          </a:xfrm>
        </p:spPr>
        <p:txBody>
          <a:bodyPr/>
          <a:lstStyle>
            <a:lvl1pPr marL="0" indent="0">
              <a:lnSpc>
                <a:spcPct val="125000"/>
              </a:lnSpc>
              <a:spcBef>
                <a:spcPts val="3000"/>
              </a:spcBef>
              <a:buNone/>
              <a:defRPr sz="2200">
                <a:solidFill>
                  <a:srgbClr val="10253F"/>
                </a:solidFill>
                <a:latin typeface="+mn-lt"/>
              </a:defRPr>
            </a:lvl1pPr>
            <a:lvl2pPr>
              <a:lnSpc>
                <a:spcPct val="125000"/>
              </a:lnSpc>
              <a:spcBef>
                <a:spcPts val="1056"/>
              </a:spcBef>
              <a:buClr>
                <a:srgbClr val="FF0000"/>
              </a:buClr>
              <a:defRPr sz="1900">
                <a:solidFill>
                  <a:srgbClr val="10253F"/>
                </a:solidFill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03500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7715F-A5F4-7A5E-14D1-43C9048B7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5/3/09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08A9B-1CA2-C27D-E7FF-7598EEA9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FE2C5-787C-5A28-36E1-C8A6F3D0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172201"/>
            <a:ext cx="1016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A17EB5F-8224-E84A-828E-48D4806495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131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022F3-08E5-8B9F-11AD-89A4B3E9F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5/3/09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C7F5D-DBBA-0809-6530-8E93728DE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EF02E-B634-0C8D-B240-055A8FE2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172201"/>
            <a:ext cx="1016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A065E8-5E3F-1640-ACAA-50901A7352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882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DC1B66-A26B-636B-9C43-300EF092F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5/3/09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ADCE6E-A2CA-DD7A-D72A-D117CEE4A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1D8590-94FA-6303-5348-ABC4F9EDE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172201"/>
            <a:ext cx="1016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D7C7BD3-1996-8C45-8B46-7553B681BE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9734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838518-AC0B-5360-9139-DB1008866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5/3/09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34D4BF-FB92-C512-FEDE-04FB516CB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91DB39-9ADB-9280-1D91-14498EC05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172201"/>
            <a:ext cx="1016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85114B9-CC43-1A41-9BDA-8C01FA5BCD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4878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990882-BD53-018F-D57B-7E3DA441E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5/3/09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5D4BC8-BFA4-0872-5648-132ACEE67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09ACB-499B-5BD4-8473-931199921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172201"/>
            <a:ext cx="1016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A793C9C-A596-254F-B997-DE5EA383C1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6268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F7D44-2421-FA1A-580F-B8E9E7135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5/3/09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C141C-60B2-7C6E-C905-281AAD2B5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4F557-1644-BE40-758B-A255263CD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172201"/>
            <a:ext cx="1016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E83F611-E148-824B-85CB-43F0030261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0460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21B1BBA3-5490-1DCF-A76F-47E42E7F80F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F28CC3BB-22C4-9459-3C7C-3C24E4CAA35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CBD84-9BD5-5854-C664-15BC6B8F97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en-US"/>
              <a:t>5/3/09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3708D-7C4A-6934-5276-90A518830A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81DEBB1-8D7F-BDA3-3BFD-E2F737E52CC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03200" y="152401"/>
            <a:ext cx="11785600" cy="6569075"/>
          </a:xfrm>
          <a:prstGeom prst="roundRect">
            <a:avLst>
              <a:gd name="adj" fmla="val 8477"/>
            </a:avLst>
          </a:prstGeom>
          <a:noFill/>
          <a:ln w="9525">
            <a:solidFill>
              <a:srgbClr val="00009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00" r:id="rId1"/>
    <p:sldLayoutId id="2147486201" r:id="rId2"/>
    <p:sldLayoutId id="2147486202" r:id="rId3"/>
    <p:sldLayoutId id="2147486203" r:id="rId4"/>
    <p:sldLayoutId id="2147486204" r:id="rId5"/>
    <p:sldLayoutId id="2147486205" r:id="rId6"/>
    <p:sldLayoutId id="2147486206" r:id="rId7"/>
    <p:sldLayoutId id="2147486207" r:id="rId8"/>
    <p:sldLayoutId id="2147486208" r:id="rId9"/>
    <p:sldLayoutId id="2147486209" r:id="rId10"/>
    <p:sldLayoutId id="2147486210" r:id="rId11"/>
    <p:sldLayoutId id="2147486211" r:id="rId12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1F497D"/>
          </a:solidFill>
          <a:latin typeface="+mn-lt"/>
          <a:ea typeface="ＭＳ Ｐゴシック" pitchFamily="-112" charset="-128"/>
          <a:cs typeface="Constantia"/>
        </a:defRPr>
      </a:lvl1pPr>
      <a:lvl2pPr marL="523875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rgbClr val="1F497D"/>
          </a:solidFill>
          <a:latin typeface="+mn-lt"/>
          <a:ea typeface="ＭＳ Ｐゴシック" pitchFamily="-112" charset="-128"/>
          <a:cs typeface="Constanti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Constanti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Constanti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Constant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Placeholder 1">
            <a:extLst>
              <a:ext uri="{FF2B5EF4-FFF2-40B4-BE49-F238E27FC236}">
                <a16:creationId xmlns:a16="http://schemas.microsoft.com/office/drawing/2014/main" id="{D4D73FCC-E164-7DAE-2CA3-27E909F0761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6C7C75B9-C296-60B0-E39A-187BCCBE8C0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7C332-9EE9-BD02-9D93-2A441A1D2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en-US"/>
              <a:t>5/3/09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9A1B9-2017-0A1C-8EE9-4AB9E9A6B0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B9777-D8DC-85D4-E7FE-68FA8EDAF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802C995-F417-494D-8C9A-8B53D097EF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89" r:id="rId1"/>
    <p:sldLayoutId id="2147486190" r:id="rId2"/>
    <p:sldLayoutId id="2147486191" r:id="rId3"/>
    <p:sldLayoutId id="2147486192" r:id="rId4"/>
    <p:sldLayoutId id="2147486193" r:id="rId5"/>
    <p:sldLayoutId id="2147486194" r:id="rId6"/>
    <p:sldLayoutId id="2147486195" r:id="rId7"/>
    <p:sldLayoutId id="2147486196" r:id="rId8"/>
    <p:sldLayoutId id="2147486197" r:id="rId9"/>
    <p:sldLayoutId id="2147486198" r:id="rId10"/>
    <p:sldLayoutId id="2147486199" r:id="rId1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B62BCA43-31C0-73C7-4806-BE58C1B5F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</a:rPr>
              <a:t>Números y aritmética</a:t>
            </a:r>
            <a:endParaRPr lang="en-US" altLang="en-US" cap="small">
              <a:solidFill>
                <a:srgbClr val="00206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B604A2-7852-7923-78AD-AD0CAC42E8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t"/>
          <a:lstStyle/>
          <a:p>
            <a:pPr>
              <a:buFont typeface="Arial" charset="0"/>
              <a:buNone/>
              <a:defRPr/>
            </a:pPr>
            <a:r>
              <a:rPr lang="en-US" altLang="en-US" sz="2600">
                <a:solidFill>
                  <a:srgbClr val="002060"/>
                </a:solidFill>
                <a:ea typeface="ＭＳ Ｐゴシック" charset="-128"/>
              </a:rPr>
              <a:t>Arquitectura de Computadores – </a:t>
            </a:r>
            <a:r>
              <a:rPr lang="en-US" altLang="en-US" sz="2600" cap="small">
                <a:solidFill>
                  <a:srgbClr val="002060"/>
                </a:solidFill>
                <a:ea typeface="ＭＳ Ｐゴシック" charset="-128"/>
              </a:rPr>
              <a:t>iic</a:t>
            </a:r>
            <a:r>
              <a:rPr lang="en-US" altLang="en-US" sz="2600">
                <a:solidFill>
                  <a:srgbClr val="002060"/>
                </a:solidFill>
                <a:ea typeface="ＭＳ Ｐゴシック" charset="-128"/>
              </a:rPr>
              <a:t>2343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44E1AA2-BEC7-0FC2-8218-F125DF1EDA3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2000">
                <a:solidFill>
                  <a:srgbClr val="002060"/>
                </a:solidFill>
              </a:rPr>
              <a:t>2023-2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E88E2D3-9096-D13F-B351-28DBED76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sz="2000">
                <a:solidFill>
                  <a:srgbClr val="002060"/>
                </a:solidFill>
              </a:rPr>
              <a:t>Yadran Eterovic S.</a:t>
            </a:r>
            <a:endParaRPr lang="en-US" sz="20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Content Placeholder 1">
            <a:extLst>
              <a:ext uri="{FF2B5EF4-FFF2-40B4-BE49-F238E27FC236}">
                <a16:creationId xmlns:a16="http://schemas.microsoft.com/office/drawing/2014/main" id="{781A7A80-BC44-9288-F122-AF352A702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74638"/>
            <a:ext cx="6324600" cy="6278562"/>
          </a:xfrm>
        </p:spPr>
        <p:txBody>
          <a:bodyPr/>
          <a:lstStyle/>
          <a:p>
            <a:pPr>
              <a:defRPr/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En computadores en que las palabras tienen 32 bits</a:t>
            </a:r>
          </a:p>
          <a:p>
            <a:pPr>
              <a:defRPr/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… podemos representar 2</a:t>
            </a:r>
            <a:r>
              <a:rPr lang="en-US" altLang="en-US" sz="2000" baseline="30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32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patrones diferentes de bits</a:t>
            </a:r>
          </a:p>
          <a:p>
            <a:pPr>
              <a:defRPr/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… los números desde el 0 hasta el 2</a:t>
            </a:r>
            <a:r>
              <a:rPr lang="en-US" altLang="en-US" sz="2000" baseline="30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32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– 1 = 4,294,967,295</a:t>
            </a:r>
            <a:r>
              <a:rPr lang="en-US" altLang="en-US" sz="2000" baseline="-25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  <a:p>
            <a:pPr>
              <a:spcBef>
                <a:spcPts val="4200"/>
              </a:spcBef>
              <a:defRPr/>
            </a:pPr>
            <a:r>
              <a:rPr lang="en-US" altLang="en-US" sz="16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( </a:t>
            </a:r>
            <a:r>
              <a:rPr lang="en-US" altLang="en-US" sz="16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En las próximas diapos, vamos a emplear el subíndice 10 cuando escribamos números en base 10, y el subíndice 2 cuando escribamos números en base 2; p.ej., 421</a:t>
            </a:r>
            <a:r>
              <a:rPr lang="en-US" altLang="en-US" sz="1600" b="1" baseline="-25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  <a:r>
              <a:rPr lang="en-US" altLang="en-US" sz="16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y 110100101</a:t>
            </a:r>
            <a:r>
              <a:rPr lang="en-US" altLang="en-US" sz="1600" b="1" baseline="-25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6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</a:t>
            </a:r>
            <a:r>
              <a:rPr lang="en-US" altLang="en-US" sz="16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)</a:t>
            </a:r>
            <a:endParaRPr lang="en-US" altLang="en-US" sz="1600">
              <a:solidFill>
                <a:srgbClr val="002060"/>
              </a:solidFill>
              <a:ea typeface="ＭＳ Ｐゴシック" panose="020B0600070205080204" pitchFamily="34" charset="-128"/>
              <a:cs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196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7889" name="Content Placeholder 1">
                <a:extLst>
                  <a:ext uri="{FF2B5EF4-FFF2-40B4-BE49-F238E27FC236}">
                    <a16:creationId xmlns:a16="http://schemas.microsoft.com/office/drawing/2014/main" id="{781A7A80-BC44-9288-F122-AF352A7020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274638"/>
                <a:ext cx="6553200" cy="6278562"/>
              </a:xfrm>
            </p:spPr>
            <p:txBody>
              <a:bodyPr/>
              <a:lstStyle/>
              <a:p>
                <a:pPr>
                  <a:defRPr/>
                </a:pPr>
                <a:r>
                  <a:rPr lang="en-US" altLang="en-US" sz="2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Con 32 bits, el valor del número representado como</a:t>
                </a:r>
              </a:p>
              <a:p>
                <a:pPr algn="ctr">
                  <a:defRPr/>
                </a:pPr>
                <a:r>
                  <a:rPr lang="en-US" altLang="en-US" sz="2000" i="1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x</a:t>
                </a:r>
                <a:r>
                  <a:rPr lang="en-US" altLang="en-US" sz="2000" baseline="-25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31 </a:t>
                </a:r>
                <a:r>
                  <a:rPr lang="en-US" altLang="en-US" sz="2000" i="1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x</a:t>
                </a:r>
                <a:r>
                  <a:rPr lang="en-US" altLang="en-US" sz="2000" baseline="-25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30 </a:t>
                </a:r>
                <a14:m>
                  <m:oMath xmlns:m="http://schemas.openxmlformats.org/officeDocument/2006/math">
                    <m:r>
                      <a:rPr lang="en-US" altLang="en-US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tantia" panose="02030602050306030303" pitchFamily="18" charset="0"/>
                      </a:rPr>
                      <m:t>⋯</m:t>
                    </m:r>
                  </m:oMath>
                </a14:m>
                <a:r>
                  <a:rPr lang="en-US" altLang="en-US" sz="2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</a:t>
                </a:r>
                <a:r>
                  <a:rPr lang="en-US" altLang="en-US" sz="2000" i="1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x</a:t>
                </a:r>
                <a:r>
                  <a:rPr lang="en-US" altLang="en-US" sz="2000" baseline="-25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1 </a:t>
                </a:r>
                <a:r>
                  <a:rPr lang="en-US" altLang="en-US" sz="2000" i="1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x</a:t>
                </a:r>
                <a:r>
                  <a:rPr lang="en-US" altLang="en-US" sz="2000" baseline="-25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0</a:t>
                </a:r>
              </a:p>
              <a:p>
                <a:pPr>
                  <a:defRPr/>
                </a:pPr>
                <a:r>
                  <a:rPr lang="en-US" altLang="en-US" sz="2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… es</a:t>
                </a:r>
              </a:p>
              <a:p>
                <a:pPr algn="ctr">
                  <a:defRPr/>
                </a:pPr>
                <a:r>
                  <a:rPr lang="en-US" altLang="en-US" sz="2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(</a:t>
                </a:r>
                <a:r>
                  <a:rPr lang="en-US" altLang="en-US" sz="2000" b="1" i="1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x</a:t>
                </a:r>
                <a:r>
                  <a:rPr lang="en-US" altLang="en-US" sz="2000" b="1" baseline="-25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31</a:t>
                </a:r>
                <a:r>
                  <a:rPr lang="en-US" altLang="en-US" sz="2000" b="1" spc="-3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</a:t>
                </a:r>
                <a:r>
                  <a:rPr lang="en-US" altLang="en-US" sz="2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×</a:t>
                </a:r>
                <a:r>
                  <a:rPr lang="en-US" altLang="en-US" sz="2000" b="1" spc="-3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</a:t>
                </a:r>
                <a:r>
                  <a:rPr lang="en-US" altLang="en-US" sz="2000" b="1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2</a:t>
                </a:r>
                <a:r>
                  <a:rPr lang="en-US" altLang="en-US" sz="2000" b="1" baseline="30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31</a:t>
                </a:r>
                <a:r>
                  <a:rPr lang="en-US" altLang="en-US" sz="2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)</a:t>
                </a:r>
                <a:r>
                  <a:rPr lang="en-US" altLang="en-US" sz="2000" b="1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+ </a:t>
                </a:r>
                <a:r>
                  <a:rPr lang="en-US" altLang="en-US" sz="2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(</a:t>
                </a:r>
                <a:r>
                  <a:rPr lang="en-US" altLang="en-US" sz="2000" b="1" i="1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x</a:t>
                </a:r>
                <a:r>
                  <a:rPr lang="en-US" altLang="en-US" sz="2000" b="1" baseline="-25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30</a:t>
                </a:r>
                <a:r>
                  <a:rPr lang="en-US" altLang="en-US" sz="2000" b="1" spc="-3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</a:t>
                </a:r>
                <a:r>
                  <a:rPr lang="en-US" altLang="en-US" sz="2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×</a:t>
                </a:r>
                <a:r>
                  <a:rPr lang="en-US" altLang="en-US" sz="2000" b="1" spc="-3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</a:t>
                </a:r>
                <a:r>
                  <a:rPr lang="en-US" altLang="en-US" sz="2000" b="1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2</a:t>
                </a:r>
                <a:r>
                  <a:rPr lang="en-US" altLang="en-US" sz="2000" b="1" baseline="30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30</a:t>
                </a:r>
                <a:r>
                  <a:rPr lang="en-US" altLang="en-US" sz="2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)</a:t>
                </a:r>
                <a:r>
                  <a:rPr lang="en-US" altLang="en-US" sz="2000" b="1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+ </a:t>
                </a:r>
                <a:r>
                  <a:rPr lang="en-US" altLang="en-US" sz="2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(</a:t>
                </a:r>
                <a:r>
                  <a:rPr lang="en-US" altLang="en-US" sz="2000" b="1" i="1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x</a:t>
                </a:r>
                <a:r>
                  <a:rPr lang="en-US" altLang="en-US" sz="2000" b="1" baseline="-25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29</a:t>
                </a:r>
                <a:r>
                  <a:rPr lang="en-US" altLang="en-US" sz="2000" b="1" spc="-3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</a:t>
                </a:r>
                <a:r>
                  <a:rPr lang="en-US" altLang="en-US" sz="2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×</a:t>
                </a:r>
                <a:r>
                  <a:rPr lang="en-US" altLang="en-US" sz="2000" b="1" spc="-3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</a:t>
                </a:r>
                <a:r>
                  <a:rPr lang="en-US" altLang="en-US" sz="2000" b="1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2</a:t>
                </a:r>
                <a:r>
                  <a:rPr lang="en-US" altLang="en-US" sz="2000" b="1" baseline="30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29</a:t>
                </a:r>
                <a:r>
                  <a:rPr lang="en-US" altLang="en-US" sz="2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)</a:t>
                </a:r>
                <a:r>
                  <a:rPr lang="en-US" altLang="en-US" sz="2000" b="1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en-US" altLang="en-US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tantia" panose="02030602050306030303" pitchFamily="18" charset="0"/>
                      </a:rPr>
                      <m:t>⋯</m:t>
                    </m:r>
                  </m:oMath>
                </a14:m>
                <a:r>
                  <a:rPr lang="en-US" altLang="en-US" sz="2000" b="1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+ </a:t>
                </a:r>
                <a:r>
                  <a:rPr lang="en-US" altLang="en-US" sz="2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(</a:t>
                </a:r>
                <a:r>
                  <a:rPr lang="en-US" altLang="en-US" sz="2000" b="1" i="1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x</a:t>
                </a:r>
                <a:r>
                  <a:rPr lang="en-US" altLang="en-US" sz="2000" b="1" baseline="-25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1</a:t>
                </a:r>
                <a:r>
                  <a:rPr lang="en-US" altLang="en-US" sz="2000" b="1" spc="-3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</a:t>
                </a:r>
                <a:r>
                  <a:rPr lang="en-US" altLang="en-US" sz="2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×</a:t>
                </a:r>
                <a:r>
                  <a:rPr lang="en-US" altLang="en-US" sz="2000" b="1" spc="-3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</a:t>
                </a:r>
                <a:r>
                  <a:rPr lang="en-US" altLang="en-US" sz="2000" b="1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2</a:t>
                </a:r>
                <a:r>
                  <a:rPr lang="en-US" altLang="en-US" sz="2000" b="1" baseline="30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1</a:t>
                </a:r>
                <a:r>
                  <a:rPr lang="en-US" altLang="en-US" sz="2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)</a:t>
                </a:r>
                <a:r>
                  <a:rPr lang="en-US" altLang="en-US" sz="2000" b="1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+ </a:t>
                </a:r>
                <a:r>
                  <a:rPr lang="en-US" altLang="en-US" sz="2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(</a:t>
                </a:r>
                <a:r>
                  <a:rPr lang="en-US" altLang="en-US" sz="2000" b="1" i="1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x</a:t>
                </a:r>
                <a:r>
                  <a:rPr lang="en-US" altLang="en-US" sz="2000" b="1" baseline="-25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0</a:t>
                </a:r>
                <a:r>
                  <a:rPr lang="en-US" altLang="en-US" sz="2000" b="1" spc="-3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</a:t>
                </a:r>
                <a:r>
                  <a:rPr lang="en-US" altLang="en-US" sz="2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×</a:t>
                </a:r>
                <a:r>
                  <a:rPr lang="en-US" altLang="en-US" sz="2000" b="1" spc="-3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</a:t>
                </a:r>
                <a:r>
                  <a:rPr lang="en-US" altLang="en-US" sz="2000" b="1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2</a:t>
                </a:r>
                <a:r>
                  <a:rPr lang="en-US" altLang="en-US" sz="2000" b="1" baseline="30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0</a:t>
                </a:r>
                <a:r>
                  <a:rPr lang="en-US" altLang="en-US" sz="2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)</a:t>
                </a:r>
                <a:endParaRPr lang="en-US" altLang="en-US" sz="2000" baseline="30000">
                  <a:solidFill>
                    <a:srgbClr val="002060"/>
                  </a:solidFill>
                  <a:ea typeface="ＭＳ Ｐゴシック" panose="020B0600070205080204" pitchFamily="34" charset="-128"/>
                  <a:cs typeface="Constantia" panose="02030602050306030303" pitchFamily="18" charset="0"/>
                </a:endParaRPr>
              </a:p>
              <a:p>
                <a:pPr>
                  <a:defRPr/>
                </a:pPr>
                <a:r>
                  <a:rPr lang="en-US" altLang="en-US" sz="2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Estos números positivos, incluyendo el 0, se llaman </a:t>
                </a:r>
                <a:r>
                  <a:rPr lang="en-US" altLang="en-US" sz="2000" b="1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números sin signo</a:t>
                </a:r>
                <a:r>
                  <a:rPr lang="en-US" altLang="en-US" sz="2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(</a:t>
                </a:r>
                <a:r>
                  <a:rPr lang="en-US" altLang="en-US" sz="2000" i="1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unsigned numbers</a:t>
                </a:r>
                <a:r>
                  <a:rPr lang="en-US" altLang="en-US" sz="2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) o </a:t>
                </a:r>
                <a:r>
                  <a:rPr lang="en-US" altLang="en-US" sz="2000" b="1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enteros sin signo</a:t>
                </a:r>
                <a:r>
                  <a:rPr lang="en-US" altLang="en-US" sz="2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(</a:t>
                </a:r>
                <a:r>
                  <a:rPr lang="en-US" altLang="en-US" sz="2000" i="1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unsigned integers</a:t>
                </a:r>
                <a:r>
                  <a:rPr lang="en-US" altLang="en-US" sz="2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7889" name="Content Placeholder 1">
                <a:extLst>
                  <a:ext uri="{FF2B5EF4-FFF2-40B4-BE49-F238E27FC236}">
                    <a16:creationId xmlns:a16="http://schemas.microsoft.com/office/drawing/2014/main" id="{781A7A80-BC44-9288-F122-AF352A7020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274638"/>
                <a:ext cx="6553200" cy="6278562"/>
              </a:xfrm>
              <a:blipFill>
                <a:blip r:embed="rId2"/>
                <a:stretch>
                  <a:fillRect l="-969" r="-194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5103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Content Placeholder 1">
            <a:extLst>
              <a:ext uri="{FF2B5EF4-FFF2-40B4-BE49-F238E27FC236}">
                <a16:creationId xmlns:a16="http://schemas.microsoft.com/office/drawing/2014/main" id="{8C830CA9-EDD0-5C06-3D48-7ADE546BE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Pero también tenemos que representar </a:t>
            </a:r>
            <a:r>
              <a:rPr lang="en-US" altLang="en-US" sz="20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números negativos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Content Placeholder 1">
            <a:extLst>
              <a:ext uri="{FF2B5EF4-FFF2-40B4-BE49-F238E27FC236}">
                <a16:creationId xmlns:a16="http://schemas.microsoft.com/office/drawing/2014/main" id="{8C830CA9-EDD0-5C06-3D48-7ADE546BE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P.ej., podríamos agregar un signo, representado en un bit adicional:</a:t>
            </a:r>
          </a:p>
          <a:p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	</a:t>
            </a:r>
            <a:r>
              <a:rPr lang="en-US" altLang="en-US" sz="2000">
                <a:solidFill>
                  <a:srgbClr val="FF000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0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1 1 0 1 0 0 1 0 1</a:t>
            </a:r>
            <a:r>
              <a:rPr lang="en-US" altLang="en-US" sz="2000" baseline="-25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= 421</a:t>
            </a:r>
            <a:r>
              <a:rPr lang="en-US" altLang="en-US" sz="2000" baseline="-25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		 </a:t>
            </a:r>
            <a:r>
              <a:rPr lang="en-US" altLang="en-US" sz="2000">
                <a:solidFill>
                  <a:srgbClr val="FF000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1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1 1 0 1 0 0 1 0 1</a:t>
            </a:r>
            <a:r>
              <a:rPr lang="en-US" altLang="en-US" sz="2000" baseline="-25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= –421</a:t>
            </a:r>
            <a:r>
              <a:rPr lang="en-US" altLang="en-US" sz="2000" baseline="-25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  <a:endParaRPr lang="en-US" altLang="en-US" sz="2000">
              <a:solidFill>
                <a:srgbClr val="002060"/>
              </a:solidFill>
              <a:ea typeface="ＭＳ Ｐゴシック" panose="020B0600070205080204" pitchFamily="34" charset="-128"/>
              <a:cs typeface="Constantia" panose="02030602050306030303" pitchFamily="18" charset="0"/>
            </a:endParaRPr>
          </a:p>
          <a:p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… esta representación se llama </a:t>
            </a:r>
            <a:r>
              <a:rPr lang="en-US" altLang="en-US" sz="2000" b="1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signo y magnitud</a:t>
            </a:r>
          </a:p>
        </p:txBody>
      </p:sp>
    </p:spTree>
    <p:extLst>
      <p:ext uri="{BB962C8B-B14F-4D97-AF65-F5344CB8AC3E}">
        <p14:creationId xmlns:p14="http://schemas.microsoft.com/office/powerpoint/2010/main" val="2050902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Content Placeholder 1">
            <a:extLst>
              <a:ext uri="{FF2B5EF4-FFF2-40B4-BE49-F238E27FC236}">
                <a16:creationId xmlns:a16="http://schemas.microsoft.com/office/drawing/2014/main" id="{8C830CA9-EDD0-5C06-3D48-7ADE546BE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	</a:t>
            </a:r>
            <a:r>
              <a:rPr lang="en-US" altLang="en-US" sz="2000">
                <a:solidFill>
                  <a:srgbClr val="FF000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0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1 1 0 1 0 0 1 0 1</a:t>
            </a:r>
            <a:r>
              <a:rPr lang="en-US" altLang="en-US" sz="2000" baseline="-25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= 421</a:t>
            </a:r>
            <a:r>
              <a:rPr lang="en-US" altLang="en-US" sz="2000" baseline="-25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		 </a:t>
            </a:r>
            <a:r>
              <a:rPr lang="en-US" altLang="en-US" sz="2000">
                <a:solidFill>
                  <a:srgbClr val="FF000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1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1 1 0 1 0 0 1 0 1</a:t>
            </a:r>
            <a:r>
              <a:rPr lang="en-US" altLang="en-US" sz="2000" baseline="-25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= –421</a:t>
            </a:r>
            <a:r>
              <a:rPr lang="en-US" altLang="en-US" sz="2000" baseline="-25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  <a:endParaRPr lang="en-US" altLang="en-US" sz="2000">
              <a:solidFill>
                <a:srgbClr val="002060"/>
              </a:solidFill>
              <a:ea typeface="ＭＳ Ｐゴシック" panose="020B0600070205080204" pitchFamily="34" charset="-128"/>
              <a:cs typeface="Constantia" panose="02030602050306030303" pitchFamily="18" charset="0"/>
            </a:endParaRPr>
          </a:p>
          <a:p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Problemas de la representación signo y magnitud:</a:t>
            </a:r>
          </a:p>
          <a:p>
            <a:pPr lvl="1">
              <a:spcBef>
                <a:spcPts val="1050"/>
              </a:spcBef>
            </a:pP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el bit de signo, ¿es el de más a la derecha o el de más a la izquierda?</a:t>
            </a:r>
          </a:p>
          <a:p>
            <a:pPr lvl="1">
              <a:spcBef>
                <a:spcPts val="1050"/>
              </a:spcBef>
            </a:pP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al sumar, se necesita un paso adicional para saber el valor de este bit</a:t>
            </a:r>
          </a:p>
          <a:p>
            <a:pPr lvl="1">
              <a:spcBef>
                <a:spcPts val="1050"/>
              </a:spcBef>
            </a:pP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hay dos ceros —uno positivo y otro negativo ( </a:t>
            </a:r>
            <a:r>
              <a:rPr lang="en-US" altLang="en-US" sz="1800">
                <a:solidFill>
                  <a:srgbClr val="FF000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0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0…00</a:t>
            </a:r>
            <a:r>
              <a:rPr lang="en-US" altLang="en-US" sz="1800" baseline="-25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y </a:t>
            </a:r>
            <a:r>
              <a:rPr lang="en-US" altLang="en-US" sz="1800">
                <a:solidFill>
                  <a:srgbClr val="FF000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1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0…00</a:t>
            </a:r>
            <a:r>
              <a:rPr lang="en-US" altLang="en-US" sz="1800" baseline="-25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)</a:t>
            </a:r>
          </a:p>
          <a:p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Hay otras opciones, todas con sus pros y sus contras</a:t>
            </a:r>
          </a:p>
        </p:txBody>
      </p:sp>
    </p:spTree>
    <p:extLst>
      <p:ext uri="{BB962C8B-B14F-4D97-AF65-F5344CB8AC3E}">
        <p14:creationId xmlns:p14="http://schemas.microsoft.com/office/powerpoint/2010/main" val="948015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Content Placeholder 1">
            <a:extLst>
              <a:ext uri="{FF2B5EF4-FFF2-40B4-BE49-F238E27FC236}">
                <a16:creationId xmlns:a16="http://schemas.microsoft.com/office/drawing/2014/main" id="{060C5D6A-9693-E951-9C4A-E62237F98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74638"/>
            <a:ext cx="5638800" cy="6278562"/>
          </a:xfrm>
        </p:spPr>
        <p:txBody>
          <a:bodyPr/>
          <a:lstStyle/>
          <a:p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No habiendo una mejor opción obvia</a:t>
            </a:r>
          </a:p>
          <a:p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… los arquitectos computacionales eligieron final-mente la representación llamada </a:t>
            </a:r>
            <a:r>
              <a:rPr lang="en-US" altLang="en-US" sz="2000" b="1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complemento de 2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que hacía más simple el hardware:</a:t>
            </a:r>
          </a:p>
          <a:p>
            <a:pPr lvl="1">
              <a:spcBef>
                <a:spcPts val="1050"/>
              </a:spcBef>
            </a:pP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0s a la izquierda significa positivo</a:t>
            </a:r>
          </a:p>
          <a:p>
            <a:pPr lvl="1">
              <a:spcBef>
                <a:spcPts val="1050"/>
              </a:spcBef>
            </a:pP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1s a la izquierda significa negativo</a:t>
            </a:r>
          </a:p>
          <a:p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Veámoslo para 32 bits (próx. diap.)</a:t>
            </a:r>
          </a:p>
          <a:p>
            <a:pPr>
              <a:spcBef>
                <a:spcPts val="4200"/>
              </a:spcBef>
            </a:pPr>
            <a:r>
              <a:rPr lang="en-US" altLang="en-US" sz="16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[</a:t>
            </a:r>
            <a:r>
              <a:rPr lang="en-US" altLang="en-US" sz="16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muchos computadores hoy día usan 64 bits y en el pasado usaban 16 bits —la representación en complemento de 2 es independiente del número de bits: básicamente, lo único que se ve afectado es el rango de números representados </a:t>
            </a:r>
            <a:r>
              <a:rPr lang="en-US" altLang="en-US" sz="16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592162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Content Placeholder 1">
            <a:extLst>
              <a:ext uri="{FF2B5EF4-FFF2-40B4-BE49-F238E27FC236}">
                <a16:creationId xmlns:a16="http://schemas.microsoft.com/office/drawing/2014/main" id="{0DFC9636-9DCD-CC54-C18F-984256832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2000"/>
              </a:lnSpc>
              <a:spcBef>
                <a:spcPts val="300"/>
              </a:spcBef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0000 0000 0000 0000 0000 0000 0000 0000</a:t>
            </a:r>
            <a:r>
              <a:rPr lang="en-US" altLang="en-US" sz="2000" baseline="-25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 =  0</a:t>
            </a:r>
            <a:r>
              <a:rPr lang="en-US" altLang="en-US" sz="2000" baseline="-25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  <a:p>
            <a:pPr>
              <a:lnSpc>
                <a:spcPct val="112000"/>
              </a:lnSpc>
              <a:spcBef>
                <a:spcPts val="300"/>
              </a:spcBef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0000 0000 0000 0000 0000 0000 0000 0001</a:t>
            </a:r>
            <a:r>
              <a:rPr lang="en-US" altLang="en-US" sz="2000" baseline="-25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 =  1</a:t>
            </a:r>
            <a:r>
              <a:rPr lang="en-US" altLang="en-US" sz="2000" baseline="-25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  <a:p>
            <a:pPr>
              <a:lnSpc>
                <a:spcPct val="112000"/>
              </a:lnSpc>
              <a:spcBef>
                <a:spcPts val="300"/>
              </a:spcBef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0000 0000 0000 0000 0000 0000 0000 0010</a:t>
            </a:r>
            <a:r>
              <a:rPr lang="en-US" altLang="en-US" sz="2000" baseline="-25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 =  2</a:t>
            </a:r>
            <a:r>
              <a:rPr lang="en-US" altLang="en-US" sz="2000" baseline="-25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  <a:p>
            <a:pPr>
              <a:lnSpc>
                <a:spcPct val="112000"/>
              </a:lnSpc>
              <a:spcBef>
                <a:spcPts val="300"/>
              </a:spcBef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⋮</a:t>
            </a:r>
          </a:p>
          <a:p>
            <a:pPr>
              <a:lnSpc>
                <a:spcPct val="112000"/>
              </a:lnSpc>
              <a:spcBef>
                <a:spcPts val="300"/>
              </a:spcBef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0111 1111 1111 1111 1111 1111 1111 1101</a:t>
            </a:r>
            <a:r>
              <a:rPr lang="en-US" altLang="en-US" sz="2000" baseline="-25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 =  2,147,483,645</a:t>
            </a:r>
            <a:r>
              <a:rPr lang="en-US" altLang="en-US" sz="2000" baseline="-25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  <a:p>
            <a:pPr>
              <a:lnSpc>
                <a:spcPct val="112000"/>
              </a:lnSpc>
              <a:spcBef>
                <a:spcPts val="300"/>
              </a:spcBef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0111 1111 1111 1111 1111 1111 1111 1110</a:t>
            </a:r>
            <a:r>
              <a:rPr lang="en-US" altLang="en-US" sz="2000" baseline="-25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 =  2,147,483,646</a:t>
            </a:r>
            <a:r>
              <a:rPr lang="en-US" altLang="en-US" sz="2000" baseline="-25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  <a:p>
            <a:pPr>
              <a:lnSpc>
                <a:spcPct val="112000"/>
              </a:lnSpc>
              <a:spcBef>
                <a:spcPts val="300"/>
              </a:spcBef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0111 1111 1111 1111 1111 1111 1111 1111</a:t>
            </a:r>
            <a:r>
              <a:rPr lang="en-US" altLang="en-US" sz="2000" baseline="-25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 =  2,147,483,647</a:t>
            </a:r>
            <a:r>
              <a:rPr lang="en-US" altLang="en-US" sz="2000" baseline="-25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  <a:p>
            <a:pPr>
              <a:lnSpc>
                <a:spcPct val="112000"/>
              </a:lnSpc>
              <a:spcBef>
                <a:spcPts val="300"/>
              </a:spcBef>
            </a:pPr>
            <a:endParaRPr lang="en-US" altLang="en-US" sz="2000">
              <a:solidFill>
                <a:srgbClr val="002060"/>
              </a:solidFill>
              <a:ea typeface="ＭＳ Ｐゴシック" panose="020B0600070205080204" pitchFamily="34" charset="-128"/>
              <a:cs typeface="Constantia" panose="02030602050306030303" pitchFamily="18" charset="0"/>
            </a:endParaRPr>
          </a:p>
          <a:p>
            <a:pPr>
              <a:lnSpc>
                <a:spcPct val="112000"/>
              </a:lnSpc>
              <a:spcBef>
                <a:spcPts val="300"/>
              </a:spcBef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1000 0000 0000 0000 0000 0000 0000 0000</a:t>
            </a:r>
            <a:r>
              <a:rPr lang="en-US" altLang="en-US" sz="2000" baseline="-25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 =  –2,147,483,648</a:t>
            </a:r>
            <a:r>
              <a:rPr lang="en-US" altLang="en-US" sz="2000" baseline="-25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  <a:p>
            <a:pPr>
              <a:lnSpc>
                <a:spcPct val="112000"/>
              </a:lnSpc>
              <a:spcBef>
                <a:spcPts val="300"/>
              </a:spcBef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1000 0000 0000 0000 0000 0000 0000 0001</a:t>
            </a:r>
            <a:r>
              <a:rPr lang="en-US" altLang="en-US" sz="2000" baseline="-25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 =  –2,147,483,647</a:t>
            </a:r>
            <a:r>
              <a:rPr lang="en-US" altLang="en-US" sz="2000" baseline="-25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  <a:p>
            <a:pPr>
              <a:lnSpc>
                <a:spcPct val="112000"/>
              </a:lnSpc>
              <a:spcBef>
                <a:spcPts val="300"/>
              </a:spcBef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1000 0000 0000 0000 0000 0000 0000 0010</a:t>
            </a:r>
            <a:r>
              <a:rPr lang="en-US" altLang="en-US" sz="2000" baseline="-25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 =  –2,147,483,646</a:t>
            </a:r>
            <a:r>
              <a:rPr lang="en-US" altLang="en-US" sz="2000" baseline="-25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  <a:p>
            <a:pPr>
              <a:lnSpc>
                <a:spcPct val="112000"/>
              </a:lnSpc>
              <a:spcBef>
                <a:spcPts val="300"/>
              </a:spcBef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⋮ </a:t>
            </a:r>
          </a:p>
          <a:p>
            <a:pPr>
              <a:lnSpc>
                <a:spcPct val="112000"/>
              </a:lnSpc>
              <a:spcBef>
                <a:spcPts val="300"/>
              </a:spcBef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1111 1111 1111 1111 1111 1111 1111 1101</a:t>
            </a:r>
            <a:r>
              <a:rPr lang="en-US" altLang="en-US" sz="2000" baseline="-25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 =  –3</a:t>
            </a:r>
            <a:r>
              <a:rPr lang="en-US" altLang="en-US" sz="2000" baseline="-25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  <a:p>
            <a:pPr>
              <a:lnSpc>
                <a:spcPct val="112000"/>
              </a:lnSpc>
              <a:spcBef>
                <a:spcPts val="300"/>
              </a:spcBef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1111 1111 1111 1111 1111 1111 1111 1110</a:t>
            </a:r>
            <a:r>
              <a:rPr lang="en-US" altLang="en-US" sz="2000" baseline="-25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 =  –2</a:t>
            </a:r>
            <a:r>
              <a:rPr lang="en-US" altLang="en-US" sz="2000" baseline="-25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  <a:p>
            <a:pPr>
              <a:lnSpc>
                <a:spcPct val="112000"/>
              </a:lnSpc>
              <a:spcBef>
                <a:spcPts val="300"/>
              </a:spcBef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1111 1111 1111 1111 1111 1111 1111 1111</a:t>
            </a:r>
            <a:r>
              <a:rPr lang="en-US" altLang="en-US" sz="2000" baseline="-25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 =  –1</a:t>
            </a:r>
            <a:r>
              <a:rPr lang="en-US" altLang="en-US" sz="2000" baseline="-25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4F191B4D-435B-BF7A-41FB-3725D46DF5A9}"/>
              </a:ext>
            </a:extLst>
          </p:cNvPr>
          <p:cNvSpPr/>
          <p:nvPr/>
        </p:nvSpPr>
        <p:spPr>
          <a:xfrm>
            <a:off x="7543800" y="526834"/>
            <a:ext cx="381000" cy="2667000"/>
          </a:xfrm>
          <a:prstGeom prst="rightBrace">
            <a:avLst>
              <a:gd name="adj1" fmla="val 33745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BD35138E-992C-E0EE-40D1-F7AF833417A9}"/>
              </a:ext>
            </a:extLst>
          </p:cNvPr>
          <p:cNvSpPr/>
          <p:nvPr/>
        </p:nvSpPr>
        <p:spPr>
          <a:xfrm>
            <a:off x="7593106" y="3551671"/>
            <a:ext cx="381000" cy="2643692"/>
          </a:xfrm>
          <a:prstGeom prst="rightBrace">
            <a:avLst>
              <a:gd name="adj1" fmla="val 33745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2C3DB-5EDF-E492-38CB-B8C8C075C972}"/>
              </a:ext>
            </a:extLst>
          </p:cNvPr>
          <p:cNvSpPr txBox="1"/>
          <p:nvPr/>
        </p:nvSpPr>
        <p:spPr>
          <a:xfrm>
            <a:off x="8013999" y="1290349"/>
            <a:ext cx="3429000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+mn-lt"/>
              </a:rPr>
              <a:t>esta mitad positiva, de  0  a  2,147,483,647</a:t>
            </a:r>
            <a:r>
              <a:rPr lang="en-US" baseline="-25000">
                <a:latin typeface="+mn-lt"/>
              </a:rPr>
              <a:t>10</a:t>
            </a:r>
            <a:r>
              <a:rPr lang="en-US">
                <a:latin typeface="+mn-lt"/>
              </a:rPr>
              <a:t>  (= 2</a:t>
            </a:r>
            <a:r>
              <a:rPr lang="en-US" baseline="30000">
                <a:latin typeface="+mn-lt"/>
              </a:rPr>
              <a:t>31</a:t>
            </a:r>
            <a:r>
              <a:rPr lang="en-US">
                <a:latin typeface="+mn-lt"/>
              </a:rPr>
              <a:t> – 1)  usa la misma representación que antes</a:t>
            </a:r>
            <a:endParaRPr lang="en-CL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BF2FF4-B490-DC57-844B-26CD5CDE6A47}"/>
              </a:ext>
            </a:extLst>
          </p:cNvPr>
          <p:cNvSpPr txBox="1"/>
          <p:nvPr/>
        </p:nvSpPr>
        <p:spPr>
          <a:xfrm>
            <a:off x="8063305" y="4647902"/>
            <a:ext cx="3330388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+mn-lt"/>
              </a:rPr>
              <a:t>secuencia de números negativos de magnitud decreciente, desde  –2,147,483,647</a:t>
            </a:r>
            <a:r>
              <a:rPr lang="en-US" baseline="-25000">
                <a:latin typeface="+mn-lt"/>
              </a:rPr>
              <a:t>10</a:t>
            </a:r>
            <a:r>
              <a:rPr lang="en-US">
                <a:latin typeface="+mn-lt"/>
              </a:rPr>
              <a:t>  (= 1000…001</a:t>
            </a:r>
            <a:r>
              <a:rPr lang="en-US" baseline="-25000">
                <a:latin typeface="+mn-lt"/>
              </a:rPr>
              <a:t>2</a:t>
            </a:r>
            <a:r>
              <a:rPr lang="en-US">
                <a:latin typeface="+mn-lt"/>
              </a:rPr>
              <a:t>)  hasta  –1</a:t>
            </a:r>
            <a:r>
              <a:rPr lang="en-US" baseline="-25000">
                <a:latin typeface="+mn-lt"/>
              </a:rPr>
              <a:t>10</a:t>
            </a:r>
            <a:r>
              <a:rPr lang="en-US">
                <a:latin typeface="+mn-lt"/>
              </a:rPr>
              <a:t>  (= 1111…111</a:t>
            </a:r>
            <a:r>
              <a:rPr lang="en-US" baseline="-25000">
                <a:latin typeface="+mn-lt"/>
              </a:rPr>
              <a:t>2</a:t>
            </a:r>
            <a:r>
              <a:rPr lang="en-US">
                <a:latin typeface="+mn-lt"/>
              </a:rPr>
              <a:t>)</a:t>
            </a:r>
            <a:endParaRPr lang="en-CL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D459BD-5A0D-D757-8A70-EC4D1790E530}"/>
              </a:ext>
            </a:extLst>
          </p:cNvPr>
          <p:cNvSpPr txBox="1"/>
          <p:nvPr/>
        </p:nvSpPr>
        <p:spPr>
          <a:xfrm>
            <a:off x="8326867" y="2813754"/>
            <a:ext cx="2770094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+mn-lt"/>
              </a:rPr>
              <a:t>número más negativo,</a:t>
            </a:r>
          </a:p>
          <a:p>
            <a:r>
              <a:rPr lang="en-US">
                <a:latin typeface="+mn-lt"/>
              </a:rPr>
              <a:t> –2,147,483,648</a:t>
            </a:r>
            <a:r>
              <a:rPr lang="en-US" baseline="-25000">
                <a:latin typeface="+mn-lt"/>
              </a:rPr>
              <a:t>10</a:t>
            </a:r>
            <a:r>
              <a:rPr lang="en-US">
                <a:latin typeface="+mn-lt"/>
              </a:rPr>
              <a:t>  (= –2</a:t>
            </a:r>
            <a:r>
              <a:rPr lang="en-US" baseline="30000">
                <a:latin typeface="+mn-lt"/>
              </a:rPr>
              <a:t>31</a:t>
            </a:r>
            <a:r>
              <a:rPr lang="en-US">
                <a:latin typeface="+mn-lt"/>
              </a:rPr>
              <a:t>)</a:t>
            </a:r>
            <a:r>
              <a:rPr lang="en-CL">
                <a:latin typeface="+mn-lt"/>
              </a:rPr>
              <a:t>; </a:t>
            </a:r>
            <a:r>
              <a:rPr lang="en-US">
                <a:latin typeface="+mn-lt"/>
              </a:rPr>
              <a:t>no tiene un número positivo correspondiente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F8D9E78-8A98-BBA0-63DE-287A1C985641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7315200" y="3413919"/>
            <a:ext cx="1011667" cy="250248"/>
          </a:xfrm>
          <a:prstGeom prst="straightConnector1">
            <a:avLst/>
          </a:prstGeom>
          <a:ln w="12700">
            <a:solidFill>
              <a:srgbClr val="00B050"/>
            </a:solidFill>
            <a:prstDash val="lgDash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744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4782EA-5A99-7967-536E-3758C09E0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Todo computador hoy en día, y desde 1965, usa complemento de 2 para representar </a:t>
            </a:r>
            <a:r>
              <a:rPr lang="en-US" b="1"/>
              <a:t>números con signo</a:t>
            </a:r>
            <a:r>
              <a:rPr lang="en-US"/>
              <a:t> (</a:t>
            </a:r>
            <a:r>
              <a:rPr lang="en-US" i="1"/>
              <a:t>signed numbers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1698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4D4B954-1066-9420-34F3-F381EE8081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0057575"/>
              </p:ext>
            </p:extLst>
          </p:nvPr>
        </p:nvGraphicFramePr>
        <p:xfrm>
          <a:off x="1828800" y="457200"/>
          <a:ext cx="8229600" cy="5970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0929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2060"/>
                          </a:solidFill>
                        </a:rPr>
                        <a:t>string</a:t>
                      </a:r>
                    </a:p>
                  </a:txBody>
                  <a:tcPr marL="82296" marR="82296" marT="41145" marB="4114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2060"/>
                          </a:solidFill>
                        </a:rPr>
                        <a:t>unsigned</a:t>
                      </a:r>
                    </a:p>
                  </a:txBody>
                  <a:tcPr marL="82296" marR="82296" marT="41145" marB="4114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2060"/>
                          </a:solidFill>
                        </a:rPr>
                        <a:t>sign &amp; magnitude</a:t>
                      </a:r>
                    </a:p>
                  </a:txBody>
                  <a:tcPr marL="82296" marR="82296" marT="41145" marB="4114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2060"/>
                          </a:solidFill>
                        </a:rPr>
                        <a:t>1’s</a:t>
                      </a:r>
                      <a:r>
                        <a:rPr lang="en-US" sz="1800" baseline="0">
                          <a:solidFill>
                            <a:srgbClr val="002060"/>
                          </a:solidFill>
                        </a:rPr>
                        <a:t> complement</a:t>
                      </a:r>
                      <a:endParaRPr lang="en-US" sz="1800">
                        <a:solidFill>
                          <a:srgbClr val="002060"/>
                        </a:solidFill>
                      </a:endParaRPr>
                    </a:p>
                  </a:txBody>
                  <a:tcPr marL="82296" marR="82296" marT="41145" marB="4114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002060"/>
                          </a:solidFill>
                        </a:rPr>
                        <a:t>2’s complement</a:t>
                      </a:r>
                    </a:p>
                  </a:txBody>
                  <a:tcPr marL="82296" marR="82296" marT="41145" marB="4114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729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2060"/>
                          </a:solidFill>
                        </a:rPr>
                        <a:t>0000</a:t>
                      </a:r>
                    </a:p>
                  </a:txBody>
                  <a:tcPr marL="82296" marR="82296" marT="41145" marB="4114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marL="82296" marR="82296" marT="41145" marB="4114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marL="82296" marR="82296" marT="41145" marB="4114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marL="82296" marR="82296" marT="41145" marB="4114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marL="82296" marR="82296" marT="41145" marB="4114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729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2060"/>
                          </a:solidFill>
                        </a:rPr>
                        <a:t>0001</a:t>
                      </a:r>
                    </a:p>
                  </a:txBody>
                  <a:tcPr marL="82296" marR="82296" marT="41145" marB="4114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marL="82296" marR="82296" marT="41145" marB="4114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marL="82296" marR="82296" marT="41145" marB="4114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marL="82296" marR="82296" marT="41145" marB="4114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marL="82296" marR="82296" marT="41145" marB="4114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729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2060"/>
                          </a:solidFill>
                        </a:rPr>
                        <a:t>0010</a:t>
                      </a:r>
                    </a:p>
                  </a:txBody>
                  <a:tcPr marL="82296" marR="82296" marT="41145" marB="4114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 marL="82296" marR="82296" marT="41145" marB="4114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 marL="82296" marR="82296" marT="41145" marB="4114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 marL="82296" marR="82296" marT="41145" marB="4114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 marL="82296" marR="82296" marT="41145" marB="4114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729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2060"/>
                          </a:solidFill>
                        </a:rPr>
                        <a:t>0011</a:t>
                      </a:r>
                    </a:p>
                  </a:txBody>
                  <a:tcPr marL="82296" marR="82296" marT="41145" marB="4114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 marL="82296" marR="82296" marT="41145" marB="4114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 marL="82296" marR="82296" marT="41145" marB="4114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 marL="82296" marR="82296" marT="41145" marB="4114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 marL="82296" marR="82296" marT="41145" marB="4114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729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2060"/>
                          </a:solidFill>
                        </a:rPr>
                        <a:t>0100</a:t>
                      </a:r>
                    </a:p>
                  </a:txBody>
                  <a:tcPr marL="82296" marR="82296" marT="41145" marB="4114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 marL="82296" marR="82296" marT="41145" marB="4114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 marL="82296" marR="82296" marT="41145" marB="4114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 marL="82296" marR="82296" marT="41145" marB="4114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 marL="82296" marR="82296" marT="41145" marB="4114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729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2060"/>
                          </a:solidFill>
                        </a:rPr>
                        <a:t>0101</a:t>
                      </a:r>
                    </a:p>
                  </a:txBody>
                  <a:tcPr marL="82296" marR="82296" marT="41145" marB="4114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 marL="82296" marR="82296" marT="41145" marB="4114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 marL="82296" marR="82296" marT="41145" marB="4114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 marL="82296" marR="82296" marT="41145" marB="4114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 marL="82296" marR="82296" marT="41145" marB="4114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729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2060"/>
                          </a:solidFill>
                        </a:rPr>
                        <a:t>0110</a:t>
                      </a:r>
                    </a:p>
                  </a:txBody>
                  <a:tcPr marL="82296" marR="82296" marT="41145" marB="4114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 marL="82296" marR="82296" marT="41145" marB="4114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 marL="82296" marR="82296" marT="41145" marB="4114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 marL="82296" marR="82296" marT="41145" marB="4114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 marL="82296" marR="82296" marT="41145" marB="4114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729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2060"/>
                          </a:solidFill>
                        </a:rPr>
                        <a:t>0111</a:t>
                      </a:r>
                    </a:p>
                  </a:txBody>
                  <a:tcPr marL="82296" marR="82296" marT="41145" marB="4114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 marL="82296" marR="82296" marT="41145" marB="4114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 marL="82296" marR="82296" marT="41145" marB="4114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 marL="82296" marR="82296" marT="41145" marB="4114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 marL="82296" marR="82296" marT="41145" marB="4114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3729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2060"/>
                          </a:solidFill>
                        </a:rPr>
                        <a:t>1000</a:t>
                      </a:r>
                    </a:p>
                  </a:txBody>
                  <a:tcPr marL="82296" marR="82296" marT="41145" marB="4114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2060"/>
                          </a:solidFill>
                        </a:rPr>
                        <a:t>8</a:t>
                      </a:r>
                    </a:p>
                  </a:txBody>
                  <a:tcPr marL="82296" marR="82296" marT="41145" marB="4114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2060"/>
                          </a:solidFill>
                        </a:rPr>
                        <a:t>–0</a:t>
                      </a:r>
                    </a:p>
                  </a:txBody>
                  <a:tcPr marL="82296" marR="82296" marT="41145" marB="4114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2060"/>
                          </a:solidFill>
                        </a:rPr>
                        <a:t>–7</a:t>
                      </a:r>
                    </a:p>
                  </a:txBody>
                  <a:tcPr marL="82296" marR="82296" marT="41145" marB="4114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2060"/>
                          </a:solidFill>
                        </a:rPr>
                        <a:t>–8</a:t>
                      </a:r>
                    </a:p>
                  </a:txBody>
                  <a:tcPr marL="82296" marR="82296" marT="41145" marB="4114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3729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2060"/>
                          </a:solidFill>
                        </a:rPr>
                        <a:t>1001</a:t>
                      </a:r>
                    </a:p>
                  </a:txBody>
                  <a:tcPr marL="82296" marR="82296" marT="41145" marB="4114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 marL="82296" marR="82296" marT="41145" marB="4114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2060"/>
                          </a:solidFill>
                        </a:rPr>
                        <a:t>–1</a:t>
                      </a:r>
                    </a:p>
                  </a:txBody>
                  <a:tcPr marL="82296" marR="82296" marT="41145" marB="4114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2060"/>
                          </a:solidFill>
                        </a:rPr>
                        <a:t>–6</a:t>
                      </a:r>
                    </a:p>
                  </a:txBody>
                  <a:tcPr marL="82296" marR="82296" marT="41145" marB="4114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2060"/>
                          </a:solidFill>
                        </a:rPr>
                        <a:t>–7</a:t>
                      </a:r>
                    </a:p>
                  </a:txBody>
                  <a:tcPr marL="82296" marR="82296" marT="41145" marB="4114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3729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2060"/>
                          </a:solidFill>
                        </a:rPr>
                        <a:t>1010</a:t>
                      </a:r>
                    </a:p>
                  </a:txBody>
                  <a:tcPr marL="82296" marR="82296" marT="41145" marB="4114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 marL="82296" marR="82296" marT="41145" marB="4114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2060"/>
                          </a:solidFill>
                        </a:rPr>
                        <a:t>–2</a:t>
                      </a:r>
                    </a:p>
                  </a:txBody>
                  <a:tcPr marL="82296" marR="82296" marT="41145" marB="4114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2060"/>
                          </a:solidFill>
                        </a:rPr>
                        <a:t>–5</a:t>
                      </a:r>
                    </a:p>
                  </a:txBody>
                  <a:tcPr marL="82296" marR="82296" marT="41145" marB="4114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2060"/>
                          </a:solidFill>
                        </a:rPr>
                        <a:t>–6</a:t>
                      </a:r>
                    </a:p>
                  </a:txBody>
                  <a:tcPr marL="82296" marR="82296" marT="41145" marB="4114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3729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2060"/>
                          </a:solidFill>
                        </a:rPr>
                        <a:t>1011</a:t>
                      </a:r>
                    </a:p>
                  </a:txBody>
                  <a:tcPr marL="82296" marR="82296" marT="41145" marB="4114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2060"/>
                          </a:solidFill>
                        </a:rPr>
                        <a:t>11</a:t>
                      </a:r>
                    </a:p>
                  </a:txBody>
                  <a:tcPr marL="82296" marR="82296" marT="41145" marB="4114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2060"/>
                          </a:solidFill>
                        </a:rPr>
                        <a:t>–3</a:t>
                      </a:r>
                    </a:p>
                  </a:txBody>
                  <a:tcPr marL="82296" marR="82296" marT="41145" marB="4114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2060"/>
                          </a:solidFill>
                        </a:rPr>
                        <a:t>–4</a:t>
                      </a:r>
                    </a:p>
                  </a:txBody>
                  <a:tcPr marL="82296" marR="82296" marT="41145" marB="4114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2060"/>
                          </a:solidFill>
                        </a:rPr>
                        <a:t>–5</a:t>
                      </a:r>
                    </a:p>
                  </a:txBody>
                  <a:tcPr marL="82296" marR="82296" marT="41145" marB="4114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3729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2060"/>
                          </a:solidFill>
                        </a:rPr>
                        <a:t>1100</a:t>
                      </a:r>
                    </a:p>
                  </a:txBody>
                  <a:tcPr marL="82296" marR="82296" marT="41145" marB="4114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2060"/>
                          </a:solidFill>
                        </a:rPr>
                        <a:t>12</a:t>
                      </a:r>
                    </a:p>
                  </a:txBody>
                  <a:tcPr marL="82296" marR="82296" marT="41145" marB="4114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2060"/>
                          </a:solidFill>
                        </a:rPr>
                        <a:t>–4</a:t>
                      </a:r>
                    </a:p>
                  </a:txBody>
                  <a:tcPr marL="82296" marR="82296" marT="41145" marB="4114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2060"/>
                          </a:solidFill>
                        </a:rPr>
                        <a:t>–3</a:t>
                      </a:r>
                    </a:p>
                  </a:txBody>
                  <a:tcPr marL="82296" marR="82296" marT="41145" marB="4114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2060"/>
                          </a:solidFill>
                        </a:rPr>
                        <a:t>–4</a:t>
                      </a:r>
                    </a:p>
                  </a:txBody>
                  <a:tcPr marL="82296" marR="82296" marT="41145" marB="4114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3729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2060"/>
                          </a:solidFill>
                        </a:rPr>
                        <a:t>1101</a:t>
                      </a:r>
                    </a:p>
                  </a:txBody>
                  <a:tcPr marL="82296" marR="82296" marT="41145" marB="4114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2060"/>
                          </a:solidFill>
                        </a:rPr>
                        <a:t>13</a:t>
                      </a:r>
                    </a:p>
                  </a:txBody>
                  <a:tcPr marL="82296" marR="82296" marT="41145" marB="4114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2060"/>
                          </a:solidFill>
                        </a:rPr>
                        <a:t>–5</a:t>
                      </a:r>
                    </a:p>
                  </a:txBody>
                  <a:tcPr marL="82296" marR="82296" marT="41145" marB="4114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2060"/>
                          </a:solidFill>
                        </a:rPr>
                        <a:t>–2</a:t>
                      </a:r>
                    </a:p>
                  </a:txBody>
                  <a:tcPr marL="82296" marR="82296" marT="41145" marB="4114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2060"/>
                          </a:solidFill>
                        </a:rPr>
                        <a:t>–3</a:t>
                      </a:r>
                    </a:p>
                  </a:txBody>
                  <a:tcPr marL="82296" marR="82296" marT="41145" marB="4114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3729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2060"/>
                          </a:solidFill>
                        </a:rPr>
                        <a:t>1110</a:t>
                      </a:r>
                    </a:p>
                  </a:txBody>
                  <a:tcPr marL="82296" marR="82296" marT="41145" marB="4114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2060"/>
                          </a:solidFill>
                        </a:rPr>
                        <a:t>14</a:t>
                      </a:r>
                    </a:p>
                  </a:txBody>
                  <a:tcPr marL="82296" marR="82296" marT="41145" marB="4114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2060"/>
                          </a:solidFill>
                        </a:rPr>
                        <a:t>–6</a:t>
                      </a:r>
                    </a:p>
                  </a:txBody>
                  <a:tcPr marL="82296" marR="82296" marT="41145" marB="4114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2060"/>
                          </a:solidFill>
                        </a:rPr>
                        <a:t>–1</a:t>
                      </a:r>
                    </a:p>
                  </a:txBody>
                  <a:tcPr marL="82296" marR="82296" marT="41145" marB="4114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2060"/>
                          </a:solidFill>
                        </a:rPr>
                        <a:t>–2</a:t>
                      </a:r>
                    </a:p>
                  </a:txBody>
                  <a:tcPr marL="82296" marR="82296" marT="41145" marB="4114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33729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2060"/>
                          </a:solidFill>
                        </a:rPr>
                        <a:t>1111</a:t>
                      </a:r>
                    </a:p>
                  </a:txBody>
                  <a:tcPr marL="82296" marR="82296" marT="41145" marB="4114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2060"/>
                          </a:solidFill>
                        </a:rPr>
                        <a:t>15</a:t>
                      </a:r>
                    </a:p>
                  </a:txBody>
                  <a:tcPr marL="82296" marR="82296" marT="41145" marB="4114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2060"/>
                          </a:solidFill>
                        </a:rPr>
                        <a:t>–7</a:t>
                      </a:r>
                    </a:p>
                  </a:txBody>
                  <a:tcPr marL="82296" marR="82296" marT="41145" marB="4114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2060"/>
                          </a:solidFill>
                        </a:rPr>
                        <a:t>–0</a:t>
                      </a:r>
                    </a:p>
                  </a:txBody>
                  <a:tcPr marL="82296" marR="82296" marT="41145" marB="4114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2060"/>
                          </a:solidFill>
                        </a:rPr>
                        <a:t>–1</a:t>
                      </a:r>
                    </a:p>
                  </a:txBody>
                  <a:tcPr marL="82296" marR="82296" marT="41145" marB="4114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Content Placeholder 1">
            <a:extLst>
              <a:ext uri="{FF2B5EF4-FFF2-40B4-BE49-F238E27FC236}">
                <a16:creationId xmlns:a16="http://schemas.microsoft.com/office/drawing/2014/main" id="{8453B690-1A9E-895C-F128-6C526C622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En complemento de 2, todos los números negativos —y sólo los números negativos— tienen un 1 en el bit más significativo (el de más a la izquierda):</a:t>
            </a:r>
          </a:p>
          <a:p>
            <a:pPr lvl="1">
              <a:spcBef>
                <a:spcPts val="1050"/>
              </a:spcBef>
              <a:defRPr/>
            </a:pP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se lo puede considerar como un </a:t>
            </a:r>
            <a:r>
              <a:rPr lang="en-US" altLang="en-US" sz="1800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bit de signo</a:t>
            </a:r>
          </a:p>
          <a:p>
            <a:pPr lvl="1">
              <a:spcBef>
                <a:spcPts val="1050"/>
              </a:spcBef>
              <a:defRPr/>
            </a:pP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basta examinar este bit para saber si un número es positivo o negativo (0 se considera positivo)</a:t>
            </a:r>
          </a:p>
          <a:p>
            <a:pPr lvl="1">
              <a:spcBef>
                <a:spcPts val="1050"/>
              </a:spcBef>
              <a:defRPr/>
            </a:pP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aunque no es un bit que pueda realmente separarse de la magnitud del número (como se explica en la próx. diap.)</a:t>
            </a:r>
          </a:p>
          <a:p>
            <a:pPr marL="514350" lvl="1" indent="0">
              <a:spcBef>
                <a:spcPts val="1050"/>
              </a:spcBef>
              <a:buNone/>
              <a:defRPr/>
            </a:pP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p.ej., en 4 bits (diap. anterior), 1001</a:t>
            </a:r>
            <a:r>
              <a:rPr lang="en-US" altLang="en-US" sz="1800" baseline="-25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= –7</a:t>
            </a:r>
            <a:r>
              <a:rPr lang="en-US" altLang="en-US" sz="1800" baseline="-25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, pero 0001</a:t>
            </a:r>
            <a:r>
              <a:rPr lang="en-US" altLang="en-US" sz="1800" baseline="-25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≠ 7</a:t>
            </a:r>
            <a:r>
              <a:rPr lang="en-US" altLang="en-US" sz="1800" baseline="-25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Content Placeholder 1">
            <a:extLst>
              <a:ext uri="{FF2B5EF4-FFF2-40B4-BE49-F238E27FC236}">
                <a16:creationId xmlns:a16="http://schemas.microsoft.com/office/drawing/2014/main" id="{493298E5-9E00-04DF-8E3C-CE583D694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000">
                <a:solidFill>
                  <a:srgbClr val="002060"/>
                </a:solidFill>
              </a:rPr>
              <a:t>Cuando se trata de números, las personas pensamos en base 10 —números decimales:</a:t>
            </a:r>
          </a:p>
          <a:p>
            <a:pPr lvl="1">
              <a:defRPr/>
            </a:pPr>
            <a:r>
              <a:rPr lang="en-US" altLang="en-US" sz="1800">
                <a:solidFill>
                  <a:srgbClr val="002060"/>
                </a:solidFill>
              </a:rPr>
              <a:t>diez símbolos diferentes —0, 1, 2, 3, 4, 5, 6, 7, 8, 9— llamados dígitos decimales, o simplemente, dígitos</a:t>
            </a:r>
          </a:p>
          <a:p>
            <a:pPr>
              <a:spcBef>
                <a:spcPts val="1800"/>
              </a:spcBef>
              <a:defRPr/>
            </a:pPr>
            <a:r>
              <a:rPr lang="en-US" altLang="en-US" sz="2000">
                <a:solidFill>
                  <a:srgbClr val="002060"/>
                </a:solidFill>
              </a:rPr>
              <a:t>… y los representamos en lo que llamamos la </a:t>
            </a:r>
            <a:r>
              <a:rPr lang="en-US" altLang="en-US" sz="2000" i="1">
                <a:solidFill>
                  <a:srgbClr val="002060"/>
                </a:solidFill>
              </a:rPr>
              <a:t>notación posicional</a:t>
            </a:r>
            <a:r>
              <a:rPr lang="en-US" altLang="en-US" sz="2000">
                <a:solidFill>
                  <a:srgbClr val="002060"/>
                </a:solidFill>
              </a:rPr>
              <a:t>:</a:t>
            </a:r>
          </a:p>
          <a:p>
            <a:pPr lvl="1">
              <a:defRPr/>
            </a:pPr>
            <a:r>
              <a:rPr lang="en-US" altLang="en-US" sz="1800">
                <a:solidFill>
                  <a:srgbClr val="002060"/>
                </a:solidFill>
              </a:rPr>
              <a:t>el verdadero valor de un dígito en un número de varios dígitos depende no sólo del dígito mismo</a:t>
            </a:r>
          </a:p>
          <a:p>
            <a:pPr marL="520700" lvl="1" indent="0">
              <a:buNone/>
              <a:defRPr/>
            </a:pPr>
            <a:r>
              <a:rPr lang="en-US" altLang="en-US" sz="1800">
                <a:solidFill>
                  <a:srgbClr val="002060"/>
                </a:solidFill>
              </a:rPr>
              <a:t>… sino también de su posición dentro del número</a:t>
            </a:r>
          </a:p>
          <a:p>
            <a:pPr>
              <a:defRPr/>
            </a:pPr>
            <a:r>
              <a:rPr lang="en-US" altLang="en-US" sz="2000">
                <a:solidFill>
                  <a:srgbClr val="002060"/>
                </a:solidFill>
              </a:rPr>
              <a:t>P.ej., cuando escribimos 421, en realidad estamos hablando del número (o valor numérico) que es el resultado de la siguiente operación:</a:t>
            </a:r>
          </a:p>
          <a:p>
            <a:pPr algn="ctr">
              <a:defRPr/>
            </a:pPr>
            <a:r>
              <a:rPr lang="en-US" altLang="en-US" sz="2000" b="1">
                <a:solidFill>
                  <a:srgbClr val="002060"/>
                </a:solidFill>
              </a:rPr>
              <a:t>4</a:t>
            </a:r>
            <a:r>
              <a:rPr lang="en-US" altLang="en-US" sz="2000" spc="-300">
                <a:solidFill>
                  <a:srgbClr val="002060"/>
                </a:solidFill>
              </a:rPr>
              <a:t> </a:t>
            </a:r>
            <a:r>
              <a:rPr lang="en-US" altLang="en-US" sz="2000">
                <a:solidFill>
                  <a:srgbClr val="002060"/>
                </a:solidFill>
              </a:rPr>
              <a:t>×</a:t>
            </a:r>
            <a:r>
              <a:rPr lang="en-US" altLang="en-US" sz="2000" spc="-300">
                <a:solidFill>
                  <a:srgbClr val="002060"/>
                </a:solidFill>
              </a:rPr>
              <a:t> </a:t>
            </a:r>
            <a:r>
              <a:rPr lang="en-US" altLang="en-US" sz="2000">
                <a:solidFill>
                  <a:srgbClr val="002060"/>
                </a:solidFill>
              </a:rPr>
              <a:t>10</a:t>
            </a:r>
            <a:r>
              <a:rPr lang="en-US" altLang="en-US" sz="2000" baseline="30000">
                <a:solidFill>
                  <a:srgbClr val="002060"/>
                </a:solidFill>
              </a:rPr>
              <a:t>2</a:t>
            </a:r>
            <a:r>
              <a:rPr lang="en-US" altLang="en-US" sz="2000">
                <a:solidFill>
                  <a:srgbClr val="002060"/>
                </a:solidFill>
              </a:rPr>
              <a:t> + </a:t>
            </a:r>
            <a:r>
              <a:rPr lang="en-US" altLang="en-US" sz="2000" b="1">
                <a:solidFill>
                  <a:srgbClr val="002060"/>
                </a:solidFill>
              </a:rPr>
              <a:t>2</a:t>
            </a:r>
            <a:r>
              <a:rPr lang="en-US" altLang="en-US" sz="2000" spc="-300">
                <a:solidFill>
                  <a:srgbClr val="002060"/>
                </a:solidFill>
              </a:rPr>
              <a:t> </a:t>
            </a:r>
            <a:r>
              <a:rPr lang="en-US" altLang="en-US" sz="2000">
                <a:solidFill>
                  <a:srgbClr val="002060"/>
                </a:solidFill>
              </a:rPr>
              <a:t>×</a:t>
            </a:r>
            <a:r>
              <a:rPr lang="en-US" altLang="en-US" sz="2000" spc="-300">
                <a:solidFill>
                  <a:srgbClr val="002060"/>
                </a:solidFill>
              </a:rPr>
              <a:t> </a:t>
            </a:r>
            <a:r>
              <a:rPr lang="en-US" altLang="en-US" sz="2000">
                <a:solidFill>
                  <a:srgbClr val="002060"/>
                </a:solidFill>
              </a:rPr>
              <a:t>10</a:t>
            </a:r>
            <a:r>
              <a:rPr lang="en-US" altLang="en-US" sz="2000" baseline="30000">
                <a:solidFill>
                  <a:srgbClr val="002060"/>
                </a:solidFill>
              </a:rPr>
              <a:t>1</a:t>
            </a:r>
            <a:r>
              <a:rPr lang="en-US" altLang="en-US" sz="2000">
                <a:solidFill>
                  <a:srgbClr val="002060"/>
                </a:solidFill>
              </a:rPr>
              <a:t> + </a:t>
            </a:r>
            <a:r>
              <a:rPr lang="en-US" altLang="en-US" sz="2000" b="1">
                <a:solidFill>
                  <a:srgbClr val="002060"/>
                </a:solidFill>
              </a:rPr>
              <a:t>1</a:t>
            </a:r>
            <a:r>
              <a:rPr lang="en-US" altLang="en-US" sz="2000" spc="-300">
                <a:solidFill>
                  <a:srgbClr val="002060"/>
                </a:solidFill>
              </a:rPr>
              <a:t> </a:t>
            </a:r>
            <a:r>
              <a:rPr lang="en-US" altLang="en-US" sz="2000">
                <a:solidFill>
                  <a:srgbClr val="002060"/>
                </a:solidFill>
              </a:rPr>
              <a:t>×</a:t>
            </a:r>
            <a:r>
              <a:rPr lang="en-US" altLang="en-US" sz="2000" spc="-300">
                <a:solidFill>
                  <a:srgbClr val="002060"/>
                </a:solidFill>
              </a:rPr>
              <a:t> </a:t>
            </a:r>
            <a:r>
              <a:rPr lang="en-US" altLang="en-US" sz="2000">
                <a:solidFill>
                  <a:srgbClr val="002060"/>
                </a:solidFill>
              </a:rPr>
              <a:t>10</a:t>
            </a:r>
            <a:r>
              <a:rPr lang="en-US" altLang="en-US" sz="2000" baseline="30000">
                <a:solidFill>
                  <a:srgbClr val="002060"/>
                </a:solidFill>
              </a:rPr>
              <a:t>0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5057" name="Content Placeholder 1">
                <a:extLst>
                  <a:ext uri="{FF2B5EF4-FFF2-40B4-BE49-F238E27FC236}">
                    <a16:creationId xmlns:a16="http://schemas.microsoft.com/office/drawing/2014/main" id="{E1F96B48-A433-90E9-F22E-22B3DF8673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274638"/>
                <a:ext cx="6629400" cy="6278562"/>
              </a:xfrm>
            </p:spPr>
            <p:txBody>
              <a:bodyPr/>
              <a:lstStyle/>
              <a:p>
                <a:pPr>
                  <a:defRPr/>
                </a:pPr>
                <a:r>
                  <a:rPr lang="en-US" altLang="en-US" sz="2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Así, para 32 bits en complemento de 2, el valor del número representado como</a:t>
                </a:r>
              </a:p>
              <a:p>
                <a:pPr algn="ctr">
                  <a:defRPr/>
                </a:pPr>
                <a:r>
                  <a:rPr lang="en-US" altLang="en-US" sz="2000" i="1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x</a:t>
                </a:r>
                <a:r>
                  <a:rPr lang="en-US" altLang="en-US" sz="2000" baseline="-25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31 </a:t>
                </a:r>
                <a:r>
                  <a:rPr lang="en-US" altLang="en-US" sz="2000" i="1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x</a:t>
                </a:r>
                <a:r>
                  <a:rPr lang="en-US" altLang="en-US" sz="2000" baseline="-25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30 </a:t>
                </a:r>
                <a14:m>
                  <m:oMath xmlns:m="http://schemas.openxmlformats.org/officeDocument/2006/math">
                    <m:r>
                      <a:rPr lang="en-US" altLang="en-US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tantia" panose="02030602050306030303" pitchFamily="18" charset="0"/>
                      </a:rPr>
                      <m:t>⋯</m:t>
                    </m:r>
                  </m:oMath>
                </a14:m>
                <a:r>
                  <a:rPr lang="en-US" altLang="en-US" sz="2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</a:t>
                </a:r>
                <a:r>
                  <a:rPr lang="en-US" altLang="en-US" sz="2000" i="1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x</a:t>
                </a:r>
                <a:r>
                  <a:rPr lang="en-US" altLang="en-US" sz="2000" baseline="-25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1 </a:t>
                </a:r>
                <a:r>
                  <a:rPr lang="en-US" altLang="en-US" sz="2000" i="1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x</a:t>
                </a:r>
                <a:r>
                  <a:rPr lang="en-US" altLang="en-US" sz="2000" baseline="-25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0</a:t>
                </a:r>
              </a:p>
              <a:p>
                <a:pPr>
                  <a:defRPr/>
                </a:pPr>
                <a:r>
                  <a:rPr lang="en-US" altLang="en-US" sz="2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… es</a:t>
                </a:r>
              </a:p>
              <a:p>
                <a:pPr algn="ctr">
                  <a:defRPr/>
                </a:pPr>
                <a:r>
                  <a:rPr lang="en-US" altLang="en-US" sz="2000">
                    <a:solidFill>
                      <a:srgbClr val="00B05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(</a:t>
                </a:r>
                <a:r>
                  <a:rPr lang="en-US" altLang="en-US" sz="2000" b="1" i="1">
                    <a:solidFill>
                      <a:srgbClr val="00B05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x</a:t>
                </a:r>
                <a:r>
                  <a:rPr lang="en-US" altLang="en-US" sz="2000" b="1" baseline="-25000">
                    <a:solidFill>
                      <a:srgbClr val="00B05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31</a:t>
                </a:r>
                <a:r>
                  <a:rPr lang="en-US" altLang="en-US" sz="2000" b="1" spc="-300">
                    <a:solidFill>
                      <a:srgbClr val="00B05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</a:t>
                </a:r>
                <a:r>
                  <a:rPr lang="en-US" altLang="en-US" sz="2000">
                    <a:solidFill>
                      <a:srgbClr val="00B05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×</a:t>
                </a:r>
                <a:r>
                  <a:rPr lang="en-US" altLang="en-US" sz="2000" b="1" spc="-300">
                    <a:solidFill>
                      <a:srgbClr val="00B05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</a:t>
                </a:r>
                <a:r>
                  <a:rPr lang="en-US" altLang="en-US" sz="2000" b="1">
                    <a:solidFill>
                      <a:srgbClr val="00B05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–2</a:t>
                </a:r>
                <a:r>
                  <a:rPr lang="en-US" altLang="en-US" sz="2000" b="1" baseline="30000">
                    <a:solidFill>
                      <a:srgbClr val="00B05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31</a:t>
                </a:r>
                <a:r>
                  <a:rPr lang="en-US" altLang="en-US" sz="2000">
                    <a:solidFill>
                      <a:srgbClr val="00B05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)</a:t>
                </a:r>
                <a:r>
                  <a:rPr lang="en-US" altLang="en-US" sz="2000" b="1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+ </a:t>
                </a:r>
                <a:r>
                  <a:rPr lang="en-US" altLang="en-US" sz="2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(</a:t>
                </a:r>
                <a:r>
                  <a:rPr lang="en-US" altLang="en-US" sz="2000" b="1" i="1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x</a:t>
                </a:r>
                <a:r>
                  <a:rPr lang="en-US" altLang="en-US" sz="2000" b="1" baseline="-25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30</a:t>
                </a:r>
                <a:r>
                  <a:rPr lang="en-US" altLang="en-US" sz="2000" b="1" spc="-3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</a:t>
                </a:r>
                <a:r>
                  <a:rPr lang="en-US" altLang="en-US" sz="2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×</a:t>
                </a:r>
                <a:r>
                  <a:rPr lang="en-US" altLang="en-US" sz="2000" b="1" spc="-3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</a:t>
                </a:r>
                <a:r>
                  <a:rPr lang="en-US" altLang="en-US" sz="2000" b="1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2</a:t>
                </a:r>
                <a:r>
                  <a:rPr lang="en-US" altLang="en-US" sz="2000" b="1" baseline="30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30</a:t>
                </a:r>
                <a:r>
                  <a:rPr lang="en-US" altLang="en-US" sz="2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)</a:t>
                </a:r>
                <a:r>
                  <a:rPr lang="en-US" altLang="en-US" sz="2000" b="1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+ </a:t>
                </a:r>
                <a:r>
                  <a:rPr lang="en-US" altLang="en-US" sz="2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(</a:t>
                </a:r>
                <a:r>
                  <a:rPr lang="en-US" altLang="en-US" sz="2000" b="1" i="1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x</a:t>
                </a:r>
                <a:r>
                  <a:rPr lang="en-US" altLang="en-US" sz="2000" b="1" baseline="-25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29</a:t>
                </a:r>
                <a:r>
                  <a:rPr lang="en-US" altLang="en-US" sz="2000" b="1" spc="-3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</a:t>
                </a:r>
                <a:r>
                  <a:rPr lang="en-US" altLang="en-US" sz="2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×</a:t>
                </a:r>
                <a:r>
                  <a:rPr lang="en-US" altLang="en-US" sz="2000" b="1" spc="-3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</a:t>
                </a:r>
                <a:r>
                  <a:rPr lang="en-US" altLang="en-US" sz="2000" b="1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2</a:t>
                </a:r>
                <a:r>
                  <a:rPr lang="en-US" altLang="en-US" sz="2000" b="1" baseline="30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29</a:t>
                </a:r>
                <a:r>
                  <a:rPr lang="en-US" altLang="en-US" sz="2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)</a:t>
                </a:r>
                <a:r>
                  <a:rPr lang="en-US" altLang="en-US" sz="2000" b="1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en-US" altLang="en-US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tantia" panose="02030602050306030303" pitchFamily="18" charset="0"/>
                      </a:rPr>
                      <m:t>⋯</m:t>
                    </m:r>
                  </m:oMath>
                </a14:m>
                <a:r>
                  <a:rPr lang="en-US" altLang="en-US" sz="2000" b="1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+ </a:t>
                </a:r>
                <a:r>
                  <a:rPr lang="en-US" altLang="en-US" sz="2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(</a:t>
                </a:r>
                <a:r>
                  <a:rPr lang="en-US" altLang="en-US" sz="2000" b="1" i="1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x</a:t>
                </a:r>
                <a:r>
                  <a:rPr lang="en-US" altLang="en-US" sz="2000" b="1" baseline="-25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1</a:t>
                </a:r>
                <a:r>
                  <a:rPr lang="en-US" altLang="en-US" sz="2000" b="1" spc="-3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</a:t>
                </a:r>
                <a:r>
                  <a:rPr lang="en-US" altLang="en-US" sz="2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×</a:t>
                </a:r>
                <a:r>
                  <a:rPr lang="en-US" altLang="en-US" sz="2000" b="1" spc="-3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</a:t>
                </a:r>
                <a:r>
                  <a:rPr lang="en-US" altLang="en-US" sz="2000" b="1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2</a:t>
                </a:r>
                <a:r>
                  <a:rPr lang="en-US" altLang="en-US" sz="2000" b="1" baseline="30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1</a:t>
                </a:r>
                <a:r>
                  <a:rPr lang="en-US" altLang="en-US" sz="2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)</a:t>
                </a:r>
                <a:r>
                  <a:rPr lang="en-US" altLang="en-US" sz="2000" b="1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+ </a:t>
                </a:r>
                <a:r>
                  <a:rPr lang="en-US" altLang="en-US" sz="2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(</a:t>
                </a:r>
                <a:r>
                  <a:rPr lang="en-US" altLang="en-US" sz="2000" b="1" i="1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x</a:t>
                </a:r>
                <a:r>
                  <a:rPr lang="en-US" altLang="en-US" sz="2000" b="1" baseline="-25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0</a:t>
                </a:r>
                <a:r>
                  <a:rPr lang="en-US" altLang="en-US" sz="2000" b="1" spc="-3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</a:t>
                </a:r>
                <a:r>
                  <a:rPr lang="en-US" altLang="en-US" sz="2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×</a:t>
                </a:r>
                <a:r>
                  <a:rPr lang="en-US" altLang="en-US" sz="2000" b="1" spc="-3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</a:t>
                </a:r>
                <a:r>
                  <a:rPr lang="en-US" altLang="en-US" sz="2000" b="1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2</a:t>
                </a:r>
                <a:r>
                  <a:rPr lang="en-US" altLang="en-US" sz="2000" b="1" baseline="30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0</a:t>
                </a:r>
                <a:r>
                  <a:rPr lang="en-US" altLang="en-US" sz="2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)</a:t>
                </a:r>
              </a:p>
              <a:p>
                <a:pPr>
                  <a:spcBef>
                    <a:spcPts val="5400"/>
                  </a:spcBef>
                  <a:defRPr/>
                </a:pPr>
                <a:r>
                  <a:rPr lang="en-US" altLang="en-US" sz="1600" i="1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Notar la diferencia en la interpretación del valor del bit 31 en el caso de los números sin signo (diap. 11)</a:t>
                </a:r>
                <a:r>
                  <a:rPr lang="en-US" altLang="en-US" sz="16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:</a:t>
                </a:r>
              </a:p>
              <a:p>
                <a:pPr algn="ctr">
                  <a:spcBef>
                    <a:spcPts val="1800"/>
                  </a:spcBef>
                  <a:defRPr/>
                </a:pPr>
                <a:r>
                  <a:rPr lang="en-US" altLang="en-US" sz="1600">
                    <a:solidFill>
                      <a:srgbClr val="00B05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(</a:t>
                </a:r>
                <a:r>
                  <a:rPr lang="en-US" altLang="en-US" sz="1600" i="1">
                    <a:solidFill>
                      <a:srgbClr val="00B05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x</a:t>
                </a:r>
                <a:r>
                  <a:rPr lang="en-US" altLang="en-US" sz="1600" baseline="-25000">
                    <a:solidFill>
                      <a:srgbClr val="00B05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31</a:t>
                </a:r>
                <a:r>
                  <a:rPr lang="en-US" altLang="en-US" sz="1600" spc="-300">
                    <a:solidFill>
                      <a:srgbClr val="00B05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</a:t>
                </a:r>
                <a:r>
                  <a:rPr lang="en-US" altLang="en-US" sz="1600">
                    <a:solidFill>
                      <a:srgbClr val="00B05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×</a:t>
                </a:r>
                <a:r>
                  <a:rPr lang="en-US" altLang="en-US" sz="1600" spc="-300">
                    <a:solidFill>
                      <a:srgbClr val="00B05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</a:t>
                </a:r>
                <a:r>
                  <a:rPr lang="en-US" altLang="en-US" sz="1600">
                    <a:solidFill>
                      <a:srgbClr val="00B05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2</a:t>
                </a:r>
                <a:r>
                  <a:rPr lang="en-US" altLang="en-US" sz="1600" baseline="30000">
                    <a:solidFill>
                      <a:srgbClr val="00B05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31</a:t>
                </a:r>
                <a:r>
                  <a:rPr lang="en-US" altLang="en-US" sz="1600">
                    <a:solidFill>
                      <a:srgbClr val="00B05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)</a:t>
                </a:r>
                <a:r>
                  <a:rPr lang="en-US" altLang="en-US" sz="16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+ (</a:t>
                </a:r>
                <a:r>
                  <a:rPr lang="en-US" altLang="en-US" sz="1600" i="1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x</a:t>
                </a:r>
                <a:r>
                  <a:rPr lang="en-US" altLang="en-US" sz="1600" baseline="-25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30</a:t>
                </a:r>
                <a:r>
                  <a:rPr lang="en-US" altLang="en-US" sz="1600" spc="-3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</a:t>
                </a:r>
                <a:r>
                  <a:rPr lang="en-US" altLang="en-US" sz="16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×</a:t>
                </a:r>
                <a:r>
                  <a:rPr lang="en-US" altLang="en-US" sz="1600" spc="-3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</a:t>
                </a:r>
                <a:r>
                  <a:rPr lang="en-US" altLang="en-US" sz="16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2</a:t>
                </a:r>
                <a:r>
                  <a:rPr lang="en-US" altLang="en-US" sz="1600" baseline="30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30</a:t>
                </a:r>
                <a:r>
                  <a:rPr lang="en-US" altLang="en-US" sz="16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) + (</a:t>
                </a:r>
                <a:r>
                  <a:rPr lang="en-US" altLang="en-US" sz="1600" i="1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x</a:t>
                </a:r>
                <a:r>
                  <a:rPr lang="en-US" altLang="en-US" sz="1600" baseline="-25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29</a:t>
                </a:r>
                <a:r>
                  <a:rPr lang="en-US" altLang="en-US" sz="1600" spc="-3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</a:t>
                </a:r>
                <a:r>
                  <a:rPr lang="en-US" altLang="en-US" sz="16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×</a:t>
                </a:r>
                <a:r>
                  <a:rPr lang="en-US" altLang="en-US" sz="1600" spc="-3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</a:t>
                </a:r>
                <a:r>
                  <a:rPr lang="en-US" altLang="en-US" sz="16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2</a:t>
                </a:r>
                <a:r>
                  <a:rPr lang="en-US" altLang="en-US" sz="1600" baseline="30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29</a:t>
                </a:r>
                <a:r>
                  <a:rPr lang="en-US" altLang="en-US" sz="16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) + </a:t>
                </a:r>
                <a14:m>
                  <m:oMath xmlns:m="http://schemas.openxmlformats.org/officeDocument/2006/math">
                    <m:r>
                      <a:rPr lang="en-US" altLang="en-US" sz="16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tantia" panose="02030602050306030303" pitchFamily="18" charset="0"/>
                      </a:rPr>
                      <m:t>⋯</m:t>
                    </m:r>
                  </m:oMath>
                </a14:m>
                <a:r>
                  <a:rPr lang="en-US" altLang="en-US" sz="16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+ (</a:t>
                </a:r>
                <a:r>
                  <a:rPr lang="en-US" altLang="en-US" sz="1600" i="1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x</a:t>
                </a:r>
                <a:r>
                  <a:rPr lang="en-US" altLang="en-US" sz="1600" baseline="-25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1</a:t>
                </a:r>
                <a:r>
                  <a:rPr lang="en-US" altLang="en-US" sz="1600" spc="-3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</a:t>
                </a:r>
                <a:r>
                  <a:rPr lang="en-US" altLang="en-US" sz="16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×</a:t>
                </a:r>
                <a:r>
                  <a:rPr lang="en-US" altLang="en-US" sz="1600" spc="-3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</a:t>
                </a:r>
                <a:r>
                  <a:rPr lang="en-US" altLang="en-US" sz="16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2</a:t>
                </a:r>
                <a:r>
                  <a:rPr lang="en-US" altLang="en-US" sz="1600" baseline="30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1</a:t>
                </a:r>
                <a:r>
                  <a:rPr lang="en-US" altLang="en-US" sz="16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) + (</a:t>
                </a:r>
                <a:r>
                  <a:rPr lang="en-US" altLang="en-US" sz="1600" i="1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x</a:t>
                </a:r>
                <a:r>
                  <a:rPr lang="en-US" altLang="en-US" sz="1600" baseline="-25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0</a:t>
                </a:r>
                <a:r>
                  <a:rPr lang="en-US" altLang="en-US" sz="1600" spc="-3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</a:t>
                </a:r>
                <a:r>
                  <a:rPr lang="en-US" altLang="en-US" sz="16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×</a:t>
                </a:r>
                <a:r>
                  <a:rPr lang="en-US" altLang="en-US" sz="1600" spc="-3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</a:t>
                </a:r>
                <a:r>
                  <a:rPr lang="en-US" altLang="en-US" sz="16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2</a:t>
                </a:r>
                <a:r>
                  <a:rPr lang="en-US" altLang="en-US" sz="1600" baseline="30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0</a:t>
                </a:r>
                <a:r>
                  <a:rPr lang="en-US" altLang="en-US" sz="16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45057" name="Content Placeholder 1">
                <a:extLst>
                  <a:ext uri="{FF2B5EF4-FFF2-40B4-BE49-F238E27FC236}">
                    <a16:creationId xmlns:a16="http://schemas.microsoft.com/office/drawing/2014/main" id="{E1F96B48-A433-90E9-F22E-22B3DF8673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274638"/>
                <a:ext cx="6629400" cy="6278562"/>
              </a:xfrm>
              <a:blipFill>
                <a:blip r:embed="rId2"/>
                <a:stretch>
                  <a:fillRect l="-956" r="-382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Content Placeholder 1">
            <a:extLst>
              <a:ext uri="{FF2B5EF4-FFF2-40B4-BE49-F238E27FC236}">
                <a16:creationId xmlns:a16="http://schemas.microsoft.com/office/drawing/2014/main" id="{35801F3A-B41C-2062-8E08-1B212E884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274638"/>
            <a:ext cx="2286000" cy="6278562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lang="en-US" altLang="en-US" sz="18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Complemento de 2</a:t>
            </a:r>
          </a:p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lang="en-US" altLang="en-US" sz="18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8 bits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00000000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  =  0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00000001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  =  1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00000010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  =  2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00000011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  =  3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⋮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01111100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  =  124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01111101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  =  125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01111110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  =  126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01111111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  =  127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10000000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  =  –128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10000001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  =  –127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10000010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  =  –126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10000011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  =  –125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⋮ 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11111100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  =  –4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11111101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  =  –3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11111110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  =  –2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11111111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  =  –1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</p:txBody>
      </p:sp>
      <p:sp>
        <p:nvSpPr>
          <p:cNvPr id="46082" name="Content Placeholder 1">
            <a:extLst>
              <a:ext uri="{FF2B5EF4-FFF2-40B4-BE49-F238E27FC236}">
                <a16:creationId xmlns:a16="http://schemas.microsoft.com/office/drawing/2014/main" id="{29124B64-2C5C-BBDB-2765-A62C4D598BA6}"/>
              </a:ext>
            </a:extLst>
          </p:cNvPr>
          <p:cNvSpPr txBox="1">
            <a:spLocks/>
          </p:cNvSpPr>
          <p:nvPr/>
        </p:nvSpPr>
        <p:spPr bwMode="auto">
          <a:xfrm>
            <a:off x="4724400" y="274638"/>
            <a:ext cx="3657600" cy="627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523875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rgbClr val="10253F"/>
                </a:solidFill>
              </a:rPr>
              <a:t>	0 0 0 0 0 0 1 1</a:t>
            </a:r>
            <a:r>
              <a:rPr lang="en-US" altLang="en-US" sz="2000" baseline="-25000">
                <a:solidFill>
                  <a:srgbClr val="10253F"/>
                </a:solidFill>
              </a:rPr>
              <a:t>2</a:t>
            </a:r>
            <a:r>
              <a:rPr lang="en-US" altLang="en-US" sz="2000">
                <a:solidFill>
                  <a:srgbClr val="10253F"/>
                </a:solidFill>
              </a:rPr>
              <a:t>	(= 3</a:t>
            </a:r>
            <a:r>
              <a:rPr lang="en-US" altLang="en-US" sz="2000" baseline="-25000">
                <a:solidFill>
                  <a:srgbClr val="10253F"/>
                </a:solidFill>
              </a:rPr>
              <a:t>10</a:t>
            </a:r>
            <a:r>
              <a:rPr lang="en-US" altLang="en-US" sz="2000">
                <a:solidFill>
                  <a:srgbClr val="10253F"/>
                </a:solidFill>
              </a:rPr>
              <a:t>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rgbClr val="10253F"/>
                </a:solidFill>
              </a:rPr>
              <a:t>+	0 1 1 1 1 1 0 0</a:t>
            </a:r>
            <a:r>
              <a:rPr lang="en-US" altLang="en-US" sz="2000" baseline="-25000">
                <a:solidFill>
                  <a:srgbClr val="10253F"/>
                </a:solidFill>
              </a:rPr>
              <a:t>2</a:t>
            </a:r>
            <a:r>
              <a:rPr lang="en-US" altLang="en-US" sz="2000">
                <a:solidFill>
                  <a:srgbClr val="10253F"/>
                </a:solidFill>
              </a:rPr>
              <a:t>	(= 124</a:t>
            </a:r>
            <a:r>
              <a:rPr lang="en-US" altLang="en-US" sz="2000" baseline="-25000">
                <a:solidFill>
                  <a:srgbClr val="10253F"/>
                </a:solidFill>
              </a:rPr>
              <a:t>10</a:t>
            </a:r>
            <a:r>
              <a:rPr lang="en-US" altLang="en-US" sz="2000">
                <a:solidFill>
                  <a:srgbClr val="10253F"/>
                </a:solidFill>
              </a:rPr>
              <a:t>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rgbClr val="10253F"/>
                </a:solidFill>
              </a:rPr>
              <a:t>––––––––––––––––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rgbClr val="10253F"/>
                </a:solidFill>
              </a:rPr>
              <a:t>	0 1 1 1 1 1 1 1</a:t>
            </a:r>
            <a:r>
              <a:rPr lang="en-US" altLang="en-US" sz="2000" baseline="-25000">
                <a:solidFill>
                  <a:srgbClr val="10253F"/>
                </a:solidFill>
              </a:rPr>
              <a:t>2</a:t>
            </a:r>
            <a:r>
              <a:rPr lang="en-US" altLang="en-US" sz="2000">
                <a:solidFill>
                  <a:srgbClr val="10253F"/>
                </a:solidFill>
              </a:rPr>
              <a:t>	(= 127</a:t>
            </a:r>
            <a:r>
              <a:rPr lang="en-US" altLang="en-US" sz="2000" baseline="-25000">
                <a:solidFill>
                  <a:srgbClr val="10253F"/>
                </a:solidFill>
              </a:rPr>
              <a:t>10</a:t>
            </a:r>
            <a:r>
              <a:rPr lang="en-US" altLang="en-US" sz="2000">
                <a:solidFill>
                  <a:srgbClr val="10253F"/>
                </a:solidFill>
              </a:rPr>
              <a:t>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000">
              <a:solidFill>
                <a:srgbClr val="10253F"/>
              </a:solidFill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chemeClr val="bg1"/>
                </a:solidFill>
              </a:rPr>
              <a:t>	   1 0 0 0 0 0 1 1</a:t>
            </a:r>
            <a:r>
              <a:rPr lang="en-US" altLang="en-US" sz="2000" baseline="-25000">
                <a:solidFill>
                  <a:schemeClr val="bg1"/>
                </a:solidFill>
              </a:rPr>
              <a:t>2</a:t>
            </a:r>
            <a:r>
              <a:rPr lang="en-US" altLang="en-US" sz="2000">
                <a:solidFill>
                  <a:schemeClr val="bg1"/>
                </a:solidFill>
              </a:rPr>
              <a:t>	(= –125</a:t>
            </a:r>
            <a:r>
              <a:rPr lang="en-US" altLang="en-US" sz="2000" baseline="-25000">
                <a:solidFill>
                  <a:schemeClr val="bg1"/>
                </a:solidFill>
              </a:rPr>
              <a:t>10</a:t>
            </a:r>
            <a:r>
              <a:rPr lang="en-US" altLang="en-US" sz="2000">
                <a:solidFill>
                  <a:schemeClr val="bg1"/>
                </a:solidFill>
              </a:rPr>
              <a:t>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chemeClr val="bg1"/>
                </a:solidFill>
              </a:rPr>
              <a:t>+	   1 1 1 1 1 1 1 1</a:t>
            </a:r>
            <a:r>
              <a:rPr lang="en-US" altLang="en-US" sz="2000" baseline="-25000">
                <a:solidFill>
                  <a:schemeClr val="bg1"/>
                </a:solidFill>
              </a:rPr>
              <a:t>2</a:t>
            </a:r>
            <a:r>
              <a:rPr lang="en-US" altLang="en-US" sz="2000">
                <a:solidFill>
                  <a:schemeClr val="bg1"/>
                </a:solidFill>
              </a:rPr>
              <a:t>	(= –1</a:t>
            </a:r>
            <a:r>
              <a:rPr lang="en-US" altLang="en-US" sz="2000" baseline="-25000">
                <a:solidFill>
                  <a:schemeClr val="bg1"/>
                </a:solidFill>
              </a:rPr>
              <a:t>10</a:t>
            </a:r>
            <a:r>
              <a:rPr lang="en-US" altLang="en-US" sz="2000">
                <a:solidFill>
                  <a:schemeClr val="bg1"/>
                </a:solidFill>
              </a:rPr>
              <a:t>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chemeClr val="bg1"/>
                </a:solidFill>
              </a:rPr>
              <a:t>–––––––––––––––––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chemeClr val="bg1"/>
                </a:solidFill>
              </a:rPr>
              <a:t>	1 1 0 0 0 0 0 1 0</a:t>
            </a:r>
            <a:r>
              <a:rPr lang="en-US" altLang="en-US" sz="2000" baseline="-25000">
                <a:solidFill>
                  <a:schemeClr val="bg1"/>
                </a:solidFill>
              </a:rPr>
              <a:t>2</a:t>
            </a:r>
            <a:r>
              <a:rPr lang="en-US" altLang="en-US" sz="2000">
                <a:solidFill>
                  <a:schemeClr val="bg1"/>
                </a:solidFill>
              </a:rPr>
              <a:t>	(= –126</a:t>
            </a:r>
            <a:r>
              <a:rPr lang="en-US" altLang="en-US" sz="2000" baseline="-25000">
                <a:solidFill>
                  <a:schemeClr val="bg1"/>
                </a:solidFill>
              </a:rPr>
              <a:t>10</a:t>
            </a:r>
            <a:r>
              <a:rPr lang="en-US" altLang="en-US" sz="2000">
                <a:solidFill>
                  <a:schemeClr val="bg1"/>
                </a:solidFill>
              </a:rPr>
              <a:t>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00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chemeClr val="bg1"/>
                </a:solidFill>
              </a:rPr>
              <a:t>	0 0 0 0 0 0 1 0</a:t>
            </a:r>
            <a:r>
              <a:rPr lang="en-US" altLang="en-US" sz="2000" baseline="-25000">
                <a:solidFill>
                  <a:schemeClr val="bg1"/>
                </a:solidFill>
              </a:rPr>
              <a:t>2</a:t>
            </a:r>
            <a:r>
              <a:rPr lang="en-US" altLang="en-US" sz="2000">
                <a:solidFill>
                  <a:schemeClr val="bg1"/>
                </a:solidFill>
              </a:rPr>
              <a:t>	(= 2</a:t>
            </a:r>
            <a:r>
              <a:rPr lang="en-US" altLang="en-US" sz="2000" baseline="-25000">
                <a:solidFill>
                  <a:schemeClr val="bg1"/>
                </a:solidFill>
              </a:rPr>
              <a:t>10</a:t>
            </a:r>
            <a:r>
              <a:rPr lang="en-US" altLang="en-US" sz="2000">
                <a:solidFill>
                  <a:schemeClr val="bg1"/>
                </a:solidFill>
              </a:rPr>
              <a:t>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chemeClr val="bg1"/>
                </a:solidFill>
              </a:rPr>
              <a:t>+	0 1 1 1 1 1 1 1</a:t>
            </a:r>
            <a:r>
              <a:rPr lang="en-US" altLang="en-US" sz="2000" baseline="-25000">
                <a:solidFill>
                  <a:schemeClr val="bg1"/>
                </a:solidFill>
              </a:rPr>
              <a:t>2</a:t>
            </a:r>
            <a:r>
              <a:rPr lang="en-US" altLang="en-US" sz="2000">
                <a:solidFill>
                  <a:schemeClr val="bg1"/>
                </a:solidFill>
              </a:rPr>
              <a:t>	(= 127</a:t>
            </a:r>
            <a:r>
              <a:rPr lang="en-US" altLang="en-US" sz="2000" baseline="-25000">
                <a:solidFill>
                  <a:schemeClr val="bg1"/>
                </a:solidFill>
              </a:rPr>
              <a:t>10</a:t>
            </a:r>
            <a:r>
              <a:rPr lang="en-US" altLang="en-US" sz="2000">
                <a:solidFill>
                  <a:schemeClr val="bg1"/>
                </a:solidFill>
              </a:rPr>
              <a:t>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chemeClr val="bg1"/>
                </a:solidFill>
              </a:rPr>
              <a:t>––––––––––––––––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chemeClr val="bg1"/>
                </a:solidFill>
              </a:rPr>
              <a:t>	</a:t>
            </a:r>
            <a:r>
              <a:rPr lang="en-US" altLang="en-US" sz="2000" b="1">
                <a:solidFill>
                  <a:schemeClr val="bg1"/>
                </a:solidFill>
              </a:rPr>
              <a:t>1</a:t>
            </a:r>
            <a:r>
              <a:rPr lang="en-US" altLang="en-US" sz="2000">
                <a:solidFill>
                  <a:schemeClr val="bg1"/>
                </a:solidFill>
              </a:rPr>
              <a:t> 0 0 0 0 0 0 1</a:t>
            </a:r>
            <a:r>
              <a:rPr lang="en-US" altLang="en-US" sz="2000" baseline="-25000">
                <a:solidFill>
                  <a:schemeClr val="bg1"/>
                </a:solidFill>
              </a:rPr>
              <a:t>2</a:t>
            </a:r>
            <a:r>
              <a:rPr lang="en-US" altLang="en-US" sz="2000">
                <a:solidFill>
                  <a:schemeClr val="bg1"/>
                </a:solidFill>
              </a:rPr>
              <a:t>	(= –127</a:t>
            </a:r>
            <a:r>
              <a:rPr lang="en-US" altLang="en-US" sz="2000" baseline="-25000">
                <a:solidFill>
                  <a:schemeClr val="bg1"/>
                </a:solidFill>
              </a:rPr>
              <a:t>10</a:t>
            </a:r>
            <a:r>
              <a:rPr lang="en-US" altLang="en-US" sz="2000">
                <a:solidFill>
                  <a:schemeClr val="bg1"/>
                </a:solidFill>
              </a:rPr>
              <a:t>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00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chemeClr val="bg1"/>
                </a:solidFill>
              </a:rPr>
              <a:t>	   1 0 0 0 0 0 1 1</a:t>
            </a:r>
            <a:r>
              <a:rPr lang="en-US" altLang="en-US" sz="2000" baseline="-25000">
                <a:solidFill>
                  <a:schemeClr val="bg1"/>
                </a:solidFill>
              </a:rPr>
              <a:t>2</a:t>
            </a:r>
            <a:r>
              <a:rPr lang="en-US" altLang="en-US" sz="2000">
                <a:solidFill>
                  <a:schemeClr val="bg1"/>
                </a:solidFill>
              </a:rPr>
              <a:t>	(= –125</a:t>
            </a:r>
            <a:r>
              <a:rPr lang="en-US" altLang="en-US" sz="2000" baseline="-25000">
                <a:solidFill>
                  <a:schemeClr val="bg1"/>
                </a:solidFill>
              </a:rPr>
              <a:t>10</a:t>
            </a:r>
            <a:r>
              <a:rPr lang="en-US" altLang="en-US" sz="2000">
                <a:solidFill>
                  <a:schemeClr val="bg1"/>
                </a:solidFill>
              </a:rPr>
              <a:t>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chemeClr val="bg1"/>
                </a:solidFill>
              </a:rPr>
              <a:t>+	   1 1 1 1 1 1 0 0</a:t>
            </a:r>
            <a:r>
              <a:rPr lang="en-US" altLang="en-US" sz="2000" baseline="-25000">
                <a:solidFill>
                  <a:schemeClr val="bg1"/>
                </a:solidFill>
              </a:rPr>
              <a:t>2</a:t>
            </a:r>
            <a:r>
              <a:rPr lang="en-US" altLang="en-US" sz="2000">
                <a:solidFill>
                  <a:schemeClr val="bg1"/>
                </a:solidFill>
              </a:rPr>
              <a:t>	(= –4</a:t>
            </a:r>
            <a:r>
              <a:rPr lang="en-US" altLang="en-US" sz="2000" baseline="-25000">
                <a:solidFill>
                  <a:schemeClr val="bg1"/>
                </a:solidFill>
              </a:rPr>
              <a:t>10</a:t>
            </a:r>
            <a:r>
              <a:rPr lang="en-US" altLang="en-US" sz="2000">
                <a:solidFill>
                  <a:schemeClr val="bg1"/>
                </a:solidFill>
              </a:rPr>
              <a:t>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chemeClr val="bg1"/>
                </a:solidFill>
              </a:rPr>
              <a:t>––––––––––––––––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chemeClr val="bg1"/>
                </a:solidFill>
              </a:rPr>
              <a:t>	1 </a:t>
            </a:r>
            <a:r>
              <a:rPr lang="en-US" altLang="en-US" sz="2000" b="1">
                <a:solidFill>
                  <a:schemeClr val="bg1"/>
                </a:solidFill>
              </a:rPr>
              <a:t>0</a:t>
            </a:r>
            <a:r>
              <a:rPr lang="en-US" altLang="en-US" sz="2000">
                <a:solidFill>
                  <a:schemeClr val="bg1"/>
                </a:solidFill>
              </a:rPr>
              <a:t> 1 1 1 1 1 1 1</a:t>
            </a:r>
            <a:r>
              <a:rPr lang="en-US" altLang="en-US" sz="2000" baseline="-25000">
                <a:solidFill>
                  <a:schemeClr val="bg1"/>
                </a:solidFill>
              </a:rPr>
              <a:t>2</a:t>
            </a:r>
            <a:r>
              <a:rPr lang="en-US" altLang="en-US" sz="2000">
                <a:solidFill>
                  <a:schemeClr val="bg1"/>
                </a:solidFill>
              </a:rPr>
              <a:t>	(= 127</a:t>
            </a:r>
            <a:r>
              <a:rPr lang="en-US" altLang="en-US" sz="2000" baseline="-25000">
                <a:solidFill>
                  <a:schemeClr val="bg1"/>
                </a:solidFill>
              </a:rPr>
              <a:t>10</a:t>
            </a:r>
            <a:r>
              <a:rPr lang="en-US" altLang="en-US" sz="200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47181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Content Placeholder 1">
            <a:extLst>
              <a:ext uri="{FF2B5EF4-FFF2-40B4-BE49-F238E27FC236}">
                <a16:creationId xmlns:a16="http://schemas.microsoft.com/office/drawing/2014/main" id="{35801F3A-B41C-2062-8E08-1B212E884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274638"/>
            <a:ext cx="2286000" cy="6278562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lang="en-US" altLang="en-US" sz="18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Complemento de 2</a:t>
            </a:r>
          </a:p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lang="en-US" altLang="en-US" sz="18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8 bits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00000000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  =  0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00000001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  =  1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00000010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  =  2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00000011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  =  3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⋮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01111100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  =  124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01111101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  =  125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01111110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  =  126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01111111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  =  127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10000000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  =  –128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10000001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  =  –127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10000010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  =  –126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10000011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  =  –125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⋮ 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11111100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  =  –4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11111101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  =  –3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11111110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  =  –2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11111111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  =  –1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</p:txBody>
      </p:sp>
      <p:sp>
        <p:nvSpPr>
          <p:cNvPr id="46082" name="Content Placeholder 1">
            <a:extLst>
              <a:ext uri="{FF2B5EF4-FFF2-40B4-BE49-F238E27FC236}">
                <a16:creationId xmlns:a16="http://schemas.microsoft.com/office/drawing/2014/main" id="{29124B64-2C5C-BBDB-2765-A62C4D598BA6}"/>
              </a:ext>
            </a:extLst>
          </p:cNvPr>
          <p:cNvSpPr txBox="1">
            <a:spLocks/>
          </p:cNvSpPr>
          <p:nvPr/>
        </p:nvSpPr>
        <p:spPr bwMode="auto">
          <a:xfrm>
            <a:off x="4724400" y="274638"/>
            <a:ext cx="3657600" cy="627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523875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chemeClr val="bg1"/>
                </a:solidFill>
              </a:rPr>
              <a:t>	0 0 0 0 0 0 1 1</a:t>
            </a:r>
            <a:r>
              <a:rPr lang="en-US" altLang="en-US" sz="2000" baseline="-25000">
                <a:solidFill>
                  <a:schemeClr val="bg1"/>
                </a:solidFill>
              </a:rPr>
              <a:t>2</a:t>
            </a:r>
            <a:r>
              <a:rPr lang="en-US" altLang="en-US" sz="2000">
                <a:solidFill>
                  <a:schemeClr val="bg1"/>
                </a:solidFill>
              </a:rPr>
              <a:t>	(= 3</a:t>
            </a:r>
            <a:r>
              <a:rPr lang="en-US" altLang="en-US" sz="2000" baseline="-25000">
                <a:solidFill>
                  <a:schemeClr val="bg1"/>
                </a:solidFill>
              </a:rPr>
              <a:t>10</a:t>
            </a:r>
            <a:r>
              <a:rPr lang="en-US" altLang="en-US" sz="2000">
                <a:solidFill>
                  <a:schemeClr val="bg1"/>
                </a:solidFill>
              </a:rPr>
              <a:t>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chemeClr val="bg1"/>
                </a:solidFill>
              </a:rPr>
              <a:t>+	0 1 1 1 1 1 0 0</a:t>
            </a:r>
            <a:r>
              <a:rPr lang="en-US" altLang="en-US" sz="2000" baseline="-25000">
                <a:solidFill>
                  <a:schemeClr val="bg1"/>
                </a:solidFill>
              </a:rPr>
              <a:t>2</a:t>
            </a:r>
            <a:r>
              <a:rPr lang="en-US" altLang="en-US" sz="2000">
                <a:solidFill>
                  <a:schemeClr val="bg1"/>
                </a:solidFill>
              </a:rPr>
              <a:t>	(= 124</a:t>
            </a:r>
            <a:r>
              <a:rPr lang="en-US" altLang="en-US" sz="2000" baseline="-25000">
                <a:solidFill>
                  <a:schemeClr val="bg1"/>
                </a:solidFill>
              </a:rPr>
              <a:t>10</a:t>
            </a:r>
            <a:r>
              <a:rPr lang="en-US" altLang="en-US" sz="2000">
                <a:solidFill>
                  <a:schemeClr val="bg1"/>
                </a:solidFill>
              </a:rPr>
              <a:t>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chemeClr val="bg1"/>
                </a:solidFill>
              </a:rPr>
              <a:t>––––––––––––––––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chemeClr val="bg1"/>
                </a:solidFill>
              </a:rPr>
              <a:t>	0 1 1 1 1 1 1 1</a:t>
            </a:r>
            <a:r>
              <a:rPr lang="en-US" altLang="en-US" sz="2000" baseline="-25000">
                <a:solidFill>
                  <a:schemeClr val="bg1"/>
                </a:solidFill>
              </a:rPr>
              <a:t>2</a:t>
            </a:r>
            <a:r>
              <a:rPr lang="en-US" altLang="en-US" sz="2000">
                <a:solidFill>
                  <a:schemeClr val="bg1"/>
                </a:solidFill>
              </a:rPr>
              <a:t>	(= 127</a:t>
            </a:r>
            <a:r>
              <a:rPr lang="en-US" altLang="en-US" sz="2000" baseline="-25000">
                <a:solidFill>
                  <a:schemeClr val="bg1"/>
                </a:solidFill>
              </a:rPr>
              <a:t>10</a:t>
            </a:r>
            <a:r>
              <a:rPr lang="en-US" altLang="en-US" sz="2000">
                <a:solidFill>
                  <a:schemeClr val="bg1"/>
                </a:solidFill>
              </a:rPr>
              <a:t>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000">
              <a:solidFill>
                <a:srgbClr val="10253F"/>
              </a:solidFill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rgbClr val="10253F"/>
                </a:solidFill>
              </a:rPr>
              <a:t>	   1 0 0 0 0 0 1 1</a:t>
            </a:r>
            <a:r>
              <a:rPr lang="en-US" altLang="en-US" sz="2000" baseline="-25000">
                <a:solidFill>
                  <a:srgbClr val="10253F"/>
                </a:solidFill>
              </a:rPr>
              <a:t>2</a:t>
            </a:r>
            <a:r>
              <a:rPr lang="en-US" altLang="en-US" sz="2000">
                <a:solidFill>
                  <a:srgbClr val="10253F"/>
                </a:solidFill>
              </a:rPr>
              <a:t>	(= –125</a:t>
            </a:r>
            <a:r>
              <a:rPr lang="en-US" altLang="en-US" sz="2000" baseline="-25000">
                <a:solidFill>
                  <a:srgbClr val="10253F"/>
                </a:solidFill>
              </a:rPr>
              <a:t>10</a:t>
            </a:r>
            <a:r>
              <a:rPr lang="en-US" altLang="en-US" sz="2000">
                <a:solidFill>
                  <a:srgbClr val="10253F"/>
                </a:solidFill>
              </a:rPr>
              <a:t>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rgbClr val="10253F"/>
                </a:solidFill>
              </a:rPr>
              <a:t>+	   1 1 1 1 1 1 1 1</a:t>
            </a:r>
            <a:r>
              <a:rPr lang="en-US" altLang="en-US" sz="2000" baseline="-25000">
                <a:solidFill>
                  <a:srgbClr val="10253F"/>
                </a:solidFill>
              </a:rPr>
              <a:t>2</a:t>
            </a:r>
            <a:r>
              <a:rPr lang="en-US" altLang="en-US" sz="2000">
                <a:solidFill>
                  <a:srgbClr val="10253F"/>
                </a:solidFill>
              </a:rPr>
              <a:t>	(= –1</a:t>
            </a:r>
            <a:r>
              <a:rPr lang="en-US" altLang="en-US" sz="2000" baseline="-25000">
                <a:solidFill>
                  <a:srgbClr val="10253F"/>
                </a:solidFill>
              </a:rPr>
              <a:t>10</a:t>
            </a:r>
            <a:r>
              <a:rPr lang="en-US" altLang="en-US" sz="2000">
                <a:solidFill>
                  <a:srgbClr val="10253F"/>
                </a:solidFill>
              </a:rPr>
              <a:t>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rgbClr val="10253F"/>
                </a:solidFill>
              </a:rPr>
              <a:t>–––––––––––––––––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rgbClr val="10253F"/>
                </a:solidFill>
              </a:rPr>
              <a:t>	</a:t>
            </a:r>
            <a:r>
              <a:rPr lang="en-US" altLang="en-US" sz="2000">
                <a:solidFill>
                  <a:srgbClr val="00B050"/>
                </a:solidFill>
              </a:rPr>
              <a:t>1</a:t>
            </a:r>
            <a:r>
              <a:rPr lang="en-US" altLang="en-US" sz="2000">
                <a:solidFill>
                  <a:srgbClr val="10253F"/>
                </a:solidFill>
              </a:rPr>
              <a:t> 1 0 0 0 0 0 1 0</a:t>
            </a:r>
            <a:r>
              <a:rPr lang="en-US" altLang="en-US" sz="2000" baseline="-25000">
                <a:solidFill>
                  <a:srgbClr val="10253F"/>
                </a:solidFill>
              </a:rPr>
              <a:t>2</a:t>
            </a:r>
            <a:r>
              <a:rPr lang="en-US" altLang="en-US" sz="2000">
                <a:solidFill>
                  <a:srgbClr val="10253F"/>
                </a:solidFill>
              </a:rPr>
              <a:t>	(= –126</a:t>
            </a:r>
            <a:r>
              <a:rPr lang="en-US" altLang="en-US" sz="2000" baseline="-25000">
                <a:solidFill>
                  <a:srgbClr val="10253F"/>
                </a:solidFill>
              </a:rPr>
              <a:t>10</a:t>
            </a:r>
            <a:r>
              <a:rPr lang="en-US" altLang="en-US" sz="2000">
                <a:solidFill>
                  <a:srgbClr val="10253F"/>
                </a:solidFill>
              </a:rPr>
              <a:t>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000">
              <a:solidFill>
                <a:srgbClr val="10253F"/>
              </a:solidFill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chemeClr val="bg1"/>
                </a:solidFill>
              </a:rPr>
              <a:t>	0 0 0 0 0 0 1 0</a:t>
            </a:r>
            <a:r>
              <a:rPr lang="en-US" altLang="en-US" sz="2000" baseline="-25000">
                <a:solidFill>
                  <a:schemeClr val="bg1"/>
                </a:solidFill>
              </a:rPr>
              <a:t>2</a:t>
            </a:r>
            <a:r>
              <a:rPr lang="en-US" altLang="en-US" sz="2000">
                <a:solidFill>
                  <a:schemeClr val="bg1"/>
                </a:solidFill>
              </a:rPr>
              <a:t>	(= 2</a:t>
            </a:r>
            <a:r>
              <a:rPr lang="en-US" altLang="en-US" sz="2000" baseline="-25000">
                <a:solidFill>
                  <a:schemeClr val="bg1"/>
                </a:solidFill>
              </a:rPr>
              <a:t>10</a:t>
            </a:r>
            <a:r>
              <a:rPr lang="en-US" altLang="en-US" sz="2000">
                <a:solidFill>
                  <a:schemeClr val="bg1"/>
                </a:solidFill>
              </a:rPr>
              <a:t>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chemeClr val="bg1"/>
                </a:solidFill>
              </a:rPr>
              <a:t>+	0 1 1 1 1 1 1 1</a:t>
            </a:r>
            <a:r>
              <a:rPr lang="en-US" altLang="en-US" sz="2000" baseline="-25000">
                <a:solidFill>
                  <a:schemeClr val="bg1"/>
                </a:solidFill>
              </a:rPr>
              <a:t>2</a:t>
            </a:r>
            <a:r>
              <a:rPr lang="en-US" altLang="en-US" sz="2000">
                <a:solidFill>
                  <a:schemeClr val="bg1"/>
                </a:solidFill>
              </a:rPr>
              <a:t>	(= 127</a:t>
            </a:r>
            <a:r>
              <a:rPr lang="en-US" altLang="en-US" sz="2000" baseline="-25000">
                <a:solidFill>
                  <a:schemeClr val="bg1"/>
                </a:solidFill>
              </a:rPr>
              <a:t>10</a:t>
            </a:r>
            <a:r>
              <a:rPr lang="en-US" altLang="en-US" sz="2000">
                <a:solidFill>
                  <a:schemeClr val="bg1"/>
                </a:solidFill>
              </a:rPr>
              <a:t>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chemeClr val="bg1"/>
                </a:solidFill>
              </a:rPr>
              <a:t>––––––––––––––––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chemeClr val="bg1"/>
                </a:solidFill>
              </a:rPr>
              <a:t>	</a:t>
            </a:r>
            <a:r>
              <a:rPr lang="en-US" altLang="en-US" sz="2000" b="1">
                <a:solidFill>
                  <a:schemeClr val="bg1"/>
                </a:solidFill>
              </a:rPr>
              <a:t>1</a:t>
            </a:r>
            <a:r>
              <a:rPr lang="en-US" altLang="en-US" sz="2000">
                <a:solidFill>
                  <a:schemeClr val="bg1"/>
                </a:solidFill>
              </a:rPr>
              <a:t> 0 0 0 0 0 0 1</a:t>
            </a:r>
            <a:r>
              <a:rPr lang="en-US" altLang="en-US" sz="2000" baseline="-25000">
                <a:solidFill>
                  <a:schemeClr val="bg1"/>
                </a:solidFill>
              </a:rPr>
              <a:t>2</a:t>
            </a:r>
            <a:r>
              <a:rPr lang="en-US" altLang="en-US" sz="2000">
                <a:solidFill>
                  <a:schemeClr val="bg1"/>
                </a:solidFill>
              </a:rPr>
              <a:t>	(= –127</a:t>
            </a:r>
            <a:r>
              <a:rPr lang="en-US" altLang="en-US" sz="2000" baseline="-25000">
                <a:solidFill>
                  <a:schemeClr val="bg1"/>
                </a:solidFill>
              </a:rPr>
              <a:t>10</a:t>
            </a:r>
            <a:r>
              <a:rPr lang="en-US" altLang="en-US" sz="2000">
                <a:solidFill>
                  <a:schemeClr val="bg1"/>
                </a:solidFill>
              </a:rPr>
              <a:t>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00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chemeClr val="bg1"/>
                </a:solidFill>
              </a:rPr>
              <a:t>	   1 0 0 0 0 0 1 1</a:t>
            </a:r>
            <a:r>
              <a:rPr lang="en-US" altLang="en-US" sz="2000" baseline="-25000">
                <a:solidFill>
                  <a:schemeClr val="bg1"/>
                </a:solidFill>
              </a:rPr>
              <a:t>2</a:t>
            </a:r>
            <a:r>
              <a:rPr lang="en-US" altLang="en-US" sz="2000">
                <a:solidFill>
                  <a:schemeClr val="bg1"/>
                </a:solidFill>
              </a:rPr>
              <a:t>	(= –125</a:t>
            </a:r>
            <a:r>
              <a:rPr lang="en-US" altLang="en-US" sz="2000" baseline="-25000">
                <a:solidFill>
                  <a:schemeClr val="bg1"/>
                </a:solidFill>
              </a:rPr>
              <a:t>10</a:t>
            </a:r>
            <a:r>
              <a:rPr lang="en-US" altLang="en-US" sz="2000">
                <a:solidFill>
                  <a:schemeClr val="bg1"/>
                </a:solidFill>
              </a:rPr>
              <a:t>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chemeClr val="bg1"/>
                </a:solidFill>
              </a:rPr>
              <a:t>+	   1 1 1 1 1 1 0 0</a:t>
            </a:r>
            <a:r>
              <a:rPr lang="en-US" altLang="en-US" sz="2000" baseline="-25000">
                <a:solidFill>
                  <a:schemeClr val="bg1"/>
                </a:solidFill>
              </a:rPr>
              <a:t>2</a:t>
            </a:r>
            <a:r>
              <a:rPr lang="en-US" altLang="en-US" sz="2000">
                <a:solidFill>
                  <a:schemeClr val="bg1"/>
                </a:solidFill>
              </a:rPr>
              <a:t>	(= –4</a:t>
            </a:r>
            <a:r>
              <a:rPr lang="en-US" altLang="en-US" sz="2000" baseline="-25000">
                <a:solidFill>
                  <a:schemeClr val="bg1"/>
                </a:solidFill>
              </a:rPr>
              <a:t>10</a:t>
            </a:r>
            <a:r>
              <a:rPr lang="en-US" altLang="en-US" sz="2000">
                <a:solidFill>
                  <a:schemeClr val="bg1"/>
                </a:solidFill>
              </a:rPr>
              <a:t>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chemeClr val="bg1"/>
                </a:solidFill>
              </a:rPr>
              <a:t>––––––––––––––––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chemeClr val="bg1"/>
                </a:solidFill>
              </a:rPr>
              <a:t>	1 </a:t>
            </a:r>
            <a:r>
              <a:rPr lang="en-US" altLang="en-US" sz="2000" b="1">
                <a:solidFill>
                  <a:schemeClr val="bg1"/>
                </a:solidFill>
              </a:rPr>
              <a:t>0</a:t>
            </a:r>
            <a:r>
              <a:rPr lang="en-US" altLang="en-US" sz="2000">
                <a:solidFill>
                  <a:schemeClr val="bg1"/>
                </a:solidFill>
              </a:rPr>
              <a:t> 1 1 1 1 1 1 1</a:t>
            </a:r>
            <a:r>
              <a:rPr lang="en-US" altLang="en-US" sz="2000" baseline="-25000">
                <a:solidFill>
                  <a:schemeClr val="bg1"/>
                </a:solidFill>
              </a:rPr>
              <a:t>2</a:t>
            </a:r>
            <a:r>
              <a:rPr lang="en-US" altLang="en-US" sz="2000">
                <a:solidFill>
                  <a:schemeClr val="bg1"/>
                </a:solidFill>
              </a:rPr>
              <a:t>	(= 127</a:t>
            </a:r>
            <a:r>
              <a:rPr lang="en-US" altLang="en-US" sz="2000" baseline="-25000">
                <a:solidFill>
                  <a:schemeClr val="bg1"/>
                </a:solidFill>
              </a:rPr>
              <a:t>10</a:t>
            </a:r>
            <a:r>
              <a:rPr lang="en-US" altLang="en-US" sz="200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2A87B0-7189-CCE6-7A60-0F1B2DFD23F2}"/>
              </a:ext>
            </a:extLst>
          </p:cNvPr>
          <p:cNvSpPr txBox="1"/>
          <p:nvPr/>
        </p:nvSpPr>
        <p:spPr>
          <a:xfrm>
            <a:off x="8534400" y="2895600"/>
            <a:ext cx="2908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>
                <a:latin typeface="+mn-lt"/>
              </a:rPr>
              <a:t>El </a:t>
            </a:r>
            <a:r>
              <a:rPr lang="en-CL" b="1">
                <a:solidFill>
                  <a:srgbClr val="00B050"/>
                </a:solidFill>
                <a:latin typeface="+mn-lt"/>
              </a:rPr>
              <a:t>1</a:t>
            </a:r>
            <a:r>
              <a:rPr lang="en-CL">
                <a:latin typeface="+mn-lt"/>
              </a:rPr>
              <a:t> simplemente se descarta</a:t>
            </a:r>
          </a:p>
        </p:txBody>
      </p:sp>
    </p:spTree>
    <p:extLst>
      <p:ext uri="{BB962C8B-B14F-4D97-AF65-F5344CB8AC3E}">
        <p14:creationId xmlns:p14="http://schemas.microsoft.com/office/powerpoint/2010/main" val="2361434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Content Placeholder 1">
            <a:extLst>
              <a:ext uri="{FF2B5EF4-FFF2-40B4-BE49-F238E27FC236}">
                <a16:creationId xmlns:a16="http://schemas.microsoft.com/office/drawing/2014/main" id="{35801F3A-B41C-2062-8E08-1B212E884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274638"/>
            <a:ext cx="2286000" cy="6278562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lang="en-US" altLang="en-US" sz="18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Complemento de 2</a:t>
            </a:r>
          </a:p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lang="en-US" altLang="en-US" sz="18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8 bits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00000000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  =  0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00000001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  =  1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00000010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  =  2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00000011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  =  3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⋮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01111100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  =  124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01111101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  =  125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01111110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  =  126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01111111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  =  127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10000000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  =  –128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10000001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  =  –127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10000010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  =  –126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10000011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  =  –125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⋮ 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11111100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  =  –4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11111101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  =  –3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11111110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  =  –2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11111111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  =  –1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</p:txBody>
      </p:sp>
      <p:sp>
        <p:nvSpPr>
          <p:cNvPr id="46082" name="Content Placeholder 1">
            <a:extLst>
              <a:ext uri="{FF2B5EF4-FFF2-40B4-BE49-F238E27FC236}">
                <a16:creationId xmlns:a16="http://schemas.microsoft.com/office/drawing/2014/main" id="{29124B64-2C5C-BBDB-2765-A62C4D598BA6}"/>
              </a:ext>
            </a:extLst>
          </p:cNvPr>
          <p:cNvSpPr txBox="1">
            <a:spLocks/>
          </p:cNvSpPr>
          <p:nvPr/>
        </p:nvSpPr>
        <p:spPr bwMode="auto">
          <a:xfrm>
            <a:off x="4724400" y="274638"/>
            <a:ext cx="3657600" cy="627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523875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chemeClr val="bg1"/>
                </a:solidFill>
              </a:rPr>
              <a:t>	0 0 0 0 0 0 1 1</a:t>
            </a:r>
            <a:r>
              <a:rPr lang="en-US" altLang="en-US" sz="2000" baseline="-25000">
                <a:solidFill>
                  <a:schemeClr val="bg1"/>
                </a:solidFill>
              </a:rPr>
              <a:t>2</a:t>
            </a:r>
            <a:r>
              <a:rPr lang="en-US" altLang="en-US" sz="2000">
                <a:solidFill>
                  <a:schemeClr val="bg1"/>
                </a:solidFill>
              </a:rPr>
              <a:t>	(= 3</a:t>
            </a:r>
            <a:r>
              <a:rPr lang="en-US" altLang="en-US" sz="2000" baseline="-25000">
                <a:solidFill>
                  <a:schemeClr val="bg1"/>
                </a:solidFill>
              </a:rPr>
              <a:t>10</a:t>
            </a:r>
            <a:r>
              <a:rPr lang="en-US" altLang="en-US" sz="2000">
                <a:solidFill>
                  <a:schemeClr val="bg1"/>
                </a:solidFill>
              </a:rPr>
              <a:t>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chemeClr val="bg1"/>
                </a:solidFill>
              </a:rPr>
              <a:t>+	0 1 1 1 1 1 0 0</a:t>
            </a:r>
            <a:r>
              <a:rPr lang="en-US" altLang="en-US" sz="2000" baseline="-25000">
                <a:solidFill>
                  <a:schemeClr val="bg1"/>
                </a:solidFill>
              </a:rPr>
              <a:t>2</a:t>
            </a:r>
            <a:r>
              <a:rPr lang="en-US" altLang="en-US" sz="2000">
                <a:solidFill>
                  <a:schemeClr val="bg1"/>
                </a:solidFill>
              </a:rPr>
              <a:t>	(= 124</a:t>
            </a:r>
            <a:r>
              <a:rPr lang="en-US" altLang="en-US" sz="2000" baseline="-25000">
                <a:solidFill>
                  <a:schemeClr val="bg1"/>
                </a:solidFill>
              </a:rPr>
              <a:t>10</a:t>
            </a:r>
            <a:r>
              <a:rPr lang="en-US" altLang="en-US" sz="2000">
                <a:solidFill>
                  <a:schemeClr val="bg1"/>
                </a:solidFill>
              </a:rPr>
              <a:t>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chemeClr val="bg1"/>
                </a:solidFill>
              </a:rPr>
              <a:t>––––––––––––––––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chemeClr val="bg1"/>
                </a:solidFill>
              </a:rPr>
              <a:t>	0 1 1 1 1 1 1 1</a:t>
            </a:r>
            <a:r>
              <a:rPr lang="en-US" altLang="en-US" sz="2000" baseline="-25000">
                <a:solidFill>
                  <a:schemeClr val="bg1"/>
                </a:solidFill>
              </a:rPr>
              <a:t>2</a:t>
            </a:r>
            <a:r>
              <a:rPr lang="en-US" altLang="en-US" sz="2000">
                <a:solidFill>
                  <a:schemeClr val="bg1"/>
                </a:solidFill>
              </a:rPr>
              <a:t>	(= 127</a:t>
            </a:r>
            <a:r>
              <a:rPr lang="en-US" altLang="en-US" sz="2000" baseline="-25000">
                <a:solidFill>
                  <a:schemeClr val="bg1"/>
                </a:solidFill>
              </a:rPr>
              <a:t>10</a:t>
            </a:r>
            <a:r>
              <a:rPr lang="en-US" altLang="en-US" sz="2000">
                <a:solidFill>
                  <a:schemeClr val="bg1"/>
                </a:solidFill>
              </a:rPr>
              <a:t>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00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chemeClr val="bg1"/>
                </a:solidFill>
              </a:rPr>
              <a:t>	   1 0 0 0 0 0 1 1</a:t>
            </a:r>
            <a:r>
              <a:rPr lang="en-US" altLang="en-US" sz="2000" baseline="-25000">
                <a:solidFill>
                  <a:schemeClr val="bg1"/>
                </a:solidFill>
              </a:rPr>
              <a:t>2</a:t>
            </a:r>
            <a:r>
              <a:rPr lang="en-US" altLang="en-US" sz="2000">
                <a:solidFill>
                  <a:schemeClr val="bg1"/>
                </a:solidFill>
              </a:rPr>
              <a:t>	(= –125</a:t>
            </a:r>
            <a:r>
              <a:rPr lang="en-US" altLang="en-US" sz="2000" baseline="-25000">
                <a:solidFill>
                  <a:schemeClr val="bg1"/>
                </a:solidFill>
              </a:rPr>
              <a:t>10</a:t>
            </a:r>
            <a:r>
              <a:rPr lang="en-US" altLang="en-US" sz="2000">
                <a:solidFill>
                  <a:schemeClr val="bg1"/>
                </a:solidFill>
              </a:rPr>
              <a:t>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chemeClr val="bg1"/>
                </a:solidFill>
              </a:rPr>
              <a:t>+	   1 1 1 1 1 1 1 1</a:t>
            </a:r>
            <a:r>
              <a:rPr lang="en-US" altLang="en-US" sz="2000" baseline="-25000">
                <a:solidFill>
                  <a:schemeClr val="bg1"/>
                </a:solidFill>
              </a:rPr>
              <a:t>2</a:t>
            </a:r>
            <a:r>
              <a:rPr lang="en-US" altLang="en-US" sz="2000">
                <a:solidFill>
                  <a:schemeClr val="bg1"/>
                </a:solidFill>
              </a:rPr>
              <a:t>	(= –1</a:t>
            </a:r>
            <a:r>
              <a:rPr lang="en-US" altLang="en-US" sz="2000" baseline="-25000">
                <a:solidFill>
                  <a:schemeClr val="bg1"/>
                </a:solidFill>
              </a:rPr>
              <a:t>10</a:t>
            </a:r>
            <a:r>
              <a:rPr lang="en-US" altLang="en-US" sz="2000">
                <a:solidFill>
                  <a:schemeClr val="bg1"/>
                </a:solidFill>
              </a:rPr>
              <a:t>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chemeClr val="bg1"/>
                </a:solidFill>
              </a:rPr>
              <a:t>–––––––––––––––––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chemeClr val="bg1"/>
                </a:solidFill>
              </a:rPr>
              <a:t>	1 1 0 0 0 0 0 1 0</a:t>
            </a:r>
            <a:r>
              <a:rPr lang="en-US" altLang="en-US" sz="2000" baseline="-25000">
                <a:solidFill>
                  <a:schemeClr val="bg1"/>
                </a:solidFill>
              </a:rPr>
              <a:t>2</a:t>
            </a:r>
            <a:r>
              <a:rPr lang="en-US" altLang="en-US" sz="2000">
                <a:solidFill>
                  <a:schemeClr val="bg1"/>
                </a:solidFill>
              </a:rPr>
              <a:t>	(= –126</a:t>
            </a:r>
            <a:r>
              <a:rPr lang="en-US" altLang="en-US" sz="2000" baseline="-25000">
                <a:solidFill>
                  <a:schemeClr val="bg1"/>
                </a:solidFill>
              </a:rPr>
              <a:t>10</a:t>
            </a:r>
            <a:r>
              <a:rPr lang="en-US" altLang="en-US" sz="2000">
                <a:solidFill>
                  <a:schemeClr val="bg1"/>
                </a:solidFill>
              </a:rPr>
              <a:t>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000">
              <a:solidFill>
                <a:srgbClr val="10253F"/>
              </a:solidFill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rgbClr val="10253F"/>
                </a:solidFill>
              </a:rPr>
              <a:t>	0 0 0 0 0 0 1 0</a:t>
            </a:r>
            <a:r>
              <a:rPr lang="en-US" altLang="en-US" sz="2000" baseline="-25000">
                <a:solidFill>
                  <a:srgbClr val="10253F"/>
                </a:solidFill>
              </a:rPr>
              <a:t>2</a:t>
            </a:r>
            <a:r>
              <a:rPr lang="en-US" altLang="en-US" sz="2000">
                <a:solidFill>
                  <a:srgbClr val="10253F"/>
                </a:solidFill>
              </a:rPr>
              <a:t>	(= 2</a:t>
            </a:r>
            <a:r>
              <a:rPr lang="en-US" altLang="en-US" sz="2000" baseline="-25000">
                <a:solidFill>
                  <a:srgbClr val="10253F"/>
                </a:solidFill>
              </a:rPr>
              <a:t>10</a:t>
            </a:r>
            <a:r>
              <a:rPr lang="en-US" altLang="en-US" sz="2000">
                <a:solidFill>
                  <a:srgbClr val="10253F"/>
                </a:solidFill>
              </a:rPr>
              <a:t>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rgbClr val="10253F"/>
                </a:solidFill>
              </a:rPr>
              <a:t>+	0 1 1 1 1 1 1 1</a:t>
            </a:r>
            <a:r>
              <a:rPr lang="en-US" altLang="en-US" sz="2000" baseline="-25000">
                <a:solidFill>
                  <a:srgbClr val="10253F"/>
                </a:solidFill>
              </a:rPr>
              <a:t>2</a:t>
            </a:r>
            <a:r>
              <a:rPr lang="en-US" altLang="en-US" sz="2000">
                <a:solidFill>
                  <a:srgbClr val="10253F"/>
                </a:solidFill>
              </a:rPr>
              <a:t>	(= 127</a:t>
            </a:r>
            <a:r>
              <a:rPr lang="en-US" altLang="en-US" sz="2000" baseline="-25000">
                <a:solidFill>
                  <a:srgbClr val="10253F"/>
                </a:solidFill>
              </a:rPr>
              <a:t>10</a:t>
            </a:r>
            <a:r>
              <a:rPr lang="en-US" altLang="en-US" sz="2000">
                <a:solidFill>
                  <a:srgbClr val="10253F"/>
                </a:solidFill>
              </a:rPr>
              <a:t>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rgbClr val="10253F"/>
                </a:solidFill>
              </a:rPr>
              <a:t>––––––––––––––––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rgbClr val="10253F"/>
                </a:solidFill>
              </a:rPr>
              <a:t>	</a:t>
            </a:r>
            <a:r>
              <a:rPr lang="en-US" altLang="en-US" sz="2000" b="1">
                <a:solidFill>
                  <a:srgbClr val="FF0000"/>
                </a:solidFill>
              </a:rPr>
              <a:t>1</a:t>
            </a:r>
            <a:r>
              <a:rPr lang="en-US" altLang="en-US" sz="2000">
                <a:solidFill>
                  <a:srgbClr val="10253F"/>
                </a:solidFill>
              </a:rPr>
              <a:t> 0 0 0 0 0 0 1</a:t>
            </a:r>
            <a:r>
              <a:rPr lang="en-US" altLang="en-US" sz="2000" baseline="-25000">
                <a:solidFill>
                  <a:srgbClr val="10253F"/>
                </a:solidFill>
              </a:rPr>
              <a:t>2</a:t>
            </a:r>
            <a:r>
              <a:rPr lang="en-US" altLang="en-US" sz="2000">
                <a:solidFill>
                  <a:srgbClr val="10253F"/>
                </a:solidFill>
              </a:rPr>
              <a:t>	(= –127</a:t>
            </a:r>
            <a:r>
              <a:rPr lang="en-US" altLang="en-US" sz="2000" baseline="-25000">
                <a:solidFill>
                  <a:srgbClr val="10253F"/>
                </a:solidFill>
              </a:rPr>
              <a:t>10</a:t>
            </a:r>
            <a:r>
              <a:rPr lang="en-US" altLang="en-US" sz="2000">
                <a:solidFill>
                  <a:srgbClr val="10253F"/>
                </a:solidFill>
              </a:rPr>
              <a:t>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000">
              <a:solidFill>
                <a:srgbClr val="10253F"/>
              </a:solidFill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chemeClr val="bg1"/>
                </a:solidFill>
              </a:rPr>
              <a:t>	   1 0 0 0 0 0 1 1</a:t>
            </a:r>
            <a:r>
              <a:rPr lang="en-US" altLang="en-US" sz="2000" baseline="-25000">
                <a:solidFill>
                  <a:schemeClr val="bg1"/>
                </a:solidFill>
              </a:rPr>
              <a:t>2</a:t>
            </a:r>
            <a:r>
              <a:rPr lang="en-US" altLang="en-US" sz="2000">
                <a:solidFill>
                  <a:schemeClr val="bg1"/>
                </a:solidFill>
              </a:rPr>
              <a:t>	(= –125</a:t>
            </a:r>
            <a:r>
              <a:rPr lang="en-US" altLang="en-US" sz="2000" baseline="-25000">
                <a:solidFill>
                  <a:schemeClr val="bg1"/>
                </a:solidFill>
              </a:rPr>
              <a:t>10</a:t>
            </a:r>
            <a:r>
              <a:rPr lang="en-US" altLang="en-US" sz="2000">
                <a:solidFill>
                  <a:schemeClr val="bg1"/>
                </a:solidFill>
              </a:rPr>
              <a:t>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chemeClr val="bg1"/>
                </a:solidFill>
              </a:rPr>
              <a:t>+	   1 1 1 1 1 1 0 0</a:t>
            </a:r>
            <a:r>
              <a:rPr lang="en-US" altLang="en-US" sz="2000" baseline="-25000">
                <a:solidFill>
                  <a:schemeClr val="bg1"/>
                </a:solidFill>
              </a:rPr>
              <a:t>2</a:t>
            </a:r>
            <a:r>
              <a:rPr lang="en-US" altLang="en-US" sz="2000">
                <a:solidFill>
                  <a:schemeClr val="bg1"/>
                </a:solidFill>
              </a:rPr>
              <a:t>	(= –4</a:t>
            </a:r>
            <a:r>
              <a:rPr lang="en-US" altLang="en-US" sz="2000" baseline="-25000">
                <a:solidFill>
                  <a:schemeClr val="bg1"/>
                </a:solidFill>
              </a:rPr>
              <a:t>10</a:t>
            </a:r>
            <a:r>
              <a:rPr lang="en-US" altLang="en-US" sz="2000">
                <a:solidFill>
                  <a:schemeClr val="bg1"/>
                </a:solidFill>
              </a:rPr>
              <a:t>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chemeClr val="bg1"/>
                </a:solidFill>
              </a:rPr>
              <a:t>––––––––––––––––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chemeClr val="bg1"/>
                </a:solidFill>
              </a:rPr>
              <a:t>	1 </a:t>
            </a:r>
            <a:r>
              <a:rPr lang="en-US" altLang="en-US" sz="2000" b="1">
                <a:solidFill>
                  <a:schemeClr val="bg1"/>
                </a:solidFill>
              </a:rPr>
              <a:t>0</a:t>
            </a:r>
            <a:r>
              <a:rPr lang="en-US" altLang="en-US" sz="2000">
                <a:solidFill>
                  <a:schemeClr val="bg1"/>
                </a:solidFill>
              </a:rPr>
              <a:t> 1 1 1 1 1 1 1</a:t>
            </a:r>
            <a:r>
              <a:rPr lang="en-US" altLang="en-US" sz="2000" baseline="-25000">
                <a:solidFill>
                  <a:schemeClr val="bg1"/>
                </a:solidFill>
              </a:rPr>
              <a:t>2</a:t>
            </a:r>
            <a:r>
              <a:rPr lang="en-US" altLang="en-US" sz="2000">
                <a:solidFill>
                  <a:schemeClr val="bg1"/>
                </a:solidFill>
              </a:rPr>
              <a:t>	(= 127</a:t>
            </a:r>
            <a:r>
              <a:rPr lang="en-US" altLang="en-US" sz="2000" baseline="-25000">
                <a:solidFill>
                  <a:schemeClr val="bg1"/>
                </a:solidFill>
              </a:rPr>
              <a:t>10</a:t>
            </a:r>
            <a:r>
              <a:rPr lang="en-US" altLang="en-US" sz="200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DA9A9D-32DB-6D31-7389-DC97A3DD28F3}"/>
              </a:ext>
            </a:extLst>
          </p:cNvPr>
          <p:cNvSpPr txBox="1"/>
          <p:nvPr/>
        </p:nvSpPr>
        <p:spPr>
          <a:xfrm>
            <a:off x="8534400" y="43434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L">
                <a:latin typeface="+mn-lt"/>
              </a:rPr>
              <a:t>El </a:t>
            </a:r>
            <a:r>
              <a:rPr lang="en-CL" b="1">
                <a:solidFill>
                  <a:srgbClr val="FF0000"/>
                </a:solidFill>
                <a:latin typeface="+mn-lt"/>
              </a:rPr>
              <a:t>1</a:t>
            </a:r>
            <a:r>
              <a:rPr lang="en-CL">
                <a:latin typeface="+mn-lt"/>
              </a:rPr>
              <a:t> indica que </a:t>
            </a:r>
            <a:r>
              <a:rPr lang="en-CL" b="1">
                <a:latin typeface="+mn-lt"/>
              </a:rPr>
              <a:t>hay un problema </a:t>
            </a:r>
            <a:r>
              <a:rPr lang="en-CL">
                <a:latin typeface="+mn-lt"/>
              </a:rPr>
              <a:t>con el resultado</a:t>
            </a:r>
          </a:p>
        </p:txBody>
      </p:sp>
    </p:spTree>
    <p:extLst>
      <p:ext uri="{BB962C8B-B14F-4D97-AF65-F5344CB8AC3E}">
        <p14:creationId xmlns:p14="http://schemas.microsoft.com/office/powerpoint/2010/main" val="1815420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Content Placeholder 1">
            <a:extLst>
              <a:ext uri="{FF2B5EF4-FFF2-40B4-BE49-F238E27FC236}">
                <a16:creationId xmlns:a16="http://schemas.microsoft.com/office/drawing/2014/main" id="{35801F3A-B41C-2062-8E08-1B212E884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274638"/>
            <a:ext cx="2286000" cy="6278562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lang="en-US" altLang="en-US" sz="18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Complemento de 2</a:t>
            </a:r>
          </a:p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lang="en-US" altLang="en-US" sz="18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8 bits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00000000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  =  0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00000001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  =  1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00000010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  =  2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00000011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  =  3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⋮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01111100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  =  124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01111101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  =  125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01111110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  =  126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01111111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  =  127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10000000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  =  –128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10000001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  =  –127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10000010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  =  –126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10000011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  =  –125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⋮ 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11111100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  =  –4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11111101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  =  –3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11111110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  =  –2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11111111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  =  –1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</p:txBody>
      </p:sp>
      <p:sp>
        <p:nvSpPr>
          <p:cNvPr id="46082" name="Content Placeholder 1">
            <a:extLst>
              <a:ext uri="{FF2B5EF4-FFF2-40B4-BE49-F238E27FC236}">
                <a16:creationId xmlns:a16="http://schemas.microsoft.com/office/drawing/2014/main" id="{29124B64-2C5C-BBDB-2765-A62C4D598BA6}"/>
              </a:ext>
            </a:extLst>
          </p:cNvPr>
          <p:cNvSpPr txBox="1">
            <a:spLocks/>
          </p:cNvSpPr>
          <p:nvPr/>
        </p:nvSpPr>
        <p:spPr bwMode="auto">
          <a:xfrm>
            <a:off x="4724400" y="274638"/>
            <a:ext cx="3657600" cy="627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523875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chemeClr val="bg1"/>
                </a:solidFill>
              </a:rPr>
              <a:t>	0 0 0 0 0 0 1 1</a:t>
            </a:r>
            <a:r>
              <a:rPr lang="en-US" altLang="en-US" sz="2000" baseline="-25000">
                <a:solidFill>
                  <a:schemeClr val="bg1"/>
                </a:solidFill>
              </a:rPr>
              <a:t>2</a:t>
            </a:r>
            <a:r>
              <a:rPr lang="en-US" altLang="en-US" sz="2000">
                <a:solidFill>
                  <a:schemeClr val="bg1"/>
                </a:solidFill>
              </a:rPr>
              <a:t>	(= 3</a:t>
            </a:r>
            <a:r>
              <a:rPr lang="en-US" altLang="en-US" sz="2000" baseline="-25000">
                <a:solidFill>
                  <a:schemeClr val="bg1"/>
                </a:solidFill>
              </a:rPr>
              <a:t>10</a:t>
            </a:r>
            <a:r>
              <a:rPr lang="en-US" altLang="en-US" sz="2000">
                <a:solidFill>
                  <a:schemeClr val="bg1"/>
                </a:solidFill>
              </a:rPr>
              <a:t>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chemeClr val="bg1"/>
                </a:solidFill>
              </a:rPr>
              <a:t>+	0 1 1 1 1 1 0 0</a:t>
            </a:r>
            <a:r>
              <a:rPr lang="en-US" altLang="en-US" sz="2000" baseline="-25000">
                <a:solidFill>
                  <a:schemeClr val="bg1"/>
                </a:solidFill>
              </a:rPr>
              <a:t>2</a:t>
            </a:r>
            <a:r>
              <a:rPr lang="en-US" altLang="en-US" sz="2000">
                <a:solidFill>
                  <a:schemeClr val="bg1"/>
                </a:solidFill>
              </a:rPr>
              <a:t>	(= 124</a:t>
            </a:r>
            <a:r>
              <a:rPr lang="en-US" altLang="en-US" sz="2000" baseline="-25000">
                <a:solidFill>
                  <a:schemeClr val="bg1"/>
                </a:solidFill>
              </a:rPr>
              <a:t>10</a:t>
            </a:r>
            <a:r>
              <a:rPr lang="en-US" altLang="en-US" sz="2000">
                <a:solidFill>
                  <a:schemeClr val="bg1"/>
                </a:solidFill>
              </a:rPr>
              <a:t>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chemeClr val="bg1"/>
                </a:solidFill>
              </a:rPr>
              <a:t>––––––––––––––––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chemeClr val="bg1"/>
                </a:solidFill>
              </a:rPr>
              <a:t>	0 1 1 1 1 1 1 1</a:t>
            </a:r>
            <a:r>
              <a:rPr lang="en-US" altLang="en-US" sz="2000" baseline="-25000">
                <a:solidFill>
                  <a:schemeClr val="bg1"/>
                </a:solidFill>
              </a:rPr>
              <a:t>2</a:t>
            </a:r>
            <a:r>
              <a:rPr lang="en-US" altLang="en-US" sz="2000">
                <a:solidFill>
                  <a:schemeClr val="bg1"/>
                </a:solidFill>
              </a:rPr>
              <a:t>	(= 127</a:t>
            </a:r>
            <a:r>
              <a:rPr lang="en-US" altLang="en-US" sz="2000" baseline="-25000">
                <a:solidFill>
                  <a:schemeClr val="bg1"/>
                </a:solidFill>
              </a:rPr>
              <a:t>10</a:t>
            </a:r>
            <a:r>
              <a:rPr lang="en-US" altLang="en-US" sz="2000">
                <a:solidFill>
                  <a:schemeClr val="bg1"/>
                </a:solidFill>
              </a:rPr>
              <a:t>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00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chemeClr val="bg1"/>
                </a:solidFill>
              </a:rPr>
              <a:t>	   1 0 0 0 0 0 1 1</a:t>
            </a:r>
            <a:r>
              <a:rPr lang="en-US" altLang="en-US" sz="2000" baseline="-25000">
                <a:solidFill>
                  <a:schemeClr val="bg1"/>
                </a:solidFill>
              </a:rPr>
              <a:t>2</a:t>
            </a:r>
            <a:r>
              <a:rPr lang="en-US" altLang="en-US" sz="2000">
                <a:solidFill>
                  <a:schemeClr val="bg1"/>
                </a:solidFill>
              </a:rPr>
              <a:t>	(= –125</a:t>
            </a:r>
            <a:r>
              <a:rPr lang="en-US" altLang="en-US" sz="2000" baseline="-25000">
                <a:solidFill>
                  <a:schemeClr val="bg1"/>
                </a:solidFill>
              </a:rPr>
              <a:t>10</a:t>
            </a:r>
            <a:r>
              <a:rPr lang="en-US" altLang="en-US" sz="2000">
                <a:solidFill>
                  <a:schemeClr val="bg1"/>
                </a:solidFill>
              </a:rPr>
              <a:t>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chemeClr val="bg1"/>
                </a:solidFill>
              </a:rPr>
              <a:t>+	   1 1 1 1 1 1 1 1</a:t>
            </a:r>
            <a:r>
              <a:rPr lang="en-US" altLang="en-US" sz="2000" baseline="-25000">
                <a:solidFill>
                  <a:schemeClr val="bg1"/>
                </a:solidFill>
              </a:rPr>
              <a:t>2</a:t>
            </a:r>
            <a:r>
              <a:rPr lang="en-US" altLang="en-US" sz="2000">
                <a:solidFill>
                  <a:schemeClr val="bg1"/>
                </a:solidFill>
              </a:rPr>
              <a:t>	(= –1</a:t>
            </a:r>
            <a:r>
              <a:rPr lang="en-US" altLang="en-US" sz="2000" baseline="-25000">
                <a:solidFill>
                  <a:schemeClr val="bg1"/>
                </a:solidFill>
              </a:rPr>
              <a:t>10</a:t>
            </a:r>
            <a:r>
              <a:rPr lang="en-US" altLang="en-US" sz="2000">
                <a:solidFill>
                  <a:schemeClr val="bg1"/>
                </a:solidFill>
              </a:rPr>
              <a:t>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chemeClr val="bg1"/>
                </a:solidFill>
              </a:rPr>
              <a:t>–––––––––––––––––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chemeClr val="bg1"/>
                </a:solidFill>
              </a:rPr>
              <a:t>	1 1 0 0 0 0 0 1 0</a:t>
            </a:r>
            <a:r>
              <a:rPr lang="en-US" altLang="en-US" sz="2000" baseline="-25000">
                <a:solidFill>
                  <a:schemeClr val="bg1"/>
                </a:solidFill>
              </a:rPr>
              <a:t>2</a:t>
            </a:r>
            <a:r>
              <a:rPr lang="en-US" altLang="en-US" sz="2000">
                <a:solidFill>
                  <a:schemeClr val="bg1"/>
                </a:solidFill>
              </a:rPr>
              <a:t>	(= –126</a:t>
            </a:r>
            <a:r>
              <a:rPr lang="en-US" altLang="en-US" sz="2000" baseline="-25000">
                <a:solidFill>
                  <a:schemeClr val="bg1"/>
                </a:solidFill>
              </a:rPr>
              <a:t>10</a:t>
            </a:r>
            <a:r>
              <a:rPr lang="en-US" altLang="en-US" sz="2000">
                <a:solidFill>
                  <a:schemeClr val="bg1"/>
                </a:solidFill>
              </a:rPr>
              <a:t>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00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chemeClr val="bg1"/>
                </a:solidFill>
              </a:rPr>
              <a:t>	0 0 0 0 0 0 1 0</a:t>
            </a:r>
            <a:r>
              <a:rPr lang="en-US" altLang="en-US" sz="2000" baseline="-25000">
                <a:solidFill>
                  <a:schemeClr val="bg1"/>
                </a:solidFill>
              </a:rPr>
              <a:t>2</a:t>
            </a:r>
            <a:r>
              <a:rPr lang="en-US" altLang="en-US" sz="2000">
                <a:solidFill>
                  <a:schemeClr val="bg1"/>
                </a:solidFill>
              </a:rPr>
              <a:t>	(= 2</a:t>
            </a:r>
            <a:r>
              <a:rPr lang="en-US" altLang="en-US" sz="2000" baseline="-25000">
                <a:solidFill>
                  <a:schemeClr val="bg1"/>
                </a:solidFill>
              </a:rPr>
              <a:t>10</a:t>
            </a:r>
            <a:r>
              <a:rPr lang="en-US" altLang="en-US" sz="2000">
                <a:solidFill>
                  <a:schemeClr val="bg1"/>
                </a:solidFill>
              </a:rPr>
              <a:t>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chemeClr val="bg1"/>
                </a:solidFill>
              </a:rPr>
              <a:t>+	0 1 1 1 1 1 1 1</a:t>
            </a:r>
            <a:r>
              <a:rPr lang="en-US" altLang="en-US" sz="2000" baseline="-25000">
                <a:solidFill>
                  <a:schemeClr val="bg1"/>
                </a:solidFill>
              </a:rPr>
              <a:t>2</a:t>
            </a:r>
            <a:r>
              <a:rPr lang="en-US" altLang="en-US" sz="2000">
                <a:solidFill>
                  <a:schemeClr val="bg1"/>
                </a:solidFill>
              </a:rPr>
              <a:t>	(= 127</a:t>
            </a:r>
            <a:r>
              <a:rPr lang="en-US" altLang="en-US" sz="2000" baseline="-25000">
                <a:solidFill>
                  <a:schemeClr val="bg1"/>
                </a:solidFill>
              </a:rPr>
              <a:t>10</a:t>
            </a:r>
            <a:r>
              <a:rPr lang="en-US" altLang="en-US" sz="2000">
                <a:solidFill>
                  <a:schemeClr val="bg1"/>
                </a:solidFill>
              </a:rPr>
              <a:t>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chemeClr val="bg1"/>
                </a:solidFill>
              </a:rPr>
              <a:t>––––––––––––––––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chemeClr val="bg1"/>
                </a:solidFill>
              </a:rPr>
              <a:t>	</a:t>
            </a:r>
            <a:r>
              <a:rPr lang="en-US" altLang="en-US" sz="2000" b="1">
                <a:solidFill>
                  <a:schemeClr val="bg1"/>
                </a:solidFill>
              </a:rPr>
              <a:t>1</a:t>
            </a:r>
            <a:r>
              <a:rPr lang="en-US" altLang="en-US" sz="2000">
                <a:solidFill>
                  <a:schemeClr val="bg1"/>
                </a:solidFill>
              </a:rPr>
              <a:t> 0 0 0 0 0 0 1</a:t>
            </a:r>
            <a:r>
              <a:rPr lang="en-US" altLang="en-US" sz="2000" baseline="-25000">
                <a:solidFill>
                  <a:schemeClr val="bg1"/>
                </a:solidFill>
              </a:rPr>
              <a:t>2</a:t>
            </a:r>
            <a:r>
              <a:rPr lang="en-US" altLang="en-US" sz="2000">
                <a:solidFill>
                  <a:schemeClr val="bg1"/>
                </a:solidFill>
              </a:rPr>
              <a:t>	(= –127</a:t>
            </a:r>
            <a:r>
              <a:rPr lang="en-US" altLang="en-US" sz="2000" baseline="-25000">
                <a:solidFill>
                  <a:schemeClr val="bg1"/>
                </a:solidFill>
              </a:rPr>
              <a:t>10</a:t>
            </a:r>
            <a:r>
              <a:rPr lang="en-US" altLang="en-US" sz="2000">
                <a:solidFill>
                  <a:schemeClr val="bg1"/>
                </a:solidFill>
              </a:rPr>
              <a:t>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000">
              <a:solidFill>
                <a:srgbClr val="10253F"/>
              </a:solidFill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rgbClr val="10253F"/>
                </a:solidFill>
              </a:rPr>
              <a:t>	   1 0 0 0 0 0 1 1</a:t>
            </a:r>
            <a:r>
              <a:rPr lang="en-US" altLang="en-US" sz="2000" baseline="-25000">
                <a:solidFill>
                  <a:srgbClr val="10253F"/>
                </a:solidFill>
              </a:rPr>
              <a:t>2</a:t>
            </a:r>
            <a:r>
              <a:rPr lang="en-US" altLang="en-US" sz="2000">
                <a:solidFill>
                  <a:srgbClr val="10253F"/>
                </a:solidFill>
              </a:rPr>
              <a:t>	(= –125</a:t>
            </a:r>
            <a:r>
              <a:rPr lang="en-US" altLang="en-US" sz="2000" baseline="-25000">
                <a:solidFill>
                  <a:srgbClr val="10253F"/>
                </a:solidFill>
              </a:rPr>
              <a:t>10</a:t>
            </a:r>
            <a:r>
              <a:rPr lang="en-US" altLang="en-US" sz="2000">
                <a:solidFill>
                  <a:srgbClr val="10253F"/>
                </a:solidFill>
              </a:rPr>
              <a:t>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rgbClr val="10253F"/>
                </a:solidFill>
              </a:rPr>
              <a:t>+	   1 1 1 1 1 1 0 0</a:t>
            </a:r>
            <a:r>
              <a:rPr lang="en-US" altLang="en-US" sz="2000" baseline="-25000">
                <a:solidFill>
                  <a:srgbClr val="10253F"/>
                </a:solidFill>
              </a:rPr>
              <a:t>2</a:t>
            </a:r>
            <a:r>
              <a:rPr lang="en-US" altLang="en-US" sz="2000">
                <a:solidFill>
                  <a:srgbClr val="10253F"/>
                </a:solidFill>
              </a:rPr>
              <a:t>	(= –4</a:t>
            </a:r>
            <a:r>
              <a:rPr lang="en-US" altLang="en-US" sz="2000" baseline="-25000">
                <a:solidFill>
                  <a:srgbClr val="10253F"/>
                </a:solidFill>
              </a:rPr>
              <a:t>10</a:t>
            </a:r>
            <a:r>
              <a:rPr lang="en-US" altLang="en-US" sz="2000">
                <a:solidFill>
                  <a:srgbClr val="10253F"/>
                </a:solidFill>
              </a:rPr>
              <a:t>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rgbClr val="10253F"/>
                </a:solidFill>
              </a:rPr>
              <a:t>––––––––––––––––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rgbClr val="10253F"/>
                </a:solidFill>
              </a:rPr>
              <a:t>	</a:t>
            </a:r>
            <a:r>
              <a:rPr lang="en-US" altLang="en-US" sz="2000">
                <a:solidFill>
                  <a:srgbClr val="00B050"/>
                </a:solidFill>
              </a:rPr>
              <a:t>1</a:t>
            </a:r>
            <a:r>
              <a:rPr lang="en-US" altLang="en-US" sz="2000">
                <a:solidFill>
                  <a:srgbClr val="10253F"/>
                </a:solidFill>
              </a:rPr>
              <a:t> </a:t>
            </a:r>
            <a:r>
              <a:rPr lang="en-US" altLang="en-US" sz="2000" b="1">
                <a:solidFill>
                  <a:srgbClr val="FF0000"/>
                </a:solidFill>
              </a:rPr>
              <a:t>0</a:t>
            </a:r>
            <a:r>
              <a:rPr lang="en-US" altLang="en-US" sz="2000">
                <a:solidFill>
                  <a:srgbClr val="10253F"/>
                </a:solidFill>
              </a:rPr>
              <a:t> 1 1 1 1 1 1 1</a:t>
            </a:r>
            <a:r>
              <a:rPr lang="en-US" altLang="en-US" sz="2000" baseline="-25000">
                <a:solidFill>
                  <a:srgbClr val="10253F"/>
                </a:solidFill>
              </a:rPr>
              <a:t>2</a:t>
            </a:r>
            <a:r>
              <a:rPr lang="en-US" altLang="en-US" sz="2000">
                <a:solidFill>
                  <a:srgbClr val="10253F"/>
                </a:solidFill>
              </a:rPr>
              <a:t>	(= 127</a:t>
            </a:r>
            <a:r>
              <a:rPr lang="en-US" altLang="en-US" sz="2000" baseline="-25000">
                <a:solidFill>
                  <a:srgbClr val="10253F"/>
                </a:solidFill>
              </a:rPr>
              <a:t>10</a:t>
            </a:r>
            <a:r>
              <a:rPr lang="en-US" altLang="en-US" sz="2000">
                <a:solidFill>
                  <a:srgbClr val="10253F"/>
                </a:solidFill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5FEBD9-A3AF-C7E6-109D-814A7850EA07}"/>
              </a:ext>
            </a:extLst>
          </p:cNvPr>
          <p:cNvSpPr txBox="1"/>
          <p:nvPr/>
        </p:nvSpPr>
        <p:spPr>
          <a:xfrm>
            <a:off x="8534400" y="5629870"/>
            <a:ext cx="2979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L">
                <a:latin typeface="+mn-lt"/>
              </a:rPr>
              <a:t>El </a:t>
            </a:r>
            <a:r>
              <a:rPr lang="en-CL" b="1">
                <a:solidFill>
                  <a:srgbClr val="00B050"/>
                </a:solidFill>
                <a:latin typeface="+mn-lt"/>
              </a:rPr>
              <a:t>1</a:t>
            </a:r>
            <a:r>
              <a:rPr lang="en-CL">
                <a:latin typeface="+mn-lt"/>
              </a:rPr>
              <a:t> simplemente se descarta, pero el </a:t>
            </a:r>
            <a:r>
              <a:rPr lang="en-CL" b="1">
                <a:solidFill>
                  <a:srgbClr val="FF0000"/>
                </a:solidFill>
                <a:latin typeface="+mn-lt"/>
              </a:rPr>
              <a:t>0</a:t>
            </a:r>
            <a:r>
              <a:rPr lang="en-CL">
                <a:latin typeface="+mn-lt"/>
              </a:rPr>
              <a:t> indica que </a:t>
            </a:r>
            <a:r>
              <a:rPr lang="en-CL" b="1">
                <a:latin typeface="+mn-lt"/>
              </a:rPr>
              <a:t>hay un problema </a:t>
            </a:r>
            <a:r>
              <a:rPr lang="en-CL">
                <a:latin typeface="+mn-lt"/>
              </a:rPr>
              <a:t>con el resultado</a:t>
            </a:r>
          </a:p>
        </p:txBody>
      </p:sp>
    </p:spTree>
    <p:extLst>
      <p:ext uri="{BB962C8B-B14F-4D97-AF65-F5344CB8AC3E}">
        <p14:creationId xmlns:p14="http://schemas.microsoft.com/office/powerpoint/2010/main" val="1764909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Content Placeholder 1">
            <a:extLst>
              <a:ext uri="{FF2B5EF4-FFF2-40B4-BE49-F238E27FC236}">
                <a16:creationId xmlns:a16="http://schemas.microsoft.com/office/drawing/2014/main" id="{35801F3A-B41C-2062-8E08-1B212E884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274638"/>
            <a:ext cx="2286000" cy="6278562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lang="en-US" altLang="en-US" sz="18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Complemento de 2</a:t>
            </a:r>
          </a:p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lang="en-US" altLang="en-US" sz="18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8 bits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00000000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  =  0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00000001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  =  1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00000010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  =  2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00000011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  =  3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⋮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01111100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  =  124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01111101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  =  125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01111110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  =  126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01111111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  =  127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10000000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  =  –128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10000001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  =  –127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10000010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  =  –126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10000011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  =  –125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⋮ 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11111100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  =  –4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11111101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  =  –3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11111110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  =  –2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11111111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  =  –1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</p:txBody>
      </p:sp>
      <p:sp>
        <p:nvSpPr>
          <p:cNvPr id="46082" name="Content Placeholder 1">
            <a:extLst>
              <a:ext uri="{FF2B5EF4-FFF2-40B4-BE49-F238E27FC236}">
                <a16:creationId xmlns:a16="http://schemas.microsoft.com/office/drawing/2014/main" id="{29124B64-2C5C-BBDB-2765-A62C4D598BA6}"/>
              </a:ext>
            </a:extLst>
          </p:cNvPr>
          <p:cNvSpPr txBox="1">
            <a:spLocks/>
          </p:cNvSpPr>
          <p:nvPr/>
        </p:nvSpPr>
        <p:spPr bwMode="auto">
          <a:xfrm>
            <a:off x="4724400" y="274638"/>
            <a:ext cx="3657600" cy="627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523875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rgbClr val="10253F"/>
                </a:solidFill>
              </a:rPr>
              <a:t>	0 0 0 0 0 0 1 1</a:t>
            </a:r>
            <a:r>
              <a:rPr lang="en-US" altLang="en-US" sz="2000" baseline="-25000">
                <a:solidFill>
                  <a:srgbClr val="10253F"/>
                </a:solidFill>
              </a:rPr>
              <a:t>2</a:t>
            </a:r>
            <a:r>
              <a:rPr lang="en-US" altLang="en-US" sz="2000">
                <a:solidFill>
                  <a:srgbClr val="10253F"/>
                </a:solidFill>
              </a:rPr>
              <a:t>	(= 3</a:t>
            </a:r>
            <a:r>
              <a:rPr lang="en-US" altLang="en-US" sz="2000" baseline="-25000">
                <a:solidFill>
                  <a:srgbClr val="10253F"/>
                </a:solidFill>
              </a:rPr>
              <a:t>10</a:t>
            </a:r>
            <a:r>
              <a:rPr lang="en-US" altLang="en-US" sz="2000">
                <a:solidFill>
                  <a:srgbClr val="10253F"/>
                </a:solidFill>
              </a:rPr>
              <a:t>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rgbClr val="10253F"/>
                </a:solidFill>
              </a:rPr>
              <a:t>+	0 1 1 1 1 1 0 0</a:t>
            </a:r>
            <a:r>
              <a:rPr lang="en-US" altLang="en-US" sz="2000" baseline="-25000">
                <a:solidFill>
                  <a:srgbClr val="10253F"/>
                </a:solidFill>
              </a:rPr>
              <a:t>2</a:t>
            </a:r>
            <a:r>
              <a:rPr lang="en-US" altLang="en-US" sz="2000">
                <a:solidFill>
                  <a:srgbClr val="10253F"/>
                </a:solidFill>
              </a:rPr>
              <a:t>	(= 124</a:t>
            </a:r>
            <a:r>
              <a:rPr lang="en-US" altLang="en-US" sz="2000" baseline="-25000">
                <a:solidFill>
                  <a:srgbClr val="10253F"/>
                </a:solidFill>
              </a:rPr>
              <a:t>10</a:t>
            </a:r>
            <a:r>
              <a:rPr lang="en-US" altLang="en-US" sz="2000">
                <a:solidFill>
                  <a:srgbClr val="10253F"/>
                </a:solidFill>
              </a:rPr>
              <a:t>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rgbClr val="10253F"/>
                </a:solidFill>
              </a:rPr>
              <a:t>––––––––––––––––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rgbClr val="10253F"/>
                </a:solidFill>
              </a:rPr>
              <a:t>	0 1 1 1 1 1 1 1</a:t>
            </a:r>
            <a:r>
              <a:rPr lang="en-US" altLang="en-US" sz="2000" baseline="-25000">
                <a:solidFill>
                  <a:srgbClr val="10253F"/>
                </a:solidFill>
              </a:rPr>
              <a:t>2</a:t>
            </a:r>
            <a:r>
              <a:rPr lang="en-US" altLang="en-US" sz="2000">
                <a:solidFill>
                  <a:srgbClr val="10253F"/>
                </a:solidFill>
              </a:rPr>
              <a:t>	(= 127</a:t>
            </a:r>
            <a:r>
              <a:rPr lang="en-US" altLang="en-US" sz="2000" baseline="-25000">
                <a:solidFill>
                  <a:srgbClr val="10253F"/>
                </a:solidFill>
              </a:rPr>
              <a:t>10</a:t>
            </a:r>
            <a:r>
              <a:rPr lang="en-US" altLang="en-US" sz="2000">
                <a:solidFill>
                  <a:srgbClr val="10253F"/>
                </a:solidFill>
              </a:rPr>
              <a:t>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000">
              <a:solidFill>
                <a:srgbClr val="10253F"/>
              </a:solidFill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rgbClr val="10253F"/>
                </a:solidFill>
              </a:rPr>
              <a:t>	   1 0 0 0 0 0 1 1</a:t>
            </a:r>
            <a:r>
              <a:rPr lang="en-US" altLang="en-US" sz="2000" baseline="-25000">
                <a:solidFill>
                  <a:srgbClr val="10253F"/>
                </a:solidFill>
              </a:rPr>
              <a:t>2</a:t>
            </a:r>
            <a:r>
              <a:rPr lang="en-US" altLang="en-US" sz="2000">
                <a:solidFill>
                  <a:srgbClr val="10253F"/>
                </a:solidFill>
              </a:rPr>
              <a:t>	(= –125</a:t>
            </a:r>
            <a:r>
              <a:rPr lang="en-US" altLang="en-US" sz="2000" baseline="-25000">
                <a:solidFill>
                  <a:srgbClr val="10253F"/>
                </a:solidFill>
              </a:rPr>
              <a:t>10</a:t>
            </a:r>
            <a:r>
              <a:rPr lang="en-US" altLang="en-US" sz="2000">
                <a:solidFill>
                  <a:srgbClr val="10253F"/>
                </a:solidFill>
              </a:rPr>
              <a:t>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rgbClr val="10253F"/>
                </a:solidFill>
              </a:rPr>
              <a:t>+	   1 1 1 1 1 1 1 1</a:t>
            </a:r>
            <a:r>
              <a:rPr lang="en-US" altLang="en-US" sz="2000" baseline="-25000">
                <a:solidFill>
                  <a:srgbClr val="10253F"/>
                </a:solidFill>
              </a:rPr>
              <a:t>2</a:t>
            </a:r>
            <a:r>
              <a:rPr lang="en-US" altLang="en-US" sz="2000">
                <a:solidFill>
                  <a:srgbClr val="10253F"/>
                </a:solidFill>
              </a:rPr>
              <a:t>	(= –1</a:t>
            </a:r>
            <a:r>
              <a:rPr lang="en-US" altLang="en-US" sz="2000" baseline="-25000">
                <a:solidFill>
                  <a:srgbClr val="10253F"/>
                </a:solidFill>
              </a:rPr>
              <a:t>10</a:t>
            </a:r>
            <a:r>
              <a:rPr lang="en-US" altLang="en-US" sz="2000">
                <a:solidFill>
                  <a:srgbClr val="10253F"/>
                </a:solidFill>
              </a:rPr>
              <a:t>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rgbClr val="10253F"/>
                </a:solidFill>
              </a:rPr>
              <a:t>–––––––––––––––––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rgbClr val="10253F"/>
                </a:solidFill>
              </a:rPr>
              <a:t>	</a:t>
            </a:r>
            <a:r>
              <a:rPr lang="en-US" altLang="en-US" sz="2000">
                <a:solidFill>
                  <a:srgbClr val="00B050"/>
                </a:solidFill>
              </a:rPr>
              <a:t>1</a:t>
            </a:r>
            <a:r>
              <a:rPr lang="en-US" altLang="en-US" sz="2000">
                <a:solidFill>
                  <a:srgbClr val="10253F"/>
                </a:solidFill>
              </a:rPr>
              <a:t> 1 0 0 0 0 0 1 0</a:t>
            </a:r>
            <a:r>
              <a:rPr lang="en-US" altLang="en-US" sz="2000" baseline="-25000">
                <a:solidFill>
                  <a:srgbClr val="10253F"/>
                </a:solidFill>
              </a:rPr>
              <a:t>2</a:t>
            </a:r>
            <a:r>
              <a:rPr lang="en-US" altLang="en-US" sz="2000">
                <a:solidFill>
                  <a:srgbClr val="10253F"/>
                </a:solidFill>
              </a:rPr>
              <a:t>	(= –126</a:t>
            </a:r>
            <a:r>
              <a:rPr lang="en-US" altLang="en-US" sz="2000" baseline="-25000">
                <a:solidFill>
                  <a:srgbClr val="10253F"/>
                </a:solidFill>
              </a:rPr>
              <a:t>10</a:t>
            </a:r>
            <a:r>
              <a:rPr lang="en-US" altLang="en-US" sz="2000">
                <a:solidFill>
                  <a:srgbClr val="10253F"/>
                </a:solidFill>
              </a:rPr>
              <a:t>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000">
              <a:solidFill>
                <a:srgbClr val="10253F"/>
              </a:solidFill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rgbClr val="10253F"/>
                </a:solidFill>
              </a:rPr>
              <a:t>	0 0 0 0 0 0 1 0</a:t>
            </a:r>
            <a:r>
              <a:rPr lang="en-US" altLang="en-US" sz="2000" baseline="-25000">
                <a:solidFill>
                  <a:srgbClr val="10253F"/>
                </a:solidFill>
              </a:rPr>
              <a:t>2</a:t>
            </a:r>
            <a:r>
              <a:rPr lang="en-US" altLang="en-US" sz="2000">
                <a:solidFill>
                  <a:srgbClr val="10253F"/>
                </a:solidFill>
              </a:rPr>
              <a:t>	(= 2</a:t>
            </a:r>
            <a:r>
              <a:rPr lang="en-US" altLang="en-US" sz="2000" baseline="-25000">
                <a:solidFill>
                  <a:srgbClr val="10253F"/>
                </a:solidFill>
              </a:rPr>
              <a:t>10</a:t>
            </a:r>
            <a:r>
              <a:rPr lang="en-US" altLang="en-US" sz="2000">
                <a:solidFill>
                  <a:srgbClr val="10253F"/>
                </a:solidFill>
              </a:rPr>
              <a:t>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rgbClr val="10253F"/>
                </a:solidFill>
              </a:rPr>
              <a:t>+	0 1 1 1 1 1 1 1</a:t>
            </a:r>
            <a:r>
              <a:rPr lang="en-US" altLang="en-US" sz="2000" baseline="-25000">
                <a:solidFill>
                  <a:srgbClr val="10253F"/>
                </a:solidFill>
              </a:rPr>
              <a:t>2</a:t>
            </a:r>
            <a:r>
              <a:rPr lang="en-US" altLang="en-US" sz="2000">
                <a:solidFill>
                  <a:srgbClr val="10253F"/>
                </a:solidFill>
              </a:rPr>
              <a:t>	(= 127</a:t>
            </a:r>
            <a:r>
              <a:rPr lang="en-US" altLang="en-US" sz="2000" baseline="-25000">
                <a:solidFill>
                  <a:srgbClr val="10253F"/>
                </a:solidFill>
              </a:rPr>
              <a:t>10</a:t>
            </a:r>
            <a:r>
              <a:rPr lang="en-US" altLang="en-US" sz="2000">
                <a:solidFill>
                  <a:srgbClr val="10253F"/>
                </a:solidFill>
              </a:rPr>
              <a:t>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rgbClr val="10253F"/>
                </a:solidFill>
              </a:rPr>
              <a:t>––––––––––––––––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rgbClr val="10253F"/>
                </a:solidFill>
              </a:rPr>
              <a:t>	</a:t>
            </a:r>
            <a:r>
              <a:rPr lang="en-US" altLang="en-US" sz="2000" b="1">
                <a:solidFill>
                  <a:srgbClr val="FF0000"/>
                </a:solidFill>
              </a:rPr>
              <a:t>1</a:t>
            </a:r>
            <a:r>
              <a:rPr lang="en-US" altLang="en-US" sz="2000">
                <a:solidFill>
                  <a:srgbClr val="10253F"/>
                </a:solidFill>
              </a:rPr>
              <a:t> 0 0 0 0 0 0 1</a:t>
            </a:r>
            <a:r>
              <a:rPr lang="en-US" altLang="en-US" sz="2000" baseline="-25000">
                <a:solidFill>
                  <a:srgbClr val="10253F"/>
                </a:solidFill>
              </a:rPr>
              <a:t>2</a:t>
            </a:r>
            <a:r>
              <a:rPr lang="en-US" altLang="en-US" sz="2000">
                <a:solidFill>
                  <a:srgbClr val="10253F"/>
                </a:solidFill>
              </a:rPr>
              <a:t>	(= –127</a:t>
            </a:r>
            <a:r>
              <a:rPr lang="en-US" altLang="en-US" sz="2000" baseline="-25000">
                <a:solidFill>
                  <a:srgbClr val="10253F"/>
                </a:solidFill>
              </a:rPr>
              <a:t>10</a:t>
            </a:r>
            <a:r>
              <a:rPr lang="en-US" altLang="en-US" sz="2000">
                <a:solidFill>
                  <a:srgbClr val="10253F"/>
                </a:solidFill>
              </a:rPr>
              <a:t>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000">
              <a:solidFill>
                <a:srgbClr val="10253F"/>
              </a:solidFill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rgbClr val="10253F"/>
                </a:solidFill>
              </a:rPr>
              <a:t>	   1 0 0 0 0 0 1 1</a:t>
            </a:r>
            <a:r>
              <a:rPr lang="en-US" altLang="en-US" sz="2000" baseline="-25000">
                <a:solidFill>
                  <a:srgbClr val="10253F"/>
                </a:solidFill>
              </a:rPr>
              <a:t>2</a:t>
            </a:r>
            <a:r>
              <a:rPr lang="en-US" altLang="en-US" sz="2000">
                <a:solidFill>
                  <a:srgbClr val="10253F"/>
                </a:solidFill>
              </a:rPr>
              <a:t>	(= –125</a:t>
            </a:r>
            <a:r>
              <a:rPr lang="en-US" altLang="en-US" sz="2000" baseline="-25000">
                <a:solidFill>
                  <a:srgbClr val="10253F"/>
                </a:solidFill>
              </a:rPr>
              <a:t>10</a:t>
            </a:r>
            <a:r>
              <a:rPr lang="en-US" altLang="en-US" sz="2000">
                <a:solidFill>
                  <a:srgbClr val="10253F"/>
                </a:solidFill>
              </a:rPr>
              <a:t>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rgbClr val="10253F"/>
                </a:solidFill>
              </a:rPr>
              <a:t>+	   1 1 1 1 1 1 0 0</a:t>
            </a:r>
            <a:r>
              <a:rPr lang="en-US" altLang="en-US" sz="2000" baseline="-25000">
                <a:solidFill>
                  <a:srgbClr val="10253F"/>
                </a:solidFill>
              </a:rPr>
              <a:t>2</a:t>
            </a:r>
            <a:r>
              <a:rPr lang="en-US" altLang="en-US" sz="2000">
                <a:solidFill>
                  <a:srgbClr val="10253F"/>
                </a:solidFill>
              </a:rPr>
              <a:t>	(= –4</a:t>
            </a:r>
            <a:r>
              <a:rPr lang="en-US" altLang="en-US" sz="2000" baseline="-25000">
                <a:solidFill>
                  <a:srgbClr val="10253F"/>
                </a:solidFill>
              </a:rPr>
              <a:t>10</a:t>
            </a:r>
            <a:r>
              <a:rPr lang="en-US" altLang="en-US" sz="2000">
                <a:solidFill>
                  <a:srgbClr val="10253F"/>
                </a:solidFill>
              </a:rPr>
              <a:t>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rgbClr val="10253F"/>
                </a:solidFill>
              </a:rPr>
              <a:t>––––––––––––––––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rgbClr val="10253F"/>
                </a:solidFill>
              </a:rPr>
              <a:t>	</a:t>
            </a:r>
            <a:r>
              <a:rPr lang="en-US" altLang="en-US" sz="2000">
                <a:solidFill>
                  <a:srgbClr val="00B050"/>
                </a:solidFill>
              </a:rPr>
              <a:t>1</a:t>
            </a:r>
            <a:r>
              <a:rPr lang="en-US" altLang="en-US" sz="2000">
                <a:solidFill>
                  <a:srgbClr val="10253F"/>
                </a:solidFill>
              </a:rPr>
              <a:t> </a:t>
            </a:r>
            <a:r>
              <a:rPr lang="en-US" altLang="en-US" sz="2000" b="1">
                <a:solidFill>
                  <a:srgbClr val="FF0000"/>
                </a:solidFill>
              </a:rPr>
              <a:t>0</a:t>
            </a:r>
            <a:r>
              <a:rPr lang="en-US" altLang="en-US" sz="2000">
                <a:solidFill>
                  <a:srgbClr val="10253F"/>
                </a:solidFill>
              </a:rPr>
              <a:t> 1 1 1 1 1 1 1</a:t>
            </a:r>
            <a:r>
              <a:rPr lang="en-US" altLang="en-US" sz="2000" baseline="-25000">
                <a:solidFill>
                  <a:srgbClr val="10253F"/>
                </a:solidFill>
              </a:rPr>
              <a:t>2</a:t>
            </a:r>
            <a:r>
              <a:rPr lang="en-US" altLang="en-US" sz="2000">
                <a:solidFill>
                  <a:srgbClr val="10253F"/>
                </a:solidFill>
              </a:rPr>
              <a:t>	(= 127</a:t>
            </a:r>
            <a:r>
              <a:rPr lang="en-US" altLang="en-US" sz="2000" baseline="-25000">
                <a:solidFill>
                  <a:srgbClr val="10253F"/>
                </a:solidFill>
              </a:rPr>
              <a:t>10</a:t>
            </a:r>
            <a:r>
              <a:rPr lang="en-US" altLang="en-US" sz="2000">
                <a:solidFill>
                  <a:srgbClr val="10253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27540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Content Placeholder 1">
            <a:extLst>
              <a:ext uri="{FF2B5EF4-FFF2-40B4-BE49-F238E27FC236}">
                <a16:creationId xmlns:a16="http://schemas.microsoft.com/office/drawing/2014/main" id="{FCBB341D-E113-C62B-0E30-A91024908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En complemento de 2, ocurre </a:t>
            </a:r>
            <a:r>
              <a:rPr lang="en-US" altLang="en-US" sz="2000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overflow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(como en las dos últimas sumas de la diap. anterior)</a:t>
            </a:r>
          </a:p>
          <a:p>
            <a:pPr>
              <a:spcBef>
                <a:spcPts val="1800"/>
              </a:spcBef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… cuando </a:t>
            </a:r>
            <a:r>
              <a:rPr lang="en-US" altLang="en-US" sz="2000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el resultado de la operación produce un bit de signo incorrecto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(bits </a:t>
            </a:r>
            <a:r>
              <a:rPr lang="en-US" altLang="en-US" sz="2000">
                <a:solidFill>
                  <a:srgbClr val="FF000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rojos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):</a:t>
            </a:r>
          </a:p>
          <a:p>
            <a:pPr lvl="1">
              <a:spcBef>
                <a:spcPts val="1050"/>
              </a:spcBef>
            </a:pP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un 0 en el bit de más a la izquierda (bit </a:t>
            </a:r>
            <a:r>
              <a:rPr lang="en-US" altLang="en-US" sz="1800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n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–1 ésimo) cuando el número es negativo</a:t>
            </a:r>
          </a:p>
          <a:p>
            <a:pPr lvl="1">
              <a:spcBef>
                <a:spcPts val="1050"/>
              </a:spcBef>
            </a:pP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un 1 en el bit de más a la izquierda (bit </a:t>
            </a:r>
            <a:r>
              <a:rPr lang="en-US" altLang="en-US" sz="1800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n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–1 ésimo) cuando el número es positivo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Content Placeholder 1">
            <a:extLst>
              <a:ext uri="{FF2B5EF4-FFF2-40B4-BE49-F238E27FC236}">
                <a16:creationId xmlns:a16="http://schemas.microsoft.com/office/drawing/2014/main" id="{2D708FAF-AD45-3484-0AAC-427DD54B1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74638"/>
            <a:ext cx="5562600" cy="6278562"/>
          </a:xfrm>
        </p:spPr>
        <p:txBody>
          <a:bodyPr/>
          <a:lstStyle/>
          <a:p>
            <a:pPr>
              <a:defRPr/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¿ Cómo determinamos el inverso aditivo de un número binario </a:t>
            </a:r>
            <a:r>
              <a:rPr lang="en-US" altLang="en-US" sz="2000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Y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de </a:t>
            </a:r>
            <a:r>
              <a:rPr lang="en-US" altLang="en-US" sz="2000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n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bits en complemento de 2 ?</a:t>
            </a:r>
          </a:p>
          <a:p>
            <a:pPr>
              <a:defRPr/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… ya sea para pasar de positivo a negativo:</a:t>
            </a:r>
          </a:p>
          <a:p>
            <a:pPr lvl="1">
              <a:defRPr/>
            </a:pP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p.ej., de  </a:t>
            </a:r>
            <a:r>
              <a:rPr lang="en-US" altLang="en-US" sz="2000">
                <a:solidFill>
                  <a:srgbClr val="0070C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01111110</a:t>
            </a:r>
            <a:r>
              <a:rPr lang="en-US" altLang="en-US" sz="2000" baseline="-25000">
                <a:solidFill>
                  <a:srgbClr val="0070C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 a  </a:t>
            </a:r>
            <a:r>
              <a:rPr lang="en-US" altLang="en-US" sz="2000">
                <a:solidFill>
                  <a:srgbClr val="0070C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10000010</a:t>
            </a:r>
            <a:r>
              <a:rPr lang="en-US" altLang="en-US" sz="2000" baseline="-25000">
                <a:solidFill>
                  <a:srgbClr val="0070C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endParaRPr lang="en-US" altLang="en-US" sz="1800">
              <a:solidFill>
                <a:srgbClr val="0070C0"/>
              </a:solidFill>
              <a:ea typeface="ＭＳ Ｐゴシック" panose="020B0600070205080204" pitchFamily="34" charset="-128"/>
              <a:cs typeface="Constantia" panose="02030602050306030303" pitchFamily="18" charset="0"/>
            </a:endParaRPr>
          </a:p>
          <a:p>
            <a:pPr>
              <a:defRPr/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… o para pasar de negativo a positivo:</a:t>
            </a:r>
          </a:p>
          <a:p>
            <a:pPr lvl="1">
              <a:defRPr/>
            </a:pP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p.ej., de </a:t>
            </a:r>
            <a:r>
              <a:rPr lang="en-US" altLang="en-US" sz="2000">
                <a:solidFill>
                  <a:srgbClr val="FFC00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11111101</a:t>
            </a:r>
            <a:r>
              <a:rPr lang="en-US" altLang="en-US" sz="2000" baseline="-25000">
                <a:solidFill>
                  <a:srgbClr val="FFC00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 a  </a:t>
            </a:r>
            <a:r>
              <a:rPr lang="en-US" altLang="en-US" sz="2000">
                <a:solidFill>
                  <a:srgbClr val="FFC00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00000011</a:t>
            </a:r>
            <a:r>
              <a:rPr lang="en-US" altLang="en-US" sz="2000" baseline="-25000">
                <a:solidFill>
                  <a:srgbClr val="FFC00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endParaRPr lang="en-US" altLang="en-US" sz="1800">
              <a:solidFill>
                <a:srgbClr val="FFC000"/>
              </a:solidFill>
              <a:ea typeface="ＭＳ Ｐゴシック" panose="020B0600070205080204" pitchFamily="34" charset="-128"/>
              <a:cs typeface="Constantia" panose="02030602050306030303" pitchFamily="18" charset="0"/>
            </a:endParaRP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FFCACE2D-24DA-2E5D-B3BB-B4E6B98CBE09}"/>
              </a:ext>
            </a:extLst>
          </p:cNvPr>
          <p:cNvSpPr txBox="1">
            <a:spLocks/>
          </p:cNvSpPr>
          <p:nvPr/>
        </p:nvSpPr>
        <p:spPr bwMode="auto">
          <a:xfrm>
            <a:off x="7924800" y="289719"/>
            <a:ext cx="2286000" cy="627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lnSpc>
                <a:spcPct val="125000"/>
              </a:lnSpc>
              <a:spcBef>
                <a:spcPts val="3000"/>
              </a:spcBef>
              <a:spcAft>
                <a:spcPct val="0"/>
              </a:spcAft>
              <a:buFont typeface="Arial" panose="020B0604020202020204" pitchFamily="34" charset="0"/>
              <a:buNone/>
              <a:defRPr sz="2200" kern="1200">
                <a:solidFill>
                  <a:srgbClr val="10253F"/>
                </a:solidFill>
                <a:latin typeface="+mn-lt"/>
                <a:ea typeface="ＭＳ Ｐゴシック" pitchFamily="-112" charset="-128"/>
                <a:cs typeface="Constantia"/>
              </a:defRPr>
            </a:lvl1pPr>
            <a:lvl2pPr marL="523875" indent="-285750" algn="l" defTabSz="457200" rtl="0" eaLnBrk="0" fontAlgn="base" hangingPunct="0">
              <a:lnSpc>
                <a:spcPct val="125000"/>
              </a:lnSpc>
              <a:spcBef>
                <a:spcPts val="1056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  <a:defRPr sz="1900" kern="1200">
                <a:solidFill>
                  <a:srgbClr val="10253F"/>
                </a:solidFill>
                <a:latin typeface="+mn-lt"/>
                <a:ea typeface="ＭＳ Ｐゴシック" pitchFamily="-112" charset="-128"/>
                <a:cs typeface="Constantia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Constantia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Constantia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Constant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lang="en-US" altLang="en-US" sz="18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Complemento de 2</a:t>
            </a:r>
          </a:p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lang="en-US" altLang="en-US" sz="18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8 bits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00000000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  =  0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solidFill>
                  <a:srgbClr val="C0000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00000001</a:t>
            </a:r>
            <a:r>
              <a:rPr lang="en-US" altLang="en-US" sz="1800" baseline="-25000">
                <a:solidFill>
                  <a:srgbClr val="C0000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  =  1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solidFill>
                  <a:srgbClr val="7030A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00000010</a:t>
            </a:r>
            <a:r>
              <a:rPr lang="en-US" altLang="en-US" sz="1800" baseline="-25000">
                <a:solidFill>
                  <a:srgbClr val="7030A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  =  2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solidFill>
                  <a:srgbClr val="FFC00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00000011</a:t>
            </a:r>
            <a:r>
              <a:rPr lang="en-US" altLang="en-US" sz="1800" baseline="-25000">
                <a:solidFill>
                  <a:srgbClr val="FFC00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  =  3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⋮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01111100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  =  124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solidFill>
                  <a:srgbClr val="FF000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01111101</a:t>
            </a:r>
            <a:r>
              <a:rPr lang="en-US" altLang="en-US" sz="1800" baseline="-25000">
                <a:solidFill>
                  <a:srgbClr val="FF000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  =  125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solidFill>
                  <a:srgbClr val="0070C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01111110</a:t>
            </a:r>
            <a:r>
              <a:rPr lang="en-US" altLang="en-US" sz="1800" baseline="-25000">
                <a:solidFill>
                  <a:srgbClr val="0070C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  =  126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solidFill>
                  <a:srgbClr val="00B05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01111111</a:t>
            </a:r>
            <a:r>
              <a:rPr lang="en-US" altLang="en-US" sz="1800" baseline="-25000">
                <a:solidFill>
                  <a:srgbClr val="00B05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  =  127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10000000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  =  –128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solidFill>
                  <a:srgbClr val="00B05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10000001</a:t>
            </a:r>
            <a:r>
              <a:rPr lang="en-US" altLang="en-US" sz="1800" baseline="-25000">
                <a:solidFill>
                  <a:srgbClr val="00B05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  =  –127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solidFill>
                  <a:srgbClr val="0070C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10000010</a:t>
            </a:r>
            <a:r>
              <a:rPr lang="en-US" altLang="en-US" sz="1800" baseline="-25000">
                <a:solidFill>
                  <a:srgbClr val="0070C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  =  –126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solidFill>
                  <a:srgbClr val="FF000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10000011</a:t>
            </a:r>
            <a:r>
              <a:rPr lang="en-US" altLang="en-US" sz="1800" baseline="-25000">
                <a:solidFill>
                  <a:srgbClr val="FF000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  =  –125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⋮ 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11111100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  =  –4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solidFill>
                  <a:srgbClr val="FFC00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11111101</a:t>
            </a:r>
            <a:r>
              <a:rPr lang="en-US" altLang="en-US" sz="1800" baseline="-25000">
                <a:solidFill>
                  <a:srgbClr val="FFC00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  =  –3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solidFill>
                  <a:srgbClr val="7030A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11111110</a:t>
            </a:r>
            <a:r>
              <a:rPr lang="en-US" altLang="en-US" sz="1800" baseline="-25000">
                <a:solidFill>
                  <a:srgbClr val="7030A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  =  –2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en-US" sz="1800">
                <a:solidFill>
                  <a:srgbClr val="C0000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11111111</a:t>
            </a:r>
            <a:r>
              <a:rPr lang="en-US" altLang="en-US" sz="1800" baseline="-25000">
                <a:solidFill>
                  <a:srgbClr val="C0000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1800">
                <a:ea typeface="ＭＳ Ｐゴシック" panose="020B0600070205080204" pitchFamily="34" charset="-128"/>
                <a:cs typeface="Constantia" panose="02030602050306030303" pitchFamily="18" charset="0"/>
              </a:rPr>
              <a:t>  =  –1</a:t>
            </a:r>
            <a:r>
              <a:rPr lang="en-US" altLang="en-US" sz="1800" baseline="-25000">
                <a:ea typeface="ＭＳ Ｐゴシック" panose="020B0600070205080204" pitchFamily="34" charset="-128"/>
                <a:cs typeface="Constantia" panose="02030602050306030303" pitchFamily="18" charset="0"/>
              </a:rPr>
              <a:t>10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4033" name="Content Placeholder 1">
                <a:extLst>
                  <a:ext uri="{FF2B5EF4-FFF2-40B4-BE49-F238E27FC236}">
                    <a16:creationId xmlns:a16="http://schemas.microsoft.com/office/drawing/2014/main" id="{2D708FAF-AD45-3484-0AAC-427DD54B13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Bef>
                    <a:spcPts val="2850"/>
                  </a:spcBef>
                  <a:defRPr/>
                </a:pPr>
                <a:r>
                  <a:rPr lang="en-US" altLang="en-US" sz="2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Si miramos la diap. anterior (o la diap. 16 o la última columna de la diap. 18), vemos que</a:t>
                </a:r>
              </a:p>
              <a:p>
                <a:pPr>
                  <a:spcBef>
                    <a:spcPts val="2250"/>
                  </a:spcBef>
                  <a:defRPr/>
                </a:pPr>
                <a:r>
                  <a:rPr lang="en-US" altLang="en-US" sz="2000" i="1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… Y</a:t>
                </a:r>
                <a:r>
                  <a:rPr lang="en-US" altLang="en-US" sz="2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+ </a:t>
                </a:r>
                <a:r>
                  <a:rPr lang="en-US" altLang="en-US" sz="2000" i="1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Ȳ</a:t>
                </a:r>
                <a:r>
                  <a:rPr lang="en-US" altLang="en-US" sz="2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(invertimos cada bit de </a:t>
                </a:r>
                <a:r>
                  <a:rPr lang="en-US" altLang="en-US" sz="2000" i="1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Y</a:t>
                </a:r>
                <a:r>
                  <a:rPr lang="en-US" altLang="en-US" sz="2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) = 111...111</a:t>
                </a:r>
                <a:r>
                  <a:rPr lang="en-US" altLang="en-US" sz="2000" baseline="-25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2</a:t>
                </a:r>
                <a:r>
                  <a:rPr lang="en-US" altLang="en-US" sz="2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= –1</a:t>
                </a:r>
                <a:r>
                  <a:rPr lang="en-US" altLang="en-US" sz="2000" baseline="-25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10</a:t>
                </a:r>
                <a:endParaRPr lang="en-US" altLang="en-US" sz="2000">
                  <a:solidFill>
                    <a:srgbClr val="002060"/>
                  </a:solidFill>
                  <a:ea typeface="ＭＳ Ｐゴシック" panose="020B0600070205080204" pitchFamily="34" charset="-128"/>
                  <a:cs typeface="Constantia" panose="02030602050306030303" pitchFamily="18" charset="0"/>
                </a:endParaRPr>
              </a:p>
              <a:p>
                <a:pPr lvl="1">
                  <a:spcBef>
                    <a:spcPts val="1650"/>
                  </a:spcBef>
                  <a:defRPr/>
                </a:pPr>
                <a:r>
                  <a:rPr lang="en-US" altLang="en-US" sz="18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p.ej., </a:t>
                </a:r>
                <a:r>
                  <a:rPr lang="en-US" altLang="en-US" sz="2000">
                    <a:solidFill>
                      <a:srgbClr val="0070C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01111110</a:t>
                </a:r>
                <a:r>
                  <a:rPr lang="en-US" altLang="en-US" sz="18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+ </a:t>
                </a:r>
                <a:r>
                  <a:rPr lang="en-US" altLang="en-US" sz="2000">
                    <a:solidFill>
                      <a:srgbClr val="00B05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10000001</a:t>
                </a:r>
                <a:r>
                  <a:rPr lang="en-US" altLang="en-US" sz="2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= 11111111</a:t>
                </a:r>
              </a:p>
              <a:p>
                <a:pPr marL="763588" lvl="1" indent="0">
                  <a:spcBef>
                    <a:spcPts val="1050"/>
                  </a:spcBef>
                  <a:buNone/>
                  <a:defRPr/>
                </a:pPr>
                <a:r>
                  <a:rPr lang="en-US" altLang="en-US" sz="2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… </a:t>
                </a:r>
                <a:r>
                  <a:rPr lang="en-US" altLang="en-US" sz="2000">
                    <a:solidFill>
                      <a:srgbClr val="FFC00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11111101</a:t>
                </a:r>
                <a:r>
                  <a:rPr lang="en-US" altLang="en-US" sz="18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+ </a:t>
                </a:r>
                <a:r>
                  <a:rPr lang="en-US" altLang="en-US" sz="2000">
                    <a:solidFill>
                      <a:srgbClr val="7030A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00000010</a:t>
                </a:r>
                <a:r>
                  <a:rPr lang="en-US" altLang="en-US" sz="2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= 11111111</a:t>
                </a:r>
                <a:endParaRPr lang="en-US" altLang="en-US" sz="1800">
                  <a:solidFill>
                    <a:srgbClr val="002060"/>
                  </a:solidFill>
                  <a:ea typeface="ＭＳ Ｐゴシック" panose="020B0600070205080204" pitchFamily="34" charset="-128"/>
                  <a:cs typeface="Constantia" panose="02030602050306030303" pitchFamily="18" charset="0"/>
                </a:endParaRPr>
              </a:p>
              <a:p>
                <a:pPr>
                  <a:spcBef>
                    <a:spcPts val="2250"/>
                  </a:spcBef>
                  <a:defRPr/>
                </a:pPr>
                <a:r>
                  <a:rPr lang="en-US" altLang="en-US" sz="2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… por lo tanto, </a:t>
                </a:r>
                <a:r>
                  <a:rPr lang="en-US" altLang="en-US" sz="2000" i="1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Y</a:t>
                </a:r>
                <a:r>
                  <a:rPr lang="en-US" altLang="en-US" sz="2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+ </a:t>
                </a:r>
                <a:r>
                  <a:rPr lang="en-US" altLang="en-US" sz="2000" i="1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Ȳ</a:t>
                </a:r>
                <a:r>
                  <a:rPr lang="en-US" altLang="en-US" sz="2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= –1  ⇒  </a:t>
                </a:r>
                <a:r>
                  <a:rPr lang="en-US" altLang="en-US" sz="2000" b="1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–</a:t>
                </a:r>
                <a:r>
                  <a:rPr lang="en-US" altLang="en-US" sz="2000" b="1" i="1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Y</a:t>
                </a:r>
                <a:r>
                  <a:rPr lang="en-US" altLang="en-US" sz="2000" b="1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= </a:t>
                </a:r>
                <a:r>
                  <a:rPr lang="en-US" altLang="en-US" sz="2000" b="1" i="1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Ȳ</a:t>
                </a:r>
                <a:r>
                  <a:rPr lang="en-US" altLang="en-US" sz="2000" b="1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+ 1</a:t>
                </a:r>
              </a:p>
              <a:p>
                <a:pPr>
                  <a:spcBef>
                    <a:spcPts val="2850"/>
                  </a:spcBef>
                  <a:defRPr/>
                </a:pPr>
                <a:r>
                  <a:rPr lang="en-US" altLang="en-US" sz="2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Es decir, el inverso aditivo </a:t>
                </a:r>
                <a:r>
                  <a:rPr lang="en-US" altLang="en-US" sz="2000" b="1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–</a:t>
                </a:r>
                <a:r>
                  <a:rPr lang="en-US" altLang="en-US" sz="2000" b="1" i="1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Y</a:t>
                </a:r>
                <a:r>
                  <a:rPr lang="en-US" altLang="en-US" sz="2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se obtiene en dos pasos:</a:t>
                </a:r>
              </a:p>
              <a:p>
                <a:pPr marL="463550">
                  <a:spcBef>
                    <a:spcPts val="1650"/>
                  </a:spcBef>
                  <a:defRPr/>
                </a:pPr>
                <a:r>
                  <a:rPr lang="en-US" altLang="en-US" sz="2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primero, invertimos cada bit de </a:t>
                </a:r>
                <a:r>
                  <a:rPr lang="en-US" altLang="en-US" sz="2000" i="1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Y</a:t>
                </a:r>
                <a:r>
                  <a:rPr lang="en-US" altLang="en-US" sz="2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(0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tantia" panose="02030602050306030303" pitchFamily="18" charset="0"/>
                        <a:sym typeface="Wingdings" pitchFamily="2" charset="2"/>
                      </a:rPr>
                      <m:t>→</m:t>
                    </m:r>
                  </m:oMath>
                </a14:m>
                <a:r>
                  <a:rPr lang="en-US" altLang="en-US" sz="2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  <a:sym typeface="Wingdings" pitchFamily="2" charset="2"/>
                  </a:rPr>
                  <a:t> 1, 1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tantia" panose="02030602050306030303" pitchFamily="18" charset="0"/>
                        <a:sym typeface="Wingdings" pitchFamily="2" charset="2"/>
                      </a:rPr>
                      <m:t>→</m:t>
                    </m:r>
                  </m:oMath>
                </a14:m>
                <a:r>
                  <a:rPr lang="en-US" altLang="en-US" sz="2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  <a:sym typeface="Wingdings" pitchFamily="2" charset="2"/>
                  </a:rPr>
                  <a:t> 0</a:t>
                </a:r>
                <a:r>
                  <a:rPr lang="en-US" altLang="en-US" sz="2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), lo que nos da </a:t>
                </a:r>
                <a:r>
                  <a:rPr lang="en-US" altLang="en-US" sz="2000" i="1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Ȳ</a:t>
                </a:r>
                <a:endParaRPr lang="en-US" altLang="en-US" sz="2000">
                  <a:solidFill>
                    <a:srgbClr val="002060"/>
                  </a:solidFill>
                  <a:ea typeface="ＭＳ Ｐゴシック" panose="020B0600070205080204" pitchFamily="34" charset="-128"/>
                  <a:cs typeface="Constantia" panose="02030602050306030303" pitchFamily="18" charset="0"/>
                </a:endParaRPr>
              </a:p>
              <a:p>
                <a:pPr marL="463550">
                  <a:spcBef>
                    <a:spcPts val="1650"/>
                  </a:spcBef>
                  <a:defRPr/>
                </a:pPr>
                <a:r>
                  <a:rPr lang="en-US" altLang="en-US" sz="2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… y luego, sumamos </a:t>
                </a:r>
                <a:r>
                  <a:rPr lang="en-US" altLang="en-US" sz="2000" b="1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1</a:t>
                </a:r>
                <a:r>
                  <a:rPr lang="en-US" altLang="en-US" sz="2000">
                    <a:solidFill>
                      <a:srgbClr val="002060"/>
                    </a:solidFill>
                    <a:ea typeface="ＭＳ Ｐゴシック" panose="020B0600070205080204" pitchFamily="34" charset="-128"/>
                    <a:cs typeface="Constantia" panose="02030602050306030303" pitchFamily="18" charset="0"/>
                  </a:rPr>
                  <a:t> al resultado</a:t>
                </a:r>
              </a:p>
            </p:txBody>
          </p:sp>
        </mc:Choice>
        <mc:Fallback xmlns="">
          <p:sp>
            <p:nvSpPr>
              <p:cNvPr id="44033" name="Content Placeholder 1">
                <a:extLst>
                  <a:ext uri="{FF2B5EF4-FFF2-40B4-BE49-F238E27FC236}">
                    <a16:creationId xmlns:a16="http://schemas.microsoft.com/office/drawing/2014/main" id="{2D708FAF-AD45-3484-0AAC-427DD54B13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41346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Content Placeholder 1">
            <a:extLst>
              <a:ext uri="{FF2B5EF4-FFF2-40B4-BE49-F238E27FC236}">
                <a16:creationId xmlns:a16="http://schemas.microsoft.com/office/drawing/2014/main" id="{2D708FAF-AD45-3484-0AAC-427DD54B1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650"/>
              </a:spcBef>
              <a:defRPr/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Por otra parte, si no tomamos en cuenta el signo,</a:t>
            </a:r>
          </a:p>
          <a:p>
            <a:pPr algn="ctr">
              <a:spcBef>
                <a:spcPts val="2850"/>
              </a:spcBef>
              <a:defRPr/>
            </a:pPr>
            <a:r>
              <a:rPr lang="en-US" altLang="en-US" sz="2000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Y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+ </a:t>
            </a:r>
            <a:r>
              <a:rPr lang="en-US" altLang="en-US" sz="2000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Ȳ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= 111...111 = 2</a:t>
            </a:r>
            <a:r>
              <a:rPr lang="en-US" altLang="en-US" sz="2000" i="1" baseline="30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n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–1</a:t>
            </a:r>
          </a:p>
          <a:p>
            <a:pPr algn="ctr">
              <a:spcBef>
                <a:spcPts val="2850"/>
              </a:spcBef>
              <a:defRPr/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⇒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 </a:t>
            </a:r>
            <a:r>
              <a:rPr lang="en-US" altLang="en-US" sz="2000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Y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+ </a:t>
            </a:r>
            <a:r>
              <a:rPr lang="en-US" altLang="en-US" sz="2000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Ȳ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 +1 = 2</a:t>
            </a:r>
            <a:r>
              <a:rPr lang="en-US" altLang="en-US" sz="2000" i="1" baseline="30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n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 </a:t>
            </a:r>
          </a:p>
          <a:p>
            <a:pPr algn="ctr">
              <a:spcBef>
                <a:spcPts val="2850"/>
              </a:spcBef>
              <a:defRPr/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⇒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 Y + (–Y) = 2</a:t>
            </a:r>
            <a:r>
              <a:rPr lang="en-US" altLang="en-US" sz="2000" i="1" baseline="30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n</a:t>
            </a:r>
            <a:endParaRPr lang="en-US" altLang="en-US" sz="2000">
              <a:solidFill>
                <a:srgbClr val="002060"/>
              </a:solidFill>
              <a:ea typeface="ＭＳ Ｐゴシック" panose="020B0600070205080204" pitchFamily="34" charset="-128"/>
              <a:cs typeface="Constantia" panose="02030602050306030303" pitchFamily="18" charset="0"/>
            </a:endParaRPr>
          </a:p>
          <a:p>
            <a:pPr>
              <a:spcBef>
                <a:spcPts val="2850"/>
              </a:spcBef>
              <a:defRPr/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De aquí el nombre “complemento de 2”</a:t>
            </a:r>
            <a:endParaRPr lang="en-US" altLang="en-US" sz="2000" b="1">
              <a:solidFill>
                <a:srgbClr val="002060"/>
              </a:solidFill>
              <a:ea typeface="ＭＳ Ｐゴシック" panose="020B0600070205080204" pitchFamily="34" charset="-128"/>
              <a:cs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001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Content Placeholder 1">
            <a:extLst>
              <a:ext uri="{FF2B5EF4-FFF2-40B4-BE49-F238E27FC236}">
                <a16:creationId xmlns:a16="http://schemas.microsoft.com/office/drawing/2014/main" id="{10C5C584-7741-EC68-7E86-3FAFFFB68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Los números pueden ser representados en cualquier base, usando la misma notación posicional</a:t>
            </a:r>
          </a:p>
          <a:p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… en particular, en </a:t>
            </a:r>
            <a:r>
              <a:rPr lang="en-US" altLang="en-US" sz="20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base 2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(</a:t>
            </a:r>
            <a:r>
              <a:rPr lang="en-US" altLang="en-US" sz="2000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números binarios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):</a:t>
            </a:r>
          </a:p>
          <a:p>
            <a:pPr lvl="1">
              <a:spcBef>
                <a:spcPts val="1050"/>
              </a:spcBef>
            </a:pP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sólo dos símbolos diferentes —</a:t>
            </a:r>
            <a:r>
              <a:rPr lang="en-US" altLang="en-US" sz="18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0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, </a:t>
            </a:r>
            <a:r>
              <a:rPr lang="en-US" altLang="en-US" sz="18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1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— llamados </a:t>
            </a:r>
            <a:r>
              <a:rPr lang="en-US" altLang="en-US" sz="1800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dígitos binarios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o </a:t>
            </a:r>
            <a:r>
              <a:rPr lang="en-US" altLang="en-US" sz="1800" b="1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bits</a:t>
            </a:r>
          </a:p>
          <a:p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P.ej., el número 421 en base 2 se representa así:</a:t>
            </a:r>
          </a:p>
          <a:p>
            <a:pPr algn="ctr"/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1 1 0 1 0 0 1 0 1</a:t>
            </a:r>
          </a:p>
          <a:p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… ya que (ver diap. 5):</a:t>
            </a:r>
          </a:p>
          <a:p>
            <a:pPr algn="ctr"/>
            <a:r>
              <a:rPr lang="en-US" altLang="en-US" sz="20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1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× 2</a:t>
            </a:r>
            <a:r>
              <a:rPr lang="en-US" altLang="en-US" sz="2000" baseline="30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8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+ </a:t>
            </a:r>
            <a:r>
              <a:rPr lang="en-US" altLang="en-US" sz="20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1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× 2</a:t>
            </a:r>
            <a:r>
              <a:rPr lang="en-US" altLang="en-US" sz="2000" baseline="30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7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+ </a:t>
            </a:r>
            <a:r>
              <a:rPr lang="en-US" altLang="en-US" sz="20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0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× 2</a:t>
            </a:r>
            <a:r>
              <a:rPr lang="en-US" altLang="en-US" sz="2000" baseline="30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6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+ </a:t>
            </a:r>
            <a:r>
              <a:rPr lang="en-US" altLang="en-US" sz="20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1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× 2</a:t>
            </a:r>
            <a:r>
              <a:rPr lang="en-US" altLang="en-US" sz="2000" baseline="30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5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+ </a:t>
            </a:r>
            <a:r>
              <a:rPr lang="en-US" altLang="en-US" sz="20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0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× 2</a:t>
            </a:r>
            <a:r>
              <a:rPr lang="en-US" altLang="en-US" sz="2000" baseline="30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4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+ </a:t>
            </a:r>
            <a:r>
              <a:rPr lang="en-US" altLang="en-US" sz="20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0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× 2</a:t>
            </a:r>
            <a:r>
              <a:rPr lang="en-US" altLang="en-US" sz="2000" baseline="30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3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+ </a:t>
            </a:r>
            <a:r>
              <a:rPr lang="en-US" altLang="en-US" sz="20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1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× 2</a:t>
            </a:r>
            <a:r>
              <a:rPr lang="en-US" altLang="en-US" sz="2000" baseline="30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2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+ </a:t>
            </a:r>
            <a:r>
              <a:rPr lang="en-US" altLang="en-US" sz="20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0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 × 2</a:t>
            </a:r>
            <a:r>
              <a:rPr lang="en-US" altLang="en-US" sz="2000" baseline="30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1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+ </a:t>
            </a:r>
            <a:r>
              <a:rPr lang="en-US" altLang="en-US" sz="20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1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× 2</a:t>
            </a:r>
            <a:r>
              <a:rPr lang="en-US" altLang="en-US" sz="2000" baseline="30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0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 =  421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Content Placeholder 1">
            <a:extLst>
              <a:ext uri="{FF2B5EF4-FFF2-40B4-BE49-F238E27FC236}">
                <a16:creationId xmlns:a16="http://schemas.microsoft.com/office/drawing/2014/main" id="{90A09BDE-C382-2FB1-1BFA-73A65D6D2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lnSpc>
                <a:spcPct val="112000"/>
              </a:lnSpc>
              <a:spcBef>
                <a:spcPts val="2400"/>
              </a:spcBef>
              <a:defRPr/>
            </a:pPr>
            <a:r>
              <a:rPr lang="en-US" altLang="en-US" sz="24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Resumen</a:t>
            </a:r>
          </a:p>
          <a:p>
            <a:pPr>
              <a:lnSpc>
                <a:spcPct val="112000"/>
              </a:lnSpc>
              <a:spcBef>
                <a:spcPts val="2400"/>
              </a:spcBef>
              <a:defRPr/>
            </a:pPr>
            <a:r>
              <a:rPr lang="en-US" altLang="en-US" sz="20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Números enteros con signo:</a:t>
            </a:r>
          </a:p>
          <a:p>
            <a:pPr marL="461963">
              <a:lnSpc>
                <a:spcPct val="112000"/>
              </a:lnSpc>
              <a:spcBef>
                <a:spcPts val="1200"/>
              </a:spcBef>
              <a:defRPr/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Los representamos en </a:t>
            </a:r>
            <a:r>
              <a:rPr lang="en-US" altLang="en-US" sz="2000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complemento de 2</a:t>
            </a:r>
          </a:p>
          <a:p>
            <a:pPr>
              <a:lnSpc>
                <a:spcPct val="112000"/>
              </a:lnSpc>
              <a:spcBef>
                <a:spcPts val="2400"/>
              </a:spcBef>
              <a:defRPr/>
            </a:pPr>
            <a:r>
              <a:rPr lang="en-US" altLang="en-US" sz="20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Suma:</a:t>
            </a:r>
          </a:p>
          <a:p>
            <a:pPr marL="461963">
              <a:lnSpc>
                <a:spcPct val="112000"/>
              </a:lnSpc>
              <a:spcBef>
                <a:spcPts val="1200"/>
              </a:spcBef>
              <a:defRPr/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Los números son sumados bit a bit de derecha a izquierda —lo mismo que en el caso de base 10</a:t>
            </a:r>
          </a:p>
          <a:p>
            <a:pPr marL="461963">
              <a:lnSpc>
                <a:spcPct val="112000"/>
              </a:lnSpc>
              <a:spcBef>
                <a:spcPts val="1200"/>
              </a:spcBef>
              <a:defRPr/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… y la reserva (</a:t>
            </a:r>
            <a:r>
              <a:rPr lang="en-US" altLang="en-US" sz="2000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carry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) se va pasando al próximo par de bits a la izquierda</a:t>
            </a:r>
          </a:p>
          <a:p>
            <a:pPr>
              <a:lnSpc>
                <a:spcPct val="112000"/>
              </a:lnSpc>
              <a:spcBef>
                <a:spcPts val="2400"/>
              </a:spcBef>
              <a:defRPr/>
            </a:pPr>
            <a:r>
              <a:rPr lang="en-US" altLang="en-US" sz="20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Resta:</a:t>
            </a:r>
          </a:p>
          <a:p>
            <a:pPr marL="461963">
              <a:lnSpc>
                <a:spcPct val="112000"/>
              </a:lnSpc>
              <a:spcBef>
                <a:spcPts val="1200"/>
              </a:spcBef>
              <a:defRPr/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Hace uso de la suma,</a:t>
            </a:r>
          </a:p>
          <a:p>
            <a:pPr marL="461963">
              <a:lnSpc>
                <a:spcPct val="112000"/>
              </a:lnSpc>
              <a:spcBef>
                <a:spcPts val="1200"/>
              </a:spcBef>
              <a:defRPr/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… pero el sustraendo es convertido a su inverso aditivo antes de ser sumado al minuendo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Content Placeholder 1">
            <a:extLst>
              <a:ext uri="{FF2B5EF4-FFF2-40B4-BE49-F238E27FC236}">
                <a16:creationId xmlns:a16="http://schemas.microsoft.com/office/drawing/2014/main" id="{E216D537-A994-C90F-EAF1-F7B002FF3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000" b="1" i="1">
                <a:solidFill>
                  <a:srgbClr val="002060"/>
                </a:solidFill>
              </a:rPr>
              <a:t>Overflow</a:t>
            </a:r>
            <a:r>
              <a:rPr lang="en-US" altLang="en-US" sz="2000">
                <a:solidFill>
                  <a:srgbClr val="002060"/>
                </a:solidFill>
              </a:rPr>
              <a:t> es cuando el resultado de una operación no puede ser representado con el número de bits disponible:</a:t>
            </a:r>
          </a:p>
          <a:p>
            <a:pPr lvl="1">
              <a:defRPr/>
            </a:pPr>
            <a:r>
              <a:rPr lang="en-US" altLang="en-US" sz="1800">
                <a:solidFill>
                  <a:srgbClr val="002060"/>
                </a:solidFill>
              </a:rPr>
              <a:t>p.ej., si en 32 bits con complemento de 2, el resultado de una operación fuera un número positivo mayor que 2</a:t>
            </a:r>
            <a:r>
              <a:rPr lang="en-US" altLang="en-US" sz="1800" baseline="30000">
                <a:solidFill>
                  <a:srgbClr val="002060"/>
                </a:solidFill>
              </a:rPr>
              <a:t>31</a:t>
            </a:r>
            <a:r>
              <a:rPr lang="en-US" altLang="en-US" sz="1800">
                <a:solidFill>
                  <a:srgbClr val="002060"/>
                </a:solidFill>
              </a:rPr>
              <a:t>–1 (éste es el positivo más grande)</a:t>
            </a:r>
          </a:p>
          <a:p>
            <a:pPr marL="520700" lvl="1" indent="0">
              <a:buNone/>
              <a:defRPr/>
            </a:pPr>
            <a:r>
              <a:rPr lang="en-US" altLang="en-US" sz="1800">
                <a:solidFill>
                  <a:srgbClr val="002060"/>
                </a:solidFill>
              </a:rPr>
              <a:t>… o un número negativo de magnitud mayor que 2</a:t>
            </a:r>
            <a:r>
              <a:rPr lang="en-US" altLang="en-US" sz="1800" baseline="30000">
                <a:solidFill>
                  <a:srgbClr val="002060"/>
                </a:solidFill>
              </a:rPr>
              <a:t>31</a:t>
            </a:r>
            <a:r>
              <a:rPr lang="en-US" altLang="en-US" sz="1800">
                <a:solidFill>
                  <a:srgbClr val="002060"/>
                </a:solidFill>
              </a:rPr>
              <a:t> (–2</a:t>
            </a:r>
            <a:r>
              <a:rPr lang="en-US" altLang="en-US" sz="1800" baseline="30000">
                <a:solidFill>
                  <a:srgbClr val="002060"/>
                </a:solidFill>
              </a:rPr>
              <a:t>31</a:t>
            </a:r>
            <a:r>
              <a:rPr lang="en-US" altLang="en-US" sz="1800">
                <a:solidFill>
                  <a:srgbClr val="002060"/>
                </a:solidFill>
              </a:rPr>
              <a:t> es el negativo más grande)</a:t>
            </a:r>
          </a:p>
          <a:p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No puede ocurrir </a:t>
            </a:r>
            <a:r>
              <a:rPr lang="en-US" altLang="en-US" sz="2000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overflow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cuando sumamos operandos con diferentes signos—uno positivo y el otro negativo:</a:t>
            </a:r>
          </a:p>
          <a:p>
            <a:pPr lvl="1">
              <a:spcBef>
                <a:spcPts val="1050"/>
              </a:spcBef>
            </a:pP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ya que la suma no puede ser más grande que uno de los operandos</a:t>
            </a:r>
          </a:p>
          <a:p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… ni cuando restamos operandos con el mismo signo—ambos positi-vos o ambos negativos:</a:t>
            </a:r>
          </a:p>
          <a:p>
            <a:pPr lvl="1">
              <a:spcBef>
                <a:spcPts val="1050"/>
              </a:spcBef>
            </a:pP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ya que primero convertimos el sustraendo a su inverso aditivo (es decir, le cambiamos el signo) y luego sumamos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Content Placeholder 1">
            <a:extLst>
              <a:ext uri="{FF2B5EF4-FFF2-40B4-BE49-F238E27FC236}">
                <a16:creationId xmlns:a16="http://schemas.microsoft.com/office/drawing/2014/main" id="{041E6C44-C6FC-9853-9B6D-8581616AE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2000"/>
              </a:lnSpc>
              <a:defRPr/>
            </a:pPr>
            <a:r>
              <a:rPr lang="en-US" altLang="en-US" sz="2000">
                <a:solidFill>
                  <a:srgbClr val="002060"/>
                </a:solidFill>
              </a:rPr>
              <a:t>Cuando ocurre </a:t>
            </a:r>
            <a:r>
              <a:rPr lang="en-US" altLang="en-US" sz="2000" i="1">
                <a:solidFill>
                  <a:srgbClr val="002060"/>
                </a:solidFill>
              </a:rPr>
              <a:t>overflow</a:t>
            </a:r>
            <a:r>
              <a:rPr lang="en-US" altLang="en-US" sz="2000">
                <a:solidFill>
                  <a:srgbClr val="002060"/>
                </a:solidFill>
              </a:rPr>
              <a:t>, es porque falta un bit para representar el resultado</a:t>
            </a:r>
          </a:p>
          <a:p>
            <a:pPr>
              <a:lnSpc>
                <a:spcPct val="112000"/>
              </a:lnSpc>
              <a:spcBef>
                <a:spcPts val="1800"/>
              </a:spcBef>
              <a:defRPr/>
            </a:pPr>
            <a:r>
              <a:rPr lang="en-US" altLang="en-US" sz="2000">
                <a:solidFill>
                  <a:srgbClr val="002060"/>
                </a:solidFill>
              </a:rPr>
              <a:t>… entonces el bit de signo —más precisamente, el bit más significativo o más a la izquierda— recibe el valor del resultado</a:t>
            </a:r>
          </a:p>
          <a:p>
            <a:pPr>
              <a:lnSpc>
                <a:spcPct val="112000"/>
              </a:lnSpc>
              <a:spcBef>
                <a:spcPts val="1800"/>
              </a:spcBef>
              <a:defRPr/>
            </a:pPr>
            <a:r>
              <a:rPr lang="en-US" altLang="en-US" sz="2000">
                <a:solidFill>
                  <a:srgbClr val="002060"/>
                </a:solidFill>
              </a:rPr>
              <a:t>… en lugar de recibir el signo correspondiente al resultado:</a:t>
            </a:r>
          </a:p>
          <a:p>
            <a:pPr lvl="1">
              <a:lnSpc>
                <a:spcPct val="112000"/>
              </a:lnSpc>
              <a:defRPr/>
            </a:pPr>
            <a:r>
              <a:rPr lang="en-US" altLang="en-US" sz="1800">
                <a:solidFill>
                  <a:srgbClr val="002060"/>
                </a:solidFill>
              </a:rPr>
              <a:t>si sumamos dos números positivos y el resultado es negativo, es porque ocurrió </a:t>
            </a:r>
            <a:r>
              <a:rPr lang="en-US" altLang="en-US" sz="1800" i="1">
                <a:solidFill>
                  <a:srgbClr val="002060"/>
                </a:solidFill>
              </a:rPr>
              <a:t>overflow</a:t>
            </a:r>
          </a:p>
          <a:p>
            <a:pPr marL="520700" lvl="1" indent="0">
              <a:lnSpc>
                <a:spcPct val="112000"/>
              </a:lnSpc>
              <a:buNone/>
              <a:defRPr/>
            </a:pPr>
            <a:r>
              <a:rPr lang="en-US" altLang="en-US" sz="1800">
                <a:solidFill>
                  <a:srgbClr val="002060"/>
                </a:solidFill>
              </a:rPr>
              <a:t>… o si sumamos dos números negativos y el resultado es positivo, es porque ocurrió </a:t>
            </a:r>
            <a:r>
              <a:rPr lang="en-US" altLang="en-US" sz="1800" i="1">
                <a:solidFill>
                  <a:srgbClr val="002060"/>
                </a:solidFill>
              </a:rPr>
              <a:t>overflow</a:t>
            </a:r>
          </a:p>
          <a:p>
            <a:pPr>
              <a:lnSpc>
                <a:spcPct val="112000"/>
              </a:lnSpc>
              <a:defRPr/>
            </a:pPr>
            <a:r>
              <a:rPr lang="en-US" altLang="en-US" sz="2000">
                <a:solidFill>
                  <a:srgbClr val="002060"/>
                </a:solidFill>
              </a:rPr>
              <a:t>Es responsabilidad del lenguaje de programación, sistema operativo y/o programa determinar qué hacer en caso de </a:t>
            </a:r>
            <a:r>
              <a:rPr lang="en-US" altLang="en-US" sz="2000" i="1">
                <a:solidFill>
                  <a:srgbClr val="002060"/>
                </a:solidFill>
              </a:rPr>
              <a:t>overflow</a:t>
            </a:r>
            <a:r>
              <a:rPr lang="en-US" altLang="en-US" sz="2000">
                <a:solidFill>
                  <a:srgbClr val="002060"/>
                </a:solidFill>
              </a:rPr>
              <a:t>:</a:t>
            </a:r>
          </a:p>
          <a:p>
            <a:pPr lvl="1">
              <a:lnSpc>
                <a:spcPct val="112000"/>
              </a:lnSpc>
              <a:defRPr/>
            </a:pPr>
            <a:r>
              <a:rPr lang="en-US" altLang="en-US" sz="1800">
                <a:solidFill>
                  <a:srgbClr val="002060"/>
                </a:solidFill>
              </a:rPr>
              <a:t>el hardware no tiene cómo saber qué conviene hacer en este caso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Content Placeholder 1">
            <a:extLst>
              <a:ext uri="{FF2B5EF4-FFF2-40B4-BE49-F238E27FC236}">
                <a16:creationId xmlns:a16="http://schemas.microsoft.com/office/drawing/2014/main" id="{9D2AAC29-B56A-BC57-B7AC-254690717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Los bits son los “átomos” de la computación:</a:t>
            </a:r>
          </a:p>
          <a:p>
            <a:pPr lvl="1">
              <a:spcBef>
                <a:spcPts val="1050"/>
              </a:spcBef>
              <a:defRPr/>
            </a:pPr>
            <a:r>
              <a:rPr lang="en-US" altLang="en-US" sz="18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toda información en formato “computacional” se compone sólo de bits</a:t>
            </a:r>
          </a:p>
          <a:p>
            <a:pPr>
              <a:defRPr/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Para poder referirnos a ellos de manera precisa, numeramos los bits de un número binario —el bit 0, el bit 1, el bit 2, el bit 3, …— de derecha a izquierda:</a:t>
            </a:r>
          </a:p>
          <a:p>
            <a:pPr lvl="1">
              <a:spcBef>
                <a:spcPts val="1050"/>
              </a:spcBef>
              <a:defRPr/>
            </a:pP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es decir, desde el </a:t>
            </a:r>
            <a:r>
              <a:rPr lang="en-US" altLang="en-US" sz="18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bit menos significativo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—el que va multiplicado por 2</a:t>
            </a:r>
            <a:r>
              <a:rPr lang="en-US" altLang="en-US" sz="1800" baseline="30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0</a:t>
            </a:r>
            <a:endParaRPr lang="en-US" altLang="en-US" sz="1800">
              <a:solidFill>
                <a:srgbClr val="002060"/>
              </a:solidFill>
              <a:ea typeface="ＭＳ Ｐゴシック" panose="020B0600070205080204" pitchFamily="34" charset="-128"/>
              <a:cs typeface="Constantia" panose="02030602050306030303" pitchFamily="18" charset="0"/>
            </a:endParaRPr>
          </a:p>
          <a:p>
            <a:pPr marL="519113" lvl="1" indent="0">
              <a:spcBef>
                <a:spcPts val="1050"/>
              </a:spcBef>
              <a:buNone/>
              <a:defRPr/>
            </a:pP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… al </a:t>
            </a:r>
            <a:r>
              <a:rPr lang="en-US" altLang="en-US" sz="18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bit más significativo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—el que va multiplicado por 2</a:t>
            </a:r>
            <a:r>
              <a:rPr lang="en-US" altLang="en-US" sz="1800" i="1" baseline="30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n–1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, si el número de bits es </a:t>
            </a:r>
            <a:r>
              <a:rPr lang="en-US" altLang="en-US" sz="1800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n</a:t>
            </a:r>
            <a:endParaRPr lang="en-US" altLang="en-US" sz="1800">
              <a:solidFill>
                <a:srgbClr val="002060"/>
              </a:solidFill>
              <a:ea typeface="ＭＳ Ｐゴシック" panose="020B0600070205080204" pitchFamily="34" charset="-128"/>
              <a:cs typeface="Constantia" panose="0203060205030603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A34561-B6BE-4ECC-2215-B3F241A401CA}"/>
              </a:ext>
            </a:extLst>
          </p:cNvPr>
          <p:cNvSpPr txBox="1"/>
          <p:nvPr/>
        </p:nvSpPr>
        <p:spPr>
          <a:xfrm>
            <a:off x="1752600" y="1870076"/>
            <a:ext cx="1201738" cy="46196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+mn-lt"/>
              </a:rPr>
              <a:t>4 × 10</a:t>
            </a:r>
            <a:r>
              <a:rPr lang="en-US" sz="2400" baseline="30000">
                <a:latin typeface="+mn-lt"/>
              </a:rPr>
              <a:t>2</a:t>
            </a:r>
            <a:endParaRPr lang="en-US" sz="240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155D0B-5232-143B-AA7C-CBBAAF9ABCB0}"/>
              </a:ext>
            </a:extLst>
          </p:cNvPr>
          <p:cNvSpPr txBox="1"/>
          <p:nvPr/>
        </p:nvSpPr>
        <p:spPr>
          <a:xfrm>
            <a:off x="2352675" y="1092201"/>
            <a:ext cx="1201738" cy="4603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+mn-lt"/>
              </a:rPr>
              <a:t>2 × 10</a:t>
            </a:r>
            <a:r>
              <a:rPr lang="en-US" sz="2400" baseline="30000">
                <a:latin typeface="+mn-lt"/>
              </a:rPr>
              <a:t>1</a:t>
            </a:r>
            <a:endParaRPr lang="en-US" sz="240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EB442F-A45C-7FFC-FAF4-2FEE2D694DDC}"/>
              </a:ext>
            </a:extLst>
          </p:cNvPr>
          <p:cNvSpPr txBox="1"/>
          <p:nvPr/>
        </p:nvSpPr>
        <p:spPr>
          <a:xfrm>
            <a:off x="3554413" y="609601"/>
            <a:ext cx="1200150" cy="4603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+mn-lt"/>
              </a:rPr>
              <a:t>1 × 10</a:t>
            </a:r>
            <a:r>
              <a:rPr lang="en-US" sz="2400" baseline="30000">
                <a:latin typeface="+mn-lt"/>
              </a:rPr>
              <a:t>0</a:t>
            </a:r>
            <a:endParaRPr lang="en-US" sz="240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9E0314-93F2-174E-88C1-91EF289D7426}"/>
              </a:ext>
            </a:extLst>
          </p:cNvPr>
          <p:cNvSpPr txBox="1"/>
          <p:nvPr/>
        </p:nvSpPr>
        <p:spPr>
          <a:xfrm>
            <a:off x="9296401" y="3805238"/>
            <a:ext cx="1046163" cy="46196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+mn-lt"/>
              </a:rPr>
              <a:t>1 × 2</a:t>
            </a:r>
            <a:r>
              <a:rPr lang="en-US" sz="2400" baseline="30000">
                <a:latin typeface="+mn-lt"/>
              </a:rPr>
              <a:t>0</a:t>
            </a:r>
            <a:endParaRPr lang="en-US" sz="2400"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423EFC-AF7E-19D1-B852-73038E7822C7}"/>
              </a:ext>
            </a:extLst>
          </p:cNvPr>
          <p:cNvSpPr txBox="1"/>
          <p:nvPr/>
        </p:nvSpPr>
        <p:spPr>
          <a:xfrm>
            <a:off x="9144001" y="4419601"/>
            <a:ext cx="1046163" cy="46196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+mn-lt"/>
              </a:rPr>
              <a:t>0 × 2</a:t>
            </a:r>
            <a:r>
              <a:rPr lang="en-US" sz="2400" baseline="30000">
                <a:latin typeface="+mn-lt"/>
              </a:rPr>
              <a:t>1</a:t>
            </a:r>
            <a:endParaRPr lang="en-US" sz="2400"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C10B51-EC2B-F839-D5EC-D9CB8B22013D}"/>
              </a:ext>
            </a:extLst>
          </p:cNvPr>
          <p:cNvSpPr txBox="1"/>
          <p:nvPr/>
        </p:nvSpPr>
        <p:spPr>
          <a:xfrm>
            <a:off x="8382001" y="5100638"/>
            <a:ext cx="1046163" cy="46196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+mn-lt"/>
              </a:rPr>
              <a:t>1 × 2</a:t>
            </a:r>
            <a:r>
              <a:rPr lang="en-US" sz="2400" baseline="30000">
                <a:latin typeface="+mn-lt"/>
              </a:rPr>
              <a:t>2</a:t>
            </a:r>
            <a:endParaRPr lang="en-US" sz="2400"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0947CC-0C2F-B38D-DE34-2C9DC97FAC38}"/>
              </a:ext>
            </a:extLst>
          </p:cNvPr>
          <p:cNvSpPr txBox="1"/>
          <p:nvPr/>
        </p:nvSpPr>
        <p:spPr>
          <a:xfrm>
            <a:off x="7467601" y="5635626"/>
            <a:ext cx="1046163" cy="4603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+mn-lt"/>
              </a:rPr>
              <a:t>0 × 2</a:t>
            </a:r>
            <a:r>
              <a:rPr lang="en-US" sz="2400" baseline="30000">
                <a:latin typeface="+mn-lt"/>
              </a:rPr>
              <a:t>3</a:t>
            </a:r>
            <a:endParaRPr lang="en-US" sz="2400"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8EA588-DFCC-802F-AB74-AB73475BA7D7}"/>
              </a:ext>
            </a:extLst>
          </p:cNvPr>
          <p:cNvSpPr txBox="1"/>
          <p:nvPr/>
        </p:nvSpPr>
        <p:spPr>
          <a:xfrm>
            <a:off x="6727826" y="6124576"/>
            <a:ext cx="1044575" cy="46196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+mn-lt"/>
              </a:rPr>
              <a:t>0 × 2</a:t>
            </a:r>
            <a:r>
              <a:rPr lang="en-US" sz="2400" baseline="30000">
                <a:latin typeface="+mn-lt"/>
              </a:rPr>
              <a:t>4</a:t>
            </a:r>
            <a:endParaRPr lang="en-US" sz="2400"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05A142-F250-D408-AFC6-195504B6BEC6}"/>
              </a:ext>
            </a:extLst>
          </p:cNvPr>
          <p:cNvSpPr txBox="1"/>
          <p:nvPr/>
        </p:nvSpPr>
        <p:spPr>
          <a:xfrm>
            <a:off x="5610226" y="6113463"/>
            <a:ext cx="1044575" cy="46196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+mn-lt"/>
              </a:rPr>
              <a:t>1 × 2</a:t>
            </a:r>
            <a:r>
              <a:rPr lang="en-US" sz="2400" baseline="30000">
                <a:latin typeface="+mn-lt"/>
              </a:rPr>
              <a:t>5</a:t>
            </a:r>
            <a:endParaRPr lang="en-US" sz="2400"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3A62F6-F17A-E141-034C-782459FA12D1}"/>
              </a:ext>
            </a:extLst>
          </p:cNvPr>
          <p:cNvSpPr txBox="1"/>
          <p:nvPr/>
        </p:nvSpPr>
        <p:spPr>
          <a:xfrm>
            <a:off x="4513263" y="6084888"/>
            <a:ext cx="1046162" cy="46196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+mn-lt"/>
              </a:rPr>
              <a:t>0 × 2</a:t>
            </a:r>
            <a:r>
              <a:rPr lang="en-US" sz="2400" baseline="30000">
                <a:latin typeface="+mn-lt"/>
              </a:rPr>
              <a:t>6</a:t>
            </a:r>
            <a:endParaRPr lang="en-US" sz="2400"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63E663-C3AA-1871-8F23-5293783E72BE}"/>
              </a:ext>
            </a:extLst>
          </p:cNvPr>
          <p:cNvSpPr txBox="1"/>
          <p:nvPr/>
        </p:nvSpPr>
        <p:spPr>
          <a:xfrm>
            <a:off x="3862389" y="5651501"/>
            <a:ext cx="1044575" cy="46196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+mn-lt"/>
              </a:rPr>
              <a:t>1 × 2</a:t>
            </a:r>
            <a:r>
              <a:rPr lang="en-US" sz="2400" baseline="30000">
                <a:latin typeface="+mn-lt"/>
              </a:rPr>
              <a:t>7</a:t>
            </a:r>
            <a:endParaRPr lang="en-US" sz="2400"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1AEF42-F498-0EE7-5AAE-885B4A41D155}"/>
              </a:ext>
            </a:extLst>
          </p:cNvPr>
          <p:cNvSpPr txBox="1"/>
          <p:nvPr/>
        </p:nvSpPr>
        <p:spPr>
          <a:xfrm>
            <a:off x="2971801" y="5160963"/>
            <a:ext cx="1046163" cy="46196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+mn-lt"/>
              </a:rPr>
              <a:t>1 × 2</a:t>
            </a:r>
            <a:r>
              <a:rPr lang="en-US" sz="2400" baseline="30000">
                <a:latin typeface="+mn-lt"/>
              </a:rPr>
              <a:t>8</a:t>
            </a:r>
            <a:endParaRPr lang="en-US" sz="2400">
              <a:latin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EEF790-A24B-AB7F-3B5A-0A713C876972}"/>
              </a:ext>
            </a:extLst>
          </p:cNvPr>
          <p:cNvSpPr txBox="1"/>
          <p:nvPr/>
        </p:nvSpPr>
        <p:spPr>
          <a:xfrm>
            <a:off x="4719639" y="2790825"/>
            <a:ext cx="388937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>
                <a:latin typeface="+mn-lt"/>
              </a:rPr>
              <a:t>=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30173A-0447-9206-2FDE-E50A6C3C7CFC}"/>
              </a:ext>
            </a:extLst>
          </p:cNvPr>
          <p:cNvSpPr txBox="1"/>
          <p:nvPr/>
        </p:nvSpPr>
        <p:spPr>
          <a:xfrm>
            <a:off x="3011488" y="2794000"/>
            <a:ext cx="393700" cy="5857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>
                <a:latin typeface="+mn-lt"/>
              </a:rPr>
              <a:t>4</a:t>
            </a:r>
            <a:endParaRPr lang="en-US" b="1">
              <a:latin typeface="+mn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36F14E-F92C-D9C4-8FD0-391B2AD7A3C6}"/>
              </a:ext>
            </a:extLst>
          </p:cNvPr>
          <p:cNvSpPr txBox="1"/>
          <p:nvPr/>
        </p:nvSpPr>
        <p:spPr>
          <a:xfrm>
            <a:off x="3405188" y="2794000"/>
            <a:ext cx="392112" cy="5857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>
                <a:latin typeface="+mn-lt"/>
              </a:rPr>
              <a:t>2</a:t>
            </a:r>
            <a:endParaRPr lang="en-US" b="1">
              <a:latin typeface="+mn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F165A6-D734-8656-2DF6-169A4F057AB7}"/>
              </a:ext>
            </a:extLst>
          </p:cNvPr>
          <p:cNvSpPr txBox="1"/>
          <p:nvPr/>
        </p:nvSpPr>
        <p:spPr>
          <a:xfrm>
            <a:off x="3752851" y="2790825"/>
            <a:ext cx="735013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>
                <a:latin typeface="+mn-lt"/>
              </a:rPr>
              <a:t>1</a:t>
            </a:r>
            <a:r>
              <a:rPr lang="en-US" sz="3200" baseline="-25000">
                <a:latin typeface="+mn-lt"/>
              </a:rPr>
              <a:t> 10</a:t>
            </a:r>
            <a:endParaRPr lang="en-US" baseline="-25000">
              <a:latin typeface="+mn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7C076F-142F-89EA-0A07-B7085AC25F6F}"/>
              </a:ext>
            </a:extLst>
          </p:cNvPr>
          <p:cNvSpPr txBox="1"/>
          <p:nvPr/>
        </p:nvSpPr>
        <p:spPr>
          <a:xfrm>
            <a:off x="5402263" y="2790825"/>
            <a:ext cx="393700" cy="5857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>
                <a:solidFill>
                  <a:srgbClr val="FF0000"/>
                </a:solidFill>
                <a:latin typeface="+mn-lt"/>
              </a:rPr>
              <a:t>1</a:t>
            </a:r>
            <a:endParaRPr lang="en-US" b="1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73063F-20C3-F08C-BD2C-9BDB8EFBCC74}"/>
              </a:ext>
            </a:extLst>
          </p:cNvPr>
          <p:cNvSpPr txBox="1"/>
          <p:nvPr/>
        </p:nvSpPr>
        <p:spPr>
          <a:xfrm>
            <a:off x="5757863" y="2790825"/>
            <a:ext cx="393700" cy="5857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>
                <a:solidFill>
                  <a:srgbClr val="FF0000"/>
                </a:solidFill>
                <a:latin typeface="+mn-lt"/>
              </a:rPr>
              <a:t>1</a:t>
            </a:r>
            <a:endParaRPr lang="en-US" b="1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8D22CB-281E-F162-D606-7C93C317C9B7}"/>
              </a:ext>
            </a:extLst>
          </p:cNvPr>
          <p:cNvSpPr txBox="1"/>
          <p:nvPr/>
        </p:nvSpPr>
        <p:spPr>
          <a:xfrm>
            <a:off x="6596063" y="2790825"/>
            <a:ext cx="392112" cy="5857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>
                <a:solidFill>
                  <a:srgbClr val="FF0000"/>
                </a:solidFill>
                <a:latin typeface="+mn-lt"/>
              </a:rPr>
              <a:t>1</a:t>
            </a:r>
            <a:endParaRPr lang="en-US" b="1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BEC4C5-8168-53B2-8303-77268193729A}"/>
              </a:ext>
            </a:extLst>
          </p:cNvPr>
          <p:cNvSpPr txBox="1"/>
          <p:nvPr/>
        </p:nvSpPr>
        <p:spPr>
          <a:xfrm>
            <a:off x="7788275" y="2790825"/>
            <a:ext cx="393700" cy="5857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>
                <a:solidFill>
                  <a:srgbClr val="FF0000"/>
                </a:solidFill>
                <a:latin typeface="+mn-lt"/>
              </a:rPr>
              <a:t>1</a:t>
            </a:r>
            <a:endParaRPr lang="en-US" b="1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7E2515-F0DE-C408-82B5-590AB2B43459}"/>
              </a:ext>
            </a:extLst>
          </p:cNvPr>
          <p:cNvSpPr txBox="1"/>
          <p:nvPr/>
        </p:nvSpPr>
        <p:spPr>
          <a:xfrm>
            <a:off x="8535988" y="2790825"/>
            <a:ext cx="595312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>
                <a:solidFill>
                  <a:srgbClr val="FF0000"/>
                </a:solidFill>
                <a:latin typeface="+mn-lt"/>
              </a:rPr>
              <a:t>1</a:t>
            </a:r>
            <a:r>
              <a:rPr lang="en-US" sz="3200" baseline="-25000">
                <a:solidFill>
                  <a:srgbClr val="FF0000"/>
                </a:solidFill>
                <a:latin typeface="+mn-lt"/>
              </a:rPr>
              <a:t> 2</a:t>
            </a:r>
            <a:endParaRPr lang="en-US" baseline="-250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1EB801-3535-8862-BB60-A405F0651849}"/>
              </a:ext>
            </a:extLst>
          </p:cNvPr>
          <p:cNvSpPr txBox="1"/>
          <p:nvPr/>
        </p:nvSpPr>
        <p:spPr>
          <a:xfrm>
            <a:off x="6153150" y="2790825"/>
            <a:ext cx="393700" cy="5857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>
                <a:solidFill>
                  <a:srgbClr val="FF0000"/>
                </a:solidFill>
                <a:latin typeface="+mn-lt"/>
              </a:rPr>
              <a:t>0</a:t>
            </a:r>
            <a:endParaRPr lang="en-US" b="1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17A162-7AC8-BDF9-F7EC-2A44E85E05A0}"/>
              </a:ext>
            </a:extLst>
          </p:cNvPr>
          <p:cNvSpPr txBox="1"/>
          <p:nvPr/>
        </p:nvSpPr>
        <p:spPr>
          <a:xfrm>
            <a:off x="6970713" y="2790825"/>
            <a:ext cx="393700" cy="5857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>
                <a:solidFill>
                  <a:srgbClr val="FF0000"/>
                </a:solidFill>
                <a:latin typeface="+mn-lt"/>
              </a:rPr>
              <a:t>0</a:t>
            </a:r>
            <a:endParaRPr lang="en-US" b="1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E25695-DC9F-1C6D-2904-CD4B2236D32C}"/>
              </a:ext>
            </a:extLst>
          </p:cNvPr>
          <p:cNvSpPr txBox="1"/>
          <p:nvPr/>
        </p:nvSpPr>
        <p:spPr>
          <a:xfrm>
            <a:off x="7380288" y="2790825"/>
            <a:ext cx="392112" cy="5857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>
                <a:solidFill>
                  <a:srgbClr val="FF0000"/>
                </a:solidFill>
                <a:latin typeface="+mn-lt"/>
              </a:rPr>
              <a:t>0</a:t>
            </a:r>
            <a:endParaRPr lang="en-US" b="1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0E2A86-D1CD-AD0F-9D50-5DD53A270934}"/>
              </a:ext>
            </a:extLst>
          </p:cNvPr>
          <p:cNvSpPr txBox="1"/>
          <p:nvPr/>
        </p:nvSpPr>
        <p:spPr>
          <a:xfrm>
            <a:off x="8128001" y="2790825"/>
            <a:ext cx="392113" cy="5857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>
                <a:solidFill>
                  <a:srgbClr val="FF0000"/>
                </a:solidFill>
                <a:latin typeface="+mn-lt"/>
              </a:rPr>
              <a:t>0</a:t>
            </a:r>
            <a:endParaRPr lang="en-US" b="1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BCBF242-932B-039B-FE84-63C3DBF8752B}"/>
              </a:ext>
            </a:extLst>
          </p:cNvPr>
          <p:cNvCxnSpPr>
            <a:cxnSpLocks/>
            <a:stCxn id="5" idx="2"/>
            <a:endCxn id="2" idx="0"/>
          </p:cNvCxnSpPr>
          <p:nvPr/>
        </p:nvCxnSpPr>
        <p:spPr>
          <a:xfrm>
            <a:off x="2354264" y="2332038"/>
            <a:ext cx="854075" cy="461962"/>
          </a:xfrm>
          <a:prstGeom prst="line">
            <a:avLst/>
          </a:prstGeom>
          <a:ln w="3175">
            <a:solidFill>
              <a:srgbClr val="00B05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9846226-8016-88E9-9C57-7C8A89C6FBD9}"/>
              </a:ext>
            </a:extLst>
          </p:cNvPr>
          <p:cNvCxnSpPr>
            <a:cxnSpLocks/>
            <a:stCxn id="6" idx="2"/>
            <a:endCxn id="18" idx="0"/>
          </p:cNvCxnSpPr>
          <p:nvPr/>
        </p:nvCxnSpPr>
        <p:spPr>
          <a:xfrm>
            <a:off x="2954338" y="1552576"/>
            <a:ext cx="646112" cy="1241425"/>
          </a:xfrm>
          <a:prstGeom prst="line">
            <a:avLst/>
          </a:prstGeom>
          <a:ln w="3175">
            <a:solidFill>
              <a:srgbClr val="00B05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F3C5CC5-070C-FFD5-F870-B188DE5363A5}"/>
              </a:ext>
            </a:extLst>
          </p:cNvPr>
          <p:cNvCxnSpPr>
            <a:stCxn id="7" idx="2"/>
            <a:endCxn id="19" idx="0"/>
          </p:cNvCxnSpPr>
          <p:nvPr/>
        </p:nvCxnSpPr>
        <p:spPr>
          <a:xfrm flipH="1">
            <a:off x="4119564" y="1069975"/>
            <a:ext cx="34925" cy="1720850"/>
          </a:xfrm>
          <a:prstGeom prst="line">
            <a:avLst/>
          </a:prstGeom>
          <a:ln w="3175">
            <a:solidFill>
              <a:srgbClr val="00B05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5410157-0F4F-60C0-9016-1B5FE1C4D6D2}"/>
              </a:ext>
            </a:extLst>
          </p:cNvPr>
          <p:cNvCxnSpPr>
            <a:stCxn id="20" idx="2"/>
            <a:endCxn id="16" idx="0"/>
          </p:cNvCxnSpPr>
          <p:nvPr/>
        </p:nvCxnSpPr>
        <p:spPr>
          <a:xfrm flipH="1">
            <a:off x="3494089" y="3376613"/>
            <a:ext cx="2105025" cy="1784350"/>
          </a:xfrm>
          <a:prstGeom prst="line">
            <a:avLst/>
          </a:prstGeom>
          <a:ln w="3175">
            <a:solidFill>
              <a:srgbClr val="00B05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A72157F-BE99-E78F-F1E1-FF06F930CFAA}"/>
              </a:ext>
            </a:extLst>
          </p:cNvPr>
          <p:cNvCxnSpPr>
            <a:stCxn id="24" idx="2"/>
            <a:endCxn id="8" idx="0"/>
          </p:cNvCxnSpPr>
          <p:nvPr/>
        </p:nvCxnSpPr>
        <p:spPr>
          <a:xfrm>
            <a:off x="8832851" y="3375026"/>
            <a:ext cx="987425" cy="430213"/>
          </a:xfrm>
          <a:prstGeom prst="line">
            <a:avLst/>
          </a:prstGeom>
          <a:ln w="3175">
            <a:solidFill>
              <a:srgbClr val="00B05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EAE0834-DBA1-84A1-D961-67D118DD27FD}"/>
              </a:ext>
            </a:extLst>
          </p:cNvPr>
          <p:cNvCxnSpPr>
            <a:stCxn id="29" idx="2"/>
            <a:endCxn id="9" idx="1"/>
          </p:cNvCxnSpPr>
          <p:nvPr/>
        </p:nvCxnSpPr>
        <p:spPr>
          <a:xfrm>
            <a:off x="8324850" y="3376613"/>
            <a:ext cx="819150" cy="1274762"/>
          </a:xfrm>
          <a:prstGeom prst="line">
            <a:avLst/>
          </a:prstGeom>
          <a:ln w="3175">
            <a:solidFill>
              <a:srgbClr val="00B05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E6E261B-8DC9-C9CF-9471-A70997EBD172}"/>
              </a:ext>
            </a:extLst>
          </p:cNvPr>
          <p:cNvCxnSpPr>
            <a:stCxn id="21" idx="2"/>
            <a:endCxn id="15" idx="0"/>
          </p:cNvCxnSpPr>
          <p:nvPr/>
        </p:nvCxnSpPr>
        <p:spPr>
          <a:xfrm flipH="1">
            <a:off x="4384675" y="3376614"/>
            <a:ext cx="1570038" cy="2274887"/>
          </a:xfrm>
          <a:prstGeom prst="line">
            <a:avLst/>
          </a:prstGeom>
          <a:ln w="3175">
            <a:solidFill>
              <a:srgbClr val="00B05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81B7F92-B1E8-D34B-CACE-BB7E081AE0FE}"/>
              </a:ext>
            </a:extLst>
          </p:cNvPr>
          <p:cNvCxnSpPr>
            <a:stCxn id="25" idx="2"/>
            <a:endCxn id="14" idx="0"/>
          </p:cNvCxnSpPr>
          <p:nvPr/>
        </p:nvCxnSpPr>
        <p:spPr>
          <a:xfrm flipH="1">
            <a:off x="5037138" y="3376614"/>
            <a:ext cx="1312862" cy="2708275"/>
          </a:xfrm>
          <a:prstGeom prst="line">
            <a:avLst/>
          </a:prstGeom>
          <a:ln w="3175">
            <a:solidFill>
              <a:srgbClr val="00B05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BF8123C-3716-9E1A-B363-CA3C3E348B3D}"/>
              </a:ext>
            </a:extLst>
          </p:cNvPr>
          <p:cNvCxnSpPr>
            <a:stCxn id="22" idx="2"/>
            <a:endCxn id="13" idx="0"/>
          </p:cNvCxnSpPr>
          <p:nvPr/>
        </p:nvCxnSpPr>
        <p:spPr>
          <a:xfrm flipH="1">
            <a:off x="6132513" y="3376613"/>
            <a:ext cx="658812" cy="2736850"/>
          </a:xfrm>
          <a:prstGeom prst="line">
            <a:avLst/>
          </a:prstGeom>
          <a:ln w="3175">
            <a:solidFill>
              <a:srgbClr val="00B05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ABC21C1-DE94-DF7A-4DE3-E75B4BBF90B1}"/>
              </a:ext>
            </a:extLst>
          </p:cNvPr>
          <p:cNvCxnSpPr>
            <a:stCxn id="26" idx="2"/>
            <a:endCxn id="12" idx="0"/>
          </p:cNvCxnSpPr>
          <p:nvPr/>
        </p:nvCxnSpPr>
        <p:spPr>
          <a:xfrm>
            <a:off x="7167563" y="3376613"/>
            <a:ext cx="82550" cy="2747962"/>
          </a:xfrm>
          <a:prstGeom prst="line">
            <a:avLst/>
          </a:prstGeom>
          <a:ln w="3175">
            <a:solidFill>
              <a:srgbClr val="00B05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E190DC3-557A-8BA8-BDDD-F261E3090773}"/>
              </a:ext>
            </a:extLst>
          </p:cNvPr>
          <p:cNvCxnSpPr>
            <a:cxnSpLocks/>
            <a:stCxn id="27" idx="2"/>
            <a:endCxn id="11" idx="0"/>
          </p:cNvCxnSpPr>
          <p:nvPr/>
        </p:nvCxnSpPr>
        <p:spPr>
          <a:xfrm>
            <a:off x="7577139" y="3376613"/>
            <a:ext cx="414337" cy="2259012"/>
          </a:xfrm>
          <a:prstGeom prst="line">
            <a:avLst/>
          </a:prstGeom>
          <a:ln w="3175">
            <a:solidFill>
              <a:srgbClr val="00B05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08356C1-A5AA-6F17-841D-90D4FACC1B4A}"/>
              </a:ext>
            </a:extLst>
          </p:cNvPr>
          <p:cNvCxnSpPr>
            <a:cxnSpLocks/>
            <a:stCxn id="23" idx="2"/>
            <a:endCxn id="10" idx="0"/>
          </p:cNvCxnSpPr>
          <p:nvPr/>
        </p:nvCxnSpPr>
        <p:spPr>
          <a:xfrm>
            <a:off x="7985126" y="3376614"/>
            <a:ext cx="919163" cy="1724025"/>
          </a:xfrm>
          <a:prstGeom prst="line">
            <a:avLst/>
          </a:prstGeom>
          <a:ln w="3175">
            <a:solidFill>
              <a:srgbClr val="00B05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806" name="TextBox 2">
            <a:extLst>
              <a:ext uri="{FF2B5EF4-FFF2-40B4-BE49-F238E27FC236}">
                <a16:creationId xmlns:a16="http://schemas.microsoft.com/office/drawing/2014/main" id="{490B0987-3BF5-81B7-8AF8-3CAEFFC7A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4651" y="1758950"/>
            <a:ext cx="6207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70C0"/>
                </a:solidFill>
                <a:latin typeface="Arial" panose="020B0604020202020204" pitchFamily="34" charset="0"/>
              </a:rPr>
              <a:t>bit 0</a:t>
            </a:r>
          </a:p>
        </p:txBody>
      </p:sp>
      <p:sp>
        <p:nvSpPr>
          <p:cNvPr id="32807" name="TextBox 3">
            <a:extLst>
              <a:ext uri="{FF2B5EF4-FFF2-40B4-BE49-F238E27FC236}">
                <a16:creationId xmlns:a16="http://schemas.microsoft.com/office/drawing/2014/main" id="{67E4417F-9751-45E0-E8A6-2E8FA559D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5826" y="1182689"/>
            <a:ext cx="6207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70C0"/>
                </a:solidFill>
                <a:latin typeface="Arial" panose="020B0604020202020204" pitchFamily="34" charset="0"/>
              </a:rPr>
              <a:t>bit 1</a:t>
            </a:r>
          </a:p>
        </p:txBody>
      </p:sp>
      <p:sp>
        <p:nvSpPr>
          <p:cNvPr id="32808" name="TextBox 27">
            <a:extLst>
              <a:ext uri="{FF2B5EF4-FFF2-40B4-BE49-F238E27FC236}">
                <a16:creationId xmlns:a16="http://schemas.microsoft.com/office/drawing/2014/main" id="{383D6C14-10EA-12EB-EC1D-66589F40C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9301" y="584200"/>
            <a:ext cx="6207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70C0"/>
                </a:solidFill>
                <a:latin typeface="Arial" panose="020B0604020202020204" pitchFamily="34" charset="0"/>
              </a:rPr>
              <a:t>bit 8</a:t>
            </a:r>
          </a:p>
        </p:txBody>
      </p:sp>
      <p:sp>
        <p:nvSpPr>
          <p:cNvPr id="32809" name="TextBox 29">
            <a:extLst>
              <a:ext uri="{FF2B5EF4-FFF2-40B4-BE49-F238E27FC236}">
                <a16:creationId xmlns:a16="http://schemas.microsoft.com/office/drawing/2014/main" id="{E9EBE03E-0BE7-D8C4-275D-02723F831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1" y="722314"/>
            <a:ext cx="619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70C0"/>
                </a:solidFill>
                <a:latin typeface="Arial" panose="020B0604020202020204" pitchFamily="34" charset="0"/>
              </a:rPr>
              <a:t>bit 7</a:t>
            </a:r>
          </a:p>
        </p:txBody>
      </p:sp>
      <p:sp>
        <p:nvSpPr>
          <p:cNvPr id="32810" name="TextBox 42">
            <a:extLst>
              <a:ext uri="{FF2B5EF4-FFF2-40B4-BE49-F238E27FC236}">
                <a16:creationId xmlns:a16="http://schemas.microsoft.com/office/drawing/2014/main" id="{12F560BF-2029-FD7B-3C4A-C75C654A0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5564" y="863600"/>
            <a:ext cx="3762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70C0"/>
                </a:solidFill>
                <a:latin typeface="Arial" panose="020B0604020202020204" pitchFamily="34" charset="0"/>
              </a:rPr>
              <a:t>...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E4CC5F1-CB3F-E7C2-A354-BC65FC79CE71}"/>
              </a:ext>
            </a:extLst>
          </p:cNvPr>
          <p:cNvCxnSpPr>
            <a:cxnSpLocks/>
            <a:stCxn id="32806" idx="2"/>
            <a:endCxn id="24" idx="0"/>
          </p:cNvCxnSpPr>
          <p:nvPr/>
        </p:nvCxnSpPr>
        <p:spPr>
          <a:xfrm flipH="1">
            <a:off x="8832850" y="2128839"/>
            <a:ext cx="742950" cy="661987"/>
          </a:xfrm>
          <a:prstGeom prst="straightConnector1">
            <a:avLst/>
          </a:prstGeom>
          <a:ln w="3175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A43377E-A935-B62E-23A8-461420A0799D}"/>
              </a:ext>
            </a:extLst>
          </p:cNvPr>
          <p:cNvCxnSpPr>
            <a:cxnSpLocks/>
            <a:stCxn id="32807" idx="2"/>
            <a:endCxn id="29" idx="0"/>
          </p:cNvCxnSpPr>
          <p:nvPr/>
        </p:nvCxnSpPr>
        <p:spPr>
          <a:xfrm flipH="1">
            <a:off x="8324850" y="1552575"/>
            <a:ext cx="490538" cy="1238250"/>
          </a:xfrm>
          <a:prstGeom prst="straightConnector1">
            <a:avLst/>
          </a:prstGeom>
          <a:ln w="3175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70A9134-2D97-635D-3576-9CAAB20E8E34}"/>
              </a:ext>
            </a:extLst>
          </p:cNvPr>
          <p:cNvCxnSpPr>
            <a:cxnSpLocks/>
            <a:stCxn id="32809" idx="2"/>
            <a:endCxn id="21" idx="0"/>
          </p:cNvCxnSpPr>
          <p:nvPr/>
        </p:nvCxnSpPr>
        <p:spPr>
          <a:xfrm flipH="1">
            <a:off x="5954713" y="1092201"/>
            <a:ext cx="1212850" cy="1698625"/>
          </a:xfrm>
          <a:prstGeom prst="straightConnector1">
            <a:avLst/>
          </a:prstGeom>
          <a:ln w="3175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6255BE4-9EC6-417A-4994-DC1EAA869210}"/>
              </a:ext>
            </a:extLst>
          </p:cNvPr>
          <p:cNvCxnSpPr>
            <a:cxnSpLocks/>
            <a:stCxn id="32808" idx="2"/>
            <a:endCxn id="20" idx="0"/>
          </p:cNvCxnSpPr>
          <p:nvPr/>
        </p:nvCxnSpPr>
        <p:spPr>
          <a:xfrm flipH="1">
            <a:off x="5599114" y="952501"/>
            <a:ext cx="541337" cy="1838325"/>
          </a:xfrm>
          <a:prstGeom prst="straightConnector1">
            <a:avLst/>
          </a:prstGeom>
          <a:ln w="3175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Content Placeholder 1">
            <a:extLst>
              <a:ext uri="{FF2B5EF4-FFF2-40B4-BE49-F238E27FC236}">
                <a16:creationId xmlns:a16="http://schemas.microsoft.com/office/drawing/2014/main" id="{D0AE6289-DB4D-20D0-AB2A-75905EC31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Tanto en base 10 como en base 2, un número (un valor numérico) tiene una única representación</a:t>
            </a:r>
          </a:p>
          <a:p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… 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 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si cambiamos cualquier dígito de 421, el nuevo número va a tener un valor distinto de 421</a:t>
            </a:r>
          </a:p>
          <a:p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… y lo mismo con 1 1 0 1 0 0 1 0 1: si cambiamos cualquiera de los 1’s por 0’s o cualquiera de los 0’s por 1’s, el valor del número binario resultante va a ser distinto de 421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Content Placeholder 1">
            <a:extLst>
              <a:ext uri="{FF2B5EF4-FFF2-40B4-BE49-F238E27FC236}">
                <a16:creationId xmlns:a16="http://schemas.microsoft.com/office/drawing/2014/main" id="{67D8A3F6-3794-85F8-7321-51C5407BD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La cantidad de bits disponibles para representar un número queda fija al momento de diseñar el computador:</a:t>
            </a:r>
          </a:p>
          <a:p>
            <a:pPr algn="ctr"/>
            <a:r>
              <a:rPr lang="en-US" altLang="en-US" sz="20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números de precisión finita</a:t>
            </a:r>
          </a:p>
          <a:p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Y esto tiene consecuencias</a:t>
            </a:r>
          </a:p>
          <a:p>
            <a:r>
              <a:rPr lang="en-US" altLang="en-US" sz="20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( 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Esta no es una limitación de la base 2, sino de que la memoria del computador —independientemente de la tecnología que se use para implementarla— es finita </a:t>
            </a:r>
            <a:r>
              <a:rPr lang="en-US" altLang="en-US" sz="20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)</a:t>
            </a:r>
            <a:endParaRPr lang="en-US" altLang="en-US" sz="2000">
              <a:solidFill>
                <a:srgbClr val="002060"/>
              </a:solidFill>
              <a:ea typeface="ＭＳ Ｐゴシック" panose="020B0600070205080204" pitchFamily="34" charset="-128"/>
              <a:cs typeface="Constantia" panose="02030602050306030303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Content Placeholder 1">
            <a:extLst>
              <a:ext uri="{FF2B5EF4-FFF2-40B4-BE49-F238E27FC236}">
                <a16:creationId xmlns:a16="http://schemas.microsoft.com/office/drawing/2014/main" id="{67D8A3F6-3794-85F8-7321-51C5407BD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0300" y="457200"/>
            <a:ext cx="7391400" cy="1858962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P.ej., consideremos el conjunto de números enteros positivos repre-sentables mediante tres dígitos decimales, sin punto decimal ni signo:</a:t>
            </a:r>
          </a:p>
          <a:p>
            <a:pPr algn="ctr"/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000, 001, 002, …, 999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BCFD71-4514-F435-DF84-D6FD43E976F4}"/>
              </a:ext>
            </a:extLst>
          </p:cNvPr>
          <p:cNvSpPr txBox="1">
            <a:spLocks/>
          </p:cNvSpPr>
          <p:nvPr/>
        </p:nvSpPr>
        <p:spPr bwMode="auto">
          <a:xfrm>
            <a:off x="609600" y="2522538"/>
            <a:ext cx="2664311" cy="38020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lnSpc>
                <a:spcPct val="125000"/>
              </a:lnSpc>
              <a:spcBef>
                <a:spcPts val="3000"/>
              </a:spcBef>
              <a:spcAft>
                <a:spcPct val="0"/>
              </a:spcAft>
              <a:buFont typeface="Arial" panose="020B0604020202020204" pitchFamily="34" charset="0"/>
              <a:buNone/>
              <a:defRPr sz="2200" kern="1200">
                <a:solidFill>
                  <a:srgbClr val="10253F"/>
                </a:solidFill>
                <a:latin typeface="+mn-lt"/>
                <a:ea typeface="ＭＳ Ｐゴシック" pitchFamily="-112" charset="-128"/>
                <a:cs typeface="Constantia"/>
              </a:defRPr>
            </a:lvl1pPr>
            <a:lvl2pPr marL="523875" indent="-285750" algn="l" defTabSz="457200" rtl="0" eaLnBrk="0" fontAlgn="base" hangingPunct="0">
              <a:lnSpc>
                <a:spcPct val="125000"/>
              </a:lnSpc>
              <a:spcBef>
                <a:spcPts val="1056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  <a:defRPr sz="1900" kern="1200">
                <a:solidFill>
                  <a:srgbClr val="10253F"/>
                </a:solidFill>
                <a:latin typeface="+mn-lt"/>
                <a:ea typeface="ＭＳ Ｐゴシック" pitchFamily="-112" charset="-128"/>
                <a:cs typeface="Constantia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Constantia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Constantia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Constant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En este caso, es impo-sible representar ciertos números:</a:t>
            </a:r>
          </a:p>
          <a:p>
            <a:pPr marL="266700" lvl="1" indent="-150813">
              <a:spcBef>
                <a:spcPts val="1050"/>
              </a:spcBef>
            </a:pP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mayores que 999</a:t>
            </a:r>
          </a:p>
          <a:p>
            <a:pPr marL="266700" lvl="1" indent="-150813">
              <a:spcBef>
                <a:spcPts val="1050"/>
              </a:spcBef>
            </a:pP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negativos</a:t>
            </a:r>
          </a:p>
          <a:p>
            <a:pPr marL="266700" lvl="1" indent="-150813">
              <a:spcBef>
                <a:spcPts val="1050"/>
              </a:spcBef>
            </a:pP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fracciones</a:t>
            </a:r>
          </a:p>
          <a:p>
            <a:pPr marL="266700" lvl="1" indent="-150813">
              <a:spcBef>
                <a:spcPts val="1050"/>
              </a:spcBef>
            </a:pP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irracionales</a:t>
            </a:r>
          </a:p>
          <a:p>
            <a:pPr marL="266700" lvl="1" indent="-150813">
              <a:spcBef>
                <a:spcPts val="1050"/>
              </a:spcBef>
            </a:pP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complejos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9191B959-E472-E341-44D0-6403BC35833D}"/>
              </a:ext>
            </a:extLst>
          </p:cNvPr>
          <p:cNvSpPr txBox="1">
            <a:spLocks/>
          </p:cNvSpPr>
          <p:nvPr/>
        </p:nvSpPr>
        <p:spPr bwMode="auto">
          <a:xfrm>
            <a:off x="3717664" y="2747169"/>
            <a:ext cx="3915782" cy="33147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lnSpc>
                <a:spcPct val="125000"/>
              </a:lnSpc>
              <a:spcBef>
                <a:spcPts val="3000"/>
              </a:spcBef>
              <a:spcAft>
                <a:spcPct val="0"/>
              </a:spcAft>
              <a:buFont typeface="Arial" panose="020B0604020202020204" pitchFamily="34" charset="0"/>
              <a:buNone/>
              <a:defRPr sz="2200" kern="1200">
                <a:solidFill>
                  <a:srgbClr val="10253F"/>
                </a:solidFill>
                <a:latin typeface="+mn-lt"/>
                <a:ea typeface="ＭＳ Ｐゴシック" pitchFamily="-112" charset="-128"/>
                <a:cs typeface="Constantia"/>
              </a:defRPr>
            </a:lvl1pPr>
            <a:lvl2pPr marL="523875" indent="-285750" algn="l" defTabSz="457200" rtl="0" eaLnBrk="0" fontAlgn="base" hangingPunct="0">
              <a:lnSpc>
                <a:spcPct val="125000"/>
              </a:lnSpc>
              <a:spcBef>
                <a:spcPts val="1056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  <a:defRPr sz="1900" kern="1200">
                <a:solidFill>
                  <a:srgbClr val="10253F"/>
                </a:solidFill>
                <a:latin typeface="+mn-lt"/>
                <a:ea typeface="ＭＳ Ｐゴシック" pitchFamily="-112" charset="-128"/>
                <a:cs typeface="Constantia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Constantia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Constantia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Constant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Además, el conjunto no es cerrado con respecto a las operaciones aritméticas básicas:</a:t>
            </a:r>
          </a:p>
          <a:p>
            <a:pPr marL="319088" lvl="1" indent="-203200">
              <a:spcBef>
                <a:spcPts val="1050"/>
              </a:spcBef>
            </a:pP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600 + 600 = 1200 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 muy grande</a:t>
            </a:r>
          </a:p>
          <a:p>
            <a:pPr marL="319088" lvl="1" indent="-203200">
              <a:spcBef>
                <a:spcPts val="1050"/>
              </a:spcBef>
            </a:pP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003 </a:t>
            </a:r>
            <a:r>
              <a:rPr lang="mr-IN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–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005 = –2 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 negativo</a:t>
            </a:r>
            <a:endParaRPr lang="en-US" altLang="en-US" sz="1800">
              <a:solidFill>
                <a:srgbClr val="002060"/>
              </a:solidFill>
              <a:ea typeface="ＭＳ Ｐゴシック" panose="020B0600070205080204" pitchFamily="34" charset="-128"/>
              <a:cs typeface="Constantia" panose="02030602050306030303" pitchFamily="18" charset="0"/>
            </a:endParaRPr>
          </a:p>
          <a:p>
            <a:pPr marL="319088" lvl="1" indent="-203200">
              <a:spcBef>
                <a:spcPts val="1050"/>
              </a:spcBef>
            </a:pP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050 x 050 = 2500 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 muy grande</a:t>
            </a:r>
          </a:p>
          <a:p>
            <a:pPr marL="319088" lvl="1" indent="-203200">
              <a:spcBef>
                <a:spcPts val="1050"/>
              </a:spcBef>
            </a:pP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007 / 002 = 3.5 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  <a:sym typeface="Wingdings" pitchFamily="2" charset="2"/>
              </a:rPr>
              <a:t> no es un entero</a:t>
            </a:r>
            <a:endParaRPr lang="en-US" altLang="en-US" sz="1800">
              <a:solidFill>
                <a:srgbClr val="002060"/>
              </a:solidFill>
              <a:ea typeface="ＭＳ Ｐゴシック" panose="020B0600070205080204" pitchFamily="34" charset="-128"/>
              <a:cs typeface="Constantia" panose="02030602050306030303" pitchFamily="18" charset="0"/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F8014534-2CD4-9B87-7309-5A7FC5699479}"/>
              </a:ext>
            </a:extLst>
          </p:cNvPr>
          <p:cNvSpPr txBox="1">
            <a:spLocks/>
          </p:cNvSpPr>
          <p:nvPr/>
        </p:nvSpPr>
        <p:spPr bwMode="auto">
          <a:xfrm>
            <a:off x="8072717" y="2651919"/>
            <a:ext cx="3657600" cy="3505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lnSpc>
                <a:spcPct val="125000"/>
              </a:lnSpc>
              <a:spcBef>
                <a:spcPts val="3000"/>
              </a:spcBef>
              <a:spcAft>
                <a:spcPct val="0"/>
              </a:spcAft>
              <a:buFont typeface="Arial" panose="020B0604020202020204" pitchFamily="34" charset="0"/>
              <a:buNone/>
              <a:defRPr sz="2200" kern="1200">
                <a:solidFill>
                  <a:srgbClr val="10253F"/>
                </a:solidFill>
                <a:latin typeface="+mn-lt"/>
                <a:ea typeface="ＭＳ Ｐゴシック" pitchFamily="-112" charset="-128"/>
                <a:cs typeface="Constantia"/>
              </a:defRPr>
            </a:lvl1pPr>
            <a:lvl2pPr marL="523875" indent="-285750" algn="l" defTabSz="457200" rtl="0" eaLnBrk="0" fontAlgn="base" hangingPunct="0">
              <a:lnSpc>
                <a:spcPct val="125000"/>
              </a:lnSpc>
              <a:spcBef>
                <a:spcPts val="1056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  <a:defRPr sz="1900" kern="1200">
                <a:solidFill>
                  <a:srgbClr val="10253F"/>
                </a:solidFill>
                <a:latin typeface="+mn-lt"/>
                <a:ea typeface="ＭＳ Ｐゴシック" pitchFamily="-112" charset="-128"/>
                <a:cs typeface="Constantia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Constantia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Constantia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Constant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Finalmente, el álgebra de los números de precisión finita es diferente del álgebra “normal”:</a:t>
            </a:r>
          </a:p>
          <a:p>
            <a:pPr marL="266700" lvl="1" indent="-150813">
              <a:spcBef>
                <a:spcPts val="1050"/>
              </a:spcBef>
            </a:pP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p.ej., la ley de asociatividad </a:t>
            </a:r>
            <a:r>
              <a:rPr lang="en-US" altLang="en-US" sz="1800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a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 + (</a:t>
            </a:r>
            <a:r>
              <a:rPr lang="en-US" altLang="en-US" sz="1800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b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 – </a:t>
            </a:r>
            <a:r>
              <a:rPr lang="en-US" altLang="en-US" sz="1800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c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) = (</a:t>
            </a:r>
            <a:r>
              <a:rPr lang="en-US" altLang="en-US" sz="1800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a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+ </a:t>
            </a:r>
            <a:r>
              <a:rPr lang="en-US" altLang="en-US" sz="1800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b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) – </a:t>
            </a:r>
            <a:r>
              <a:rPr lang="en-US" altLang="en-US" sz="1800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c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no se cum-ple si </a:t>
            </a:r>
            <a:r>
              <a:rPr lang="en-US" altLang="en-US" sz="1800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a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= 700, </a:t>
            </a:r>
            <a:r>
              <a:rPr lang="en-US" altLang="en-US" sz="1800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b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= 400 y </a:t>
            </a:r>
            <a:r>
              <a:rPr lang="en-US" altLang="en-US" sz="1800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c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= 300</a:t>
            </a:r>
          </a:p>
          <a:p>
            <a:pPr marL="266700" lvl="1" indent="0">
              <a:spcBef>
                <a:spcPts val="1050"/>
              </a:spcBef>
              <a:buFont typeface="Arial" panose="020B0604020202020204" pitchFamily="34" charset="0"/>
              <a:buNone/>
            </a:pP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... porque al calcular </a:t>
            </a:r>
            <a:r>
              <a:rPr lang="en-US" altLang="en-US" sz="1800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a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+ </a:t>
            </a:r>
            <a:r>
              <a:rPr lang="en-US" altLang="en-US" sz="1800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b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en el lado derecho produce </a:t>
            </a:r>
            <a:r>
              <a:rPr lang="en-US" altLang="en-US" sz="1800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overflow</a:t>
            </a:r>
            <a:endParaRPr lang="en-US" altLang="en-US" sz="1800">
              <a:solidFill>
                <a:srgbClr val="002060"/>
              </a:solidFill>
              <a:ea typeface="ＭＳ Ｐゴシック" panose="020B0600070205080204" pitchFamily="34" charset="-128"/>
              <a:cs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294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Content Placeholder 1">
            <a:extLst>
              <a:ext uri="{FF2B5EF4-FFF2-40B4-BE49-F238E27FC236}">
                <a16:creationId xmlns:a16="http://schemas.microsoft.com/office/drawing/2014/main" id="{767B2F2C-5CF6-78A7-59A9-1D795855B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Estas mismas limitaciones o problemas se dan al representar números enteros positivos (en base 2) mediante, p.ej., 32 bits —típico en un computador moderno … bueno, casi moderno</a:t>
            </a:r>
          </a:p>
          <a:p>
            <a:pPr>
              <a:defRPr/>
            </a:pP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Obviamente, no es que los computadores sean inadecuados para hacer aritmética, sino que</a:t>
            </a:r>
          </a:p>
          <a:p>
            <a:pPr marL="463550">
              <a:defRPr/>
            </a:pPr>
            <a:r>
              <a:rPr lang="en-US" altLang="en-US" sz="20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… es importante entender cómo funcionan</a:t>
            </a:r>
            <a:r>
              <a:rPr lang="en-US" altLang="en-US" sz="20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(lo que vamos a ver a continuación)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157013</TotalTime>
  <Words>3624</Words>
  <Application>Microsoft Macintosh PowerPoint</Application>
  <PresentationFormat>Widescreen</PresentationFormat>
  <Paragraphs>483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Cambria Math</vt:lpstr>
      <vt:lpstr>Office Theme</vt:lpstr>
      <vt:lpstr>1_Office Theme</vt:lpstr>
      <vt:lpstr>Números y aritmética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de Software Orientado a Objetos I</dc:title>
  <dc:creator>Microsoft Office User</dc:creator>
  <cp:lastModifiedBy>Yadran</cp:lastModifiedBy>
  <cp:revision>1009</cp:revision>
  <cp:lastPrinted>2022-09-08T02:18:58Z</cp:lastPrinted>
  <dcterms:created xsi:type="dcterms:W3CDTF">2018-05-07T18:55:26Z</dcterms:created>
  <dcterms:modified xsi:type="dcterms:W3CDTF">2023-08-16T11:49:43Z</dcterms:modified>
</cp:coreProperties>
</file>