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256" r:id="rId3"/>
    <p:sldId id="379" r:id="rId4"/>
    <p:sldId id="380" r:id="rId5"/>
    <p:sldId id="381" r:id="rId6"/>
    <p:sldId id="363" r:id="rId7"/>
    <p:sldId id="398" r:id="rId8"/>
    <p:sldId id="364" r:id="rId9"/>
    <p:sldId id="422" r:id="rId10"/>
    <p:sldId id="365" r:id="rId11"/>
    <p:sldId id="366" r:id="rId12"/>
    <p:sldId id="367" r:id="rId13"/>
    <p:sldId id="382" r:id="rId14"/>
    <p:sldId id="383" r:id="rId15"/>
    <p:sldId id="384" r:id="rId16"/>
    <p:sldId id="394" r:id="rId17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481"/>
    <p:restoredTop sz="92384"/>
  </p:normalViewPr>
  <p:slideViewPr>
    <p:cSldViewPr snapToObjects="1">
      <p:cViewPr varScale="1">
        <p:scale>
          <a:sx n="63" d="100"/>
          <a:sy n="63" d="100"/>
        </p:scale>
        <p:origin x="176" y="6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5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38B9B9-B7BA-62C6-C6AB-35FC134431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C10BA3-F90B-2D93-9767-C22E33000A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89A55-B546-D5DB-E24D-58D6156382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E17C1-075F-1251-671B-F5F4049D7A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229230F-5134-934A-914A-4CFCBC429B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2743D6-0256-05CC-F723-8CCB489CBA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B7818A-4516-A7E6-D07D-739A3F32870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B8F0A90-5496-FEA8-0428-52431459C1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B380791-C4A9-CE32-9842-F0504D5B6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FC95B-16F1-FC45-AEA1-79FC54DC98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4BA8F-F30A-3C52-ABE8-9A8E8C030B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4D536AA-6DD8-3A4A-8287-50FB2288C0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DF1B7BB-933A-9E32-5D94-DD97FB762CA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flipV="1">
            <a:off x="914400" y="3597276"/>
            <a:ext cx="10363200" cy="3175"/>
          </a:xfrm>
          <a:prstGeom prst="line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8B1ADDE-263B-FD8C-27AE-66C14922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533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B585623-091A-7EF9-2FA5-9E9FFD73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9467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9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C0131-AE0E-F9B2-3D23-5E5945A48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65DA-7CFF-E109-F4AF-3DF5B8C2A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6FC13-3F6E-ADAB-8800-2478B165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172201"/>
            <a:ext cx="1016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85D5A50-5B92-504D-81C3-E48875B3E5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797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F6163-6987-D5C0-C6B8-E764928C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7D785-7EA1-10EC-6C12-07F25917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86AFA-C0DB-14B2-4165-2E39BC6A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172201"/>
            <a:ext cx="1016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6F6203F-619E-8341-AFB3-1FA4AE7D79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8558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7971D-C051-A91C-0E2E-FC6D2FD2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CCBC5-2B51-4201-1D27-72B27026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4839C-31B9-272D-AA63-DEB15C16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172201"/>
            <a:ext cx="1016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0539B4F-96C9-264A-A1D0-94794A9FA8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8700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7DB2A-B89A-2F38-30F5-4FA6D760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DD0CA-6F83-CEA9-B8A6-1F15D1790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AEDFB-188D-1EA4-EDDF-C91FD56C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F881E-A000-7548-A8BF-1A3BF82D24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863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3C8C4-3C9E-BB13-41B3-FCBFA50C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317CF-DEB5-8C15-86A7-F4123A25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C4EA7-7E15-8EAB-01D0-616248C6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BEF8B-02CA-E341-8823-B22F550C6C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702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7E2C8-81BF-1570-5B73-CCD01A39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A43EC-F123-8058-BFA9-5AD4100E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7D4B1-1E82-25F6-35A2-EA12DE31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61E75-F943-6247-98C7-19AB8DF20C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716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715963A-478A-5F2E-CE65-183EE5E31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4037C6B-D7D9-4154-93A9-5E2EAD08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34EF0BF-2DF7-73E0-B4EC-EEE22FB8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376ED-2E91-134D-94B3-BE8E545D2A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9220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847D809-A73E-BDE4-14AA-07892D0F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1BD18B-F04C-A7BA-ACD9-126E6C34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FF04AB-EB9D-D18B-10FC-BE523E10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61529-42F6-8546-BE7E-73D0E974C0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57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71E0347-A83A-19DD-14D4-F75FAF54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7BFB86B-0377-B61F-3937-5042AA74E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3645AF8-10E9-CAAB-0C76-DC798660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95791-E893-6A44-97C9-31AB7E9CDA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49424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79BC7B8-E6A3-F4A4-8B4F-CC8977949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01A4C01-24CA-3EE1-FCF9-02E6ABEB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5DEAE5-6373-9B7D-D9E3-E4F43E15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8260E-6CB3-7649-984A-AC77B2705D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801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70DBBF7-1976-1829-BA39-44BD916C40F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flipV="1">
            <a:off x="609600" y="1417639"/>
            <a:ext cx="10972800" cy="3175"/>
          </a:xfrm>
          <a:prstGeom prst="line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B4C607E5-7B0E-CA83-D87E-E2D7EA71BE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277600" y="6172200"/>
            <a:ext cx="711200" cy="533400"/>
          </a:xfrm>
          <a:prstGeom prst="ellipse">
            <a:avLst/>
          </a:prstGeom>
          <a:solidFill>
            <a:schemeClr val="bg1"/>
          </a:solidFill>
          <a:ln w="9525">
            <a:solidFill>
              <a:srgbClr val="DCE6F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51DD0DE5-F202-A047-B969-B5E0079F152F}" type="slidenum">
              <a:rPr lang="en-US" altLang="en-US" sz="1400" smtClean="0">
                <a:solidFill>
                  <a:srgbClr val="10253F"/>
                </a:solidFill>
                <a:latin typeface="Calibri" panose="020F05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400">
              <a:solidFill>
                <a:srgbClr val="10253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10253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3000"/>
              </a:spcBef>
              <a:buNone/>
              <a:defRPr sz="2200">
                <a:solidFill>
                  <a:srgbClr val="10253F"/>
                </a:solidFill>
                <a:latin typeface="+mn-lt"/>
              </a:defRPr>
            </a:lvl1pPr>
            <a:lvl2pPr>
              <a:spcBef>
                <a:spcPts val="1656"/>
              </a:spcBef>
              <a:buClr>
                <a:srgbClr val="FF0000"/>
              </a:buClr>
              <a:defRPr sz="1900">
                <a:solidFill>
                  <a:srgbClr val="10253F"/>
                </a:solidFill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59485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7D9E0C1-BB26-F336-640F-33F73950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3FBB9A-E5FC-9E9E-26EC-AA751B0EA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1B4405A-7BB5-BD22-EDDC-1E070A08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D1171-A759-C140-897C-16AE7FCF5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6504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FF5D54-BA92-BE62-ADEB-9E85F384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5723CBA-4210-EE16-8FAF-5F94C36F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DBF717B-E17A-A943-CCB9-ED82A272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CBF68-2296-4543-9739-3392357BE2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1134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FFA7D-081E-DE53-3071-E971EC7F9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9E880-9B77-46C1-0FC9-47DF3BBEF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49C6B-4C60-01BC-DF19-157B9C4B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DA5FB-FFA6-2A47-B1B9-52F2826254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38993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5B3A4-9876-0013-10DF-9DA04D6F5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106BC-91DF-D70F-A165-C40775D2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CF8B1-D033-8068-D0AE-878620D8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612D9-AC22-B747-BE9C-E82537ED95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0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B2C4488-FA62-F68D-21FA-24E10162669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277600" y="6172200"/>
            <a:ext cx="711200" cy="533400"/>
          </a:xfrm>
          <a:prstGeom prst="ellipse">
            <a:avLst/>
          </a:prstGeom>
          <a:solidFill>
            <a:schemeClr val="bg1"/>
          </a:solidFill>
          <a:ln w="9525">
            <a:solidFill>
              <a:srgbClr val="DCE6F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BDDB0A38-9D5E-6445-9F22-9C0F79E85F72}" type="slidenum">
              <a:rPr lang="en-US" altLang="en-US" sz="1400" smtClean="0">
                <a:solidFill>
                  <a:srgbClr val="10253F"/>
                </a:solidFill>
                <a:latin typeface="Calibri" panose="020F05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600">
              <a:solidFill>
                <a:srgbClr val="10253F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4638"/>
            <a:ext cx="10972800" cy="6278562"/>
          </a:xfrm>
        </p:spPr>
        <p:txBody>
          <a:bodyPr/>
          <a:lstStyle>
            <a:lvl1pPr marL="0" indent="0">
              <a:lnSpc>
                <a:spcPct val="125000"/>
              </a:lnSpc>
              <a:spcBef>
                <a:spcPts val="3000"/>
              </a:spcBef>
              <a:buNone/>
              <a:defRPr sz="2200">
                <a:solidFill>
                  <a:srgbClr val="10253F"/>
                </a:solidFill>
                <a:latin typeface="+mn-lt"/>
              </a:defRPr>
            </a:lvl1pPr>
            <a:lvl2pPr>
              <a:lnSpc>
                <a:spcPct val="125000"/>
              </a:lnSpc>
              <a:spcBef>
                <a:spcPts val="1056"/>
              </a:spcBef>
              <a:buClr>
                <a:srgbClr val="FF0000"/>
              </a:buClr>
              <a:defRPr sz="1900">
                <a:solidFill>
                  <a:srgbClr val="10253F"/>
                </a:solidFill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350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7715F-A5F4-7A5E-14D1-43C9048B7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08A9B-1CA2-C27D-E7FF-7598EEA9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FE2C5-787C-5A28-36E1-C8A6F3D0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172201"/>
            <a:ext cx="1016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A17EB5F-8224-E84A-828E-48D4806495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31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022F3-08E5-8B9F-11AD-89A4B3E9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C7F5D-DBBA-0809-6530-8E93728DE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EF02E-B634-0C8D-B240-055A8FE2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172201"/>
            <a:ext cx="1016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A065E8-5E3F-1640-ACAA-50901A7352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88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DC1B66-A26B-636B-9C43-300EF092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ADCE6E-A2CA-DD7A-D72A-D117CEE4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1D8590-94FA-6303-5348-ABC4F9ED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172201"/>
            <a:ext cx="1016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D7C7BD3-1996-8C45-8B46-7553B681BE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973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838518-AC0B-5360-9139-DB1008866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4D4BF-FB92-C512-FEDE-04FB516C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1DB39-9ADB-9280-1D91-14498EC05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172201"/>
            <a:ext cx="1016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85114B9-CC43-1A41-9BDA-8C01FA5BCD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487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990882-BD53-018F-D57B-7E3DA441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D4BC8-BFA4-0872-5648-132ACEE67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09ACB-499B-5BD4-8473-93119992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172201"/>
            <a:ext cx="1016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A793C9C-A596-254F-B997-DE5EA383C1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626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F7D44-2421-FA1A-580F-B8E9E713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C141C-60B2-7C6E-C905-281AAD2B5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4F557-1644-BE40-758B-A255263C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172201"/>
            <a:ext cx="1016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E83F611-E148-824B-85CB-43F0030261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46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1B1BBA3-5490-1DCF-A76F-47E42E7F80F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28CC3BB-22C4-9459-3C7C-3C24E4CAA35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CBD84-9BD5-5854-C664-15BC6B8F9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3708D-7C4A-6934-5276-90A518830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81DEBB1-8D7F-BDA3-3BFD-E2F737E52CC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3200" y="152401"/>
            <a:ext cx="11785600" cy="6569075"/>
          </a:xfrm>
          <a:prstGeom prst="roundRect">
            <a:avLst>
              <a:gd name="adj" fmla="val 8477"/>
            </a:avLst>
          </a:prstGeom>
          <a:noFill/>
          <a:ln w="9525">
            <a:solidFill>
              <a:srgbClr val="00009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00" r:id="rId1"/>
    <p:sldLayoutId id="2147486201" r:id="rId2"/>
    <p:sldLayoutId id="2147486202" r:id="rId3"/>
    <p:sldLayoutId id="2147486203" r:id="rId4"/>
    <p:sldLayoutId id="2147486204" r:id="rId5"/>
    <p:sldLayoutId id="2147486205" r:id="rId6"/>
    <p:sldLayoutId id="2147486206" r:id="rId7"/>
    <p:sldLayoutId id="2147486207" r:id="rId8"/>
    <p:sldLayoutId id="2147486208" r:id="rId9"/>
    <p:sldLayoutId id="2147486209" r:id="rId10"/>
    <p:sldLayoutId id="2147486210" r:id="rId11"/>
    <p:sldLayoutId id="2147486211" r:id="rId12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1F497D"/>
          </a:solidFill>
          <a:latin typeface="+mn-lt"/>
          <a:ea typeface="ＭＳ Ｐゴシック" pitchFamily="-112" charset="-128"/>
          <a:cs typeface="Constantia"/>
        </a:defRPr>
      </a:lvl1pPr>
      <a:lvl2pPr marL="523875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1F497D"/>
          </a:solidFill>
          <a:latin typeface="+mn-lt"/>
          <a:ea typeface="ＭＳ Ｐゴシック" pitchFamily="-112" charset="-128"/>
          <a:cs typeface="Constanti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Constanti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Constanti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Constant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>
            <a:extLst>
              <a:ext uri="{FF2B5EF4-FFF2-40B4-BE49-F238E27FC236}">
                <a16:creationId xmlns:a16="http://schemas.microsoft.com/office/drawing/2014/main" id="{D4D73FCC-E164-7DAE-2CA3-27E909F0761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6C7C75B9-C296-60B0-E39A-187BCCBE8C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7C332-9EE9-BD02-9D93-2A441A1D2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9A1B9-2017-0A1C-8EE9-4AB9E9A6B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B9777-D8DC-85D4-E7FE-68FA8EDAF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802C995-F417-494D-8C9A-8B53D097EF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89" r:id="rId1"/>
    <p:sldLayoutId id="2147486190" r:id="rId2"/>
    <p:sldLayoutId id="2147486191" r:id="rId3"/>
    <p:sldLayoutId id="2147486192" r:id="rId4"/>
    <p:sldLayoutId id="2147486193" r:id="rId5"/>
    <p:sldLayoutId id="2147486194" r:id="rId6"/>
    <p:sldLayoutId id="2147486195" r:id="rId7"/>
    <p:sldLayoutId id="2147486196" r:id="rId8"/>
    <p:sldLayoutId id="2147486197" r:id="rId9"/>
    <p:sldLayoutId id="2147486198" r:id="rId10"/>
    <p:sldLayoutId id="2147486199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B62BCA43-31C0-73C7-4806-BE58C1B5F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</a:rPr>
              <a:t>Números y aritmética</a:t>
            </a:r>
            <a:b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</a:rPr>
            </a:br>
            <a:r>
              <a:rPr lang="en-US" altLang="en-US" sz="3200">
                <a:solidFill>
                  <a:srgbClr val="002060"/>
                </a:solidFill>
                <a:ea typeface="ＭＳ Ｐゴシック" panose="020B0600070205080204" pitchFamily="34" charset="-128"/>
              </a:rPr>
              <a:t>Parte III</a:t>
            </a:r>
            <a:endParaRPr lang="en-US" altLang="en-US" cap="small">
              <a:solidFill>
                <a:srgbClr val="00206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604A2-7852-7923-78AD-AD0CAC42E8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pPr>
              <a:buFont typeface="Arial" charset="0"/>
              <a:buNone/>
              <a:defRPr/>
            </a:pPr>
            <a:r>
              <a:rPr lang="en-US" altLang="en-US" sz="2600">
                <a:solidFill>
                  <a:srgbClr val="002060"/>
                </a:solidFill>
                <a:ea typeface="ＭＳ Ｐゴシック" charset="-128"/>
              </a:rPr>
              <a:t>Arquitectura de Computadores – </a:t>
            </a:r>
            <a:r>
              <a:rPr lang="en-US" altLang="en-US" sz="2600" cap="small">
                <a:solidFill>
                  <a:srgbClr val="002060"/>
                </a:solidFill>
                <a:ea typeface="ＭＳ Ｐゴシック" charset="-128"/>
              </a:rPr>
              <a:t>iic</a:t>
            </a:r>
            <a:r>
              <a:rPr lang="en-US" altLang="en-US" sz="2600">
                <a:solidFill>
                  <a:srgbClr val="002060"/>
                </a:solidFill>
                <a:ea typeface="ＭＳ Ｐゴシック" charset="-128"/>
              </a:rPr>
              <a:t>2343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4E1AA2-BEC7-0FC2-8218-F125DF1EDA3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2000">
                <a:solidFill>
                  <a:srgbClr val="002060"/>
                </a:solidFill>
              </a:rPr>
              <a:t>2023-2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88E2D3-9096-D13F-B351-28DBED76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sz="2000">
                <a:solidFill>
                  <a:srgbClr val="002060"/>
                </a:solidFill>
              </a:rPr>
              <a:t>Yadran Eterovic S.</a:t>
            </a:r>
            <a:endParaRPr lang="en-US" sz="20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A9652A-3594-EE55-4CBD-C48BA3E428D9}"/>
              </a:ext>
            </a:extLst>
          </p:cNvPr>
          <p:cNvSpPr/>
          <p:nvPr/>
        </p:nvSpPr>
        <p:spPr>
          <a:xfrm>
            <a:off x="3113088" y="1009650"/>
            <a:ext cx="2743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multiplicando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C72988-0C50-A2AC-118D-FA76CCB34C62}"/>
              </a:ext>
            </a:extLst>
          </p:cNvPr>
          <p:cNvSpPr/>
          <p:nvPr/>
        </p:nvSpPr>
        <p:spPr>
          <a:xfrm>
            <a:off x="2341563" y="5307013"/>
            <a:ext cx="2743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producto</a:t>
            </a:r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FDBD2790-7253-F468-495D-7BC0C36FE9C0}"/>
              </a:ext>
            </a:extLst>
          </p:cNvPr>
          <p:cNvSpPr/>
          <p:nvPr/>
        </p:nvSpPr>
        <p:spPr>
          <a:xfrm rot="10800000">
            <a:off x="2341563" y="3097213"/>
            <a:ext cx="2743200" cy="914400"/>
          </a:xfrm>
          <a:prstGeom prst="trapezoid">
            <a:avLst>
              <a:gd name="adj" fmla="val 833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27E58E-2667-11AD-E539-2B880843BAF3}"/>
              </a:ext>
            </a:extLst>
          </p:cNvPr>
          <p:cNvSpPr/>
          <p:nvPr/>
        </p:nvSpPr>
        <p:spPr>
          <a:xfrm>
            <a:off x="7588250" y="1924050"/>
            <a:ext cx="1830388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multiplicador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316967-159E-8F49-F86F-98AB26B9F61C}"/>
              </a:ext>
            </a:extLst>
          </p:cNvPr>
          <p:cNvSpPr/>
          <p:nvPr/>
        </p:nvSpPr>
        <p:spPr>
          <a:xfrm>
            <a:off x="6164263" y="5259388"/>
            <a:ext cx="1828800" cy="1008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control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3708A113-9E5B-BB2F-258A-E745CA721C39}"/>
              </a:ext>
            </a:extLst>
          </p:cNvPr>
          <p:cNvCxnSpPr>
            <a:stCxn id="4" idx="2"/>
          </p:cNvCxnSpPr>
          <p:nvPr/>
        </p:nvCxnSpPr>
        <p:spPr>
          <a:xfrm rot="5400000" flipH="1">
            <a:off x="1803401" y="4311651"/>
            <a:ext cx="3124200" cy="695325"/>
          </a:xfrm>
          <a:prstGeom prst="bentConnector5">
            <a:avLst>
              <a:gd name="adj1" fmla="val -11882"/>
              <a:gd name="adj2" fmla="val 250854"/>
              <a:gd name="adj3" fmla="val 11711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A9961D-0F50-37B3-ADFA-2060E38A97C3}"/>
              </a:ext>
            </a:extLst>
          </p:cNvPr>
          <p:cNvCxnSpPr>
            <a:stCxn id="3" idx="2"/>
          </p:cNvCxnSpPr>
          <p:nvPr/>
        </p:nvCxnSpPr>
        <p:spPr>
          <a:xfrm>
            <a:off x="4484688" y="1924051"/>
            <a:ext cx="0" cy="117316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CD6EDB-162E-3EAD-B4DC-2F8161BBE6CE}"/>
              </a:ext>
            </a:extLst>
          </p:cNvPr>
          <p:cNvCxnSpPr>
            <a:stCxn id="5" idx="0"/>
          </p:cNvCxnSpPr>
          <p:nvPr/>
        </p:nvCxnSpPr>
        <p:spPr>
          <a:xfrm>
            <a:off x="3713163" y="4011613"/>
            <a:ext cx="0" cy="12954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8E96CE-A99F-8A2D-C121-93C594ECBFDA}"/>
              </a:ext>
            </a:extLst>
          </p:cNvPr>
          <p:cNvCxnSpPr>
            <a:stCxn id="7" idx="2"/>
            <a:endCxn id="4" idx="3"/>
          </p:cNvCxnSpPr>
          <p:nvPr/>
        </p:nvCxnSpPr>
        <p:spPr>
          <a:xfrm flipH="1">
            <a:off x="5084763" y="5764213"/>
            <a:ext cx="1079500" cy="0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FAF123D-481E-5941-928B-785386FDCB56}"/>
              </a:ext>
            </a:extLst>
          </p:cNvPr>
          <p:cNvCxnSpPr>
            <a:stCxn id="7" idx="0"/>
            <a:endCxn id="3" idx="3"/>
          </p:cNvCxnSpPr>
          <p:nvPr/>
        </p:nvCxnSpPr>
        <p:spPr>
          <a:xfrm rot="16200000" flipV="1">
            <a:off x="4571207" y="2751932"/>
            <a:ext cx="3792538" cy="1222375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D779DCD8-5656-F745-B56C-D66E2E548164}"/>
              </a:ext>
            </a:extLst>
          </p:cNvPr>
          <p:cNvCxnSpPr>
            <a:stCxn id="7" idx="1"/>
            <a:endCxn id="5" idx="1"/>
          </p:cNvCxnSpPr>
          <p:nvPr/>
        </p:nvCxnSpPr>
        <p:spPr>
          <a:xfrm rot="16200000" flipV="1">
            <a:off x="4641851" y="3616326"/>
            <a:ext cx="1852612" cy="1728787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004" name="TextBox 13">
            <a:extLst>
              <a:ext uri="{FF2B5EF4-FFF2-40B4-BE49-F238E27FC236}">
                <a16:creationId xmlns:a16="http://schemas.microsoft.com/office/drawing/2014/main" id="{99755608-049F-51BB-6E09-B994785EC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7414" y="1143001"/>
            <a:ext cx="6078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shift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left</a:t>
            </a:r>
          </a:p>
        </p:txBody>
      </p:sp>
      <p:sp>
        <p:nvSpPr>
          <p:cNvPr id="85005" name="TextBox 14">
            <a:extLst>
              <a:ext uri="{FF2B5EF4-FFF2-40B4-BE49-F238E27FC236}">
                <a16:creationId xmlns:a16="http://schemas.microsoft.com/office/drawing/2014/main" id="{46345CA4-7304-A3D1-5595-576E0A906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392738"/>
            <a:ext cx="673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write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CE3B08A7-5333-7403-841A-9547AD826E49}"/>
              </a:ext>
            </a:extLst>
          </p:cNvPr>
          <p:cNvCxnSpPr>
            <a:stCxn id="7" idx="6"/>
            <a:endCxn id="6" idx="3"/>
          </p:cNvCxnSpPr>
          <p:nvPr/>
        </p:nvCxnSpPr>
        <p:spPr>
          <a:xfrm flipV="1">
            <a:off x="7993064" y="2381251"/>
            <a:ext cx="1425575" cy="3382963"/>
          </a:xfrm>
          <a:prstGeom prst="bentConnector3">
            <a:avLst>
              <a:gd name="adj1" fmla="val 162709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007" name="TextBox 16">
            <a:extLst>
              <a:ext uri="{FF2B5EF4-FFF2-40B4-BE49-F238E27FC236}">
                <a16:creationId xmlns:a16="http://schemas.microsoft.com/office/drawing/2014/main" id="{5AFF673A-B28A-1CA5-E284-20F10BE3A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4514" y="2057401"/>
            <a:ext cx="6335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shift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right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F2FFE4C-B790-8C2A-018D-198E7D4E84CC}"/>
              </a:ext>
            </a:extLst>
          </p:cNvPr>
          <p:cNvCxnSpPr>
            <a:stCxn id="6" idx="2"/>
            <a:endCxn id="7" idx="7"/>
          </p:cNvCxnSpPr>
          <p:nvPr/>
        </p:nvCxnSpPr>
        <p:spPr>
          <a:xfrm rot="5400000">
            <a:off x="6830220" y="3734595"/>
            <a:ext cx="2568575" cy="776287"/>
          </a:xfrm>
          <a:prstGeom prst="bentConnector3">
            <a:avLst>
              <a:gd name="adj1" fmla="val 99935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C2984E4-B82C-1B8B-6CE1-52672E9BAAA7}"/>
              </a:ext>
            </a:extLst>
          </p:cNvPr>
          <p:cNvSpPr txBox="1"/>
          <p:nvPr/>
        </p:nvSpPr>
        <p:spPr>
          <a:xfrm>
            <a:off x="6494464" y="220664"/>
            <a:ext cx="3640137" cy="769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>
                <a:solidFill>
                  <a:srgbClr val="002060"/>
                </a:solidFill>
                <a:latin typeface="+mn-lt"/>
              </a:rPr>
              <a:t>Hardware para multiplicación</a:t>
            </a:r>
          </a:p>
          <a:p>
            <a:pPr algn="ctr">
              <a:defRPr/>
            </a:pPr>
            <a:r>
              <a:rPr lang="en-US" sz="2200" b="1">
                <a:solidFill>
                  <a:srgbClr val="002060"/>
                </a:solidFill>
                <a:latin typeface="+mn-lt"/>
              </a:rPr>
              <a:t>( versión secuencial )</a:t>
            </a:r>
          </a:p>
        </p:txBody>
      </p:sp>
      <p:sp>
        <p:nvSpPr>
          <p:cNvPr id="85010" name="TextBox 19">
            <a:extLst>
              <a:ext uri="{FF2B5EF4-FFF2-40B4-BE49-F238E27FC236}">
                <a16:creationId xmlns:a16="http://schemas.microsoft.com/office/drawing/2014/main" id="{5FA536F9-E9FE-5BF0-8905-CB5AC046D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6300" y="2857500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32</a:t>
            </a:r>
          </a:p>
        </p:txBody>
      </p:sp>
      <p:sp>
        <p:nvSpPr>
          <p:cNvPr id="85011" name="TextBox 20">
            <a:extLst>
              <a:ext uri="{FF2B5EF4-FFF2-40B4-BE49-F238E27FC236}">
                <a16:creationId xmlns:a16="http://schemas.microsoft.com/office/drawing/2014/main" id="{75740326-E079-9A44-DB1D-AEC76BDE9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2788" y="1928813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64</a:t>
            </a:r>
          </a:p>
        </p:txBody>
      </p:sp>
      <p:sp>
        <p:nvSpPr>
          <p:cNvPr id="85012" name="TextBox 21">
            <a:extLst>
              <a:ext uri="{FF2B5EF4-FFF2-40B4-BE49-F238E27FC236}">
                <a16:creationId xmlns:a16="http://schemas.microsoft.com/office/drawing/2014/main" id="{7C1D3617-1783-50E9-4EC8-82BF971DE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3163" y="6221413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64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Content Placeholder 1">
            <a:extLst>
              <a:ext uri="{FF2B5EF4-FFF2-40B4-BE49-F238E27FC236}">
                <a16:creationId xmlns:a16="http://schemas.microsoft.com/office/drawing/2014/main" id="{1EA2C42B-0945-2763-245C-661656065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0" y="289719"/>
            <a:ext cx="7239000" cy="6278562"/>
          </a:xfrm>
        </p:spPr>
        <p:txBody>
          <a:bodyPr/>
          <a:lstStyle/>
          <a:p>
            <a:pPr algn="ctr">
              <a:lnSpc>
                <a:spcPct val="112000"/>
              </a:lnSpc>
              <a:spcBef>
                <a:spcPts val="2400"/>
              </a:spcBef>
            </a:pPr>
            <a:r>
              <a:rPr lang="en-US" altLang="en-US" sz="20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Algoritmo de multiplicación de números enteros de 32 bits sin signo, usando el hardware anterior</a:t>
            </a:r>
          </a:p>
          <a:p>
            <a:pPr>
              <a:lnSpc>
                <a:spcPct val="112000"/>
              </a:lnSpc>
              <a:spcBef>
                <a:spcPts val="24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Partir</a:t>
            </a:r>
          </a:p>
          <a:p>
            <a:pPr>
              <a:lnSpc>
                <a:spcPct val="112000"/>
              </a:lnSpc>
              <a:spcBef>
                <a:spcPts val="18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1. Examinar el dígito de más a la derecha del multiplicador</a:t>
            </a:r>
          </a:p>
          <a:p>
            <a:pPr>
              <a:lnSpc>
                <a:spcPct val="112000"/>
              </a:lnSpc>
              <a:spcBef>
                <a:spcPts val="18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1a. Si es 1, sumar el multiplicando al producto y poner el resultado en el registro del producto</a:t>
            </a:r>
          </a:p>
          <a:p>
            <a:pPr>
              <a:lnSpc>
                <a:spcPct val="112000"/>
              </a:lnSpc>
              <a:spcBef>
                <a:spcPts val="18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2. Desplazar (</a:t>
            </a:r>
            <a:r>
              <a:rPr lang="en-US" altLang="en-US" sz="20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shift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) el registro del multiplicando a la izquierda un bit</a:t>
            </a:r>
          </a:p>
          <a:p>
            <a:pPr>
              <a:lnSpc>
                <a:spcPct val="112000"/>
              </a:lnSpc>
              <a:spcBef>
                <a:spcPts val="18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3. Desplazar (</a:t>
            </a:r>
            <a:r>
              <a:rPr lang="en-US" altLang="en-US" sz="20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shift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) el registro del multiplicador a la derecha un bit</a:t>
            </a:r>
          </a:p>
          <a:p>
            <a:pPr>
              <a:lnSpc>
                <a:spcPct val="112000"/>
              </a:lnSpc>
              <a:spcBef>
                <a:spcPts val="18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4. Verificar si los pasos 1, 2 y 3 se han repetido 32 veces</a:t>
            </a:r>
          </a:p>
          <a:p>
            <a:pPr>
              <a:lnSpc>
                <a:spcPct val="112000"/>
              </a:lnSpc>
              <a:spcBef>
                <a:spcPts val="18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4a. Si aún faltan repeticiones, ir a 1</a:t>
            </a:r>
          </a:p>
          <a:p>
            <a:pPr>
              <a:lnSpc>
                <a:spcPct val="112000"/>
              </a:lnSpc>
              <a:spcBef>
                <a:spcPts val="18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Terminar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3FC3E7-D888-9E8D-AB8D-E97A27D7B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2700" y="289719"/>
            <a:ext cx="7086600" cy="6278562"/>
          </a:xfrm>
        </p:spPr>
        <p:txBody>
          <a:bodyPr/>
          <a:lstStyle/>
          <a:p>
            <a:pPr marL="11113" indent="-11113" algn="ctr"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2400" b="1">
                <a:solidFill>
                  <a:srgbClr val="002060"/>
                </a:solidFill>
              </a:rPr>
              <a:t>Algoritmo de multiplicación de punto flotante</a:t>
            </a:r>
          </a:p>
          <a:p>
            <a:pPr marL="410052" indent="-410052"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2000">
                <a:solidFill>
                  <a:srgbClr val="002060"/>
                </a:solidFill>
              </a:rPr>
              <a:t>1.	sumar los exponentes desfasados y restar el desfase a la suma para obtener el nuevo exponente desfasado</a:t>
            </a:r>
          </a:p>
          <a:p>
            <a:pPr marL="410052" indent="-410052"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2000">
                <a:solidFill>
                  <a:srgbClr val="002060"/>
                </a:solidFill>
              </a:rPr>
              <a:t>2.	multiplicar los significantes</a:t>
            </a:r>
          </a:p>
          <a:p>
            <a:pPr marL="410052" indent="-410052"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2000">
                <a:solidFill>
                  <a:srgbClr val="002060"/>
                </a:solidFill>
              </a:rPr>
              <a:t>3.	normalizar el producto si es necesario, “shifting” a la derecha e incrementado el exponente</a:t>
            </a:r>
          </a:p>
          <a:p>
            <a:pPr marL="410052" indent="-410052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2000">
                <a:solidFill>
                  <a:srgbClr val="002060"/>
                </a:solidFill>
              </a:rPr>
              <a:t>	¿“overflow” o “underflow”? </a:t>
            </a:r>
            <a:r>
              <a:rPr lang="en-US" sz="2000">
                <a:solidFill>
                  <a:srgbClr val="002060"/>
                </a:solidFill>
                <a:sym typeface="Wingdings"/>
              </a:rPr>
              <a:t> excepción</a:t>
            </a:r>
          </a:p>
          <a:p>
            <a:pPr marL="410052" indent="-410052"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2000">
                <a:solidFill>
                  <a:srgbClr val="002060"/>
                </a:solidFill>
                <a:sym typeface="Wingdings"/>
              </a:rPr>
              <a:t>4.	redondear el significante al número apropiado de bits</a:t>
            </a:r>
          </a:p>
          <a:p>
            <a:pPr marL="410052" indent="-410052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2000">
                <a:solidFill>
                  <a:srgbClr val="002060"/>
                </a:solidFill>
                <a:sym typeface="Wingdings"/>
              </a:rPr>
              <a:t>	¿está normalizado?  ir al paso 5</a:t>
            </a:r>
          </a:p>
          <a:p>
            <a:pPr marL="410052" indent="-410052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2000">
                <a:solidFill>
                  <a:srgbClr val="002060"/>
                </a:solidFill>
                <a:sym typeface="Wingdings"/>
              </a:rPr>
              <a:t>	volver al paso 3</a:t>
            </a:r>
          </a:p>
          <a:p>
            <a:pPr marL="410052" indent="-410052"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2000">
                <a:solidFill>
                  <a:srgbClr val="002060"/>
                </a:solidFill>
                <a:sym typeface="Wingdings"/>
              </a:rPr>
              <a:t>5.	poner el signo del producto en positivo si los signos de los operandos son iguales; en negativo, en caso contrario</a:t>
            </a:r>
          </a:p>
          <a:p>
            <a:pPr marL="410052" indent="-410052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2000">
                <a:solidFill>
                  <a:srgbClr val="002060"/>
                </a:solidFill>
                <a:sym typeface="Wingdings"/>
              </a:rPr>
              <a:t>	terminar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Content Placeholder 1">
            <a:extLst>
              <a:ext uri="{FF2B5EF4-FFF2-40B4-BE49-F238E27FC236}">
                <a16:creationId xmlns:a16="http://schemas.microsoft.com/office/drawing/2014/main" id="{BF0D490A-049A-2507-0E0D-A977EBB17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100" y="289719"/>
            <a:ext cx="7353300" cy="6278562"/>
          </a:xfrm>
        </p:spPr>
        <p:txBody>
          <a:bodyPr/>
          <a:lstStyle/>
          <a:p>
            <a:pPr algn="ctr"/>
            <a:r>
              <a:rPr lang="en-US" altLang="en-US" sz="24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Ejemplo de multiplicación de números de punto flotante</a:t>
            </a:r>
          </a:p>
          <a:p>
            <a:pPr>
              <a:spcBef>
                <a:spcPts val="34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1.000 × 2</a:t>
            </a:r>
            <a:r>
              <a:rPr lang="en-US" altLang="en-US" sz="2000" baseline="4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–1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 ×  –1.110 × 2</a:t>
            </a:r>
            <a:r>
              <a:rPr lang="en-US" altLang="en-US" sz="2000" baseline="4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–2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…</a:t>
            </a:r>
          </a:p>
          <a:p>
            <a:pPr>
              <a:spcBef>
                <a:spcPts val="22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Primero, sumamos los exponentes:</a:t>
            </a:r>
          </a:p>
          <a:p>
            <a:pPr marL="457200" lvl="1" indent="0">
              <a:spcBef>
                <a:spcPts val="1100"/>
              </a:spcBef>
              <a:buNone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sin desfasarlos (sus verdaderos valores) 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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–1 + (–2) = –3</a:t>
            </a:r>
          </a:p>
          <a:p>
            <a:pPr marL="457200" lvl="1" indent="0">
              <a:spcBef>
                <a:spcPts val="1100"/>
              </a:spcBef>
              <a:buNone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o desfasándolos (como son representados en el computador)  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 (–1+127) + (–2+127) – 127 = –3 + 127 = 124</a:t>
            </a:r>
            <a:endParaRPr lang="en-US" altLang="en-US" sz="20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>
              <a:spcBef>
                <a:spcPts val="22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Luego, multiplicamos los significantes y dejamos el producto en 4 bits:</a:t>
            </a:r>
          </a:p>
          <a:p>
            <a:pPr marL="457200" lvl="1" indent="0">
              <a:spcBef>
                <a:spcPts val="1100"/>
              </a:spcBef>
              <a:buNone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1.000 × 1.110 = 1.110000 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 1.110000 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×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 2</a:t>
            </a:r>
            <a:r>
              <a:rPr lang="en-US" altLang="en-US" sz="2000" baseline="4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–3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  1.110 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×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 2</a:t>
            </a:r>
            <a:r>
              <a:rPr lang="en-US" altLang="en-US" sz="2000" baseline="4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–3</a:t>
            </a:r>
            <a:endParaRPr lang="en-US" altLang="en-US" sz="20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>
              <a:spcBef>
                <a:spcPts val="2200"/>
              </a:spcBef>
            </a:pPr>
            <a:r>
              <a:rPr lang="en-US" altLang="en-US" sz="20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Content Placeholder 1">
            <a:extLst>
              <a:ext uri="{FF2B5EF4-FFF2-40B4-BE49-F238E27FC236}">
                <a16:creationId xmlns:a16="http://schemas.microsoft.com/office/drawing/2014/main" id="{B7A05028-BD81-84E9-1BDF-300049E1C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0" y="289719"/>
            <a:ext cx="8001000" cy="6278562"/>
          </a:xfrm>
        </p:spPr>
        <p:txBody>
          <a:bodyPr/>
          <a:lstStyle/>
          <a:p>
            <a:pPr>
              <a:spcBef>
                <a:spcPts val="2200"/>
              </a:spcBef>
            </a:pPr>
            <a:r>
              <a:rPr lang="en-US" altLang="en-US" sz="20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</a:t>
            </a:r>
          </a:p>
          <a:p>
            <a:pPr>
              <a:spcBef>
                <a:spcPts val="22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Revisamos que el producto esté normalizado 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 lo está</a:t>
            </a:r>
            <a:endParaRPr lang="en-US" altLang="en-US" sz="20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>
              <a:spcBef>
                <a:spcPts val="22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y que el exponente no haya producido overflow o underflow:</a:t>
            </a:r>
          </a:p>
          <a:p>
            <a:pPr marL="457200" lvl="1" indent="0">
              <a:spcBef>
                <a:spcPts val="1100"/>
              </a:spcBef>
              <a:buNone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127 ≥ –3 ≥ –126 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 no se produjo ninguno (con desfase: 254 ≥ 124 ≥ 1)</a:t>
            </a:r>
            <a:endParaRPr lang="en-US" altLang="en-US" sz="20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>
              <a:spcBef>
                <a:spcPts val="22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Redondeamos el producto, sin efecto en este caso</a:t>
            </a:r>
          </a:p>
          <a:p>
            <a:pPr>
              <a:spcBef>
                <a:spcPts val="22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y finalmente hacemos que el signo del producto sea negativo:</a:t>
            </a:r>
          </a:p>
          <a:p>
            <a:pPr>
              <a:spcBef>
                <a:spcPts val="2200"/>
              </a:spcBef>
            </a:pPr>
            <a:r>
              <a:rPr lang="en-US" altLang="en-US" sz="20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	–1.110 </a:t>
            </a:r>
            <a:r>
              <a:rPr lang="en-US" altLang="en-US" sz="20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×</a:t>
            </a:r>
            <a:r>
              <a:rPr lang="en-US" altLang="en-US" sz="20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 2</a:t>
            </a:r>
            <a:r>
              <a:rPr lang="en-US" altLang="en-US" sz="2000" b="1" baseline="4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–3</a:t>
            </a:r>
            <a:endParaRPr lang="en-US" altLang="en-US" sz="2000" b="1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Content Placeholder 1">
            <a:extLst>
              <a:ext uri="{FF2B5EF4-FFF2-40B4-BE49-F238E27FC236}">
                <a16:creationId xmlns:a16="http://schemas.microsoft.com/office/drawing/2014/main" id="{36A683C7-F217-3335-A578-99B315180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00" y="289719"/>
            <a:ext cx="6553200" cy="6278562"/>
          </a:xfrm>
        </p:spPr>
        <p:txBody>
          <a:bodyPr/>
          <a:lstStyle/>
          <a:p>
            <a:pPr algn="ctr">
              <a:defRPr/>
            </a:pPr>
            <a:r>
              <a:rPr lang="en-US" altLang="en-US" sz="20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Sobre redondeos</a:t>
            </a:r>
          </a:p>
          <a:p>
            <a:pPr>
              <a:spcBef>
                <a:spcPts val="3600"/>
              </a:spcBef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El hardware necesita bits adicionales para hacer bien los redondeos</a:t>
            </a:r>
          </a:p>
          <a:p>
            <a:pPr>
              <a:spcBef>
                <a:spcPts val="3600"/>
              </a:spcBef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El estándar IEEE</a:t>
            </a:r>
            <a:r>
              <a:rPr lang="en-US" altLang="en-US" sz="2000" spc="-3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754 mantiene dos bits adicionales (a la derecha del bit menos significativo —el de más a la derecha)</a:t>
            </a:r>
          </a:p>
          <a:p>
            <a:pPr>
              <a:spcBef>
                <a:spcPts val="2400"/>
              </a:spcBef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y ofrece cuatro modos de redondeo:</a:t>
            </a:r>
          </a:p>
          <a:p>
            <a:pPr lvl="1">
              <a:spcBef>
                <a:spcPts val="1050"/>
              </a:spcBef>
              <a:defRPr/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siempre redondear hacia arriba</a:t>
            </a:r>
          </a:p>
          <a:p>
            <a:pPr lvl="1">
              <a:spcBef>
                <a:spcPts val="1050"/>
              </a:spcBef>
              <a:defRPr/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siempre redondear hacia abajo</a:t>
            </a:r>
          </a:p>
          <a:p>
            <a:pPr lvl="1">
              <a:spcBef>
                <a:spcPts val="1050"/>
              </a:spcBef>
              <a:defRPr/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truncar</a:t>
            </a:r>
          </a:p>
          <a:p>
            <a:pPr lvl="1">
              <a:spcBef>
                <a:spcPts val="1050"/>
              </a:spcBef>
              <a:defRPr/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redondear al par más cercano —el más comúnmente usado (p.ej., el que usa Java)</a:t>
            </a:r>
          </a:p>
        </p:txBody>
      </p:sp>
      <p:sp>
        <p:nvSpPr>
          <p:cNvPr id="90114" name="TextBox 1">
            <a:extLst>
              <a:ext uri="{FF2B5EF4-FFF2-40B4-BE49-F238E27FC236}">
                <a16:creationId xmlns:a16="http://schemas.microsoft.com/office/drawing/2014/main" id="{8B1570D8-2DBE-FB45-116F-F28903085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4400" y="-965200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Content Placeholder 1">
            <a:extLst>
              <a:ext uri="{FF2B5EF4-FFF2-40B4-BE49-F238E27FC236}">
                <a16:creationId xmlns:a16="http://schemas.microsoft.com/office/drawing/2014/main" id="{91143C3F-8769-4442-B672-45E945668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289719"/>
            <a:ext cx="8458200" cy="6278562"/>
          </a:xfrm>
        </p:spPr>
        <p:txBody>
          <a:bodyPr/>
          <a:lstStyle/>
          <a:p>
            <a:pPr algn="ctr">
              <a:lnSpc>
                <a:spcPct val="112000"/>
              </a:lnSpc>
            </a:pPr>
            <a:r>
              <a:rPr lang="en-US" altLang="en-US" sz="24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Ejemplo de suma de números de punto flotante</a:t>
            </a:r>
          </a:p>
          <a:p>
            <a:pPr algn="ctr">
              <a:lnSpc>
                <a:spcPct val="112000"/>
              </a:lnSpc>
              <a:spcBef>
                <a:spcPts val="600"/>
              </a:spcBef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(para que sea más fácil de entender, el ej. está en base 10)</a:t>
            </a:r>
          </a:p>
          <a:p>
            <a:pPr algn="ctr">
              <a:lnSpc>
                <a:spcPct val="112000"/>
              </a:lnSpc>
              <a:spcBef>
                <a:spcPts val="40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9.999 × 10</a:t>
            </a:r>
            <a:r>
              <a:rPr lang="en-US" altLang="en-US" sz="2000" baseline="4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+ 1.610 × 10</a:t>
            </a:r>
            <a:r>
              <a:rPr lang="en-US" altLang="en-US" sz="2000" baseline="4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–1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…</a:t>
            </a:r>
          </a:p>
          <a:p>
            <a:pPr>
              <a:lnSpc>
                <a:spcPct val="112000"/>
              </a:lnSpc>
              <a:spcBef>
                <a:spcPts val="28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Suponemos significantes de 4 dígitos, y exponentes de dos dígitos</a:t>
            </a:r>
            <a:endParaRPr lang="en-US" altLang="en-US" sz="2000" baseline="400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>
              <a:lnSpc>
                <a:spcPct val="112000"/>
              </a:lnSpc>
              <a:spcBef>
                <a:spcPts val="22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Primero, hay que alinear el punto decimal del número con el menor exponente:</a:t>
            </a:r>
          </a:p>
          <a:p>
            <a:pPr marL="457200" lvl="1" indent="0">
              <a:lnSpc>
                <a:spcPct val="112000"/>
              </a:lnSpc>
              <a:spcBef>
                <a:spcPts val="1700"/>
              </a:spcBef>
              <a:buNone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1.610 × 10</a:t>
            </a:r>
            <a:r>
              <a:rPr lang="en-US" altLang="en-US" sz="2000" baseline="4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–1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0.1610 × 10</a:t>
            </a:r>
            <a:r>
              <a:rPr lang="en-US" altLang="en-US" sz="2000" baseline="4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0.01610 × 10</a:t>
            </a:r>
            <a:r>
              <a:rPr lang="en-US" altLang="en-US" sz="2000" baseline="4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  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 </a:t>
            </a:r>
            <a:r>
              <a:rPr lang="en-US" altLang="en-US" sz="20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0.016 × 10</a:t>
            </a:r>
            <a:r>
              <a:rPr lang="en-US" altLang="en-US" sz="2000" b="1" baseline="4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</a:t>
            </a:r>
          </a:p>
          <a:p>
            <a:pPr marL="457200" lvl="1" indent="0">
              <a:lnSpc>
                <a:spcPct val="112000"/>
              </a:lnSpc>
              <a:spcBef>
                <a:spcPts val="1700"/>
              </a:spcBef>
              <a:buNone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es decir, hicimos </a:t>
            </a:r>
            <a:r>
              <a:rPr lang="en-US" altLang="en-US" sz="20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shift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a la derecha del significante, aumentando el exponente en 1 cada vez, hasta quedar con el exponente correcto</a:t>
            </a:r>
            <a:endParaRPr lang="en-US" altLang="en-US" sz="2000" i="1" baseline="300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 marL="457200" lvl="1" indent="0">
              <a:lnSpc>
                <a:spcPct val="112000"/>
              </a:lnSpc>
              <a:spcBef>
                <a:spcPts val="1700"/>
              </a:spcBef>
              <a:buNone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y recordamos que sólo podemos representar 4 dígitos</a:t>
            </a:r>
            <a:endParaRPr lang="en-US" altLang="en-US" sz="2000" i="1" baseline="300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>
              <a:lnSpc>
                <a:spcPct val="112000"/>
              </a:lnSpc>
              <a:spcBef>
                <a:spcPts val="1600"/>
              </a:spcBef>
            </a:pPr>
            <a:r>
              <a:rPr lang="en-US" altLang="en-US" sz="20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Content Placeholder 1">
            <a:extLst>
              <a:ext uri="{FF2B5EF4-FFF2-40B4-BE49-F238E27FC236}">
                <a16:creationId xmlns:a16="http://schemas.microsoft.com/office/drawing/2014/main" id="{8FAC0BC2-E0CE-BECC-7176-76552B1C5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289719"/>
            <a:ext cx="7315200" cy="6278562"/>
          </a:xfrm>
        </p:spPr>
        <p:txBody>
          <a:bodyPr/>
          <a:lstStyle/>
          <a:p>
            <a:pPr>
              <a:spcBef>
                <a:spcPts val="2200"/>
              </a:spcBef>
              <a:defRPr/>
            </a:pPr>
            <a:r>
              <a:rPr lang="en-US" altLang="en-US" sz="20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</a:t>
            </a:r>
          </a:p>
          <a:p>
            <a:pPr>
              <a:spcBef>
                <a:spcPts val="2200"/>
              </a:spcBef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Luego, sumamos los significantes, y normalizamos y redondeamos el resultado:</a:t>
            </a:r>
          </a:p>
          <a:p>
            <a:pPr marL="457200" lvl="1" indent="0">
              <a:spcBef>
                <a:spcPts val="2300"/>
              </a:spcBef>
              <a:buNone/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9.999 + 0.016 = 10.015			</a:t>
            </a:r>
            <a:r>
              <a:rPr lang="en-US" altLang="en-US" sz="2000" i="1">
                <a:solidFill>
                  <a:srgbClr val="002060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  <a:cs typeface="Constantia" panose="02030602050306030303" pitchFamily="18" charset="0"/>
              </a:rPr>
              <a:t>—sumamos significantes</a:t>
            </a:r>
            <a:endParaRPr lang="en-US" altLang="en-US" sz="20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 marL="457200" lvl="1" indent="0">
              <a:spcBef>
                <a:spcPts val="2300"/>
              </a:spcBef>
              <a:buNone/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 10.015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×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10</a:t>
            </a:r>
            <a:r>
              <a:rPr lang="en-US" altLang="en-US" sz="2000" baseline="4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1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 = 1.0015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×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10</a:t>
            </a:r>
            <a:r>
              <a:rPr lang="en-US" altLang="en-US" sz="2000" baseline="4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2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		</a:t>
            </a:r>
            <a:r>
              <a:rPr lang="en-US" altLang="en-US" sz="2000" i="1">
                <a:solidFill>
                  <a:srgbClr val="002060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—normalizamos</a:t>
            </a:r>
            <a:r>
              <a:rPr lang="en-US" altLang="en-US" sz="2000">
                <a:solidFill>
                  <a:srgbClr val="002060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 *</a:t>
            </a:r>
            <a:endParaRPr lang="en-US" altLang="en-US" sz="2000" baseline="400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  <a:sym typeface="Wingdings" pitchFamily="2" charset="2"/>
            </a:endParaRPr>
          </a:p>
          <a:p>
            <a:pPr marL="457200" lvl="1" indent="0">
              <a:spcBef>
                <a:spcPts val="2300"/>
              </a:spcBef>
              <a:buNone/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 </a:t>
            </a:r>
            <a:r>
              <a:rPr lang="en-US" altLang="en-US" sz="20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1.002 </a:t>
            </a:r>
            <a:r>
              <a:rPr lang="en-US" altLang="en-US" sz="20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×</a:t>
            </a:r>
            <a:r>
              <a:rPr lang="en-US" altLang="en-US" sz="20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 10</a:t>
            </a:r>
            <a:r>
              <a:rPr lang="en-US" altLang="en-US" sz="2000" b="1" baseline="4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2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					</a:t>
            </a:r>
            <a:r>
              <a:rPr lang="en-US" altLang="en-US" sz="2000" i="1">
                <a:solidFill>
                  <a:srgbClr val="002060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—redondeamos</a:t>
            </a:r>
            <a:r>
              <a:rPr lang="en-US" altLang="en-US" sz="2000">
                <a:solidFill>
                  <a:srgbClr val="002060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 **</a:t>
            </a:r>
            <a:endParaRPr lang="en-US" altLang="en-US" sz="2000" b="1" baseline="400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 marL="7938" lvl="1" indent="0">
              <a:lnSpc>
                <a:spcPct val="100000"/>
              </a:lnSpc>
              <a:spcBef>
                <a:spcPts val="4800"/>
              </a:spcBef>
              <a:buNone/>
              <a:defRPr/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* Al normalizar, aumentando o disminuyendo el exponente, hay que revisar si se produce overflow o underflow</a:t>
            </a:r>
          </a:p>
          <a:p>
            <a:pPr marL="7938" lvl="1" indent="0">
              <a:lnSpc>
                <a:spcPct val="100000"/>
              </a:lnSpc>
              <a:spcBef>
                <a:spcPts val="2300"/>
              </a:spcBef>
              <a:buNone/>
              <a:defRPr/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** Al redondear, hay que revisar si el resultado se mantiene normali-zado, o si es necesario normalizarlo de nuevo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DD80A3-E22D-C308-9B5F-4B3A816C5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0" y="289719"/>
            <a:ext cx="6248400" cy="6278562"/>
          </a:xfrm>
        </p:spPr>
        <p:txBody>
          <a:bodyPr/>
          <a:lstStyle/>
          <a:p>
            <a:pPr marL="11113" indent="-11113" algn="ctr">
              <a:lnSpc>
                <a:spcPct val="112000"/>
              </a:lnSpc>
              <a:spcBef>
                <a:spcPts val="1800"/>
              </a:spcBef>
              <a:defRPr/>
            </a:pPr>
            <a:r>
              <a:rPr lang="en-US" sz="2400" b="1">
                <a:solidFill>
                  <a:srgbClr val="002060"/>
                </a:solidFill>
              </a:rPr>
              <a:t>Algoritmo de suma de punto flotante</a:t>
            </a:r>
          </a:p>
          <a:p>
            <a:pPr marL="410052" indent="-410052">
              <a:lnSpc>
                <a:spcPct val="112000"/>
              </a:lnSpc>
              <a:spcBef>
                <a:spcPts val="1800"/>
              </a:spcBef>
              <a:defRPr/>
            </a:pPr>
            <a:r>
              <a:rPr lang="en-US" sz="2000">
                <a:solidFill>
                  <a:srgbClr val="002060"/>
                </a:solidFill>
              </a:rPr>
              <a:t>1.	comparar los exponentes; “shift” el número más pequeño a la derecha hasta que su exponente sea igual al exponente más grande</a:t>
            </a:r>
          </a:p>
          <a:p>
            <a:pPr marL="410052" indent="-410052">
              <a:lnSpc>
                <a:spcPct val="112000"/>
              </a:lnSpc>
              <a:spcBef>
                <a:spcPts val="1800"/>
              </a:spcBef>
              <a:defRPr/>
            </a:pPr>
            <a:r>
              <a:rPr lang="en-US" sz="2000">
                <a:solidFill>
                  <a:srgbClr val="002060"/>
                </a:solidFill>
              </a:rPr>
              <a:t>2.	sumar los significantes</a:t>
            </a:r>
          </a:p>
          <a:p>
            <a:pPr marL="410052" indent="-410052">
              <a:lnSpc>
                <a:spcPct val="112000"/>
              </a:lnSpc>
              <a:spcBef>
                <a:spcPts val="1800"/>
              </a:spcBef>
              <a:defRPr/>
            </a:pPr>
            <a:r>
              <a:rPr lang="en-US" sz="2000">
                <a:solidFill>
                  <a:srgbClr val="002060"/>
                </a:solidFill>
              </a:rPr>
              <a:t>3.	normalizar la suma, ya sea “shifting” a la derecha e incrementado el exponente, o “shifting” a la izquierda y decrementando el exponente</a:t>
            </a:r>
          </a:p>
          <a:p>
            <a:pPr marL="410052" indent="-410052">
              <a:lnSpc>
                <a:spcPct val="112000"/>
              </a:lnSpc>
              <a:spcBef>
                <a:spcPts val="1800"/>
              </a:spcBef>
              <a:defRPr/>
            </a:pPr>
            <a:r>
              <a:rPr lang="en-US" sz="2000">
                <a:solidFill>
                  <a:srgbClr val="002060"/>
                </a:solidFill>
              </a:rPr>
              <a:t>	¿“overflow” o “underflow”? </a:t>
            </a:r>
            <a:r>
              <a:rPr lang="en-US" sz="2000">
                <a:solidFill>
                  <a:srgbClr val="002060"/>
                </a:solidFill>
                <a:sym typeface="Wingdings"/>
              </a:rPr>
              <a:t> </a:t>
            </a:r>
            <a:r>
              <a:rPr lang="en-US" sz="2000" i="1">
                <a:solidFill>
                  <a:srgbClr val="002060"/>
                </a:solidFill>
                <a:sym typeface="Wingdings"/>
              </a:rPr>
              <a:t>excepción</a:t>
            </a:r>
          </a:p>
          <a:p>
            <a:pPr marL="410052" indent="-410052">
              <a:lnSpc>
                <a:spcPct val="112000"/>
              </a:lnSpc>
              <a:spcBef>
                <a:spcPts val="1800"/>
              </a:spcBef>
              <a:defRPr/>
            </a:pPr>
            <a:r>
              <a:rPr lang="en-US" sz="2000">
                <a:solidFill>
                  <a:srgbClr val="002060"/>
                </a:solidFill>
                <a:sym typeface="Wingdings"/>
              </a:rPr>
              <a:t>4.	redondear el significante al número apropiado de bits</a:t>
            </a:r>
          </a:p>
          <a:p>
            <a:pPr marL="410052" indent="-410052">
              <a:lnSpc>
                <a:spcPct val="112000"/>
              </a:lnSpc>
              <a:spcBef>
                <a:spcPts val="1800"/>
              </a:spcBef>
              <a:defRPr/>
            </a:pPr>
            <a:r>
              <a:rPr lang="en-US" sz="2000">
                <a:solidFill>
                  <a:srgbClr val="002060"/>
                </a:solidFill>
                <a:sym typeface="Wingdings"/>
              </a:rPr>
              <a:t>	¿está normalizado?  terminar</a:t>
            </a:r>
          </a:p>
          <a:p>
            <a:pPr marL="410052" indent="-410052">
              <a:lnSpc>
                <a:spcPct val="112000"/>
              </a:lnSpc>
              <a:spcBef>
                <a:spcPts val="1800"/>
              </a:spcBef>
              <a:defRPr/>
            </a:pPr>
            <a:r>
              <a:rPr lang="en-US" sz="2000">
                <a:solidFill>
                  <a:srgbClr val="002060"/>
                </a:solidFill>
                <a:sym typeface="Wingdings"/>
              </a:rPr>
              <a:t>	volver al paso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Content Placeholder 1">
            <a:extLst>
              <a:ext uri="{FF2B5EF4-FFF2-40B4-BE49-F238E27FC236}">
                <a16:creationId xmlns:a16="http://schemas.microsoft.com/office/drawing/2014/main" id="{9B267D04-BEFE-6B43-0492-00D188F29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289719"/>
            <a:ext cx="7315200" cy="6278562"/>
          </a:xfrm>
        </p:spPr>
        <p:txBody>
          <a:bodyPr/>
          <a:lstStyle/>
          <a:p>
            <a:pPr algn="ctr">
              <a:spcBef>
                <a:spcPts val="2400"/>
              </a:spcBef>
              <a:defRPr/>
            </a:pPr>
            <a:r>
              <a:rPr lang="en-US" altLang="en-US" sz="24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Multiplicación</a:t>
            </a:r>
          </a:p>
          <a:p>
            <a:pPr>
              <a:spcBef>
                <a:spcPts val="2400"/>
              </a:spcBef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Los operandos se llaman </a:t>
            </a:r>
            <a:r>
              <a:rPr lang="en-US" altLang="en-US" sz="20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multiplicando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y </a:t>
            </a:r>
            <a:r>
              <a:rPr lang="en-US" altLang="en-US" sz="20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multiplicador</a:t>
            </a:r>
            <a:endParaRPr lang="en-US" altLang="en-US" sz="20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>
              <a:spcBef>
                <a:spcPts val="2400"/>
              </a:spcBef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y el resultado, </a:t>
            </a:r>
            <a:r>
              <a:rPr lang="en-US" altLang="en-US" sz="20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producto</a:t>
            </a:r>
          </a:p>
          <a:p>
            <a:pPr>
              <a:spcBef>
                <a:spcPts val="2400"/>
              </a:spcBef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P.ej., multipliquemos 123 (multiplicando) por 45 (multiplicador):</a:t>
            </a:r>
          </a:p>
          <a:p>
            <a:pPr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			1	2	3	×	4	5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			6	1	5		—producto intermedio de 123 × 5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	+	4	9	2	</a:t>
            </a:r>
            <a:r>
              <a:rPr lang="en-US" altLang="en-US" sz="2000">
                <a:solidFill>
                  <a:srgbClr val="00B05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		—producto intermedio de 123 × 4</a:t>
            </a:r>
            <a:r>
              <a:rPr lang="en-US" altLang="en-US" sz="2000">
                <a:solidFill>
                  <a:srgbClr val="00B05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	=	5	5	3	5		—suma de los productos intermedios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Content Placeholder 1">
            <a:extLst>
              <a:ext uri="{FF2B5EF4-FFF2-40B4-BE49-F238E27FC236}">
                <a16:creationId xmlns:a16="http://schemas.microsoft.com/office/drawing/2014/main" id="{39F11AE8-1BE2-1A38-FA2A-46CE71053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719"/>
            <a:ext cx="6705600" cy="6278562"/>
          </a:xfrm>
        </p:spPr>
        <p:txBody>
          <a:bodyPr/>
          <a:lstStyle/>
          <a:p>
            <a:pPr algn="ctr">
              <a:spcBef>
                <a:spcPts val="2400"/>
              </a:spcBef>
            </a:pPr>
            <a:r>
              <a:rPr lang="en-US" altLang="en-US" sz="20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Algoritmo del colegio</a:t>
            </a:r>
          </a:p>
          <a:p>
            <a:pPr>
              <a:spcBef>
                <a:spcPts val="24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Tomamos los dígitos del multiplicador uno a uno de derecha a izquierda —es decir, desde el dígito menos significativo al dígito más significativo</a:t>
            </a:r>
          </a:p>
          <a:p>
            <a:pPr>
              <a:spcBef>
                <a:spcPts val="18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para cada dígito del multiplicador, multiplicamos el multipli-cando por ese dígito (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 </a:t>
            </a:r>
            <a:r>
              <a:rPr lang="en-US" altLang="en-US" sz="20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producto intermedio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)</a:t>
            </a:r>
          </a:p>
          <a:p>
            <a:pPr>
              <a:spcBef>
                <a:spcPts val="18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y escribimos este producto intermedio, desplazado un dígito a la izquierda con respecto al producto intermedio anterior</a:t>
            </a:r>
          </a:p>
          <a:p>
            <a:pPr>
              <a:spcBef>
                <a:spcPts val="24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Finalmente, sumamos los productos intermedios, respetando el desplazamiento de cada uno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15F392-BE29-6680-0E4C-66F13FE14E27}"/>
              </a:ext>
            </a:extLst>
          </p:cNvPr>
          <p:cNvSpPr txBox="1">
            <a:spLocks/>
          </p:cNvSpPr>
          <p:nvPr/>
        </p:nvSpPr>
        <p:spPr bwMode="auto">
          <a:xfrm>
            <a:off x="7620000" y="2587029"/>
            <a:ext cx="4191000" cy="1683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lnSpc>
                <a:spcPct val="125000"/>
              </a:lnSpc>
              <a:spcBef>
                <a:spcPts val="30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rgbClr val="10253F"/>
                </a:solidFill>
                <a:latin typeface="+mn-lt"/>
                <a:ea typeface="ＭＳ Ｐゴシック" pitchFamily="-112" charset="-128"/>
                <a:cs typeface="Constantia"/>
              </a:defRPr>
            </a:lvl1pPr>
            <a:lvl2pPr marL="523875" indent="-285750" algn="l" defTabSz="457200" rtl="0" eaLnBrk="0" fontAlgn="base" hangingPunct="0">
              <a:lnSpc>
                <a:spcPct val="125000"/>
              </a:lnSpc>
              <a:spcBef>
                <a:spcPts val="1056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 sz="1900" kern="1200">
                <a:solidFill>
                  <a:srgbClr val="10253F"/>
                </a:solidFill>
                <a:latin typeface="+mn-lt"/>
                <a:ea typeface="ＭＳ Ｐゴシック" pitchFamily="-112" charset="-128"/>
                <a:cs typeface="Constanti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Constantia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Constantia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Constant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			1	2	3	×	4	5</a:t>
            </a: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			6	1	5		</a:t>
            </a: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	+	4	9	2	</a:t>
            </a:r>
            <a:r>
              <a:rPr lang="en-US" altLang="en-US" sz="2000">
                <a:solidFill>
                  <a:srgbClr val="00B05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		</a:t>
            </a:r>
            <a:endParaRPr lang="en-US" altLang="en-US" sz="2000">
              <a:solidFill>
                <a:srgbClr val="00B05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	=	5	5	3	5	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Content Placeholder 1">
            <a:extLst>
              <a:ext uri="{FF2B5EF4-FFF2-40B4-BE49-F238E27FC236}">
                <a16:creationId xmlns:a16="http://schemas.microsoft.com/office/drawing/2014/main" id="{2FE7D7DD-95F8-232F-7734-EBF4D4EE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2700" y="289719"/>
            <a:ext cx="7086600" cy="6278562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Si restringimos los dígitos a 0 y 1 (como es siempre el caso con los números binarios),</a:t>
            </a:r>
          </a:p>
          <a:p>
            <a:pPr>
              <a:spcBef>
                <a:spcPts val="24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cada paso de la multiplicación es simple:</a:t>
            </a:r>
          </a:p>
          <a:p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					1	0	1	0	×	1	0	0	1</a:t>
            </a:r>
          </a:p>
          <a:p>
            <a:pPr>
              <a:spcBef>
                <a:spcPts val="6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					1	0	1	0		</a:t>
            </a:r>
            <a:r>
              <a:rPr lang="en-US" altLang="en-US" sz="2000">
                <a:solidFill>
                  <a:srgbClr val="00B05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= 1010 × 1</a:t>
            </a:r>
          </a:p>
          <a:p>
            <a:pPr>
              <a:spcBef>
                <a:spcPts val="6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				0	0	0	0			</a:t>
            </a:r>
            <a:r>
              <a:rPr lang="en-US" altLang="en-US" sz="2000">
                <a:solidFill>
                  <a:srgbClr val="00B05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= 1010 × 0</a:t>
            </a:r>
          </a:p>
          <a:p>
            <a:pPr>
              <a:spcBef>
                <a:spcPts val="6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			0	0	0	0				</a:t>
            </a:r>
            <a:r>
              <a:rPr lang="en-US" altLang="en-US" sz="2000">
                <a:solidFill>
                  <a:srgbClr val="00B05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= 1010 × 0</a:t>
            </a:r>
          </a:p>
          <a:p>
            <a:pPr>
              <a:spcBef>
                <a:spcPts val="6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	+	1	0	1	0					</a:t>
            </a:r>
            <a:r>
              <a:rPr lang="en-US" altLang="en-US" sz="2000">
                <a:solidFill>
                  <a:srgbClr val="00B05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= 1010 × 1</a:t>
            </a:r>
          </a:p>
          <a:p>
            <a:pPr>
              <a:spcBef>
                <a:spcPts val="6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	=	1	0	1	1	0	1	0		</a:t>
            </a:r>
            <a:r>
              <a:rPr lang="en-US" altLang="en-US" sz="2000">
                <a:solidFill>
                  <a:srgbClr val="00B05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suma y producto final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Content Placeholder 1">
            <a:extLst>
              <a:ext uri="{FF2B5EF4-FFF2-40B4-BE49-F238E27FC236}">
                <a16:creationId xmlns:a16="http://schemas.microsoft.com/office/drawing/2014/main" id="{EFAF5E31-1069-E218-9640-2EAECB148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4638"/>
            <a:ext cx="4343400" cy="6354762"/>
          </a:xfrm>
        </p:spPr>
        <p:txBody>
          <a:bodyPr/>
          <a:lstStyle/>
          <a:p>
            <a:pPr algn="ctr">
              <a:spcBef>
                <a:spcPts val="2400"/>
              </a:spcBef>
            </a:pPr>
            <a:r>
              <a:rPr lang="en-US" altLang="en-US" sz="20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Algoritmo de multiplicación binaria</a:t>
            </a:r>
            <a:endParaRPr lang="en-US" altLang="en-US" sz="20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>
              <a:spcBef>
                <a:spcPts val="24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Colocar una copia del multiplicando en el lugar correcto*, si el dígito del mul-tiplicador es 1 ( = 1 × multiplicando )</a:t>
            </a:r>
          </a:p>
          <a:p>
            <a:pPr>
              <a:spcBef>
                <a:spcPts val="24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o bien colocar 0 en el lugar correcto*, si el dígito del multiplicador es 0 ( = 0 × multiplicando )</a:t>
            </a:r>
          </a:p>
          <a:p>
            <a:pPr>
              <a:spcBef>
                <a:spcPts val="3600"/>
              </a:spcBef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* en cada nueva iteración, se escribe despla-zándolo un dígito a la izquierda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B96948-36CA-664E-A5E8-479909F9B61D}"/>
              </a:ext>
            </a:extLst>
          </p:cNvPr>
          <p:cNvSpPr txBox="1">
            <a:spLocks/>
          </p:cNvSpPr>
          <p:nvPr/>
        </p:nvSpPr>
        <p:spPr bwMode="auto">
          <a:xfrm>
            <a:off x="4876800" y="2154634"/>
            <a:ext cx="7010400" cy="2594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lnSpc>
                <a:spcPct val="125000"/>
              </a:lnSpc>
              <a:spcBef>
                <a:spcPts val="30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rgbClr val="10253F"/>
                </a:solidFill>
                <a:latin typeface="+mn-lt"/>
                <a:ea typeface="ＭＳ Ｐゴシック" pitchFamily="-112" charset="-128"/>
                <a:cs typeface="Constantia"/>
              </a:defRPr>
            </a:lvl1pPr>
            <a:lvl2pPr marL="523875" indent="-285750" algn="l" defTabSz="457200" rtl="0" eaLnBrk="0" fontAlgn="base" hangingPunct="0">
              <a:lnSpc>
                <a:spcPct val="125000"/>
              </a:lnSpc>
              <a:spcBef>
                <a:spcPts val="1056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 sz="1900" kern="1200">
                <a:solidFill>
                  <a:srgbClr val="10253F"/>
                </a:solidFill>
                <a:latin typeface="+mn-lt"/>
                <a:ea typeface="ＭＳ Ｐゴシック" pitchFamily="-112" charset="-128"/>
                <a:cs typeface="Constanti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Constantia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Constantia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Constant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					1	0	1	0	×	1	0	0	1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					1	0	1	0		</a:t>
            </a:r>
            <a:r>
              <a:rPr lang="en-US" altLang="en-US" sz="2000">
                <a:solidFill>
                  <a:srgbClr val="00B05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= 1010 × 1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				0	0	0	0			</a:t>
            </a:r>
            <a:r>
              <a:rPr lang="en-US" altLang="en-US" sz="2000">
                <a:solidFill>
                  <a:srgbClr val="00B05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= 1010 × 0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			0	0	0	0				</a:t>
            </a:r>
            <a:r>
              <a:rPr lang="en-US" altLang="en-US" sz="2000">
                <a:solidFill>
                  <a:srgbClr val="00B05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= 1010 × 0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	+	1	0	1	0					</a:t>
            </a:r>
            <a:r>
              <a:rPr lang="en-US" altLang="en-US" sz="2000">
                <a:solidFill>
                  <a:srgbClr val="00B05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= 1010 × 1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	=	1	0	1	1	0	1	0		</a:t>
            </a:r>
            <a:r>
              <a:rPr lang="en-US" altLang="en-US" sz="2000">
                <a:solidFill>
                  <a:srgbClr val="00B05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suma y producto final</a:t>
            </a:r>
          </a:p>
        </p:txBody>
      </p:sp>
    </p:spTree>
    <p:extLst>
      <p:ext uri="{BB962C8B-B14F-4D97-AF65-F5344CB8AC3E}">
        <p14:creationId xmlns:p14="http://schemas.microsoft.com/office/powerpoint/2010/main" val="121712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Content Placeholder 1">
            <a:extLst>
              <a:ext uri="{FF2B5EF4-FFF2-40B4-BE49-F238E27FC236}">
                <a16:creationId xmlns:a16="http://schemas.microsoft.com/office/drawing/2014/main" id="{621D71B6-FE4F-A7F5-1884-5C71D2BDE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289719"/>
            <a:ext cx="8077200" cy="6278562"/>
          </a:xfrm>
        </p:spPr>
        <p:txBody>
          <a:bodyPr/>
          <a:lstStyle/>
          <a:p>
            <a:pPr algn="ctr">
              <a:spcBef>
                <a:spcPts val="2400"/>
              </a:spcBef>
            </a:pPr>
            <a:r>
              <a:rPr lang="en-US" altLang="en-US" sz="20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Hardware necesario para multiplicación</a:t>
            </a:r>
          </a:p>
          <a:p>
            <a:pPr>
              <a:spcBef>
                <a:spcPts val="24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El número de dígitos en el producto es mayor ( ¿cuánto mayor? ) que el número de dígitos en cualquiera de los operandos 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 posibilidad de overflow</a:t>
            </a:r>
          </a:p>
          <a:p>
            <a:pPr>
              <a:spcBef>
                <a:spcPts val="24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Necesitamos registros para</a:t>
            </a:r>
          </a:p>
          <a:p>
            <a:pPr>
              <a:spcBef>
                <a:spcPts val="24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… el multiplicando (con capacidad de </a:t>
            </a:r>
            <a:r>
              <a:rPr lang="en-US" altLang="en-US" sz="20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shift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 a la izquierda, ¿con cuántos bits?)</a:t>
            </a:r>
          </a:p>
          <a:p>
            <a:pPr>
              <a:spcBef>
                <a:spcPts val="24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… el multiplicador (con capacidad de </a:t>
            </a:r>
            <a:r>
              <a:rPr lang="en-US" altLang="en-US" sz="20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shift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 a la derecha, ¿por qué?) y</a:t>
            </a:r>
          </a:p>
          <a:p>
            <a:pPr>
              <a:spcBef>
                <a:spcPts val="24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… el producto (con el doble de bits que los operandos)</a:t>
            </a:r>
            <a:endParaRPr lang="en-US" altLang="en-US" sz="20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157348</TotalTime>
  <Words>1425</Words>
  <Application>Microsoft Macintosh PowerPoint</Application>
  <PresentationFormat>Widescreen</PresentationFormat>
  <Paragraphs>126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Schoolbook</vt:lpstr>
      <vt:lpstr>Office Theme</vt:lpstr>
      <vt:lpstr>1_Office Theme</vt:lpstr>
      <vt:lpstr>Números y aritmética Parte III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 Software Orientado a Objetos I</dc:title>
  <dc:creator>Microsoft Office User</dc:creator>
  <cp:lastModifiedBy>Yadran</cp:lastModifiedBy>
  <cp:revision>1074</cp:revision>
  <cp:lastPrinted>2022-09-08T02:18:58Z</cp:lastPrinted>
  <dcterms:created xsi:type="dcterms:W3CDTF">2018-05-07T18:55:26Z</dcterms:created>
  <dcterms:modified xsi:type="dcterms:W3CDTF">2023-09-03T21:27:27Z</dcterms:modified>
</cp:coreProperties>
</file>