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321" r:id="rId3"/>
    <p:sldId id="467" r:id="rId4"/>
    <p:sldId id="337" r:id="rId5"/>
    <p:sldId id="430" r:id="rId6"/>
    <p:sldId id="472" r:id="rId7"/>
    <p:sldId id="468" r:id="rId8"/>
    <p:sldId id="440" r:id="rId9"/>
    <p:sldId id="471" r:id="rId10"/>
    <p:sldId id="324" r:id="rId11"/>
    <p:sldId id="325" r:id="rId12"/>
    <p:sldId id="326" r:id="rId13"/>
    <p:sldId id="409" r:id="rId14"/>
    <p:sldId id="410" r:id="rId15"/>
    <p:sldId id="441" r:id="rId16"/>
    <p:sldId id="442" r:id="rId17"/>
    <p:sldId id="445" r:id="rId18"/>
    <p:sldId id="443" r:id="rId19"/>
    <p:sldId id="444" r:id="rId20"/>
    <p:sldId id="431" r:id="rId21"/>
    <p:sldId id="411" r:id="rId22"/>
    <p:sldId id="412" r:id="rId23"/>
    <p:sldId id="446" r:id="rId24"/>
    <p:sldId id="447" r:id="rId25"/>
    <p:sldId id="448" r:id="rId26"/>
    <p:sldId id="449" r:id="rId27"/>
    <p:sldId id="450" r:id="rId28"/>
    <p:sldId id="436" r:id="rId29"/>
    <p:sldId id="437" r:id="rId30"/>
    <p:sldId id="451" r:id="rId31"/>
    <p:sldId id="438" r:id="rId32"/>
    <p:sldId id="439" r:id="rId33"/>
    <p:sldId id="408" r:id="rId34"/>
    <p:sldId id="318" r:id="rId35"/>
    <p:sldId id="320" r:id="rId3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84"/>
    <p:restoredTop sz="93129"/>
  </p:normalViewPr>
  <p:slideViewPr>
    <p:cSldViewPr snapToObjects="1">
      <p:cViewPr varScale="1">
        <p:scale>
          <a:sx n="60" d="100"/>
          <a:sy n="60" d="100"/>
        </p:scale>
        <p:origin x="192" y="3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4DB883-E660-6C5B-6E9D-E7F806B07E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74B04-5BDB-A374-F2AC-F5982CFA5B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3685E-AF6C-0D00-F380-71C54272B9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5A0C6-FD61-F3ED-7C33-3210FA12DB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727579C-5902-DF4A-B434-34D458359B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6CCC18-CA76-9E8D-FB96-61D7E5CEA4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3E4FC-DAC2-F0A5-0C70-429BCD67C1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AE30B5F-5894-B471-8EEF-217C22CF79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B487648-3425-2F92-FC7C-D006964FF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ED2D1-BAD0-64EF-D0EB-4C33FDDD70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FE44F-2330-E1B5-E631-C769B2C79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DA8470E-0847-C443-A45C-63EAE10688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5CD03B83-214A-F5A6-ED91-9258932B1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124A58D6-3958-9E1B-B0E9-4B819540B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L" altLang="en-CL">
              <a:ea typeface="ＭＳ Ｐゴシック" panose="020B0600070205080204" pitchFamily="34" charset="-128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14B04AE0-0F34-F477-261E-5C95DFDD91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31D972-148A-7046-9A77-8E2C6445D64A}" type="slidenum">
              <a:rPr lang="en-US" altLang="en-US" smtClean="0">
                <a:latin typeface="Calibri" panose="020F0502020204030204" pitchFamily="34" charset="0"/>
              </a:rPr>
              <a:pPr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0019EC-5794-0EB6-3AD3-195C046526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flipV="1">
            <a:off x="914400" y="3597276"/>
            <a:ext cx="10363200" cy="3175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AA1935-21CC-F234-8E27-8B899696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33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A9CF2-AD7A-85F9-B317-1556122F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9467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7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0D25-FAF0-526E-1433-F14367E5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02973-305D-C4EF-326B-3CAF00ED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67BA2-9C31-58A9-8115-B3A2AED1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10F38D7-D349-9641-AE75-A31FB89A14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83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4669-2340-1AAD-A7C2-C15237AF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CFA68-0306-6774-4C9E-7A08302A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6199-420F-9D07-56DD-C419E4C6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1D14989-7819-0543-A7AB-6BB4774938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81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A9A0-2DAB-3EE0-4DDA-FD3495AD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670A-1F56-4307-EEFD-BAFB0408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491B-F2C0-10CE-54CE-5633BE03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2EF2910-BBF9-1B49-AF52-7D14EDF84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359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FEF0-0610-9307-E16B-346FCA02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3643-D3B9-6137-9A75-5E9F09F9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E246-E942-E89A-671A-5F849181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A907E-CCBF-BE44-93A5-FDE8C0576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48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9BB86-37C0-CCF0-477E-B2A5598E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123B-E713-AC8F-DEBB-E6BD20DA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EA5FE-C9EB-7D34-BD48-C0D8E73A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9830E-6094-514C-AEB0-50F0510C51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98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47B6-90A6-34A6-9B54-535690C5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7718-290A-C9C1-DDF1-CDA20F5A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79378-598E-A02A-1F93-C03DF3E1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B5C7D-CEBF-174E-81AC-51212301E9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134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A1F465C-6D08-F474-E616-0833DE6B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240066-D52E-48EF-7C06-A142A6D5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0AEC4F-835E-9492-1BA8-16CCFA64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42600-35B7-6D49-8809-0FFBB2DB9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97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DACAFCC-ED37-7227-1653-A7C3B3B2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793109-380A-7F3D-A3B8-D273194F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F8864F9-0C9F-8BCA-78BB-D4BAF115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4A95B-F8CC-4447-9115-4D651056D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020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24EF9C9-F01D-9185-126C-5EA00D11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493CAC-96EC-F6C2-0993-CB76610F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A83ECA5-FE88-E781-4439-D0328478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BB938-82C0-0547-B517-D7F9360484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165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7771855-B766-A3ED-6A57-7343EC22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D52067B-E2E3-E4EB-52DB-C186821E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F181140-BF86-AEB6-54F1-31E663DB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8F968-9901-0744-A5B1-2B337F9163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07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3203C6-F036-BAC8-A227-EF5D107869D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flipV="1">
            <a:off x="609600" y="1417639"/>
            <a:ext cx="10972800" cy="3175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1B4C70A-03D0-9CD5-72E8-AE2CE22276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77600" y="6172200"/>
            <a:ext cx="7112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89AB95BA-BB6C-4A44-861C-4B2905DDAF2E}" type="slidenum">
              <a:rPr lang="en-US" altLang="en-US" sz="1400" smtClean="0">
                <a:solidFill>
                  <a:srgbClr val="10253F"/>
                </a:solidFill>
                <a:latin typeface="Calibri" panose="020F05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400">
              <a:solidFill>
                <a:srgbClr val="10253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1025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3000"/>
              </a:spcBef>
              <a:buNone/>
              <a:defRPr sz="2200">
                <a:solidFill>
                  <a:srgbClr val="10253F"/>
                </a:solidFill>
                <a:latin typeface="+mn-lt"/>
              </a:defRPr>
            </a:lvl1pPr>
            <a:lvl2pPr>
              <a:spcBef>
                <a:spcPts val="1656"/>
              </a:spcBef>
              <a:buClr>
                <a:srgbClr val="FF0000"/>
              </a:buClr>
              <a:defRPr sz="1900">
                <a:solidFill>
                  <a:srgbClr val="10253F"/>
                </a:solidFill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6577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D8486A-6799-5B3C-F188-EC808204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667726-FB61-689A-5D35-B6E2C2C3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431A07-879C-7280-835A-5196B9DE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DC627-4295-0549-8FAB-9EE2EA18A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05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D39C8F-6C04-FF66-BC23-FA4E648C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733184-E727-AC78-D184-CE0DD7D7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7F3F20-3042-1BF4-3896-E5B4A96A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7D225-0B95-AF4B-8517-E10AAC952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265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14D3-308B-E2DA-C2C0-8FA4078D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4E67-4D0A-F0A8-2BEF-19D0CE3F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8EE1-964E-5DF1-5A86-4208FE45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F7DE4-833C-FF41-8B93-1B2689BEF3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260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4DA1-C0B3-E77D-E2CD-660A41EA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2BEF-0F52-D037-AC02-75C9522D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92A4D-87B9-3B8A-C8C7-CF01E6D1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8BAEA-6060-A746-BA68-26DFA4D521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15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4D4AC7-1EBE-95C0-DA0B-F68742EF60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77600" y="6172200"/>
            <a:ext cx="7112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4239F43B-AF71-3E43-8AFC-3648E54FD9E8}" type="slidenum">
              <a:rPr lang="en-US" altLang="en-US" sz="1400" smtClean="0">
                <a:solidFill>
                  <a:srgbClr val="10253F"/>
                </a:solidFill>
                <a:latin typeface="Calibri" panose="020F05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600">
              <a:solidFill>
                <a:srgbClr val="10253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4638"/>
            <a:ext cx="10972800" cy="6278562"/>
          </a:xfrm>
        </p:spPr>
        <p:txBody>
          <a:bodyPr/>
          <a:lstStyle>
            <a:lvl1pPr marL="0" indent="0">
              <a:spcBef>
                <a:spcPts val="3000"/>
              </a:spcBef>
              <a:buNone/>
              <a:defRPr sz="2200">
                <a:solidFill>
                  <a:srgbClr val="10253F"/>
                </a:solidFill>
                <a:latin typeface="+mn-lt"/>
              </a:defRPr>
            </a:lvl1pPr>
            <a:lvl2pPr>
              <a:spcBef>
                <a:spcPts val="1056"/>
              </a:spcBef>
              <a:buClr>
                <a:srgbClr val="FF0000"/>
              </a:buClr>
              <a:defRPr sz="1900">
                <a:solidFill>
                  <a:srgbClr val="10253F"/>
                </a:solidFill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687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A2863-5DEF-4AC9-B285-6C2D1738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B551B-A6D1-CB5F-64AC-3AA69165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850D8-3F25-ABF3-A936-CD169264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CA02747-B8D9-1B42-AB54-E5ECA6503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19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BBBA5-2264-0951-0B69-6C6A7F0F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111A9-10CA-9205-DED0-78BDA64A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9F52F-77B4-C3EA-9BAF-1D6EC731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A77B751-9C10-FA4B-99DD-3398FACEBB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67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BD6B6-1F88-132D-CA00-BFD7A7E1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43807-0453-741C-BDA0-FBDE1966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72D4B-45BD-19CB-D343-BCA8489D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68D3EB-3F45-2B44-893C-C2857D377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5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7E0EE-2FF6-C084-C4A0-1200FCFC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93EAD-18B0-68DE-738C-BF561DE0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5DACC-2EA0-E108-1590-2D646182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5087206-0484-0942-9528-7EA5615FD1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09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1DC70-0819-386D-2773-78742DED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8383F-D3C9-D04B-9056-8EA682F6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23C0E-29EC-BA39-4B8A-C1C48243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53AF91-1A8C-1949-AA7A-771071C09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95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05083-2ECE-6701-0B83-3B173015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122FF-A846-4DE8-B60D-568B88B6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8EF41-6F36-809E-FD43-11B792EE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1FF298F-4597-BA4D-B0E9-BB75D641D6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2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980A722-BEB8-1287-E308-9527C9CD01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AAB4BF0-E5B7-0625-FA23-2C19887B28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0600-7949-BB08-37B6-EE0F8E779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650E-D1B5-3D6C-54B5-92010796C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719B09-992B-4D9E-4483-020D3BA134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3200" y="152401"/>
            <a:ext cx="11785600" cy="6569075"/>
          </a:xfrm>
          <a:prstGeom prst="roundRect">
            <a:avLst>
              <a:gd name="adj" fmla="val 8477"/>
            </a:avLst>
          </a:prstGeom>
          <a:noFill/>
          <a:ln w="9525">
            <a:solidFill>
              <a:srgbClr val="00009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70" r:id="rId1"/>
    <p:sldLayoutId id="2147486971" r:id="rId2"/>
    <p:sldLayoutId id="2147486972" r:id="rId3"/>
    <p:sldLayoutId id="2147486973" r:id="rId4"/>
    <p:sldLayoutId id="2147486974" r:id="rId5"/>
    <p:sldLayoutId id="2147486975" r:id="rId6"/>
    <p:sldLayoutId id="2147486976" r:id="rId7"/>
    <p:sldLayoutId id="2147486977" r:id="rId8"/>
    <p:sldLayoutId id="2147486978" r:id="rId9"/>
    <p:sldLayoutId id="2147486979" r:id="rId10"/>
    <p:sldLayoutId id="2147486980" r:id="rId11"/>
    <p:sldLayoutId id="2147486981" r:id="rId1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1F497D"/>
          </a:solidFill>
          <a:latin typeface="+mn-lt"/>
          <a:ea typeface="ＭＳ Ｐゴシック" pitchFamily="-112" charset="-128"/>
          <a:cs typeface="Constantia"/>
        </a:defRPr>
      </a:lvl1pPr>
      <a:lvl2pPr marL="523875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1F497D"/>
          </a:solidFill>
          <a:latin typeface="+mn-lt"/>
          <a:ea typeface="ＭＳ Ｐゴシック" pitchFamily="-112" charset="-128"/>
          <a:cs typeface="Constant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Constanti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Constanti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Constant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>
            <a:extLst>
              <a:ext uri="{FF2B5EF4-FFF2-40B4-BE49-F238E27FC236}">
                <a16:creationId xmlns:a16="http://schemas.microsoft.com/office/drawing/2014/main" id="{9FD5BE85-D53A-223B-A0D7-3C3F2448A3D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1D7F1E40-F28C-9697-3AA7-3476CC5417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4B81-7FC2-C3FC-DDDA-1999E0482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8A50-B1C0-9C85-D4EE-8EC72F5AF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B6AE7-C417-C505-BE20-2422625E2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DD55D1E-018C-7B40-A117-C13668F499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59" r:id="rId1"/>
    <p:sldLayoutId id="2147486960" r:id="rId2"/>
    <p:sldLayoutId id="2147486961" r:id="rId3"/>
    <p:sldLayoutId id="2147486962" r:id="rId4"/>
    <p:sldLayoutId id="2147486963" r:id="rId5"/>
    <p:sldLayoutId id="2147486964" r:id="rId6"/>
    <p:sldLayoutId id="2147486965" r:id="rId7"/>
    <p:sldLayoutId id="2147486966" r:id="rId8"/>
    <p:sldLayoutId id="2147486967" r:id="rId9"/>
    <p:sldLayoutId id="2147486968" r:id="rId10"/>
    <p:sldLayoutId id="214748696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1">
            <a:extLst>
              <a:ext uri="{FF2B5EF4-FFF2-40B4-BE49-F238E27FC236}">
                <a16:creationId xmlns:a16="http://schemas.microsoft.com/office/drawing/2014/main" id="{CB2D9F45-0603-41A5-A62B-6D35B82C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Aft>
                <a:spcPts val="0"/>
              </a:spcAft>
            </a:pPr>
            <a:r>
              <a:rPr lang="en-US" altLang="en-US" sz="2800" b="1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Subrutinas</a:t>
            </a:r>
          </a:p>
          <a:p>
            <a:pPr algn="ctr">
              <a:spcBef>
                <a:spcPts val="0"/>
              </a:spcBef>
              <a:spcAft>
                <a:spcPts val="1800"/>
              </a:spcAft>
            </a:pPr>
            <a:r>
              <a:rPr lang="en-US" altLang="en-US" sz="2400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(también </a:t>
            </a:r>
            <a:r>
              <a:rPr lang="en-US" altLang="en-US" sz="2400" i="1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funciones</a:t>
            </a:r>
            <a:r>
              <a:rPr lang="en-US" altLang="en-US" sz="2400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, </a:t>
            </a:r>
            <a:r>
              <a:rPr lang="en-US" altLang="en-US" sz="2400" i="1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métodos</a:t>
            </a:r>
            <a:r>
              <a:rPr lang="en-US" altLang="en-US" sz="2400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, </a:t>
            </a:r>
            <a:r>
              <a:rPr lang="en-US" altLang="en-US" sz="2400" i="1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procedimientos</a:t>
            </a:r>
            <a:r>
              <a:rPr lang="en-US" altLang="en-US" sz="2400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)</a:t>
            </a:r>
          </a:p>
          <a:p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main:</a:t>
            </a:r>
            <a:r>
              <a:rPr lang="en-US" altLang="en-US" sz="2000"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		</a:t>
            </a:r>
            <a:r>
              <a:rPr lang="en-US" altLang="en-US" sz="2000">
                <a:solidFill>
                  <a:srgbClr val="00B05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—</a:t>
            </a:r>
            <a:r>
              <a:rPr lang="en-US" altLang="en-US" sz="2000" i="1">
                <a:solidFill>
                  <a:srgbClr val="00B05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programa principal</a:t>
            </a:r>
            <a:endParaRPr lang="en-US" altLang="en-US" sz="200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r = …</a:t>
            </a:r>
            <a:r>
              <a:rPr lang="en-US" altLang="en-US" sz="2000"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		</a:t>
            </a:r>
            <a:r>
              <a:rPr lang="en-US" altLang="en-US" sz="2000">
                <a:solidFill>
                  <a:srgbClr val="00B05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—</a:t>
            </a:r>
            <a:r>
              <a:rPr lang="en-US" altLang="en-US" sz="2000" i="1">
                <a:solidFill>
                  <a:srgbClr val="00B05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se asigna un valor a esta variable</a:t>
            </a:r>
            <a:endParaRPr lang="en-US" altLang="en-US" sz="2000">
              <a:solidFill>
                <a:srgbClr val="00B05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h = …</a:t>
            </a:r>
            <a:r>
              <a:rPr lang="en-US" altLang="en-US" sz="2000"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		</a:t>
            </a:r>
            <a:r>
              <a:rPr lang="en-US" altLang="en-US" sz="2000">
                <a:solidFill>
                  <a:srgbClr val="00B05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—</a:t>
            </a:r>
            <a:r>
              <a:rPr lang="en-US" altLang="en-US" sz="2000" i="1">
                <a:solidFill>
                  <a:srgbClr val="00B05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se asigna un valor a esta variable</a:t>
            </a:r>
            <a:endParaRPr lang="en-US" altLang="en-US" sz="2000">
              <a:solidFill>
                <a:srgbClr val="00B05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v = vol_cil(r, h)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print(“El volumen del cilindro es”, v, “cm3”)</a:t>
            </a:r>
          </a:p>
          <a:p>
            <a:pPr>
              <a:spcBef>
                <a:spcPct val="0"/>
              </a:spcBef>
            </a:pPr>
            <a:endParaRPr lang="en-US" altLang="en-US" sz="200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vol_cil(radio, altura):</a:t>
            </a:r>
            <a:r>
              <a:rPr lang="en-US" altLang="en-US" sz="2000"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	</a:t>
            </a:r>
            <a:r>
              <a:rPr lang="en-US" altLang="en-US" sz="2000">
                <a:solidFill>
                  <a:srgbClr val="00B05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—</a:t>
            </a:r>
            <a:r>
              <a:rPr lang="en-US" altLang="en-US" sz="2000" i="1">
                <a:solidFill>
                  <a:srgbClr val="00B05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función o subrutina</a:t>
            </a:r>
            <a:endParaRPr lang="en-US" altLang="en-US" sz="2000">
              <a:solidFill>
                <a:srgbClr val="00B05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return PI*radio*radio*altura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>
            <a:extLst>
              <a:ext uri="{FF2B5EF4-FFF2-40B4-BE49-F238E27FC236}">
                <a16:creationId xmlns:a16="http://schemas.microsoft.com/office/drawing/2014/main" id="{96724C88-91D4-F576-1092-E435562BB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"/>
          <a:stretch>
            <a:fillRect/>
          </a:stretch>
        </p:blipFill>
        <p:spPr bwMode="auto">
          <a:xfrm>
            <a:off x="2568576" y="457201"/>
            <a:ext cx="7794625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9240BA-F3BC-C761-A3BC-240D20F229AD}"/>
              </a:ext>
            </a:extLst>
          </p:cNvPr>
          <p:cNvSpPr txBox="1"/>
          <p:nvPr/>
        </p:nvSpPr>
        <p:spPr>
          <a:xfrm>
            <a:off x="1806166" y="4114800"/>
            <a:ext cx="3756434" cy="2639020"/>
          </a:xfrm>
          <a:prstGeom prst="roundRect">
            <a:avLst>
              <a:gd name="adj" fmla="val 1133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solidFill>
                  <a:srgbClr val="002060"/>
                </a:solidFill>
                <a:latin typeface="+mn-lt"/>
              </a:rPr>
              <a:t>… pero para manejar el valor del registro </a:t>
            </a:r>
            <a:r>
              <a:rPr lang="en-US" i="1">
                <a:solidFill>
                  <a:srgbClr val="002060"/>
                </a:solidFill>
                <a:latin typeface="+mn-lt"/>
              </a:rPr>
              <a:t>PC</a:t>
            </a:r>
            <a:r>
              <a:rPr lang="en-US">
                <a:solidFill>
                  <a:srgbClr val="002060"/>
                </a:solidFill>
                <a:latin typeface="+mn-lt"/>
              </a:rPr>
              <a:t> </a:t>
            </a:r>
            <a:r>
              <a:rPr lang="en-US">
                <a:solidFill>
                  <a:srgbClr val="002060"/>
                </a:solidFill>
              </a:rPr>
              <a:t>correctamente  </a:t>
            </a:r>
            <a:r>
              <a:rPr lang="en-US">
                <a:solidFill>
                  <a:srgbClr val="002060"/>
                </a:solidFill>
                <a:latin typeface="+mn-lt"/>
              </a:rPr>
              <a:t>necesi-tamos </a:t>
            </a:r>
            <a:r>
              <a:rPr lang="en-US" b="1">
                <a:solidFill>
                  <a:srgbClr val="002060"/>
                </a:solidFill>
                <a:latin typeface="+mn-lt"/>
              </a:rPr>
              <a:t>hardware adicional</a:t>
            </a:r>
            <a:r>
              <a:rPr lang="en-US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342900" indent="-223838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+mn-lt"/>
              </a:rPr>
              <a:t>conectamos la salida </a:t>
            </a:r>
            <a:r>
              <a:rPr lang="en-US" sz="1600" i="1">
                <a:solidFill>
                  <a:srgbClr val="002060"/>
                </a:solidFill>
                <a:latin typeface="+mn-lt"/>
              </a:rPr>
              <a:t>Data out</a:t>
            </a:r>
            <a:r>
              <a:rPr lang="en-US" sz="1600">
                <a:solidFill>
                  <a:srgbClr val="002060"/>
                </a:solidFill>
                <a:latin typeface="+mn-lt"/>
              </a:rPr>
              <a:t> de la memoria al registro </a:t>
            </a:r>
            <a:r>
              <a:rPr lang="en-US" sz="1600" i="1">
                <a:solidFill>
                  <a:srgbClr val="002060"/>
                </a:solidFill>
                <a:latin typeface="+mn-lt"/>
              </a:rPr>
              <a:t>PC</a:t>
            </a:r>
            <a:r>
              <a:rPr lang="en-US" sz="160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352425"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1600">
                <a:solidFill>
                  <a:srgbClr val="002060"/>
                </a:solidFill>
                <a:latin typeface="+mn-lt"/>
              </a:rPr>
              <a:t>… y la salida del registro </a:t>
            </a:r>
            <a:r>
              <a:rPr lang="en-US" sz="1600" i="1">
                <a:solidFill>
                  <a:srgbClr val="002060"/>
                </a:solidFill>
                <a:latin typeface="+mn-lt"/>
              </a:rPr>
              <a:t>PC</a:t>
            </a:r>
            <a:r>
              <a:rPr lang="en-US" sz="1600">
                <a:solidFill>
                  <a:srgbClr val="002060"/>
                </a:solidFill>
                <a:latin typeface="+mn-lt"/>
              </a:rPr>
              <a:t> (más 1) a la entrada </a:t>
            </a:r>
            <a:r>
              <a:rPr lang="en-US" sz="1600" i="1">
                <a:solidFill>
                  <a:srgbClr val="002060"/>
                </a:solidFill>
                <a:latin typeface="+mn-lt"/>
              </a:rPr>
              <a:t>Data in</a:t>
            </a:r>
            <a:r>
              <a:rPr lang="en-US" sz="1600">
                <a:solidFill>
                  <a:srgbClr val="002060"/>
                </a:solidFill>
                <a:latin typeface="+mn-lt"/>
              </a:rPr>
              <a:t> de la memoria</a:t>
            </a:r>
          </a:p>
          <a:p>
            <a:pPr marL="342900" indent="-223838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+mn-lt"/>
              </a:rPr>
              <a:t>agregamos dos nuevos multiplexores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>
            <a:extLst>
              <a:ext uri="{FF2B5EF4-FFF2-40B4-BE49-F238E27FC236}">
                <a16:creationId xmlns:a16="http://schemas.microsoft.com/office/drawing/2014/main" id="{96423EA0-00B6-153C-D510-901C3B54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407988"/>
            <a:ext cx="7783512" cy="591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91CD7-0954-9903-44CF-794C4820BDBC}"/>
              </a:ext>
            </a:extLst>
          </p:cNvPr>
          <p:cNvSpPr txBox="1"/>
          <p:nvPr/>
        </p:nvSpPr>
        <p:spPr>
          <a:xfrm>
            <a:off x="1981200" y="4953000"/>
            <a:ext cx="3581400" cy="16515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solidFill>
                  <a:srgbClr val="002060"/>
                </a:solidFill>
                <a:latin typeface="+mn-lt"/>
              </a:rPr>
              <a:t>Usamos la dirección 255 —una dirección fija— de la </a:t>
            </a:r>
            <a:r>
              <a:rPr lang="en-US" i="1">
                <a:solidFill>
                  <a:srgbClr val="002060"/>
                </a:solidFill>
                <a:latin typeface="+mn-lt"/>
              </a:rPr>
              <a:t>Data Memory</a:t>
            </a:r>
            <a:r>
              <a:rPr lang="en-US">
                <a:solidFill>
                  <a:srgbClr val="002060"/>
                </a:solidFill>
                <a:latin typeface="+mn-lt"/>
              </a:rPr>
              <a:t> para almacenar el valor </a:t>
            </a:r>
            <a:r>
              <a:rPr lang="en-US" i="1">
                <a:solidFill>
                  <a:srgbClr val="002060"/>
                </a:solidFill>
                <a:latin typeface="+mn-lt"/>
              </a:rPr>
              <a:t>PC</a:t>
            </a:r>
            <a:r>
              <a:rPr lang="en-US">
                <a:solidFill>
                  <a:srgbClr val="002060"/>
                </a:solidFill>
                <a:latin typeface="+mn-lt"/>
              </a:rPr>
              <a:t> + 1</a:t>
            </a:r>
          </a:p>
          <a:p>
            <a:pPr marL="342900" lvl="1" indent="-223838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+mn-lt"/>
              </a:rPr>
              <a:t>el multiplexor </a:t>
            </a:r>
            <a:r>
              <a:rPr lang="en-US" sz="1600" i="1">
                <a:solidFill>
                  <a:srgbClr val="002060"/>
                </a:solidFill>
                <a:latin typeface="+mn-lt"/>
              </a:rPr>
              <a:t>Address</a:t>
            </a:r>
            <a:r>
              <a:rPr lang="en-US" sz="1600">
                <a:solidFill>
                  <a:srgbClr val="002060"/>
                </a:solidFill>
                <a:latin typeface="+mn-lt"/>
              </a:rPr>
              <a:t> tiene ahora dos señales de control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1">
            <a:extLst>
              <a:ext uri="{FF2B5EF4-FFF2-40B4-BE49-F238E27FC236}">
                <a16:creationId xmlns:a16="http://schemas.microsoft.com/office/drawing/2014/main" id="{9E206AE8-246F-5C77-FFC5-59570B45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Por lo tanto, agregamos dos instrucciones a nuestro </a:t>
            </a:r>
            <a:r>
              <a:rPr lang="en-US" altLang="en-US" sz="2000" i="1">
                <a:ea typeface="ＭＳ Ｐゴシック" panose="020B0600070205080204" pitchFamily="34" charset="-128"/>
                <a:cs typeface="Constantia" panose="02030602050306030303" pitchFamily="18" charset="0"/>
              </a:rPr>
              <a:t>assembly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>
              <a:spcBef>
                <a:spcPts val="4200"/>
              </a:spcBef>
            </a:pPr>
            <a:r>
              <a:rPr lang="en-US" altLang="en-US" sz="2000" b="1">
                <a:solidFill>
                  <a:srgbClr val="7030A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CALL</a:t>
            </a:r>
            <a:r>
              <a:rPr lang="en-US" altLang="en-US" sz="2000">
                <a:solidFill>
                  <a:srgbClr val="7030A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2000" b="1" i="1">
                <a:solidFill>
                  <a:srgbClr val="7030A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dir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 : almacena </a:t>
            </a:r>
            <a:r>
              <a:rPr lang="en-US" altLang="en-US" sz="2000" b="1" i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 + 1 en la dirección 255 de la </a:t>
            </a:r>
            <a:r>
              <a:rPr lang="en-US" altLang="en-US" sz="2000" i="1">
                <a:ea typeface="ＭＳ Ｐゴシック" panose="020B0600070205080204" pitchFamily="34" charset="-128"/>
                <a:cs typeface="Constantia" panose="02030602050306030303" pitchFamily="18" charset="0"/>
              </a:rPr>
              <a:t>Data Memory</a:t>
            </a:r>
          </a:p>
          <a:p>
            <a:pPr algn="ctr">
              <a:spcBef>
                <a:spcPts val="1800"/>
              </a:spcBef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Mem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[255] 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← </a:t>
            </a:r>
            <a:r>
              <a:rPr lang="en-US" altLang="en-US" sz="2000" b="1" i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PC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+1</a:t>
            </a:r>
            <a:endParaRPr lang="en-US" altLang="en-US" sz="2000"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358775">
              <a:spcBef>
                <a:spcPts val="1800"/>
              </a:spcBef>
            </a:pP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… e inmediatamente salta a la dirección </a:t>
            </a:r>
            <a:r>
              <a:rPr lang="en-US" altLang="en-US" sz="2000" b="1" i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dir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 de la </a:t>
            </a:r>
            <a:r>
              <a:rPr lang="en-US" altLang="en-US" sz="2000" i="1">
                <a:ea typeface="ＭＳ Ｐゴシック" panose="020B0600070205080204" pitchFamily="34" charset="-128"/>
                <a:cs typeface="Constantia" panose="02030602050306030303" pitchFamily="18" charset="0"/>
              </a:rPr>
              <a:t>Instruction Memory</a:t>
            </a:r>
          </a:p>
          <a:p>
            <a:pPr algn="ctr">
              <a:spcBef>
                <a:spcPts val="1800"/>
              </a:spcBef>
            </a:pPr>
            <a:r>
              <a:rPr lang="en-US" altLang="en-US" sz="2000" b="1" i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← </a:t>
            </a:r>
            <a:r>
              <a:rPr lang="en-US" altLang="en-US" sz="2000" b="1" i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dir</a:t>
            </a:r>
            <a:endParaRPr lang="en-US" altLang="en-US" sz="2000"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4800"/>
              </a:spcBef>
            </a:pPr>
            <a:r>
              <a:rPr lang="en-US" altLang="en-US" sz="2000" b="1">
                <a:solidFill>
                  <a:srgbClr val="7030A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RET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 : guarda en </a:t>
            </a:r>
            <a:r>
              <a:rPr lang="en-US" altLang="en-US" sz="2000" b="1" i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 el valor de </a:t>
            </a: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Mem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[255]</a:t>
            </a:r>
          </a:p>
          <a:p>
            <a:pPr algn="ctr">
              <a:spcBef>
                <a:spcPts val="1800"/>
              </a:spcBef>
            </a:pPr>
            <a:r>
              <a:rPr lang="en-US" altLang="en-US" sz="2000" b="1" i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← </a:t>
            </a: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Mem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[255]</a:t>
            </a:r>
            <a:endParaRPr lang="en-US" altLang="en-US" sz="2000"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358775">
              <a:spcBef>
                <a:spcPts val="1800"/>
              </a:spcBef>
            </a:pP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… es decir, se reanuda la ejecución de la instrucción inmediatamente siguiente al llamado a la función:</a:t>
            </a:r>
          </a:p>
          <a:p>
            <a:pPr marL="846138" lvl="1" indent="-288925">
              <a:spcBef>
                <a:spcPts val="105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es siempre la última instrucción de la función (en lenguaje </a:t>
            </a:r>
            <a:r>
              <a:rPr lang="en-US" altLang="en-US" sz="1800" i="1">
                <a:ea typeface="ＭＳ Ｐゴシック" panose="020B0600070205080204" pitchFamily="34" charset="-128"/>
                <a:cs typeface="Constantia" panose="02030602050306030303" pitchFamily="18" charset="0"/>
              </a:rPr>
              <a:t>assembly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</a:p>
        </p:txBody>
      </p:sp>
      <p:sp>
        <p:nvSpPr>
          <p:cNvPr id="38914" name="TextBox 2">
            <a:extLst>
              <a:ext uri="{FF2B5EF4-FFF2-40B4-BE49-F238E27FC236}">
                <a16:creationId xmlns:a16="http://schemas.microsoft.com/office/drawing/2014/main" id="{49A74613-E25E-9951-095F-A6A1EFC42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854200"/>
            <a:ext cx="1404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00B050"/>
                </a:solidFill>
                <a:latin typeface="Century Schoolbook" panose="02040604050505020304" pitchFamily="18" charset="0"/>
              </a:rPr>
              <a:t>primer efecto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00B050"/>
                </a:solidFill>
                <a:latin typeface="Century Schoolbook" panose="02040604050505020304" pitchFamily="18" charset="0"/>
              </a:rPr>
              <a:t>de </a:t>
            </a:r>
            <a:r>
              <a:rPr lang="en-US" altLang="en-US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US" sz="1600">
                <a:solidFill>
                  <a:srgbClr val="00B050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sz="1600" b="1" i="1">
                <a:solidFill>
                  <a:srgbClr val="00B050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dir</a:t>
            </a:r>
          </a:p>
        </p:txBody>
      </p:sp>
      <p:sp>
        <p:nvSpPr>
          <p:cNvPr id="38915" name="TextBox 4">
            <a:extLst>
              <a:ext uri="{FF2B5EF4-FFF2-40B4-BE49-F238E27FC236}">
                <a16:creationId xmlns:a16="http://schemas.microsoft.com/office/drawing/2014/main" id="{FC50C07C-8FB4-2188-64F9-9286DB578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971800"/>
            <a:ext cx="1531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00B050"/>
                </a:solidFill>
                <a:latin typeface="Century Schoolbook" panose="02040604050505020304" pitchFamily="18" charset="0"/>
              </a:rPr>
              <a:t>segundo efecto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00B050"/>
                </a:solidFill>
                <a:latin typeface="Century Schoolbook" panose="02040604050505020304" pitchFamily="18" charset="0"/>
              </a:rPr>
              <a:t>de </a:t>
            </a:r>
            <a:r>
              <a:rPr lang="en-US" altLang="en-US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US" sz="1600">
                <a:solidFill>
                  <a:srgbClr val="00B050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sz="1600" b="1" i="1">
                <a:solidFill>
                  <a:srgbClr val="00B050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dir</a:t>
            </a:r>
          </a:p>
        </p:txBody>
      </p:sp>
      <p:sp>
        <p:nvSpPr>
          <p:cNvPr id="38916" name="TextBox 5">
            <a:extLst>
              <a:ext uri="{FF2B5EF4-FFF2-40B4-BE49-F238E27FC236}">
                <a16:creationId xmlns:a16="http://schemas.microsoft.com/office/drawing/2014/main" id="{A92FE09B-A500-3E97-B272-198FA2961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5720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00B050"/>
                </a:solidFill>
                <a:latin typeface="Century Schoolbook" panose="02040604050505020304" pitchFamily="18" charset="0"/>
              </a:rPr>
              <a:t>efecto de </a:t>
            </a:r>
            <a:r>
              <a:rPr lang="en-US" altLang="en-US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endParaRPr lang="en-US" altLang="en-US" sz="1600" b="1" i="1">
              <a:solidFill>
                <a:srgbClr val="00B050"/>
              </a:solidFill>
              <a:latin typeface="Century Schoolbook" panose="02040604050505020304" pitchFamily="18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Content Placeholder 1">
            <a:extLst>
              <a:ext uri="{FF2B5EF4-FFF2-40B4-BE49-F238E27FC236}">
                <a16:creationId xmlns:a16="http://schemas.microsoft.com/office/drawing/2014/main" id="{015895FE-8AD2-5C51-2AF3-C617D6668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899319"/>
            <a:ext cx="4495800" cy="5059362"/>
          </a:xfrm>
          <a:prstGeom prst="roundRect">
            <a:avLst>
              <a:gd name="adj" fmla="val 998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inicia su ejecución colocando los valores 5 y 2 en los registros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y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endParaRPr lang="en-US" altLang="en-US" sz="1800" b="1" i="1">
              <a:solidFill>
                <a:srgbClr val="00206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… entonces tiene que llamar 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func1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, que tiene dos parámetros: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var1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y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var2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Así, antes de hacer la llamada,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asigna los valores en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y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B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var1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y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var2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 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”pasa” los parámetros</a:t>
            </a:r>
          </a:p>
          <a:p>
            <a:pPr>
              <a:defRPr/>
            </a:pP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func1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suma los valores de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var1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y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var2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entre sí, para lo cual primero los coloca en los registros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… finalmente, deja el resultado en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var1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para que lo pueda usar el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</a:p>
        </p:txBody>
      </p:sp>
      <p:sp>
        <p:nvSpPr>
          <p:cNvPr id="39938" name="Content Placeholder 1">
            <a:extLst>
              <a:ext uri="{FF2B5EF4-FFF2-40B4-BE49-F238E27FC236}">
                <a16:creationId xmlns:a16="http://schemas.microsoft.com/office/drawing/2014/main" id="{0F1F4D78-9582-E3D7-D01A-28AEC94976DE}"/>
              </a:ext>
            </a:extLst>
          </p:cNvPr>
          <p:cNvSpPr txBox="1">
            <a:spLocks/>
          </p:cNvSpPr>
          <p:nvPr/>
        </p:nvSpPr>
        <p:spPr bwMode="auto">
          <a:xfrm>
            <a:off x="6553200" y="296863"/>
            <a:ext cx="3657600" cy="627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DATA:</a:t>
            </a:r>
            <a:endParaRPr lang="en-US" altLang="en-US" sz="1900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var1	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var2	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255			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1900" b="1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(var2),B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func1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func1: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Content Placeholder 1">
            <a:extLst>
              <a:ext uri="{FF2B5EF4-FFF2-40B4-BE49-F238E27FC236}">
                <a16:creationId xmlns:a16="http://schemas.microsoft.com/office/drawing/2014/main" id="{0E6A8551-43B0-5B76-D614-3D2D682C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2156619"/>
            <a:ext cx="3657600" cy="25447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P.ej.,: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inicia su ejecución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20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21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colocando los valores 5 y 2 en los registros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y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sp>
        <p:nvSpPr>
          <p:cNvPr id="40962" name="Content Placeholder 1">
            <a:extLst>
              <a:ext uri="{FF2B5EF4-FFF2-40B4-BE49-F238E27FC236}">
                <a16:creationId xmlns:a16="http://schemas.microsoft.com/office/drawing/2014/main" id="{67D4752B-F171-6081-C5BB-376129E0E86A}"/>
              </a:ext>
            </a:extLst>
          </p:cNvPr>
          <p:cNvSpPr txBox="1">
            <a:spLocks/>
          </p:cNvSpPr>
          <p:nvPr/>
        </p:nvSpPr>
        <p:spPr bwMode="auto">
          <a:xfrm>
            <a:off x="6553200" y="296863"/>
            <a:ext cx="3657600" cy="627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DATA:</a:t>
            </a:r>
            <a:endParaRPr lang="en-US" altLang="en-US" sz="1900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var1	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var2	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255			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1900" b="1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(var2),B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func1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func1: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Content Placeholder 1">
            <a:extLst>
              <a:ext uri="{FF2B5EF4-FFF2-40B4-BE49-F238E27FC236}">
                <a16:creationId xmlns:a16="http://schemas.microsoft.com/office/drawing/2014/main" id="{85CB8509-7A46-2CA4-CFF0-594FB8E1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697" y="2072482"/>
            <a:ext cx="4114800" cy="2713037"/>
          </a:xfrm>
          <a:prstGeom prst="roundRect">
            <a:avLst>
              <a:gd name="adj" fmla="val 1041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… entonces tiene que llamar 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func1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, que tiene dos parámetros: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var1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y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var2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Así, antes de hacer la llamada,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asigna los valores en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y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B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var1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y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var2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”pasa” los parámetros</a:t>
            </a:r>
            <a:endParaRPr lang="en-US" altLang="en-US" sz="1800" b="1">
              <a:solidFill>
                <a:srgbClr val="00206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= 22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= 23</a:t>
            </a:r>
            <a:endParaRPr lang="en-US" altLang="en-US" sz="1800" i="1">
              <a:solidFill>
                <a:srgbClr val="002060"/>
              </a:solidFill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41986" name="Content Placeholder 1">
            <a:extLst>
              <a:ext uri="{FF2B5EF4-FFF2-40B4-BE49-F238E27FC236}">
                <a16:creationId xmlns:a16="http://schemas.microsoft.com/office/drawing/2014/main" id="{60456594-3BFA-000B-9C08-63CB09217D76}"/>
              </a:ext>
            </a:extLst>
          </p:cNvPr>
          <p:cNvSpPr txBox="1">
            <a:spLocks/>
          </p:cNvSpPr>
          <p:nvPr/>
        </p:nvSpPr>
        <p:spPr bwMode="auto">
          <a:xfrm>
            <a:off x="6553200" y="296863"/>
            <a:ext cx="3657600" cy="627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DATA:</a:t>
            </a:r>
            <a:endParaRPr lang="en-US" altLang="en-US" sz="1900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var1	</a:t>
            </a:r>
            <a:r>
              <a:rPr lang="en-US" altLang="en-US" sz="19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var2	</a:t>
            </a:r>
            <a:r>
              <a:rPr lang="en-US" altLang="en-US" sz="19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255				</a:t>
            </a:r>
            <a:endParaRPr lang="en-US" altLang="en-US" sz="19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1900" b="1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(var2),B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func1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func1: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Content Placeholder 1">
            <a:extLst>
              <a:ext uri="{FF2B5EF4-FFF2-40B4-BE49-F238E27FC236}">
                <a16:creationId xmlns:a16="http://schemas.microsoft.com/office/drawing/2014/main" id="{53288A92-69D3-4431-FBAB-9C2AFB363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96282"/>
            <a:ext cx="4343400" cy="2865437"/>
          </a:xfrm>
          <a:prstGeom prst="roundRect">
            <a:avLst>
              <a:gd name="adj" fmla="val 830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Ahora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hace la llamada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CALL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 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func1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= 24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… que produce los dos efectos descritos en la diap. 11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Mem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[255]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← </a:t>
            </a: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+1 (= 25)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← </a:t>
            </a: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dir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(= 55)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sp>
        <p:nvSpPr>
          <p:cNvPr id="43010" name="Content Placeholder 1">
            <a:extLst>
              <a:ext uri="{FF2B5EF4-FFF2-40B4-BE49-F238E27FC236}">
                <a16:creationId xmlns:a16="http://schemas.microsoft.com/office/drawing/2014/main" id="{84FC4C5C-1EF4-0FC9-4796-D43BF3207408}"/>
              </a:ext>
            </a:extLst>
          </p:cNvPr>
          <p:cNvSpPr txBox="1">
            <a:spLocks/>
          </p:cNvSpPr>
          <p:nvPr/>
        </p:nvSpPr>
        <p:spPr bwMode="auto">
          <a:xfrm>
            <a:off x="6553200" y="296863"/>
            <a:ext cx="3657600" cy="627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DATA:</a:t>
            </a:r>
            <a:endParaRPr lang="en-US" altLang="en-US" sz="1900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var1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var2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255				</a:t>
            </a:r>
            <a:r>
              <a:rPr lang="en-US" altLang="en-US" sz="19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1900" b="1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(var2),B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func1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func1: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Content Placeholder 1">
            <a:extLst>
              <a:ext uri="{FF2B5EF4-FFF2-40B4-BE49-F238E27FC236}">
                <a16:creationId xmlns:a16="http://schemas.microsoft.com/office/drawing/2014/main" id="{CD250717-2782-7F8A-201D-1EB53A83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255044"/>
            <a:ext cx="4114800" cy="2362200"/>
          </a:xfrm>
          <a:prstGeom prst="roundRect">
            <a:avLst>
              <a:gd name="adj" fmla="val 1084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func1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suma los valores de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var1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y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var2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entre sí, para lo cual primero los coloca en los registros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= 55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= 56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= 57</a:t>
            </a:r>
            <a:endParaRPr lang="en-US" altLang="en-US" sz="1800" b="1">
              <a:solidFill>
                <a:srgbClr val="002060"/>
              </a:solidFill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44034" name="Content Placeholder 1">
            <a:extLst>
              <a:ext uri="{FF2B5EF4-FFF2-40B4-BE49-F238E27FC236}">
                <a16:creationId xmlns:a16="http://schemas.microsoft.com/office/drawing/2014/main" id="{01A2F745-9A83-9429-EADE-2DEE60A43F90}"/>
              </a:ext>
            </a:extLst>
          </p:cNvPr>
          <p:cNvSpPr txBox="1">
            <a:spLocks/>
          </p:cNvSpPr>
          <p:nvPr/>
        </p:nvSpPr>
        <p:spPr bwMode="auto">
          <a:xfrm>
            <a:off x="6553200" y="296863"/>
            <a:ext cx="3657600" cy="627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DATA:</a:t>
            </a:r>
            <a:endParaRPr lang="en-US" altLang="en-US" sz="1900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var1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var2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255			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endParaRPr lang="en-US" altLang="en-US" sz="1900">
              <a:solidFill>
                <a:srgbClr val="00B050"/>
              </a:solidFill>
              <a:latin typeface="Century Schoolbook" panose="02040604050505020304" pitchFamily="18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1900" b="1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(var2),B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func1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func1: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Content Placeholder 1">
            <a:extLst>
              <a:ext uri="{FF2B5EF4-FFF2-40B4-BE49-F238E27FC236}">
                <a16:creationId xmlns:a16="http://schemas.microsoft.com/office/drawing/2014/main" id="{D21EBABB-9BED-96AF-7025-08FC99A5E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876300"/>
            <a:ext cx="4114800" cy="5105400"/>
          </a:xfrm>
          <a:prstGeom prst="roundRect">
            <a:avLst>
              <a:gd name="adj" fmla="val 806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func1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finalmente deja el resultado en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var1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para que lo pueda usar el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58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ejecuta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RET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59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que produce el efecto descrito en la diap. 11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←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Mem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[255] (= 25)</a:t>
            </a:r>
          </a:p>
          <a:p>
            <a:pPr>
              <a:spcBef>
                <a:spcPts val="3600"/>
              </a:spcBef>
              <a:defRPr/>
            </a:pPr>
            <a:r>
              <a:rPr lang="en-US" altLang="en-US" sz="16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( … de modo que se reanudará la ejecución del </a:t>
            </a:r>
            <a:r>
              <a:rPr lang="en-US" altLang="en-US" sz="16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main</a:t>
            </a:r>
            <a:r>
              <a:rPr lang="en-US" altLang="en-US" sz="16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a partir de la instrucción inmedia-tamente siguiente al </a:t>
            </a:r>
            <a:r>
              <a:rPr lang="en-US" altLang="en-US" sz="16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CALL</a:t>
            </a:r>
            <a:r>
              <a:rPr lang="en-US" altLang="en-US" sz="16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)</a:t>
            </a:r>
            <a:endParaRPr lang="en-US" altLang="en-US" sz="16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sp>
        <p:nvSpPr>
          <p:cNvPr id="45058" name="Content Placeholder 1">
            <a:extLst>
              <a:ext uri="{FF2B5EF4-FFF2-40B4-BE49-F238E27FC236}">
                <a16:creationId xmlns:a16="http://schemas.microsoft.com/office/drawing/2014/main" id="{B4EBB165-7FC1-843D-3FCE-753AACE26C7A}"/>
              </a:ext>
            </a:extLst>
          </p:cNvPr>
          <p:cNvSpPr txBox="1">
            <a:spLocks/>
          </p:cNvSpPr>
          <p:nvPr/>
        </p:nvSpPr>
        <p:spPr bwMode="auto">
          <a:xfrm>
            <a:off x="6553200" y="296863"/>
            <a:ext cx="3657600" cy="627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DATA:</a:t>
            </a:r>
            <a:endParaRPr lang="en-US" altLang="en-US" sz="1900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var1	</a:t>
            </a:r>
            <a:r>
              <a:rPr lang="en-US" altLang="en-US" sz="19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US" altLang="en-US" sz="1900" b="1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var2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en-US" sz="1900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255			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endParaRPr lang="en-US" altLang="en-US" sz="1900">
              <a:solidFill>
                <a:srgbClr val="10253F"/>
              </a:solidFill>
              <a:latin typeface="Century Schoolbook" panose="02040604050505020304" pitchFamily="18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1900" b="1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(var2),B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func1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func1: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Content Placeholder 1">
            <a:extLst>
              <a:ext uri="{FF2B5EF4-FFF2-40B4-BE49-F238E27FC236}">
                <a16:creationId xmlns:a16="http://schemas.microsoft.com/office/drawing/2014/main" id="{4203E1D5-6CAB-8734-05D9-2C712415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692944"/>
            <a:ext cx="4114800" cy="5486400"/>
          </a:xfrm>
          <a:prstGeom prst="roundRect">
            <a:avLst>
              <a:gd name="adj" fmla="val 85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Pero, ¿qué pasa en esta caso?</a:t>
            </a:r>
          </a:p>
          <a:p>
            <a:pPr>
              <a:defRPr/>
            </a:pP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llama 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func1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Mem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[255] queda almacenada la dirección de retorno 25</a:t>
            </a:r>
          </a:p>
          <a:p>
            <a:pPr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pero antes de que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func1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termine (ejecute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RET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), la propia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func1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llama a su vez a la función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func2</a:t>
            </a:r>
          </a:p>
          <a:p>
            <a:pPr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Entonces, la dirección de retorno que hay en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Mem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[255] en ese instante —la dirección 25— es sustituida por la dirección 60, del código de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func1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la ejecución nunca vuelve al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</a:p>
        </p:txBody>
      </p:sp>
      <p:sp>
        <p:nvSpPr>
          <p:cNvPr id="46082" name="Content Placeholder 1">
            <a:extLst>
              <a:ext uri="{FF2B5EF4-FFF2-40B4-BE49-F238E27FC236}">
                <a16:creationId xmlns:a16="http://schemas.microsoft.com/office/drawing/2014/main" id="{56FB6285-4103-6E4B-07A0-3023FFEC37BB}"/>
              </a:ext>
            </a:extLst>
          </p:cNvPr>
          <p:cNvSpPr txBox="1">
            <a:spLocks/>
          </p:cNvSpPr>
          <p:nvPr/>
        </p:nvSpPr>
        <p:spPr bwMode="auto">
          <a:xfrm>
            <a:off x="6553200" y="296863"/>
            <a:ext cx="3657600" cy="627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(var2),B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func1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func1: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func2</a:t>
            </a:r>
            <a:endParaRPr lang="en-US" altLang="en-US" sz="190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60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func2: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80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Content Placeholder 1">
            <a:extLst>
              <a:ext uri="{FF2B5EF4-FFF2-40B4-BE49-F238E27FC236}">
                <a16:creationId xmlns:a16="http://schemas.microsoft.com/office/drawing/2014/main" id="{A3B136D7-B44E-B095-A2AB-B63040CB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609600"/>
            <a:ext cx="8229600" cy="54864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main:</a:t>
            </a:r>
            <a:r>
              <a:rPr lang="en-US" altLang="en-US"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		</a:t>
            </a:r>
            <a:r>
              <a:rPr lang="en-US" altLang="en-US">
                <a:solidFill>
                  <a:schemeClr val="accent3">
                    <a:lumMod val="40000"/>
                    <a:lumOff val="60000"/>
                  </a:schemeClr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—</a:t>
            </a:r>
            <a:r>
              <a:rPr lang="en-US" altLang="en-US" i="1">
                <a:solidFill>
                  <a:schemeClr val="accent3">
                    <a:lumMod val="40000"/>
                    <a:lumOff val="60000"/>
                  </a:schemeClr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programa principal</a:t>
            </a:r>
            <a:endParaRPr lang="en-US" altLang="en-US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r = …</a:t>
            </a:r>
            <a:r>
              <a:rPr lang="en-US" altLang="en-US"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		</a:t>
            </a:r>
            <a:r>
              <a:rPr lang="en-US" altLang="en-US">
                <a:solidFill>
                  <a:schemeClr val="accent3">
                    <a:lumMod val="40000"/>
                    <a:lumOff val="60000"/>
                  </a:schemeClr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—</a:t>
            </a:r>
            <a:r>
              <a:rPr lang="en-US" altLang="en-US" i="1">
                <a:solidFill>
                  <a:schemeClr val="accent3">
                    <a:lumMod val="40000"/>
                    <a:lumOff val="60000"/>
                  </a:schemeClr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se asignar un valor a esta variable</a:t>
            </a:r>
            <a:endParaRPr lang="en-US" altLang="en-US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h = …</a:t>
            </a:r>
            <a:r>
              <a:rPr lang="en-US" altLang="en-US"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		</a:t>
            </a:r>
            <a:r>
              <a:rPr lang="en-US" altLang="en-US">
                <a:solidFill>
                  <a:schemeClr val="accent3">
                    <a:lumMod val="40000"/>
                    <a:lumOff val="60000"/>
                  </a:schemeClr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—</a:t>
            </a:r>
            <a:r>
              <a:rPr lang="en-US" altLang="en-US" i="1">
                <a:solidFill>
                  <a:schemeClr val="accent3">
                    <a:lumMod val="40000"/>
                    <a:lumOff val="60000"/>
                  </a:schemeClr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se asignar un valor a esta variable</a:t>
            </a:r>
            <a:endParaRPr lang="en-US" altLang="en-US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v = vol_cil(r, h)</a:t>
            </a:r>
          </a:p>
          <a:p>
            <a:pPr>
              <a:spcBef>
                <a:spcPct val="0"/>
              </a:spcBef>
              <a:defRPr/>
            </a:pP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print(“El volumen del cilindro es”, v, “cm3”)</a:t>
            </a:r>
          </a:p>
          <a:p>
            <a:pPr>
              <a:spcBef>
                <a:spcPct val="0"/>
              </a:spcBef>
              <a:defRPr/>
            </a:pP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vol_cil(radio, altura):</a:t>
            </a:r>
            <a:r>
              <a:rPr lang="en-US" altLang="en-US"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	</a:t>
            </a:r>
            <a:r>
              <a:rPr lang="en-US" altLang="en-US">
                <a:solidFill>
                  <a:schemeClr val="accent3">
                    <a:lumMod val="40000"/>
                    <a:lumOff val="60000"/>
                  </a:schemeClr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—</a:t>
            </a:r>
            <a:r>
              <a:rPr lang="en-US" altLang="en-US" i="1">
                <a:solidFill>
                  <a:schemeClr val="accent3">
                    <a:lumMod val="40000"/>
                    <a:lumOff val="60000"/>
                  </a:schemeClr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función o subrutina</a:t>
            </a:r>
            <a:endParaRPr lang="en-US" altLang="en-US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return PI*radio*radio*altura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A1690-C844-0C1B-5A8A-0089CC63F96A}"/>
              </a:ext>
            </a:extLst>
          </p:cNvPr>
          <p:cNvSpPr txBox="1"/>
          <p:nvPr/>
        </p:nvSpPr>
        <p:spPr>
          <a:xfrm>
            <a:off x="7924800" y="2160588"/>
            <a:ext cx="20701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7030A0"/>
                </a:solidFill>
                <a:latin typeface="+mn-lt"/>
              </a:rPr>
              <a:t>llamada a la función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CB21E56-6646-CC28-6A39-DBBB09422C14}"/>
              </a:ext>
            </a:extLst>
          </p:cNvPr>
          <p:cNvSpPr/>
          <p:nvPr/>
        </p:nvSpPr>
        <p:spPr>
          <a:xfrm>
            <a:off x="3032125" y="1905000"/>
            <a:ext cx="2209800" cy="838200"/>
          </a:xfrm>
          <a:prstGeom prst="ellips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504571-E547-D1F0-A466-7F250DC0A8B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257800" y="2344738"/>
            <a:ext cx="2667000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C1010B-68E4-FA07-9401-E50357212F30}"/>
              </a:ext>
            </a:extLst>
          </p:cNvPr>
          <p:cNvSpPr txBox="1"/>
          <p:nvPr/>
        </p:nvSpPr>
        <p:spPr>
          <a:xfrm>
            <a:off x="6048230" y="379412"/>
            <a:ext cx="273517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7030A0"/>
                </a:solidFill>
                <a:latin typeface="+mn-lt"/>
              </a:rPr>
              <a:t>parámetros reales (</a:t>
            </a:r>
            <a:r>
              <a:rPr lang="en-US" i="1">
                <a:solidFill>
                  <a:srgbClr val="7030A0"/>
                </a:solidFill>
                <a:latin typeface="+mn-lt"/>
              </a:rPr>
              <a:t>actuals</a:t>
            </a:r>
            <a:r>
              <a:rPr lang="en-US">
                <a:solidFill>
                  <a:srgbClr val="7030A0"/>
                </a:solidFill>
                <a:latin typeface="+mn-lt"/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1AAE3A-5765-44F2-E74B-BF36C0E032D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495800" y="748744"/>
            <a:ext cx="2920016" cy="147216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74F2A9-D46A-2A35-C6E1-F3D0A4AC267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876800" y="748744"/>
            <a:ext cx="2539016" cy="147216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9EB754-C908-9C77-37DA-C7FEC115563D}"/>
              </a:ext>
            </a:extLst>
          </p:cNvPr>
          <p:cNvSpPr txBox="1"/>
          <p:nvPr/>
        </p:nvSpPr>
        <p:spPr>
          <a:xfrm>
            <a:off x="6248400" y="3446464"/>
            <a:ext cx="30394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7030A0"/>
                </a:solidFill>
                <a:latin typeface="+mn-lt"/>
              </a:rPr>
              <a:t>parámetros formales (</a:t>
            </a:r>
            <a:r>
              <a:rPr lang="en-US" i="1">
                <a:solidFill>
                  <a:srgbClr val="7030A0"/>
                </a:solidFill>
                <a:latin typeface="+mn-lt"/>
              </a:rPr>
              <a:t>formals</a:t>
            </a:r>
            <a:r>
              <a:rPr lang="en-US">
                <a:solidFill>
                  <a:srgbClr val="7030A0"/>
                </a:solidFill>
                <a:latin typeface="+mn-lt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079FE-36EA-C6CD-6C8C-E64D187A160C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733801" y="3815796"/>
            <a:ext cx="4034310" cy="1061004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90129A-A919-C7DE-5AF9-34B0130A9F76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029201" y="3815796"/>
            <a:ext cx="2738910" cy="110228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5F91906-3B9F-3165-7C66-05F0E8D6061F}"/>
              </a:ext>
            </a:extLst>
          </p:cNvPr>
          <p:cNvSpPr/>
          <p:nvPr/>
        </p:nvSpPr>
        <p:spPr>
          <a:xfrm>
            <a:off x="3429000" y="5287964"/>
            <a:ext cx="3657600" cy="960437"/>
          </a:xfrm>
          <a:prstGeom prst="ellips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535E7A-C0F6-DF29-2E28-EBC53D841DBA}"/>
              </a:ext>
            </a:extLst>
          </p:cNvPr>
          <p:cNvSpPr txBox="1"/>
          <p:nvPr/>
        </p:nvSpPr>
        <p:spPr>
          <a:xfrm>
            <a:off x="8140701" y="5583239"/>
            <a:ext cx="17065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7030A0"/>
                </a:solidFill>
                <a:latin typeface="+mn-lt"/>
              </a:rPr>
              <a:t>valor de retorno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6C404C-3498-732C-4A10-D03BCBD7C26A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086600" y="5767388"/>
            <a:ext cx="1054100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D89E7A-5B23-F4DF-17EF-78091D4BD06F}"/>
              </a:ext>
            </a:extLst>
          </p:cNvPr>
          <p:cNvSpPr txBox="1"/>
          <p:nvPr/>
        </p:nvSpPr>
        <p:spPr>
          <a:xfrm>
            <a:off x="2414589" y="3657601"/>
            <a:ext cx="238058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7030A0"/>
                </a:solidFill>
                <a:latin typeface="+mn-lt"/>
              </a:rPr>
              <a:t>el valor de retorno es</a:t>
            </a:r>
          </a:p>
          <a:p>
            <a:pPr>
              <a:defRPr/>
            </a:pPr>
            <a:r>
              <a:rPr lang="en-US">
                <a:solidFill>
                  <a:srgbClr val="7030A0"/>
                </a:solidFill>
                <a:latin typeface="+mn-lt"/>
              </a:rPr>
              <a:t>asignado a la variable </a:t>
            </a:r>
            <a:r>
              <a:rPr lang="en-US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AFA618-792D-DF41-5F22-56EE4DA6FFA4}"/>
              </a:ext>
            </a:extLst>
          </p:cNvPr>
          <p:cNvSpPr/>
          <p:nvPr/>
        </p:nvSpPr>
        <p:spPr>
          <a:xfrm>
            <a:off x="2422525" y="1981200"/>
            <a:ext cx="609600" cy="762000"/>
          </a:xfrm>
          <a:prstGeom prst="ellips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33B01D8-2C5A-F623-645E-AA57CD0BC628}"/>
              </a:ext>
            </a:extLst>
          </p:cNvPr>
          <p:cNvCxnSpPr>
            <a:stCxn id="32" idx="1"/>
            <a:endCxn id="33" idx="2"/>
          </p:cNvCxnSpPr>
          <p:nvPr/>
        </p:nvCxnSpPr>
        <p:spPr>
          <a:xfrm rot="10800000" flipH="1">
            <a:off x="2414589" y="2362201"/>
            <a:ext cx="7936" cy="1618567"/>
          </a:xfrm>
          <a:prstGeom prst="bentConnector3">
            <a:avLst>
              <a:gd name="adj1" fmla="val -7407107"/>
            </a:avLst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>
            <a:extLst>
              <a:ext uri="{FF2B5EF4-FFF2-40B4-BE49-F238E27FC236}">
                <a16:creationId xmlns:a16="http://schemas.microsoft.com/office/drawing/2014/main" id="{BEEF8A4F-B611-3655-C966-069D201BA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"/>
          <a:stretch>
            <a:fillRect/>
          </a:stretch>
        </p:blipFill>
        <p:spPr bwMode="auto">
          <a:xfrm>
            <a:off x="2532064" y="304800"/>
            <a:ext cx="7754937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58FD8D-1592-B292-79B0-0355B2ED2526}"/>
              </a:ext>
            </a:extLst>
          </p:cNvPr>
          <p:cNvSpPr txBox="1"/>
          <p:nvPr/>
        </p:nvSpPr>
        <p:spPr>
          <a:xfrm>
            <a:off x="1905000" y="4343400"/>
            <a:ext cx="3962400" cy="22814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solidFill>
                  <a:srgbClr val="002060"/>
                </a:solidFill>
                <a:latin typeface="+mn-lt"/>
              </a:rPr>
              <a:t>En el caso de llamadas anidadas o re-cursivas, las sucesivas direcciones de retorno deben manejarse en un </a:t>
            </a:r>
            <a:r>
              <a:rPr lang="en-US" b="1">
                <a:solidFill>
                  <a:srgbClr val="002060"/>
                </a:solidFill>
                <a:latin typeface="+mn-lt"/>
              </a:rPr>
              <a:t>stack</a:t>
            </a:r>
            <a:r>
              <a:rPr lang="en-US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342900" lvl="1" indent="-223838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+mn-lt"/>
              </a:rPr>
              <a:t>el (nuevo) </a:t>
            </a:r>
            <a:r>
              <a:rPr lang="en-US" sz="1600" b="1">
                <a:solidFill>
                  <a:srgbClr val="002060"/>
                </a:solidFill>
                <a:latin typeface="+mn-lt"/>
              </a:rPr>
              <a:t>registro</a:t>
            </a:r>
            <a:r>
              <a:rPr lang="en-US" sz="160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600" b="1" i="1">
                <a:solidFill>
                  <a:srgbClr val="002060"/>
                </a:solidFill>
                <a:latin typeface="+mn-lt"/>
              </a:rPr>
              <a:t>SP</a:t>
            </a:r>
            <a:r>
              <a:rPr lang="en-US" sz="1600">
                <a:solidFill>
                  <a:srgbClr val="002060"/>
                </a:solidFill>
                <a:latin typeface="+mn-lt"/>
              </a:rPr>
              <a:t> contiene el </a:t>
            </a:r>
            <a:r>
              <a:rPr lang="en-US" sz="1600" i="1">
                <a:solidFill>
                  <a:srgbClr val="002060"/>
                </a:solidFill>
                <a:latin typeface="+mn-lt"/>
              </a:rPr>
              <a:t>stack pointer</a:t>
            </a:r>
          </a:p>
          <a:p>
            <a:pPr marL="360363" lvl="1"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1600" i="1">
                <a:solidFill>
                  <a:srgbClr val="002060"/>
                </a:solidFill>
                <a:latin typeface="+mn-lt"/>
              </a:rPr>
              <a:t>... </a:t>
            </a:r>
            <a:r>
              <a:rPr lang="en-US" sz="1600">
                <a:solidFill>
                  <a:srgbClr val="002060"/>
                </a:solidFill>
                <a:latin typeface="+mn-lt"/>
              </a:rPr>
              <a:t>y puede ser incrementado o decrementado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B0B209-EF9A-4B44-33FD-A4AB6985B94A}"/>
              </a:ext>
            </a:extLst>
          </p:cNvPr>
          <p:cNvSpPr/>
          <p:nvPr/>
        </p:nvSpPr>
        <p:spPr>
          <a:xfrm>
            <a:off x="4876800" y="533400"/>
            <a:ext cx="1371600" cy="685800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1">
            <a:extLst>
              <a:ext uri="{FF2B5EF4-FFF2-40B4-BE49-F238E27FC236}">
                <a16:creationId xmlns:a16="http://schemas.microsoft.com/office/drawing/2014/main" id="{997BFFFC-CB1B-1ADF-6E4D-9B6C55AF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89719"/>
            <a:ext cx="7010400" cy="6278562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Para estar seguros:</a:t>
            </a:r>
          </a:p>
          <a:p>
            <a:pPr lvl="1">
              <a:spcBef>
                <a:spcPts val="105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el registro </a:t>
            </a:r>
            <a:r>
              <a:rPr lang="en-US" altLang="en-US" sz="1800" b="1" i="1"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almacena direcciones de la </a:t>
            </a:r>
            <a:r>
              <a:rPr lang="en-US" altLang="en-US" sz="1800" i="1">
                <a:ea typeface="ＭＳ Ｐゴシック" panose="020B0600070205080204" pitchFamily="34" charset="-128"/>
                <a:cs typeface="Constantia" panose="02030602050306030303" pitchFamily="18" charset="0"/>
              </a:rPr>
              <a:t>Instruction Memory</a:t>
            </a:r>
            <a:endParaRPr lang="en-US" altLang="en-US" sz="1800"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lvl="1">
              <a:spcBef>
                <a:spcPts val="105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el registro </a:t>
            </a:r>
            <a:r>
              <a:rPr lang="en-US" altLang="en-US" sz="1800" b="1" i="1">
                <a:ea typeface="ＭＳ Ｐゴシック" panose="020B0600070205080204" pitchFamily="34" charset="-128"/>
                <a:cs typeface="Constantia" panose="02030602050306030303" pitchFamily="18" charset="0"/>
              </a:rPr>
              <a:t>SP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almacena direcciones de la </a:t>
            </a:r>
            <a:r>
              <a:rPr lang="en-US" altLang="en-US" sz="1800" i="1">
                <a:ea typeface="ＭＳ Ｐゴシック" panose="020B0600070205080204" pitchFamily="34" charset="-128"/>
                <a:cs typeface="Constantia" panose="02030602050306030303" pitchFamily="18" charset="0"/>
              </a:rPr>
              <a:t>Data Memory</a:t>
            </a:r>
            <a:endParaRPr lang="en-US" altLang="en-US" sz="1800"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4200"/>
              </a:spcBef>
            </a:pP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Así, al llamar a una función, debemos (en un ciclo del reloj):</a:t>
            </a:r>
          </a:p>
          <a:p>
            <a:pPr lvl="1">
              <a:spcBef>
                <a:spcPts val="105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guardar </a:t>
            </a:r>
            <a:r>
              <a:rPr lang="en-US" altLang="en-US" sz="1800" b="1" i="1"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+1 en la </a:t>
            </a:r>
            <a:r>
              <a:rPr lang="en-US" altLang="en-US" sz="1800" i="1">
                <a:ea typeface="ＭＳ Ｐゴシック" panose="020B0600070205080204" pitchFamily="34" charset="-128"/>
                <a:cs typeface="Constantia" panose="02030602050306030303" pitchFamily="18" charset="0"/>
              </a:rPr>
              <a:t>Data Memory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en la dirección contenida en </a:t>
            </a:r>
            <a:r>
              <a:rPr lang="en-US" altLang="en-US" sz="1800" b="1" i="1">
                <a:ea typeface="ＭＳ Ｐゴシック" panose="020B0600070205080204" pitchFamily="34" charset="-128"/>
                <a:cs typeface="Constantia" panose="02030602050306030303" pitchFamily="18" charset="0"/>
              </a:rPr>
              <a:t>SP</a:t>
            </a:r>
            <a:endParaRPr lang="en-US" altLang="en-US" sz="1800" b="1"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lvl="1">
              <a:spcBef>
                <a:spcPts val="105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decrementar en 1 el valor de </a:t>
            </a:r>
            <a:r>
              <a:rPr lang="en-US" altLang="en-US" sz="1800" b="1" i="1">
                <a:ea typeface="ＭＳ Ｐゴシック" panose="020B0600070205080204" pitchFamily="34" charset="-128"/>
                <a:cs typeface="Constantia" panose="02030602050306030303" pitchFamily="18" charset="0"/>
              </a:rPr>
              <a:t>SP</a:t>
            </a:r>
            <a:endParaRPr lang="en-US" altLang="en-US" sz="1800" b="1"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lvl="1">
              <a:spcBef>
                <a:spcPts val="105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guardar la dirección de (la primera instrucción de) la función en </a:t>
            </a:r>
            <a:r>
              <a:rPr lang="en-US" altLang="en-US" sz="1800" b="1" i="1"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endParaRPr lang="en-US" altLang="en-US" sz="1800" b="1"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4200"/>
              </a:spcBef>
            </a:pP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… y, luego, al retornar desde la función (en dos ciclos del reloj):</a:t>
            </a:r>
          </a:p>
          <a:p>
            <a:pPr lvl="1">
              <a:spcBef>
                <a:spcPts val="105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incrementar en 1 el valor de </a:t>
            </a:r>
            <a:r>
              <a:rPr lang="en-US" altLang="en-US" sz="1800" b="1" i="1">
                <a:ea typeface="ＭＳ Ｐゴシック" panose="020B0600070205080204" pitchFamily="34" charset="-128"/>
                <a:cs typeface="Constantia" panose="02030602050306030303" pitchFamily="18" charset="0"/>
              </a:rPr>
              <a:t>SP</a:t>
            </a:r>
            <a:endParaRPr lang="en-US" altLang="en-US" sz="1800" b="1"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lvl="1">
              <a:spcBef>
                <a:spcPts val="105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guardar en </a:t>
            </a:r>
            <a:r>
              <a:rPr lang="en-US" altLang="en-US" sz="1800" b="1" i="1"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la dirección almacenada en la dirección </a:t>
            </a:r>
            <a:r>
              <a:rPr lang="en-US" altLang="en-US" sz="1800" b="1" i="1">
                <a:ea typeface="ＭＳ Ｐゴシック" panose="020B0600070205080204" pitchFamily="34" charset="-128"/>
                <a:cs typeface="Constantia" panose="02030602050306030303" pitchFamily="18" charset="0"/>
              </a:rPr>
              <a:t>SP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(ya incrementado) de la </a:t>
            </a:r>
            <a:r>
              <a:rPr lang="en-US" altLang="en-US" sz="1800" i="1">
                <a:ea typeface="ＭＳ Ｐゴシック" panose="020B0600070205080204" pitchFamily="34" charset="-128"/>
                <a:cs typeface="Constantia" panose="02030602050306030303" pitchFamily="18" charset="0"/>
              </a:rPr>
              <a:t>Data Memory</a:t>
            </a:r>
            <a:endParaRPr lang="en-US" altLang="en-US" sz="1800"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Content Placeholder 1">
            <a:extLst>
              <a:ext uri="{FF2B5EF4-FFF2-40B4-BE49-F238E27FC236}">
                <a16:creationId xmlns:a16="http://schemas.microsoft.com/office/drawing/2014/main" id="{F3068208-216A-04DB-E44D-A0C15DC2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295400"/>
            <a:ext cx="4144963" cy="18589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Tomemos la ejecución justo antes de que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ejecute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CALL</a:t>
            </a: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func1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22,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255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23,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255</a:t>
            </a:r>
          </a:p>
        </p:txBody>
      </p:sp>
      <p:sp>
        <p:nvSpPr>
          <p:cNvPr id="49154" name="Content Placeholder 1">
            <a:extLst>
              <a:ext uri="{FF2B5EF4-FFF2-40B4-BE49-F238E27FC236}">
                <a16:creationId xmlns:a16="http://schemas.microsoft.com/office/drawing/2014/main" id="{34FBAE56-E3CF-4FE0-79D6-840A61ECD519}"/>
              </a:ext>
            </a:extLst>
          </p:cNvPr>
          <p:cNvSpPr txBox="1">
            <a:spLocks/>
          </p:cNvSpPr>
          <p:nvPr/>
        </p:nvSpPr>
        <p:spPr bwMode="auto">
          <a:xfrm>
            <a:off x="6553200" y="296863"/>
            <a:ext cx="3657600" cy="627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(var2),B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func1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func1: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func2</a:t>
            </a:r>
            <a:endParaRPr lang="en-US" altLang="en-US" sz="190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60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func2: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80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49155" name="Content Placeholder 1">
            <a:extLst>
              <a:ext uri="{FF2B5EF4-FFF2-40B4-BE49-F238E27FC236}">
                <a16:creationId xmlns:a16="http://schemas.microsoft.com/office/drawing/2014/main" id="{746F4AFF-480D-D213-329E-2E3518F52FE1}"/>
              </a:ext>
            </a:extLst>
          </p:cNvPr>
          <p:cNvSpPr txBox="1">
            <a:spLocks/>
          </p:cNvSpPr>
          <p:nvPr/>
        </p:nvSpPr>
        <p:spPr bwMode="auto">
          <a:xfrm>
            <a:off x="2103439" y="4191000"/>
            <a:ext cx="4022725" cy="2370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DATA:</a:t>
            </a:r>
            <a:endParaRPr lang="en-US" altLang="en-US" sz="1900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var1	</a:t>
            </a:r>
            <a:r>
              <a:rPr lang="en-US" altLang="en-US" sz="19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var2	</a:t>
            </a:r>
            <a:r>
              <a:rPr lang="en-US" altLang="en-US" sz="19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253		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254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255			</a:t>
            </a:r>
            <a:endParaRPr lang="en-US" altLang="en-US" sz="19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E040BD-FA3B-5549-043E-5E45CD9CA91F}"/>
              </a:ext>
            </a:extLst>
          </p:cNvPr>
          <p:cNvSpPr/>
          <p:nvPr/>
        </p:nvSpPr>
        <p:spPr>
          <a:xfrm>
            <a:off x="1828800" y="5562600"/>
            <a:ext cx="2667000" cy="1074738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7F9CC-76FE-DF7F-C31D-0E9A445A005D}"/>
              </a:ext>
            </a:extLst>
          </p:cNvPr>
          <p:cNvSpPr txBox="1"/>
          <p:nvPr/>
        </p:nvSpPr>
        <p:spPr>
          <a:xfrm>
            <a:off x="4527550" y="5334001"/>
            <a:ext cx="1797050" cy="1328023"/>
          </a:xfrm>
          <a:prstGeom prst="roundRect">
            <a:avLst>
              <a:gd name="adj" fmla="val 107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solidFill>
                  <a:srgbClr val="0070C0"/>
                </a:solidFill>
                <a:latin typeface="+mn-lt"/>
              </a:rPr>
              <a:t>direcciones de</a:t>
            </a:r>
          </a:p>
          <a:p>
            <a:pPr>
              <a:defRPr/>
            </a:pPr>
            <a:r>
              <a:rPr lang="en-US">
                <a:solidFill>
                  <a:srgbClr val="0070C0"/>
                </a:solidFill>
                <a:latin typeface="+mn-lt"/>
              </a:rPr>
              <a:t>memoria</a:t>
            </a:r>
          </a:p>
          <a:p>
            <a:pPr>
              <a:defRPr/>
            </a:pPr>
            <a:r>
              <a:rPr lang="en-US">
                <a:solidFill>
                  <a:srgbClr val="0070C0"/>
                </a:solidFill>
                <a:latin typeface="+mn-lt"/>
              </a:rPr>
              <a:t>reservadas para</a:t>
            </a:r>
          </a:p>
          <a:p>
            <a:pPr>
              <a:defRPr/>
            </a:pPr>
            <a:r>
              <a:rPr lang="en-US">
                <a:solidFill>
                  <a:srgbClr val="0070C0"/>
                </a:solidFill>
                <a:latin typeface="+mn-lt"/>
              </a:rPr>
              <a:t>manejar el stack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Content Placeholder 1">
            <a:extLst>
              <a:ext uri="{FF2B5EF4-FFF2-40B4-BE49-F238E27FC236}">
                <a16:creationId xmlns:a16="http://schemas.microsoft.com/office/drawing/2014/main" id="{3FFF2549-A226-19CC-1E6F-9E7204A5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762000"/>
            <a:ext cx="4572000" cy="3124200"/>
          </a:xfrm>
          <a:prstGeom prst="roundRect">
            <a:avLst>
              <a:gd name="adj" fmla="val 848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Ahora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hace la llamada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CALL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 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func1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= 24,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= 255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… que produce los tres efectos descritos en la diap. 20: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Mem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[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]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← </a:t>
            </a: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+1 (= 25)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←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–1 (= 254)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← </a:t>
            </a: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dir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(= 55)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sp>
        <p:nvSpPr>
          <p:cNvPr id="50178" name="Content Placeholder 1">
            <a:extLst>
              <a:ext uri="{FF2B5EF4-FFF2-40B4-BE49-F238E27FC236}">
                <a16:creationId xmlns:a16="http://schemas.microsoft.com/office/drawing/2014/main" id="{758CC4A1-E2ED-1254-D1BE-FFB20E8AB380}"/>
              </a:ext>
            </a:extLst>
          </p:cNvPr>
          <p:cNvSpPr txBox="1">
            <a:spLocks/>
          </p:cNvSpPr>
          <p:nvPr/>
        </p:nvSpPr>
        <p:spPr bwMode="auto">
          <a:xfrm>
            <a:off x="6553200" y="296863"/>
            <a:ext cx="3657600" cy="627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(var2),B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func1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func1: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func2</a:t>
            </a:r>
            <a:endParaRPr lang="en-US" altLang="en-US" sz="190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60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func2: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80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50179" name="Content Placeholder 1">
            <a:extLst>
              <a:ext uri="{FF2B5EF4-FFF2-40B4-BE49-F238E27FC236}">
                <a16:creationId xmlns:a16="http://schemas.microsoft.com/office/drawing/2014/main" id="{5731BD0D-441C-9A0D-7449-D1267CB1B7BA}"/>
              </a:ext>
            </a:extLst>
          </p:cNvPr>
          <p:cNvSpPr txBox="1">
            <a:spLocks/>
          </p:cNvSpPr>
          <p:nvPr/>
        </p:nvSpPr>
        <p:spPr bwMode="auto">
          <a:xfrm>
            <a:off x="2103439" y="4191000"/>
            <a:ext cx="4022725" cy="2370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DATA:</a:t>
            </a:r>
            <a:endParaRPr lang="en-US" altLang="en-US" sz="1900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var1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var2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253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254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255				</a:t>
            </a:r>
            <a:r>
              <a:rPr lang="en-US" altLang="en-US" sz="19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	</a:t>
            </a:r>
            <a:endParaRPr lang="en-US" altLang="en-US" sz="19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Content Placeholder 1">
            <a:extLst>
              <a:ext uri="{FF2B5EF4-FFF2-40B4-BE49-F238E27FC236}">
                <a16:creationId xmlns:a16="http://schemas.microsoft.com/office/drawing/2014/main" id="{B00B484B-8487-D4E8-D03F-51D25F69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457200"/>
            <a:ext cx="4419600" cy="3382962"/>
          </a:xfrm>
          <a:prstGeom prst="roundRect">
            <a:avLst>
              <a:gd name="adj" fmla="val 823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Un poco después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func1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hace la llamada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CALL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 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func2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= 59,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= 254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… que produce los tres efectos descritos en la diap. 20: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Mem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[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]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← </a:t>
            </a: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+1 (= 60)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←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–1 (= 253)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← </a:t>
            </a: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dir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(= 77)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sp>
        <p:nvSpPr>
          <p:cNvPr id="51202" name="Content Placeholder 1">
            <a:extLst>
              <a:ext uri="{FF2B5EF4-FFF2-40B4-BE49-F238E27FC236}">
                <a16:creationId xmlns:a16="http://schemas.microsoft.com/office/drawing/2014/main" id="{2EB1AC00-7104-A594-5373-8BAB52721F52}"/>
              </a:ext>
            </a:extLst>
          </p:cNvPr>
          <p:cNvSpPr txBox="1">
            <a:spLocks/>
          </p:cNvSpPr>
          <p:nvPr/>
        </p:nvSpPr>
        <p:spPr bwMode="auto">
          <a:xfrm>
            <a:off x="6553200" y="296863"/>
            <a:ext cx="3657600" cy="627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(var2),B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func1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func1: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func2</a:t>
            </a:r>
            <a:endParaRPr lang="en-US" altLang="en-US" sz="190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60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func2: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80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51203" name="Content Placeholder 1">
            <a:extLst>
              <a:ext uri="{FF2B5EF4-FFF2-40B4-BE49-F238E27FC236}">
                <a16:creationId xmlns:a16="http://schemas.microsoft.com/office/drawing/2014/main" id="{DADF1DDA-9FC9-6D4A-0253-83D5FE2D8B84}"/>
              </a:ext>
            </a:extLst>
          </p:cNvPr>
          <p:cNvSpPr txBox="1">
            <a:spLocks/>
          </p:cNvSpPr>
          <p:nvPr/>
        </p:nvSpPr>
        <p:spPr bwMode="auto">
          <a:xfrm>
            <a:off x="2103439" y="4191000"/>
            <a:ext cx="4022725" cy="2370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DATA:</a:t>
            </a:r>
            <a:endParaRPr lang="en-US" altLang="en-US" sz="1900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var1	</a:t>
            </a:r>
            <a:r>
              <a:rPr lang="en-US" altLang="en-US" sz="19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var2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253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254				</a:t>
            </a:r>
            <a:r>
              <a:rPr lang="en-US" altLang="en-US" sz="19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endParaRPr lang="en-US" altLang="en-US" sz="1900" b="1">
              <a:solidFill>
                <a:srgbClr val="10253F"/>
              </a:solidFill>
              <a:latin typeface="Century Schoolbook" panose="02040604050505020304" pitchFamily="18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255			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	</a:t>
            </a:r>
            <a:endParaRPr lang="en-US" altLang="en-US" sz="19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Content Placeholder 1">
            <a:extLst>
              <a:ext uri="{FF2B5EF4-FFF2-40B4-BE49-F238E27FC236}">
                <a16:creationId xmlns:a16="http://schemas.microsoft.com/office/drawing/2014/main" id="{61DDA595-5D9E-5CD3-0C34-AAF9B059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574" y="914400"/>
            <a:ext cx="4252452" cy="2925762"/>
          </a:xfrm>
          <a:prstGeom prst="roundRect">
            <a:avLst>
              <a:gd name="adj" fmla="val 860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Un poco después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func2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ejecuta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RET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= 80,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= 253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… que produce los dos efectos descritos en la diap. 20: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←</a:t>
            </a: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</a:t>
            </a:r>
            <a:r>
              <a:rPr lang="en-US" altLang="en-US" sz="1800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+1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(= 254)</a:t>
            </a:r>
            <a:endParaRPr lang="en-US" altLang="en-US" sz="1800" b="1" i="1">
              <a:solidFill>
                <a:srgbClr val="002060"/>
              </a:solidFill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←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Mem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[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] (= 60)</a:t>
            </a:r>
          </a:p>
        </p:txBody>
      </p:sp>
      <p:sp>
        <p:nvSpPr>
          <p:cNvPr id="52226" name="Content Placeholder 1">
            <a:extLst>
              <a:ext uri="{FF2B5EF4-FFF2-40B4-BE49-F238E27FC236}">
                <a16:creationId xmlns:a16="http://schemas.microsoft.com/office/drawing/2014/main" id="{D9D39BFB-C333-5203-1D6A-F383ED42C151}"/>
              </a:ext>
            </a:extLst>
          </p:cNvPr>
          <p:cNvSpPr txBox="1">
            <a:spLocks/>
          </p:cNvSpPr>
          <p:nvPr/>
        </p:nvSpPr>
        <p:spPr bwMode="auto">
          <a:xfrm>
            <a:off x="6553200" y="296863"/>
            <a:ext cx="3657600" cy="627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(var2),B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func1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func1: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func2</a:t>
            </a:r>
            <a:endParaRPr lang="en-US" altLang="en-US" sz="190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60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func2: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80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52227" name="Content Placeholder 1">
            <a:extLst>
              <a:ext uri="{FF2B5EF4-FFF2-40B4-BE49-F238E27FC236}">
                <a16:creationId xmlns:a16="http://schemas.microsoft.com/office/drawing/2014/main" id="{EDB07786-6B72-0643-62C0-9B9826C2BC06}"/>
              </a:ext>
            </a:extLst>
          </p:cNvPr>
          <p:cNvSpPr txBox="1">
            <a:spLocks/>
          </p:cNvSpPr>
          <p:nvPr/>
        </p:nvSpPr>
        <p:spPr bwMode="auto">
          <a:xfrm>
            <a:off x="2103439" y="4191000"/>
            <a:ext cx="4022725" cy="2370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DATA:</a:t>
            </a:r>
            <a:endParaRPr lang="en-US" altLang="en-US" sz="1900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var1	</a:t>
            </a:r>
            <a:r>
              <a:rPr lang="en-US" altLang="en-US" sz="19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var2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253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254			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endParaRPr lang="en-US" altLang="en-US" sz="1900">
              <a:solidFill>
                <a:srgbClr val="10253F"/>
              </a:solidFill>
              <a:latin typeface="Century Schoolbook" panose="02040604050505020304" pitchFamily="18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255			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	</a:t>
            </a:r>
            <a:endParaRPr lang="en-US" altLang="en-US" sz="19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Content Placeholder 1">
            <a:extLst>
              <a:ext uri="{FF2B5EF4-FFF2-40B4-BE49-F238E27FC236}">
                <a16:creationId xmlns:a16="http://schemas.microsoft.com/office/drawing/2014/main" id="{3BAA3BD0-0D0E-A46F-1439-45618229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685800"/>
            <a:ext cx="4267200" cy="2925762"/>
          </a:xfrm>
          <a:prstGeom prst="roundRect">
            <a:avLst>
              <a:gd name="adj" fmla="val 792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Y luego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func1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ejecuta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RET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= 60,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= 254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… que produce los dos efectos descritos en la diap. 20: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←</a:t>
            </a: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</a:t>
            </a:r>
            <a:r>
              <a:rPr lang="en-US" altLang="en-US" sz="1800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+1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(= 255)</a:t>
            </a:r>
            <a:endParaRPr lang="en-US" altLang="en-US" sz="1800" b="1" i="1">
              <a:solidFill>
                <a:srgbClr val="002060"/>
              </a:solidFill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←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Wingdings" pitchFamily="2" charset="2"/>
              </a:rPr>
              <a:t>Mem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[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SP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] (= 25)</a:t>
            </a:r>
          </a:p>
        </p:txBody>
      </p:sp>
      <p:sp>
        <p:nvSpPr>
          <p:cNvPr id="53250" name="Content Placeholder 1">
            <a:extLst>
              <a:ext uri="{FF2B5EF4-FFF2-40B4-BE49-F238E27FC236}">
                <a16:creationId xmlns:a16="http://schemas.microsoft.com/office/drawing/2014/main" id="{20E3846D-A057-BA21-C8ED-6D0C1BE5A684}"/>
              </a:ext>
            </a:extLst>
          </p:cNvPr>
          <p:cNvSpPr txBox="1">
            <a:spLocks/>
          </p:cNvSpPr>
          <p:nvPr/>
        </p:nvSpPr>
        <p:spPr bwMode="auto">
          <a:xfrm>
            <a:off x="6553200" y="296863"/>
            <a:ext cx="3657600" cy="627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(var2),B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func1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func1: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(var1),A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func2</a:t>
            </a:r>
            <a:endParaRPr lang="en-US" altLang="en-US" sz="190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60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func2:	MOV A,(var1)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B,(var2)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79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80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53251" name="Content Placeholder 1">
            <a:extLst>
              <a:ext uri="{FF2B5EF4-FFF2-40B4-BE49-F238E27FC236}">
                <a16:creationId xmlns:a16="http://schemas.microsoft.com/office/drawing/2014/main" id="{EBD703D0-A877-ED67-88F8-81C76CEAEA96}"/>
              </a:ext>
            </a:extLst>
          </p:cNvPr>
          <p:cNvSpPr txBox="1">
            <a:spLocks/>
          </p:cNvSpPr>
          <p:nvPr/>
        </p:nvSpPr>
        <p:spPr bwMode="auto">
          <a:xfrm>
            <a:off x="2103439" y="4191000"/>
            <a:ext cx="4022725" cy="2370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DATA:</a:t>
            </a:r>
            <a:endParaRPr lang="en-US" altLang="en-US" sz="1900">
              <a:solidFill>
                <a:srgbClr val="102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var1	</a:t>
            </a:r>
            <a:r>
              <a:rPr lang="en-US" altLang="en-US" sz="19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129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var2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253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254			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endParaRPr lang="en-US" altLang="en-US" sz="1900">
              <a:solidFill>
                <a:srgbClr val="10253F"/>
              </a:solidFill>
              <a:latin typeface="Century Schoolbook" panose="02040604050505020304" pitchFamily="18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255				</a:t>
            </a:r>
            <a:r>
              <a:rPr lang="en-US" altLang="en-US" sz="19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	</a:t>
            </a:r>
            <a:endParaRPr lang="en-US" altLang="en-US" sz="19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Content Placeholder 1">
            <a:extLst>
              <a:ext uri="{FF2B5EF4-FFF2-40B4-BE49-F238E27FC236}">
                <a16:creationId xmlns:a16="http://schemas.microsoft.com/office/drawing/2014/main" id="{32B4E1E9-81F1-22F9-6094-9C7716DB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769144"/>
            <a:ext cx="4191000" cy="5334000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Finalmente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¿qué pasa en este caso con los conte-nidos de los registros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 y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B?</a:t>
            </a:r>
          </a:p>
          <a:p>
            <a:pPr algn="ctr">
              <a:spcBef>
                <a:spcPts val="18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21,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5,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...</a:t>
            </a:r>
          </a:p>
          <a:p>
            <a:pPr algn="ctr">
              <a:spcBef>
                <a:spcPts val="6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22,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5,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3</a:t>
            </a:r>
          </a:p>
          <a:p>
            <a:pPr algn="ctr">
              <a:spcBef>
                <a:spcPts val="6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23 ⇒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55,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5,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3</a:t>
            </a:r>
          </a:p>
          <a:p>
            <a:pPr algn="ctr">
              <a:spcBef>
                <a:spcPts val="6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55,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5,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4</a:t>
            </a:r>
          </a:p>
          <a:p>
            <a:pPr algn="ctr">
              <a:spcBef>
                <a:spcPts val="6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56,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9,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4</a:t>
            </a:r>
          </a:p>
          <a:p>
            <a:pPr algn="ctr">
              <a:spcBef>
                <a:spcPts val="6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57 ⇒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24,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9,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4</a:t>
            </a:r>
          </a:p>
          <a:p>
            <a:pPr algn="ctr">
              <a:spcBef>
                <a:spcPts val="600"/>
              </a:spcBef>
              <a:defRPr/>
            </a:pP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24,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13,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4</a:t>
            </a:r>
          </a:p>
          <a:p>
            <a:pPr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Pero, ¿es este el resultado esperado por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?</a:t>
            </a:r>
          </a:p>
        </p:txBody>
      </p:sp>
      <p:sp>
        <p:nvSpPr>
          <p:cNvPr id="54274" name="Content Placeholder 1">
            <a:extLst>
              <a:ext uri="{FF2B5EF4-FFF2-40B4-BE49-F238E27FC236}">
                <a16:creationId xmlns:a16="http://schemas.microsoft.com/office/drawing/2014/main" id="{E6AFB79A-C8B8-C239-CAC7-EB8E9830A00D}"/>
              </a:ext>
            </a:extLst>
          </p:cNvPr>
          <p:cNvSpPr txBox="1">
            <a:spLocks/>
          </p:cNvSpPr>
          <p:nvPr/>
        </p:nvSpPr>
        <p:spPr bwMode="auto">
          <a:xfrm>
            <a:off x="6553200" y="296863"/>
            <a:ext cx="3657600" cy="627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 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B,3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CALL func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func: INC 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RET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Content Placeholder 1">
            <a:extLst>
              <a:ext uri="{FF2B5EF4-FFF2-40B4-BE49-F238E27FC236}">
                <a16:creationId xmlns:a16="http://schemas.microsoft.com/office/drawing/2014/main" id="{D5865D93-B80D-64BE-3B43-FCC212F4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2000"/>
              </a:lnSpc>
            </a:pP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Así como en el stack de la </a:t>
            </a:r>
            <a:r>
              <a:rPr lang="en-US" altLang="en-US" sz="2000" i="1">
                <a:ea typeface="ＭＳ Ｐゴシック" panose="020B0600070205080204" pitchFamily="34" charset="-128"/>
                <a:cs typeface="Constantia" panose="02030602050306030303" pitchFamily="18" charset="0"/>
              </a:rPr>
              <a:t>Data Memory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 guardamos las direcciones de retorno —de las instrucciones cuya ejecución quedó pendiente debido al llamado a una función— para poder recuperarlas al volver de las llamadas correspondientes</a:t>
            </a:r>
          </a:p>
          <a:p>
            <a:pPr>
              <a:lnSpc>
                <a:spcPct val="112000"/>
              </a:lnSpc>
              <a:spcBef>
                <a:spcPts val="2400"/>
              </a:spcBef>
            </a:pP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… también tenemos que guardar, en el mismo stack, los valores que los registros </a:t>
            </a:r>
            <a:r>
              <a:rPr lang="en-US" altLang="en-US" sz="2000" i="1"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 y </a:t>
            </a:r>
            <a:r>
              <a:rPr lang="en-US" altLang="en-US" sz="2000" i="1"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 tienen al momento de llamar a una función</a:t>
            </a:r>
          </a:p>
          <a:p>
            <a:pPr>
              <a:lnSpc>
                <a:spcPct val="112000"/>
              </a:lnSpc>
              <a:spcBef>
                <a:spcPts val="2400"/>
              </a:spcBef>
            </a:pP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… para que la función llamada pueda usar libremente estos registros</a:t>
            </a:r>
          </a:p>
          <a:p>
            <a:pPr>
              <a:lnSpc>
                <a:spcPct val="112000"/>
              </a:lnSpc>
              <a:spcBef>
                <a:spcPts val="2400"/>
              </a:spcBef>
            </a:pP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… y el </a:t>
            </a: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2000">
                <a:ea typeface="ＭＳ Ｐゴシック" panose="020B0600070205080204" pitchFamily="34" charset="-128"/>
                <a:cs typeface="Constantia" panose="02030602050306030303" pitchFamily="18" charset="0"/>
              </a:rPr>
              <a:t> o la función que hizo la llamada pueda recuperar esos valores una vez que la llamada vuelve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9B3F8F-80D2-1660-C60B-F4638D7F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2000"/>
              </a:lnSpc>
              <a:defRPr/>
            </a:pPr>
            <a:r>
              <a:rPr lang="en-US" sz="2000"/>
              <a:t>Agregamos las instrucciones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/>
              <a:t> y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/>
              <a:t>:</a:t>
            </a:r>
          </a:p>
          <a:p>
            <a:pPr marL="460375" indent="-230188">
              <a:lnSpc>
                <a:spcPct val="112000"/>
              </a:lnSpc>
              <a:defRPr/>
            </a:pPr>
            <a:r>
              <a:rPr lang="en-US" sz="20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 b="1" i="1">
                <a:solidFill>
                  <a:srgbClr val="7030A0"/>
                </a:solidFill>
              </a:rPr>
              <a:t>Reg</a:t>
            </a:r>
            <a:r>
              <a:rPr lang="en-US" sz="2000"/>
              <a:t> almacena en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2000">
                <a:cs typeface="Calibri" panose="020F0502020204030204" pitchFamily="34" charset="0"/>
              </a:rPr>
              <a:t>[</a:t>
            </a:r>
            <a:r>
              <a:rPr lang="en-US" sz="2000" b="1" i="1"/>
              <a:t>SP</a:t>
            </a:r>
            <a:r>
              <a:rPr lang="en-US" sz="2000">
                <a:cs typeface="Calibri" panose="020F0502020204030204" pitchFamily="34" charset="0"/>
              </a:rPr>
              <a:t>]</a:t>
            </a:r>
            <a:r>
              <a:rPr lang="en-US" sz="2000"/>
              <a:t> el valor almacenado en el registro </a:t>
            </a:r>
            <a:r>
              <a:rPr lang="en-US" sz="2000" b="1" i="1"/>
              <a:t>Reg</a:t>
            </a:r>
            <a:r>
              <a:rPr lang="en-US" sz="2000"/>
              <a:t>, y luego decrementa </a:t>
            </a:r>
            <a:r>
              <a:rPr lang="en-US" sz="2000" b="1" i="1"/>
              <a:t>SP</a:t>
            </a:r>
          </a:p>
          <a:p>
            <a:pPr marL="460375" indent="-230188">
              <a:lnSpc>
                <a:spcPct val="112000"/>
              </a:lnSpc>
              <a:defRPr/>
            </a:pPr>
            <a:r>
              <a:rPr lang="en-US" sz="20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 b="1" i="1">
                <a:solidFill>
                  <a:srgbClr val="7030A0"/>
                </a:solidFill>
              </a:rPr>
              <a:t>Reg</a:t>
            </a:r>
            <a:r>
              <a:rPr lang="en-US" sz="2000"/>
              <a:t> primero incrementa </a:t>
            </a:r>
            <a:r>
              <a:rPr lang="en-US" sz="2000" b="1" i="1"/>
              <a:t>SP</a:t>
            </a:r>
            <a:r>
              <a:rPr lang="en-US" sz="2000"/>
              <a:t>, y luego escribe en </a:t>
            </a:r>
            <a:r>
              <a:rPr lang="en-US" sz="2000" b="1" i="1"/>
              <a:t>Reg</a:t>
            </a:r>
            <a:r>
              <a:rPr lang="en-US" sz="2000"/>
              <a:t> el valor almacenado en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2000">
                <a:cs typeface="Calibri" panose="020F0502020204030204" pitchFamily="34" charset="0"/>
              </a:rPr>
              <a:t>[</a:t>
            </a:r>
            <a:r>
              <a:rPr lang="en-US" sz="2000" b="1" i="1"/>
              <a:t>SP</a:t>
            </a:r>
            <a:r>
              <a:rPr lang="en-US" sz="2000">
                <a:cs typeface="Calibri" panose="020F050202020403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Content Placeholder 1">
            <a:extLst>
              <a:ext uri="{FF2B5EF4-FFF2-40B4-BE49-F238E27FC236}">
                <a16:creationId xmlns:a16="http://schemas.microsoft.com/office/drawing/2014/main" id="{917EC8F9-4913-701C-2C19-A780473E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4803"/>
            <a:ext cx="5791200" cy="2362198"/>
          </a:xfrm>
          <a:prstGeom prst="roundRect">
            <a:avLst>
              <a:gd name="adj" fmla="val 1080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 marL="171450" indent="-171450">
              <a:lnSpc>
                <a:spcPct val="112000"/>
              </a:lnSpc>
              <a:defRPr/>
            </a:pP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1) Al producirse la llamada a la función—la evaluación de la expresión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vol_cil(r, h)</a:t>
            </a: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—el procesador debe empezar a ejecutar las instruc-ciones de la función</a:t>
            </a:r>
          </a:p>
          <a:p>
            <a:pPr marL="365125" indent="-185738">
              <a:lnSpc>
                <a:spcPct val="112000"/>
              </a:lnSpc>
              <a:spcBef>
                <a:spcPts val="105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  <a:sym typeface="Wingdings" pitchFamily="2" charset="2"/>
              </a:rPr>
              <a:t></a:t>
            </a: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necesitamos una nueva instrucción—que hay que agregar al main— similar a un salto incondicional, que cambie el valor del registro </a:t>
            </a:r>
            <a:r>
              <a:rPr lang="en-US" altLang="en-US" sz="1800" i="1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PC</a:t>
            </a:r>
          </a:p>
        </p:txBody>
      </p:sp>
      <p:sp>
        <p:nvSpPr>
          <p:cNvPr id="30722" name="TextBox 2">
            <a:extLst>
              <a:ext uri="{FF2B5EF4-FFF2-40B4-BE49-F238E27FC236}">
                <a16:creationId xmlns:a16="http://schemas.microsoft.com/office/drawing/2014/main" id="{A1E81CA1-4E97-D89B-9E07-DDE85D640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8601"/>
            <a:ext cx="3581400" cy="64627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  <a:tab pos="1139825" algn="l"/>
              </a:tabLst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  <a:tab pos="1139825" algn="l"/>
              </a:tabLst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  <a:tab pos="11398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DATA:</a:t>
            </a:r>
            <a:r>
              <a:rPr lang="en-US" altLang="en-US" sz="1800" b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—</a:t>
            </a:r>
            <a:r>
              <a:rPr lang="en-US" altLang="en-US" sz="1800" i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en Data Memory</a:t>
            </a:r>
            <a:endParaRPr lang="en-US" altLang="en-US" sz="1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vol-cil: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radio	</a:t>
            </a:r>
            <a:r>
              <a:rPr lang="en-US" altLang="en-US" sz="1800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 	</a:t>
            </a: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altura	...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		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		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		...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CODE:</a:t>
            </a:r>
            <a:r>
              <a:rPr lang="en-US" altLang="en-US" sz="1800" b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—</a:t>
            </a:r>
            <a:r>
              <a:rPr lang="en-US" altLang="en-US" sz="1800" i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en Instruction Memory</a:t>
            </a: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vol-cil: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597BE-3B2C-2993-6312-B9401A4A1BD4}"/>
              </a:ext>
            </a:extLst>
          </p:cNvPr>
          <p:cNvSpPr txBox="1"/>
          <p:nvPr/>
        </p:nvSpPr>
        <p:spPr>
          <a:xfrm>
            <a:off x="5029201" y="5802314"/>
            <a:ext cx="1050925" cy="369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solidFill>
                  <a:srgbClr val="00B050"/>
                </a:solidFill>
                <a:latin typeface="+mn-lt"/>
              </a:rPr>
              <a:t>PC</a:t>
            </a:r>
            <a:r>
              <a:rPr lang="en-US">
                <a:solidFill>
                  <a:srgbClr val="00B050"/>
                </a:solidFill>
                <a:latin typeface="+mn-lt"/>
              </a:rPr>
              <a:t> actual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712D8-39CB-73CF-6C20-4D97CE116821}"/>
              </a:ext>
            </a:extLst>
          </p:cNvPr>
          <p:cNvSpPr txBox="1"/>
          <p:nvPr/>
        </p:nvSpPr>
        <p:spPr>
          <a:xfrm>
            <a:off x="5033964" y="5040314"/>
            <a:ext cx="1254125" cy="369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B050"/>
                </a:solidFill>
                <a:latin typeface="+mn-lt"/>
              </a:rPr>
              <a:t>próximo </a:t>
            </a:r>
            <a:r>
              <a:rPr lang="en-US" b="1" i="1">
                <a:solidFill>
                  <a:srgbClr val="00B050"/>
                </a:solidFill>
                <a:latin typeface="+mn-lt"/>
              </a:rPr>
              <a:t>PC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DB974C-6D92-5727-9F0F-074388B83830}"/>
              </a:ext>
            </a:extLst>
          </p:cNvPr>
          <p:cNvCxnSpPr/>
          <p:nvPr/>
        </p:nvCxnSpPr>
        <p:spPr>
          <a:xfrm>
            <a:off x="6096000" y="5954713"/>
            <a:ext cx="1752600" cy="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43CFC4-1D8C-870F-0787-B99E6EE4A6D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288088" y="4343400"/>
            <a:ext cx="1712912" cy="88265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Content Placeholder 1">
            <a:extLst>
              <a:ext uri="{FF2B5EF4-FFF2-40B4-BE49-F238E27FC236}">
                <a16:creationId xmlns:a16="http://schemas.microsoft.com/office/drawing/2014/main" id="{E34F7B02-7564-313F-CE54-8B1820E2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900" y="382650"/>
            <a:ext cx="7696200" cy="8318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Entonces, en lugar del código de la izquierda, escribimos el código de la derecha</a:t>
            </a:r>
          </a:p>
        </p:txBody>
      </p:sp>
      <p:sp>
        <p:nvSpPr>
          <p:cNvPr id="120834" name="TextBox 4">
            <a:extLst>
              <a:ext uri="{FF2B5EF4-FFF2-40B4-BE49-F238E27FC236}">
                <a16:creationId xmlns:a16="http://schemas.microsoft.com/office/drawing/2014/main" id="{05BE3CA8-DED9-16E1-75C1-9D923B960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1"/>
            <a:ext cx="3302266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002060"/>
                </a:solidFill>
              </a:rPr>
              <a:t>¡Ojo!: los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altLang="en-US" sz="1800">
                <a:solidFill>
                  <a:srgbClr val="002060"/>
                </a:solidFill>
                <a:cs typeface="Consolas" panose="020B0609020204030204" pitchFamily="49" charset="0"/>
              </a:rPr>
              <a:t>s deben ejecutarse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002060"/>
                </a:solidFill>
                <a:cs typeface="Consolas" panose="020B0609020204030204" pitchFamily="49" charset="0"/>
              </a:rPr>
              <a:t>en el orden inverso a los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en-US" sz="1800">
                <a:solidFill>
                  <a:srgbClr val="002060"/>
                </a:solidFill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57348" name="Content Placeholder 1">
            <a:extLst>
              <a:ext uri="{FF2B5EF4-FFF2-40B4-BE49-F238E27FC236}">
                <a16:creationId xmlns:a16="http://schemas.microsoft.com/office/drawing/2014/main" id="{F02CF409-0B4E-72AE-051D-9ED068EE34CD}"/>
              </a:ext>
            </a:extLst>
          </p:cNvPr>
          <p:cNvSpPr txBox="1">
            <a:spLocks/>
          </p:cNvSpPr>
          <p:nvPr/>
        </p:nvSpPr>
        <p:spPr bwMode="auto">
          <a:xfrm>
            <a:off x="2057400" y="1752601"/>
            <a:ext cx="3124200" cy="3832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 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B,3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CALL func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func: INC 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RET</a:t>
            </a:r>
          </a:p>
        </p:txBody>
      </p:sp>
      <p:sp>
        <p:nvSpPr>
          <p:cNvPr id="57349" name="Content Placeholder 1">
            <a:extLst>
              <a:ext uri="{FF2B5EF4-FFF2-40B4-BE49-F238E27FC236}">
                <a16:creationId xmlns:a16="http://schemas.microsoft.com/office/drawing/2014/main" id="{89404570-8131-35CE-F927-A5AB7B24250B}"/>
              </a:ext>
            </a:extLst>
          </p:cNvPr>
          <p:cNvSpPr txBox="1">
            <a:spLocks/>
          </p:cNvSpPr>
          <p:nvPr/>
        </p:nvSpPr>
        <p:spPr bwMode="auto">
          <a:xfrm>
            <a:off x="6884988" y="1676400"/>
            <a:ext cx="3124200" cy="48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 b="1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CODE: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20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main: 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21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A,5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22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MOV B,3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23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24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CALL func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9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28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29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55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func: INC 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56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ADD A,B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>
                <a:solidFill>
                  <a:srgbClr val="10253F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57</a:t>
            </a:r>
            <a:r>
              <a:rPr lang="en-US" altLang="en-US" sz="190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RET</a:t>
            </a: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130FF6C-14DF-7970-0360-C982236F4988}"/>
              </a:ext>
            </a:extLst>
          </p:cNvPr>
          <p:cNvSpPr/>
          <p:nvPr/>
        </p:nvSpPr>
        <p:spPr>
          <a:xfrm rot="2566040">
            <a:off x="2232026" y="2578101"/>
            <a:ext cx="2276475" cy="2303463"/>
          </a:xfrm>
          <a:prstGeom prst="plus">
            <a:avLst>
              <a:gd name="adj" fmla="val 47292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4DD168-79FB-667E-D6B0-2B5D52CA8869}"/>
              </a:ext>
            </a:extLst>
          </p:cNvPr>
          <p:cNvCxnSpPr>
            <a:cxnSpLocks/>
          </p:cNvCxnSpPr>
          <p:nvPr/>
        </p:nvCxnSpPr>
        <p:spPr>
          <a:xfrm flipV="1">
            <a:off x="5003934" y="3470276"/>
            <a:ext cx="3225667" cy="2320925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2765C5-0F95-D6C6-CCD2-C3599B030D38}"/>
              </a:ext>
            </a:extLst>
          </p:cNvPr>
          <p:cNvCxnSpPr>
            <a:cxnSpLocks/>
          </p:cNvCxnSpPr>
          <p:nvPr/>
        </p:nvCxnSpPr>
        <p:spPr>
          <a:xfrm flipV="1">
            <a:off x="5003934" y="4419600"/>
            <a:ext cx="3225667" cy="1371600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Content Placeholder 1">
            <a:extLst>
              <a:ext uri="{FF2B5EF4-FFF2-40B4-BE49-F238E27FC236}">
                <a16:creationId xmlns:a16="http://schemas.microsoft.com/office/drawing/2014/main" id="{072CD8E6-7C37-F465-A572-BF4B07E8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533400"/>
            <a:ext cx="5257800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definitiva, para permitir el uso de funciones, hemos agregado 6 instrucciones a nuestro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assembly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</p:txBody>
      </p:sp>
      <p:pic>
        <p:nvPicPr>
          <p:cNvPr id="58370" name="5 Imagen" descr="table.png">
            <a:extLst>
              <a:ext uri="{FF2B5EF4-FFF2-40B4-BE49-F238E27FC236}">
                <a16:creationId xmlns:a16="http://schemas.microsoft.com/office/drawing/2014/main" id="{8357D901-4930-DE2F-5E62-53E15C40D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0"/>
            <a:ext cx="81930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2">
            <a:extLst>
              <a:ext uri="{FF2B5EF4-FFF2-40B4-BE49-F238E27FC236}">
                <a16:creationId xmlns:a16="http://schemas.microsoft.com/office/drawing/2014/main" id="{2D052C86-9C4E-1593-7257-48EDA756C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119189"/>
            <a:ext cx="8280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">
            <a:extLst>
              <a:ext uri="{FF2B5EF4-FFF2-40B4-BE49-F238E27FC236}">
                <a16:creationId xmlns:a16="http://schemas.microsoft.com/office/drawing/2014/main" id="{F245F50A-A23D-80B4-577E-F67B417FD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295400"/>
            <a:ext cx="820896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E8888-F15B-792F-5F3F-6A164B43176D}"/>
              </a:ext>
            </a:extLst>
          </p:cNvPr>
          <p:cNvSpPr txBox="1"/>
          <p:nvPr/>
        </p:nvSpPr>
        <p:spPr>
          <a:xfrm>
            <a:off x="2403475" y="381001"/>
            <a:ext cx="7385050" cy="78319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El registro </a:t>
            </a:r>
            <a:r>
              <a:rPr lang="en-US" sz="2000" i="1">
                <a:solidFill>
                  <a:srgbClr val="002060"/>
                </a:solidFill>
                <a:latin typeface="+mn-lt"/>
              </a:rPr>
              <a:t>Status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puede también tener bits que indican la presencia de un </a:t>
            </a:r>
            <a:r>
              <a:rPr lang="en-US" sz="2000" i="1">
                <a:solidFill>
                  <a:srgbClr val="002060"/>
                </a:solidFill>
                <a:latin typeface="+mn-lt"/>
              </a:rPr>
              <a:t>carry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o de </a:t>
            </a:r>
            <a:r>
              <a:rPr lang="en-US" sz="2000" i="1">
                <a:solidFill>
                  <a:srgbClr val="002060"/>
                </a:solidFill>
                <a:latin typeface="+mn-lt"/>
              </a:rPr>
              <a:t>overflow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en el resultado producido por la </a:t>
            </a:r>
            <a:r>
              <a:rPr lang="en-US" sz="2000" i="1">
                <a:solidFill>
                  <a:srgbClr val="002060"/>
                </a:solidFill>
                <a:latin typeface="+mn-lt"/>
              </a:rPr>
              <a:t>ALU</a:t>
            </a:r>
            <a:endParaRPr lang="en-US" sz="2000" baseline="-25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3">
            <a:extLst>
              <a:ext uri="{FF2B5EF4-FFF2-40B4-BE49-F238E27FC236}">
                <a16:creationId xmlns:a16="http://schemas.microsoft.com/office/drawing/2014/main" id="{34F5BD52-72B5-AA99-58B5-88690A9F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681164"/>
            <a:ext cx="72009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1">
            <a:extLst>
              <a:ext uri="{FF2B5EF4-FFF2-40B4-BE49-F238E27FC236}">
                <a16:creationId xmlns:a16="http://schemas.microsoft.com/office/drawing/2014/main" id="{6AD542EE-61CE-ABFC-F181-F2776E46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74638"/>
            <a:ext cx="6096000" cy="5059362"/>
          </a:xfrm>
          <a:prstGeom prst="roundRect">
            <a:avLst>
              <a:gd name="adj" fmla="val 942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 marL="171450" indent="-171450"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2) Sólo que justo antes, es necesario “pasarle” a la función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vol_cil</a:t>
            </a: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los valores que deben tomar los parámetros formales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radio</a:t>
            </a: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y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altura</a:t>
            </a:r>
          </a:p>
          <a:p>
            <a:pPr marL="171450" indent="6350"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… es decir, los valores que en ese momento tienen las variables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</a:t>
            </a: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y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h</a:t>
            </a: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(los parámetros reales)</a:t>
            </a:r>
          </a:p>
          <a:p>
            <a:pPr marL="365125" indent="-185738">
              <a:lnSpc>
                <a:spcPct val="112000"/>
              </a:lnSpc>
              <a:spcBef>
                <a:spcPts val="225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  <a:sym typeface="Wingdings" pitchFamily="2" charset="2"/>
              </a:rPr>
              <a:t></a:t>
            </a: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hay que copiar los valores de los parámetros reales en las variables de la </a:t>
            </a:r>
            <a:r>
              <a:rPr lang="en-US" altLang="en-US" sz="1800" i="1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Data Memory</a:t>
            </a: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que representan los parámetros formales (variables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radio</a:t>
            </a: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y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altura</a:t>
            </a: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a las que la función tiene acceso)</a:t>
            </a:r>
          </a:p>
          <a:p>
            <a:pPr marL="179388">
              <a:lnSpc>
                <a:spcPct val="112000"/>
              </a:lnSpc>
              <a:spcBef>
                <a:spcPts val="105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… mediante instrucciones adicionales en el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</a:p>
          <a:p>
            <a:pPr marL="179388">
              <a:lnSpc>
                <a:spcPct val="112000"/>
              </a:lnSpc>
              <a:spcBef>
                <a:spcPts val="105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Además, como la función “retorna” un valor, hay que reservar espacio en la </a:t>
            </a:r>
            <a:r>
              <a:rPr lang="en-US" altLang="en-US" sz="1800" i="1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Data Memory</a:t>
            </a: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para este “valor de retorno”: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retval</a:t>
            </a:r>
          </a:p>
        </p:txBody>
      </p:sp>
      <p:sp>
        <p:nvSpPr>
          <p:cNvPr id="31746" name="TextBox 2">
            <a:extLst>
              <a:ext uri="{FF2B5EF4-FFF2-40B4-BE49-F238E27FC236}">
                <a16:creationId xmlns:a16="http://schemas.microsoft.com/office/drawing/2014/main" id="{E2B10C20-93ED-FA62-2AE3-836CCB2DB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8601"/>
            <a:ext cx="3581400" cy="64627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  <a:tab pos="1139825" algn="l"/>
              </a:tabLst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  <a:tab pos="1139825" algn="l"/>
              </a:tabLst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  <a:tab pos="11398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DATA:</a:t>
            </a:r>
            <a:r>
              <a:rPr lang="en-US" altLang="en-US" sz="1800" b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—</a:t>
            </a:r>
            <a:r>
              <a:rPr lang="en-US" altLang="en-US" sz="1800" i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en Data Memory</a:t>
            </a:r>
            <a:endParaRPr lang="en-US" altLang="en-US" sz="1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vol-cil: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radio	</a:t>
            </a:r>
            <a:r>
              <a:rPr lang="en-US" altLang="en-US" sz="1800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 	</a:t>
            </a: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altura	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retval ...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		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		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		...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CODE:</a:t>
            </a:r>
            <a:r>
              <a:rPr lang="en-US" altLang="en-US" sz="1800" b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—</a:t>
            </a:r>
            <a:r>
              <a:rPr lang="en-US" altLang="en-US" sz="1800" i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en Instruction Memory</a:t>
            </a: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vol-cil: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16F6B1F-47F4-A27B-B5B0-3A0482510E1D}"/>
              </a:ext>
            </a:extLst>
          </p:cNvPr>
          <p:cNvSpPr/>
          <p:nvPr/>
        </p:nvSpPr>
        <p:spPr>
          <a:xfrm>
            <a:off x="8351838" y="1341438"/>
            <a:ext cx="1706562" cy="1401762"/>
          </a:xfrm>
          <a:custGeom>
            <a:avLst/>
            <a:gdLst>
              <a:gd name="connsiteX0" fmla="*/ 0 w 1705869"/>
              <a:gd name="connsiteY0" fmla="*/ 1402080 h 1402080"/>
              <a:gd name="connsiteX1" fmla="*/ 1280160 w 1705869"/>
              <a:gd name="connsiteY1" fmla="*/ 1198880 h 1402080"/>
              <a:gd name="connsiteX2" fmla="*/ 1635760 w 1705869"/>
              <a:gd name="connsiteY2" fmla="*/ 325120 h 1402080"/>
              <a:gd name="connsiteX3" fmla="*/ 40640 w 1705869"/>
              <a:gd name="connsiteY3" fmla="*/ 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5869" h="1402080">
                <a:moveTo>
                  <a:pt x="0" y="1402080"/>
                </a:moveTo>
                <a:cubicBezTo>
                  <a:pt x="503766" y="1390226"/>
                  <a:pt x="1007533" y="1378373"/>
                  <a:pt x="1280160" y="1198880"/>
                </a:cubicBezTo>
                <a:cubicBezTo>
                  <a:pt x="1552787" y="1019387"/>
                  <a:pt x="1842347" y="524933"/>
                  <a:pt x="1635760" y="325120"/>
                </a:cubicBezTo>
                <a:cubicBezTo>
                  <a:pt x="1429173" y="125307"/>
                  <a:pt x="734906" y="62653"/>
                  <a:pt x="4064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D25F5-3835-FE64-6198-239D73C1B7A0}"/>
              </a:ext>
            </a:extLst>
          </p:cNvPr>
          <p:cNvSpPr txBox="1"/>
          <p:nvPr/>
        </p:nvSpPr>
        <p:spPr>
          <a:xfrm>
            <a:off x="9131300" y="1719263"/>
            <a:ext cx="1308100" cy="64611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B050"/>
                </a:solidFill>
                <a:latin typeface="+mn-lt"/>
              </a:rPr>
              <a:t>a través de</a:t>
            </a:r>
          </a:p>
          <a:p>
            <a:pPr>
              <a:defRPr/>
            </a:pPr>
            <a:r>
              <a:rPr lang="en-US">
                <a:solidFill>
                  <a:srgbClr val="00B050"/>
                </a:solidFill>
                <a:latin typeface="+mn-lt"/>
              </a:rPr>
              <a:t>los registros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F41FE-63B5-5755-E2B7-10B26F56B8AC}"/>
              </a:ext>
            </a:extLst>
          </p:cNvPr>
          <p:cNvSpPr txBox="1"/>
          <p:nvPr/>
        </p:nvSpPr>
        <p:spPr>
          <a:xfrm>
            <a:off x="10363200" y="1018272"/>
            <a:ext cx="144779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solidFill>
                  <a:srgbClr val="00B050"/>
                </a:solidFill>
                <a:latin typeface="+mn-lt"/>
              </a:rPr>
              <a:t>para el valor de retorno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4EE8A1-DCAB-BA35-6DCF-000C55EFC014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8229600" y="1341438"/>
            <a:ext cx="2133600" cy="377825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1">
            <a:extLst>
              <a:ext uri="{FF2B5EF4-FFF2-40B4-BE49-F238E27FC236}">
                <a16:creationId xmlns:a16="http://schemas.microsoft.com/office/drawing/2014/main" id="{6AD542EE-61CE-ABFC-F181-F2776E46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74638"/>
            <a:ext cx="6096000" cy="2011355"/>
          </a:xfrm>
          <a:prstGeom prst="roundRect">
            <a:avLst>
              <a:gd name="adj" fmla="val 942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 marL="171450" indent="-171450"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3) Una vez que los parámetros han sido “pasados”, se ejecuta el código correspondiente a la función</a:t>
            </a:r>
            <a:endParaRPr lang="en-US" altLang="en-US" sz="1800" b="1">
              <a:solidFill>
                <a:srgbClr val="00206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171450" indent="6350"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… y justo antes de terminar la ejecución de la función, se cal-cula el valor de retorno y se almacena en la variable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retval</a:t>
            </a:r>
          </a:p>
        </p:txBody>
      </p:sp>
      <p:sp>
        <p:nvSpPr>
          <p:cNvPr id="31746" name="TextBox 2">
            <a:extLst>
              <a:ext uri="{FF2B5EF4-FFF2-40B4-BE49-F238E27FC236}">
                <a16:creationId xmlns:a16="http://schemas.microsoft.com/office/drawing/2014/main" id="{E2B10C20-93ED-FA62-2AE3-836CCB2DB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8601"/>
            <a:ext cx="3581400" cy="64627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  <a:tab pos="1139825" algn="l"/>
              </a:tabLst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  <a:tab pos="1139825" algn="l"/>
              </a:tabLst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  <a:tab pos="11398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DATA:</a:t>
            </a:r>
            <a:r>
              <a:rPr lang="en-US" altLang="en-US" sz="1800" b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—</a:t>
            </a:r>
            <a:r>
              <a:rPr lang="en-US" altLang="en-US" sz="1800" i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en Data Memory</a:t>
            </a:r>
            <a:endParaRPr lang="en-US" altLang="en-US" sz="1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vol-cil: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radio	</a:t>
            </a:r>
            <a:r>
              <a:rPr lang="en-US" altLang="en-US" sz="1800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 	</a:t>
            </a: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altura	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retval ... </a:t>
            </a:r>
            <a:r>
              <a:rPr lang="en-US" altLang="en-US" sz="18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		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		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		...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CODE:</a:t>
            </a:r>
            <a:r>
              <a:rPr lang="en-US" altLang="en-US" sz="1800" b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—</a:t>
            </a:r>
            <a:r>
              <a:rPr lang="en-US" altLang="en-US" sz="1800" i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en Instruction Memory</a:t>
            </a: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vol-cil: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C69B6-1B23-2C0B-953E-D0EA1E1D73B8}"/>
              </a:ext>
            </a:extLst>
          </p:cNvPr>
          <p:cNvSpPr txBox="1"/>
          <p:nvPr/>
        </p:nvSpPr>
        <p:spPr>
          <a:xfrm>
            <a:off x="5045075" y="4343400"/>
            <a:ext cx="1050925" cy="369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solidFill>
                  <a:srgbClr val="00B050"/>
                </a:solidFill>
                <a:latin typeface="+mn-lt"/>
              </a:rPr>
              <a:t>PC</a:t>
            </a:r>
            <a:r>
              <a:rPr lang="en-US">
                <a:solidFill>
                  <a:srgbClr val="00B050"/>
                </a:solidFill>
                <a:latin typeface="+mn-lt"/>
              </a:rPr>
              <a:t> actual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9AD06B-37BE-450D-164E-734BBB919FCD}"/>
              </a:ext>
            </a:extLst>
          </p:cNvPr>
          <p:cNvCxnSpPr>
            <a:cxnSpLocks/>
          </p:cNvCxnSpPr>
          <p:nvPr/>
        </p:nvCxnSpPr>
        <p:spPr>
          <a:xfrm flipV="1">
            <a:off x="6111874" y="4343400"/>
            <a:ext cx="1889126" cy="152399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06F9CC-0CBA-9254-3697-DE03C2F220F6}"/>
              </a:ext>
            </a:extLst>
          </p:cNvPr>
          <p:cNvSpPr txBox="1"/>
          <p:nvPr/>
        </p:nvSpPr>
        <p:spPr>
          <a:xfrm>
            <a:off x="5060949" y="4953000"/>
            <a:ext cx="1050925" cy="369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solidFill>
                  <a:srgbClr val="FF0000"/>
                </a:solidFill>
                <a:latin typeface="+mn-lt"/>
              </a:rPr>
              <a:t>PC</a:t>
            </a:r>
            <a:r>
              <a:rPr lang="en-US">
                <a:solidFill>
                  <a:srgbClr val="FF0000"/>
                </a:solidFill>
                <a:latin typeface="+mn-lt"/>
              </a:rPr>
              <a:t> actual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4ABED4-01FC-C396-1A74-455658C0410E}"/>
              </a:ext>
            </a:extLst>
          </p:cNvPr>
          <p:cNvCxnSpPr/>
          <p:nvPr/>
        </p:nvCxnSpPr>
        <p:spPr>
          <a:xfrm>
            <a:off x="6127748" y="5105399"/>
            <a:ext cx="1752600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DA0C2D-DAB5-B9F4-1D53-A9CD136D171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096000" y="4528344"/>
            <a:ext cx="1905000" cy="291107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3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Content Placeholder 1">
            <a:extLst>
              <a:ext uri="{FF2B5EF4-FFF2-40B4-BE49-F238E27FC236}">
                <a16:creationId xmlns:a16="http://schemas.microsoft.com/office/drawing/2014/main" id="{B02DDCC8-09EF-F33D-383E-799978D6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74638"/>
            <a:ext cx="5907088" cy="4525962"/>
          </a:xfrm>
          <a:prstGeom prst="roundRect">
            <a:avLst>
              <a:gd name="adj" fmla="val 814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 marL="171450" indent="-171450"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4) Finalmente, al terminar la ejecución de la función, hay que “pasar de vuelta”, o “retornar”, el valor calculado por la función:</a:t>
            </a:r>
          </a:p>
          <a:p>
            <a:pPr marL="288925" lvl="1" indent="-153988">
              <a:lnSpc>
                <a:spcPct val="112000"/>
              </a:lnSpc>
              <a:spcBef>
                <a:spcPts val="1050"/>
              </a:spcBef>
              <a:defRPr/>
            </a:pPr>
            <a:r>
              <a:rPr lang="en-US" altLang="en-US" sz="16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usando nuevamente la </a:t>
            </a:r>
            <a:r>
              <a:rPr lang="en-US" altLang="en-US" sz="1600" i="1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Data Memory</a:t>
            </a:r>
          </a:p>
          <a:p>
            <a:pPr marL="171450"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… y reanudar la ejecución del programa </a:t>
            </a:r>
            <a:r>
              <a:rPr lang="en-US" altLang="en-US" sz="18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en el punto en que fue suspendida:</a:t>
            </a:r>
          </a:p>
          <a:p>
            <a:pPr marL="288925" lvl="1" indent="-153988">
              <a:lnSpc>
                <a:spcPct val="112000"/>
              </a:lnSpc>
              <a:spcBef>
                <a:spcPts val="1050"/>
              </a:spcBef>
              <a:defRPr/>
            </a:pPr>
            <a:r>
              <a:rPr lang="en-US" altLang="en-US" sz="16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retomando el valor original del registro </a:t>
            </a:r>
            <a:r>
              <a:rPr lang="en-US" altLang="en-US" sz="1600" i="1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PC</a:t>
            </a:r>
            <a:r>
              <a:rPr lang="en-US" altLang="en-US" sz="16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más 1</a:t>
            </a:r>
          </a:p>
          <a:p>
            <a:pPr marL="288925" lvl="1" indent="-153988">
              <a:lnSpc>
                <a:spcPct val="112000"/>
              </a:lnSpc>
              <a:spcBef>
                <a:spcPts val="1050"/>
              </a:spcBef>
              <a:defRPr/>
            </a:pPr>
            <a:r>
              <a:rPr lang="en-US" altLang="en-US" sz="16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  <a:sym typeface="Wingdings" pitchFamily="2" charset="2"/>
              </a:rPr>
              <a:t> este valor debió haber quedado guardado en alguna parte antes de que se empezara a ejecutar la función</a:t>
            </a:r>
          </a:p>
          <a:p>
            <a:pPr marL="268288" indent="-171450">
              <a:lnSpc>
                <a:spcPct val="112000"/>
              </a:lnSpc>
              <a:spcBef>
                <a:spcPts val="105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  <a:sym typeface="Wingdings" pitchFamily="2" charset="2"/>
              </a:rPr>
              <a:t></a:t>
            </a: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</a:t>
            </a:r>
            <a:r>
              <a:rPr lang="en-US" altLang="en-US" sz="1800" b="1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necesitamos una nueva instrucción</a:t>
            </a:r>
            <a:r>
              <a:rPr lang="en-US" altLang="en-US" sz="1800">
                <a:solidFill>
                  <a:srgbClr val="002060"/>
                </a:solidFill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—que hay que agregar a la función</a:t>
            </a:r>
          </a:p>
        </p:txBody>
      </p:sp>
      <p:sp>
        <p:nvSpPr>
          <p:cNvPr id="32770" name="TextBox 2">
            <a:extLst>
              <a:ext uri="{FF2B5EF4-FFF2-40B4-BE49-F238E27FC236}">
                <a16:creationId xmlns:a16="http://schemas.microsoft.com/office/drawing/2014/main" id="{35E84B47-A1A5-1452-78A4-0EC749B23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244476"/>
            <a:ext cx="3581400" cy="64627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  <a:tab pos="1139825" algn="l"/>
              </a:tabLst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  <a:tab pos="1139825" algn="l"/>
              </a:tabLst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  <a:tab pos="11398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  <a:tab pos="11398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DATA:</a:t>
            </a:r>
            <a:r>
              <a:rPr lang="en-US" altLang="en-US" sz="1800" b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—</a:t>
            </a:r>
            <a:r>
              <a:rPr lang="en-US" altLang="en-US" sz="1800" i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en Data Memory</a:t>
            </a:r>
            <a:endParaRPr lang="en-US" altLang="en-US" sz="1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vol-cil: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radio	</a:t>
            </a:r>
            <a:r>
              <a:rPr lang="en-US" altLang="en-US" sz="1800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 	</a:t>
            </a: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altura	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retval	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		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		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		...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CODE:</a:t>
            </a:r>
            <a:r>
              <a:rPr lang="en-US" altLang="en-US" sz="1800" b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—</a:t>
            </a:r>
            <a:r>
              <a:rPr lang="en-US" altLang="en-US" sz="1800" i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en Instruction Memory</a:t>
            </a: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vol-cil: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63795-BE33-B5E2-823C-AFB85136BDF7}"/>
              </a:ext>
            </a:extLst>
          </p:cNvPr>
          <p:cNvSpPr txBox="1"/>
          <p:nvPr/>
        </p:nvSpPr>
        <p:spPr>
          <a:xfrm>
            <a:off x="8991601" y="5020469"/>
            <a:ext cx="1050925" cy="3698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solidFill>
                  <a:srgbClr val="00B050"/>
                </a:solidFill>
                <a:latin typeface="+mn-lt"/>
              </a:rPr>
              <a:t>PC</a:t>
            </a:r>
            <a:r>
              <a:rPr lang="en-US">
                <a:solidFill>
                  <a:srgbClr val="00B050"/>
                </a:solidFill>
                <a:latin typeface="+mn-lt"/>
              </a:rPr>
              <a:t> actual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ADFB4D-0A75-5490-2E39-050B6C561F27}"/>
              </a:ext>
            </a:extLst>
          </p:cNvPr>
          <p:cNvCxnSpPr>
            <a:cxnSpLocks/>
          </p:cNvCxnSpPr>
          <p:nvPr/>
        </p:nvCxnSpPr>
        <p:spPr>
          <a:xfrm flipH="1">
            <a:off x="8534400" y="5205413"/>
            <a:ext cx="457200" cy="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0E090C-CD38-BCDA-1B08-CEBFE788AC93}"/>
              </a:ext>
            </a:extLst>
          </p:cNvPr>
          <p:cNvSpPr txBox="1"/>
          <p:nvPr/>
        </p:nvSpPr>
        <p:spPr>
          <a:xfrm>
            <a:off x="8991601" y="5493940"/>
            <a:ext cx="1254125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B050"/>
                </a:solidFill>
                <a:latin typeface="+mn-lt"/>
              </a:rPr>
              <a:t>próximo </a:t>
            </a:r>
            <a:r>
              <a:rPr lang="en-US" b="1" i="1">
                <a:solidFill>
                  <a:srgbClr val="00B050"/>
                </a:solidFill>
                <a:latin typeface="+mn-lt"/>
              </a:rPr>
              <a:t>PC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9F93D2-5F0E-E9C6-4597-3C1D176D0312}"/>
              </a:ext>
            </a:extLst>
          </p:cNvPr>
          <p:cNvCxnSpPr>
            <a:cxnSpLocks/>
          </p:cNvCxnSpPr>
          <p:nvPr/>
        </p:nvCxnSpPr>
        <p:spPr>
          <a:xfrm flipH="1">
            <a:off x="8534400" y="5678884"/>
            <a:ext cx="457200" cy="46236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AF337FC0-3763-830C-8395-D6CE6DC36451}"/>
              </a:ext>
            </a:extLst>
          </p:cNvPr>
          <p:cNvSpPr/>
          <p:nvPr/>
        </p:nvSpPr>
        <p:spPr>
          <a:xfrm>
            <a:off x="8534401" y="1828800"/>
            <a:ext cx="1554163" cy="1371600"/>
          </a:xfrm>
          <a:custGeom>
            <a:avLst/>
            <a:gdLst>
              <a:gd name="connsiteX0" fmla="*/ 0 w 1705869"/>
              <a:gd name="connsiteY0" fmla="*/ 1402080 h 1402080"/>
              <a:gd name="connsiteX1" fmla="*/ 1280160 w 1705869"/>
              <a:gd name="connsiteY1" fmla="*/ 1198880 h 1402080"/>
              <a:gd name="connsiteX2" fmla="*/ 1635760 w 1705869"/>
              <a:gd name="connsiteY2" fmla="*/ 325120 h 1402080"/>
              <a:gd name="connsiteX3" fmla="*/ 40640 w 1705869"/>
              <a:gd name="connsiteY3" fmla="*/ 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5869" h="1402080">
                <a:moveTo>
                  <a:pt x="0" y="1402080"/>
                </a:moveTo>
                <a:cubicBezTo>
                  <a:pt x="503766" y="1390226"/>
                  <a:pt x="1007533" y="1378373"/>
                  <a:pt x="1280160" y="1198880"/>
                </a:cubicBezTo>
                <a:cubicBezTo>
                  <a:pt x="1552787" y="1019387"/>
                  <a:pt x="1842347" y="524933"/>
                  <a:pt x="1635760" y="325120"/>
                </a:cubicBezTo>
                <a:cubicBezTo>
                  <a:pt x="1429173" y="125307"/>
                  <a:pt x="734906" y="62653"/>
                  <a:pt x="4064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lgDash"/>
            <a:headEnd type="triangle" w="med" len="med"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8B9D7-B3B6-7799-0FDE-5587D153DB7F}"/>
              </a:ext>
            </a:extLst>
          </p:cNvPr>
          <p:cNvSpPr txBox="1"/>
          <p:nvPr/>
        </p:nvSpPr>
        <p:spPr>
          <a:xfrm>
            <a:off x="9159875" y="2249488"/>
            <a:ext cx="1309688" cy="64611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B050"/>
                </a:solidFill>
                <a:latin typeface="+mn-lt"/>
              </a:rPr>
              <a:t>a través de</a:t>
            </a:r>
          </a:p>
          <a:p>
            <a:pPr>
              <a:defRPr/>
            </a:pPr>
            <a:r>
              <a:rPr lang="en-US">
                <a:solidFill>
                  <a:srgbClr val="00B050"/>
                </a:solidFill>
                <a:latin typeface="+mn-lt"/>
              </a:rPr>
              <a:t>los registros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>
            <a:extLst>
              <a:ext uri="{FF2B5EF4-FFF2-40B4-BE49-F238E27FC236}">
                <a16:creationId xmlns:a16="http://schemas.microsoft.com/office/drawing/2014/main" id="{EA33BECC-A743-01D4-D305-947FB62A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0" y="457200"/>
            <a:ext cx="7391400" cy="43735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sz="1800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En las siguientes diaps., vamos a construir de a poco una solución al problema de llamar funciones con parámetros, cuando hay llamadas anidadas: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en-US" altLang="en-US" sz="1600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veremos primero el caso de una única llamada a una función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en-US" altLang="en-US" sz="1600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luego, el caso de una llamada a una función que a su vez llama a otra función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en-US" altLang="en-US" sz="1600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finalmente, cómo manejar los registros </a:t>
            </a:r>
            <a:r>
              <a:rPr lang="en-US" altLang="en-US" sz="1600" i="1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A</a:t>
            </a:r>
            <a:r>
              <a:rPr lang="en-US" altLang="en-US" sz="1600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y </a:t>
            </a:r>
            <a:r>
              <a:rPr lang="en-US" altLang="en-US" sz="1600" i="1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B</a:t>
            </a:r>
            <a:r>
              <a:rPr lang="en-US" altLang="en-US" sz="1600">
                <a:latin typeface="Calibri Light" panose="020F0502020204030204" pitchFamily="34" charset="0"/>
                <a:ea typeface="ＭＳ Ｐゴシック" panose="020B0600070205080204" pitchFamily="34" charset="-128"/>
                <a:cs typeface="Calibri Light" panose="020F0502020204030204" pitchFamily="34" charset="0"/>
              </a:rPr>
              <a:t> cuando sus valores antes de la llamada a una función deben seguir disponibles al volver de la llamada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A6690-E410-5F59-D0A1-00DB848C7F93}"/>
              </a:ext>
            </a:extLst>
          </p:cNvPr>
          <p:cNvSpPr txBox="1"/>
          <p:nvPr/>
        </p:nvSpPr>
        <p:spPr>
          <a:xfrm>
            <a:off x="2362200" y="5334001"/>
            <a:ext cx="7467600" cy="77021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  <a:spcBef>
                <a:spcPts val="4200"/>
              </a:spcBef>
            </a:pPr>
            <a:r>
              <a:rPr lang="en-US" altLang="en-US">
                <a:solidFill>
                  <a:srgbClr val="002060"/>
                </a:solidFill>
                <a:latin typeface="Calibri Light" panose="020F0502020204030204" pitchFamily="34" charset="0"/>
                <a:cs typeface="Calibri Light" panose="020F0502020204030204" pitchFamily="34" charset="0"/>
              </a:rPr>
              <a:t>Ahora vamos a construir la solución en el caso de nuestro computador básico</a:t>
            </a:r>
          </a:p>
          <a:p>
            <a:pPr>
              <a:lnSpc>
                <a:spcPct val="112000"/>
              </a:lnSpc>
            </a:pPr>
            <a:r>
              <a:rPr lang="en-US" altLang="en-US">
                <a:solidFill>
                  <a:srgbClr val="002060"/>
                </a:solidFill>
                <a:latin typeface="Calibri Light" panose="020F0502020204030204" pitchFamily="34" charset="0"/>
                <a:cs typeface="Calibri Light" panose="020F0502020204030204" pitchFamily="34" charset="0"/>
              </a:rPr>
              <a:t>… más adelante, vamos a ver cómo se resuelve en RISC-V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B38139-A59A-F8A8-D67B-41A105DF1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900" y="289719"/>
            <a:ext cx="6172200" cy="6278562"/>
          </a:xfrm>
        </p:spPr>
        <p:txBody>
          <a:bodyPr/>
          <a:lstStyle/>
          <a:p>
            <a:pPr>
              <a:defRPr/>
            </a:pPr>
            <a:r>
              <a:rPr lang="en-US" sz="2000"/>
              <a:t>Más funcionalidad en el computador básico</a:t>
            </a:r>
          </a:p>
          <a:p>
            <a:pPr>
              <a:spcBef>
                <a:spcPts val="600"/>
              </a:spcBef>
              <a:defRPr/>
            </a:pPr>
            <a:r>
              <a:rPr lang="en-US" sz="2000">
                <a:sym typeface="Wingdings" pitchFamily="2" charset="2"/>
              </a:rPr>
              <a:t> componentes adicionales:</a:t>
            </a:r>
          </a:p>
          <a:p>
            <a:pPr lvl="1">
              <a:defRPr/>
            </a:pPr>
            <a:r>
              <a:rPr lang="en-US" sz="1800">
                <a:sym typeface="Wingdings" pitchFamily="2" charset="2"/>
              </a:rPr>
              <a:t>tanto de hardware (nuevas componentes físicas)</a:t>
            </a:r>
          </a:p>
          <a:p>
            <a:pPr marL="515938" lvl="1" indent="0">
              <a:buNone/>
              <a:defRPr/>
            </a:pPr>
            <a:r>
              <a:rPr lang="en-US" sz="1800">
                <a:sym typeface="Wingdings" pitchFamily="2" charset="2"/>
              </a:rPr>
              <a:t>… como de software (nuevas instrucciones)</a:t>
            </a:r>
            <a:endParaRPr lang="en-US" sz="1800"/>
          </a:p>
          <a:p>
            <a:pPr>
              <a:defRPr/>
            </a:pPr>
            <a:r>
              <a:rPr lang="en-US" sz="2000"/>
              <a:t>Para poder tener variables </a:t>
            </a:r>
            <a:r>
              <a:rPr lang="en-US" sz="1600">
                <a:solidFill>
                  <a:srgbClr val="00B050"/>
                </a:solidFill>
              </a:rPr>
              <a:t>(diaps. 41 a 51 de “procesador”)</a:t>
            </a:r>
            <a:r>
              <a:rPr lang="en-US" sz="2000"/>
              <a:t>:</a:t>
            </a:r>
          </a:p>
          <a:p>
            <a:pPr marL="238125" lvl="1" indent="0">
              <a:buNone/>
              <a:defRPr/>
            </a:pPr>
            <a:r>
              <a:rPr lang="en-US" sz="1800">
                <a:sym typeface="Wingdings" pitchFamily="2" charset="2"/>
              </a:rPr>
              <a:t> memoria de datos (</a:t>
            </a:r>
            <a:r>
              <a:rPr lang="en-US" sz="1800" i="1">
                <a:sym typeface="Wingdings" pitchFamily="2" charset="2"/>
              </a:rPr>
              <a:t>Data Memory</a:t>
            </a:r>
            <a:r>
              <a:rPr lang="en-US" sz="1800">
                <a:sym typeface="Wingdings" pitchFamily="2" charset="2"/>
              </a:rPr>
              <a:t>) + nuevas conexiones + nuevas instrucciones</a:t>
            </a:r>
          </a:p>
          <a:p>
            <a:pPr>
              <a:defRPr/>
            </a:pPr>
            <a:r>
              <a:rPr lang="en-US" sz="2000">
                <a:sym typeface="Wingdings" pitchFamily="2" charset="2"/>
              </a:rPr>
              <a:t>Para poder tener sentencias de tipo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if</a:t>
            </a:r>
            <a:r>
              <a:rPr lang="en-US" sz="2000">
                <a:sym typeface="Wingdings" pitchFamily="2" charset="2"/>
              </a:rPr>
              <a:t> y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while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6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1600">
                <a:solidFill>
                  <a:srgbClr val="00B050"/>
                </a:solidFill>
              </a:rPr>
              <a:t>diaps. 52 a 63 de “procesador”</a:t>
            </a:r>
            <a:r>
              <a:rPr lang="en-US" sz="16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</a:t>
            </a:r>
            <a:endParaRPr lang="en-US" sz="200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238125" lvl="1" indent="0">
              <a:buNone/>
              <a:defRPr/>
            </a:pPr>
            <a:r>
              <a:rPr lang="en-US" sz="1800">
                <a:sym typeface="Wingdings" pitchFamily="2" charset="2"/>
              </a:rPr>
              <a:t> registro </a:t>
            </a:r>
            <a:r>
              <a:rPr lang="en-US" sz="1800" i="1">
                <a:sym typeface="Wingdings" pitchFamily="2" charset="2"/>
              </a:rPr>
              <a:t>Status</a:t>
            </a:r>
            <a:r>
              <a:rPr lang="en-US" sz="1800">
                <a:sym typeface="Wingdings" pitchFamily="2" charset="2"/>
              </a:rPr>
              <a:t> + nuevas conexiones + nuevas instrucciones</a:t>
            </a:r>
          </a:p>
          <a:p>
            <a:pPr>
              <a:defRPr/>
            </a:pPr>
            <a:r>
              <a:rPr lang="en-US" sz="2000">
                <a:sym typeface="Wingdings" pitchFamily="2" charset="2"/>
              </a:rPr>
              <a:t>Para poder tener </a:t>
            </a:r>
            <a:r>
              <a:rPr lang="en-US" sz="2000" b="1">
                <a:sym typeface="Wingdings" pitchFamily="2" charset="2"/>
              </a:rPr>
              <a:t>subrutinas</a:t>
            </a:r>
            <a:r>
              <a:rPr lang="en-US" sz="2000">
                <a:sym typeface="Wingdings" pitchFamily="2" charset="2"/>
              </a:rPr>
              <a:t>:</a:t>
            </a:r>
          </a:p>
          <a:p>
            <a:pPr marL="238125" lvl="1" indent="0">
              <a:buNone/>
              <a:defRPr/>
            </a:pPr>
            <a:r>
              <a:rPr lang="en-US" sz="1800">
                <a:sym typeface="Wingdings" pitchFamily="2" charset="2"/>
              </a:rPr>
              <a:t> … + nuevas conexiones + nuevas instrucciones</a:t>
            </a:r>
            <a:endParaRPr 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>
            <a:extLst>
              <a:ext uri="{FF2B5EF4-FFF2-40B4-BE49-F238E27FC236}">
                <a16:creationId xmlns:a16="http://schemas.microsoft.com/office/drawing/2014/main" id="{620A8092-2515-B792-E689-6FA4CF64E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82" y="348377"/>
            <a:ext cx="8758237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E57EE-A1C2-5606-88B0-A73F9CA181F9}"/>
              </a:ext>
            </a:extLst>
          </p:cNvPr>
          <p:cNvSpPr txBox="1"/>
          <p:nvPr/>
        </p:nvSpPr>
        <p:spPr>
          <a:xfrm>
            <a:off x="2057401" y="5181601"/>
            <a:ext cx="3839369" cy="13280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</a:rPr>
              <a:t>El computador básico permite pasar los parámetros y pasar de vuelta el valor de retorno: es (sólo) almacenar y leer valores en la </a:t>
            </a:r>
            <a:r>
              <a:rPr lang="en-US" i="1">
                <a:solidFill>
                  <a:srgbClr val="002060"/>
                </a:solidFill>
                <a:latin typeface="+mn-lt"/>
              </a:rPr>
              <a:t>Data Memory</a:t>
            </a:r>
            <a:r>
              <a:rPr lang="en-US">
                <a:solidFill>
                  <a:srgbClr val="002060"/>
                </a:solidFill>
                <a:latin typeface="+mn-lt"/>
              </a:rPr>
              <a:t> </a:t>
            </a:r>
            <a:endParaRPr lang="en-US" baseline="-25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176841</TotalTime>
  <Words>4269</Words>
  <Application>Microsoft Macintosh PowerPoint</Application>
  <PresentationFormat>Widescreen</PresentationFormat>
  <Paragraphs>611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Century Schoolbook</vt:lpstr>
      <vt:lpstr>Consolas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Software Orientado a Objetos I</dc:title>
  <dc:creator>Microsoft Office User</dc:creator>
  <cp:lastModifiedBy>Yadran Francisco Eterovic Solano</cp:lastModifiedBy>
  <cp:revision>1535</cp:revision>
  <cp:lastPrinted>2021-04-19T12:49:51Z</cp:lastPrinted>
  <dcterms:created xsi:type="dcterms:W3CDTF">2018-05-07T18:55:26Z</dcterms:created>
  <dcterms:modified xsi:type="dcterms:W3CDTF">2023-09-20T11:14:28Z</dcterms:modified>
</cp:coreProperties>
</file>