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753600" cx="130048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I2dVtw41MWYpezUgf5lxXjZTw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A1FA9-4F58-4200-89E1-22E15AC07916}">
  <a:tblStyle styleId="{12BA1FA9-4F58-4200-89E1-22E15AC079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customschemas.google.com/relationships/presentationmetadata" Target="metadata"/><Relationship Id="rId27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d2776b59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24d2776b59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d2776b59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4d2776b59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52d7b252_1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1b52d7b252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d2776b59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24d2776b5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52d7b252_1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1b52d7b252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52d7b252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1b52d7b252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d2776b5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24d2776b5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52d7b252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1b52d7b252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d2776b59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24d2776b59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d2776b59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24d2776b59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6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9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5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05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0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6"/>
          <p:cNvSpPr/>
          <p:nvPr>
            <p:ph idx="2" type="pic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9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8"/>
          <p:cNvSpPr/>
          <p:nvPr>
            <p:ph idx="2" type="pic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98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98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98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0"/>
          <p:cNvSpPr/>
          <p:nvPr>
            <p:ph idx="2" type="pic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0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0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2"/>
          <p:cNvSpPr/>
          <p:nvPr>
            <p:ph idx="2" type="pic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02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0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10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4"/>
          <p:cNvSpPr/>
          <p:nvPr>
            <p:ph idx="2" type="pic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4"/>
          <p:cNvSpPr/>
          <p:nvPr>
            <p:ph idx="3" type="pic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4"/>
          <p:cNvSpPr/>
          <p:nvPr>
            <p:ph idx="4" type="pic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rPr b="0" i="0" lang="es-CL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s-CL" sz="3200"/>
              <a:t>Formas normales: 3NF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d2776b59_0_124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24d2776b59_0_124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24d2776b59_0_124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AutoNum type="arabicPeriod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39" name="Google Shape;139;g124d2776b59_0_124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124d2776b59_0_124"/>
          <p:cNvSpPr txBox="1"/>
          <p:nvPr/>
        </p:nvSpPr>
        <p:spPr>
          <a:xfrm>
            <a:off x="4984800" y="5583950"/>
            <a:ext cx="31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Nombre, Apellido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41" name="Google Shape;141;g124d2776b59_0_124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g124d2776b59_0_124"/>
          <p:cNvSpPr txBox="1"/>
          <p:nvPr/>
        </p:nvSpPr>
        <p:spPr>
          <a:xfrm>
            <a:off x="136100" y="6422575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g124d2776b59_0_124"/>
          <p:cNvSpPr/>
          <p:nvPr/>
        </p:nvSpPr>
        <p:spPr>
          <a:xfrm>
            <a:off x="546500" y="7392350"/>
            <a:ext cx="6211800" cy="21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DF1: </a:t>
            </a:r>
            <a:r>
              <a:rPr b="1" lang="es-CL" sz="20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NombreComuna, Region -&gt; Tasa</a:t>
            </a:r>
            <a:endParaRPr b="1" sz="2000"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DF2: </a:t>
            </a:r>
            <a:r>
              <a:rPr b="1" lang="es-CL" sz="2000">
                <a:solidFill>
                  <a:schemeClr val="dk1"/>
                </a:solidFill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 -&gt; Nombre, Apellido</a:t>
            </a:r>
            <a:endParaRPr b="1" sz="2600">
              <a:highlight>
                <a:srgbClr val="C27BA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DF3: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-&gt; RUT, M2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DF4: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M2 -&gt; Avaluo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d2776b59_0_139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4d2776b59_0_139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4d2776b59_0_139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AutoNum type="arabicPeriod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51" name="Google Shape;151;g124d2776b59_0_139"/>
          <p:cNvGraphicFramePr/>
          <p:nvPr/>
        </p:nvGraphicFramePr>
        <p:xfrm>
          <a:off x="9877850" y="4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g124d2776b59_0_139"/>
          <p:cNvSpPr txBox="1"/>
          <p:nvPr/>
        </p:nvSpPr>
        <p:spPr>
          <a:xfrm>
            <a:off x="9914086" y="6553525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</a:t>
            </a:r>
            <a:r>
              <a:rPr b="1" lang="es-CL" sz="19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Avalúo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3" name="Google Shape;153;g124d2776b59_0_139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g124d2776b59_0_139"/>
          <p:cNvSpPr txBox="1"/>
          <p:nvPr/>
        </p:nvSpPr>
        <p:spPr>
          <a:xfrm>
            <a:off x="136100" y="6422575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g124d2776b59_0_139"/>
          <p:cNvSpPr/>
          <p:nvPr/>
        </p:nvSpPr>
        <p:spPr>
          <a:xfrm>
            <a:off x="546500" y="7392350"/>
            <a:ext cx="6211800" cy="21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DF1: </a:t>
            </a:r>
            <a:r>
              <a:rPr b="1" lang="es-CL" sz="20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NombreComuna, Region -&gt; Tasa</a:t>
            </a:r>
            <a:endParaRPr b="1" sz="2000"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DF2: </a:t>
            </a:r>
            <a:r>
              <a:rPr b="1" lang="es-CL" sz="2000">
                <a:solidFill>
                  <a:schemeClr val="dk1"/>
                </a:solidFill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 -&gt; Nombre, Apellido</a:t>
            </a:r>
            <a:endParaRPr b="1" sz="2600">
              <a:highlight>
                <a:srgbClr val="C27BA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DF3: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-&gt; RUT, M2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6D9EE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DF4: </a:t>
            </a:r>
            <a:r>
              <a:rPr b="1" lang="es-CL" sz="2000">
                <a:solidFill>
                  <a:schemeClr val="dk1"/>
                </a:solidFill>
                <a:highlight>
                  <a:srgbClr val="6D9EE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Tasa, M2 -&gt; Avaluo</a:t>
            </a:r>
            <a:endParaRPr b="1" sz="2600">
              <a:highlight>
                <a:srgbClr val="6D9EE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6" name="Google Shape;156;g124d2776b59_0_139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g124d2776b59_0_139"/>
          <p:cNvSpPr txBox="1"/>
          <p:nvPr/>
        </p:nvSpPr>
        <p:spPr>
          <a:xfrm>
            <a:off x="4984800" y="5583950"/>
            <a:ext cx="31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Nombre, Apellido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52d7b252_1_46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1b52d7b252_1_46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b52d7b252_1_46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AutoNum type="arabicPeriod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65" name="Google Shape;165;g11b52d7b252_1_46"/>
          <p:cNvGraphicFramePr/>
          <p:nvPr/>
        </p:nvGraphicFramePr>
        <p:xfrm>
          <a:off x="9877850" y="4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g11b52d7b252_1_46"/>
          <p:cNvSpPr txBox="1"/>
          <p:nvPr/>
        </p:nvSpPr>
        <p:spPr>
          <a:xfrm>
            <a:off x="9914086" y="6553525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</a:t>
            </a:r>
            <a:r>
              <a:rPr b="1" lang="es-CL" sz="19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Avalúo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7" name="Google Shape;167;g11b52d7b252_1_46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g11b52d7b252_1_46"/>
          <p:cNvSpPr txBox="1"/>
          <p:nvPr/>
        </p:nvSpPr>
        <p:spPr>
          <a:xfrm>
            <a:off x="136100" y="6422575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g11b52d7b252_1_46"/>
          <p:cNvSpPr/>
          <p:nvPr/>
        </p:nvSpPr>
        <p:spPr>
          <a:xfrm>
            <a:off x="546500" y="7392350"/>
            <a:ext cx="6211800" cy="21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DF1: </a:t>
            </a:r>
            <a:r>
              <a:rPr b="1" lang="es-CL" sz="20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NombreComuna, Region -&gt; Tasa</a:t>
            </a:r>
            <a:endParaRPr b="1" sz="2000"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DF2: </a:t>
            </a:r>
            <a:r>
              <a:rPr b="1" lang="es-CL" sz="2000">
                <a:solidFill>
                  <a:schemeClr val="dk1"/>
                </a:solidFill>
                <a:highlight>
                  <a:srgbClr val="C27BA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 -&gt; Nombre, Apellido</a:t>
            </a:r>
            <a:endParaRPr b="1" sz="2600">
              <a:highlight>
                <a:srgbClr val="C27BA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A64D7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DF3: </a:t>
            </a:r>
            <a:r>
              <a:rPr b="1" lang="es-CL" sz="2000">
                <a:solidFill>
                  <a:schemeClr val="dk1"/>
                </a:solidFill>
                <a:highlight>
                  <a:srgbClr val="A64D7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NombreComuna, Region, Rol -&gt; RUT, M2</a:t>
            </a:r>
            <a:endParaRPr b="1" sz="2600">
              <a:highlight>
                <a:srgbClr val="A64D7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6D9EE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DF4: </a:t>
            </a:r>
            <a:r>
              <a:rPr b="1" lang="es-CL" sz="2000">
                <a:solidFill>
                  <a:schemeClr val="dk1"/>
                </a:solidFill>
                <a:highlight>
                  <a:srgbClr val="6D9EE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Tasa, M2 -&gt; Avaluo</a:t>
            </a:r>
            <a:endParaRPr b="1" sz="2600">
              <a:highlight>
                <a:srgbClr val="6D9EE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0" name="Google Shape;170;g11b52d7b252_1_46"/>
          <p:cNvGraphicFramePr/>
          <p:nvPr/>
        </p:nvGraphicFramePr>
        <p:xfrm>
          <a:off x="7928175" y="744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69675"/>
                <a:gridCol w="1049075"/>
                <a:gridCol w="880275"/>
                <a:gridCol w="735575"/>
                <a:gridCol w="988800"/>
              </a:tblGrid>
              <a:tr h="6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11b52d7b252_1_46"/>
          <p:cNvSpPr txBox="1"/>
          <p:nvPr/>
        </p:nvSpPr>
        <p:spPr>
          <a:xfrm>
            <a:off x="7837125" y="8890225"/>
            <a:ext cx="5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RUT, M2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72" name="Google Shape;172;g11b52d7b252_1_46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g11b52d7b252_1_46"/>
          <p:cNvSpPr txBox="1"/>
          <p:nvPr/>
        </p:nvSpPr>
        <p:spPr>
          <a:xfrm>
            <a:off x="4984800" y="5583950"/>
            <a:ext cx="31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Nombre, Apellido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d2776b59_0_9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24d2776b59_0_95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24d2776b59_0_95"/>
          <p:cNvSpPr txBox="1"/>
          <p:nvPr/>
        </p:nvSpPr>
        <p:spPr>
          <a:xfrm>
            <a:off x="661500" y="2525600"/>
            <a:ext cx="121323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final ninguno de los esquemas resultantes contiene una llave de R, crear una relación con los atributos de una llave minimal para R        </a:t>
            </a:r>
            <a:endParaRPr sz="3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81" name="Google Shape;181;g124d2776b59_0_95"/>
          <p:cNvGraphicFramePr/>
          <p:nvPr/>
        </p:nvGraphicFramePr>
        <p:xfrm>
          <a:off x="572900" y="4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g124d2776b59_0_95"/>
          <p:cNvSpPr txBox="1"/>
          <p:nvPr/>
        </p:nvSpPr>
        <p:spPr>
          <a:xfrm>
            <a:off x="162500" y="7298350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83" name="Google Shape;183;g124d2776b59_0_95"/>
          <p:cNvGraphicFramePr/>
          <p:nvPr/>
        </p:nvGraphicFramePr>
        <p:xfrm>
          <a:off x="9877425" y="4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24d2776b59_0_95"/>
          <p:cNvSpPr txBox="1"/>
          <p:nvPr/>
        </p:nvSpPr>
        <p:spPr>
          <a:xfrm>
            <a:off x="9913661" y="6663450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</a:t>
            </a:r>
            <a:r>
              <a:rPr b="1" lang="es-CL" sz="19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Avalúo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5" name="Google Shape;185;g124d2776b59_0_95"/>
          <p:cNvGraphicFramePr/>
          <p:nvPr/>
        </p:nvGraphicFramePr>
        <p:xfrm>
          <a:off x="7927750" y="757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69675"/>
                <a:gridCol w="1049075"/>
                <a:gridCol w="880275"/>
                <a:gridCol w="735575"/>
                <a:gridCol w="988800"/>
              </a:tblGrid>
              <a:tr h="6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g124d2776b59_0_95"/>
          <p:cNvSpPr txBox="1"/>
          <p:nvPr/>
        </p:nvSpPr>
        <p:spPr>
          <a:xfrm>
            <a:off x="7836700" y="9014700"/>
            <a:ext cx="5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RUT, M2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" name="Google Shape;187;g124d2776b59_0_95"/>
          <p:cNvSpPr/>
          <p:nvPr/>
        </p:nvSpPr>
        <p:spPr>
          <a:xfrm>
            <a:off x="496400" y="7942400"/>
            <a:ext cx="5956800" cy="144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Helvetica Neue"/>
                <a:ea typeface="Helvetica Neue"/>
                <a:cs typeface="Helvetica Neue"/>
                <a:sym typeface="Helvetica Neue"/>
              </a:rPr>
              <a:t>La llave de la </a:t>
            </a:r>
            <a:r>
              <a:rPr lang="es-CL" sz="3000">
                <a:latin typeface="Helvetica Neue"/>
                <a:ea typeface="Helvetica Neue"/>
                <a:cs typeface="Helvetica Neue"/>
                <a:sym typeface="Helvetica Neue"/>
              </a:rPr>
              <a:t>relación</a:t>
            </a:r>
            <a:r>
              <a:rPr lang="es-CL" sz="3000">
                <a:latin typeface="Helvetica Neue"/>
                <a:ea typeface="Helvetica Neue"/>
                <a:cs typeface="Helvetica Neue"/>
                <a:sym typeface="Helvetica Neue"/>
              </a:rPr>
              <a:t> era </a:t>
            </a:r>
            <a:r>
              <a:rPr lang="es-CL" sz="3000" u="sng">
                <a:latin typeface="Helvetica Neue"/>
                <a:ea typeface="Helvetica Neue"/>
                <a:cs typeface="Helvetica Neue"/>
                <a:sym typeface="Helvetica Neue"/>
              </a:rPr>
              <a:t>NombreComuna, Region, Rol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g124d2776b59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501" y="7780600"/>
            <a:ext cx="1026299" cy="10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24d2776b59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4309">
            <a:off x="5908672" y="8550295"/>
            <a:ext cx="1866906" cy="1017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g124d2776b59_0_95"/>
          <p:cNvGraphicFramePr/>
          <p:nvPr/>
        </p:nvGraphicFramePr>
        <p:xfrm>
          <a:off x="4528538" y="4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g124d2776b59_0_95"/>
          <p:cNvSpPr txBox="1"/>
          <p:nvPr/>
        </p:nvSpPr>
        <p:spPr>
          <a:xfrm>
            <a:off x="4902488" y="6459725"/>
            <a:ext cx="31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Nombre, Apellido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52d7b252_1_77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1b52d7b252_1_77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b52d7b252_1_77"/>
          <p:cNvSpPr txBox="1"/>
          <p:nvPr/>
        </p:nvSpPr>
        <p:spPr>
          <a:xfrm>
            <a:off x="436250" y="2728600"/>
            <a:ext cx="1213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existe una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contiene la llave de la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original,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así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es necesario agregar una nueva!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99" name="Google Shape;199;g11b52d7b252_1_77"/>
          <p:cNvGraphicFramePr/>
          <p:nvPr/>
        </p:nvGraphicFramePr>
        <p:xfrm>
          <a:off x="572900" y="44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g11b52d7b252_1_77"/>
          <p:cNvSpPr txBox="1"/>
          <p:nvPr/>
        </p:nvSpPr>
        <p:spPr>
          <a:xfrm>
            <a:off x="162500" y="7065275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01" name="Google Shape;201;g11b52d7b252_1_77"/>
          <p:cNvGraphicFramePr/>
          <p:nvPr/>
        </p:nvGraphicFramePr>
        <p:xfrm>
          <a:off x="9877425" y="44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s-CL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1b52d7b252_1_77"/>
          <p:cNvSpPr txBox="1"/>
          <p:nvPr/>
        </p:nvSpPr>
        <p:spPr>
          <a:xfrm>
            <a:off x="9913661" y="6430375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</a:t>
            </a:r>
            <a:r>
              <a:rPr b="1" lang="es-CL" sz="19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Avalúo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3" name="Google Shape;203;g11b52d7b252_1_77"/>
          <p:cNvGraphicFramePr/>
          <p:nvPr/>
        </p:nvGraphicFramePr>
        <p:xfrm>
          <a:off x="7927750" y="733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69675"/>
                <a:gridCol w="1049075"/>
                <a:gridCol w="880275"/>
                <a:gridCol w="735575"/>
                <a:gridCol w="988800"/>
              </a:tblGrid>
              <a:tr h="6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b="1" sz="1400" u="sng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11b52d7b252_1_77"/>
          <p:cNvSpPr txBox="1"/>
          <p:nvPr/>
        </p:nvSpPr>
        <p:spPr>
          <a:xfrm>
            <a:off x="7836700" y="8781625"/>
            <a:ext cx="5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RUT, M2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g11b52d7b252_1_77"/>
          <p:cNvSpPr/>
          <p:nvPr/>
        </p:nvSpPr>
        <p:spPr>
          <a:xfrm>
            <a:off x="496400" y="7709325"/>
            <a:ext cx="5956800" cy="144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Helvetica Neue"/>
                <a:ea typeface="Helvetica Neue"/>
                <a:cs typeface="Helvetica Neue"/>
                <a:sym typeface="Helvetica Neue"/>
              </a:rPr>
              <a:t>La llave de la relación era </a:t>
            </a:r>
            <a:r>
              <a:rPr lang="es-CL" sz="3000" u="sng">
                <a:latin typeface="Helvetica Neue"/>
                <a:ea typeface="Helvetica Neue"/>
                <a:cs typeface="Helvetica Neue"/>
                <a:sym typeface="Helvetica Neue"/>
              </a:rPr>
              <a:t>NombreComuna, Region, Rol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g11b52d7b252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501" y="7547525"/>
            <a:ext cx="1026299" cy="10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1b52d7b252_1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4309">
            <a:off x="5908672" y="8317220"/>
            <a:ext cx="1866906" cy="1017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11b52d7b252_1_77"/>
          <p:cNvGraphicFramePr/>
          <p:nvPr/>
        </p:nvGraphicFramePr>
        <p:xfrm>
          <a:off x="4528538" y="4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g11b52d7b252_1_77"/>
          <p:cNvSpPr txBox="1"/>
          <p:nvPr/>
        </p:nvSpPr>
        <p:spPr>
          <a:xfrm>
            <a:off x="4902488" y="6459725"/>
            <a:ext cx="31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 </a:t>
            </a:r>
            <a:r>
              <a:rPr b="1" i="0" lang="es-CL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Nombre, Apellido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7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7"/>
          <p:cNvSpPr txBox="1"/>
          <p:nvPr/>
        </p:nvSpPr>
        <p:spPr>
          <a:xfrm>
            <a:off x="561654" y="5084016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no está en BCNF. Intentemos descomponerla: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7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Motivación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7"/>
          <p:cNvSpPr txBox="1"/>
          <p:nvPr/>
        </p:nvSpPr>
        <p:spPr>
          <a:xfrm>
            <a:off x="895205" y="3096329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DF1: 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DF2: 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87"/>
          <p:cNvSpPr txBox="1"/>
          <p:nvPr/>
        </p:nvSpPr>
        <p:spPr>
          <a:xfrm>
            <a:off x="1228805" y="6191625"/>
            <a:ext cx="11214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la DF1: 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dependencias!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7"/>
          <p:cNvSpPr/>
          <p:nvPr/>
        </p:nvSpPr>
        <p:spPr>
          <a:xfrm>
            <a:off x="8205300" y="6191625"/>
            <a:ext cx="3904200" cy="260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Perdemos la dependencia funcional 2!!!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52d7b252_1_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b52d7b252_1_5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Motivación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1b52d7b252_1_5"/>
          <p:cNvSpPr txBox="1"/>
          <p:nvPr/>
        </p:nvSpPr>
        <p:spPr>
          <a:xfrm>
            <a:off x="561604" y="7646516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Char char="●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La transformación a BCNF no asegura que se preserven las dependencias funcionales…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g11b52d7b252_1_5"/>
          <p:cNvSpPr txBox="1"/>
          <p:nvPr/>
        </p:nvSpPr>
        <p:spPr>
          <a:xfrm>
            <a:off x="895205" y="3096329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DF1: 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DF2: 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g11b52d7b252_1_5"/>
          <p:cNvSpPr txBox="1"/>
          <p:nvPr/>
        </p:nvSpPr>
        <p:spPr>
          <a:xfrm>
            <a:off x="895205" y="4995400"/>
            <a:ext cx="11214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la DF1: 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700"/>
              <a:buFont typeface="Helvetica Neue"/>
              <a:buChar char="•"/>
            </a:pPr>
            <a:r>
              <a:rPr b="1" i="0" lang="es-CL" sz="36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dependencias!</a:t>
            </a:r>
            <a:endParaRPr b="1" i="0" sz="1400" u="none" cap="none" strike="noStrike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6"/>
          <p:cNvSpPr/>
          <p:nvPr/>
        </p:nvSpPr>
        <p:spPr>
          <a:xfrm>
            <a:off x="447650" y="2573176"/>
            <a:ext cx="12109500" cy="2699400"/>
          </a:xfrm>
          <a:prstGeom prst="roundRect">
            <a:avLst>
              <a:gd fmla="val 16667" name="adj"/>
            </a:avLst>
          </a:prstGeom>
          <a:solidFill>
            <a:schemeClr val="lt2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019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86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6"/>
          <p:cNvSpPr txBox="1"/>
          <p:nvPr/>
        </p:nvSpPr>
        <p:spPr>
          <a:xfrm>
            <a:off x="675529" y="2763365"/>
            <a:ext cx="118815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para toda dependencia funcional no trivial X → Y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se cumple que: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superllave o,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parte de una llave minimal par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6"/>
          <p:cNvSpPr txBox="1"/>
          <p:nvPr/>
        </p:nvSpPr>
        <p:spPr>
          <a:xfrm>
            <a:off x="561654" y="5592361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llave minimal si no existe llave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Z’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que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Z’ ⊆ Z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86"/>
          <p:cNvSpPr txBox="1"/>
          <p:nvPr/>
        </p:nvSpPr>
        <p:spPr>
          <a:xfrm>
            <a:off x="561654" y="6501738"/>
            <a:ext cx="11881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s-CL" sz="3600">
                <a:latin typeface="Helvetica Neue"/>
                <a:ea typeface="Helvetica Neue"/>
                <a:cs typeface="Helvetica Neue"/>
                <a:sym typeface="Helvetica Neue"/>
              </a:rPr>
              <a:t>Observaciones: 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menos restrictivo que BCNF ya que permite un poco más de redundancia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Si una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en BCNF, entonces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en 3NF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8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8"/>
          <p:cNvSpPr txBox="1"/>
          <p:nvPr/>
        </p:nvSpPr>
        <p:spPr>
          <a:xfrm>
            <a:off x="561604" y="5236571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 relación está en 3NF: 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es llave minimal, por lo que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parte de una llave.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8"/>
          <p:cNvSpPr txBox="1"/>
          <p:nvPr/>
        </p:nvSpPr>
        <p:spPr>
          <a:xfrm>
            <a:off x="895205" y="3096329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DF1: 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DF2: B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88"/>
          <p:cNvSpPr/>
          <p:nvPr/>
        </p:nvSpPr>
        <p:spPr>
          <a:xfrm>
            <a:off x="447600" y="6691976"/>
            <a:ext cx="12109500" cy="2699400"/>
          </a:xfrm>
          <a:prstGeom prst="roundRect">
            <a:avLst>
              <a:gd fmla="val 16667" name="adj"/>
            </a:avLst>
          </a:prstGeom>
          <a:solidFill>
            <a:schemeClr val="lt2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02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88"/>
          <p:cNvSpPr txBox="1"/>
          <p:nvPr/>
        </p:nvSpPr>
        <p:spPr>
          <a:xfrm>
            <a:off x="675479" y="6882165"/>
            <a:ext cx="118815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para toda dependencia funcional no trivial X → Y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se cumple que: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superllave o,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parte de una llave minimal par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d2776b59_0_4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24d2776b59_0_45"/>
          <p:cNvSpPr txBox="1"/>
          <p:nvPr/>
        </p:nvSpPr>
        <p:spPr>
          <a:xfrm>
            <a:off x="3160648" y="1978500"/>
            <a:ext cx="6683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</a:t>
            </a: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dejar una </a:t>
            </a: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relación</a:t>
            </a: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en 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24d2776b59_0_45"/>
          <p:cNvSpPr txBox="1"/>
          <p:nvPr/>
        </p:nvSpPr>
        <p:spPr>
          <a:xfrm>
            <a:off x="562950" y="3040425"/>
            <a:ext cx="1187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 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el esquema de la tabla R(A)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dependencias funcionales en un </a:t>
            </a:r>
            <a:r>
              <a:rPr b="0" i="1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 estandarizado</a:t>
            </a:r>
            <a:endParaRPr b="0" i="1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- una llave candidata para 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52d7b252_1_2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1b52d7b252_1_25"/>
          <p:cNvSpPr txBox="1"/>
          <p:nvPr/>
        </p:nvSpPr>
        <p:spPr>
          <a:xfrm>
            <a:off x="2095100" y="1978500"/>
            <a:ext cx="8814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pasar a 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b52d7b252_1_25"/>
          <p:cNvSpPr txBox="1"/>
          <p:nvPr/>
        </p:nvSpPr>
        <p:spPr>
          <a:xfrm>
            <a:off x="562950" y="3040425"/>
            <a:ext cx="118788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 Light"/>
              <a:buAutoNum type="arabicPeriod"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Juntar todas las dependencias funcionales de la forma X→Y y X→Z en una sola X→Y,Z  </a:t>
            </a:r>
            <a:endParaRPr sz="3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 Light"/>
              <a:buAutoNum type="arabicPeriod"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dependencia funcional  X→Y  crear una tabla con esquema  X U Y</a:t>
            </a:r>
            <a:endParaRPr sz="3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 Light"/>
              <a:buAutoNum type="arabicPeriod"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final ninguno de los esquemas resultantes contiene una llave de R, crear una relación con los atributos de una llave minimal para 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g11b52d7b252_1_25"/>
          <p:cNvSpPr txBox="1"/>
          <p:nvPr/>
        </p:nvSpPr>
        <p:spPr>
          <a:xfrm>
            <a:off x="561604" y="7646516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Char char="●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a 3NF si asegura que se preserven las dependencias funcionales…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124d2776b59_0_62"/>
          <p:cNvGraphicFramePr/>
          <p:nvPr/>
        </p:nvGraphicFramePr>
        <p:xfrm>
          <a:off x="674525" y="27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574650"/>
                <a:gridCol w="1386350"/>
                <a:gridCol w="1009825"/>
                <a:gridCol w="1163850"/>
                <a:gridCol w="1317900"/>
                <a:gridCol w="1574650"/>
                <a:gridCol w="992700"/>
                <a:gridCol w="1317900"/>
                <a:gridCol w="1317900"/>
              </a:tblGrid>
              <a:tr h="6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sz="1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sz="1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sz="1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sz="1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165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III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220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444444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Elena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Abarca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150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165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555555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Luisa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Muñoz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250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V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3,5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350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-CL" sz="1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g124d2776b59_0_62"/>
          <p:cNvSpPr txBox="1"/>
          <p:nvPr/>
        </p:nvSpPr>
        <p:spPr>
          <a:xfrm>
            <a:off x="4677795" y="1100775"/>
            <a:ext cx="3649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lang="es-CL" sz="6000"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4d2776b59_0_62"/>
          <p:cNvSpPr/>
          <p:nvPr/>
        </p:nvSpPr>
        <p:spPr>
          <a:xfrm>
            <a:off x="804975" y="7110600"/>
            <a:ext cx="6211800" cy="21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DF1: </a:t>
            </a:r>
            <a:r>
              <a:rPr lang="es-CL" sz="2000">
                <a:latin typeface="Helvetica Neue"/>
                <a:ea typeface="Helvetica Neue"/>
                <a:cs typeface="Helvetica Neue"/>
                <a:sym typeface="Helvetica Neue"/>
              </a:rPr>
              <a:t>NombreComuna, Region -&gt; Tasa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DF2: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Nombre, Apellido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DF3: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-&gt; RUT, M2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DF4: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M2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Avaluo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g124d2776b59_0_62"/>
          <p:cNvSpPr txBox="1"/>
          <p:nvPr/>
        </p:nvSpPr>
        <p:spPr>
          <a:xfrm>
            <a:off x="2095100" y="1978500"/>
            <a:ext cx="8814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funcionamiento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d2776b59_0_158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AutoNum type="arabicPeriod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27" name="Google Shape;127;g124d2776b59_0_158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{12BA1FA9-4F58-4200-89E1-22E15AC07916}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sz="14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L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124d2776b59_0_158"/>
          <p:cNvSpPr txBox="1"/>
          <p:nvPr/>
        </p:nvSpPr>
        <p:spPr>
          <a:xfrm>
            <a:off x="136100" y="6422575"/>
            <a:ext cx="4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L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 → Tasa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g124d2776b59_0_158"/>
          <p:cNvSpPr txBox="1"/>
          <p:nvPr/>
        </p:nvSpPr>
        <p:spPr>
          <a:xfrm>
            <a:off x="4677795" y="1100775"/>
            <a:ext cx="3649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lang="es-CL" sz="6000"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24d2776b59_0_158"/>
          <p:cNvSpPr txBox="1"/>
          <p:nvPr/>
        </p:nvSpPr>
        <p:spPr>
          <a:xfrm>
            <a:off x="2095100" y="1978500"/>
            <a:ext cx="8814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funcionamiento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24d2776b59_0_158"/>
          <p:cNvSpPr/>
          <p:nvPr/>
        </p:nvSpPr>
        <p:spPr>
          <a:xfrm>
            <a:off x="546500" y="7392350"/>
            <a:ext cx="6211800" cy="21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DF1: </a:t>
            </a:r>
            <a:r>
              <a:rPr b="1" lang="es-CL" sz="2000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NombreComuna, Region -&gt; Tasa</a:t>
            </a:r>
            <a:endParaRPr b="1" sz="2000"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DF2: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 -&gt; Nombre, Apellido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DF3: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NombreComuna, Region, Rol -&gt; RUT, M2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latin typeface="Helvetica Neue"/>
                <a:ea typeface="Helvetica Neue"/>
                <a:cs typeface="Helvetica Neue"/>
                <a:sym typeface="Helvetica Neue"/>
              </a:rPr>
              <a:t>DF4: </a:t>
            </a:r>
            <a:r>
              <a:rPr lang="es-CL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Tasa, M2 -&gt; Avaluo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