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</p:sldIdLst>
  <p:sldSz cy="9753600" cx="13004800"/>
  <p:notesSz cx="6858000" cy="9144000"/>
  <p:embeddedFontLst>
    <p:embeddedFont>
      <p:font typeface="Helvetica Neue"/>
      <p:regular r:id="rId171"/>
      <p:bold r:id="rId172"/>
      <p:italic r:id="rId173"/>
      <p:boldItalic r:id="rId1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5" roundtripDataSignature="AMtx7mhpf8vQ/iWo1s8Fgo/GArsFnzcz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BA936D-8FC9-4A12-9C4F-80F20B73772D}">
  <a:tblStyle styleId="{3DBA936D-8FC9-4A12-9C4F-80F20B7377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175" Type="http://customschemas.google.com/relationships/presentationmetadata" Target="metadata"/><Relationship Id="rId39" Type="http://schemas.openxmlformats.org/officeDocument/2006/relationships/slide" Target="slides/slide34.xml"/><Relationship Id="rId174" Type="http://schemas.openxmlformats.org/officeDocument/2006/relationships/font" Target="fonts/HelveticaNeue-boldItalic.fntdata"/><Relationship Id="rId38" Type="http://schemas.openxmlformats.org/officeDocument/2006/relationships/slide" Target="slides/slide33.xml"/><Relationship Id="rId173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font" Target="fonts/HelveticaNeue-bold.fntdata"/><Relationship Id="rId65" Type="http://schemas.openxmlformats.org/officeDocument/2006/relationships/slide" Target="slides/slide60.xml"/><Relationship Id="rId171" Type="http://schemas.openxmlformats.org/officeDocument/2006/relationships/font" Target="fonts/HelveticaNeue-regular.fntdata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5" name="Google Shape;89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8" name="Google Shape;918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9" name="Google Shape;929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1" name="Google Shape;941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9" name="Google Shape;949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8" name="Google Shape;958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0" name="Google Shape;980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4" name="Google Shape;994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1" name="Google Shape;1011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8" name="Google Shape;1018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8" name="Google Shape;1028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8" name="Google Shape;1038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5" name="Google Shape;1045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5" name="Google Shape;10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3" name="Google Shape;1063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3" name="Google Shape;1073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3" name="Google Shape;1083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4" name="Google Shape;1104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1" name="Google Shape;1121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9" name="Google Shape;1129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0" name="Google Shape;1140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5" name="Google Shape;1155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2" name="Google Shape;1162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8" name="Google Shape;1168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4" name="Google Shape;1174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0" name="Google Shape;1180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6" name="Google Shape;1186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4" name="Google Shape;1194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0" name="Google Shape;1200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7" name="Google Shape;120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3" name="Google Shape;1213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9" name="Google Shape;1219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6" name="Google Shape;1226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2" name="Google Shape;1232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0" name="Google Shape;1240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8" name="Google Shape;124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6" name="Google Shape;1256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3" name="Google Shape;1263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0" name="Google Shape;1270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7" name="Google Shape;1277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4" name="Google Shape;1284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1" name="Google Shape;1291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9" name="Google Shape;1299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6" name="Google Shape;1306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3" name="Google Shape;1313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0" name="Google Shape;1320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8" name="Google Shape;1328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7" name="Google Shape;1337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4" name="Google Shape;1344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0" name="Google Shape;1350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7" name="Google Shape;1357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3" name="Google Shape;1363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1" name="Google Shape;1371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9" name="Google Shape;1379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7" name="Google Shape;1387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4" name="Google Shape;1394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1" name="Google Shape;1401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8" name="Google Shape;1408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5" name="Google Shape;1415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2" name="Google Shape;1422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1" name="Google Shape;1431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8" name="Google Shape;1438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4" name="Google Shape;144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1" name="Google Shape;145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2" name="Google Shape;68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1" name="Google Shape;711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7" name="Google Shape;747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4" name="Google Shape;82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0" name="Google Shape;840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7" name="Google Shape;867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5" name="Google Shape;8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5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75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12" name="Google Shape;12;p175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4"/>
          <p:cNvSpPr/>
          <p:nvPr>
            <p:ph idx="2" type="pic"/>
          </p:nvPr>
        </p:nvSpPr>
        <p:spPr>
          <a:xfrm>
            <a:off x="6680200" y="5026947"/>
            <a:ext cx="6057902" cy="404070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84"/>
          <p:cNvSpPr/>
          <p:nvPr>
            <p:ph idx="3" type="pic"/>
          </p:nvPr>
        </p:nvSpPr>
        <p:spPr>
          <a:xfrm>
            <a:off x="6502400" y="886747"/>
            <a:ext cx="5867400" cy="391160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84"/>
          <p:cNvSpPr/>
          <p:nvPr>
            <p:ph idx="4" type="pic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84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5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52" name="Google Shape;52;p185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53" name="Google Shape;53;p185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6"/>
          <p:cNvSpPr/>
          <p:nvPr>
            <p:ph idx="2" type="pic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86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7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7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16" name="Google Shape;16;p176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7"/>
          <p:cNvSpPr txBox="1"/>
          <p:nvPr>
            <p:ph type="title"/>
          </p:nvPr>
        </p:nvSpPr>
        <p:spPr>
          <a:xfrm>
            <a:off x="650239" y="390596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0"/>
              <a:buFont typeface="Calibri"/>
              <a:buNone/>
              <a:defRPr sz="50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77"/>
          <p:cNvSpPr txBox="1"/>
          <p:nvPr>
            <p:ph idx="1" type="body"/>
          </p:nvPr>
        </p:nvSpPr>
        <p:spPr>
          <a:xfrm>
            <a:off x="650239" y="1733973"/>
            <a:ext cx="11704322" cy="69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indent="-508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508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indent="-508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indent="-508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20" name="Google Shape;20;p177"/>
          <p:cNvSpPr txBox="1"/>
          <p:nvPr>
            <p:ph idx="12" type="sldNum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8"/>
          <p:cNvSpPr/>
          <p:nvPr>
            <p:ph idx="2" type="pic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78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78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25" name="Google Shape;25;p178"/>
          <p:cNvSpPr txBox="1"/>
          <p:nvPr>
            <p:ph idx="12" type="sldNum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9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9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0"/>
          <p:cNvSpPr/>
          <p:nvPr>
            <p:ph idx="2" type="pic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8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0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33" name="Google Shape;33;p180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81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2"/>
          <p:cNvSpPr/>
          <p:nvPr>
            <p:ph idx="2" type="pic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8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82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41" name="Google Shape;41;p182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1pPr>
            <a:lvl2pPr indent="-457200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4pPr>
            <a:lvl5pPr indent="-457200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5pPr>
            <a:lvl6pPr indent="-457200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6pPr>
            <a:lvl7pPr indent="-457200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7pPr>
            <a:lvl8pPr indent="-457200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8pPr>
            <a:lvl9pPr indent="-457200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/>
        </p:txBody>
      </p:sp>
      <p:sp>
        <p:nvSpPr>
          <p:cNvPr id="44" name="Google Shape;44;p183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7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74"/>
          <p:cNvSpPr txBox="1"/>
          <p:nvPr>
            <p:ph idx="12" type="sldNum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5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5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5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8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9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9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7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7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9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9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Bases de Datos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11: Transacciones y Recuperación de Fallas</a:t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895204" y="310108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24;p10"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29" y="4667570"/>
            <a:ext cx="2171058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5;p10"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3729" y="7204199"/>
            <a:ext cx="2171058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6;p10" id="130" name="Google Shape;13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9611" y="5428214"/>
            <a:ext cx="2171059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7;p10" id="131" name="Google Shape;13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8292" y="5245100"/>
            <a:ext cx="1016001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8;p10" id="132" name="Google Shape;13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8292" y="7781728"/>
            <a:ext cx="1016001" cy="10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" name="Google Shape;897;p108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898" name="Google Shape;898;p108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08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08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108"/>
          <p:cNvCxnSpPr/>
          <p:nvPr/>
        </p:nvCxnSpPr>
        <p:spPr>
          <a:xfrm flipH="1">
            <a:off x="8191195" y="5329589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2" name="Google Shape;902;p108"/>
          <p:cNvSpPr txBox="1"/>
          <p:nvPr/>
        </p:nvSpPr>
        <p:spPr>
          <a:xfrm>
            <a:off x="8752113" y="5090255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08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109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09" name="Google Shape;909;p109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09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09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109"/>
          <p:cNvCxnSpPr/>
          <p:nvPr/>
        </p:nvCxnSpPr>
        <p:spPr>
          <a:xfrm flipH="1">
            <a:off x="8191195" y="5329589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3" name="Google Shape;913;p109"/>
          <p:cNvSpPr txBox="1"/>
          <p:nvPr/>
        </p:nvSpPr>
        <p:spPr>
          <a:xfrm>
            <a:off x="8752113" y="5090255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09"/>
          <p:cNvSpPr txBox="1"/>
          <p:nvPr/>
        </p:nvSpPr>
        <p:spPr>
          <a:xfrm>
            <a:off x="1684919" y="4646116"/>
            <a:ext cx="253419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09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" name="Google Shape;920;p110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21" name="Google Shape;921;p110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10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110"/>
          <p:cNvCxnSpPr/>
          <p:nvPr/>
        </p:nvCxnSpPr>
        <p:spPr>
          <a:xfrm flipH="1">
            <a:off x="8191195" y="5329589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4" name="Google Shape;924;p110"/>
          <p:cNvSpPr txBox="1"/>
          <p:nvPr/>
        </p:nvSpPr>
        <p:spPr>
          <a:xfrm>
            <a:off x="8752113" y="5090255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10"/>
          <p:cNvSpPr txBox="1"/>
          <p:nvPr/>
        </p:nvSpPr>
        <p:spPr>
          <a:xfrm>
            <a:off x="1684919" y="4646116"/>
            <a:ext cx="253419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Listo con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10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" name="Google Shape;931;p111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32" name="Google Shape;932;p111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11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4" name="Google Shape;934;p111"/>
          <p:cNvCxnSpPr/>
          <p:nvPr/>
        </p:nvCxnSpPr>
        <p:spPr>
          <a:xfrm flipH="1">
            <a:off x="8191195" y="5329589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5" name="Google Shape;935;p111"/>
          <p:cNvSpPr txBox="1"/>
          <p:nvPr/>
        </p:nvSpPr>
        <p:spPr>
          <a:xfrm>
            <a:off x="8752113" y="5090255"/>
            <a:ext cx="2664824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11"/>
          <p:cNvSpPr txBox="1"/>
          <p:nvPr/>
        </p:nvSpPr>
        <p:spPr>
          <a:xfrm>
            <a:off x="1684919" y="4646116"/>
            <a:ext cx="253419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Listo con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11"/>
          <p:cNvSpPr txBox="1"/>
          <p:nvPr/>
        </p:nvSpPr>
        <p:spPr>
          <a:xfrm>
            <a:off x="8752113" y="5602987"/>
            <a:ext cx="2534196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11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12"/>
          <p:cNvSpPr txBox="1"/>
          <p:nvPr/>
        </p:nvSpPr>
        <p:spPr>
          <a:xfrm>
            <a:off x="3631426" y="1051534"/>
            <a:ext cx="5741959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en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4" name="Google Shape;944;p112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45" name="Google Shape;945;p112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12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" name="Google Shape;951;p113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52" name="Google Shape;952;p113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13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13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13"/>
          <p:cNvSpPr txBox="1"/>
          <p:nvPr/>
        </p:nvSpPr>
        <p:spPr>
          <a:xfrm>
            <a:off x="3631426" y="1051534"/>
            <a:ext cx="5741959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en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" name="Google Shape;960;p114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61" name="Google Shape;961;p114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14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14"/>
          <p:cNvSpPr txBox="1"/>
          <p:nvPr/>
        </p:nvSpPr>
        <p:spPr>
          <a:xfrm>
            <a:off x="8191195" y="4614846"/>
            <a:ext cx="2703229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14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14"/>
          <p:cNvSpPr txBox="1"/>
          <p:nvPr/>
        </p:nvSpPr>
        <p:spPr>
          <a:xfrm>
            <a:off x="3631426" y="1051534"/>
            <a:ext cx="5741959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en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0" name="Google Shape;970;p115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71" name="Google Shape;971;p115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15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15"/>
          <p:cNvSpPr txBox="1"/>
          <p:nvPr/>
        </p:nvSpPr>
        <p:spPr>
          <a:xfrm>
            <a:off x="8191195" y="4614846"/>
            <a:ext cx="2703229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15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p115"/>
          <p:cNvCxnSpPr/>
          <p:nvPr/>
        </p:nvCxnSpPr>
        <p:spPr>
          <a:xfrm flipH="1">
            <a:off x="8191195" y="5370103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6" name="Google Shape;976;p115"/>
          <p:cNvSpPr txBox="1"/>
          <p:nvPr/>
        </p:nvSpPr>
        <p:spPr>
          <a:xfrm>
            <a:off x="8752113" y="5130770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15"/>
          <p:cNvSpPr txBox="1"/>
          <p:nvPr/>
        </p:nvSpPr>
        <p:spPr>
          <a:xfrm>
            <a:off x="3631426" y="1051534"/>
            <a:ext cx="5741959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en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2" name="Google Shape;982;p116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83" name="Google Shape;983;p116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16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16"/>
          <p:cNvSpPr txBox="1"/>
          <p:nvPr/>
        </p:nvSpPr>
        <p:spPr>
          <a:xfrm>
            <a:off x="8191195" y="4614846"/>
            <a:ext cx="2703229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16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p116"/>
          <p:cNvCxnSpPr/>
          <p:nvPr/>
        </p:nvCxnSpPr>
        <p:spPr>
          <a:xfrm flipH="1">
            <a:off x="8191195" y="5370103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8" name="Google Shape;988;p116"/>
          <p:cNvSpPr txBox="1"/>
          <p:nvPr/>
        </p:nvSpPr>
        <p:spPr>
          <a:xfrm>
            <a:off x="8752113" y="5130770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Google Shape;989;p116"/>
          <p:cNvCxnSpPr/>
          <p:nvPr/>
        </p:nvCxnSpPr>
        <p:spPr>
          <a:xfrm>
            <a:off x="3953300" y="5878286"/>
            <a:ext cx="614807" cy="2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0" name="Google Shape;990;p116"/>
          <p:cNvSpPr txBox="1"/>
          <p:nvPr/>
        </p:nvSpPr>
        <p:spPr>
          <a:xfrm>
            <a:off x="2072639" y="5602987"/>
            <a:ext cx="201089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16"/>
          <p:cNvSpPr txBox="1"/>
          <p:nvPr/>
        </p:nvSpPr>
        <p:spPr>
          <a:xfrm>
            <a:off x="3631426" y="1051534"/>
            <a:ext cx="5741959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en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" name="Google Shape;996;p117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997" name="Google Shape;997;p117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17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17"/>
          <p:cNvSpPr txBox="1"/>
          <p:nvPr/>
        </p:nvSpPr>
        <p:spPr>
          <a:xfrm>
            <a:off x="8191195" y="4614846"/>
            <a:ext cx="2703229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17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Google Shape;1001;p117"/>
          <p:cNvCxnSpPr/>
          <p:nvPr/>
        </p:nvCxnSpPr>
        <p:spPr>
          <a:xfrm flipH="1">
            <a:off x="8191195" y="5370103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2" name="Google Shape;1002;p117"/>
          <p:cNvSpPr txBox="1"/>
          <p:nvPr/>
        </p:nvSpPr>
        <p:spPr>
          <a:xfrm>
            <a:off x="8752113" y="5130770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3" name="Google Shape;1003;p117"/>
          <p:cNvCxnSpPr/>
          <p:nvPr/>
        </p:nvCxnSpPr>
        <p:spPr>
          <a:xfrm>
            <a:off x="3953300" y="5878286"/>
            <a:ext cx="614807" cy="2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4" name="Google Shape;1004;p117"/>
          <p:cNvSpPr txBox="1"/>
          <p:nvPr/>
        </p:nvSpPr>
        <p:spPr>
          <a:xfrm>
            <a:off x="2072639" y="5602987"/>
            <a:ext cx="201089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117"/>
          <p:cNvGrpSpPr/>
          <p:nvPr/>
        </p:nvGrpSpPr>
        <p:grpSpPr>
          <a:xfrm>
            <a:off x="3380066" y="6184264"/>
            <a:ext cx="6495456" cy="2552179"/>
            <a:chOff x="0" y="0"/>
            <a:chExt cx="6495454" cy="2552177"/>
          </a:xfrm>
        </p:grpSpPr>
        <p:sp>
          <p:nvSpPr>
            <p:cNvPr id="1006" name="Google Shape;1006;p117"/>
            <p:cNvSpPr/>
            <p:nvPr/>
          </p:nvSpPr>
          <p:spPr>
            <a:xfrm>
              <a:off x="0" y="0"/>
              <a:ext cx="6495454" cy="2552177"/>
            </a:xfrm>
            <a:custGeom>
              <a:rect b="b" l="l" r="r" t="t"/>
              <a:pathLst>
                <a:path extrusionOk="0" h="21600" w="21600">
                  <a:moveTo>
                    <a:pt x="489" y="12154"/>
                  </a:moveTo>
                  <a:cubicBezTo>
                    <a:pt x="489" y="11110"/>
                    <a:pt x="821" y="10264"/>
                    <a:pt x="1231" y="10264"/>
                  </a:cubicBezTo>
                  <a:lnTo>
                    <a:pt x="4007" y="10264"/>
                  </a:lnTo>
                  <a:lnTo>
                    <a:pt x="0" y="0"/>
                  </a:lnTo>
                  <a:lnTo>
                    <a:pt x="9285" y="10264"/>
                  </a:lnTo>
                  <a:lnTo>
                    <a:pt x="20858" y="10264"/>
                  </a:lnTo>
                  <a:cubicBezTo>
                    <a:pt x="21268" y="10264"/>
                    <a:pt x="21600" y="11110"/>
                    <a:pt x="21600" y="12154"/>
                  </a:cubicBezTo>
                  <a:lnTo>
                    <a:pt x="21600" y="12154"/>
                  </a:lnTo>
                  <a:lnTo>
                    <a:pt x="21600" y="19711"/>
                  </a:lnTo>
                  <a:cubicBezTo>
                    <a:pt x="21600" y="20754"/>
                    <a:pt x="21268" y="21600"/>
                    <a:pt x="20858" y="21600"/>
                  </a:cubicBezTo>
                  <a:lnTo>
                    <a:pt x="1231" y="21600"/>
                  </a:lnTo>
                  <a:cubicBezTo>
                    <a:pt x="821" y="21600"/>
                    <a:pt x="489" y="20754"/>
                    <a:pt x="489" y="19711"/>
                  </a:cubicBezTo>
                  <a:lnTo>
                    <a:pt x="489" y="12154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117"/>
            <p:cNvSpPr txBox="1"/>
            <p:nvPr/>
          </p:nvSpPr>
          <p:spPr>
            <a:xfrm>
              <a:off x="212287" y="1283507"/>
              <a:ext cx="62178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Deadlock: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T2 espera que termine 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T1 espera que termine 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8" name="Google Shape;1008;p117"/>
          <p:cNvSpPr txBox="1"/>
          <p:nvPr/>
        </p:nvSpPr>
        <p:spPr>
          <a:xfrm>
            <a:off x="3631426" y="1051534"/>
            <a:ext cx="5741959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Deadlock en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11"/>
          <p:cNvGraphicFramePr/>
          <p:nvPr/>
        </p:nvGraphicFramePr>
        <p:xfrm>
          <a:off x="1314645" y="3130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2593875"/>
                <a:gridCol w="2593875"/>
                <a:gridCol w="2593875"/>
                <a:gridCol w="259387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Alice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Bob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A &amp; 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x - 100)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900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READ(saldoC,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WRITE(saldoC, x + 100)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y - 200)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700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READ(saldoC, 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WRITE(saldoC, y + 200)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700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1300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141" name="Google Shape;141;p11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8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118"/>
          <p:cNvSpPr txBox="1"/>
          <p:nvPr/>
        </p:nvSpPr>
        <p:spPr>
          <a:xfrm>
            <a:off x="1319942" y="4352968"/>
            <a:ext cx="100254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 TRANSACTION;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a_nombre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Actores;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18"/>
          <p:cNvSpPr txBox="1"/>
          <p:nvPr/>
        </p:nvSpPr>
        <p:spPr>
          <a:xfrm>
            <a:off x="5815515" y="1876200"/>
            <a:ext cx="1373775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básico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9"/>
          <p:cNvSpPr txBox="1"/>
          <p:nvPr/>
        </p:nvSpPr>
        <p:spPr>
          <a:xfrm>
            <a:off x="1319942" y="4352968"/>
            <a:ext cx="100254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 TRANSACTION;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a_nombre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Actores;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1" name="Google Shape;1021;p119"/>
          <p:cNvGrpSpPr/>
          <p:nvPr/>
        </p:nvGrpSpPr>
        <p:grpSpPr>
          <a:xfrm>
            <a:off x="3132500" y="2442766"/>
            <a:ext cx="8745399" cy="1867334"/>
            <a:chOff x="0" y="0"/>
            <a:chExt cx="8745397" cy="1867332"/>
          </a:xfrm>
        </p:grpSpPr>
        <p:sp>
          <p:nvSpPr>
            <p:cNvPr id="1022" name="Google Shape;1022;p119"/>
            <p:cNvSpPr/>
            <p:nvPr/>
          </p:nvSpPr>
          <p:spPr>
            <a:xfrm>
              <a:off x="0" y="0"/>
              <a:ext cx="8745397" cy="1867332"/>
            </a:xfrm>
            <a:custGeom>
              <a:rect b="b" l="l" r="r" t="t"/>
              <a:pathLst>
                <a:path extrusionOk="0" h="21600" w="21600">
                  <a:moveTo>
                    <a:pt x="8323" y="3370"/>
                  </a:moveTo>
                  <a:cubicBezTo>
                    <a:pt x="8323" y="1509"/>
                    <a:pt x="8645" y="0"/>
                    <a:pt x="9043" y="0"/>
                  </a:cubicBezTo>
                  <a:lnTo>
                    <a:pt x="10536" y="0"/>
                  </a:lnTo>
                  <a:lnTo>
                    <a:pt x="20880" y="0"/>
                  </a:lnTo>
                  <a:cubicBezTo>
                    <a:pt x="21278" y="0"/>
                    <a:pt x="21600" y="1509"/>
                    <a:pt x="21600" y="3370"/>
                  </a:cubicBezTo>
                  <a:lnTo>
                    <a:pt x="21600" y="16850"/>
                  </a:lnTo>
                  <a:cubicBezTo>
                    <a:pt x="21600" y="18711"/>
                    <a:pt x="21278" y="20220"/>
                    <a:pt x="20880" y="20220"/>
                  </a:cubicBezTo>
                  <a:lnTo>
                    <a:pt x="9043" y="20220"/>
                  </a:lnTo>
                  <a:cubicBezTo>
                    <a:pt x="8645" y="20220"/>
                    <a:pt x="8323" y="18711"/>
                    <a:pt x="8323" y="16850"/>
                  </a:cubicBezTo>
                  <a:lnTo>
                    <a:pt x="8323" y="16850"/>
                  </a:lnTo>
                  <a:lnTo>
                    <a:pt x="0" y="21600"/>
                  </a:lnTo>
                  <a:lnTo>
                    <a:pt x="8323" y="11795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119"/>
            <p:cNvSpPr txBox="1"/>
            <p:nvPr/>
          </p:nvSpPr>
          <p:spPr>
            <a:xfrm>
              <a:off x="3455229" y="90865"/>
              <a:ext cx="5204700" cy="15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 hace automáticamente cuando se ejecuta una consulta.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¡O cuando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uno se conecta a la DB con un lenguaje de programación!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4" name="Google Shape;1024;p119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19"/>
          <p:cNvSpPr txBox="1"/>
          <p:nvPr/>
        </p:nvSpPr>
        <p:spPr>
          <a:xfrm>
            <a:off x="5815515" y="1876200"/>
            <a:ext cx="1373775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básico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20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20"/>
          <p:cNvSpPr txBox="1"/>
          <p:nvPr/>
        </p:nvSpPr>
        <p:spPr>
          <a:xfrm>
            <a:off x="1319942" y="4036483"/>
            <a:ext cx="100254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 TRANSACTION;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UPDATE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bio = 'El mejor actor'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nombre = 'Adrian Soto';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ROLLBACK;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2" name="Google Shape;1032;p120"/>
          <p:cNvGrpSpPr/>
          <p:nvPr/>
        </p:nvGrpSpPr>
        <p:grpSpPr>
          <a:xfrm>
            <a:off x="2897396" y="7257122"/>
            <a:ext cx="7883223" cy="1746504"/>
            <a:chOff x="0" y="0"/>
            <a:chExt cx="7883221" cy="1746503"/>
          </a:xfrm>
        </p:grpSpPr>
        <p:sp>
          <p:nvSpPr>
            <p:cNvPr id="1033" name="Google Shape;1033;p120"/>
            <p:cNvSpPr/>
            <p:nvPr/>
          </p:nvSpPr>
          <p:spPr>
            <a:xfrm>
              <a:off x="0" y="0"/>
              <a:ext cx="7883221" cy="1746503"/>
            </a:xfrm>
            <a:custGeom>
              <a:rect b="b" l="l" r="r" t="t"/>
              <a:pathLst>
                <a:path extrusionOk="0" h="21600" w="21600">
                  <a:moveTo>
                    <a:pt x="6871" y="16219"/>
                  </a:moveTo>
                  <a:cubicBezTo>
                    <a:pt x="6871" y="15624"/>
                    <a:pt x="6978" y="15143"/>
                    <a:pt x="7110" y="15143"/>
                  </a:cubicBezTo>
                  <a:lnTo>
                    <a:pt x="9326" y="15143"/>
                  </a:lnTo>
                  <a:lnTo>
                    <a:pt x="0" y="0"/>
                  </a:lnTo>
                  <a:lnTo>
                    <a:pt x="13008" y="15143"/>
                  </a:lnTo>
                  <a:lnTo>
                    <a:pt x="21362" y="15143"/>
                  </a:lnTo>
                  <a:cubicBezTo>
                    <a:pt x="21493" y="15143"/>
                    <a:pt x="21600" y="15624"/>
                    <a:pt x="21600" y="16219"/>
                  </a:cubicBezTo>
                  <a:lnTo>
                    <a:pt x="21600" y="16219"/>
                  </a:lnTo>
                  <a:lnTo>
                    <a:pt x="21600" y="20524"/>
                  </a:lnTo>
                  <a:cubicBezTo>
                    <a:pt x="21600" y="21118"/>
                    <a:pt x="21493" y="21600"/>
                    <a:pt x="21362" y="21600"/>
                  </a:cubicBezTo>
                  <a:lnTo>
                    <a:pt x="7110" y="21600"/>
                  </a:lnTo>
                  <a:cubicBezTo>
                    <a:pt x="6978" y="21600"/>
                    <a:pt x="6871" y="21118"/>
                    <a:pt x="6871" y="20524"/>
                  </a:cubicBezTo>
                  <a:lnTo>
                    <a:pt x="6871" y="16219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20"/>
            <p:cNvSpPr txBox="1"/>
            <p:nvPr/>
          </p:nvSpPr>
          <p:spPr>
            <a:xfrm>
              <a:off x="2533211" y="1254755"/>
              <a:ext cx="5324522" cy="461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Para deshacer una transacción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120"/>
          <p:cNvSpPr txBox="1"/>
          <p:nvPr/>
        </p:nvSpPr>
        <p:spPr>
          <a:xfrm>
            <a:off x="4757537" y="1876200"/>
            <a:ext cx="3489740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Cancelar una transacción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21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21"/>
          <p:cNvSpPr txBox="1"/>
          <p:nvPr/>
        </p:nvSpPr>
        <p:spPr>
          <a:xfrm>
            <a:off x="1319942" y="2770540"/>
            <a:ext cx="10025400" cy="59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 TRANSACTION;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UPDATE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bio = 'El mejor actor'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nombre = 'Adrian Soto';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SAVEPOINT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MejorActores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bio = 'El peor actor'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nombre = 'Juan Reutter';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ROLLBACK TO SAVEPOINT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MejorActores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121"/>
          <p:cNvSpPr txBox="1"/>
          <p:nvPr/>
        </p:nvSpPr>
        <p:spPr>
          <a:xfrm>
            <a:off x="5724150" y="1876200"/>
            <a:ext cx="1556518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2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22"/>
          <p:cNvSpPr txBox="1"/>
          <p:nvPr/>
        </p:nvSpPr>
        <p:spPr>
          <a:xfrm>
            <a:off x="1319942" y="2770540"/>
            <a:ext cx="10025402" cy="5621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 TRANSACTION;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UPDATE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bio = 'El major actor'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nombre = 'Adrian Soto';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SAVEPOINT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MejorActores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Actores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SET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bio = 'El peor actor'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nombre = 'Juan Reutter';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ROLLBACK TO SAVEPOINT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MejorActores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22"/>
          <p:cNvSpPr txBox="1"/>
          <p:nvPr/>
        </p:nvSpPr>
        <p:spPr>
          <a:xfrm>
            <a:off x="5724150" y="1876200"/>
            <a:ext cx="1556518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0" name="Google Shape;1050;p122"/>
          <p:cNvGrpSpPr/>
          <p:nvPr/>
        </p:nvGrpSpPr>
        <p:grpSpPr>
          <a:xfrm>
            <a:off x="5215182" y="2230707"/>
            <a:ext cx="7478285" cy="5799258"/>
            <a:chOff x="0" y="0"/>
            <a:chExt cx="7478284" cy="5799257"/>
          </a:xfrm>
        </p:grpSpPr>
        <p:sp>
          <p:nvSpPr>
            <p:cNvPr id="1051" name="Google Shape;1051;p122"/>
            <p:cNvSpPr/>
            <p:nvPr/>
          </p:nvSpPr>
          <p:spPr>
            <a:xfrm>
              <a:off x="0" y="0"/>
              <a:ext cx="7478284" cy="5799257"/>
            </a:xfrm>
            <a:custGeom>
              <a:rect b="b" l="l" r="r" t="t"/>
              <a:pathLst>
                <a:path extrusionOk="0" h="21600" w="21600">
                  <a:moveTo>
                    <a:pt x="6074" y="1085"/>
                  </a:moveTo>
                  <a:cubicBezTo>
                    <a:pt x="6074" y="486"/>
                    <a:pt x="6450" y="0"/>
                    <a:pt x="6915" y="0"/>
                  </a:cubicBezTo>
                  <a:lnTo>
                    <a:pt x="8661" y="0"/>
                  </a:lnTo>
                  <a:lnTo>
                    <a:pt x="20759" y="0"/>
                  </a:lnTo>
                  <a:cubicBezTo>
                    <a:pt x="21223" y="0"/>
                    <a:pt x="21600" y="486"/>
                    <a:pt x="21600" y="1085"/>
                  </a:cubicBezTo>
                  <a:lnTo>
                    <a:pt x="21600" y="5425"/>
                  </a:lnTo>
                  <a:cubicBezTo>
                    <a:pt x="21600" y="6025"/>
                    <a:pt x="21223" y="6511"/>
                    <a:pt x="20759" y="6511"/>
                  </a:cubicBezTo>
                  <a:lnTo>
                    <a:pt x="12543" y="6511"/>
                  </a:lnTo>
                  <a:lnTo>
                    <a:pt x="0" y="21600"/>
                  </a:lnTo>
                  <a:lnTo>
                    <a:pt x="8661" y="6511"/>
                  </a:lnTo>
                  <a:lnTo>
                    <a:pt x="6915" y="6511"/>
                  </a:lnTo>
                  <a:cubicBezTo>
                    <a:pt x="6450" y="6511"/>
                    <a:pt x="6074" y="6025"/>
                    <a:pt x="6074" y="5425"/>
                  </a:cubicBezTo>
                  <a:lnTo>
                    <a:pt x="6074" y="5426"/>
                  </a:lnTo>
                  <a:lnTo>
                    <a:pt x="6074" y="3798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122"/>
            <p:cNvSpPr txBox="1"/>
            <p:nvPr/>
          </p:nvSpPr>
          <p:spPr>
            <a:xfrm>
              <a:off x="2188117" y="90865"/>
              <a:ext cx="5204837" cy="1566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 ejecutar, se borra el SAVEPOINT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Útil en un programa qué hace varias transacciones y verifica condiciones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3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23"/>
          <p:cNvSpPr txBox="1"/>
          <p:nvPr/>
        </p:nvSpPr>
        <p:spPr>
          <a:xfrm>
            <a:off x="732115" y="3296819"/>
            <a:ext cx="6949017" cy="182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S.rating,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(S.age)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 = 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23"/>
          <p:cNvSpPr txBox="1"/>
          <p:nvPr/>
        </p:nvSpPr>
        <p:spPr>
          <a:xfrm>
            <a:off x="5006009" y="1876200"/>
            <a:ext cx="2992808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Granularidad de 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0" name="Google Shape;1060;p123"/>
          <p:cNvGraphicFramePr/>
          <p:nvPr/>
        </p:nvGraphicFramePr>
        <p:xfrm>
          <a:off x="7809447" y="3304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444975"/>
                <a:gridCol w="1444975"/>
                <a:gridCol w="1444975"/>
              </a:tblGrid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24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24"/>
          <p:cNvSpPr txBox="1"/>
          <p:nvPr/>
        </p:nvSpPr>
        <p:spPr>
          <a:xfrm>
            <a:off x="732115" y="3296819"/>
            <a:ext cx="6949017" cy="182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S.rating,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(S.age)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 = 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24"/>
          <p:cNvSpPr txBox="1"/>
          <p:nvPr/>
        </p:nvSpPr>
        <p:spPr>
          <a:xfrm>
            <a:off x="5006009" y="1876200"/>
            <a:ext cx="2992808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Granularidad de 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24"/>
          <p:cNvSpPr txBox="1"/>
          <p:nvPr/>
        </p:nvSpPr>
        <p:spPr>
          <a:xfrm>
            <a:off x="732114" y="6214000"/>
            <a:ext cx="11214391" cy="175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seguro: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tabla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9" name="Google Shape;1069;p124"/>
          <p:cNvGraphicFramePr/>
          <p:nvPr/>
        </p:nvGraphicFramePr>
        <p:xfrm>
          <a:off x="7809447" y="3304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444975"/>
                <a:gridCol w="1444975"/>
                <a:gridCol w="1444975"/>
              </a:tblGrid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0" name="Google Shape;1070;p124"/>
          <p:cNvSpPr/>
          <p:nvPr/>
        </p:nvSpPr>
        <p:spPr>
          <a:xfrm>
            <a:off x="7681132" y="2952206"/>
            <a:ext cx="4591553" cy="3122024"/>
          </a:xfrm>
          <a:prstGeom prst="roundRect">
            <a:avLst>
              <a:gd fmla="val 16667" name="adj"/>
            </a:avLst>
          </a:prstGeom>
          <a:solidFill>
            <a:srgbClr val="006620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25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25"/>
          <p:cNvSpPr txBox="1"/>
          <p:nvPr/>
        </p:nvSpPr>
        <p:spPr>
          <a:xfrm>
            <a:off x="732115" y="3296819"/>
            <a:ext cx="6949017" cy="182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S.rating,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(S.age)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 = 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25"/>
          <p:cNvSpPr txBox="1"/>
          <p:nvPr/>
        </p:nvSpPr>
        <p:spPr>
          <a:xfrm>
            <a:off x="5006009" y="1876200"/>
            <a:ext cx="2992808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Granularidad de 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25"/>
          <p:cNvSpPr txBox="1"/>
          <p:nvPr/>
        </p:nvSpPr>
        <p:spPr>
          <a:xfrm>
            <a:off x="732114" y="6214000"/>
            <a:ext cx="11214391" cy="175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seguro: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tabla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razonable: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Tuplas de S con rating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9" name="Google Shape;1079;p125"/>
          <p:cNvGraphicFramePr/>
          <p:nvPr/>
        </p:nvGraphicFramePr>
        <p:xfrm>
          <a:off x="7809447" y="3304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444975"/>
                <a:gridCol w="1444975"/>
                <a:gridCol w="1444975"/>
              </a:tblGrid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80" name="Google Shape;1080;p125"/>
          <p:cNvSpPr/>
          <p:nvPr/>
        </p:nvSpPr>
        <p:spPr>
          <a:xfrm>
            <a:off x="7577139" y="4223856"/>
            <a:ext cx="4832574" cy="1040936"/>
          </a:xfrm>
          <a:prstGeom prst="roundRect">
            <a:avLst>
              <a:gd fmla="val 16667" name="adj"/>
            </a:avLst>
          </a:prstGeom>
          <a:solidFill>
            <a:srgbClr val="006620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6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26"/>
          <p:cNvSpPr txBox="1"/>
          <p:nvPr/>
        </p:nvSpPr>
        <p:spPr>
          <a:xfrm>
            <a:off x="732115" y="3296819"/>
            <a:ext cx="6949017" cy="182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S.rating,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(S.age)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 = 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26"/>
          <p:cNvSpPr txBox="1"/>
          <p:nvPr/>
        </p:nvSpPr>
        <p:spPr>
          <a:xfrm>
            <a:off x="4677395" y="1876200"/>
            <a:ext cx="3650039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Granularidad y "fantasmas"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26"/>
          <p:cNvSpPr txBox="1"/>
          <p:nvPr/>
        </p:nvSpPr>
        <p:spPr>
          <a:xfrm>
            <a:off x="603800" y="2656327"/>
            <a:ext cx="1148937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9" name="Google Shape;1089;p126"/>
          <p:cNvGraphicFramePr/>
          <p:nvPr/>
        </p:nvGraphicFramePr>
        <p:xfrm>
          <a:off x="7809447" y="2979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444975"/>
                <a:gridCol w="1444975"/>
                <a:gridCol w="1444975"/>
              </a:tblGrid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90" name="Google Shape;1090;p126"/>
          <p:cNvSpPr/>
          <p:nvPr/>
        </p:nvSpPr>
        <p:spPr>
          <a:xfrm>
            <a:off x="7577139" y="3898837"/>
            <a:ext cx="4832574" cy="1040936"/>
          </a:xfrm>
          <a:prstGeom prst="roundRect">
            <a:avLst>
              <a:gd fmla="val 16667" name="adj"/>
            </a:avLst>
          </a:prstGeom>
          <a:solidFill>
            <a:srgbClr val="006620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1" name="Google Shape;1091;p126"/>
          <p:cNvCxnSpPr/>
          <p:nvPr/>
        </p:nvCxnSpPr>
        <p:spPr>
          <a:xfrm>
            <a:off x="5208687" y="4521155"/>
            <a:ext cx="2198224" cy="1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2" name="Google Shape;1092;p126"/>
          <p:cNvSpPr txBox="1"/>
          <p:nvPr/>
        </p:nvSpPr>
        <p:spPr>
          <a:xfrm>
            <a:off x="5208687" y="3952660"/>
            <a:ext cx="2103121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26"/>
          <p:cNvSpPr txBox="1"/>
          <p:nvPr/>
        </p:nvSpPr>
        <p:spPr>
          <a:xfrm>
            <a:off x="860428" y="7160684"/>
            <a:ext cx="6949018" cy="1191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(5,22,8);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26"/>
          <p:cNvSpPr txBox="1"/>
          <p:nvPr/>
        </p:nvSpPr>
        <p:spPr>
          <a:xfrm>
            <a:off x="732115" y="6203706"/>
            <a:ext cx="1148936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5" name="Google Shape;1095;p126"/>
          <p:cNvGraphicFramePr/>
          <p:nvPr/>
        </p:nvGraphicFramePr>
        <p:xfrm>
          <a:off x="7937761" y="6527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444975"/>
                <a:gridCol w="1444975"/>
                <a:gridCol w="1444975"/>
              </a:tblGrid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6" name="Google Shape;1096;p126"/>
          <p:cNvSpPr/>
          <p:nvPr/>
        </p:nvSpPr>
        <p:spPr>
          <a:xfrm>
            <a:off x="7705453" y="7446216"/>
            <a:ext cx="4832574" cy="1040936"/>
          </a:xfrm>
          <a:prstGeom prst="roundRect">
            <a:avLst>
              <a:gd fmla="val 16667" name="adj"/>
            </a:avLst>
          </a:prstGeom>
          <a:solidFill>
            <a:srgbClr val="006620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7" name="Google Shape;1097;p126"/>
          <p:cNvCxnSpPr/>
          <p:nvPr/>
        </p:nvCxnSpPr>
        <p:spPr>
          <a:xfrm>
            <a:off x="4062024" y="5411241"/>
            <a:ext cx="3515117" cy="2345031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8" name="Google Shape;1098;p126"/>
          <p:cNvSpPr txBox="1"/>
          <p:nvPr/>
        </p:nvSpPr>
        <p:spPr>
          <a:xfrm>
            <a:off x="5834641" y="5762569"/>
            <a:ext cx="2103121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9" name="Google Shape;1099;p126"/>
          <p:cNvGrpSpPr/>
          <p:nvPr/>
        </p:nvGrpSpPr>
        <p:grpSpPr>
          <a:xfrm>
            <a:off x="4114019" y="8701892"/>
            <a:ext cx="3643433" cy="937460"/>
            <a:chOff x="-1" y="0"/>
            <a:chExt cx="3643431" cy="937458"/>
          </a:xfrm>
        </p:grpSpPr>
        <p:sp>
          <p:nvSpPr>
            <p:cNvPr id="1100" name="Google Shape;1100;p126"/>
            <p:cNvSpPr/>
            <p:nvPr/>
          </p:nvSpPr>
          <p:spPr>
            <a:xfrm>
              <a:off x="0" y="0"/>
              <a:ext cx="3643430" cy="937458"/>
            </a:xfrm>
            <a:prstGeom prst="rightArrow">
              <a:avLst>
                <a:gd fmla="val 50000" name="adj1"/>
                <a:gd fmla="val 50000" name="adj2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126"/>
            <p:cNvSpPr txBox="1"/>
            <p:nvPr/>
          </p:nvSpPr>
          <p:spPr>
            <a:xfrm>
              <a:off x="-1" y="238046"/>
              <a:ext cx="3409067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"fantasma"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27"/>
          <p:cNvSpPr txBox="1"/>
          <p:nvPr/>
        </p:nvSpPr>
        <p:spPr>
          <a:xfrm>
            <a:off x="732115" y="3296819"/>
            <a:ext cx="6949017" cy="182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S.rating,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(S.age)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S.rating = 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27"/>
          <p:cNvSpPr txBox="1"/>
          <p:nvPr/>
        </p:nvSpPr>
        <p:spPr>
          <a:xfrm>
            <a:off x="603800" y="2656327"/>
            <a:ext cx="1148937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8" name="Google Shape;1108;p127"/>
          <p:cNvGraphicFramePr/>
          <p:nvPr/>
        </p:nvGraphicFramePr>
        <p:xfrm>
          <a:off x="7809447" y="2979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444975"/>
                <a:gridCol w="1444975"/>
                <a:gridCol w="1444975"/>
              </a:tblGrid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sid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4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09" name="Google Shape;1109;p127"/>
          <p:cNvSpPr/>
          <p:nvPr/>
        </p:nvSpPr>
        <p:spPr>
          <a:xfrm>
            <a:off x="7406910" y="2806945"/>
            <a:ext cx="5131116" cy="2917609"/>
          </a:xfrm>
          <a:prstGeom prst="roundRect">
            <a:avLst>
              <a:gd fmla="val 16667" name="adj"/>
            </a:avLst>
          </a:prstGeom>
          <a:solidFill>
            <a:srgbClr val="006620">
              <a:alpha val="20000"/>
            </a:srgbClr>
          </a:solidFill>
          <a:ln>
            <a:noFill/>
          </a:ln>
          <a:effectLst>
            <a:outerShdw blurRad="38100" rotWithShape="0" dir="5400000" dist="25400">
              <a:srgbClr val="000000">
                <a:alpha val="48627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10" name="Google Shape;1110;p127"/>
          <p:cNvCxnSpPr/>
          <p:nvPr/>
        </p:nvCxnSpPr>
        <p:spPr>
          <a:xfrm>
            <a:off x="5208687" y="4521155"/>
            <a:ext cx="2198224" cy="1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1" name="Google Shape;1111;p127"/>
          <p:cNvSpPr txBox="1"/>
          <p:nvPr/>
        </p:nvSpPr>
        <p:spPr>
          <a:xfrm>
            <a:off x="5208687" y="3952660"/>
            <a:ext cx="2103121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27"/>
          <p:cNvSpPr txBox="1"/>
          <p:nvPr/>
        </p:nvSpPr>
        <p:spPr>
          <a:xfrm>
            <a:off x="860428" y="7160684"/>
            <a:ext cx="6949018" cy="1191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Sailors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b="0" i="0" sz="1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(5,22,8);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27"/>
          <p:cNvSpPr txBox="1"/>
          <p:nvPr/>
        </p:nvSpPr>
        <p:spPr>
          <a:xfrm>
            <a:off x="732115" y="6203706"/>
            <a:ext cx="1148936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127"/>
          <p:cNvGrpSpPr/>
          <p:nvPr/>
        </p:nvGrpSpPr>
        <p:grpSpPr>
          <a:xfrm>
            <a:off x="7406909" y="7539845"/>
            <a:ext cx="3643432" cy="937460"/>
            <a:chOff x="-1" y="0"/>
            <a:chExt cx="3643431" cy="937458"/>
          </a:xfrm>
        </p:grpSpPr>
        <p:sp>
          <p:nvSpPr>
            <p:cNvPr id="1115" name="Google Shape;1115;p127"/>
            <p:cNvSpPr/>
            <p:nvPr/>
          </p:nvSpPr>
          <p:spPr>
            <a:xfrm>
              <a:off x="0" y="0"/>
              <a:ext cx="3643430" cy="937458"/>
            </a:xfrm>
            <a:prstGeom prst="rightArrow">
              <a:avLst>
                <a:gd fmla="val 50000" name="adj1"/>
                <a:gd fmla="val 50000" name="adj2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6" name="Google Shape;1116;p127"/>
            <p:cNvSpPr txBox="1"/>
            <p:nvPr/>
          </p:nvSpPr>
          <p:spPr>
            <a:xfrm>
              <a:off x="-1" y="238046"/>
              <a:ext cx="3409067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espera a 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7" name="Google Shape;1117;p127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27"/>
          <p:cNvSpPr txBox="1"/>
          <p:nvPr/>
        </p:nvSpPr>
        <p:spPr>
          <a:xfrm>
            <a:off x="4677395" y="1876200"/>
            <a:ext cx="3650039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Granularidad y "fantasmas"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/>
        </p:nvSpPr>
        <p:spPr>
          <a:xfrm>
            <a:off x="895204" y="310108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3;p12"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170" y="4667570"/>
            <a:ext cx="2171059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2"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105" y="5245100"/>
            <a:ext cx="1016002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8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28"/>
          <p:cNvSpPr txBox="1"/>
          <p:nvPr/>
        </p:nvSpPr>
        <p:spPr>
          <a:xfrm>
            <a:off x="784365" y="3511780"/>
            <a:ext cx="11050584" cy="558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ONLY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28"/>
          <p:cNvSpPr txBox="1"/>
          <p:nvPr/>
        </p:nvSpPr>
        <p:spPr>
          <a:xfrm>
            <a:off x="5142267" y="1876200"/>
            <a:ext cx="2720297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Nivel de aislamiento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28"/>
          <p:cNvSpPr txBox="1"/>
          <p:nvPr/>
        </p:nvSpPr>
        <p:spPr>
          <a:xfrm>
            <a:off x="784365" y="4652251"/>
            <a:ext cx="11050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9"/>
          <p:cNvSpPr txBox="1"/>
          <p:nvPr/>
        </p:nvSpPr>
        <p:spPr>
          <a:xfrm>
            <a:off x="784365" y="3511780"/>
            <a:ext cx="11050584" cy="558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ONLY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129"/>
          <p:cNvGrpSpPr/>
          <p:nvPr/>
        </p:nvGrpSpPr>
        <p:grpSpPr>
          <a:xfrm>
            <a:off x="3202362" y="5523607"/>
            <a:ext cx="8399417" cy="2888293"/>
            <a:chOff x="0" y="0"/>
            <a:chExt cx="8399417" cy="2888293"/>
          </a:xfrm>
        </p:grpSpPr>
        <p:sp>
          <p:nvSpPr>
            <p:cNvPr id="1133" name="Google Shape;1133;p129"/>
            <p:cNvSpPr/>
            <p:nvPr/>
          </p:nvSpPr>
          <p:spPr>
            <a:xfrm>
              <a:off x="0" y="0"/>
              <a:ext cx="8399417" cy="2888293"/>
            </a:xfrm>
            <a:custGeom>
              <a:rect b="b" l="l" r="r" t="t"/>
              <a:pathLst>
                <a:path extrusionOk="0" h="21600" w="21600">
                  <a:moveTo>
                    <a:pt x="0" y="18346"/>
                  </a:moveTo>
                  <a:cubicBezTo>
                    <a:pt x="0" y="17987"/>
                    <a:pt x="100" y="17695"/>
                    <a:pt x="224" y="17695"/>
                  </a:cubicBezTo>
                  <a:lnTo>
                    <a:pt x="12600" y="17695"/>
                  </a:lnTo>
                  <a:lnTo>
                    <a:pt x="17789" y="0"/>
                  </a:lnTo>
                  <a:lnTo>
                    <a:pt x="18000" y="17695"/>
                  </a:lnTo>
                  <a:lnTo>
                    <a:pt x="21376" y="17695"/>
                  </a:lnTo>
                  <a:cubicBezTo>
                    <a:pt x="21500" y="17695"/>
                    <a:pt x="21600" y="17987"/>
                    <a:pt x="21600" y="18346"/>
                  </a:cubicBezTo>
                  <a:lnTo>
                    <a:pt x="21600" y="18346"/>
                  </a:lnTo>
                  <a:lnTo>
                    <a:pt x="21600" y="20949"/>
                  </a:lnTo>
                  <a:cubicBezTo>
                    <a:pt x="21600" y="21309"/>
                    <a:pt x="21500" y="21600"/>
                    <a:pt x="21376" y="21600"/>
                  </a:cubicBezTo>
                  <a:lnTo>
                    <a:pt x="224" y="21600"/>
                  </a:lnTo>
                  <a:cubicBezTo>
                    <a:pt x="100" y="21600"/>
                    <a:pt x="0" y="21309"/>
                    <a:pt x="0" y="20949"/>
                  </a:cubicBezTo>
                  <a:lnTo>
                    <a:pt x="0" y="18346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4" name="Google Shape;1134;p129"/>
            <p:cNvSpPr txBox="1"/>
            <p:nvPr/>
          </p:nvSpPr>
          <p:spPr>
            <a:xfrm>
              <a:off x="25487" y="2396545"/>
              <a:ext cx="83484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¿Qué puedo hacer sobre las tablas en mi transacción?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5" name="Google Shape;1135;p129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29"/>
          <p:cNvSpPr txBox="1"/>
          <p:nvPr/>
        </p:nvSpPr>
        <p:spPr>
          <a:xfrm>
            <a:off x="5142267" y="1876200"/>
            <a:ext cx="2720297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Nivel de aislamiento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29"/>
          <p:cNvSpPr txBox="1"/>
          <p:nvPr/>
        </p:nvSpPr>
        <p:spPr>
          <a:xfrm>
            <a:off x="784365" y="4652251"/>
            <a:ext cx="11050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0"/>
          <p:cNvSpPr txBox="1"/>
          <p:nvPr/>
        </p:nvSpPr>
        <p:spPr>
          <a:xfrm>
            <a:off x="784365" y="3511780"/>
            <a:ext cx="11050584" cy="558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ONLY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30"/>
          <p:cNvSpPr txBox="1"/>
          <p:nvPr/>
        </p:nvSpPr>
        <p:spPr>
          <a:xfrm>
            <a:off x="784365" y="7024318"/>
            <a:ext cx="1296983" cy="558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30"/>
          <p:cNvSpPr txBox="1"/>
          <p:nvPr/>
        </p:nvSpPr>
        <p:spPr>
          <a:xfrm>
            <a:off x="2872245" y="6074860"/>
            <a:ext cx="6874824" cy="2457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REPEATABLE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COMMITED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UNCOMMITED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p130"/>
          <p:cNvCxnSpPr/>
          <p:nvPr/>
        </p:nvCxnSpPr>
        <p:spPr>
          <a:xfrm flipH="1" rot="10800000">
            <a:off x="2081348" y="6400799"/>
            <a:ext cx="790898" cy="954996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6" name="Google Shape;1146;p130"/>
          <p:cNvCxnSpPr/>
          <p:nvPr/>
        </p:nvCxnSpPr>
        <p:spPr>
          <a:xfrm flipH="1" rot="10800000">
            <a:off x="2081347" y="7080068"/>
            <a:ext cx="790898" cy="275727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7" name="Google Shape;1147;p130"/>
          <p:cNvCxnSpPr/>
          <p:nvPr/>
        </p:nvCxnSpPr>
        <p:spPr>
          <a:xfrm>
            <a:off x="2081347" y="7355795"/>
            <a:ext cx="790898" cy="333791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8" name="Google Shape;1148;p130"/>
          <p:cNvCxnSpPr/>
          <p:nvPr/>
        </p:nvCxnSpPr>
        <p:spPr>
          <a:xfrm>
            <a:off x="2081348" y="7303420"/>
            <a:ext cx="790801" cy="1004701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1149" name="Google Shape;1149;p130"/>
          <p:cNvGraphicFramePr/>
          <p:nvPr/>
        </p:nvGraphicFramePr>
        <p:xfrm>
          <a:off x="7045885" y="5432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638950"/>
                <a:gridCol w="2157775"/>
                <a:gridCol w="1898375"/>
              </a:tblGrid>
              <a:tr h="6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Dirty Read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Unrepeatable Read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Phantom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</a:tr>
              <a:tr h="6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Maybe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Maybe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Maybe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</a:tr>
              <a:tr h="6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Maybe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Maybe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Maybe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0" name="Google Shape;1150;p130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30"/>
          <p:cNvSpPr txBox="1"/>
          <p:nvPr/>
        </p:nvSpPr>
        <p:spPr>
          <a:xfrm>
            <a:off x="5142267" y="1876200"/>
            <a:ext cx="2720297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Nivel de aislamiento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30"/>
          <p:cNvSpPr txBox="1"/>
          <p:nvPr/>
        </p:nvSpPr>
        <p:spPr>
          <a:xfrm>
            <a:off x="784365" y="4652251"/>
            <a:ext cx="110505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Level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1"/>
          <p:cNvSpPr txBox="1"/>
          <p:nvPr/>
        </p:nvSpPr>
        <p:spPr>
          <a:xfrm>
            <a:off x="3027895" y="1051534"/>
            <a:ext cx="6949018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y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31"/>
          <p:cNvSpPr txBox="1"/>
          <p:nvPr/>
        </p:nvSpPr>
        <p:spPr>
          <a:xfrm>
            <a:off x="5689694" y="1876200"/>
            <a:ext cx="1625447" cy="41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defecto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31"/>
          <p:cNvSpPr txBox="1"/>
          <p:nvPr/>
        </p:nvSpPr>
        <p:spPr>
          <a:xfrm>
            <a:off x="588422" y="5002242"/>
            <a:ext cx="11050584" cy="1191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 TRANSACTION ISOLATION LEVEL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SERIALIZABLE </a:t>
            </a: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32"/>
          <p:cNvSpPr txBox="1"/>
          <p:nvPr/>
        </p:nvSpPr>
        <p:spPr>
          <a:xfrm>
            <a:off x="2400554" y="1026667"/>
            <a:ext cx="820369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de Fallas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00;p128" id="1165" name="Google Shape;1165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618" y="2174151"/>
            <a:ext cx="9713564" cy="715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33"/>
          <p:cNvSpPr txBox="1"/>
          <p:nvPr/>
        </p:nvSpPr>
        <p:spPr>
          <a:xfrm>
            <a:off x="2400554" y="1026667"/>
            <a:ext cx="820369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de Fallas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33"/>
          <p:cNvSpPr txBox="1"/>
          <p:nvPr/>
        </p:nvSpPr>
        <p:spPr>
          <a:xfrm>
            <a:off x="895204" y="4279895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y Recovery Manager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encargan de asegurar Atomicity y Durability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34"/>
          <p:cNvSpPr txBox="1"/>
          <p:nvPr/>
        </p:nvSpPr>
        <p:spPr>
          <a:xfrm>
            <a:off x="1794382" y="1032839"/>
            <a:ext cx="9416037" cy="98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</a:pPr>
            <a:r>
              <a:rPr b="0" i="0" lang="en-US" sz="5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¿Pero 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134"/>
          <p:cNvSpPr txBox="1"/>
          <p:nvPr/>
        </p:nvSpPr>
        <p:spPr>
          <a:xfrm>
            <a:off x="895204" y="3524301"/>
            <a:ext cx="11214391" cy="44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Fallas en la ejecución: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erróneos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33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Solución: restricciones de integridad, 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Fallas en el disco duro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33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Solución: RAID, copias redundantes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35"/>
          <p:cNvSpPr txBox="1"/>
          <p:nvPr/>
        </p:nvSpPr>
        <p:spPr>
          <a:xfrm>
            <a:off x="1794382" y="1032839"/>
            <a:ext cx="9416037" cy="98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</a:pPr>
            <a:r>
              <a:rPr b="0" i="0" lang="en-US" sz="5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¿Pero 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35"/>
          <p:cNvSpPr txBox="1"/>
          <p:nvPr/>
        </p:nvSpPr>
        <p:spPr>
          <a:xfrm>
            <a:off x="895204" y="3791230"/>
            <a:ext cx="11214391" cy="3923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Fallas en la ejecución: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Catástrofes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33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Solución: copias distribuidas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Fallas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33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Solución: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 y Recovery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36"/>
          <p:cNvSpPr txBox="1"/>
          <p:nvPr/>
        </p:nvSpPr>
        <p:spPr>
          <a:xfrm>
            <a:off x="895204" y="3303389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página se va llenando secuencialmente con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36"/>
          <p:cNvSpPr txBox="1"/>
          <p:nvPr/>
        </p:nvSpPr>
        <p:spPr>
          <a:xfrm>
            <a:off x="4158486" y="1026667"/>
            <a:ext cx="468782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36"/>
          <p:cNvSpPr txBox="1"/>
          <p:nvPr/>
        </p:nvSpPr>
        <p:spPr>
          <a:xfrm>
            <a:off x="895204" y="521607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la página se llena, se almacena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36"/>
          <p:cNvSpPr txBox="1"/>
          <p:nvPr/>
        </p:nvSpPr>
        <p:spPr>
          <a:xfrm>
            <a:off x="895204" y="6855717"/>
            <a:ext cx="11214391" cy="1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transacciones escriben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manera concurrente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7"/>
          <p:cNvSpPr txBox="1"/>
          <p:nvPr/>
        </p:nvSpPr>
        <p:spPr>
          <a:xfrm>
            <a:off x="4158486" y="1026667"/>
            <a:ext cx="468782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137"/>
          <p:cNvSpPr txBox="1"/>
          <p:nvPr/>
        </p:nvSpPr>
        <p:spPr>
          <a:xfrm>
            <a:off x="895204" y="521607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 todas las acciones de las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3"/>
          <p:cNvGraphicFramePr/>
          <p:nvPr/>
        </p:nvGraphicFramePr>
        <p:xfrm>
          <a:off x="1314645" y="3130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2593875"/>
                <a:gridCol w="2593875"/>
                <a:gridCol w="2593875"/>
                <a:gridCol w="259387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Alice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Bob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A &amp; 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x - 100)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900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y - 200)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700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READ(saldoC, 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WRITE(saldoC, y + 200)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READ(saldoC,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WRITE(saldoC, x + 100)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700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1300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157" name="Google Shape;157;p13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8"/>
          <p:cNvSpPr txBox="1"/>
          <p:nvPr/>
        </p:nvSpPr>
        <p:spPr>
          <a:xfrm>
            <a:off x="4249928" y="1026667"/>
            <a:ext cx="450494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38"/>
          <p:cNvSpPr txBox="1"/>
          <p:nvPr/>
        </p:nvSpPr>
        <p:spPr>
          <a:xfrm>
            <a:off x="895204" y="3166388"/>
            <a:ext cx="11214391" cy="3420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comunes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38"/>
          <p:cNvSpPr txBox="1"/>
          <p:nvPr/>
        </p:nvSpPr>
        <p:spPr>
          <a:xfrm>
            <a:off x="895204" y="7728001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los usamos?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39"/>
          <p:cNvSpPr txBox="1"/>
          <p:nvPr/>
        </p:nvSpPr>
        <p:spPr>
          <a:xfrm>
            <a:off x="3989323" y="1026667"/>
            <a:ext cx="502615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39"/>
          <p:cNvSpPr txBox="1"/>
          <p:nvPr/>
        </p:nvSpPr>
        <p:spPr>
          <a:xfrm>
            <a:off x="895204" y="4286301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de escribir los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poder hacer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40"/>
          <p:cNvSpPr txBox="1"/>
          <p:nvPr/>
        </p:nvSpPr>
        <p:spPr>
          <a:xfrm>
            <a:off x="3989323" y="1026667"/>
            <a:ext cx="502615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140"/>
          <p:cNvSpPr txBox="1"/>
          <p:nvPr/>
        </p:nvSpPr>
        <p:spPr>
          <a:xfrm>
            <a:off x="895204" y="3166388"/>
            <a:ext cx="11214391" cy="3420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donde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el valor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antiguo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41"/>
          <p:cNvSpPr txBox="1"/>
          <p:nvPr/>
        </p:nvSpPr>
        <p:spPr>
          <a:xfrm>
            <a:off x="3989323" y="1026667"/>
            <a:ext cx="502615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41"/>
          <p:cNvSpPr txBox="1"/>
          <p:nvPr/>
        </p:nvSpPr>
        <p:spPr>
          <a:xfrm>
            <a:off x="895204" y="3563971"/>
            <a:ext cx="11214391" cy="1195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1: si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modifica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debe ser escrito antes que el valor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sea escrito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41"/>
          <p:cNvSpPr txBox="1"/>
          <p:nvPr/>
        </p:nvSpPr>
        <p:spPr>
          <a:xfrm>
            <a:off x="895204" y="6014044"/>
            <a:ext cx="11214391" cy="1753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2: si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hace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log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debe ser escrito justo después de que todos los datos modificados por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estén almacenados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42"/>
          <p:cNvSpPr txBox="1"/>
          <p:nvPr/>
        </p:nvSpPr>
        <p:spPr>
          <a:xfrm>
            <a:off x="3989323" y="1026667"/>
            <a:ext cx="502615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142"/>
          <p:cNvSpPr txBox="1"/>
          <p:nvPr/>
        </p:nvSpPr>
        <p:spPr>
          <a:xfrm>
            <a:off x="895204" y="3179705"/>
            <a:ext cx="11214391" cy="3394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resumen: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Escribir el log 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Escribir los datos a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Escribir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Hacer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flush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disco del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43"/>
          <p:cNvSpPr txBox="1"/>
          <p:nvPr/>
        </p:nvSpPr>
        <p:spPr>
          <a:xfrm>
            <a:off x="748917" y="1026667"/>
            <a:ext cx="11506965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43"/>
          <p:cNvSpPr txBox="1"/>
          <p:nvPr/>
        </p:nvSpPr>
        <p:spPr>
          <a:xfrm>
            <a:off x="895204" y="328800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Detectando fallas 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43"/>
          <p:cNvSpPr txBox="1"/>
          <p:nvPr/>
        </p:nvSpPr>
        <p:spPr>
          <a:xfrm>
            <a:off x="895204" y="5443077"/>
            <a:ext cx="11214391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&lt;START T&gt; ... &lt;COMMIT T&gt;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72;p139" id="1237" name="Google Shape;1237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7006442"/>
            <a:ext cx="1016000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4"/>
          <p:cNvSpPr txBox="1"/>
          <p:nvPr/>
        </p:nvSpPr>
        <p:spPr>
          <a:xfrm>
            <a:off x="748917" y="1026667"/>
            <a:ext cx="11506965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144"/>
          <p:cNvSpPr txBox="1"/>
          <p:nvPr/>
        </p:nvSpPr>
        <p:spPr>
          <a:xfrm>
            <a:off x="895204" y="328800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Detectando fallas 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144"/>
          <p:cNvSpPr txBox="1"/>
          <p:nvPr/>
        </p:nvSpPr>
        <p:spPr>
          <a:xfrm>
            <a:off x="895204" y="5443077"/>
            <a:ext cx="11214391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&lt;START T&gt; ... &lt;ABORT T&gt;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80;p140" id="1245" name="Google Shape;1245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7006442"/>
            <a:ext cx="1016000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45"/>
          <p:cNvSpPr txBox="1"/>
          <p:nvPr/>
        </p:nvSpPr>
        <p:spPr>
          <a:xfrm>
            <a:off x="748917" y="1026667"/>
            <a:ext cx="11506965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45"/>
          <p:cNvSpPr txBox="1"/>
          <p:nvPr/>
        </p:nvSpPr>
        <p:spPr>
          <a:xfrm>
            <a:off x="895204" y="328800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Detectando fallas 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45"/>
          <p:cNvSpPr txBox="1"/>
          <p:nvPr/>
        </p:nvSpPr>
        <p:spPr>
          <a:xfrm>
            <a:off x="895204" y="5443077"/>
            <a:ext cx="11214391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&lt;START T&gt;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88;p141" id="1253" name="Google Shape;1253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7006442"/>
            <a:ext cx="1016000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46"/>
          <p:cNvSpPr txBox="1"/>
          <p:nvPr/>
        </p:nvSpPr>
        <p:spPr>
          <a:xfrm>
            <a:off x="748917" y="1026667"/>
            <a:ext cx="11506965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46"/>
          <p:cNvSpPr txBox="1"/>
          <p:nvPr/>
        </p:nvSpPr>
        <p:spPr>
          <a:xfrm>
            <a:off x="895204" y="3266576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Supongamos que mientras usamos nuestro sistema, se apagó de forma imprevista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46"/>
          <p:cNvSpPr txBox="1"/>
          <p:nvPr/>
        </p:nvSpPr>
        <p:spPr>
          <a:xfrm>
            <a:off x="895204" y="5688551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Leyendo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podemos hacer que la base de datos quede en un estado consistente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47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147"/>
          <p:cNvSpPr txBox="1"/>
          <p:nvPr/>
        </p:nvSpPr>
        <p:spPr>
          <a:xfrm>
            <a:off x="895204" y="2893338"/>
            <a:ext cx="11214391" cy="3966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Procesamos el log desde el final hasta el principio: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leo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marco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como realizada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leo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ABORT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marco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como realizada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leo 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debo restituir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disco, si no fue realizada.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leo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lo ignoro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47"/>
          <p:cNvSpPr txBox="1"/>
          <p:nvPr/>
        </p:nvSpPr>
        <p:spPr>
          <a:xfrm>
            <a:off x="4201007" y="1851333"/>
            <a:ext cx="460278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para un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895204" y="310108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9;p14"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170" y="4667570"/>
            <a:ext cx="2171059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60;p14" id="164" name="Google Shape;1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105" y="5245100"/>
            <a:ext cx="1016002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48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48"/>
          <p:cNvSpPr txBox="1"/>
          <p:nvPr/>
        </p:nvSpPr>
        <p:spPr>
          <a:xfrm>
            <a:off x="895204" y="3740201"/>
            <a:ext cx="11214391" cy="22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¿Hasta dónde tenemos que leer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si el sistema falla en plena recuperación?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trucamos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48"/>
          <p:cNvSpPr txBox="1"/>
          <p:nvPr/>
        </p:nvSpPr>
        <p:spPr>
          <a:xfrm>
            <a:off x="4201007" y="1851333"/>
            <a:ext cx="460278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para un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49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49"/>
          <p:cNvSpPr txBox="1"/>
          <p:nvPr/>
        </p:nvSpPr>
        <p:spPr>
          <a:xfrm>
            <a:off x="895204" y="4013250"/>
            <a:ext cx="112143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Utilizamos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no tener que leer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entero y para manejar las fallas mientras se hace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149"/>
          <p:cNvSpPr txBox="1"/>
          <p:nvPr/>
        </p:nvSpPr>
        <p:spPr>
          <a:xfrm>
            <a:off x="5056275" y="1851333"/>
            <a:ext cx="289224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50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50"/>
          <p:cNvSpPr txBox="1"/>
          <p:nvPr/>
        </p:nvSpPr>
        <p:spPr>
          <a:xfrm>
            <a:off x="895204" y="3193022"/>
            <a:ext cx="11214391" cy="336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Dejamos de escribir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Esperamos a que las transacciones actuales terminen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guarda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Escribimos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y se guarda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reanudan las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150"/>
          <p:cNvSpPr txBox="1"/>
          <p:nvPr/>
        </p:nvSpPr>
        <p:spPr>
          <a:xfrm>
            <a:off x="5056275" y="1851333"/>
            <a:ext cx="289224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1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51"/>
          <p:cNvSpPr txBox="1"/>
          <p:nvPr/>
        </p:nvSpPr>
        <p:spPr>
          <a:xfrm>
            <a:off x="895204" y="4188541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Ahora hacemos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hasta leer un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51"/>
          <p:cNvSpPr txBox="1"/>
          <p:nvPr/>
        </p:nvSpPr>
        <p:spPr>
          <a:xfrm>
            <a:off x="5056275" y="1851333"/>
            <a:ext cx="289224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51"/>
          <p:cNvSpPr txBox="1"/>
          <p:nvPr/>
        </p:nvSpPr>
        <p:spPr>
          <a:xfrm>
            <a:off x="895204" y="5678240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 prácticamente necesario apagar el sistema para guardar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52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52"/>
          <p:cNvSpPr txBox="1"/>
          <p:nvPr/>
        </p:nvSpPr>
        <p:spPr>
          <a:xfrm>
            <a:off x="895204" y="4279895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Nonquiescent Checkpoints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un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de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no requiere "apagar" 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52"/>
          <p:cNvSpPr txBox="1"/>
          <p:nvPr/>
        </p:nvSpPr>
        <p:spPr>
          <a:xfrm>
            <a:off x="4065218" y="1851333"/>
            <a:ext cx="4874364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Nonquiescent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53"/>
          <p:cNvSpPr txBox="1"/>
          <p:nvPr/>
        </p:nvSpPr>
        <p:spPr>
          <a:xfrm>
            <a:off x="895204" y="3519989"/>
            <a:ext cx="11214391" cy="4466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Escribimos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CKPT (T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donde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transacciones activas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Esperamos hasta que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terminen, sin restringir nuevas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hayan terminado, escribimos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153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53"/>
          <p:cNvSpPr txBox="1"/>
          <p:nvPr/>
        </p:nvSpPr>
        <p:spPr>
          <a:xfrm>
            <a:off x="4065218" y="1851333"/>
            <a:ext cx="4874364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Nonquiescent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4"/>
          <p:cNvSpPr txBox="1"/>
          <p:nvPr/>
        </p:nvSpPr>
        <p:spPr>
          <a:xfrm>
            <a:off x="895204" y="3248017"/>
            <a:ext cx="11214391" cy="501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Avanzamos desde el final al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encontramos un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hacemos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todo lo que haya después del inicio del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encontramos un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CKPT (T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sin su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debemos analizar el log desde el inicio de la transacción más antigua entre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154"/>
          <p:cNvSpPr txBox="1"/>
          <p:nvPr/>
        </p:nvSpPr>
        <p:spPr>
          <a:xfrm>
            <a:off x="3791584" y="1026667"/>
            <a:ext cx="542163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154"/>
          <p:cNvSpPr txBox="1"/>
          <p:nvPr/>
        </p:nvSpPr>
        <p:spPr>
          <a:xfrm>
            <a:off x="4065218" y="1851333"/>
            <a:ext cx="4874364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Nonquiescent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2" name="Google Shape;1322;p155"/>
          <p:cNvGraphicFramePr/>
          <p:nvPr/>
        </p:nvGraphicFramePr>
        <p:xfrm>
          <a:off x="4092909" y="3967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349025"/>
                <a:gridCol w="2388000"/>
              </a:tblGrid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Log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Helvetica Neue"/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50800" marB="50800" marR="50800" marL="50800" anchor="ctr"/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T1&gt;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900"/>
                        <a:buFont typeface="Helvetica Neue"/>
                        <a:buNone/>
                      </a:pPr>
                      <a:r>
                        <a:rPr lang="en-US" sz="1900" u="none" cap="none" strike="noStrike">
                          <a:solidFill>
                            <a:srgbClr val="FFFFFF"/>
                          </a:solidFill>
                        </a:rPr>
                        <a:t>Podemos truncar esta parte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A01D04"/>
                    </a:solidFill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&lt;T1, a, 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T2&gt;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&lt;T2, b, 10&gt;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1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CKPT (T1, T2)&gt;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Helvetica Neue"/>
                        <a:buNone/>
                      </a:pPr>
                      <a:r>
                        <a:rPr lang="en-US" sz="1900" u="none" cap="none" strike="noStrike"/>
                        <a:t>T1 y T2 activas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9BBB59"/>
                    </a:solidFill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&lt;T2, c, 15&gt;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Helvetica Neue"/>
                        <a:buNone/>
                      </a:pPr>
                      <a:r>
                        <a:rPr lang="en-US" sz="1900" u="none" cap="none" strike="noStrike"/>
                        <a:t>Deshacemos solo esta parte</a:t>
                      </a:r>
                      <a:br>
                        <a:rPr lang="en-US" sz="1900" u="none" cap="none" strike="noStrike"/>
                      </a:br>
                      <a:br>
                        <a:rPr lang="en-US" sz="1900" u="none" cap="none" strike="noStrike"/>
                      </a:br>
                      <a:r>
                        <a:rPr lang="en-US" sz="1900" u="none" cap="none" strike="noStrike"/>
                        <a:t>Noten que T3 partió después del checkpoint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T3&gt;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&lt;T1, d, 20&gt;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&lt;COMMIT T1&gt;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&lt;T3, e, 25&gt;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&lt;COMMIT T2&gt;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&lt;END CKPT&gt;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</a:tbl>
          </a:graphicData>
        </a:graphic>
      </p:graphicFrame>
      <p:sp>
        <p:nvSpPr>
          <p:cNvPr id="1323" name="Google Shape;1323;p155"/>
          <p:cNvSpPr txBox="1"/>
          <p:nvPr/>
        </p:nvSpPr>
        <p:spPr>
          <a:xfrm>
            <a:off x="5069459" y="1026667"/>
            <a:ext cx="286588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55"/>
          <p:cNvSpPr txBox="1"/>
          <p:nvPr/>
        </p:nvSpPr>
        <p:spPr>
          <a:xfrm>
            <a:off x="895204" y="2555175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Considere este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después de una falla: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155"/>
          <p:cNvSpPr txBox="1"/>
          <p:nvPr/>
        </p:nvSpPr>
        <p:spPr>
          <a:xfrm>
            <a:off x="3819702" y="1851333"/>
            <a:ext cx="536539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" name="Google Shape;1330;p156"/>
          <p:cNvGraphicFramePr/>
          <p:nvPr/>
        </p:nvGraphicFramePr>
        <p:xfrm>
          <a:off x="3218481" y="4371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233050"/>
                <a:gridCol w="3643625"/>
              </a:tblGrid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Log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T1&gt;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</a:rPr>
                        <a:t>Deshacemos hasta el último checkpoint completado.</a:t>
                      </a:r>
                      <a:br>
                        <a:rPr lang="en-US" sz="2000" u="none" cap="none" strike="noStrike">
                          <a:solidFill>
                            <a:srgbClr val="FFFFFF"/>
                          </a:solidFill>
                        </a:rPr>
                      </a:br>
                      <a:br>
                        <a:rPr lang="en-US" sz="20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</a:rPr>
                        <a:t>Sólo transacciones no confirmadas (T2 y T3)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A01D04"/>
                    </a:solidFill>
                  </a:tcPr>
                </a:tc>
              </a:tr>
              <a:tr h="39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&lt;T1, a, 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T2&gt;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&lt;T2, b, 10&gt;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CKPT (T1, T2)&gt;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&lt;T2, c, 15&gt;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T3&gt;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&lt;T1, d, 20&gt;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&lt;COMMIT T1&gt;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9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&lt;T3, e, 25&gt;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</a:tbl>
          </a:graphicData>
        </a:graphic>
      </p:graphicFrame>
      <p:sp>
        <p:nvSpPr>
          <p:cNvPr id="1331" name="Google Shape;1331;p156"/>
          <p:cNvSpPr txBox="1"/>
          <p:nvPr/>
        </p:nvSpPr>
        <p:spPr>
          <a:xfrm>
            <a:off x="5069459" y="1026667"/>
            <a:ext cx="286588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56"/>
          <p:cNvSpPr txBox="1"/>
          <p:nvPr/>
        </p:nvSpPr>
        <p:spPr>
          <a:xfrm>
            <a:off x="895204" y="2555175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Ahora considere este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después de una falla: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156"/>
          <p:cNvSpPr txBox="1"/>
          <p:nvPr/>
        </p:nvSpPr>
        <p:spPr>
          <a:xfrm>
            <a:off x="3819702" y="1851333"/>
            <a:ext cx="536539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4" name="Google Shape;1334;p156"/>
          <p:cNvCxnSpPr/>
          <p:nvPr/>
        </p:nvCxnSpPr>
        <p:spPr>
          <a:xfrm flipH="1" rot="10800000">
            <a:off x="8440717" y="4921685"/>
            <a:ext cx="1" cy="728074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57"/>
          <p:cNvSpPr txBox="1"/>
          <p:nvPr/>
        </p:nvSpPr>
        <p:spPr>
          <a:xfrm>
            <a:off x="895204" y="3309728"/>
            <a:ext cx="11214391" cy="1195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Problema: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 posible hacer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antes de almacenar los datos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57"/>
          <p:cNvSpPr txBox="1"/>
          <p:nvPr/>
        </p:nvSpPr>
        <p:spPr>
          <a:xfrm>
            <a:off x="3989323" y="1026667"/>
            <a:ext cx="502615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57"/>
          <p:cNvSpPr txBox="1"/>
          <p:nvPr/>
        </p:nvSpPr>
        <p:spPr>
          <a:xfrm>
            <a:off x="895204" y="5790591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lo tanto las transacciones se toman más tiempo en terminar!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15"/>
          <p:cNvGraphicFramePr/>
          <p:nvPr/>
        </p:nvGraphicFramePr>
        <p:xfrm>
          <a:off x="1314645" y="3130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2593875"/>
                <a:gridCol w="2593875"/>
                <a:gridCol w="2593875"/>
                <a:gridCol w="259387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Alice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Bob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A &amp; 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x - 100)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900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READ(saldoC,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y - 200)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700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READ(saldoC, 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WRITE(saldoC, y + 200)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WRITE(saldoC, x + 100)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700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173" name="Google Shape;173;p15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58"/>
          <p:cNvSpPr txBox="1"/>
          <p:nvPr/>
        </p:nvSpPr>
        <p:spPr>
          <a:xfrm>
            <a:off x="4010278" y="1026667"/>
            <a:ext cx="498424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58"/>
          <p:cNvSpPr txBox="1"/>
          <p:nvPr/>
        </p:nvSpPr>
        <p:spPr>
          <a:xfrm>
            <a:off x="895204" y="3166388"/>
            <a:ext cx="11214391" cy="3420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donde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el valor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nuevo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9"/>
          <p:cNvSpPr txBox="1"/>
          <p:nvPr/>
        </p:nvSpPr>
        <p:spPr>
          <a:xfrm>
            <a:off x="4010278" y="1026667"/>
            <a:ext cx="498424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59"/>
          <p:cNvSpPr txBox="1"/>
          <p:nvPr/>
        </p:nvSpPr>
        <p:spPr>
          <a:xfrm>
            <a:off x="895204" y="4012172"/>
            <a:ext cx="11214391" cy="1729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1: Antes de modificar cualquier elemento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disco, es necesario que todos los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estén almacenados en disco, incluido el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159"/>
          <p:cNvSpPr txBox="1"/>
          <p:nvPr/>
        </p:nvSpPr>
        <p:spPr>
          <a:xfrm>
            <a:off x="895204" y="6911205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es al revés respecto a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60"/>
          <p:cNvSpPr txBox="1"/>
          <p:nvPr/>
        </p:nvSpPr>
        <p:spPr>
          <a:xfrm>
            <a:off x="4010278" y="1026667"/>
            <a:ext cx="498424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160"/>
          <p:cNvSpPr txBox="1"/>
          <p:nvPr/>
        </p:nvSpPr>
        <p:spPr>
          <a:xfrm>
            <a:off x="895204" y="3179705"/>
            <a:ext cx="11214391" cy="3394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resumen: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Escribir el log 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Escribir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Hacer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flush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disco del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Escribir los datos en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61"/>
          <p:cNvSpPr txBox="1"/>
          <p:nvPr/>
        </p:nvSpPr>
        <p:spPr>
          <a:xfrm>
            <a:off x="769873" y="1026667"/>
            <a:ext cx="11465053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161"/>
          <p:cNvSpPr txBox="1"/>
          <p:nvPr/>
        </p:nvSpPr>
        <p:spPr>
          <a:xfrm>
            <a:off x="895204" y="328800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Detectando fallas 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61"/>
          <p:cNvSpPr txBox="1"/>
          <p:nvPr/>
        </p:nvSpPr>
        <p:spPr>
          <a:xfrm>
            <a:off x="895204" y="5443077"/>
            <a:ext cx="11214391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&lt;START T&gt; ... &lt;COMMIT T&gt;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302;p157" id="1368" name="Google Shape;1368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7006442"/>
            <a:ext cx="1016000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62"/>
          <p:cNvSpPr txBox="1"/>
          <p:nvPr/>
        </p:nvSpPr>
        <p:spPr>
          <a:xfrm>
            <a:off x="769873" y="1026667"/>
            <a:ext cx="11465053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162"/>
          <p:cNvSpPr txBox="1"/>
          <p:nvPr/>
        </p:nvSpPr>
        <p:spPr>
          <a:xfrm>
            <a:off x="895204" y="328800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Detectando fallas 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162"/>
          <p:cNvSpPr txBox="1"/>
          <p:nvPr/>
        </p:nvSpPr>
        <p:spPr>
          <a:xfrm>
            <a:off x="895204" y="5443077"/>
            <a:ext cx="11214391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&lt;START T&gt; ... &lt;ABORT T&gt;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310;p158" id="1376" name="Google Shape;1376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7006442"/>
            <a:ext cx="1016000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63"/>
          <p:cNvSpPr txBox="1"/>
          <p:nvPr/>
        </p:nvSpPr>
        <p:spPr>
          <a:xfrm>
            <a:off x="769873" y="1026667"/>
            <a:ext cx="11465053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 con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163"/>
          <p:cNvSpPr txBox="1"/>
          <p:nvPr/>
        </p:nvSpPr>
        <p:spPr>
          <a:xfrm>
            <a:off x="895204" y="328800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Detectando fallas en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163"/>
          <p:cNvSpPr txBox="1"/>
          <p:nvPr/>
        </p:nvSpPr>
        <p:spPr>
          <a:xfrm>
            <a:off x="895204" y="5443077"/>
            <a:ext cx="11214391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&lt;START T&gt;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318;p159" id="1384" name="Google Shape;1384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7006442"/>
            <a:ext cx="1016000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64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64"/>
          <p:cNvSpPr txBox="1"/>
          <p:nvPr/>
        </p:nvSpPr>
        <p:spPr>
          <a:xfrm>
            <a:off x="895204" y="2956838"/>
            <a:ext cx="11214391" cy="559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Procesamos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desde el principo hasta el final: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Identificamos las transacciones que hicieron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Hacemos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desde el principio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leo 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333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hizo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no hacer nada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333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hizo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reescribir con el valor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cada transacción incompleta, escribir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164"/>
          <p:cNvSpPr txBox="1"/>
          <p:nvPr/>
        </p:nvSpPr>
        <p:spPr>
          <a:xfrm>
            <a:off x="4209389" y="1851333"/>
            <a:ext cx="458602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para un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65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165"/>
          <p:cNvSpPr txBox="1"/>
          <p:nvPr/>
        </p:nvSpPr>
        <p:spPr>
          <a:xfrm>
            <a:off x="740659" y="4559351"/>
            <a:ext cx="11523482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utilizamos los checkpoints en el Redo Logging?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165"/>
          <p:cNvSpPr txBox="1"/>
          <p:nvPr/>
        </p:nvSpPr>
        <p:spPr>
          <a:xfrm>
            <a:off x="3828084" y="1851333"/>
            <a:ext cx="534863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66"/>
          <p:cNvSpPr txBox="1"/>
          <p:nvPr/>
        </p:nvSpPr>
        <p:spPr>
          <a:xfrm>
            <a:off x="895204" y="3533767"/>
            <a:ext cx="11214391" cy="443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Escribimos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CKPT (T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donde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transacciones activas y sin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Guardar en disco todo lo que haya hecho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hasta ese punto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vez hecho, escribir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166"/>
          <p:cNvSpPr txBox="1"/>
          <p:nvPr/>
        </p:nvSpPr>
        <p:spPr>
          <a:xfrm>
            <a:off x="4829047" y="1026667"/>
            <a:ext cx="334670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166"/>
          <p:cNvSpPr txBox="1"/>
          <p:nvPr/>
        </p:nvSpPr>
        <p:spPr>
          <a:xfrm>
            <a:off x="3828084" y="1851333"/>
            <a:ext cx="534863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67"/>
          <p:cNvSpPr txBox="1"/>
          <p:nvPr/>
        </p:nvSpPr>
        <p:spPr>
          <a:xfrm>
            <a:off x="895204" y="3341111"/>
            <a:ext cx="11214391" cy="4823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Revisar el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desde el final al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encontramos un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debemos retroceder hasta su su respectivo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CKPT (T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y comenzar a hacer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 la transacción  más antigua entre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se hace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las transacciones con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antes del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CKPT (T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167"/>
          <p:cNvSpPr txBox="1"/>
          <p:nvPr/>
        </p:nvSpPr>
        <p:spPr>
          <a:xfrm>
            <a:off x="3812538" y="1026667"/>
            <a:ext cx="5379723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167"/>
          <p:cNvSpPr txBox="1"/>
          <p:nvPr/>
        </p:nvSpPr>
        <p:spPr>
          <a:xfrm>
            <a:off x="3828084" y="1851333"/>
            <a:ext cx="534863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895204" y="310108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5;p16" id="179" name="Google Shape;1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170" y="4667570"/>
            <a:ext cx="2171059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6;p16" id="180" name="Google Shape;1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105" y="5245100"/>
            <a:ext cx="1016002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68"/>
          <p:cNvSpPr txBox="1"/>
          <p:nvPr/>
        </p:nvSpPr>
        <p:spPr>
          <a:xfrm>
            <a:off x="895204" y="4887395"/>
            <a:ext cx="11214391" cy="1731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encontramos un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CKPT (T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sin su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debemos retroceder hasta encontrar un &lt;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CKPT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68"/>
          <p:cNvSpPr txBox="1"/>
          <p:nvPr/>
        </p:nvSpPr>
        <p:spPr>
          <a:xfrm>
            <a:off x="3812538" y="1026667"/>
            <a:ext cx="5379723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68"/>
          <p:cNvSpPr txBox="1"/>
          <p:nvPr/>
        </p:nvSpPr>
        <p:spPr>
          <a:xfrm>
            <a:off x="3828084" y="1851333"/>
            <a:ext cx="534863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4" name="Google Shape;1424;p169"/>
          <p:cNvGraphicFramePr/>
          <p:nvPr/>
        </p:nvGraphicFramePr>
        <p:xfrm>
          <a:off x="3273079" y="3641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518300"/>
                <a:gridCol w="940350"/>
              </a:tblGrid>
              <a:tr h="3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Log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T1&gt;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&lt;T1, a, 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T2&gt;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solidFill>
                      <a:srgbClr val="A01D04"/>
                    </a:solidFill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&lt;COMMIT T1&gt;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&lt;T2, b, 10&gt;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CKPT (T2)&gt;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&lt;T2, c, 15&gt;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&lt;START T3&gt;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&lt;T3, e, 25&gt;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&lt;END CKPT&gt;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&lt;COMMIT T2&gt;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  <a:tr h="4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&lt;COMMIT T3&gt;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 vMerge="1"/>
              </a:tr>
            </a:tbl>
          </a:graphicData>
        </a:graphic>
      </p:graphicFrame>
      <p:sp>
        <p:nvSpPr>
          <p:cNvPr id="1425" name="Google Shape;1425;p169"/>
          <p:cNvSpPr txBox="1"/>
          <p:nvPr/>
        </p:nvSpPr>
        <p:spPr>
          <a:xfrm>
            <a:off x="5069459" y="1026667"/>
            <a:ext cx="286588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169"/>
          <p:cNvSpPr txBox="1"/>
          <p:nvPr/>
        </p:nvSpPr>
        <p:spPr>
          <a:xfrm>
            <a:off x="895204" y="2555175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Considere este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después de una falla: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169"/>
          <p:cNvSpPr txBox="1"/>
          <p:nvPr/>
        </p:nvSpPr>
        <p:spPr>
          <a:xfrm>
            <a:off x="3828084" y="1851333"/>
            <a:ext cx="534863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Checkpoints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1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8" name="Google Shape;1428;p169"/>
          <p:cNvCxnSpPr/>
          <p:nvPr/>
        </p:nvCxnSpPr>
        <p:spPr>
          <a:xfrm flipH="1" rot="10800000">
            <a:off x="9294671" y="6753057"/>
            <a:ext cx="1" cy="728074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70"/>
          <p:cNvSpPr txBox="1"/>
          <p:nvPr/>
        </p:nvSpPr>
        <p:spPr>
          <a:xfrm>
            <a:off x="895204" y="3309728"/>
            <a:ext cx="11214391" cy="1195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Problema: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 posible ir grabando los valores de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disco antes que termine la transacción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170"/>
          <p:cNvSpPr txBox="1"/>
          <p:nvPr/>
        </p:nvSpPr>
        <p:spPr>
          <a:xfrm>
            <a:off x="4010278" y="1026667"/>
            <a:ext cx="498424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170"/>
          <p:cNvSpPr txBox="1"/>
          <p:nvPr/>
        </p:nvSpPr>
        <p:spPr>
          <a:xfrm>
            <a:off x="895204" y="6063641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lo tanto se congestiona la escritura en disco!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71"/>
          <p:cNvSpPr txBox="1"/>
          <p:nvPr/>
        </p:nvSpPr>
        <p:spPr>
          <a:xfrm>
            <a:off x="2972815" y="1026667"/>
            <a:ext cx="7059170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Undo/Redo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171"/>
          <p:cNvSpPr txBox="1"/>
          <p:nvPr/>
        </p:nvSpPr>
        <p:spPr>
          <a:xfrm>
            <a:off x="895204" y="4286301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solución para obtener mayor performance que mezcla las estrategias anteriormente planteadas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72"/>
          <p:cNvSpPr txBox="1"/>
          <p:nvPr/>
        </p:nvSpPr>
        <p:spPr>
          <a:xfrm>
            <a:off x="2972815" y="1026667"/>
            <a:ext cx="7059170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Undo/Redo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172"/>
          <p:cNvSpPr txBox="1"/>
          <p:nvPr/>
        </p:nvSpPr>
        <p:spPr>
          <a:xfrm>
            <a:off x="895204" y="4286301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solución para obtener mayor performance que mezcla las estrategias anteriormente planteadas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172"/>
          <p:cNvSpPr txBox="1"/>
          <p:nvPr/>
        </p:nvSpPr>
        <p:spPr>
          <a:xfrm>
            <a:off x="503481" y="5752303"/>
            <a:ext cx="11997836" cy="3938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4445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 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v_antiguo, v_nuevo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con write-ahead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 ,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commit&gt; va de manera arbitraria al disco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10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Undo de transacciones sin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1" marL="10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Redo transacciones con COMMIT (pero no en disco)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73"/>
          <p:cNvSpPr txBox="1"/>
          <p:nvPr/>
        </p:nvSpPr>
        <p:spPr>
          <a:xfrm>
            <a:off x="2866515" y="1026667"/>
            <a:ext cx="7271768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Técnicas de 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173"/>
          <p:cNvSpPr txBox="1"/>
          <p:nvPr/>
        </p:nvSpPr>
        <p:spPr>
          <a:xfrm>
            <a:off x="5801512" y="1851333"/>
            <a:ext cx="1401777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5" name="Google Shape;1455;p173"/>
          <p:cNvGraphicFramePr/>
          <p:nvPr/>
        </p:nvGraphicFramePr>
        <p:xfrm>
          <a:off x="810788" y="2928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336325"/>
                <a:gridCol w="4187475"/>
                <a:gridCol w="3859425"/>
              </a:tblGrid>
              <a:tr h="114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Undo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Redo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14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Trans. Incompletas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Cancelarlas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Ignorarlas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1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Trans. Comiteadas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Ignorarlas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Repetirlas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1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Escribir COMMIT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Después de almacenar en disco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Antes de almacenar en disco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12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UPDATE </a:t>
                      </a:r>
                      <a:r>
                        <a:rPr i="1" lang="en-US" sz="2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 Record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Valores antiguos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Valores nuevos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7"/>
          <p:cNvGraphicFramePr/>
          <p:nvPr/>
        </p:nvGraphicFramePr>
        <p:xfrm>
          <a:off x="1314645" y="381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2593875"/>
                <a:gridCol w="2593875"/>
                <a:gridCol w="2593875"/>
                <a:gridCol w="259387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Alice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Proceso Bob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A &amp; B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Saldo Cuenta C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READ(saldoAB, 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WRITE(saldoAB, x - 100)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900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>
                          <a:solidFill>
                            <a:schemeClr val="accent5"/>
                          </a:solidFill>
                        </a:rPr>
                        <a:t>ERROR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900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189" name="Google Shape;189;p17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895204" y="3101088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puede salir mal?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91;p18"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170" y="4667570"/>
            <a:ext cx="2171059" cy="2171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92;p18" id="196" name="Google Shape;1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105" y="5245100"/>
            <a:ext cx="1016002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895204" y="3480172"/>
            <a:ext cx="11214391" cy="1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Mezclamos las operaciones a realizar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(en cada depósito)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036709" y="1051534"/>
            <a:ext cx="693138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está pasando?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895204" y="5360641"/>
            <a:ext cx="11214391" cy="28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2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66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Ideal: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depósito se ejecuta en el orden qué fue solicitado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A365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F4A36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real: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optimizar accesos a disco, nos conviene mezclar operaciones.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442753" y="8547165"/>
            <a:ext cx="7889966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hacerlo sin dejar la escoba?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4369942" y="1026667"/>
            <a:ext cx="426491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 ahora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95204" y="4042077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Estamos solos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/>
        </p:nvSpPr>
        <p:spPr>
          <a:xfrm>
            <a:off x="895204" y="2837291"/>
            <a:ext cx="11214391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Asegurar las propiedades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08;p20"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4289719"/>
            <a:ext cx="1016000" cy="10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5172526" y="6092806"/>
            <a:ext cx="3142136" cy="2220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onsistency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895204" y="2837291"/>
            <a:ext cx="11214391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15;p21"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130" y="906440"/>
            <a:ext cx="1016001" cy="10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796469" y="4127479"/>
            <a:ext cx="11600183" cy="1028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 ejecutan todas las operaciones de la transacción, o no se ejecuta ninguna.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895204" y="2837291"/>
            <a:ext cx="11214391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22;p22"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130" y="906440"/>
            <a:ext cx="1016001" cy="10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796469" y="4127479"/>
            <a:ext cx="11600183" cy="1028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transacción preserva la consistencia de la BD (restricciones de integridad, etc.).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24;p22"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793" y="1512245"/>
            <a:ext cx="1016001" cy="10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895204" y="2837291"/>
            <a:ext cx="11214391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30;p23"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130" y="906440"/>
            <a:ext cx="1016001" cy="10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796469" y="4127479"/>
            <a:ext cx="116001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transacción debe ejecutarse como si se estuviese ejecutando sola, de forma aislada.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32;p23"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793" y="1512245"/>
            <a:ext cx="1016001" cy="10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33;p23"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628" y="2020244"/>
            <a:ext cx="1016001" cy="10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/>
        </p:nvSpPr>
        <p:spPr>
          <a:xfrm>
            <a:off x="895204" y="2837291"/>
            <a:ext cx="11214391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Durability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39;p24"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130" y="906440"/>
            <a:ext cx="1016001" cy="10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796469" y="4127479"/>
            <a:ext cx="11600183" cy="1028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cambios que hace cada transacción son permanentes en el tiempo, independiente de cualquier tipo de falla.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41;p24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793" y="1512245"/>
            <a:ext cx="1016001" cy="10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42;p24"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628" y="2020244"/>
            <a:ext cx="1016001" cy="10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43;p24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393" y="2752113"/>
            <a:ext cx="1016001" cy="10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895204" y="2765563"/>
            <a:ext cx="112143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 Atomicity, Durability: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corta la luz y la transacción quedó en la mitad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corta la luz cuando la transacción estaba en la mitad. La base de dato vuelve a su estado pero perdemos la transacción.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cambio hecho en la transacción no se ve reflejado en la BD.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3638154" y="582875"/>
            <a:ext cx="5728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ACID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/>
        </p:nvSpPr>
        <p:spPr>
          <a:xfrm>
            <a:off x="895204" y="3508514"/>
            <a:ext cx="112143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 Consistency: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base de datos viola las restricciones momentáneamente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ejecutar una transacción, queda la BD qué no cumple con las restricciones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638154" y="582875"/>
            <a:ext cx="5728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ACID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895204" y="3508513"/>
            <a:ext cx="112143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 Isolation: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 base de datos planifica el orden de operaciones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no es igual a haber corrido transacciones en serie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638154" y="582875"/>
            <a:ext cx="5728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 ACID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1099092" y="2138916"/>
            <a:ext cx="11214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Asegurar las propiedades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67;p28"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8288" y="3591344"/>
            <a:ext cx="1016000" cy="10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5376414" y="5394431"/>
            <a:ext cx="31422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onsistency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203888" y="5914052"/>
            <a:ext cx="35199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8662240" y="5914052"/>
            <a:ext cx="41388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8"/>
          <p:cNvCxnSpPr/>
          <p:nvPr/>
        </p:nvCxnSpPr>
        <p:spPr>
          <a:xfrm flipH="1" rot="10800000">
            <a:off x="3312848" y="6251031"/>
            <a:ext cx="1920000" cy="117600"/>
          </a:xfrm>
          <a:prstGeom prst="straightConnector1">
            <a:avLst/>
          </a:prstGeom>
          <a:noFill/>
          <a:ln cap="flat" cmpd="sng" w="41275">
            <a:solidFill>
              <a:srgbClr val="C72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28"/>
          <p:cNvCxnSpPr/>
          <p:nvPr/>
        </p:nvCxnSpPr>
        <p:spPr>
          <a:xfrm>
            <a:off x="3312848" y="6563334"/>
            <a:ext cx="1920000" cy="249300"/>
          </a:xfrm>
          <a:prstGeom prst="straightConnector1">
            <a:avLst/>
          </a:prstGeom>
          <a:noFill/>
          <a:ln cap="flat" cmpd="sng" w="41275">
            <a:solidFill>
              <a:srgbClr val="C72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28"/>
          <p:cNvCxnSpPr/>
          <p:nvPr/>
        </p:nvCxnSpPr>
        <p:spPr>
          <a:xfrm rot="10800000">
            <a:off x="7358057" y="5715566"/>
            <a:ext cx="2669100" cy="535500"/>
          </a:xfrm>
          <a:prstGeom prst="straightConnector1">
            <a:avLst/>
          </a:prstGeom>
          <a:noFill/>
          <a:ln cap="flat" cmpd="sng" w="41275">
            <a:solidFill>
              <a:srgbClr val="C72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28"/>
          <p:cNvCxnSpPr/>
          <p:nvPr/>
        </p:nvCxnSpPr>
        <p:spPr>
          <a:xfrm flipH="1">
            <a:off x="7358058" y="7109846"/>
            <a:ext cx="2669100" cy="277800"/>
          </a:xfrm>
          <a:prstGeom prst="straightConnector1">
            <a:avLst/>
          </a:prstGeom>
          <a:noFill/>
          <a:ln cap="flat" cmpd="sng" w="41275">
            <a:solidFill>
              <a:srgbClr val="C72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/>
        </p:nvSpPr>
        <p:spPr>
          <a:xfrm>
            <a:off x="917151" y="4385650"/>
            <a:ext cx="11199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Helvetica Neue"/>
              <a:buNone/>
            </a:pPr>
            <a:r>
              <a:rPr b="0" i="0" lang="en-US" sz="5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4369942" y="1026667"/>
            <a:ext cx="426491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Hasta ahora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895204" y="4042077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Estamos solos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95204" y="5435651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estamos solos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764052" y="4397625"/>
            <a:ext cx="3407206" cy="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895204" y="3200718"/>
            <a:ext cx="11214391" cy="17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transacción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una secuencia de 1 o más operaciones que modifican o consultan la base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1723134" y="1026667"/>
            <a:ext cx="9558530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Necesitamos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895204" y="5842697"/>
            <a:ext cx="11214391" cy="22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Transferencias de dinero entre cuentas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 por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Registrar un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895204" y="2757028"/>
            <a:ext cx="11214391" cy="599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START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saldo = saldo -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cid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saldo = saldo +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cid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2604768" y="1026667"/>
            <a:ext cx="779526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Transacciones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895204" y="4285222"/>
            <a:ext cx="11214391" cy="1183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START TRANSACTION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nos permiten agrupar operaciones en una sola transacción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2604768" y="1026667"/>
            <a:ext cx="779526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Transacciones en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895204" y="3461030"/>
            <a:ext cx="11214391" cy="2831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 de los componentes fundamentales de una 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Fundamental para aplicaciones que requieren seguridad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 de los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Turing Award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2937001" y="1026667"/>
            <a:ext cx="7130799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/>
        </p:nvSpPr>
        <p:spPr>
          <a:xfrm>
            <a:off x="2879371" y="4319935"/>
            <a:ext cx="1141833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8761234" y="4319935"/>
            <a:ext cx="1285861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2471053" y="4992806"/>
            <a:ext cx="2235994" cy="1495822"/>
          </a:xfrm>
          <a:custGeom>
            <a:rect b="b" l="l" r="r" t="t"/>
            <a:pathLst>
              <a:path extrusionOk="0" h="21600" w="21600">
                <a:moveTo>
                  <a:pt x="10171" y="0"/>
                </a:moveTo>
                <a:lnTo>
                  <a:pt x="8316" y="4963"/>
                </a:lnTo>
                <a:lnTo>
                  <a:pt x="928" y="4963"/>
                </a:lnTo>
                <a:cubicBezTo>
                  <a:pt x="415" y="4963"/>
                  <a:pt x="0" y="5584"/>
                  <a:pt x="0" y="6350"/>
                </a:cubicBezTo>
                <a:lnTo>
                  <a:pt x="0" y="20219"/>
                </a:lnTo>
                <a:cubicBezTo>
                  <a:pt x="0" y="20985"/>
                  <a:pt x="415" y="21600"/>
                  <a:pt x="928" y="21600"/>
                </a:cubicBezTo>
                <a:lnTo>
                  <a:pt x="20672" y="21600"/>
                </a:lnTo>
                <a:cubicBezTo>
                  <a:pt x="21185" y="21600"/>
                  <a:pt x="21600" y="20985"/>
                  <a:pt x="21600" y="20219"/>
                </a:cubicBezTo>
                <a:lnTo>
                  <a:pt x="21600" y="6350"/>
                </a:lnTo>
                <a:cubicBezTo>
                  <a:pt x="21600" y="5584"/>
                  <a:pt x="21185" y="4963"/>
                  <a:pt x="20672" y="4963"/>
                </a:cubicBezTo>
                <a:lnTo>
                  <a:pt x="12023" y="4963"/>
                </a:lnTo>
                <a:lnTo>
                  <a:pt x="10171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Lectura del elemento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8297753" y="5085670"/>
            <a:ext cx="2235994" cy="1495823"/>
          </a:xfrm>
          <a:custGeom>
            <a:rect b="b" l="l" r="r" t="t"/>
            <a:pathLst>
              <a:path extrusionOk="0" h="21600" w="21600">
                <a:moveTo>
                  <a:pt x="10171" y="0"/>
                </a:moveTo>
                <a:lnTo>
                  <a:pt x="8316" y="4963"/>
                </a:lnTo>
                <a:lnTo>
                  <a:pt x="928" y="4963"/>
                </a:lnTo>
                <a:cubicBezTo>
                  <a:pt x="415" y="4963"/>
                  <a:pt x="0" y="5584"/>
                  <a:pt x="0" y="6350"/>
                </a:cubicBezTo>
                <a:lnTo>
                  <a:pt x="0" y="20219"/>
                </a:lnTo>
                <a:cubicBezTo>
                  <a:pt x="0" y="20985"/>
                  <a:pt x="415" y="21600"/>
                  <a:pt x="928" y="21600"/>
                </a:cubicBezTo>
                <a:lnTo>
                  <a:pt x="20672" y="21600"/>
                </a:lnTo>
                <a:cubicBezTo>
                  <a:pt x="21185" y="21600"/>
                  <a:pt x="21600" y="20985"/>
                  <a:pt x="21600" y="20219"/>
                </a:cubicBezTo>
                <a:lnTo>
                  <a:pt x="21600" y="6350"/>
                </a:lnTo>
                <a:cubicBezTo>
                  <a:pt x="21600" y="5584"/>
                  <a:pt x="21185" y="4963"/>
                  <a:pt x="20672" y="4963"/>
                </a:cubicBezTo>
                <a:lnTo>
                  <a:pt x="12023" y="4963"/>
                </a:lnTo>
                <a:lnTo>
                  <a:pt x="10171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Escritura del elemento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1440052" y="1026667"/>
            <a:ext cx="1012469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6110600" y="6911750"/>
            <a:ext cx="7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5294128" y="7642645"/>
            <a:ext cx="2235978" cy="1495800"/>
          </a:xfrm>
          <a:custGeom>
            <a:rect b="b" l="l" r="r" t="t"/>
            <a:pathLst>
              <a:path extrusionOk="0" h="21600" w="21600">
                <a:moveTo>
                  <a:pt x="10171" y="0"/>
                </a:moveTo>
                <a:lnTo>
                  <a:pt x="8316" y="4963"/>
                </a:lnTo>
                <a:lnTo>
                  <a:pt x="928" y="4963"/>
                </a:lnTo>
                <a:cubicBezTo>
                  <a:pt x="415" y="4963"/>
                  <a:pt x="0" y="5584"/>
                  <a:pt x="0" y="6350"/>
                </a:cubicBezTo>
                <a:lnTo>
                  <a:pt x="0" y="20219"/>
                </a:lnTo>
                <a:cubicBezTo>
                  <a:pt x="0" y="20985"/>
                  <a:pt x="415" y="21600"/>
                  <a:pt x="928" y="21600"/>
                </a:cubicBezTo>
                <a:lnTo>
                  <a:pt x="20672" y="21600"/>
                </a:lnTo>
                <a:cubicBezTo>
                  <a:pt x="21185" y="21600"/>
                  <a:pt x="21600" y="20985"/>
                  <a:pt x="21600" y="20219"/>
                </a:cubicBezTo>
                <a:lnTo>
                  <a:pt x="21600" y="6350"/>
                </a:lnTo>
                <a:cubicBezTo>
                  <a:pt x="21600" y="5584"/>
                  <a:pt x="21185" y="4963"/>
                  <a:pt x="20672" y="4963"/>
                </a:cubicBezTo>
                <a:lnTo>
                  <a:pt x="12023" y="4963"/>
                </a:lnTo>
                <a:lnTo>
                  <a:pt x="10171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Abortar transacción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895204" y="3194100"/>
            <a:ext cx="112143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Lecturas sucias (Write - Read)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Lecturas no repetibles (Read - Write)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Actualización perdida o 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eescritura de datos temporales (Write - Write)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1440052" y="1026667"/>
            <a:ext cx="10124697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Conflictos con Transacciones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650239" y="390596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Ejemplo de actualización p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rdida (WW)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060840" y="1281671"/>
            <a:ext cx="10883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4572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“Una transacción sobreescribe los datos que otra tx ya había escrito”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5118536" y="4192686"/>
            <a:ext cx="1141832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428468" y="4532317"/>
            <a:ext cx="732145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2106152" y="5563282"/>
            <a:ext cx="1141833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10653483" y="5562291"/>
            <a:ext cx="1285860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428468" y="5503548"/>
            <a:ext cx="732145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7959269" y="4230138"/>
            <a:ext cx="1285860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38"/>
          <p:cNvCxnSpPr/>
          <p:nvPr/>
        </p:nvCxnSpPr>
        <p:spPr>
          <a:xfrm>
            <a:off x="1195758" y="5353197"/>
            <a:ext cx="10460079" cy="1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39" name="Google Shape;339;p38"/>
          <p:cNvCxnSpPr/>
          <p:nvPr/>
        </p:nvCxnSpPr>
        <p:spPr>
          <a:xfrm flipH="1" rot="10800000">
            <a:off x="2661069" y="4999480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40" name="Google Shape;340;p38"/>
          <p:cNvCxnSpPr/>
          <p:nvPr/>
        </p:nvCxnSpPr>
        <p:spPr>
          <a:xfrm flipH="1" rot="10800000">
            <a:off x="5646629" y="4997315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41" name="Google Shape;341;p38"/>
          <p:cNvCxnSpPr/>
          <p:nvPr/>
        </p:nvCxnSpPr>
        <p:spPr>
          <a:xfrm flipH="1" rot="10800000">
            <a:off x="8613951" y="5062681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42" name="Google Shape;342;p38"/>
          <p:cNvCxnSpPr/>
          <p:nvPr/>
        </p:nvCxnSpPr>
        <p:spPr>
          <a:xfrm flipH="1" rot="10800000">
            <a:off x="11194874" y="4974406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sp>
        <p:nvSpPr>
          <p:cNvPr id="343" name="Google Shape;343;p38"/>
          <p:cNvSpPr/>
          <p:nvPr/>
        </p:nvSpPr>
        <p:spPr>
          <a:xfrm>
            <a:off x="1123690" y="5052829"/>
            <a:ext cx="827028" cy="600736"/>
          </a:xfrm>
          <a:prstGeom prst="rightArrow">
            <a:avLst>
              <a:gd fmla="val 30957" name="adj1"/>
              <a:gd fmla="val 66187" name="adj2"/>
            </a:avLst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1668272" y="6268646"/>
            <a:ext cx="2235994" cy="1495822"/>
          </a:xfrm>
          <a:custGeom>
            <a:rect b="b" l="l" r="r" t="t"/>
            <a:pathLst>
              <a:path extrusionOk="0" h="21600" w="21600">
                <a:moveTo>
                  <a:pt x="10171" y="0"/>
                </a:moveTo>
                <a:lnTo>
                  <a:pt x="8316" y="4963"/>
                </a:lnTo>
                <a:lnTo>
                  <a:pt x="928" y="4963"/>
                </a:lnTo>
                <a:cubicBezTo>
                  <a:pt x="415" y="4963"/>
                  <a:pt x="0" y="5584"/>
                  <a:pt x="0" y="6350"/>
                </a:cubicBezTo>
                <a:lnTo>
                  <a:pt x="0" y="20219"/>
                </a:lnTo>
                <a:cubicBezTo>
                  <a:pt x="0" y="20985"/>
                  <a:pt x="415" y="21600"/>
                  <a:pt x="928" y="21600"/>
                </a:cubicBezTo>
                <a:lnTo>
                  <a:pt x="20672" y="21600"/>
                </a:lnTo>
                <a:cubicBezTo>
                  <a:pt x="21185" y="21600"/>
                  <a:pt x="21600" y="20985"/>
                  <a:pt x="21600" y="20219"/>
                </a:cubicBezTo>
                <a:lnTo>
                  <a:pt x="21600" y="6350"/>
                </a:lnTo>
                <a:cubicBezTo>
                  <a:pt x="21600" y="5584"/>
                  <a:pt x="21185" y="4963"/>
                  <a:pt x="20672" y="4963"/>
                </a:cubicBezTo>
                <a:lnTo>
                  <a:pt x="12023" y="4963"/>
                </a:lnTo>
                <a:lnTo>
                  <a:pt x="10171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Está libre el asiento 24? 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9274895" y="6356391"/>
            <a:ext cx="3301605" cy="1356916"/>
          </a:xfrm>
          <a:custGeom>
            <a:rect b="b" l="l" r="r" t="t"/>
            <a:pathLst>
              <a:path extrusionOk="0" h="21600" w="21600">
                <a:moveTo>
                  <a:pt x="13455" y="0"/>
                </a:moveTo>
                <a:lnTo>
                  <a:pt x="12276" y="4353"/>
                </a:lnTo>
                <a:lnTo>
                  <a:pt x="592" y="4353"/>
                </a:lnTo>
                <a:cubicBezTo>
                  <a:pt x="266" y="4353"/>
                  <a:pt x="0" y="4999"/>
                  <a:pt x="0" y="5793"/>
                </a:cubicBezTo>
                <a:lnTo>
                  <a:pt x="0" y="20166"/>
                </a:lnTo>
                <a:cubicBezTo>
                  <a:pt x="0" y="20960"/>
                  <a:pt x="266" y="21600"/>
                  <a:pt x="592" y="21600"/>
                </a:cubicBezTo>
                <a:lnTo>
                  <a:pt x="21011" y="21600"/>
                </a:lnTo>
                <a:cubicBezTo>
                  <a:pt x="21337" y="21600"/>
                  <a:pt x="21600" y="20960"/>
                  <a:pt x="21600" y="20166"/>
                </a:cubicBezTo>
                <a:lnTo>
                  <a:pt x="21600" y="5793"/>
                </a:lnTo>
                <a:cubicBezTo>
                  <a:pt x="21600" y="4999"/>
                  <a:pt x="21337" y="4353"/>
                  <a:pt x="21011" y="4353"/>
                </a:cubicBezTo>
                <a:lnTo>
                  <a:pt x="14636" y="4353"/>
                </a:lnTo>
                <a:lnTo>
                  <a:pt x="13455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Reserve el 24 (pero estaba ocupado!!!)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4581908" y="2818808"/>
            <a:ext cx="2235995" cy="1488679"/>
          </a:xfrm>
          <a:custGeom>
            <a:rect b="b" l="l" r="r" t="t"/>
            <a:pathLst>
              <a:path extrusionOk="0" h="21600" w="21600">
                <a:moveTo>
                  <a:pt x="928" y="0"/>
                </a:moveTo>
                <a:cubicBezTo>
                  <a:pt x="415" y="0"/>
                  <a:pt x="0" y="624"/>
                  <a:pt x="0" y="1394"/>
                </a:cubicBezTo>
                <a:lnTo>
                  <a:pt x="0" y="15329"/>
                </a:lnTo>
                <a:cubicBezTo>
                  <a:pt x="0" y="16099"/>
                  <a:pt x="415" y="16717"/>
                  <a:pt x="928" y="16717"/>
                </a:cubicBezTo>
                <a:lnTo>
                  <a:pt x="8634" y="16717"/>
                </a:lnTo>
                <a:lnTo>
                  <a:pt x="10493" y="21600"/>
                </a:lnTo>
                <a:lnTo>
                  <a:pt x="12353" y="16717"/>
                </a:lnTo>
                <a:lnTo>
                  <a:pt x="20672" y="16717"/>
                </a:lnTo>
                <a:cubicBezTo>
                  <a:pt x="21185" y="16717"/>
                  <a:pt x="21600" y="16099"/>
                  <a:pt x="21600" y="15329"/>
                </a:cubicBezTo>
                <a:lnTo>
                  <a:pt x="21600" y="1394"/>
                </a:lnTo>
                <a:cubicBezTo>
                  <a:pt x="21600" y="624"/>
                  <a:pt x="21185" y="0"/>
                  <a:pt x="20672" y="0"/>
                </a:cubicBezTo>
                <a:lnTo>
                  <a:pt x="928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Está libre el asiento 24? 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7495788" y="2818808"/>
            <a:ext cx="2235994" cy="1488679"/>
          </a:xfrm>
          <a:custGeom>
            <a:rect b="b" l="l" r="r" t="t"/>
            <a:pathLst>
              <a:path extrusionOk="0" h="21600" w="21600">
                <a:moveTo>
                  <a:pt x="928" y="0"/>
                </a:moveTo>
                <a:cubicBezTo>
                  <a:pt x="415" y="0"/>
                  <a:pt x="0" y="624"/>
                  <a:pt x="0" y="1394"/>
                </a:cubicBezTo>
                <a:lnTo>
                  <a:pt x="0" y="15329"/>
                </a:lnTo>
                <a:cubicBezTo>
                  <a:pt x="0" y="16099"/>
                  <a:pt x="415" y="16717"/>
                  <a:pt x="928" y="16717"/>
                </a:cubicBezTo>
                <a:lnTo>
                  <a:pt x="8634" y="16717"/>
                </a:lnTo>
                <a:lnTo>
                  <a:pt x="10493" y="21600"/>
                </a:lnTo>
                <a:lnTo>
                  <a:pt x="12353" y="16717"/>
                </a:lnTo>
                <a:lnTo>
                  <a:pt x="20672" y="16717"/>
                </a:lnTo>
                <a:cubicBezTo>
                  <a:pt x="21185" y="16717"/>
                  <a:pt x="21600" y="16099"/>
                  <a:pt x="21600" y="15329"/>
                </a:cubicBezTo>
                <a:lnTo>
                  <a:pt x="21600" y="1394"/>
                </a:lnTo>
                <a:cubicBezTo>
                  <a:pt x="21600" y="624"/>
                  <a:pt x="21185" y="0"/>
                  <a:pt x="20672" y="0"/>
                </a:cubicBezTo>
                <a:lnTo>
                  <a:pt x="928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Reserve el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650239" y="390596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Ejemplo de lectura sucia (WR)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146615" y="1313046"/>
            <a:ext cx="110394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4572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“Una tx. lee lo que otra tx escribió pero no se había confirmado aún.”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5118536" y="4192686"/>
            <a:ext cx="1141832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428468" y="4532317"/>
            <a:ext cx="732145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2106152" y="5563282"/>
            <a:ext cx="1285861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10961011" y="5563282"/>
            <a:ext cx="457372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428468" y="5503548"/>
            <a:ext cx="732145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959269" y="4230138"/>
            <a:ext cx="1285860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39"/>
          <p:cNvCxnSpPr/>
          <p:nvPr/>
        </p:nvCxnSpPr>
        <p:spPr>
          <a:xfrm>
            <a:off x="1195758" y="5353197"/>
            <a:ext cx="10460079" cy="1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61" name="Google Shape;361;p39"/>
          <p:cNvCxnSpPr/>
          <p:nvPr/>
        </p:nvCxnSpPr>
        <p:spPr>
          <a:xfrm flipH="1" rot="10800000">
            <a:off x="2661069" y="4999480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62" name="Google Shape;362;p39"/>
          <p:cNvCxnSpPr/>
          <p:nvPr/>
        </p:nvCxnSpPr>
        <p:spPr>
          <a:xfrm flipH="1" rot="10800000">
            <a:off x="5646629" y="4997315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63" name="Google Shape;363;p39"/>
          <p:cNvCxnSpPr/>
          <p:nvPr/>
        </p:nvCxnSpPr>
        <p:spPr>
          <a:xfrm flipH="1" rot="10800000">
            <a:off x="8613951" y="5062681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64" name="Google Shape;364;p39"/>
          <p:cNvCxnSpPr/>
          <p:nvPr/>
        </p:nvCxnSpPr>
        <p:spPr>
          <a:xfrm flipH="1" rot="10800000">
            <a:off x="11194874" y="4974406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sp>
        <p:nvSpPr>
          <p:cNvPr id="365" name="Google Shape;365;p39"/>
          <p:cNvSpPr/>
          <p:nvPr/>
        </p:nvSpPr>
        <p:spPr>
          <a:xfrm>
            <a:off x="1123690" y="5052829"/>
            <a:ext cx="827028" cy="600736"/>
          </a:xfrm>
          <a:prstGeom prst="rightArrow">
            <a:avLst>
              <a:gd fmla="val 30957" name="adj1"/>
              <a:gd fmla="val 66187" name="adj2"/>
            </a:avLst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1668272" y="6268646"/>
            <a:ext cx="2235994" cy="1495822"/>
          </a:xfrm>
          <a:custGeom>
            <a:rect b="b" l="l" r="r" t="t"/>
            <a:pathLst>
              <a:path extrusionOk="0" h="21600" w="21600">
                <a:moveTo>
                  <a:pt x="10171" y="0"/>
                </a:moveTo>
                <a:lnTo>
                  <a:pt x="8316" y="4963"/>
                </a:lnTo>
                <a:lnTo>
                  <a:pt x="928" y="4963"/>
                </a:lnTo>
                <a:cubicBezTo>
                  <a:pt x="415" y="4963"/>
                  <a:pt x="0" y="5584"/>
                  <a:pt x="0" y="6350"/>
                </a:cubicBezTo>
                <a:lnTo>
                  <a:pt x="0" y="20219"/>
                </a:lnTo>
                <a:cubicBezTo>
                  <a:pt x="0" y="20985"/>
                  <a:pt x="415" y="21600"/>
                  <a:pt x="928" y="21600"/>
                </a:cubicBezTo>
                <a:lnTo>
                  <a:pt x="20672" y="21600"/>
                </a:lnTo>
                <a:cubicBezTo>
                  <a:pt x="21185" y="21600"/>
                  <a:pt x="21600" y="20985"/>
                  <a:pt x="21600" y="20219"/>
                </a:cubicBezTo>
                <a:lnTo>
                  <a:pt x="21600" y="6350"/>
                </a:lnTo>
                <a:cubicBezTo>
                  <a:pt x="21600" y="5584"/>
                  <a:pt x="21185" y="4963"/>
                  <a:pt x="20672" y="4963"/>
                </a:cubicBezTo>
                <a:lnTo>
                  <a:pt x="12023" y="4963"/>
                </a:lnTo>
                <a:lnTo>
                  <a:pt x="10171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Reserve el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9274895" y="6356391"/>
            <a:ext cx="3301605" cy="1356916"/>
          </a:xfrm>
          <a:custGeom>
            <a:rect b="b" l="l" r="r" t="t"/>
            <a:pathLst>
              <a:path extrusionOk="0" h="21600" w="21600">
                <a:moveTo>
                  <a:pt x="13455" y="0"/>
                </a:moveTo>
                <a:lnTo>
                  <a:pt x="12276" y="4353"/>
                </a:lnTo>
                <a:lnTo>
                  <a:pt x="592" y="4353"/>
                </a:lnTo>
                <a:cubicBezTo>
                  <a:pt x="266" y="4353"/>
                  <a:pt x="0" y="4999"/>
                  <a:pt x="0" y="5793"/>
                </a:cubicBezTo>
                <a:lnTo>
                  <a:pt x="0" y="20166"/>
                </a:lnTo>
                <a:cubicBezTo>
                  <a:pt x="0" y="20960"/>
                  <a:pt x="266" y="21600"/>
                  <a:pt x="592" y="21600"/>
                </a:cubicBezTo>
                <a:lnTo>
                  <a:pt x="21011" y="21600"/>
                </a:lnTo>
                <a:cubicBezTo>
                  <a:pt x="21337" y="21600"/>
                  <a:pt x="21600" y="20960"/>
                  <a:pt x="21600" y="20166"/>
                </a:cubicBezTo>
                <a:lnTo>
                  <a:pt x="21600" y="5793"/>
                </a:lnTo>
                <a:cubicBezTo>
                  <a:pt x="21600" y="4999"/>
                  <a:pt x="21337" y="4353"/>
                  <a:pt x="21011" y="4353"/>
                </a:cubicBezTo>
                <a:lnTo>
                  <a:pt x="14636" y="4353"/>
                </a:lnTo>
                <a:lnTo>
                  <a:pt x="13455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… pero sí habían!!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3303893" y="2814878"/>
            <a:ext cx="3513932" cy="1472804"/>
          </a:xfrm>
          <a:custGeom>
            <a:rect b="b" l="l" r="r" t="t"/>
            <a:pathLst>
              <a:path extrusionOk="0" h="21600" w="21600">
                <a:moveTo>
                  <a:pt x="593" y="0"/>
                </a:moveTo>
                <a:cubicBezTo>
                  <a:pt x="266" y="0"/>
                  <a:pt x="0" y="634"/>
                  <a:pt x="0" y="1414"/>
                </a:cubicBezTo>
                <a:lnTo>
                  <a:pt x="0" y="15547"/>
                </a:lnTo>
                <a:cubicBezTo>
                  <a:pt x="0" y="16327"/>
                  <a:pt x="266" y="16955"/>
                  <a:pt x="593" y="16955"/>
                </a:cubicBezTo>
                <a:lnTo>
                  <a:pt x="13303" y="16955"/>
                </a:lnTo>
                <a:lnTo>
                  <a:pt x="14489" y="21600"/>
                </a:lnTo>
                <a:lnTo>
                  <a:pt x="15674" y="16955"/>
                </a:lnTo>
                <a:lnTo>
                  <a:pt x="21010" y="16955"/>
                </a:lnTo>
                <a:cubicBezTo>
                  <a:pt x="21337" y="16955"/>
                  <a:pt x="21600" y="16327"/>
                  <a:pt x="21600" y="15547"/>
                </a:cubicBezTo>
                <a:lnTo>
                  <a:pt x="21600" y="1414"/>
                </a:lnTo>
                <a:cubicBezTo>
                  <a:pt x="21600" y="634"/>
                  <a:pt x="21337" y="0"/>
                  <a:pt x="21010" y="0"/>
                </a:cubicBezTo>
                <a:lnTo>
                  <a:pt x="593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Cuántos asientos hay?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No hay 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7495788" y="2785451"/>
            <a:ext cx="2883298" cy="1531938"/>
          </a:xfrm>
          <a:custGeom>
            <a:rect b="b" l="l" r="r" t="t"/>
            <a:pathLst>
              <a:path extrusionOk="0" h="21600" w="21600">
                <a:moveTo>
                  <a:pt x="740" y="0"/>
                </a:moveTo>
                <a:cubicBezTo>
                  <a:pt x="331" y="0"/>
                  <a:pt x="0" y="624"/>
                  <a:pt x="0" y="1393"/>
                </a:cubicBezTo>
                <a:lnTo>
                  <a:pt x="0" y="15327"/>
                </a:lnTo>
                <a:cubicBezTo>
                  <a:pt x="0" y="16097"/>
                  <a:pt x="331" y="16720"/>
                  <a:pt x="740" y="16720"/>
                </a:cubicBezTo>
                <a:lnTo>
                  <a:pt x="6895" y="16720"/>
                </a:lnTo>
                <a:lnTo>
                  <a:pt x="8372" y="21600"/>
                </a:lnTo>
                <a:lnTo>
                  <a:pt x="9853" y="16720"/>
                </a:lnTo>
                <a:lnTo>
                  <a:pt x="20860" y="16720"/>
                </a:lnTo>
                <a:cubicBezTo>
                  <a:pt x="21269" y="16720"/>
                  <a:pt x="21600" y="16097"/>
                  <a:pt x="21600" y="15327"/>
                </a:cubicBezTo>
                <a:lnTo>
                  <a:pt x="21600" y="1393"/>
                </a:lnTo>
                <a:cubicBezTo>
                  <a:pt x="21600" y="624"/>
                  <a:pt x="21269" y="0"/>
                  <a:pt x="20860" y="0"/>
                </a:cubicBezTo>
                <a:lnTo>
                  <a:pt x="740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Reserve entonces en primera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650239" y="390596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Ejemplo de lectura no repetible (RW)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146626" y="1313050"/>
            <a:ext cx="12858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45720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“Una tx. sobreescribe un dato que otra ya había leído antes pero no había confirmado.”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5118536" y="4192686"/>
            <a:ext cx="1285861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428468" y="4532317"/>
            <a:ext cx="732145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0"/>
          <p:cNvSpPr txBox="1"/>
          <p:nvPr/>
        </p:nvSpPr>
        <p:spPr>
          <a:xfrm>
            <a:off x="2106152" y="5563282"/>
            <a:ext cx="1141833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428468" y="5503548"/>
            <a:ext cx="732145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7959269" y="5693538"/>
            <a:ext cx="1141832" cy="7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40"/>
          <p:cNvCxnSpPr/>
          <p:nvPr/>
        </p:nvCxnSpPr>
        <p:spPr>
          <a:xfrm>
            <a:off x="1195758" y="5353197"/>
            <a:ext cx="9393142" cy="1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82" name="Google Shape;382;p40"/>
          <p:cNvCxnSpPr/>
          <p:nvPr/>
        </p:nvCxnSpPr>
        <p:spPr>
          <a:xfrm flipH="1" rot="10800000">
            <a:off x="2661069" y="4999480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83" name="Google Shape;383;p40"/>
          <p:cNvCxnSpPr/>
          <p:nvPr/>
        </p:nvCxnSpPr>
        <p:spPr>
          <a:xfrm flipH="1" rot="10800000">
            <a:off x="5646629" y="4997315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cxnSp>
        <p:nvCxnSpPr>
          <p:cNvPr id="384" name="Google Shape;384;p40"/>
          <p:cNvCxnSpPr/>
          <p:nvPr/>
        </p:nvCxnSpPr>
        <p:spPr>
          <a:xfrm flipH="1" rot="10800000">
            <a:off x="8613951" y="5062681"/>
            <a:ext cx="1" cy="63686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6862"/>
              </a:srgbClr>
            </a:outerShdw>
          </a:effectLst>
        </p:spPr>
      </p:cxnSp>
      <p:sp>
        <p:nvSpPr>
          <p:cNvPr id="385" name="Google Shape;385;p40"/>
          <p:cNvSpPr/>
          <p:nvPr/>
        </p:nvSpPr>
        <p:spPr>
          <a:xfrm>
            <a:off x="1123690" y="5052829"/>
            <a:ext cx="827028" cy="600736"/>
          </a:xfrm>
          <a:prstGeom prst="rightArrow">
            <a:avLst>
              <a:gd fmla="val 30957" name="adj1"/>
              <a:gd fmla="val 66187" name="adj2"/>
            </a:avLst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1517831" y="6286708"/>
            <a:ext cx="3075782" cy="1495823"/>
          </a:xfrm>
          <a:custGeom>
            <a:rect b="b" l="l" r="r" t="t"/>
            <a:pathLst>
              <a:path extrusionOk="0" h="21600" w="21600">
                <a:moveTo>
                  <a:pt x="7394" y="0"/>
                </a:moveTo>
                <a:lnTo>
                  <a:pt x="6045" y="4963"/>
                </a:lnTo>
                <a:lnTo>
                  <a:pt x="674" y="4963"/>
                </a:lnTo>
                <a:cubicBezTo>
                  <a:pt x="302" y="4963"/>
                  <a:pt x="0" y="5584"/>
                  <a:pt x="0" y="6350"/>
                </a:cubicBezTo>
                <a:lnTo>
                  <a:pt x="0" y="20219"/>
                </a:lnTo>
                <a:cubicBezTo>
                  <a:pt x="0" y="20985"/>
                  <a:pt x="302" y="21600"/>
                  <a:pt x="674" y="21600"/>
                </a:cubicBezTo>
                <a:lnTo>
                  <a:pt x="20926" y="21600"/>
                </a:lnTo>
                <a:cubicBezTo>
                  <a:pt x="21298" y="21600"/>
                  <a:pt x="21600" y="20985"/>
                  <a:pt x="21600" y="20219"/>
                </a:cubicBezTo>
                <a:lnTo>
                  <a:pt x="21600" y="6350"/>
                </a:lnTo>
                <a:cubicBezTo>
                  <a:pt x="21600" y="5584"/>
                  <a:pt x="21298" y="4963"/>
                  <a:pt x="20926" y="4963"/>
                </a:cubicBezTo>
                <a:lnTo>
                  <a:pt x="8740" y="4963"/>
                </a:lnTo>
                <a:lnTo>
                  <a:pt x="7394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Cuántos asientos hay? A ver…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6516808" y="6503961"/>
            <a:ext cx="4412854" cy="1300957"/>
          </a:xfrm>
          <a:custGeom>
            <a:rect b="b" l="l" r="r" t="t"/>
            <a:pathLst>
              <a:path extrusionOk="0" h="21600" w="21600">
                <a:moveTo>
                  <a:pt x="10432" y="0"/>
                </a:moveTo>
                <a:lnTo>
                  <a:pt x="9548" y="5212"/>
                </a:lnTo>
                <a:lnTo>
                  <a:pt x="443" y="5212"/>
                </a:lnTo>
                <a:cubicBezTo>
                  <a:pt x="199" y="5212"/>
                  <a:pt x="0" y="5886"/>
                  <a:pt x="0" y="6715"/>
                </a:cubicBezTo>
                <a:lnTo>
                  <a:pt x="0" y="20098"/>
                </a:lnTo>
                <a:cubicBezTo>
                  <a:pt x="0" y="20926"/>
                  <a:pt x="199" y="21600"/>
                  <a:pt x="443" y="21600"/>
                </a:cubicBezTo>
                <a:lnTo>
                  <a:pt x="21157" y="21600"/>
                </a:lnTo>
                <a:cubicBezTo>
                  <a:pt x="21401" y="21600"/>
                  <a:pt x="21600" y="20926"/>
                  <a:pt x="21600" y="20098"/>
                </a:cubicBezTo>
                <a:lnTo>
                  <a:pt x="21600" y="6715"/>
                </a:lnTo>
                <a:cubicBezTo>
                  <a:pt x="21600" y="5886"/>
                  <a:pt x="21401" y="5212"/>
                  <a:pt x="21157" y="5212"/>
                </a:cubicBezTo>
                <a:lnTo>
                  <a:pt x="11316" y="5212"/>
                </a:lnTo>
                <a:lnTo>
                  <a:pt x="10432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…ahora si. Cuales asientos? (Menos!!)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4475355" y="2814878"/>
            <a:ext cx="2342754" cy="1472804"/>
          </a:xfrm>
          <a:custGeom>
            <a:rect b="b" l="l" r="r" t="t"/>
            <a:pathLst>
              <a:path extrusionOk="0" h="21600" w="21600">
                <a:moveTo>
                  <a:pt x="889" y="0"/>
                </a:moveTo>
                <a:cubicBezTo>
                  <a:pt x="399" y="0"/>
                  <a:pt x="0" y="634"/>
                  <a:pt x="0" y="1414"/>
                </a:cubicBezTo>
                <a:lnTo>
                  <a:pt x="0" y="15547"/>
                </a:lnTo>
                <a:cubicBezTo>
                  <a:pt x="0" y="16327"/>
                  <a:pt x="399" y="16955"/>
                  <a:pt x="889" y="16955"/>
                </a:cubicBezTo>
                <a:lnTo>
                  <a:pt x="9152" y="16955"/>
                </a:lnTo>
                <a:lnTo>
                  <a:pt x="10930" y="21600"/>
                </a:lnTo>
                <a:lnTo>
                  <a:pt x="12708" y="16955"/>
                </a:lnTo>
                <a:lnTo>
                  <a:pt x="20711" y="16955"/>
                </a:lnTo>
                <a:cubicBezTo>
                  <a:pt x="21201" y="16955"/>
                  <a:pt x="21600" y="16327"/>
                  <a:pt x="21600" y="15547"/>
                </a:cubicBezTo>
                <a:lnTo>
                  <a:pt x="21600" y="1414"/>
                </a:lnTo>
                <a:cubicBezTo>
                  <a:pt x="21600" y="634"/>
                  <a:pt x="21201" y="0"/>
                  <a:pt x="20711" y="0"/>
                </a:cubicBezTo>
                <a:lnTo>
                  <a:pt x="889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>
            <a:outerShdw blurRad="50800" rotWithShape="0" dir="5400000" dist="25400">
              <a:srgbClr val="000000">
                <a:alpha val="34117"/>
              </a:srgbClr>
            </a:outerShdw>
          </a:effectLst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Reserve el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/>
        </p:nvSpPr>
        <p:spPr>
          <a:xfrm>
            <a:off x="895204" y="3733796"/>
            <a:ext cx="11214391" cy="2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secuencia de operaciones primitivas de una o más transacciones, tal que para toda transacción, las acciones de ella aparecen en el mismo orden que en su definición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4835905" y="1026667"/>
            <a:ext cx="333299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80;p4"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304" y="2247105"/>
            <a:ext cx="9662192" cy="701199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/>
        </p:nvSpPr>
        <p:spPr>
          <a:xfrm>
            <a:off x="4835905" y="1026667"/>
            <a:ext cx="333299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1314645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58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1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01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0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01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70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01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01" name="Google Shape;401;p48"/>
          <p:cNvSpPr txBox="1"/>
          <p:nvPr/>
        </p:nvSpPr>
        <p:spPr>
          <a:xfrm>
            <a:off x="4358435" y="1851333"/>
            <a:ext cx="4287930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Transacciones de un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4835905" y="1026667"/>
            <a:ext cx="333299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49"/>
          <p:cNvGraphicFramePr/>
          <p:nvPr/>
        </p:nvGraphicFramePr>
        <p:xfrm>
          <a:off x="1314645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08" name="Google Shape;408;p49"/>
          <p:cNvSpPr txBox="1"/>
          <p:nvPr/>
        </p:nvSpPr>
        <p:spPr>
          <a:xfrm>
            <a:off x="5581293" y="1851333"/>
            <a:ext cx="184221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/>
        </p:nvSpPr>
        <p:spPr>
          <a:xfrm>
            <a:off x="4835905" y="1026667"/>
            <a:ext cx="333299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4" name="Google Shape;414;p50"/>
          <p:cNvGraphicFramePr/>
          <p:nvPr/>
        </p:nvGraphicFramePr>
        <p:xfrm>
          <a:off x="1314645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15" name="Google Shape;415;p50"/>
          <p:cNvSpPr txBox="1"/>
          <p:nvPr/>
        </p:nvSpPr>
        <p:spPr>
          <a:xfrm>
            <a:off x="5482385" y="1851333"/>
            <a:ext cx="204002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Otro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/>
        </p:nvSpPr>
        <p:spPr>
          <a:xfrm>
            <a:off x="895204" y="4279895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 no hay intercalación entre las 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3777486" y="1026667"/>
            <a:ext cx="544982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/>
        </p:nvSpPr>
        <p:spPr>
          <a:xfrm>
            <a:off x="3777486" y="1026667"/>
            <a:ext cx="5449826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Google Shape;427;p52"/>
          <p:cNvGraphicFramePr/>
          <p:nvPr/>
        </p:nvGraphicFramePr>
        <p:xfrm>
          <a:off x="1314645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28" name="Google Shape;428;p52"/>
          <p:cNvSpPr txBox="1"/>
          <p:nvPr/>
        </p:nvSpPr>
        <p:spPr>
          <a:xfrm>
            <a:off x="5174843" y="1851333"/>
            <a:ext cx="2655114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schedule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/>
        </p:nvSpPr>
        <p:spPr>
          <a:xfrm>
            <a:off x="895204" y="3721150"/>
            <a:ext cx="11214391" cy="23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 existe algún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S’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serial con las mismas transacciones, tal que el resultado de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el mismo para todo estado inicial de la 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2761360" y="1026667"/>
            <a:ext cx="7482080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/>
        </p:nvSpPr>
        <p:spPr>
          <a:xfrm>
            <a:off x="2761360" y="1026667"/>
            <a:ext cx="7482080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54"/>
          <p:cNvGraphicFramePr/>
          <p:nvPr/>
        </p:nvGraphicFramePr>
        <p:xfrm>
          <a:off x="1314645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/>
        </p:nvSpPr>
        <p:spPr>
          <a:xfrm>
            <a:off x="2168525" y="1026667"/>
            <a:ext cx="86677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No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Google Shape;446;p55"/>
          <p:cNvGraphicFramePr/>
          <p:nvPr/>
        </p:nvGraphicFramePr>
        <p:xfrm>
          <a:off x="1314645" y="288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* 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+ 200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WRITE(B,x)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/>
        </p:nvSpPr>
        <p:spPr>
          <a:xfrm>
            <a:off x="895204" y="3446371"/>
            <a:ext cx="11214391" cy="1193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tarea del Transaction Manager es permitir solo schedules que sean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6"/>
          <p:cNvSpPr txBox="1"/>
          <p:nvPr/>
        </p:nvSpPr>
        <p:spPr>
          <a:xfrm>
            <a:off x="895204" y="6060384"/>
            <a:ext cx="11214391" cy="1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determinamos de manera rápida si un schedule es serializable?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/>
        </p:nvSpPr>
        <p:spPr>
          <a:xfrm>
            <a:off x="3250713" y="1051534"/>
            <a:ext cx="6503383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Posibles problemas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57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60" name="Google Shape;460;p57"/>
          <p:cNvSpPr txBox="1"/>
          <p:nvPr/>
        </p:nvSpPr>
        <p:spPr>
          <a:xfrm>
            <a:off x="3250872" y="1922825"/>
            <a:ext cx="6503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que queremos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895204" y="2837291"/>
            <a:ext cx="11214391" cy="64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 que asegura las propiedades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87;p5"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4289719"/>
            <a:ext cx="1016000" cy="10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5172526" y="6092806"/>
            <a:ext cx="3142136" cy="2220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onsistency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/>
        </p:nvSpPr>
        <p:spPr>
          <a:xfrm>
            <a:off x="3250713" y="1051534"/>
            <a:ext cx="6503383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Posibles problemas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Google Shape;466;p58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x:= x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y:= y + 100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WRITE(A,x)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WRITE(A,y)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467" name="Google Shape;467;p58"/>
          <p:cNvSpPr txBox="1"/>
          <p:nvPr/>
        </p:nvSpPr>
        <p:spPr>
          <a:xfrm>
            <a:off x="3250826" y="1922825"/>
            <a:ext cx="6503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 que el sistema quiere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/>
        </p:nvSpPr>
        <p:spPr>
          <a:xfrm>
            <a:off x="895204" y="3673193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la transacción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ejecuta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READ(X,t)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escribimos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9"/>
          <p:cNvSpPr txBox="1"/>
          <p:nvPr/>
        </p:nvSpPr>
        <p:spPr>
          <a:xfrm>
            <a:off x="5835344" y="1851333"/>
            <a:ext cx="1334112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9"/>
          <p:cNvSpPr txBox="1"/>
          <p:nvPr/>
        </p:nvSpPr>
        <p:spPr>
          <a:xfrm>
            <a:off x="895204" y="5665704"/>
            <a:ext cx="11214391" cy="1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la transacción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ejecuta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WRITE(X,t)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escribimos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/>
          <p:nvPr/>
        </p:nvSpPr>
        <p:spPr>
          <a:xfrm>
            <a:off x="895204" y="2393153"/>
            <a:ext cx="11214391" cy="4967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siguientes acciones son NO conflictivas para dos transacciones distintas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Ri(X), Rj(Y)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Ri(X), Wj(Y) con X !=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Wi(X), Rj(Y) con X !=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Wi(X), Wj(Y) con X !=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cambiarlas de orden en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2189097" y="1026667"/>
            <a:ext cx="8626604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Acciones No Conflictivas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p61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3" name="Google Shape;493;p62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494" name="Google Shape;494;p62"/>
          <p:cNvCxnSpPr/>
          <p:nvPr/>
        </p:nvCxnSpPr>
        <p:spPr>
          <a:xfrm>
            <a:off x="4467497" y="4336868"/>
            <a:ext cx="4105366" cy="539933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0" name="Google Shape;500;p63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Google Shape;505;p64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506" name="Google Shape;506;p64"/>
          <p:cNvCxnSpPr/>
          <p:nvPr/>
        </p:nvCxnSpPr>
        <p:spPr>
          <a:xfrm flipH="1" rot="10800000">
            <a:off x="4454433" y="5329645"/>
            <a:ext cx="4088676" cy="457202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7" name="Google Shape;507;p64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oogle Shape;512;p65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13" name="Google Shape;513;p65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Google Shape;518;p66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519" name="Google Shape;519;p66"/>
          <p:cNvCxnSpPr/>
          <p:nvPr/>
        </p:nvCxnSpPr>
        <p:spPr>
          <a:xfrm flipH="1" rot="10800000">
            <a:off x="4458061" y="5852160"/>
            <a:ext cx="4088676" cy="457202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0" name="Google Shape;520;p66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Google Shape;525;p67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26" name="Google Shape;526;p67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895204" y="3371845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encarga de asegurar Isolation y Consistency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895204" y="5905499"/>
            <a:ext cx="11214391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y Recovery Manager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encargan de asegurar Atomicity y Durability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1" name="Google Shape;531;p68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6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6"/>
                          </a:solidFill>
                        </a:rPr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532" name="Google Shape;532;p68"/>
          <p:cNvCxnSpPr/>
          <p:nvPr/>
        </p:nvCxnSpPr>
        <p:spPr>
          <a:xfrm flipH="1" rot="10800000">
            <a:off x="4458061" y="6792686"/>
            <a:ext cx="4088676" cy="457201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3" name="Google Shape;533;p68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" name="Google Shape;538;p69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F63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1DFF63"/>
                          </a:solidFill>
                        </a:rPr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6"/>
                          </a:solidFill>
                        </a:rPr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6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39" name="Google Shape;539;p69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" name="Google Shape;544;p70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45" name="Google Shape;545;p70"/>
          <p:cNvSpPr txBox="1"/>
          <p:nvPr/>
        </p:nvSpPr>
        <p:spPr>
          <a:xfrm>
            <a:off x="2169493" y="1051534"/>
            <a:ext cx="8665835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/>
          <p:nvPr/>
        </p:nvSpPr>
        <p:spPr>
          <a:xfrm>
            <a:off x="895204" y="2988745"/>
            <a:ext cx="11214391" cy="5528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siguientes acciones son conflictivas para dos transacciones distintas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Pi(X), Qi(Y)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P,Q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{R, W}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Ri(X), Wj(X)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Wi(X), Rj(X)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Wi(X), Wj(X)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podemos cambiar su orden en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la ligera!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1"/>
          <p:cNvSpPr txBox="1"/>
          <p:nvPr/>
        </p:nvSpPr>
        <p:spPr>
          <a:xfrm>
            <a:off x="2781934" y="1026667"/>
            <a:ext cx="744093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Acciones Conflictivas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/>
          <p:nvPr/>
        </p:nvSpPr>
        <p:spPr>
          <a:xfrm>
            <a:off x="1655731" y="1051534"/>
            <a:ext cx="969336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no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7" name="Google Shape;557;p72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58" name="Google Shape;558;p72"/>
          <p:cNvSpPr/>
          <p:nvPr/>
        </p:nvSpPr>
        <p:spPr>
          <a:xfrm>
            <a:off x="6104102" y="4248639"/>
            <a:ext cx="796596" cy="698974"/>
          </a:xfrm>
          <a:custGeom>
            <a:rect b="b" l="l" r="r" t="t"/>
            <a:pathLst>
              <a:path extrusionOk="0" h="21600" w="21600">
                <a:moveTo>
                  <a:pt x="0" y="5658"/>
                </a:moveTo>
                <a:lnTo>
                  <a:pt x="3930" y="0"/>
                </a:lnTo>
                <a:lnTo>
                  <a:pt x="10800" y="6198"/>
                </a:lnTo>
                <a:lnTo>
                  <a:pt x="17670" y="0"/>
                </a:lnTo>
                <a:lnTo>
                  <a:pt x="21600" y="5658"/>
                </a:lnTo>
                <a:lnTo>
                  <a:pt x="15900" y="10800"/>
                </a:lnTo>
                <a:lnTo>
                  <a:pt x="21600" y="15942"/>
                </a:lnTo>
                <a:lnTo>
                  <a:pt x="17670" y="21600"/>
                </a:lnTo>
                <a:lnTo>
                  <a:pt x="10800" y="15402"/>
                </a:lnTo>
                <a:lnTo>
                  <a:pt x="3930" y="21600"/>
                </a:lnTo>
                <a:lnTo>
                  <a:pt x="0" y="15942"/>
                </a:lnTo>
                <a:lnTo>
                  <a:pt x="5700" y="1080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73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64" name="Google Shape;564;p73"/>
          <p:cNvSpPr/>
          <p:nvPr/>
        </p:nvSpPr>
        <p:spPr>
          <a:xfrm>
            <a:off x="6104102" y="4248639"/>
            <a:ext cx="796596" cy="698974"/>
          </a:xfrm>
          <a:custGeom>
            <a:rect b="b" l="l" r="r" t="t"/>
            <a:pathLst>
              <a:path extrusionOk="0" h="21600" w="21600">
                <a:moveTo>
                  <a:pt x="0" y="5658"/>
                </a:moveTo>
                <a:lnTo>
                  <a:pt x="3930" y="0"/>
                </a:lnTo>
                <a:lnTo>
                  <a:pt x="10800" y="6198"/>
                </a:lnTo>
                <a:lnTo>
                  <a:pt x="17670" y="0"/>
                </a:lnTo>
                <a:lnTo>
                  <a:pt x="21600" y="5658"/>
                </a:lnTo>
                <a:lnTo>
                  <a:pt x="15900" y="10800"/>
                </a:lnTo>
                <a:lnTo>
                  <a:pt x="21600" y="15942"/>
                </a:lnTo>
                <a:lnTo>
                  <a:pt x="17670" y="21600"/>
                </a:lnTo>
                <a:lnTo>
                  <a:pt x="10800" y="15402"/>
                </a:lnTo>
                <a:lnTo>
                  <a:pt x="3930" y="21600"/>
                </a:lnTo>
                <a:lnTo>
                  <a:pt x="0" y="15942"/>
                </a:lnTo>
                <a:lnTo>
                  <a:pt x="5700" y="1080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73"/>
          <p:cNvSpPr txBox="1"/>
          <p:nvPr/>
        </p:nvSpPr>
        <p:spPr>
          <a:xfrm>
            <a:off x="1655731" y="1051534"/>
            <a:ext cx="969336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no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74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571" name="Google Shape;571;p74"/>
          <p:cNvSpPr/>
          <p:nvPr/>
        </p:nvSpPr>
        <p:spPr>
          <a:xfrm>
            <a:off x="6104102" y="4248639"/>
            <a:ext cx="796596" cy="698974"/>
          </a:xfrm>
          <a:custGeom>
            <a:rect b="b" l="l" r="r" t="t"/>
            <a:pathLst>
              <a:path extrusionOk="0" h="21600" w="21600">
                <a:moveTo>
                  <a:pt x="0" y="5658"/>
                </a:moveTo>
                <a:lnTo>
                  <a:pt x="3930" y="0"/>
                </a:lnTo>
                <a:lnTo>
                  <a:pt x="10800" y="6198"/>
                </a:lnTo>
                <a:lnTo>
                  <a:pt x="17670" y="0"/>
                </a:lnTo>
                <a:lnTo>
                  <a:pt x="21600" y="5658"/>
                </a:lnTo>
                <a:lnTo>
                  <a:pt x="15900" y="10800"/>
                </a:lnTo>
                <a:lnTo>
                  <a:pt x="21600" y="15942"/>
                </a:lnTo>
                <a:lnTo>
                  <a:pt x="17670" y="21600"/>
                </a:lnTo>
                <a:lnTo>
                  <a:pt x="10800" y="15402"/>
                </a:lnTo>
                <a:lnTo>
                  <a:pt x="3930" y="21600"/>
                </a:lnTo>
                <a:lnTo>
                  <a:pt x="0" y="15942"/>
                </a:lnTo>
                <a:lnTo>
                  <a:pt x="5700" y="1080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74"/>
          <p:cNvSpPr txBox="1"/>
          <p:nvPr/>
        </p:nvSpPr>
        <p:spPr>
          <a:xfrm>
            <a:off x="1655731" y="1051534"/>
            <a:ext cx="969336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no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p75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578" name="Google Shape;578;p75"/>
          <p:cNvCxnSpPr/>
          <p:nvPr/>
        </p:nvCxnSpPr>
        <p:spPr>
          <a:xfrm>
            <a:off x="4454433" y="4876799"/>
            <a:ext cx="4088675" cy="1915888"/>
          </a:xfrm>
          <a:prstGeom prst="straightConnector1">
            <a:avLst/>
          </a:prstGeom>
          <a:noFill/>
          <a:ln cap="flat" cmpd="sng" w="38100">
            <a:solidFill>
              <a:srgbClr val="00872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9" name="Google Shape;579;p75"/>
          <p:cNvSpPr txBox="1"/>
          <p:nvPr/>
        </p:nvSpPr>
        <p:spPr>
          <a:xfrm>
            <a:off x="5740975" y="1851334"/>
            <a:ext cx="1522854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Cuidado!!!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5"/>
          <p:cNvSpPr txBox="1"/>
          <p:nvPr/>
        </p:nvSpPr>
        <p:spPr>
          <a:xfrm>
            <a:off x="1655731" y="1051534"/>
            <a:ext cx="969336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no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5" name="Google Shape;585;p76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586" name="Google Shape;586;p76"/>
          <p:cNvCxnSpPr/>
          <p:nvPr/>
        </p:nvCxnSpPr>
        <p:spPr>
          <a:xfrm>
            <a:off x="4458061" y="6300651"/>
            <a:ext cx="4137299" cy="531223"/>
          </a:xfrm>
          <a:prstGeom prst="straightConnector1">
            <a:avLst/>
          </a:prstGeom>
          <a:noFill/>
          <a:ln cap="flat" cmpd="sng" w="38100">
            <a:solidFill>
              <a:srgbClr val="00872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7" name="Google Shape;587;p76"/>
          <p:cNvSpPr txBox="1"/>
          <p:nvPr/>
        </p:nvSpPr>
        <p:spPr>
          <a:xfrm>
            <a:off x="5740975" y="1851334"/>
            <a:ext cx="1522854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Cuidado!!!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6"/>
          <p:cNvSpPr txBox="1"/>
          <p:nvPr/>
        </p:nvSpPr>
        <p:spPr>
          <a:xfrm>
            <a:off x="1655731" y="1051534"/>
            <a:ext cx="969336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no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Google Shape;593;p77"/>
          <p:cNvGraphicFramePr/>
          <p:nvPr/>
        </p:nvGraphicFramePr>
        <p:xfrm>
          <a:off x="1314646" y="366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5187750"/>
                <a:gridCol w="518775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WRITE(C)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WRITE(A)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READ(A)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READ(D)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cxnSp>
        <p:nvCxnSpPr>
          <p:cNvPr id="594" name="Google Shape;594;p77"/>
          <p:cNvCxnSpPr/>
          <p:nvPr/>
        </p:nvCxnSpPr>
        <p:spPr>
          <a:xfrm>
            <a:off x="4458061" y="6300651"/>
            <a:ext cx="4137299" cy="531223"/>
          </a:xfrm>
          <a:prstGeom prst="straightConnector1">
            <a:avLst/>
          </a:prstGeom>
          <a:noFill/>
          <a:ln cap="flat" cmpd="sng" w="38100">
            <a:solidFill>
              <a:srgbClr val="00872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5" name="Google Shape;595;p77"/>
          <p:cNvSpPr/>
          <p:nvPr/>
        </p:nvSpPr>
        <p:spPr>
          <a:xfrm>
            <a:off x="6247794" y="6216774"/>
            <a:ext cx="796596" cy="698974"/>
          </a:xfrm>
          <a:custGeom>
            <a:rect b="b" l="l" r="r" t="t"/>
            <a:pathLst>
              <a:path extrusionOk="0" h="21600" w="21600">
                <a:moveTo>
                  <a:pt x="0" y="5658"/>
                </a:moveTo>
                <a:lnTo>
                  <a:pt x="3930" y="0"/>
                </a:lnTo>
                <a:lnTo>
                  <a:pt x="10800" y="6198"/>
                </a:lnTo>
                <a:lnTo>
                  <a:pt x="17670" y="0"/>
                </a:lnTo>
                <a:lnTo>
                  <a:pt x="21600" y="5658"/>
                </a:lnTo>
                <a:lnTo>
                  <a:pt x="15900" y="10800"/>
                </a:lnTo>
                <a:lnTo>
                  <a:pt x="21600" y="15942"/>
                </a:lnTo>
                <a:lnTo>
                  <a:pt x="17670" y="21600"/>
                </a:lnTo>
                <a:lnTo>
                  <a:pt x="10800" y="15402"/>
                </a:lnTo>
                <a:lnTo>
                  <a:pt x="3930" y="21600"/>
                </a:lnTo>
                <a:lnTo>
                  <a:pt x="0" y="15942"/>
                </a:lnTo>
                <a:lnTo>
                  <a:pt x="5700" y="10800"/>
                </a:ln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77"/>
          <p:cNvSpPr txBox="1"/>
          <p:nvPr/>
        </p:nvSpPr>
        <p:spPr>
          <a:xfrm>
            <a:off x="5740975" y="1851334"/>
            <a:ext cx="1522854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Cuidado!!!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7"/>
          <p:cNvSpPr txBox="1"/>
          <p:nvPr/>
        </p:nvSpPr>
        <p:spPr>
          <a:xfrm>
            <a:off x="1655731" y="1051534"/>
            <a:ext cx="969336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Permutaciones no permitidas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895204" y="2805352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Supongamos las siguientes consultas (transferencia de dinero entre dos cuentas):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895204" y="4578079"/>
            <a:ext cx="11214391" cy="1686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saldo = saldo -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cid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895204" y="6838680"/>
            <a:ext cx="11214391" cy="1686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saldo = saldo +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17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517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cid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8"/>
          <p:cNvSpPr txBox="1"/>
          <p:nvPr/>
        </p:nvSpPr>
        <p:spPr>
          <a:xfrm>
            <a:off x="715255" y="3784880"/>
            <a:ext cx="11574291" cy="3936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Puedo permutar un par de operaciones consecutivas si: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usan el mismo recurso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Usan el mismo recurso pero ambas son de lectura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 puedo transformarlo a uno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usando permutaciones.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8"/>
          <p:cNvSpPr txBox="1"/>
          <p:nvPr/>
        </p:nvSpPr>
        <p:spPr>
          <a:xfrm>
            <a:off x="2781934" y="1026667"/>
            <a:ext cx="7440932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Acciones Conflictivas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"/>
          <p:cNvSpPr txBox="1"/>
          <p:nvPr/>
        </p:nvSpPr>
        <p:spPr>
          <a:xfrm>
            <a:off x="2731289" y="1072111"/>
            <a:ext cx="754222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895204" y="4883146"/>
            <a:ext cx="11214391" cy="17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implica que también es serializable, pero hay schedules serializables que no son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/>
          <p:nvPr/>
        </p:nvSpPr>
        <p:spPr>
          <a:xfrm>
            <a:off x="895204" y="4883430"/>
            <a:ext cx="11214391" cy="1739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este proceso de permutaciones: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Llevamos nuestro schedule a uno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Preservamos el orden de </a:t>
            </a:r>
            <a:r>
              <a:rPr b="1" i="0" lang="en-US" sz="36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conflictos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2731289" y="1072111"/>
            <a:ext cx="7542221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1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2" name="Google Shape;622;p81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23" name="Google Shape;623;p81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serializable?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" name="Google Shape;628;p82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29" name="Google Shape;629;p82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2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82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" name="Google Shape;636;p83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37" name="Google Shape;637;p83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3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3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84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45" name="Google Shape;645;p84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84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4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2" name="Google Shape;652;p85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53" name="Google Shape;653;p85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5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5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0" name="Google Shape;660;p86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61" name="Google Shape;661;p86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6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86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8" name="Google Shape;668;p87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69" name="Google Shape;669;p87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7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7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895204" y="4559351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pasa cuando el acceso es concurrente?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" name="Google Shape;676;p88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77" name="Google Shape;677;p88"/>
          <p:cNvSpPr txBox="1"/>
          <p:nvPr/>
        </p:nvSpPr>
        <p:spPr>
          <a:xfrm>
            <a:off x="895204" y="277975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Permutemos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88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8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4" name="Google Shape;684;p89"/>
          <p:cNvGraphicFramePr/>
          <p:nvPr/>
        </p:nvGraphicFramePr>
        <p:xfrm>
          <a:off x="1314645" y="3877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3458500"/>
                <a:gridCol w="3458500"/>
                <a:gridCol w="3458500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</a:rPr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5"/>
                          </a:solidFill>
                        </a:rPr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685" name="Google Shape;685;p89"/>
          <p:cNvSpPr txBox="1"/>
          <p:nvPr/>
        </p:nvSpPr>
        <p:spPr>
          <a:xfrm>
            <a:off x="895204" y="2724709"/>
            <a:ext cx="11214391" cy="74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T1;T2;T3  conflicto serializable  serializable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89"/>
          <p:cNvSpPr txBox="1"/>
          <p:nvPr/>
        </p:nvSpPr>
        <p:spPr>
          <a:xfrm>
            <a:off x="3159337" y="1051534"/>
            <a:ext cx="6686126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Permutando a serial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9"/>
          <p:cNvSpPr txBox="1"/>
          <p:nvPr/>
        </p:nvSpPr>
        <p:spPr>
          <a:xfrm>
            <a:off x="5926921" y="1863678"/>
            <a:ext cx="1150957" cy="43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0"/>
          <p:cNvSpPr txBox="1"/>
          <p:nvPr/>
        </p:nvSpPr>
        <p:spPr>
          <a:xfrm>
            <a:off x="895204" y="3525089"/>
            <a:ext cx="11214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Teorema: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proceso es exponencial (n!, n número de operaciones en todas las transacciones).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0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90"/>
          <p:cNvSpPr txBox="1"/>
          <p:nvPr/>
        </p:nvSpPr>
        <p:spPr>
          <a:xfrm>
            <a:off x="895204" y="6218282"/>
            <a:ext cx="11214391" cy="1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Además, determinar si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serializable (no necesariamente permutando) es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NP-Completo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1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1"/>
          <p:cNvSpPr txBox="1"/>
          <p:nvPr/>
        </p:nvSpPr>
        <p:spPr>
          <a:xfrm>
            <a:off x="5276951" y="1851333"/>
            <a:ext cx="245089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(Pizarra)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1" name="Google Shape;701;p91"/>
          <p:cNvGraphicFramePr/>
          <p:nvPr/>
        </p:nvGraphicFramePr>
        <p:xfrm>
          <a:off x="1041134" y="364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702" name="Google Shape;702;p91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"/>
          <p:cNvSpPr txBox="1"/>
          <p:nvPr/>
        </p:nvSpPr>
        <p:spPr>
          <a:xfrm>
            <a:off x="895204" y="2894803"/>
            <a:ext cx="11214391" cy="3963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Dado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puedo construir su 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Nodos: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Aristas: hay una arista de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T’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ejecuta una operación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antes de una operación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T’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tal que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op1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se pueden permutar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2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3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3"/>
          <p:cNvSpPr txBox="1"/>
          <p:nvPr/>
        </p:nvSpPr>
        <p:spPr>
          <a:xfrm>
            <a:off x="5276951" y="1851333"/>
            <a:ext cx="245089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(Pizarra)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5" name="Google Shape;715;p93"/>
          <p:cNvGraphicFramePr/>
          <p:nvPr/>
        </p:nvGraphicFramePr>
        <p:xfrm>
          <a:off x="1041134" y="364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716" name="Google Shape;716;p93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93"/>
          <p:cNvGrpSpPr/>
          <p:nvPr/>
        </p:nvGrpSpPr>
        <p:grpSpPr>
          <a:xfrm>
            <a:off x="8203475" y="4096006"/>
            <a:ext cx="809900" cy="663618"/>
            <a:chOff x="0" y="0"/>
            <a:chExt cx="809898" cy="663616"/>
          </a:xfrm>
        </p:grpSpPr>
        <p:sp>
          <p:nvSpPr>
            <p:cNvPr id="718" name="Google Shape;718;p93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93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93"/>
          <p:cNvGrpSpPr/>
          <p:nvPr/>
        </p:nvGrpSpPr>
        <p:grpSpPr>
          <a:xfrm>
            <a:off x="10067110" y="5668929"/>
            <a:ext cx="809900" cy="663618"/>
            <a:chOff x="0" y="0"/>
            <a:chExt cx="809898" cy="663616"/>
          </a:xfrm>
        </p:grpSpPr>
        <p:sp>
          <p:nvSpPr>
            <p:cNvPr id="721" name="Google Shape;721;p93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93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93"/>
          <p:cNvGrpSpPr/>
          <p:nvPr/>
        </p:nvGrpSpPr>
        <p:grpSpPr>
          <a:xfrm>
            <a:off x="8203475" y="7247417"/>
            <a:ext cx="809900" cy="663618"/>
            <a:chOff x="0" y="0"/>
            <a:chExt cx="809898" cy="663616"/>
          </a:xfrm>
        </p:grpSpPr>
        <p:sp>
          <p:nvSpPr>
            <p:cNvPr id="724" name="Google Shape;724;p93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5" name="Google Shape;725;p93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94"/>
          <p:cNvSpPr txBox="1"/>
          <p:nvPr/>
        </p:nvSpPr>
        <p:spPr>
          <a:xfrm>
            <a:off x="5276951" y="1851333"/>
            <a:ext cx="245089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(Pizarra)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2" name="Google Shape;732;p94"/>
          <p:cNvGraphicFramePr/>
          <p:nvPr/>
        </p:nvGraphicFramePr>
        <p:xfrm>
          <a:off x="1041134" y="364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733" name="Google Shape;733;p94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94"/>
          <p:cNvCxnSpPr/>
          <p:nvPr/>
        </p:nvCxnSpPr>
        <p:spPr>
          <a:xfrm>
            <a:off x="4125906" y="5289365"/>
            <a:ext cx="1214403" cy="796836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35" name="Google Shape;735;p94"/>
          <p:cNvGrpSpPr/>
          <p:nvPr/>
        </p:nvGrpSpPr>
        <p:grpSpPr>
          <a:xfrm>
            <a:off x="8203475" y="4096006"/>
            <a:ext cx="809900" cy="663618"/>
            <a:chOff x="0" y="0"/>
            <a:chExt cx="809898" cy="663616"/>
          </a:xfrm>
        </p:grpSpPr>
        <p:sp>
          <p:nvSpPr>
            <p:cNvPr id="736" name="Google Shape;736;p94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94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94"/>
          <p:cNvGrpSpPr/>
          <p:nvPr/>
        </p:nvGrpSpPr>
        <p:grpSpPr>
          <a:xfrm>
            <a:off x="10067110" y="5668929"/>
            <a:ext cx="809900" cy="663618"/>
            <a:chOff x="0" y="0"/>
            <a:chExt cx="809898" cy="663616"/>
          </a:xfrm>
        </p:grpSpPr>
        <p:sp>
          <p:nvSpPr>
            <p:cNvPr id="739" name="Google Shape;739;p94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94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94"/>
          <p:cNvGrpSpPr/>
          <p:nvPr/>
        </p:nvGrpSpPr>
        <p:grpSpPr>
          <a:xfrm>
            <a:off x="8203475" y="7247417"/>
            <a:ext cx="809900" cy="663618"/>
            <a:chOff x="0" y="0"/>
            <a:chExt cx="809898" cy="663616"/>
          </a:xfrm>
        </p:grpSpPr>
        <p:sp>
          <p:nvSpPr>
            <p:cNvPr id="742" name="Google Shape;742;p94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3" name="Google Shape;743;p94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94"/>
          <p:cNvSpPr/>
          <p:nvPr/>
        </p:nvSpPr>
        <p:spPr>
          <a:xfrm>
            <a:off x="8889984" y="6239229"/>
            <a:ext cx="1300502" cy="110151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5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95"/>
          <p:cNvSpPr txBox="1"/>
          <p:nvPr/>
        </p:nvSpPr>
        <p:spPr>
          <a:xfrm>
            <a:off x="5276951" y="1851333"/>
            <a:ext cx="245089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(Pizarra)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1" name="Google Shape;751;p95"/>
          <p:cNvGraphicFramePr/>
          <p:nvPr/>
        </p:nvGraphicFramePr>
        <p:xfrm>
          <a:off x="1041134" y="364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752" name="Google Shape;752;p95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95"/>
          <p:cNvCxnSpPr/>
          <p:nvPr/>
        </p:nvCxnSpPr>
        <p:spPr>
          <a:xfrm flipH="1">
            <a:off x="1828799" y="5785731"/>
            <a:ext cx="1367248" cy="948170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4" name="Google Shape;754;p95"/>
          <p:cNvCxnSpPr/>
          <p:nvPr/>
        </p:nvCxnSpPr>
        <p:spPr>
          <a:xfrm>
            <a:off x="4125906" y="5289365"/>
            <a:ext cx="1214403" cy="796836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55" name="Google Shape;755;p95"/>
          <p:cNvGrpSpPr/>
          <p:nvPr/>
        </p:nvGrpSpPr>
        <p:grpSpPr>
          <a:xfrm>
            <a:off x="8203475" y="4096006"/>
            <a:ext cx="809900" cy="663618"/>
            <a:chOff x="0" y="0"/>
            <a:chExt cx="809898" cy="663616"/>
          </a:xfrm>
        </p:grpSpPr>
        <p:sp>
          <p:nvSpPr>
            <p:cNvPr id="756" name="Google Shape;756;p95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95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95"/>
          <p:cNvGrpSpPr/>
          <p:nvPr/>
        </p:nvGrpSpPr>
        <p:grpSpPr>
          <a:xfrm>
            <a:off x="10067110" y="5668929"/>
            <a:ext cx="809900" cy="663618"/>
            <a:chOff x="0" y="0"/>
            <a:chExt cx="809898" cy="663616"/>
          </a:xfrm>
        </p:grpSpPr>
        <p:sp>
          <p:nvSpPr>
            <p:cNvPr id="759" name="Google Shape;759;p95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95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95"/>
          <p:cNvGrpSpPr/>
          <p:nvPr/>
        </p:nvGrpSpPr>
        <p:grpSpPr>
          <a:xfrm>
            <a:off x="8203475" y="7247417"/>
            <a:ext cx="809900" cy="663618"/>
            <a:chOff x="0" y="0"/>
            <a:chExt cx="809898" cy="663616"/>
          </a:xfrm>
        </p:grpSpPr>
        <p:sp>
          <p:nvSpPr>
            <p:cNvPr id="762" name="Google Shape;762;p95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95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95"/>
          <p:cNvSpPr/>
          <p:nvPr/>
        </p:nvSpPr>
        <p:spPr>
          <a:xfrm>
            <a:off x="8889984" y="6239229"/>
            <a:ext cx="1300502" cy="110151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5"/>
          <p:cNvSpPr/>
          <p:nvPr/>
        </p:nvSpPr>
        <p:spPr>
          <a:xfrm>
            <a:off x="8890472" y="4665865"/>
            <a:ext cx="1299475" cy="109676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6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96"/>
          <p:cNvSpPr txBox="1"/>
          <p:nvPr/>
        </p:nvSpPr>
        <p:spPr>
          <a:xfrm>
            <a:off x="5276951" y="1851333"/>
            <a:ext cx="245089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(Pizarra)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2" name="Google Shape;772;p96"/>
          <p:cNvGraphicFramePr/>
          <p:nvPr/>
        </p:nvGraphicFramePr>
        <p:xfrm>
          <a:off x="1041134" y="364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773" name="Google Shape;773;p96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96"/>
          <p:cNvCxnSpPr/>
          <p:nvPr/>
        </p:nvCxnSpPr>
        <p:spPr>
          <a:xfrm>
            <a:off x="1905222" y="7044142"/>
            <a:ext cx="1214403" cy="796835"/>
          </a:xfrm>
          <a:prstGeom prst="straightConnector1">
            <a:avLst/>
          </a:prstGeom>
          <a:noFill/>
          <a:ln cap="flat" cmpd="sng" w="38100">
            <a:solidFill>
              <a:srgbClr val="00872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5" name="Google Shape;775;p96"/>
          <p:cNvCxnSpPr/>
          <p:nvPr/>
        </p:nvCxnSpPr>
        <p:spPr>
          <a:xfrm flipH="1">
            <a:off x="1828799" y="5785731"/>
            <a:ext cx="1367248" cy="948170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6" name="Google Shape;776;p96"/>
          <p:cNvCxnSpPr/>
          <p:nvPr/>
        </p:nvCxnSpPr>
        <p:spPr>
          <a:xfrm>
            <a:off x="4125906" y="5289365"/>
            <a:ext cx="1214403" cy="796836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77" name="Google Shape;777;p96"/>
          <p:cNvGrpSpPr/>
          <p:nvPr/>
        </p:nvGrpSpPr>
        <p:grpSpPr>
          <a:xfrm>
            <a:off x="8203475" y="4096006"/>
            <a:ext cx="809900" cy="663618"/>
            <a:chOff x="0" y="0"/>
            <a:chExt cx="809898" cy="663616"/>
          </a:xfrm>
        </p:grpSpPr>
        <p:sp>
          <p:nvSpPr>
            <p:cNvPr id="778" name="Google Shape;778;p96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96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96"/>
          <p:cNvGrpSpPr/>
          <p:nvPr/>
        </p:nvGrpSpPr>
        <p:grpSpPr>
          <a:xfrm>
            <a:off x="10067110" y="5668929"/>
            <a:ext cx="809900" cy="663618"/>
            <a:chOff x="0" y="0"/>
            <a:chExt cx="809898" cy="663616"/>
          </a:xfrm>
        </p:grpSpPr>
        <p:sp>
          <p:nvSpPr>
            <p:cNvPr id="781" name="Google Shape;781;p96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96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96"/>
          <p:cNvGrpSpPr/>
          <p:nvPr/>
        </p:nvGrpSpPr>
        <p:grpSpPr>
          <a:xfrm>
            <a:off x="8203475" y="7247417"/>
            <a:ext cx="809900" cy="663618"/>
            <a:chOff x="0" y="0"/>
            <a:chExt cx="809898" cy="663616"/>
          </a:xfrm>
        </p:grpSpPr>
        <p:sp>
          <p:nvSpPr>
            <p:cNvPr id="784" name="Google Shape;784;p96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96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96"/>
          <p:cNvSpPr/>
          <p:nvPr/>
        </p:nvSpPr>
        <p:spPr>
          <a:xfrm>
            <a:off x="8889984" y="6239229"/>
            <a:ext cx="1300502" cy="110151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96"/>
          <p:cNvSpPr/>
          <p:nvPr/>
        </p:nvSpPr>
        <p:spPr>
          <a:xfrm>
            <a:off x="8784651" y="4726568"/>
            <a:ext cx="1328877" cy="111971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2319" y="16267"/>
                  <a:pt x="5119" y="9067"/>
                  <a:pt x="0" y="0"/>
                </a:cubicBezTo>
              </a:path>
            </a:pathLst>
          </a:custGeom>
          <a:noFill/>
          <a:ln cap="flat" cmpd="sng" w="38100">
            <a:solidFill>
              <a:srgbClr val="006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96"/>
          <p:cNvSpPr/>
          <p:nvPr/>
        </p:nvSpPr>
        <p:spPr>
          <a:xfrm>
            <a:off x="8984215" y="4551830"/>
            <a:ext cx="1359790" cy="113399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10347" y="4765"/>
                  <a:pt x="17547" y="11965"/>
                  <a:pt x="21600" y="21600"/>
                </a:cubicBezTo>
              </a:path>
            </a:pathLst>
          </a:custGeom>
          <a:noFill/>
          <a:ln cap="flat" cmpd="sng" w="38100">
            <a:solidFill>
              <a:srgbClr val="008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7"/>
          <p:cNvSpPr txBox="1"/>
          <p:nvPr/>
        </p:nvSpPr>
        <p:spPr>
          <a:xfrm>
            <a:off x="895204" y="3525034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Teorema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schedule 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ssi el grafo de precedencia es acíclico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97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97"/>
          <p:cNvSpPr txBox="1"/>
          <p:nvPr/>
        </p:nvSpPr>
        <p:spPr>
          <a:xfrm>
            <a:off x="895204" y="6218282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Además, determinar si un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serializable es NP-Completo!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/>
        </p:nvSpPr>
        <p:spPr>
          <a:xfrm>
            <a:off x="895204" y="2964563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Supongamos que Alice y Bob están casados y tienen una cuenta común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895204" y="508452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Alice quiere transferirle 100 a su amigo Charles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895204" y="6658389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Bob quiere transferirle 200 a su amigo Charles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5098338" y="1851333"/>
            <a:ext cx="2808125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Transferencia doble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895200" y="1026675"/>
            <a:ext cx="11214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8"/>
          <p:cNvSpPr txBox="1"/>
          <p:nvPr/>
        </p:nvSpPr>
        <p:spPr>
          <a:xfrm>
            <a:off x="2682875" y="1026667"/>
            <a:ext cx="7639051" cy="994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precedencia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98"/>
          <p:cNvSpPr txBox="1"/>
          <p:nvPr/>
        </p:nvSpPr>
        <p:spPr>
          <a:xfrm>
            <a:off x="5276951" y="1851333"/>
            <a:ext cx="2450899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(Pizarra)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2" name="Google Shape;802;p98"/>
          <p:cNvGraphicFramePr/>
          <p:nvPr/>
        </p:nvGraphicFramePr>
        <p:xfrm>
          <a:off x="1041134" y="364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T3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58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W1(B)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W3(A)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W2(B)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803" name="Google Shape;803;p98"/>
          <p:cNvSpPr txBox="1"/>
          <p:nvPr/>
        </p:nvSpPr>
        <p:spPr>
          <a:xfrm>
            <a:off x="895204" y="2779756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Google Shape;804;p98"/>
          <p:cNvCxnSpPr/>
          <p:nvPr/>
        </p:nvCxnSpPr>
        <p:spPr>
          <a:xfrm>
            <a:off x="1905222" y="7044142"/>
            <a:ext cx="1214403" cy="796835"/>
          </a:xfrm>
          <a:prstGeom prst="straightConnector1">
            <a:avLst/>
          </a:prstGeom>
          <a:noFill/>
          <a:ln cap="flat" cmpd="sng" w="38100">
            <a:solidFill>
              <a:srgbClr val="00872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5" name="Google Shape;805;p98"/>
          <p:cNvCxnSpPr/>
          <p:nvPr/>
        </p:nvCxnSpPr>
        <p:spPr>
          <a:xfrm flipH="1">
            <a:off x="1828799" y="5785731"/>
            <a:ext cx="1367248" cy="948170"/>
          </a:xfrm>
          <a:prstGeom prst="straightConnector1">
            <a:avLst/>
          </a:prstGeom>
          <a:noFill/>
          <a:ln cap="flat" cmpd="sng" w="381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p98"/>
          <p:cNvCxnSpPr/>
          <p:nvPr/>
        </p:nvCxnSpPr>
        <p:spPr>
          <a:xfrm>
            <a:off x="4125906" y="5289365"/>
            <a:ext cx="1214403" cy="796836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07" name="Google Shape;807;p98"/>
          <p:cNvGrpSpPr/>
          <p:nvPr/>
        </p:nvGrpSpPr>
        <p:grpSpPr>
          <a:xfrm>
            <a:off x="8203475" y="4096006"/>
            <a:ext cx="809900" cy="663618"/>
            <a:chOff x="0" y="0"/>
            <a:chExt cx="809898" cy="663616"/>
          </a:xfrm>
        </p:grpSpPr>
        <p:sp>
          <p:nvSpPr>
            <p:cNvPr id="808" name="Google Shape;808;p98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98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98"/>
          <p:cNvGrpSpPr/>
          <p:nvPr/>
        </p:nvGrpSpPr>
        <p:grpSpPr>
          <a:xfrm>
            <a:off x="10067110" y="5668929"/>
            <a:ext cx="809900" cy="663618"/>
            <a:chOff x="0" y="0"/>
            <a:chExt cx="809898" cy="663616"/>
          </a:xfrm>
        </p:grpSpPr>
        <p:sp>
          <p:nvSpPr>
            <p:cNvPr id="811" name="Google Shape;811;p98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98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98"/>
          <p:cNvGrpSpPr/>
          <p:nvPr/>
        </p:nvGrpSpPr>
        <p:grpSpPr>
          <a:xfrm>
            <a:off x="8203475" y="7247417"/>
            <a:ext cx="809900" cy="663618"/>
            <a:chOff x="0" y="0"/>
            <a:chExt cx="809898" cy="663616"/>
          </a:xfrm>
        </p:grpSpPr>
        <p:sp>
          <p:nvSpPr>
            <p:cNvPr id="814" name="Google Shape;814;p98"/>
            <p:cNvSpPr/>
            <p:nvPr/>
          </p:nvSpPr>
          <p:spPr>
            <a:xfrm>
              <a:off x="0" y="0"/>
              <a:ext cx="809898" cy="663616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98"/>
            <p:cNvSpPr txBox="1"/>
            <p:nvPr/>
          </p:nvSpPr>
          <p:spPr>
            <a:xfrm>
              <a:off x="118606" y="101124"/>
              <a:ext cx="572685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98"/>
          <p:cNvSpPr/>
          <p:nvPr/>
        </p:nvSpPr>
        <p:spPr>
          <a:xfrm>
            <a:off x="8889984" y="6239229"/>
            <a:ext cx="1300502" cy="110151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98"/>
          <p:cNvSpPr/>
          <p:nvPr/>
        </p:nvSpPr>
        <p:spPr>
          <a:xfrm>
            <a:off x="8990657" y="4537853"/>
            <a:ext cx="1341800" cy="115128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6956" y="11270"/>
                  <a:pt x="9756" y="4070"/>
                  <a:pt x="0" y="0"/>
                </a:cubicBezTo>
              </a:path>
            </a:pathLst>
          </a:custGeom>
          <a:noFill/>
          <a:ln cap="flat" cmpd="sng" w="38100">
            <a:solidFill>
              <a:srgbClr val="006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98"/>
          <p:cNvSpPr/>
          <p:nvPr/>
        </p:nvSpPr>
        <p:spPr>
          <a:xfrm>
            <a:off x="8808690" y="4716202"/>
            <a:ext cx="1315016" cy="11151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734" y="8894"/>
                  <a:pt x="12934" y="16094"/>
                  <a:pt x="21600" y="21600"/>
                </a:cubicBezTo>
              </a:path>
            </a:pathLst>
          </a:custGeom>
          <a:noFill/>
          <a:ln cap="flat" cmpd="sng" w="38100">
            <a:solidFill>
              <a:srgbClr val="0087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98"/>
          <p:cNvGrpSpPr/>
          <p:nvPr/>
        </p:nvGrpSpPr>
        <p:grpSpPr>
          <a:xfrm>
            <a:off x="7452591" y="2032000"/>
            <a:ext cx="5229037" cy="1182967"/>
            <a:chOff x="0" y="0"/>
            <a:chExt cx="5229036" cy="1182966"/>
          </a:xfrm>
        </p:grpSpPr>
        <p:sp>
          <p:nvSpPr>
            <p:cNvPr id="820" name="Google Shape;820;p98"/>
            <p:cNvSpPr/>
            <p:nvPr/>
          </p:nvSpPr>
          <p:spPr>
            <a:xfrm>
              <a:off x="0" y="0"/>
              <a:ext cx="5229036" cy="1182966"/>
            </a:xfrm>
            <a:prstGeom prst="wedgeEllipseCallout">
              <a:avLst>
                <a:gd fmla="val -5775" name="adj1"/>
                <a:gd fmla="val 179046" name="adj2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862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98"/>
            <p:cNvSpPr txBox="1"/>
            <p:nvPr/>
          </p:nvSpPr>
          <p:spPr>
            <a:xfrm>
              <a:off x="765773" y="176649"/>
              <a:ext cx="3697489" cy="829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Ciclo == no es conflict serializable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9"/>
          <p:cNvSpPr txBox="1"/>
          <p:nvPr/>
        </p:nvSpPr>
        <p:spPr>
          <a:xfrm>
            <a:off x="895204" y="3140126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el protocolo para control de concurrencia más usado en los DBMS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99"/>
          <p:cNvSpPr txBox="1"/>
          <p:nvPr/>
        </p:nvSpPr>
        <p:spPr>
          <a:xfrm>
            <a:off x="4814951" y="1051534"/>
            <a:ext cx="3374900" cy="94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Strict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99"/>
          <p:cNvSpPr txBox="1"/>
          <p:nvPr/>
        </p:nvSpPr>
        <p:spPr>
          <a:xfrm>
            <a:off x="895204" y="5435651"/>
            <a:ext cx="11214391" cy="63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 basado en la utilización de 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99"/>
          <p:cNvSpPr txBox="1"/>
          <p:nvPr/>
        </p:nvSpPr>
        <p:spPr>
          <a:xfrm>
            <a:off x="895204" y="7185076"/>
            <a:ext cx="1121439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 dos reglas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0"/>
          <p:cNvSpPr txBox="1"/>
          <p:nvPr/>
        </p:nvSpPr>
        <p:spPr>
          <a:xfrm>
            <a:off x="895204" y="3352122"/>
            <a:ext cx="11214391" cy="175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una transacción T quiere leer (resp. modificar) un objeto, primero pide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(resp.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sobre el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00"/>
          <p:cNvSpPr txBox="1"/>
          <p:nvPr/>
        </p:nvSpPr>
        <p:spPr>
          <a:xfrm>
            <a:off x="5920078" y="1851333"/>
            <a:ext cx="116464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00"/>
          <p:cNvSpPr txBox="1"/>
          <p:nvPr/>
        </p:nvSpPr>
        <p:spPr>
          <a:xfrm>
            <a:off x="895204" y="5821363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transacción que pide un lock se suspende hasta que el lock es otorgado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00"/>
          <p:cNvSpPr txBox="1"/>
          <p:nvPr/>
        </p:nvSpPr>
        <p:spPr>
          <a:xfrm>
            <a:off x="4814951" y="1051534"/>
            <a:ext cx="3374900" cy="94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Strict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1"/>
          <p:cNvSpPr txBox="1"/>
          <p:nvPr/>
        </p:nvSpPr>
        <p:spPr>
          <a:xfrm>
            <a:off x="5920078" y="1851333"/>
            <a:ext cx="116464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1"/>
          <p:cNvSpPr txBox="1"/>
          <p:nvPr/>
        </p:nvSpPr>
        <p:spPr>
          <a:xfrm>
            <a:off x="895204" y="3392286"/>
            <a:ext cx="11214391" cy="172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una transacción mantiene un exclusive lock de un objeto, ninguna otra transacción puede mantener un shared o exclusive lock sobre el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01"/>
          <p:cNvSpPr txBox="1"/>
          <p:nvPr/>
        </p:nvSpPr>
        <p:spPr>
          <a:xfrm>
            <a:off x="895204" y="6201105"/>
            <a:ext cx="11214391" cy="17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importante notar que por lo anterior, para obtener el exclusive lock, no debe haber ningún lock sobre el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01"/>
          <p:cNvSpPr txBox="1"/>
          <p:nvPr/>
        </p:nvSpPr>
        <p:spPr>
          <a:xfrm>
            <a:off x="4814951" y="1051534"/>
            <a:ext cx="3374900" cy="94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Strict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2"/>
          <p:cNvSpPr txBox="1"/>
          <p:nvPr/>
        </p:nvSpPr>
        <p:spPr>
          <a:xfrm>
            <a:off x="895204" y="4286301"/>
            <a:ext cx="11214391" cy="11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la transacción se completa, libera todos los locks que mantenía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02"/>
          <p:cNvSpPr txBox="1"/>
          <p:nvPr/>
        </p:nvSpPr>
        <p:spPr>
          <a:xfrm>
            <a:off x="5920078" y="1851333"/>
            <a:ext cx="1164643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02"/>
          <p:cNvSpPr txBox="1"/>
          <p:nvPr/>
        </p:nvSpPr>
        <p:spPr>
          <a:xfrm>
            <a:off x="4814951" y="1051534"/>
            <a:ext cx="3374900" cy="94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Strict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807;p99" id="857" name="Google Shape;85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56" y="3082912"/>
            <a:ext cx="11064487" cy="35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3"/>
          <p:cNvSpPr txBox="1"/>
          <p:nvPr/>
        </p:nvSpPr>
        <p:spPr>
          <a:xfrm>
            <a:off x="4814951" y="1051534"/>
            <a:ext cx="3374900" cy="94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Strict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4"/>
          <p:cNvSpPr txBox="1"/>
          <p:nvPr/>
        </p:nvSpPr>
        <p:spPr>
          <a:xfrm>
            <a:off x="895204" y="4279950"/>
            <a:ext cx="11214391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 reglas aseguran solo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04"/>
          <p:cNvSpPr txBox="1"/>
          <p:nvPr/>
        </p:nvSpPr>
        <p:spPr>
          <a:xfrm>
            <a:off x="4814951" y="1051534"/>
            <a:ext cx="3374900" cy="94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Strict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5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0" name="Google Shape;870;p105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871" name="Google Shape;871;p105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05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6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8" name="Google Shape;878;p106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879" name="Google Shape;879;p106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06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06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" name="Google Shape;886;p107"/>
          <p:cNvGraphicFramePr/>
          <p:nvPr/>
        </p:nvGraphicFramePr>
        <p:xfrm>
          <a:off x="4568106" y="3683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{3DBA936D-8FC9-4A12-9C4F-80F20B73772D}</a:tableStyleId>
              </a:tblPr>
              <a:tblGrid>
                <a:gridCol w="1743000"/>
                <a:gridCol w="1743000"/>
              </a:tblGrid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T1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T2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W(A)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W(B)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887" name="Google Shape;887;p107"/>
          <p:cNvSpPr txBox="1"/>
          <p:nvPr/>
        </p:nvSpPr>
        <p:spPr>
          <a:xfrm>
            <a:off x="1881052" y="4158436"/>
            <a:ext cx="2364378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lock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07"/>
          <p:cNvSpPr txBox="1"/>
          <p:nvPr/>
        </p:nvSpPr>
        <p:spPr>
          <a:xfrm>
            <a:off x="1881052" y="3696314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07"/>
          <p:cNvSpPr txBox="1"/>
          <p:nvPr/>
        </p:nvSpPr>
        <p:spPr>
          <a:xfrm>
            <a:off x="8191195" y="3600520"/>
            <a:ext cx="2364378" cy="4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de T2: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0" name="Google Shape;890;p107"/>
          <p:cNvCxnSpPr/>
          <p:nvPr/>
        </p:nvCxnSpPr>
        <p:spPr>
          <a:xfrm flipH="1">
            <a:off x="8125880" y="4885451"/>
            <a:ext cx="665423" cy="1"/>
          </a:xfrm>
          <a:prstGeom prst="straightConnector1">
            <a:avLst/>
          </a:prstGeom>
          <a:noFill/>
          <a:ln cap="flat" cmpd="sng" w="76200">
            <a:solidFill>
              <a:srgbClr val="0062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107"/>
          <p:cNvSpPr txBox="1"/>
          <p:nvPr/>
        </p:nvSpPr>
        <p:spPr>
          <a:xfrm>
            <a:off x="8686800" y="4646117"/>
            <a:ext cx="2010897" cy="46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Espera a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7"/>
          <p:cNvSpPr txBox="1"/>
          <p:nvPr/>
        </p:nvSpPr>
        <p:spPr>
          <a:xfrm>
            <a:off x="3200221" y="1051534"/>
            <a:ext cx="6604374" cy="94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b="0" i="0" lang="en-US" sz="5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 funciona 2PL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