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9753600" cx="13004800"/>
  <p:notesSz cx="6858000" cy="9144000"/>
  <p:embeddedFontLst>
    <p:embeddedFont>
      <p:font typeface="Merriweather Sans"/>
      <p:regular r:id="rId36"/>
      <p:bold r:id="rId37"/>
      <p:italic r:id="rId38"/>
      <p:boldItalic r:id="rId39"/>
    </p:embeddedFont>
    <p:embeddedFont>
      <p:font typeface="Helvetica Neue"/>
      <p:regular r:id="rId40"/>
      <p:bold r:id="rId41"/>
      <p:italic r:id="rId42"/>
      <p:boldItalic r:id="rId43"/>
    </p:embeddedFont>
    <p:embeddedFont>
      <p:font typeface="Helvetica Neue Light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8" roundtripDataSignature="AMtx7mhkn1aXtQf69AN7Xgx2ykpeyKce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7F3983-37AE-415C-8E77-3D99250A94B4}">
  <a:tblStyle styleId="{307F3983-37AE-415C-8E77-3D99250A94B4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/>
          </a:solidFill>
        </a:fill>
      </a:tcStyle>
    </a:wholeTbl>
    <a:band1H>
      <a:tcTxStyle/>
    </a:band1H>
    <a:band2H>
      <a:tcTxStyle b="off" i="off"/>
      <a:tcStyle>
        <a:fill>
          <a:solidFill>
            <a:srgbClr val="E3E5E8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3797C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regular.fntdata"/><Relationship Id="rId20" Type="http://schemas.openxmlformats.org/officeDocument/2006/relationships/slide" Target="slides/slide15.xml"/><Relationship Id="rId42" Type="http://schemas.openxmlformats.org/officeDocument/2006/relationships/font" Target="fonts/HelveticaNeue-italic.fntdata"/><Relationship Id="rId41" Type="http://schemas.openxmlformats.org/officeDocument/2006/relationships/font" Target="fonts/HelveticaNeue-bold.fntdata"/><Relationship Id="rId22" Type="http://schemas.openxmlformats.org/officeDocument/2006/relationships/slide" Target="slides/slide17.xml"/><Relationship Id="rId44" Type="http://schemas.openxmlformats.org/officeDocument/2006/relationships/font" Target="fonts/HelveticaNeueLight-regular.fntdata"/><Relationship Id="rId21" Type="http://schemas.openxmlformats.org/officeDocument/2006/relationships/slide" Target="slides/slide16.xml"/><Relationship Id="rId43" Type="http://schemas.openxmlformats.org/officeDocument/2006/relationships/font" Target="fonts/HelveticaNeue-boldItalic.fntdata"/><Relationship Id="rId24" Type="http://schemas.openxmlformats.org/officeDocument/2006/relationships/slide" Target="slides/slide19.xml"/><Relationship Id="rId46" Type="http://schemas.openxmlformats.org/officeDocument/2006/relationships/font" Target="fonts/HelveticaNeueLight-italic.fntdata"/><Relationship Id="rId23" Type="http://schemas.openxmlformats.org/officeDocument/2006/relationships/slide" Target="slides/slide18.xml"/><Relationship Id="rId45" Type="http://schemas.openxmlformats.org/officeDocument/2006/relationships/font" Target="fonts/HelveticaNeue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customschemas.google.com/relationships/presentationmetadata" Target="metadata"/><Relationship Id="rId25" Type="http://schemas.openxmlformats.org/officeDocument/2006/relationships/slide" Target="slides/slide20.xml"/><Relationship Id="rId47" Type="http://schemas.openxmlformats.org/officeDocument/2006/relationships/font" Target="fonts/HelveticaNeueLight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erriweatherSans-bold.fntdata"/><Relationship Id="rId14" Type="http://schemas.openxmlformats.org/officeDocument/2006/relationships/slide" Target="slides/slide9.xml"/><Relationship Id="rId36" Type="http://schemas.openxmlformats.org/officeDocument/2006/relationships/font" Target="fonts/MerriweatherSans-regular.fntdata"/><Relationship Id="rId17" Type="http://schemas.openxmlformats.org/officeDocument/2006/relationships/slide" Target="slides/slide12.xml"/><Relationship Id="rId39" Type="http://schemas.openxmlformats.org/officeDocument/2006/relationships/font" Target="fonts/Merriweather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Merriweather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9f5885918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19f588591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9f5885918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119f5885918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9f5885918_0_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119f5885918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9f5885918_0_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119f5885918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9f5885918_0_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119f5885918_0_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1d50d23592_3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11d50d23592_3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34"/>
          <p:cNvSpPr txBox="1"/>
          <p:nvPr>
            <p:ph idx="1" type="body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" name="Google Shape;12;p34"/>
          <p:cNvSpPr txBox="1"/>
          <p:nvPr>
            <p:ph idx="12" type="sldNum"/>
          </p:nvPr>
        </p:nvSpPr>
        <p:spPr>
          <a:xfrm>
            <a:off x="6285653" y="8779792"/>
            <a:ext cx="3034454" cy="520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fotos">
  <p:cSld name="3 fo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3"/>
          <p:cNvSpPr txBox="1"/>
          <p:nvPr>
            <p:ph idx="12" type="sldNum"/>
          </p:nvPr>
        </p:nvSpPr>
        <p:spPr>
          <a:xfrm>
            <a:off x="6285653" y="8779792"/>
            <a:ext cx="3034454" cy="520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ita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4"/>
          <p:cNvSpPr txBox="1"/>
          <p:nvPr>
            <p:ph idx="12" type="sldNum"/>
          </p:nvPr>
        </p:nvSpPr>
        <p:spPr>
          <a:xfrm>
            <a:off x="6285653" y="8779792"/>
            <a:ext cx="3034454" cy="520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">
  <p:cSld name="Fot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5"/>
          <p:cNvSpPr txBox="1"/>
          <p:nvPr>
            <p:ph idx="12" type="sldNum"/>
          </p:nvPr>
        </p:nvSpPr>
        <p:spPr>
          <a:xfrm>
            <a:off x="6285653" y="8779792"/>
            <a:ext cx="3034454" cy="520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>
  <p:cSld name="En blanco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6"/>
          <p:cNvSpPr txBox="1"/>
          <p:nvPr>
            <p:ph idx="12" type="sldNum"/>
          </p:nvPr>
        </p:nvSpPr>
        <p:spPr>
          <a:xfrm>
            <a:off x="6285653" y="8779792"/>
            <a:ext cx="3034454" cy="520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viñetas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5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5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" name="Google Shape;16;p35"/>
          <p:cNvSpPr txBox="1"/>
          <p:nvPr>
            <p:ph idx="12" type="sldNum"/>
          </p:nvPr>
        </p:nvSpPr>
        <p:spPr>
          <a:xfrm>
            <a:off x="6285653" y="8779792"/>
            <a:ext cx="3034454" cy="520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6"/>
          <p:cNvSpPr txBox="1"/>
          <p:nvPr>
            <p:ph type="title"/>
          </p:nvPr>
        </p:nvSpPr>
        <p:spPr>
          <a:xfrm>
            <a:off x="1027289" y="6267591"/>
            <a:ext cx="11054081" cy="1937174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5600"/>
              <a:buFont typeface="Calibri"/>
              <a:buNone/>
              <a:defRPr sz="5600" cap="small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36"/>
          <p:cNvSpPr txBox="1"/>
          <p:nvPr>
            <p:ph idx="1" type="body"/>
          </p:nvPr>
        </p:nvSpPr>
        <p:spPr>
          <a:xfrm>
            <a:off x="1027289" y="4133991"/>
            <a:ext cx="11054081" cy="2133601"/>
          </a:xfrm>
          <a:prstGeom prst="rect">
            <a:avLst/>
          </a:prstGeom>
          <a:noFill/>
          <a:ln>
            <a:noFill/>
          </a:ln>
        </p:spPr>
        <p:txBody>
          <a:bodyPr anchorCtr="0" anchor="b" bIns="65000" lIns="65000" spcFirstLastPara="1" rIns="65000" wrap="square" tIns="650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Calibri"/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Calibri"/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Calibri"/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Calibri"/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Calibri"/>
              <a:buNone/>
              <a:defRPr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0" name="Google Shape;20;p36"/>
          <p:cNvSpPr txBox="1"/>
          <p:nvPr>
            <p:ph idx="12" type="sldNum"/>
          </p:nvPr>
        </p:nvSpPr>
        <p:spPr>
          <a:xfrm>
            <a:off x="12005834" y="9130186"/>
            <a:ext cx="348727" cy="339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65000" spcFirstLastPara="1" rIns="65000" wrap="square" tIns="650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7"/>
          <p:cNvSpPr txBox="1"/>
          <p:nvPr>
            <p:ph type="title"/>
          </p:nvPr>
        </p:nvSpPr>
        <p:spPr>
          <a:xfrm>
            <a:off x="650239" y="390596"/>
            <a:ext cx="11704322" cy="1018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65000" spcFirstLastPara="1" rIns="65000" wrap="square" tIns="65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5000"/>
              <a:buFont typeface="Calibri"/>
              <a:buNone/>
              <a:defRPr sz="50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37"/>
          <p:cNvSpPr txBox="1"/>
          <p:nvPr>
            <p:ph idx="1" type="body"/>
          </p:nvPr>
        </p:nvSpPr>
        <p:spPr>
          <a:xfrm>
            <a:off x="650239" y="1733973"/>
            <a:ext cx="11704322" cy="6978793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normAutofit/>
          </a:bodyPr>
          <a:lstStyle>
            <a:lvl1pPr indent="-508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•"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indent="-5080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–"/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indent="-5080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•"/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indent="-5080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–"/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indent="-5080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»"/>
              <a:defRPr sz="4400"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4" name="Google Shape;24;p37"/>
          <p:cNvSpPr txBox="1"/>
          <p:nvPr>
            <p:ph idx="12" type="sldNum"/>
          </p:nvPr>
        </p:nvSpPr>
        <p:spPr>
          <a:xfrm>
            <a:off x="12005834" y="9130186"/>
            <a:ext cx="348727" cy="339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65000" spcFirstLastPara="1" rIns="65000" wrap="square" tIns="650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(centro)">
  <p:cSld name="Título (centro)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8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38"/>
          <p:cNvSpPr txBox="1"/>
          <p:nvPr>
            <p:ph idx="12" type="sldNum"/>
          </p:nvPr>
        </p:nvSpPr>
        <p:spPr>
          <a:xfrm>
            <a:off x="6285653" y="8779792"/>
            <a:ext cx="3034454" cy="520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(vertical)">
  <p:cSld name="Foto (vertical)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9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39"/>
          <p:cNvSpPr txBox="1"/>
          <p:nvPr>
            <p:ph idx="1" type="body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1" name="Google Shape;31;p39"/>
          <p:cNvSpPr txBox="1"/>
          <p:nvPr>
            <p:ph idx="12" type="sldNum"/>
          </p:nvPr>
        </p:nvSpPr>
        <p:spPr>
          <a:xfrm>
            <a:off x="6285653" y="8779792"/>
            <a:ext cx="3034454" cy="520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(arriba)">
  <p:cSld name="Título (arriba)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0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40"/>
          <p:cNvSpPr txBox="1"/>
          <p:nvPr>
            <p:ph idx="12" type="sldNum"/>
          </p:nvPr>
        </p:nvSpPr>
        <p:spPr>
          <a:xfrm>
            <a:off x="6285653" y="8779792"/>
            <a:ext cx="3034454" cy="520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viñetas y foto">
  <p:cSld name="Título, viñetas y foto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1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41"/>
          <p:cNvSpPr txBox="1"/>
          <p:nvPr>
            <p:ph idx="1" type="body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/>
            </a:lvl1pPr>
            <a:lvl2pPr indent="-361950" lvl="1" marL="9144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/>
            </a:lvl2pPr>
            <a:lvl3pPr indent="-361950" lvl="2" marL="13716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/>
            </a:lvl3pPr>
            <a:lvl4pPr indent="-361950" lvl="3" marL="18288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/>
            </a:lvl4pPr>
            <a:lvl5pPr indent="-361950" lvl="4" marL="22860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8" name="Google Shape;38;p41"/>
          <p:cNvSpPr txBox="1"/>
          <p:nvPr>
            <p:ph idx="12" type="sldNum"/>
          </p:nvPr>
        </p:nvSpPr>
        <p:spPr>
          <a:xfrm>
            <a:off x="6285653" y="8779792"/>
            <a:ext cx="3034454" cy="520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ñetas">
  <p:cSld name="Viñeta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2"/>
          <p:cNvSpPr txBox="1"/>
          <p:nvPr>
            <p:ph idx="1" type="body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1" name="Google Shape;41;p42"/>
          <p:cNvSpPr txBox="1"/>
          <p:nvPr>
            <p:ph idx="12" type="sldNum"/>
          </p:nvPr>
        </p:nvSpPr>
        <p:spPr>
          <a:xfrm>
            <a:off x="6285653" y="8779792"/>
            <a:ext cx="3034454" cy="520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" name="Google Shape;7;p33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40005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0005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00050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00050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p33"/>
          <p:cNvSpPr txBox="1"/>
          <p:nvPr>
            <p:ph idx="12" type="sldNum"/>
          </p:nvPr>
        </p:nvSpPr>
        <p:spPr>
          <a:xfrm>
            <a:off x="6285653" y="8779792"/>
            <a:ext cx="3034454" cy="520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idx="4294967295" type="ctr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Bases de Datos</a:t>
            </a:r>
            <a:endParaRPr/>
          </a:p>
        </p:txBody>
      </p:sp>
      <p:sp>
        <p:nvSpPr>
          <p:cNvPr id="55" name="Google Shape;55;p1"/>
          <p:cNvSpPr txBox="1"/>
          <p:nvPr>
            <p:ph idx="4294967295" type="subTitle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Modelo Relacional y Llaves</a:t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 txBox="1"/>
          <p:nvPr/>
        </p:nvSpPr>
        <p:spPr>
          <a:xfrm>
            <a:off x="3290189" y="1015999"/>
            <a:ext cx="6424423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Modelo Relacional</a:t>
            </a:r>
            <a:endParaRPr/>
          </a:p>
        </p:txBody>
      </p:sp>
      <p:sp>
        <p:nvSpPr>
          <p:cNvPr id="124" name="Google Shape;124;p10"/>
          <p:cNvSpPr txBox="1"/>
          <p:nvPr/>
        </p:nvSpPr>
        <p:spPr>
          <a:xfrm>
            <a:off x="3767856" y="1991911"/>
            <a:ext cx="5469087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Super llave</a:t>
            </a:r>
            <a:endParaRPr/>
          </a:p>
        </p:txBody>
      </p:sp>
      <p:sp>
        <p:nvSpPr>
          <p:cNvPr id="125" name="Google Shape;125;p10"/>
          <p:cNvSpPr txBox="1"/>
          <p:nvPr/>
        </p:nvSpPr>
        <p:spPr>
          <a:xfrm>
            <a:off x="556907" y="3735232"/>
            <a:ext cx="122004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 llave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una relación R es:</a:t>
            </a:r>
            <a:endParaRPr sz="36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 conjunto de atributos de R </a:t>
            </a:r>
            <a:r>
              <a:rPr i="1" lang="en-US" sz="3600">
                <a:latin typeface="Helvetica Neue"/>
                <a:ea typeface="Helvetica Neue"/>
                <a:cs typeface="Helvetica Neue"/>
                <a:sym typeface="Helvetica Neue"/>
              </a:rPr>
              <a:t>tal que </a:t>
            </a:r>
            <a:r>
              <a:rPr i="1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 puden existir dos tuplas en R</a:t>
            </a:r>
            <a:r>
              <a:rPr i="1" lang="en-U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i="1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 los mismos valores de estos atributos</a:t>
            </a:r>
            <a:endParaRPr i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Google Shape;126;p10"/>
          <p:cNvSpPr txBox="1"/>
          <p:nvPr/>
        </p:nvSpPr>
        <p:spPr>
          <a:xfrm>
            <a:off x="556907" y="6838457"/>
            <a:ext cx="12200400" cy="17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Intuitivamente: si conozco los valores de atributos de la super llave, puedo identificar de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 única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 la tupla de mi relación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"/>
          <p:cNvSpPr txBox="1"/>
          <p:nvPr/>
        </p:nvSpPr>
        <p:spPr>
          <a:xfrm>
            <a:off x="3290189" y="1015999"/>
            <a:ext cx="6424423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Modelo Relacional</a:t>
            </a:r>
            <a:endParaRPr/>
          </a:p>
        </p:txBody>
      </p:sp>
      <p:sp>
        <p:nvSpPr>
          <p:cNvPr id="132" name="Google Shape;132;p11"/>
          <p:cNvSpPr txBox="1"/>
          <p:nvPr/>
        </p:nvSpPr>
        <p:spPr>
          <a:xfrm>
            <a:off x="3767856" y="1991911"/>
            <a:ext cx="5469087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Superllave -- ejemplo</a:t>
            </a:r>
            <a:endParaRPr/>
          </a:p>
        </p:txBody>
      </p:sp>
      <p:sp>
        <p:nvSpPr>
          <p:cNvPr id="133" name="Google Shape;133;p11"/>
          <p:cNvSpPr txBox="1"/>
          <p:nvPr/>
        </p:nvSpPr>
        <p:spPr>
          <a:xfrm>
            <a:off x="582424" y="2525312"/>
            <a:ext cx="122004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lang="en-US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El conjunto de 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odos los atributos de mi relación siempre forman una super llave!</a:t>
            </a:r>
            <a:endParaRPr/>
          </a:p>
        </p:txBody>
      </p:sp>
      <p:sp>
        <p:nvSpPr>
          <p:cNvPr id="134" name="Google Shape;134;p11"/>
          <p:cNvSpPr txBox="1"/>
          <p:nvPr/>
        </p:nvSpPr>
        <p:spPr>
          <a:xfrm>
            <a:off x="582424" y="8369481"/>
            <a:ext cx="12200400" cy="9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lang="en-US" sz="3300">
                <a:latin typeface="Helvetica Neue Light"/>
                <a:ea typeface="Helvetica Neue Light"/>
                <a:cs typeface="Helvetica Neue Light"/>
                <a:sym typeface="Helvetica Neue Light"/>
              </a:rPr>
              <a:t>Otras super llaves: </a:t>
            </a:r>
            <a:r>
              <a:rPr lang="en-U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(Productor, Cepa, Gama, Año, Grados)</a:t>
            </a:r>
            <a:r>
              <a:rPr lang="en-US" sz="2100"/>
              <a:t> </a:t>
            </a:r>
            <a:endParaRPr sz="2100"/>
          </a:p>
          <a:p>
            <a:pPr indent="0" lvl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lang="en-US" sz="2100"/>
              <a:t>   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(Productor, Cepa, Gama, Año, Orígen)</a:t>
            </a:r>
            <a:endParaRPr sz="2100"/>
          </a:p>
        </p:txBody>
      </p:sp>
      <p:graphicFrame>
        <p:nvGraphicFramePr>
          <p:cNvPr id="135" name="Google Shape;135;p11"/>
          <p:cNvGraphicFramePr/>
          <p:nvPr/>
        </p:nvGraphicFramePr>
        <p:xfrm>
          <a:off x="1693865" y="40765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{307F3983-37AE-415C-8E77-3D99250A94B4}</a:tableStyleId>
              </a:tblPr>
              <a:tblGrid>
                <a:gridCol w="1681500"/>
                <a:gridCol w="2511450"/>
                <a:gridCol w="2511450"/>
                <a:gridCol w="823425"/>
                <a:gridCol w="1156950"/>
                <a:gridCol w="1292750"/>
              </a:tblGrid>
              <a:tr h="6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Productor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Cepa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Gama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Año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Grados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Orígen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/>
                </a:tc>
              </a:tr>
              <a:tr h="6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Perez-Cruz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Cabernet Sauvignon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Reserva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2014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13.5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Maipo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</a:tr>
              <a:tr h="6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Perez-Cruz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Cabernet Sauvignon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Gran Reserva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2015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13.5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Maipo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</a:tr>
              <a:tr h="60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Tarapaca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Merlot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Reserva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2011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14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San Pedro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64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Viu Manent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Carmenere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Gran Reserva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2014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12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Colchagua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Perez-Cruz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Cabernet Sauvignon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Edición Especial</a:t>
                      </a:r>
                      <a:endParaRPr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2014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14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Maipo</a:t>
                      </a:r>
                      <a:endParaRPr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0800" marB="50800" marR="50800" marL="50800" anchor="ctr"/>
                </a:tc>
              </a:tr>
              <a:tr h="375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…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…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…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…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…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"/>
          <p:cNvSpPr txBox="1"/>
          <p:nvPr/>
        </p:nvSpPr>
        <p:spPr>
          <a:xfrm>
            <a:off x="3290189" y="1015999"/>
            <a:ext cx="6424423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Modelo Relacional</a:t>
            </a:r>
            <a:endParaRPr/>
          </a:p>
        </p:txBody>
      </p:sp>
      <p:sp>
        <p:nvSpPr>
          <p:cNvPr id="141" name="Google Shape;141;p12"/>
          <p:cNvSpPr txBox="1"/>
          <p:nvPr/>
        </p:nvSpPr>
        <p:spPr>
          <a:xfrm>
            <a:off x="3767856" y="1991911"/>
            <a:ext cx="5469087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Superllave -- ejemplo</a:t>
            </a:r>
            <a:endParaRPr/>
          </a:p>
        </p:txBody>
      </p:sp>
      <p:sp>
        <p:nvSpPr>
          <p:cNvPr id="142" name="Google Shape;142;p12"/>
          <p:cNvSpPr txBox="1"/>
          <p:nvPr/>
        </p:nvSpPr>
        <p:spPr>
          <a:xfrm>
            <a:off x="402209" y="2613350"/>
            <a:ext cx="12200400" cy="11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lang="en-US" sz="3500">
                <a:latin typeface="Helvetica Neue Light"/>
                <a:ea typeface="Helvetica Neue Light"/>
                <a:cs typeface="Helvetica Neue Light"/>
                <a:sym typeface="Helvetica Neue Light"/>
              </a:rPr>
              <a:t>Como </a:t>
            </a:r>
            <a:r>
              <a:rPr b="1" lang="en-US" sz="3500">
                <a:latin typeface="Helvetica Neue"/>
                <a:ea typeface="Helvetica Neue"/>
                <a:cs typeface="Helvetica Neue"/>
                <a:sym typeface="Helvetica Neue"/>
              </a:rPr>
              <a:t>(Productor, Cepa, Gama, Año, Orígen)</a:t>
            </a:r>
            <a:r>
              <a:rPr lang="en-US" sz="3500">
                <a:latin typeface="Helvetica Neue Light"/>
                <a:ea typeface="Helvetica Neue Light"/>
                <a:cs typeface="Helvetica Neue Light"/>
                <a:sym typeface="Helvetica Neue Light"/>
              </a:rPr>
              <a:t> es superllave. l</a:t>
            </a:r>
            <a:r>
              <a:rPr b="0" i="0" lang="en-US" sz="3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 siguiente no está permitido en una instancia:</a:t>
            </a:r>
            <a:endParaRPr sz="1300"/>
          </a:p>
        </p:txBody>
      </p:sp>
      <p:graphicFrame>
        <p:nvGraphicFramePr>
          <p:cNvPr id="143" name="Google Shape;143;p12"/>
          <p:cNvGraphicFramePr/>
          <p:nvPr/>
        </p:nvGraphicFramePr>
        <p:xfrm>
          <a:off x="1235250" y="40288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{307F3983-37AE-415C-8E77-3D99250A94B4}</a:tableStyleId>
              </a:tblPr>
              <a:tblGrid>
                <a:gridCol w="1775325"/>
                <a:gridCol w="2651600"/>
                <a:gridCol w="2651600"/>
                <a:gridCol w="869375"/>
                <a:gridCol w="1221500"/>
                <a:gridCol w="1364900"/>
              </a:tblGrid>
              <a:tr h="6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Productor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Cepa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Gama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Año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Grados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Orígen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/>
                </a:tc>
              </a:tr>
              <a:tr h="6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Perez-Cruz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Cabernet Sauvignon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Reserva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2014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13.5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Maipo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</a:tr>
              <a:tr h="6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Perez-Cruz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Cabernet Sauvignon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Gran Reserva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2015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13.5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Maipo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Tarapaca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Merlot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Reserva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2011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14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San Pedro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Viu Manent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Carmenere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Gran Reserva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2014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12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Colchagua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</a:rPr>
                        <a:t>Perez-Cruz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</a:rPr>
                        <a:t>Cabernet Sauvignon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</a:rPr>
                        <a:t>Edición Especial</a:t>
                      </a:r>
                      <a:endParaRPr sz="20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</a:rPr>
                        <a:t>2014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</a:rPr>
                        <a:t>14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</a:rPr>
                        <a:t>Maipo</a:t>
                      </a:r>
                      <a:endParaRPr sz="20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50800" marB="50800" marR="50800" marL="50800" anchor="ctr"/>
                </a:tc>
              </a:tr>
              <a:tr h="101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</a:rPr>
                        <a:t>Perez-Cruz</a:t>
                      </a:r>
                      <a:endParaRPr sz="2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</a:rPr>
                        <a:t>Cabernet Sauvignon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</a:rPr>
                        <a:t>Edición Especial</a:t>
                      </a:r>
                      <a:endParaRPr sz="2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</a:rPr>
                        <a:t>2014</a:t>
                      </a:r>
                      <a:endParaRPr sz="2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</a:rPr>
                        <a:t>13</a:t>
                      </a:r>
                      <a:endParaRPr sz="2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</a:rPr>
                        <a:t>Maipo</a:t>
                      </a:r>
                      <a:endParaRPr sz="2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"/>
          <p:cNvSpPr txBox="1"/>
          <p:nvPr/>
        </p:nvSpPr>
        <p:spPr>
          <a:xfrm>
            <a:off x="3290189" y="1015999"/>
            <a:ext cx="6424423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Modelo Relacional</a:t>
            </a:r>
            <a:endParaRPr/>
          </a:p>
        </p:txBody>
      </p:sp>
      <p:sp>
        <p:nvSpPr>
          <p:cNvPr id="149" name="Google Shape;149;p13"/>
          <p:cNvSpPr txBox="1"/>
          <p:nvPr/>
        </p:nvSpPr>
        <p:spPr>
          <a:xfrm>
            <a:off x="3767856" y="1991911"/>
            <a:ext cx="5469087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Llave (candidata)</a:t>
            </a:r>
            <a:endParaRPr/>
          </a:p>
        </p:txBody>
      </p:sp>
      <p:sp>
        <p:nvSpPr>
          <p:cNvPr id="150" name="Google Shape;150;p13"/>
          <p:cNvSpPr txBox="1"/>
          <p:nvPr/>
        </p:nvSpPr>
        <p:spPr>
          <a:xfrm>
            <a:off x="556907" y="3468532"/>
            <a:ext cx="12200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llave (o llave candidata)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una relación R es: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 conjunto de atributos de R que es una super llave de R, y </a:t>
            </a:r>
            <a:r>
              <a:rPr i="1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 existe un subconjunto propio de estos atributos</a:t>
            </a:r>
            <a:r>
              <a:rPr i="1" lang="en-US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i="1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 es una super llave</a:t>
            </a:r>
            <a:endParaRPr i="1"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Google Shape;151;p13"/>
          <p:cNvSpPr txBox="1"/>
          <p:nvPr/>
        </p:nvSpPr>
        <p:spPr>
          <a:xfrm>
            <a:off x="556907" y="7531457"/>
            <a:ext cx="122004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Intuitivamente: una super llave que no se puede achicar!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/>
        </p:nvSpPr>
        <p:spPr>
          <a:xfrm>
            <a:off x="3290189" y="1015999"/>
            <a:ext cx="6424423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Modelo Relacional</a:t>
            </a:r>
            <a:endParaRPr/>
          </a:p>
        </p:txBody>
      </p:sp>
      <p:sp>
        <p:nvSpPr>
          <p:cNvPr id="157" name="Google Shape;157;p14"/>
          <p:cNvSpPr txBox="1"/>
          <p:nvPr/>
        </p:nvSpPr>
        <p:spPr>
          <a:xfrm>
            <a:off x="3767856" y="1991911"/>
            <a:ext cx="5469087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Llave -- ejemplo</a:t>
            </a:r>
            <a:endParaRPr/>
          </a:p>
        </p:txBody>
      </p:sp>
      <p:sp>
        <p:nvSpPr>
          <p:cNvPr id="158" name="Google Shape;158;p14"/>
          <p:cNvSpPr txBox="1"/>
          <p:nvPr/>
        </p:nvSpPr>
        <p:spPr>
          <a:xfrm>
            <a:off x="402198" y="8085456"/>
            <a:ext cx="12200402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(Productor, Cepa, Gama, Año)</a:t>
            </a:r>
            <a:endParaRPr/>
          </a:p>
        </p:txBody>
      </p:sp>
      <p:graphicFrame>
        <p:nvGraphicFramePr>
          <p:cNvPr id="159" name="Google Shape;159;p14"/>
          <p:cNvGraphicFramePr/>
          <p:nvPr/>
        </p:nvGraphicFramePr>
        <p:xfrm>
          <a:off x="1295631" y="31589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{307F3983-37AE-415C-8E77-3D99250A94B4}</a:tableStyleId>
              </a:tblPr>
              <a:tblGrid>
                <a:gridCol w="1754975"/>
                <a:gridCol w="2621200"/>
                <a:gridCol w="2621200"/>
                <a:gridCol w="859400"/>
                <a:gridCol w="1207500"/>
                <a:gridCol w="1349250"/>
              </a:tblGrid>
              <a:tr h="6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Productor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Cepa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Gama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Año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Grados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Orígen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/>
                </a:tc>
              </a:tr>
              <a:tr h="6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Perez-Cruz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Cabernet Sauvignon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Reserva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2014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13.5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Maipo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</a:tr>
              <a:tr h="6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Perez-Cruz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Cabernet Sauvignon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Gran Reserva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2015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13.5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Maipo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Tarapaca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Merlot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Reserva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2011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14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San Pedro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Viu Manent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Carmenere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Gran Reserva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2014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12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Colchagua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Perez-Cruz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Cabernet Sauvignon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Edición Especial</a:t>
                      </a:r>
                      <a:endParaRPr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2014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14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Maipo</a:t>
                      </a:r>
                      <a:endParaRPr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0800" marB="50800" marR="50800" marL="5080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…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…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…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…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…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 txBox="1"/>
          <p:nvPr/>
        </p:nvSpPr>
        <p:spPr>
          <a:xfrm>
            <a:off x="3290189" y="1015999"/>
            <a:ext cx="6424423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Modelo Relacional</a:t>
            </a:r>
            <a:endParaRPr/>
          </a:p>
        </p:txBody>
      </p:sp>
      <p:sp>
        <p:nvSpPr>
          <p:cNvPr id="165" name="Google Shape;165;p15"/>
          <p:cNvSpPr txBox="1"/>
          <p:nvPr/>
        </p:nvSpPr>
        <p:spPr>
          <a:xfrm>
            <a:off x="3767856" y="1991911"/>
            <a:ext cx="5469087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Llave primaria</a:t>
            </a:r>
            <a:endParaRPr/>
          </a:p>
        </p:txBody>
      </p:sp>
      <p:sp>
        <p:nvSpPr>
          <p:cNvPr id="166" name="Google Shape;166;p15"/>
          <p:cNvSpPr txBox="1"/>
          <p:nvPr/>
        </p:nvSpPr>
        <p:spPr>
          <a:xfrm>
            <a:off x="556907" y="4288811"/>
            <a:ext cx="12200402" cy="1181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llave primaria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una llave candidata que queremos destacar, y la subrayamos en el esquema.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 txBox="1"/>
          <p:nvPr/>
        </p:nvSpPr>
        <p:spPr>
          <a:xfrm>
            <a:off x="3290189" y="1015999"/>
            <a:ext cx="6424423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Modelo Relacional</a:t>
            </a:r>
            <a:endParaRPr/>
          </a:p>
        </p:txBody>
      </p:sp>
      <p:sp>
        <p:nvSpPr>
          <p:cNvPr id="172" name="Google Shape;172;p16"/>
          <p:cNvSpPr txBox="1"/>
          <p:nvPr/>
        </p:nvSpPr>
        <p:spPr>
          <a:xfrm>
            <a:off x="3767856" y="1991911"/>
            <a:ext cx="5469087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Llave primaria -- ejemplo</a:t>
            </a:r>
            <a:endParaRPr/>
          </a:p>
        </p:txBody>
      </p:sp>
      <p:sp>
        <p:nvSpPr>
          <p:cNvPr id="173" name="Google Shape;173;p16"/>
          <p:cNvSpPr txBox="1"/>
          <p:nvPr/>
        </p:nvSpPr>
        <p:spPr>
          <a:xfrm>
            <a:off x="582424" y="8238243"/>
            <a:ext cx="12200402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Vinos(</a:t>
            </a:r>
            <a:r>
              <a:rPr b="0" i="0" lang="en-US" sz="3600" u="sng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Productor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0" i="0" lang="en-US" sz="3600" u="sng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Cepa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0" i="0" lang="en-US" sz="3600" u="sng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Gama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0" i="0" lang="en-US" sz="3600" u="sng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Año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Grados, Orígen)</a:t>
            </a:r>
            <a:endParaRPr/>
          </a:p>
        </p:txBody>
      </p:sp>
      <p:graphicFrame>
        <p:nvGraphicFramePr>
          <p:cNvPr id="174" name="Google Shape;174;p16"/>
          <p:cNvGraphicFramePr/>
          <p:nvPr/>
        </p:nvGraphicFramePr>
        <p:xfrm>
          <a:off x="1693855" y="33098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{307F3983-37AE-415C-8E77-3D99250A94B4}</a:tableStyleId>
              </a:tblPr>
              <a:tblGrid>
                <a:gridCol w="1681500"/>
                <a:gridCol w="2511450"/>
                <a:gridCol w="2511450"/>
                <a:gridCol w="823425"/>
                <a:gridCol w="1156950"/>
                <a:gridCol w="1292750"/>
              </a:tblGrid>
              <a:tr h="6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Productor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Cepa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Gama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Año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Grados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Orígen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/>
                </a:tc>
              </a:tr>
              <a:tr h="6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Perez-Cruz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Cabernet Sauvignon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Reserva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2014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13.5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Maipo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</a:tr>
              <a:tr h="6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Perez-Cruz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Cabernet Sauvignon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Gran Reserva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2015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13.5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Maipo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</a:tr>
              <a:tr h="60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Tarapaca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Merlot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Reserva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2011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14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San Pedro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64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Viu Manent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Carmenere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Gran Reserva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2014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12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Colchagua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Perez-Cruz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Cabernet Sauvignon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Edición Especial</a:t>
                      </a:r>
                      <a:endParaRPr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2014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14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Maipo</a:t>
                      </a:r>
                      <a:endParaRPr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0800" marB="50800" marR="50800" marL="50800" anchor="ctr"/>
                </a:tc>
              </a:tr>
              <a:tr h="375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…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…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…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…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…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/>
        </p:nvSpPr>
        <p:spPr>
          <a:xfrm>
            <a:off x="3290189" y="1015999"/>
            <a:ext cx="6424423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Modelo Relacional</a:t>
            </a:r>
            <a:endParaRPr/>
          </a:p>
        </p:txBody>
      </p:sp>
      <p:sp>
        <p:nvSpPr>
          <p:cNvPr id="180" name="Google Shape;180;p17"/>
          <p:cNvSpPr txBox="1"/>
          <p:nvPr/>
        </p:nvSpPr>
        <p:spPr>
          <a:xfrm>
            <a:off x="2534168" y="1935838"/>
            <a:ext cx="7936463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defino mal la llave primaria habrá problemas!</a:t>
            </a:r>
            <a:endParaRPr/>
          </a:p>
        </p:txBody>
      </p:sp>
      <p:sp>
        <p:nvSpPr>
          <p:cNvPr id="181" name="Google Shape;181;p17"/>
          <p:cNvSpPr txBox="1"/>
          <p:nvPr/>
        </p:nvSpPr>
        <p:spPr>
          <a:xfrm>
            <a:off x="582411" y="7114597"/>
            <a:ext cx="122004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Vinos(</a:t>
            </a:r>
            <a:r>
              <a:rPr b="0" i="0" lang="en-US" sz="3600" u="sng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Productor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0" i="0" lang="en-US" sz="3600" u="sng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Cepa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0" i="0" lang="en-US" sz="3600" u="sng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Gama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Año, Grados, Orígen)</a:t>
            </a:r>
            <a:endParaRPr/>
          </a:p>
        </p:txBody>
      </p:sp>
      <p:sp>
        <p:nvSpPr>
          <p:cNvPr id="182" name="Google Shape;182;p17"/>
          <p:cNvSpPr txBox="1"/>
          <p:nvPr/>
        </p:nvSpPr>
        <p:spPr>
          <a:xfrm>
            <a:off x="582402" y="8174890"/>
            <a:ext cx="122004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 productor no puede producir vino de misma cepa y gama en distintos años!</a:t>
            </a:r>
            <a:endParaRPr b="1"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83" name="Google Shape;183;p17"/>
          <p:cNvGraphicFramePr/>
          <p:nvPr/>
        </p:nvGraphicFramePr>
        <p:xfrm>
          <a:off x="1513642" y="33566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{307F3983-37AE-415C-8E77-3D99250A94B4}</a:tableStyleId>
              </a:tblPr>
              <a:tblGrid>
                <a:gridCol w="1681500"/>
                <a:gridCol w="2511450"/>
                <a:gridCol w="2511450"/>
                <a:gridCol w="823425"/>
                <a:gridCol w="1156950"/>
                <a:gridCol w="1292750"/>
              </a:tblGrid>
              <a:tr h="6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Productor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Cepa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Gama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Año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Grados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Orígen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/>
                </a:tc>
              </a:tr>
              <a:tr h="6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Perez-Cruz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Cabernet Sauvignon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Reserva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2014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13.5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Maipo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</a:tr>
              <a:tr h="6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Perez-Cruz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Cabernet Sauvignon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Gran Reserva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2015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13.5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Maipo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</a:tr>
              <a:tr h="6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</a:rPr>
                        <a:t>Perez-Cruz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</a:rPr>
                        <a:t>Cabernet Sauvignon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</a:rPr>
                        <a:t>Gran Reserva</a:t>
                      </a:r>
                      <a:endParaRPr sz="2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</a:rPr>
                        <a:t>2014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</a:rPr>
                        <a:t>14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</a:rPr>
                        <a:t>Maipo</a:t>
                      </a:r>
                      <a:endParaRPr sz="2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50800" marB="50800" marR="50800" marL="50800" anchor="ctr"/>
                </a:tc>
              </a:tr>
              <a:tr h="375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…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…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…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…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…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/>
        </p:nvSpPr>
        <p:spPr>
          <a:xfrm>
            <a:off x="3290189" y="1015999"/>
            <a:ext cx="6424423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Modelo Relacional</a:t>
            </a:r>
            <a:endParaRPr/>
          </a:p>
        </p:txBody>
      </p:sp>
      <p:sp>
        <p:nvSpPr>
          <p:cNvPr id="189" name="Google Shape;189;p18"/>
          <p:cNvSpPr txBox="1"/>
          <p:nvPr/>
        </p:nvSpPr>
        <p:spPr>
          <a:xfrm>
            <a:off x="2534168" y="1935838"/>
            <a:ext cx="7936463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defino mal la llave primaria tendré problemas!</a:t>
            </a:r>
            <a:endParaRPr/>
          </a:p>
        </p:txBody>
      </p:sp>
      <p:sp>
        <p:nvSpPr>
          <p:cNvPr id="190" name="Google Shape;190;p18"/>
          <p:cNvSpPr txBox="1"/>
          <p:nvPr/>
        </p:nvSpPr>
        <p:spPr>
          <a:xfrm>
            <a:off x="402199" y="6908488"/>
            <a:ext cx="122004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Vinos(</a:t>
            </a:r>
            <a:r>
              <a:rPr b="0" i="0" lang="en-US" sz="3600" u="sng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Productor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Cepa, Gama, </a:t>
            </a:r>
            <a:r>
              <a:rPr b="0" i="0" lang="en-US" sz="3600" u="sng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Año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Grados, Orígen)</a:t>
            </a:r>
            <a:endParaRPr/>
          </a:p>
        </p:txBody>
      </p:sp>
      <p:sp>
        <p:nvSpPr>
          <p:cNvPr id="191" name="Google Shape;191;p18"/>
          <p:cNvSpPr txBox="1"/>
          <p:nvPr/>
        </p:nvSpPr>
        <p:spPr>
          <a:xfrm>
            <a:off x="582411" y="8333325"/>
            <a:ext cx="12200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 productor no puede producir vinos de distinta cepa o gama en un año!</a:t>
            </a:r>
            <a:endParaRPr b="1" sz="2600"/>
          </a:p>
        </p:txBody>
      </p:sp>
      <p:graphicFrame>
        <p:nvGraphicFramePr>
          <p:cNvPr id="192" name="Google Shape;192;p18"/>
          <p:cNvGraphicFramePr/>
          <p:nvPr/>
        </p:nvGraphicFramePr>
        <p:xfrm>
          <a:off x="1513642" y="32698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{307F3983-37AE-415C-8E77-3D99250A94B4}</a:tableStyleId>
              </a:tblPr>
              <a:tblGrid>
                <a:gridCol w="1681500"/>
                <a:gridCol w="2511450"/>
                <a:gridCol w="2511450"/>
                <a:gridCol w="823425"/>
                <a:gridCol w="1156950"/>
                <a:gridCol w="1292750"/>
              </a:tblGrid>
              <a:tr h="6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Productor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Cepa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Gama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Año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Grados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Orígen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/>
                </a:tc>
              </a:tr>
              <a:tr h="6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Perez-Cruz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Cabernet Sauvignon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Reserva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2014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13.5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Maipo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</a:tr>
              <a:tr h="6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</a:rPr>
                        <a:t>Perez-Cruz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</a:rPr>
                        <a:t>Carmenere</a:t>
                      </a:r>
                      <a:endParaRPr sz="2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</a:rPr>
                        <a:t>Reserva</a:t>
                      </a:r>
                      <a:endParaRPr sz="2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</a:rPr>
                        <a:t>2014</a:t>
                      </a:r>
                      <a:endParaRPr sz="2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</a:rPr>
                        <a:t>13.5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</a:rPr>
                        <a:t>Maipo</a:t>
                      </a:r>
                      <a:endParaRPr sz="2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50800" marB="50800" marR="50800" marL="50800" anchor="ctr"/>
                </a:tc>
              </a:tr>
              <a:tr h="6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</a:rPr>
                        <a:t>Perez-Cruz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</a:rPr>
                        <a:t>Cabernet Sauvignon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</a:rPr>
                        <a:t>Gran Reserva</a:t>
                      </a:r>
                      <a:endParaRPr sz="2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</a:rPr>
                        <a:t>2014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</a:rPr>
                        <a:t>14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</a:rPr>
                        <a:t>Maipo</a:t>
                      </a:r>
                      <a:endParaRPr sz="2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50800" marB="50800" marR="50800" marL="50800" anchor="ctr"/>
                </a:tc>
              </a:tr>
              <a:tr h="375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…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…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…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…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…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/>
        </p:nvSpPr>
        <p:spPr>
          <a:xfrm>
            <a:off x="5344160" y="1015999"/>
            <a:ext cx="2316481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Llaves</a:t>
            </a:r>
            <a:endParaRPr/>
          </a:p>
        </p:txBody>
      </p:sp>
      <p:sp>
        <p:nvSpPr>
          <p:cNvPr id="198" name="Google Shape;198;p19"/>
          <p:cNvSpPr txBox="1"/>
          <p:nvPr/>
        </p:nvSpPr>
        <p:spPr>
          <a:xfrm>
            <a:off x="561578" y="3222452"/>
            <a:ext cx="11881644" cy="1208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 llave (superkey):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cualquier conjunto de atributos qué determina a todo el resto</a:t>
            </a:r>
            <a:endParaRPr/>
          </a:p>
        </p:txBody>
      </p:sp>
      <p:sp>
        <p:nvSpPr>
          <p:cNvPr id="199" name="Google Shape;199;p19"/>
          <p:cNvSpPr txBox="1"/>
          <p:nvPr/>
        </p:nvSpPr>
        <p:spPr>
          <a:xfrm>
            <a:off x="561578" y="5022041"/>
            <a:ext cx="11881644" cy="1754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Llave (candidata):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cualquier conjunto de atributos qué determina a todo el resto, y ninguno de sus subconjuntos es una super llave</a:t>
            </a:r>
            <a:endParaRPr/>
          </a:p>
        </p:txBody>
      </p:sp>
      <p:sp>
        <p:nvSpPr>
          <p:cNvPr id="200" name="Google Shape;200;p19"/>
          <p:cNvSpPr txBox="1"/>
          <p:nvPr/>
        </p:nvSpPr>
        <p:spPr>
          <a:xfrm>
            <a:off x="561578" y="7511422"/>
            <a:ext cx="118815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Llave primaria: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llave candidata qu</a:t>
            </a:r>
            <a:r>
              <a:rPr lang="en-US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queremos destacar (la subrayada en el esquema)</a:t>
            </a:r>
            <a:endParaRPr/>
          </a:p>
        </p:txBody>
      </p:sp>
      <p:sp>
        <p:nvSpPr>
          <p:cNvPr id="201" name="Google Shape;201;p19"/>
          <p:cNvSpPr txBox="1"/>
          <p:nvPr/>
        </p:nvSpPr>
        <p:spPr>
          <a:xfrm>
            <a:off x="3767856" y="1991911"/>
            <a:ext cx="5469087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Terminología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/>
          <p:nvPr/>
        </p:nvSpPr>
        <p:spPr>
          <a:xfrm>
            <a:off x="3290189" y="1015999"/>
            <a:ext cx="6424423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Modelo Relacional</a:t>
            </a: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1046426" y="2317750"/>
            <a:ext cx="10911948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datos se almacenan como tablas:</a:t>
            </a:r>
            <a:endParaRPr/>
          </a:p>
        </p:txBody>
      </p:sp>
      <p:graphicFrame>
        <p:nvGraphicFramePr>
          <p:cNvPr id="62" name="Google Shape;62;p2"/>
          <p:cNvGraphicFramePr/>
          <p:nvPr/>
        </p:nvGraphicFramePr>
        <p:xfrm>
          <a:off x="809732" y="38881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{307F3983-37AE-415C-8E77-3D99250A94B4}</a:tableStyleId>
              </a:tblPr>
              <a:tblGrid>
                <a:gridCol w="1578000"/>
                <a:gridCol w="3481900"/>
                <a:gridCol w="1548800"/>
                <a:gridCol w="1958375"/>
                <a:gridCol w="2818250"/>
              </a:tblGrid>
              <a:tr h="3954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200"/>
                        <a:buFont typeface="Helvetica Neue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 Película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200"/>
                        <a:buFont typeface="Helvetica Neue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 Película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200"/>
                        <a:buFont typeface="Helvetica Neue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Año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200"/>
                        <a:buFont typeface="Helvetica Neue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Categoría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200"/>
                        <a:buFont typeface="Helvetica Neue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Calificación (IMDB)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Fantasía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The Imitation Game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Biografía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The Theory of Everything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Biografía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7.7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" name="Google Shape;63;p2"/>
          <p:cNvSpPr/>
          <p:nvPr/>
        </p:nvSpPr>
        <p:spPr>
          <a:xfrm>
            <a:off x="1046426" y="6348809"/>
            <a:ext cx="10911948" cy="2872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Distinguimos: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Relaciones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a cada tabla le llamamos relación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Atributos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son las columnas de la relación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44500" lvl="1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Tuplas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son las filas de la relación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5220013" y="3251199"/>
            <a:ext cx="2564774" cy="546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Películas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/>
        </p:nvSpPr>
        <p:spPr>
          <a:xfrm>
            <a:off x="3290189" y="1015999"/>
            <a:ext cx="6424423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Modelo Relacional</a:t>
            </a:r>
            <a:endParaRPr/>
          </a:p>
        </p:txBody>
      </p:sp>
      <p:sp>
        <p:nvSpPr>
          <p:cNvPr id="207" name="Google Shape;207;p20"/>
          <p:cNvSpPr txBox="1"/>
          <p:nvPr/>
        </p:nvSpPr>
        <p:spPr>
          <a:xfrm>
            <a:off x="2426942" y="4881245"/>
            <a:ext cx="12200402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Mejor tipo de llave: ID único de la tupla!!!!</a:t>
            </a:r>
            <a:endParaRPr/>
          </a:p>
        </p:txBody>
      </p:sp>
      <p:sp>
        <p:nvSpPr>
          <p:cNvPr id="208" name="Google Shape;208;p20"/>
          <p:cNvSpPr txBox="1"/>
          <p:nvPr/>
        </p:nvSpPr>
        <p:spPr>
          <a:xfrm>
            <a:off x="3767856" y="1991911"/>
            <a:ext cx="5469087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Llaves</a:t>
            </a:r>
            <a:endParaRPr/>
          </a:p>
        </p:txBody>
      </p:sp>
      <p:sp>
        <p:nvSpPr>
          <p:cNvPr id="209" name="Google Shape;209;p20"/>
          <p:cNvSpPr txBox="1"/>
          <p:nvPr/>
        </p:nvSpPr>
        <p:spPr>
          <a:xfrm>
            <a:off x="3712110" y="6650268"/>
            <a:ext cx="55806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la tabla Vinos no existía!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/>
        </p:nvSpPr>
        <p:spPr>
          <a:xfrm>
            <a:off x="4017140" y="1015999"/>
            <a:ext cx="4970527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Surrogate Key</a:t>
            </a:r>
            <a:endParaRPr/>
          </a:p>
        </p:txBody>
      </p:sp>
      <p:sp>
        <p:nvSpPr>
          <p:cNvPr id="215" name="Google Shape;215;p21"/>
          <p:cNvSpPr txBox="1"/>
          <p:nvPr/>
        </p:nvSpPr>
        <p:spPr>
          <a:xfrm>
            <a:off x="705269" y="4013199"/>
            <a:ext cx="114432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Surrogate key: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llave genérica qu</a:t>
            </a:r>
            <a:r>
              <a:rPr lang="en-US" sz="3600">
                <a:latin typeface="Helvetica Neue Light"/>
                <a:ea typeface="Helvetica Neue Light"/>
                <a:cs typeface="Helvetica Neue Light"/>
                <a:sym typeface="Helvetica Neue Light"/>
              </a:rPr>
              <a:t>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simplifica cosas 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/>
          </a:p>
        </p:txBody>
      </p:sp>
      <p:sp>
        <p:nvSpPr>
          <p:cNvPr id="216" name="Google Shape;216;p21"/>
          <p:cNvSpPr txBox="1"/>
          <p:nvPr/>
        </p:nvSpPr>
        <p:spPr>
          <a:xfrm>
            <a:off x="846199" y="6091058"/>
            <a:ext cx="113124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Vinos(</a:t>
            </a:r>
            <a:r>
              <a:rPr b="0" i="0" lang="en-US" sz="3600" u="sng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Productor, Cepa, Gama,  Año, Grados, Orígen)</a:t>
            </a:r>
            <a:endParaRPr/>
          </a:p>
        </p:txBody>
      </p:sp>
      <p:sp>
        <p:nvSpPr>
          <p:cNvPr id="217" name="Google Shape;217;p21"/>
          <p:cNvSpPr txBox="1"/>
          <p:nvPr/>
        </p:nvSpPr>
        <p:spPr>
          <a:xfrm>
            <a:off x="705268" y="7614696"/>
            <a:ext cx="10241407" cy="1193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Hay que tener cuidado con la lógica de la relación!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/>
        </p:nvSpPr>
        <p:spPr>
          <a:xfrm>
            <a:off x="5344160" y="1015999"/>
            <a:ext cx="2316481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Llaves</a:t>
            </a:r>
            <a:endParaRPr/>
          </a:p>
        </p:txBody>
      </p:sp>
      <p:sp>
        <p:nvSpPr>
          <p:cNvPr id="223" name="Google Shape;223;p22"/>
          <p:cNvSpPr txBox="1"/>
          <p:nvPr/>
        </p:nvSpPr>
        <p:spPr>
          <a:xfrm>
            <a:off x="705269" y="2785289"/>
            <a:ext cx="11881644" cy="620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Persona(</a:t>
            </a:r>
            <a:r>
              <a:rPr b="1" i="0" lang="en-US" sz="3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rut, nombre)</a:t>
            </a:r>
            <a:endParaRPr/>
          </a:p>
        </p:txBody>
      </p:sp>
      <p:sp>
        <p:nvSpPr>
          <p:cNvPr id="224" name="Google Shape;224;p22"/>
          <p:cNvSpPr txBox="1"/>
          <p:nvPr/>
        </p:nvSpPr>
        <p:spPr>
          <a:xfrm>
            <a:off x="705269" y="4212498"/>
            <a:ext cx="4036548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Llave primaria: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</a:t>
            </a:r>
            <a:endParaRPr/>
          </a:p>
        </p:txBody>
      </p:sp>
      <p:sp>
        <p:nvSpPr>
          <p:cNvPr id="225" name="Google Shape;225;p22"/>
          <p:cNvSpPr txBox="1"/>
          <p:nvPr/>
        </p:nvSpPr>
        <p:spPr>
          <a:xfrm>
            <a:off x="3767856" y="1991911"/>
            <a:ext cx="5469087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/>
        </p:nvSpPr>
        <p:spPr>
          <a:xfrm>
            <a:off x="5344160" y="1015999"/>
            <a:ext cx="2316481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Llaves</a:t>
            </a:r>
            <a:endParaRPr/>
          </a:p>
        </p:txBody>
      </p:sp>
      <p:sp>
        <p:nvSpPr>
          <p:cNvPr id="231" name="Google Shape;231;p23"/>
          <p:cNvSpPr txBox="1"/>
          <p:nvPr/>
        </p:nvSpPr>
        <p:spPr>
          <a:xfrm>
            <a:off x="705269" y="2785289"/>
            <a:ext cx="11881644" cy="620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Persona(</a:t>
            </a:r>
            <a:r>
              <a:rPr b="1" i="0" lang="en-US" sz="3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rut, nombre)</a:t>
            </a:r>
            <a:endParaRPr/>
          </a:p>
        </p:txBody>
      </p:sp>
      <p:sp>
        <p:nvSpPr>
          <p:cNvPr id="232" name="Google Shape;232;p23"/>
          <p:cNvSpPr txBox="1"/>
          <p:nvPr/>
        </p:nvSpPr>
        <p:spPr>
          <a:xfrm>
            <a:off x="705269" y="4212498"/>
            <a:ext cx="4036548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Llave primaria: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</a:t>
            </a:r>
            <a:endParaRPr/>
          </a:p>
        </p:txBody>
      </p:sp>
      <p:sp>
        <p:nvSpPr>
          <p:cNvPr id="233" name="Google Shape;233;p23"/>
          <p:cNvSpPr txBox="1"/>
          <p:nvPr/>
        </p:nvSpPr>
        <p:spPr>
          <a:xfrm>
            <a:off x="705269" y="5667785"/>
            <a:ext cx="9549076" cy="1727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Llaves candidatas: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rut</a:t>
            </a:r>
            <a:endParaRPr/>
          </a:p>
        </p:txBody>
      </p:sp>
      <p:sp>
        <p:nvSpPr>
          <p:cNvPr id="234" name="Google Shape;234;p23"/>
          <p:cNvSpPr txBox="1"/>
          <p:nvPr/>
        </p:nvSpPr>
        <p:spPr>
          <a:xfrm>
            <a:off x="3767856" y="1991911"/>
            <a:ext cx="5469087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/>
          <p:nvPr/>
        </p:nvSpPr>
        <p:spPr>
          <a:xfrm>
            <a:off x="5344160" y="1015999"/>
            <a:ext cx="2316481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Llaves</a:t>
            </a:r>
            <a:endParaRPr/>
          </a:p>
        </p:txBody>
      </p:sp>
      <p:sp>
        <p:nvSpPr>
          <p:cNvPr id="240" name="Google Shape;240;p24"/>
          <p:cNvSpPr txBox="1"/>
          <p:nvPr/>
        </p:nvSpPr>
        <p:spPr>
          <a:xfrm>
            <a:off x="705269" y="2785289"/>
            <a:ext cx="11881644" cy="620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Persona(</a:t>
            </a:r>
            <a:r>
              <a:rPr b="1" i="0" lang="en-US" sz="3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rut, nombre)</a:t>
            </a:r>
            <a:endParaRPr/>
          </a:p>
        </p:txBody>
      </p:sp>
      <p:sp>
        <p:nvSpPr>
          <p:cNvPr id="241" name="Google Shape;241;p24"/>
          <p:cNvSpPr txBox="1"/>
          <p:nvPr/>
        </p:nvSpPr>
        <p:spPr>
          <a:xfrm>
            <a:off x="705269" y="4212498"/>
            <a:ext cx="4036548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Llave primaria: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</a:t>
            </a:r>
            <a:endParaRPr/>
          </a:p>
        </p:txBody>
      </p:sp>
      <p:sp>
        <p:nvSpPr>
          <p:cNvPr id="242" name="Google Shape;242;p24"/>
          <p:cNvSpPr txBox="1"/>
          <p:nvPr/>
        </p:nvSpPr>
        <p:spPr>
          <a:xfrm>
            <a:off x="705269" y="5667785"/>
            <a:ext cx="9549076" cy="1727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Llaves candidatas: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rut</a:t>
            </a:r>
            <a:endParaRPr/>
          </a:p>
        </p:txBody>
      </p:sp>
      <p:sp>
        <p:nvSpPr>
          <p:cNvPr id="243" name="Google Shape;243;p24"/>
          <p:cNvSpPr txBox="1"/>
          <p:nvPr/>
        </p:nvSpPr>
        <p:spPr>
          <a:xfrm>
            <a:off x="6646091" y="4138996"/>
            <a:ext cx="5528493" cy="3911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Superllaves: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rut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id,rut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id,nombre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rut,nombre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id,rut,nombre</a:t>
            </a:r>
            <a:endParaRPr/>
          </a:p>
        </p:txBody>
      </p:sp>
      <p:sp>
        <p:nvSpPr>
          <p:cNvPr id="244" name="Google Shape;244;p24"/>
          <p:cNvSpPr txBox="1"/>
          <p:nvPr/>
        </p:nvSpPr>
        <p:spPr>
          <a:xfrm>
            <a:off x="3767856" y="1991911"/>
            <a:ext cx="5469087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9f5885918_0_0"/>
          <p:cNvSpPr txBox="1"/>
          <p:nvPr/>
        </p:nvSpPr>
        <p:spPr>
          <a:xfrm>
            <a:off x="5344160" y="1015999"/>
            <a:ext cx="23166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Llaves</a:t>
            </a:r>
            <a:endParaRPr/>
          </a:p>
        </p:txBody>
      </p:sp>
      <p:sp>
        <p:nvSpPr>
          <p:cNvPr id="250" name="Google Shape;250;g119f5885918_0_0"/>
          <p:cNvSpPr txBox="1"/>
          <p:nvPr/>
        </p:nvSpPr>
        <p:spPr>
          <a:xfrm>
            <a:off x="3767906" y="1817886"/>
            <a:ext cx="5469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lang="en-US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Otro ejemplo</a:t>
            </a:r>
            <a:endParaRPr/>
          </a:p>
        </p:txBody>
      </p:sp>
      <p:graphicFrame>
        <p:nvGraphicFramePr>
          <p:cNvPr id="251" name="Google Shape;251;g119f5885918_0_0"/>
          <p:cNvGraphicFramePr/>
          <p:nvPr/>
        </p:nvGraphicFramePr>
        <p:xfrm>
          <a:off x="222255" y="28234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{307F3983-37AE-415C-8E77-3D99250A94B4}</a:tableStyleId>
              </a:tblPr>
              <a:tblGrid>
                <a:gridCol w="2698700"/>
                <a:gridCol w="1884550"/>
                <a:gridCol w="1694550"/>
                <a:gridCol w="2253775"/>
              </a:tblGrid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Nombre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Tipo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Grados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Ciudad-Origen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Austral Lager</a:t>
                      </a:r>
                      <a:endParaRPr/>
                    </a:p>
                  </a:txBody>
                  <a:tcPr marT="50800" marB="50800" marR="50800" marL="5080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Lager</a:t>
                      </a:r>
                      <a:endParaRPr/>
                    </a:p>
                  </a:txBody>
                  <a:tcPr marT="50800" marB="50800" marR="50800" marL="5080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4.6</a:t>
                      </a:r>
                      <a:endParaRPr sz="2000" u="none" cap="none" strike="noStrike"/>
                    </a:p>
                  </a:txBody>
                  <a:tcPr marT="50800" marB="50800" marR="50800" marL="5080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Punta Arenas</a:t>
                      </a:r>
                      <a:endParaRPr/>
                    </a:p>
                  </a:txBody>
                  <a:tcPr marT="50800" marB="50800" marR="50800" marL="5080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Austral Yagan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Ale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5.0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Punta Arenas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Kross 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Ale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7.2</a:t>
                      </a:r>
                      <a:endParaRPr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Curacavi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50800" marB="50800" marR="50800" marL="50800" anchor="ctr"/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Kuntsmann Torobayo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Ale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5.0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Valdivia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252" name="Google Shape;252;g119f5885918_0_0"/>
          <p:cNvSpPr txBox="1"/>
          <p:nvPr/>
        </p:nvSpPr>
        <p:spPr>
          <a:xfrm>
            <a:off x="222198" y="2351575"/>
            <a:ext cx="8531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Cervezas(Nombre, Tipo, Grados, Ciudad-Origen)</a:t>
            </a:r>
            <a:endParaRPr b="1" sz="2800"/>
          </a:p>
        </p:txBody>
      </p:sp>
      <p:graphicFrame>
        <p:nvGraphicFramePr>
          <p:cNvPr id="253" name="Google Shape;253;g119f5885918_0_0"/>
          <p:cNvGraphicFramePr/>
          <p:nvPr/>
        </p:nvGraphicFramePr>
        <p:xfrm>
          <a:off x="222280" y="67425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{307F3983-37AE-415C-8E77-3D99250A94B4}</a:tableStyleId>
              </a:tblPr>
              <a:tblGrid>
                <a:gridCol w="2210450"/>
                <a:gridCol w="1543575"/>
                <a:gridCol w="1543575"/>
                <a:gridCol w="1387950"/>
                <a:gridCol w="1846000"/>
              </a:tblGrid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Nombre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Tipo</a:t>
                      </a:r>
                      <a:endParaRPr/>
                    </a:p>
                  </a:txBody>
                  <a:tcPr marT="50800" marB="50800" marR="50800" marL="50800" anchor="ctr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Año</a:t>
                      </a:r>
                      <a:endParaRPr sz="20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Grados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Ciudad-Origen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/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Tarapacá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Carmenere</a:t>
                      </a:r>
                      <a:endParaRPr/>
                    </a:p>
                  </a:txBody>
                  <a:tcPr marT="50800" marB="50800" marR="50800" marL="50800" anchor="ctr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2014</a:t>
                      </a:r>
                      <a:endParaRPr sz="2000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13.5</a:t>
                      </a:r>
                      <a:endParaRPr sz="20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Maipo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Tarapacá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Merlot</a:t>
                      </a:r>
                      <a:endParaRPr/>
                    </a:p>
                  </a:txBody>
                  <a:tcPr marT="50800" marB="50800" marR="50800" marL="50800" anchor="ctr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2014</a:t>
                      </a:r>
                      <a:endParaRPr sz="2000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13.5</a:t>
                      </a:r>
                      <a:endParaRPr sz="20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Maipo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Gato</a:t>
                      </a:r>
                      <a:endParaRPr sz="2000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Merlot</a:t>
                      </a:r>
                      <a:endParaRPr sz="2000"/>
                    </a:p>
                  </a:txBody>
                  <a:tcPr marT="50800" marB="50800" marR="50800" marL="50800" anchor="ctr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2016</a:t>
                      </a:r>
                      <a:endParaRPr sz="2000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14.0</a:t>
                      </a:r>
                      <a:endParaRPr sz="2000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Maule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254" name="Google Shape;254;g119f5885918_0_0"/>
          <p:cNvSpPr txBox="1"/>
          <p:nvPr/>
        </p:nvSpPr>
        <p:spPr>
          <a:xfrm>
            <a:off x="222248" y="6208825"/>
            <a:ext cx="87924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Vinos(Nombre, Tipo, Año, Grados, Ciudad-Origen)</a:t>
            </a:r>
            <a:endParaRPr b="1" sz="2800"/>
          </a:p>
        </p:txBody>
      </p:sp>
      <p:sp>
        <p:nvSpPr>
          <p:cNvPr id="255" name="Google Shape;255;g119f5885918_0_0"/>
          <p:cNvSpPr txBox="1"/>
          <p:nvPr/>
        </p:nvSpPr>
        <p:spPr>
          <a:xfrm>
            <a:off x="9014649" y="4463175"/>
            <a:ext cx="3768000" cy="11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2100"/>
              <a:t>En-Stock(Nombre, Cantidad, Precio-unitario)</a:t>
            </a:r>
            <a:endParaRPr b="1" sz="2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sz="2800"/>
          </a:p>
        </p:txBody>
      </p:sp>
      <p:graphicFrame>
        <p:nvGraphicFramePr>
          <p:cNvPr id="256" name="Google Shape;256;g119f5885918_0_0"/>
          <p:cNvGraphicFramePr/>
          <p:nvPr/>
        </p:nvGraphicFramePr>
        <p:xfrm>
          <a:off x="9014655" y="52197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{307F3983-37AE-415C-8E77-3D99250A94B4}</a:tableStyleId>
              </a:tblPr>
              <a:tblGrid>
                <a:gridCol w="1276300"/>
                <a:gridCol w="1474625"/>
                <a:gridCol w="1017050"/>
              </a:tblGrid>
              <a:tr h="874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Nombre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Cantidad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Precio unitario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257" name="Google Shape;257;g119f5885918_0_0"/>
          <p:cNvSpPr txBox="1"/>
          <p:nvPr/>
        </p:nvSpPr>
        <p:spPr>
          <a:xfrm>
            <a:off x="9236850" y="6742525"/>
            <a:ext cx="35457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1" lang="en-US" sz="2800">
                <a:latin typeface="Helvetica Neue"/>
                <a:ea typeface="Helvetica Neue"/>
                <a:cs typeface="Helvetica Neue"/>
                <a:sym typeface="Helvetica Neue"/>
              </a:rPr>
              <a:t>¿Cuál es la llave primaria más natural?</a:t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9f5885918_0_24"/>
          <p:cNvSpPr txBox="1"/>
          <p:nvPr/>
        </p:nvSpPr>
        <p:spPr>
          <a:xfrm>
            <a:off x="5344160" y="1015999"/>
            <a:ext cx="23166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Llaves</a:t>
            </a:r>
            <a:endParaRPr/>
          </a:p>
        </p:txBody>
      </p:sp>
      <p:sp>
        <p:nvSpPr>
          <p:cNvPr id="263" name="Google Shape;263;g119f5885918_0_24"/>
          <p:cNvSpPr txBox="1"/>
          <p:nvPr/>
        </p:nvSpPr>
        <p:spPr>
          <a:xfrm>
            <a:off x="3767906" y="1817886"/>
            <a:ext cx="5469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lang="en-US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Otro ejemplo</a:t>
            </a:r>
            <a:endParaRPr/>
          </a:p>
        </p:txBody>
      </p:sp>
      <p:graphicFrame>
        <p:nvGraphicFramePr>
          <p:cNvPr id="264" name="Google Shape;264;g119f5885918_0_24"/>
          <p:cNvGraphicFramePr/>
          <p:nvPr/>
        </p:nvGraphicFramePr>
        <p:xfrm>
          <a:off x="222255" y="28234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{307F3983-37AE-415C-8E77-3D99250A94B4}</a:tableStyleId>
              </a:tblPr>
              <a:tblGrid>
                <a:gridCol w="2698700"/>
                <a:gridCol w="1884550"/>
                <a:gridCol w="1694550"/>
                <a:gridCol w="2253775"/>
              </a:tblGrid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Nombre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Tipo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Grados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Ciudad-Origen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Austral Lager</a:t>
                      </a:r>
                      <a:endParaRPr/>
                    </a:p>
                  </a:txBody>
                  <a:tcPr marT="50800" marB="50800" marR="50800" marL="5080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Lager</a:t>
                      </a:r>
                      <a:endParaRPr/>
                    </a:p>
                  </a:txBody>
                  <a:tcPr marT="50800" marB="50800" marR="50800" marL="5080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4.6</a:t>
                      </a:r>
                      <a:endParaRPr sz="2000" u="none" cap="none" strike="noStrike"/>
                    </a:p>
                  </a:txBody>
                  <a:tcPr marT="50800" marB="50800" marR="50800" marL="5080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Punta Arenas</a:t>
                      </a:r>
                      <a:endParaRPr/>
                    </a:p>
                  </a:txBody>
                  <a:tcPr marT="50800" marB="50800" marR="50800" marL="5080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Austral Yagan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Ale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5.0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Punta Arenas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Kross 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Ale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7.2</a:t>
                      </a:r>
                      <a:endParaRPr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Curacavi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50800" marB="50800" marR="50800" marL="50800" anchor="ctr"/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Kuntsmann Torobayo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Ale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5.0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Valdivia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265" name="Google Shape;265;g119f5885918_0_24"/>
          <p:cNvSpPr txBox="1"/>
          <p:nvPr/>
        </p:nvSpPr>
        <p:spPr>
          <a:xfrm>
            <a:off x="222198" y="2351575"/>
            <a:ext cx="8531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2400"/>
              <a:t>Cervezas(Nombre, Tipo, Grados, Ciudad-Origen)</a:t>
            </a:r>
            <a:endParaRPr sz="2400"/>
          </a:p>
        </p:txBody>
      </p:sp>
      <p:graphicFrame>
        <p:nvGraphicFramePr>
          <p:cNvPr id="266" name="Google Shape;266;g119f5885918_0_24"/>
          <p:cNvGraphicFramePr/>
          <p:nvPr/>
        </p:nvGraphicFramePr>
        <p:xfrm>
          <a:off x="222280" y="67425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{307F3983-37AE-415C-8E77-3D99250A94B4}</a:tableStyleId>
              </a:tblPr>
              <a:tblGrid>
                <a:gridCol w="2210450"/>
                <a:gridCol w="1543575"/>
                <a:gridCol w="1543575"/>
                <a:gridCol w="1387950"/>
                <a:gridCol w="1846000"/>
              </a:tblGrid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Nombre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Tipo</a:t>
                      </a:r>
                      <a:endParaRPr/>
                    </a:p>
                  </a:txBody>
                  <a:tcPr marT="50800" marB="50800" marR="50800" marL="50800" anchor="ctr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Año</a:t>
                      </a:r>
                      <a:endParaRPr sz="20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Grados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Ciudad-Origen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/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Tarapacá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Carmenere</a:t>
                      </a:r>
                      <a:endParaRPr/>
                    </a:p>
                  </a:txBody>
                  <a:tcPr marT="50800" marB="50800" marR="50800" marL="50800" anchor="ctr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2014</a:t>
                      </a:r>
                      <a:endParaRPr sz="2000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13.5</a:t>
                      </a:r>
                      <a:endParaRPr sz="20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Maipo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Tarapacá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Merlot</a:t>
                      </a:r>
                      <a:endParaRPr/>
                    </a:p>
                  </a:txBody>
                  <a:tcPr marT="50800" marB="50800" marR="50800" marL="50800" anchor="ctr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2014</a:t>
                      </a:r>
                      <a:endParaRPr sz="2000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13.5</a:t>
                      </a:r>
                      <a:endParaRPr sz="20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Maipo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Gato</a:t>
                      </a:r>
                      <a:endParaRPr sz="2000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Merlot</a:t>
                      </a:r>
                      <a:endParaRPr sz="2000"/>
                    </a:p>
                  </a:txBody>
                  <a:tcPr marT="50800" marB="50800" marR="50800" marL="50800" anchor="ctr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2016</a:t>
                      </a:r>
                      <a:endParaRPr sz="2000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14.0</a:t>
                      </a:r>
                      <a:endParaRPr sz="2000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Maule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267" name="Google Shape;267;g119f5885918_0_24"/>
          <p:cNvSpPr txBox="1"/>
          <p:nvPr/>
        </p:nvSpPr>
        <p:spPr>
          <a:xfrm>
            <a:off x="222248" y="6208825"/>
            <a:ext cx="87924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2400"/>
              <a:t>Vinos</a:t>
            </a:r>
            <a:r>
              <a:rPr b="1" lang="en-US" sz="2400">
                <a:solidFill>
                  <a:schemeClr val="dk1"/>
                </a:solidFill>
              </a:rPr>
              <a:t>(Nombre, Tipo, Año, Grados, Ciudad-Origen)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sz="2400"/>
          </a:p>
        </p:txBody>
      </p:sp>
      <p:sp>
        <p:nvSpPr>
          <p:cNvPr id="268" name="Google Shape;268;g119f5885918_0_24"/>
          <p:cNvSpPr txBox="1"/>
          <p:nvPr/>
        </p:nvSpPr>
        <p:spPr>
          <a:xfrm>
            <a:off x="9014649" y="4502250"/>
            <a:ext cx="37680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2100"/>
              <a:t>En-Stock(</a:t>
            </a:r>
            <a:r>
              <a:rPr b="1" lang="en-US" sz="2100" u="sng"/>
              <a:t>Nombre</a:t>
            </a:r>
            <a:r>
              <a:rPr b="1" lang="en-US" sz="2100"/>
              <a:t>, Cantidad, Precio-unitario)</a:t>
            </a:r>
            <a:endParaRPr sz="2100"/>
          </a:p>
        </p:txBody>
      </p:sp>
      <p:graphicFrame>
        <p:nvGraphicFramePr>
          <p:cNvPr id="269" name="Google Shape;269;g119f5885918_0_24"/>
          <p:cNvGraphicFramePr/>
          <p:nvPr/>
        </p:nvGraphicFramePr>
        <p:xfrm>
          <a:off x="9014655" y="52197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{307F3983-37AE-415C-8E77-3D99250A94B4}</a:tableStyleId>
              </a:tblPr>
              <a:tblGrid>
                <a:gridCol w="1276300"/>
                <a:gridCol w="1474625"/>
                <a:gridCol w="1017050"/>
              </a:tblGrid>
              <a:tr h="874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Nombre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Cantidad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Precio unitario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270" name="Google Shape;270;g119f5885918_0_24"/>
          <p:cNvSpPr/>
          <p:nvPr/>
        </p:nvSpPr>
        <p:spPr>
          <a:xfrm>
            <a:off x="9014650" y="5397800"/>
            <a:ext cx="1259100" cy="5337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119f5885918_0_24"/>
          <p:cNvSpPr/>
          <p:nvPr/>
        </p:nvSpPr>
        <p:spPr>
          <a:xfrm>
            <a:off x="437700" y="7631225"/>
            <a:ext cx="1704000" cy="3531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119f5885918_0_24"/>
          <p:cNvSpPr/>
          <p:nvPr/>
        </p:nvSpPr>
        <p:spPr>
          <a:xfrm>
            <a:off x="437700" y="8272450"/>
            <a:ext cx="1704000" cy="3531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9f5885918_0_39"/>
          <p:cNvSpPr txBox="1"/>
          <p:nvPr/>
        </p:nvSpPr>
        <p:spPr>
          <a:xfrm>
            <a:off x="5344160" y="1015999"/>
            <a:ext cx="23166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Llaves</a:t>
            </a:r>
            <a:endParaRPr/>
          </a:p>
        </p:txBody>
      </p:sp>
      <p:graphicFrame>
        <p:nvGraphicFramePr>
          <p:cNvPr id="278" name="Google Shape;278;g119f5885918_0_39"/>
          <p:cNvGraphicFramePr/>
          <p:nvPr/>
        </p:nvGraphicFramePr>
        <p:xfrm>
          <a:off x="1780018" y="30882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{307F3983-37AE-415C-8E77-3D99250A94B4}</a:tableStyleId>
              </a:tblPr>
              <a:tblGrid>
                <a:gridCol w="2666775"/>
                <a:gridCol w="1862250"/>
                <a:gridCol w="1674525"/>
                <a:gridCol w="2663400"/>
              </a:tblGrid>
              <a:tr h="536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Nombre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Tipo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Grados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Ciudad-Origen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Austral Lager</a:t>
                      </a:r>
                      <a:endParaRPr/>
                    </a:p>
                  </a:txBody>
                  <a:tcPr marT="50800" marB="50800" marR="50800" marL="5080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Lager</a:t>
                      </a:r>
                      <a:endParaRPr/>
                    </a:p>
                  </a:txBody>
                  <a:tcPr marT="50800" marB="50800" marR="50800" marL="5080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4.6</a:t>
                      </a:r>
                      <a:endParaRPr sz="2000" u="none" cap="none" strike="noStrike"/>
                    </a:p>
                  </a:txBody>
                  <a:tcPr marT="50800" marB="50800" marR="50800" marL="5080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Punta Arenas</a:t>
                      </a:r>
                      <a:endParaRPr/>
                    </a:p>
                  </a:txBody>
                  <a:tcPr marT="50800" marB="50800" marR="50800" marL="5080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Austral Yagan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Ale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5.0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Punta Arenas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279" name="Google Shape;279;g119f5885918_0_39"/>
          <p:cNvGraphicFramePr/>
          <p:nvPr/>
        </p:nvGraphicFramePr>
        <p:xfrm>
          <a:off x="1780030" y="52779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{307F3983-37AE-415C-8E77-3D99250A94B4}</a:tableStyleId>
              </a:tblPr>
              <a:tblGrid>
                <a:gridCol w="3230250"/>
                <a:gridCol w="1511400"/>
                <a:gridCol w="913600"/>
                <a:gridCol w="1027825"/>
                <a:gridCol w="2184000"/>
              </a:tblGrid>
              <a:tr h="536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Nombre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Tipo</a:t>
                      </a:r>
                      <a:endParaRPr/>
                    </a:p>
                  </a:txBody>
                  <a:tcPr marT="50800" marB="50800" marR="50800" marL="50800" anchor="ctr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Año</a:t>
                      </a:r>
                      <a:endParaRPr sz="20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Grados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Ciudad-Origen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/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Tarapacá Carmenere 2014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Carmenere</a:t>
                      </a:r>
                      <a:endParaRPr/>
                    </a:p>
                  </a:txBody>
                  <a:tcPr marT="50800" marB="50800" marR="50800" marL="50800" anchor="ctr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2014</a:t>
                      </a:r>
                      <a:endParaRPr sz="2000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13.5</a:t>
                      </a:r>
                      <a:endParaRPr sz="20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Maipo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Tarapacá  Merlot 2014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Merlot</a:t>
                      </a:r>
                      <a:endParaRPr/>
                    </a:p>
                  </a:txBody>
                  <a:tcPr marT="50800" marB="50800" marR="50800" marL="50800" anchor="ctr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2014</a:t>
                      </a:r>
                      <a:endParaRPr sz="2000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13.5</a:t>
                      </a:r>
                      <a:endParaRPr sz="20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Maipo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280" name="Google Shape;280;g119f5885918_0_39"/>
          <p:cNvGraphicFramePr/>
          <p:nvPr/>
        </p:nvGraphicFramePr>
        <p:xfrm>
          <a:off x="2474555" y="76637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{307F3983-37AE-415C-8E77-3D99250A94B4}</a:tableStyleId>
              </a:tblPr>
              <a:tblGrid>
                <a:gridCol w="3311525"/>
                <a:gridCol w="2271600"/>
                <a:gridCol w="2472675"/>
              </a:tblGrid>
              <a:tr h="650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Nombre</a:t>
                      </a:r>
                      <a:endParaRPr sz="20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Cantidad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18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Precio-Unitario</a:t>
                      </a:r>
                      <a:endParaRPr sz="1200"/>
                    </a:p>
                  </a:txBody>
                  <a:tcPr marT="50800" marB="50800" marR="50800" marL="50800" anchor="ctr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Tarapacá Carmenere 2014</a:t>
                      </a:r>
                      <a:endParaRPr sz="2000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600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2000</a:t>
                      </a:r>
                      <a:endParaRPr/>
                    </a:p>
                  </a:txBody>
                  <a:tcPr marT="50800" marB="50800" marR="50800" marL="50800" anchor="ctr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81" name="Google Shape;281;g119f5885918_0_39"/>
          <p:cNvSpPr txBox="1"/>
          <p:nvPr/>
        </p:nvSpPr>
        <p:spPr>
          <a:xfrm>
            <a:off x="1779950" y="2611663"/>
            <a:ext cx="8867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Cervezas(</a:t>
            </a:r>
            <a:r>
              <a:rPr b="1" lang="en-US" sz="2400" u="sng">
                <a:solidFill>
                  <a:schemeClr val="dk1"/>
                </a:solidFill>
              </a:rPr>
              <a:t>Nombre</a:t>
            </a:r>
            <a:r>
              <a:rPr b="1" lang="en-US" sz="2400">
                <a:solidFill>
                  <a:schemeClr val="dk1"/>
                </a:solidFill>
              </a:rPr>
              <a:t>, Tipo, Grados, Ciudad-Origen)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282" name="Google Shape;282;g119f5885918_0_39"/>
          <p:cNvSpPr txBox="1"/>
          <p:nvPr/>
        </p:nvSpPr>
        <p:spPr>
          <a:xfrm>
            <a:off x="1779950" y="4776575"/>
            <a:ext cx="9444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Vinos(</a:t>
            </a:r>
            <a:r>
              <a:rPr b="1" lang="en-US" sz="2400" u="sng">
                <a:solidFill>
                  <a:schemeClr val="dk1"/>
                </a:solidFill>
              </a:rPr>
              <a:t>Nombre</a:t>
            </a:r>
            <a:r>
              <a:rPr b="1" lang="en-US" sz="2400">
                <a:solidFill>
                  <a:schemeClr val="dk1"/>
                </a:solidFill>
              </a:rPr>
              <a:t>, Tipo, Año, Grados, Ciudad-Origen)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283" name="Google Shape;283;g119f5885918_0_39"/>
          <p:cNvSpPr txBox="1"/>
          <p:nvPr/>
        </p:nvSpPr>
        <p:spPr>
          <a:xfrm>
            <a:off x="2474550" y="7242875"/>
            <a:ext cx="8055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En-Stock(</a:t>
            </a:r>
            <a:r>
              <a:rPr b="1" lang="en-US" sz="2400" u="sng">
                <a:solidFill>
                  <a:schemeClr val="dk1"/>
                </a:solidFill>
              </a:rPr>
              <a:t>Nombre</a:t>
            </a:r>
            <a:r>
              <a:rPr b="1" lang="en-US" sz="2400">
                <a:solidFill>
                  <a:schemeClr val="dk1"/>
                </a:solidFill>
              </a:rPr>
              <a:t>, Cantidad, Precio-unitario)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284" name="Google Shape;284;g119f5885918_0_39"/>
          <p:cNvSpPr txBox="1"/>
          <p:nvPr/>
        </p:nvSpPr>
        <p:spPr>
          <a:xfrm>
            <a:off x="1487750" y="1983350"/>
            <a:ext cx="100293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None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Otro ejemplo -- Alternativa 1: nombre mas especifico para vinos</a:t>
            </a:r>
            <a:endParaRPr sz="2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9f5885918_0_57"/>
          <p:cNvSpPr txBox="1"/>
          <p:nvPr/>
        </p:nvSpPr>
        <p:spPr>
          <a:xfrm>
            <a:off x="5344160" y="1015999"/>
            <a:ext cx="23166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Llaves</a:t>
            </a:r>
            <a:endParaRPr/>
          </a:p>
        </p:txBody>
      </p:sp>
      <p:sp>
        <p:nvSpPr>
          <p:cNvPr id="290" name="Google Shape;290;g119f5885918_0_57"/>
          <p:cNvSpPr txBox="1"/>
          <p:nvPr/>
        </p:nvSpPr>
        <p:spPr>
          <a:xfrm>
            <a:off x="2127713" y="1969950"/>
            <a:ext cx="87495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None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Otro ejemplo -- Alternativa 2: crear un id</a:t>
            </a:r>
            <a:endParaRPr sz="2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291" name="Google Shape;291;g119f5885918_0_57"/>
          <p:cNvGraphicFramePr/>
          <p:nvPr/>
        </p:nvGraphicFramePr>
        <p:xfrm>
          <a:off x="1780068" y="30715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{307F3983-37AE-415C-8E77-3D99250A94B4}</a:tableStyleId>
              </a:tblPr>
              <a:tblGrid>
                <a:gridCol w="2050175"/>
                <a:gridCol w="2050175"/>
                <a:gridCol w="1431675"/>
                <a:gridCol w="1287350"/>
                <a:gridCol w="2047575"/>
              </a:tblGrid>
              <a:tr h="536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id</a:t>
                      </a:r>
                      <a:endParaRPr sz="20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Nombre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Tipo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Grados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Ciudad-Origen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CauL00</a:t>
                      </a:r>
                      <a:endParaRPr sz="2000"/>
                    </a:p>
                  </a:txBody>
                  <a:tcPr marT="50800" marB="50800" marR="50800" marL="5080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Austral Lager</a:t>
                      </a:r>
                      <a:endParaRPr/>
                    </a:p>
                  </a:txBody>
                  <a:tcPr marT="50800" marB="50800" marR="50800" marL="5080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Lager</a:t>
                      </a:r>
                      <a:endParaRPr/>
                    </a:p>
                  </a:txBody>
                  <a:tcPr marT="50800" marB="50800" marR="50800" marL="5080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4.6</a:t>
                      </a:r>
                      <a:endParaRPr sz="2000" u="none" cap="none" strike="noStrike"/>
                    </a:p>
                  </a:txBody>
                  <a:tcPr marT="50800" marB="50800" marR="50800" marL="5080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Punta Arenas</a:t>
                      </a:r>
                      <a:endParaRPr/>
                    </a:p>
                  </a:txBody>
                  <a:tcPr marT="50800" marB="50800" marR="50800" marL="5080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CauY00</a:t>
                      </a:r>
                      <a:endParaRPr sz="2000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Austral Yagan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Ale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5.0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Punta Arenas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292" name="Google Shape;292;g119f5885918_0_57"/>
          <p:cNvGraphicFramePr/>
          <p:nvPr/>
        </p:nvGraphicFramePr>
        <p:xfrm>
          <a:off x="1780080" y="52633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{307F3983-37AE-415C-8E77-3D99250A94B4}</a:tableStyleId>
              </a:tblPr>
              <a:tblGrid>
                <a:gridCol w="1552850"/>
                <a:gridCol w="1730275"/>
                <a:gridCol w="1454025"/>
                <a:gridCol w="1225950"/>
                <a:gridCol w="1102350"/>
                <a:gridCol w="1801500"/>
              </a:tblGrid>
              <a:tr h="536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id</a:t>
                      </a:r>
                      <a:endParaRPr sz="20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Nombre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Tipo</a:t>
                      </a:r>
                      <a:endParaRPr/>
                    </a:p>
                  </a:txBody>
                  <a:tcPr marT="50800" marB="50800" marR="50800" marL="50800" anchor="ctr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Año</a:t>
                      </a:r>
                      <a:endParaRPr sz="20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Grados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Ciudad-Origen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/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VTTC14</a:t>
                      </a:r>
                      <a:endParaRPr sz="2000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Tarapacá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Carmenere</a:t>
                      </a:r>
                      <a:endParaRPr/>
                    </a:p>
                  </a:txBody>
                  <a:tcPr marT="50800" marB="50800" marR="50800" marL="50800" anchor="ctr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2014</a:t>
                      </a:r>
                      <a:endParaRPr sz="2000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13.5</a:t>
                      </a:r>
                      <a:endParaRPr sz="20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Maipo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VTTM14</a:t>
                      </a:r>
                      <a:endParaRPr sz="2000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Tarapacá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Merlot</a:t>
                      </a:r>
                      <a:endParaRPr/>
                    </a:p>
                  </a:txBody>
                  <a:tcPr marT="50800" marB="50800" marR="50800" marL="50800" anchor="ctr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2014</a:t>
                      </a:r>
                      <a:endParaRPr sz="2000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13.5</a:t>
                      </a:r>
                      <a:endParaRPr sz="20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Maipo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293" name="Google Shape;293;g119f5885918_0_57"/>
          <p:cNvGraphicFramePr/>
          <p:nvPr/>
        </p:nvGraphicFramePr>
        <p:xfrm>
          <a:off x="3722243" y="75503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{307F3983-37AE-415C-8E77-3D99250A94B4}</a:tableStyleId>
              </a:tblPr>
              <a:tblGrid>
                <a:gridCol w="1229000"/>
                <a:gridCol w="1369425"/>
                <a:gridCol w="2962000"/>
              </a:tblGrid>
              <a:tr h="536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id</a:t>
                      </a:r>
                      <a:endParaRPr sz="20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Cantidad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18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Precio-Unitario</a:t>
                      </a:r>
                      <a:endParaRPr sz="1200"/>
                    </a:p>
                  </a:txBody>
                  <a:tcPr marT="50800" marB="50800" marR="50800" marL="50800" anchor="ctr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CAuL00</a:t>
                      </a:r>
                      <a:endParaRPr sz="2000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600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2000</a:t>
                      </a:r>
                      <a:endParaRPr/>
                    </a:p>
                  </a:txBody>
                  <a:tcPr marT="50800" marB="50800" marR="50800" marL="50800" anchor="ctr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VTTC14</a:t>
                      </a:r>
                      <a:endParaRPr sz="2000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200</a:t>
                      </a:r>
                      <a:endParaRPr sz="2000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6000</a:t>
                      </a:r>
                      <a:endParaRPr sz="2000"/>
                    </a:p>
                  </a:txBody>
                  <a:tcPr marT="50800" marB="50800" marR="50800" marL="50800" anchor="ctr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94" name="Google Shape;294;g119f5885918_0_57"/>
          <p:cNvSpPr txBox="1"/>
          <p:nvPr/>
        </p:nvSpPr>
        <p:spPr>
          <a:xfrm>
            <a:off x="1780000" y="2541325"/>
            <a:ext cx="8867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Cervezas(</a:t>
            </a:r>
            <a:r>
              <a:rPr b="1" lang="en-US" sz="2400" u="sng">
                <a:solidFill>
                  <a:schemeClr val="dk1"/>
                </a:solidFill>
              </a:rPr>
              <a:t>id</a:t>
            </a:r>
            <a:r>
              <a:rPr b="1" lang="en-US" sz="2400">
                <a:solidFill>
                  <a:schemeClr val="dk1"/>
                </a:solidFill>
              </a:rPr>
              <a:t>, Nombre, Tipo, Grados, Ciudad-Origen)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95" name="Google Shape;295;g119f5885918_0_57"/>
          <p:cNvSpPr txBox="1"/>
          <p:nvPr/>
        </p:nvSpPr>
        <p:spPr>
          <a:xfrm>
            <a:off x="1780025" y="4773338"/>
            <a:ext cx="9444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Vinos(</a:t>
            </a:r>
            <a:r>
              <a:rPr b="1" lang="en-US" sz="2400" u="sng">
                <a:solidFill>
                  <a:schemeClr val="dk1"/>
                </a:solidFill>
              </a:rPr>
              <a:t>id</a:t>
            </a:r>
            <a:r>
              <a:rPr b="1" lang="en-US" sz="2400">
                <a:solidFill>
                  <a:schemeClr val="dk1"/>
                </a:solidFill>
              </a:rPr>
              <a:t>, Nombre, Tipo, Año, Grados, Ciudad-Origen)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96" name="Google Shape;296;g119f5885918_0_57"/>
          <p:cNvSpPr txBox="1"/>
          <p:nvPr/>
        </p:nvSpPr>
        <p:spPr>
          <a:xfrm>
            <a:off x="3111125" y="7127375"/>
            <a:ext cx="6782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En-Stock(</a:t>
            </a:r>
            <a:r>
              <a:rPr b="1" lang="en-US" sz="2400" u="sng">
                <a:solidFill>
                  <a:schemeClr val="dk1"/>
                </a:solidFill>
              </a:rPr>
              <a:t>id</a:t>
            </a:r>
            <a:r>
              <a:rPr b="1" lang="en-US" sz="2400">
                <a:solidFill>
                  <a:schemeClr val="dk1"/>
                </a:solidFill>
              </a:rPr>
              <a:t>, Cantidad, Precio-unitario)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9f5885918_0_64"/>
          <p:cNvSpPr txBox="1"/>
          <p:nvPr/>
        </p:nvSpPr>
        <p:spPr>
          <a:xfrm>
            <a:off x="5344160" y="1015999"/>
            <a:ext cx="23166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Llaves</a:t>
            </a:r>
            <a:endParaRPr/>
          </a:p>
        </p:txBody>
      </p:sp>
      <p:sp>
        <p:nvSpPr>
          <p:cNvPr id="302" name="Google Shape;302;g119f5885918_0_64"/>
          <p:cNvSpPr txBox="1"/>
          <p:nvPr/>
        </p:nvSpPr>
        <p:spPr>
          <a:xfrm>
            <a:off x="2167850" y="1894725"/>
            <a:ext cx="86691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None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Otro ejemplo – Alternativa 3: tablas En-Stock separadas</a:t>
            </a:r>
            <a:endParaRPr sz="2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303" name="Google Shape;303;g119f5885918_0_64"/>
          <p:cNvGraphicFramePr/>
          <p:nvPr/>
        </p:nvGraphicFramePr>
        <p:xfrm>
          <a:off x="351642" y="36956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{307F3983-37AE-415C-8E77-3D99250A94B4}</a:tableStyleId>
              </a:tblPr>
              <a:tblGrid>
                <a:gridCol w="1864075"/>
                <a:gridCol w="967350"/>
                <a:gridCol w="1300325"/>
                <a:gridCol w="1949375"/>
              </a:tblGrid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Nombre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Tipo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Grados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Ciudad-Origen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Austral Lager</a:t>
                      </a:r>
                      <a:endParaRPr/>
                    </a:p>
                  </a:txBody>
                  <a:tcPr marT="50800" marB="50800" marR="50800" marL="5080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Lager</a:t>
                      </a:r>
                      <a:endParaRPr/>
                    </a:p>
                  </a:txBody>
                  <a:tcPr marT="50800" marB="50800" marR="50800" marL="5080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4.6</a:t>
                      </a:r>
                      <a:endParaRPr sz="2000" u="none" cap="none" strike="noStrike"/>
                    </a:p>
                  </a:txBody>
                  <a:tcPr marT="50800" marB="50800" marR="50800" marL="5080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Punta Arenas</a:t>
                      </a:r>
                      <a:endParaRPr/>
                    </a:p>
                  </a:txBody>
                  <a:tcPr marT="50800" marB="50800" marR="50800" marL="5080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Austral Yagan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Ale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5.0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Punta Arenas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…</a:t>
                      </a:r>
                      <a:endParaRPr sz="2000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…</a:t>
                      </a:r>
                      <a:endParaRPr sz="2000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…</a:t>
                      </a:r>
                      <a:endParaRPr sz="2000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304" name="Google Shape;304;g119f5885918_0_64"/>
          <p:cNvSpPr txBox="1"/>
          <p:nvPr/>
        </p:nvSpPr>
        <p:spPr>
          <a:xfrm>
            <a:off x="351650" y="3187725"/>
            <a:ext cx="886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Cervezas(</a:t>
            </a:r>
            <a:r>
              <a:rPr b="1" lang="en-US" sz="2000" u="sng">
                <a:solidFill>
                  <a:schemeClr val="dk1"/>
                </a:solidFill>
              </a:rPr>
              <a:t>Nombre</a:t>
            </a:r>
            <a:r>
              <a:rPr b="1" lang="en-US" sz="2000">
                <a:solidFill>
                  <a:schemeClr val="dk1"/>
                </a:solidFill>
              </a:rPr>
              <a:t>, Tipo, Grados, Ciudad-Origen)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305" name="Google Shape;305;g119f5885918_0_64"/>
          <p:cNvSpPr txBox="1"/>
          <p:nvPr/>
        </p:nvSpPr>
        <p:spPr>
          <a:xfrm>
            <a:off x="351650" y="6755225"/>
            <a:ext cx="6517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</a:rPr>
              <a:t>Cerveza-En-Stock(</a:t>
            </a:r>
            <a:r>
              <a:rPr b="1" lang="en-US" sz="1900" u="sng">
                <a:solidFill>
                  <a:schemeClr val="dk1"/>
                </a:solidFill>
              </a:rPr>
              <a:t>Nombre</a:t>
            </a:r>
            <a:r>
              <a:rPr b="1" lang="en-US" sz="1900">
                <a:solidFill>
                  <a:schemeClr val="dk1"/>
                </a:solidFill>
              </a:rPr>
              <a:t>, Cantidad, Precio-Unitario)</a:t>
            </a:r>
            <a:endParaRPr b="1" sz="1900">
              <a:solidFill>
                <a:schemeClr val="dk1"/>
              </a:solidFill>
            </a:endParaRPr>
          </a:p>
        </p:txBody>
      </p:sp>
      <p:graphicFrame>
        <p:nvGraphicFramePr>
          <p:cNvPr id="306" name="Google Shape;306;g119f5885918_0_64"/>
          <p:cNvGraphicFramePr/>
          <p:nvPr/>
        </p:nvGraphicFramePr>
        <p:xfrm>
          <a:off x="351655" y="72961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{307F3983-37AE-415C-8E77-3D99250A94B4}</a:tableStyleId>
              </a:tblPr>
              <a:tblGrid>
                <a:gridCol w="1993400"/>
                <a:gridCol w="2221175"/>
                <a:gridCol w="1866550"/>
              </a:tblGrid>
              <a:tr h="650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Nombre</a:t>
                      </a:r>
                      <a:endParaRPr sz="20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Cantidad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18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Precio-Unitario</a:t>
                      </a:r>
                      <a:endParaRPr sz="1200"/>
                    </a:p>
                  </a:txBody>
                  <a:tcPr marT="50800" marB="50800" marR="50800" marL="50800" anchor="ctr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Austral Lager</a:t>
                      </a:r>
                      <a:endParaRPr sz="2000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600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2000</a:t>
                      </a:r>
                      <a:endParaRPr/>
                    </a:p>
                  </a:txBody>
                  <a:tcPr marT="50800" marB="50800" marR="50800" marL="50800" anchor="ctr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graphicFrame>
        <p:nvGraphicFramePr>
          <p:cNvPr id="307" name="Google Shape;307;g119f5885918_0_64"/>
          <p:cNvGraphicFramePr/>
          <p:nvPr/>
        </p:nvGraphicFramePr>
        <p:xfrm>
          <a:off x="6869143" y="36956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{307F3983-37AE-415C-8E77-3D99250A94B4}</a:tableStyleId>
              </a:tblPr>
              <a:tblGrid>
                <a:gridCol w="1414950"/>
                <a:gridCol w="1373850"/>
                <a:gridCol w="749275"/>
                <a:gridCol w="896825"/>
                <a:gridCol w="1646225"/>
              </a:tblGrid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Nombre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Tipo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Año</a:t>
                      </a:r>
                      <a:endParaRPr sz="20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18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Grados</a:t>
                      </a:r>
                      <a:endParaRPr sz="18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17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Ciudad-Origen</a:t>
                      </a:r>
                      <a:endParaRPr sz="17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Tarapaca</a:t>
                      </a:r>
                      <a:endParaRPr/>
                    </a:p>
                  </a:txBody>
                  <a:tcPr marT="50800" marB="50800" marR="50800" marL="5080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Carmenere</a:t>
                      </a:r>
                      <a:endParaRPr/>
                    </a:p>
                  </a:txBody>
                  <a:tcPr marT="50800" marB="50800" marR="50800" marL="5080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2014</a:t>
                      </a:r>
                      <a:endParaRPr sz="2000"/>
                    </a:p>
                  </a:txBody>
                  <a:tcPr marT="50800" marB="50800" marR="50800" marL="5080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4.6</a:t>
                      </a:r>
                      <a:endParaRPr sz="2000" u="none" cap="none" strike="noStrike"/>
                    </a:p>
                  </a:txBody>
                  <a:tcPr marT="50800" marB="50800" marR="50800" marL="5080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Punta Arenas</a:t>
                      </a:r>
                      <a:endParaRPr/>
                    </a:p>
                  </a:txBody>
                  <a:tcPr marT="50800" marB="50800" marR="50800" marL="5080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Tarapaca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Merlot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2014</a:t>
                      </a:r>
                      <a:endParaRPr sz="2000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5.0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Punta Arenas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Gato</a:t>
                      </a:r>
                      <a:endParaRPr sz="2000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Merlot</a:t>
                      </a:r>
                      <a:endParaRPr sz="2000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2016</a:t>
                      </a:r>
                      <a:endParaRPr sz="2000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14.0</a:t>
                      </a:r>
                      <a:endParaRPr sz="2000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Maule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308" name="Google Shape;308;g119f5885918_0_64"/>
          <p:cNvSpPr txBox="1"/>
          <p:nvPr/>
        </p:nvSpPr>
        <p:spPr>
          <a:xfrm>
            <a:off x="6788650" y="3187725"/>
            <a:ext cx="8867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Vinos(</a:t>
            </a:r>
            <a:r>
              <a:rPr b="1" lang="en-US" sz="2000" u="sng">
                <a:solidFill>
                  <a:schemeClr val="dk1"/>
                </a:solidFill>
              </a:rPr>
              <a:t>Nombre</a:t>
            </a:r>
            <a:r>
              <a:rPr b="1" lang="en-US" sz="2000">
                <a:solidFill>
                  <a:schemeClr val="dk1"/>
                </a:solidFill>
              </a:rPr>
              <a:t>, </a:t>
            </a:r>
            <a:r>
              <a:rPr b="1" lang="en-US" sz="2000" u="sng">
                <a:solidFill>
                  <a:schemeClr val="dk1"/>
                </a:solidFill>
              </a:rPr>
              <a:t>Tipo</a:t>
            </a:r>
            <a:r>
              <a:rPr b="1" lang="en-US" sz="2000">
                <a:solidFill>
                  <a:schemeClr val="dk1"/>
                </a:solidFill>
              </a:rPr>
              <a:t>, </a:t>
            </a:r>
            <a:r>
              <a:rPr b="1" lang="en-US" sz="2000" u="sng">
                <a:solidFill>
                  <a:schemeClr val="dk1"/>
                </a:solidFill>
              </a:rPr>
              <a:t>Año</a:t>
            </a:r>
            <a:r>
              <a:rPr b="1" lang="en-US" sz="2000">
                <a:solidFill>
                  <a:schemeClr val="dk1"/>
                </a:solidFill>
              </a:rPr>
              <a:t>, Grados, Ciudad-Origen)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309" name="Google Shape;309;g119f5885918_0_64"/>
          <p:cNvSpPr txBox="1"/>
          <p:nvPr/>
        </p:nvSpPr>
        <p:spPr>
          <a:xfrm>
            <a:off x="6869150" y="6555725"/>
            <a:ext cx="6517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</a:rPr>
              <a:t>Vino</a:t>
            </a:r>
            <a:r>
              <a:rPr b="1" lang="en-US" sz="1900">
                <a:solidFill>
                  <a:schemeClr val="dk1"/>
                </a:solidFill>
              </a:rPr>
              <a:t>-En-Stock</a:t>
            </a:r>
            <a:r>
              <a:rPr b="1" lang="en-US" sz="2000">
                <a:solidFill>
                  <a:schemeClr val="dk1"/>
                </a:solidFill>
              </a:rPr>
              <a:t>(</a:t>
            </a:r>
            <a:r>
              <a:rPr b="1" lang="en-US" sz="2000" u="sng">
                <a:solidFill>
                  <a:schemeClr val="dk1"/>
                </a:solidFill>
              </a:rPr>
              <a:t>Nombre</a:t>
            </a:r>
            <a:r>
              <a:rPr b="1" lang="en-US" sz="2000">
                <a:solidFill>
                  <a:schemeClr val="dk1"/>
                </a:solidFill>
              </a:rPr>
              <a:t>, </a:t>
            </a:r>
            <a:r>
              <a:rPr b="1" lang="en-US" sz="2000" u="sng">
                <a:solidFill>
                  <a:schemeClr val="dk1"/>
                </a:solidFill>
              </a:rPr>
              <a:t>Tipo</a:t>
            </a:r>
            <a:r>
              <a:rPr b="1" lang="en-US" sz="2000">
                <a:solidFill>
                  <a:schemeClr val="dk1"/>
                </a:solidFill>
              </a:rPr>
              <a:t>, </a:t>
            </a:r>
            <a:r>
              <a:rPr b="1" lang="en-US" sz="2000" u="sng">
                <a:solidFill>
                  <a:schemeClr val="dk1"/>
                </a:solidFill>
              </a:rPr>
              <a:t>Año</a:t>
            </a:r>
            <a:r>
              <a:rPr b="1" lang="en-US" sz="2000">
                <a:solidFill>
                  <a:schemeClr val="dk1"/>
                </a:solidFill>
              </a:rPr>
              <a:t>, Cantidad, Precio-Unitario</a:t>
            </a:r>
            <a:endParaRPr b="1" sz="1900">
              <a:solidFill>
                <a:schemeClr val="dk1"/>
              </a:solidFill>
            </a:endParaRPr>
          </a:p>
        </p:txBody>
      </p:sp>
      <p:graphicFrame>
        <p:nvGraphicFramePr>
          <p:cNvPr id="310" name="Google Shape;310;g119f5885918_0_64"/>
          <p:cNvGraphicFramePr/>
          <p:nvPr/>
        </p:nvGraphicFramePr>
        <p:xfrm>
          <a:off x="6869155" y="72961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{307F3983-37AE-415C-8E77-3D99250A94B4}</a:tableStyleId>
              </a:tblPr>
              <a:tblGrid>
                <a:gridCol w="1151925"/>
                <a:gridCol w="1283525"/>
                <a:gridCol w="813950"/>
                <a:gridCol w="1185500"/>
                <a:gridCol w="1646200"/>
              </a:tblGrid>
              <a:tr h="650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Nombre</a:t>
                      </a:r>
                      <a:endParaRPr sz="20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Tipo</a:t>
                      </a:r>
                      <a:endParaRPr sz="20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Año</a:t>
                      </a:r>
                      <a:endParaRPr sz="20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Cantidad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18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Precio-Unitario</a:t>
                      </a:r>
                      <a:endParaRPr sz="1200"/>
                    </a:p>
                  </a:txBody>
                  <a:tcPr marT="50800" marB="50800" marR="50800" marL="50800" anchor="ctr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Tarapaca</a:t>
                      </a:r>
                      <a:endParaRPr sz="2000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Merlot</a:t>
                      </a:r>
                      <a:endParaRPr sz="2000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2014</a:t>
                      </a:r>
                      <a:endParaRPr sz="2000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200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6500</a:t>
                      </a:r>
                      <a:endParaRPr/>
                    </a:p>
                  </a:txBody>
                  <a:tcPr marT="50800" marB="50800" marR="50800" marL="50800" anchor="ctr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/>
          <p:nvPr/>
        </p:nvSpPr>
        <p:spPr>
          <a:xfrm>
            <a:off x="3290189" y="1015999"/>
            <a:ext cx="6424423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Modelo Relacional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0" name="Google Shape;70;p3"/>
          <p:cNvSpPr/>
          <p:nvPr/>
        </p:nvSpPr>
        <p:spPr>
          <a:xfrm>
            <a:off x="1046426" y="2584947"/>
            <a:ext cx="10911948" cy="1210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Relacion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 </a:t>
            </a:r>
            <a:r>
              <a:rPr b="1" i="1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conjunto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tuplas!!!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- Quiere decir; no hay filas repetidas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71" name="Google Shape;71;p3"/>
          <p:cNvGraphicFramePr/>
          <p:nvPr/>
        </p:nvGraphicFramePr>
        <p:xfrm>
          <a:off x="1046426" y="48658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{307F3983-37AE-415C-8E77-3D99250A94B4}</a:tableStyleId>
              </a:tblPr>
              <a:tblGrid>
                <a:gridCol w="1578000"/>
                <a:gridCol w="3481900"/>
                <a:gridCol w="1548800"/>
                <a:gridCol w="1958375"/>
                <a:gridCol w="2818250"/>
              </a:tblGrid>
              <a:tr h="3954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200"/>
                        <a:buFont typeface="Helvetica Neue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 Película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200"/>
                        <a:buFont typeface="Helvetica Neue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 Película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200"/>
                        <a:buFont typeface="Helvetica Neue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Año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200"/>
                        <a:buFont typeface="Helvetica Neue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Categoría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200"/>
                        <a:buFont typeface="Helvetica Neue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Calificación (IMDB)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Fantasía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The Imitation Game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Biografía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The Theory of Everything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Biografía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7.7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0000"/>
                          </a:solidFill>
                        </a:rPr>
                        <a:t>4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0000"/>
                          </a:solidFill>
                        </a:rPr>
                        <a:t>The Theory of Everything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0000"/>
                          </a:solidFill>
                        </a:rPr>
                        <a:t>2014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0000"/>
                          </a:solidFill>
                        </a:rPr>
                        <a:t>Biografía</a:t>
                      </a:r>
                      <a:endParaRPr sz="22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0000"/>
                          </a:solidFill>
                        </a:rPr>
                        <a:t>7.7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d50d23592_3_26"/>
          <p:cNvSpPr txBox="1"/>
          <p:nvPr/>
        </p:nvSpPr>
        <p:spPr>
          <a:xfrm>
            <a:off x="5344160" y="1015999"/>
            <a:ext cx="23166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Llaves</a:t>
            </a:r>
            <a:endParaRPr/>
          </a:p>
        </p:txBody>
      </p:sp>
      <p:sp>
        <p:nvSpPr>
          <p:cNvPr id="316" name="Google Shape;316;g11d50d23592_3_26"/>
          <p:cNvSpPr txBox="1"/>
          <p:nvPr/>
        </p:nvSpPr>
        <p:spPr>
          <a:xfrm>
            <a:off x="2167850" y="2042300"/>
            <a:ext cx="86691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None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Otro ejemplo – Alternativa 4: combinar las tablas</a:t>
            </a:r>
            <a:endParaRPr sz="2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317" name="Google Shape;317;g11d50d23592_3_26"/>
          <p:cNvGraphicFramePr/>
          <p:nvPr/>
        </p:nvGraphicFramePr>
        <p:xfrm>
          <a:off x="1298467" y="33736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{307F3983-37AE-415C-8E77-3D99250A94B4}</a:tableStyleId>
              </a:tblPr>
              <a:tblGrid>
                <a:gridCol w="1944025"/>
                <a:gridCol w="1008825"/>
                <a:gridCol w="1356100"/>
                <a:gridCol w="2032975"/>
                <a:gridCol w="2032975"/>
                <a:gridCol w="2032975"/>
              </a:tblGrid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Nombre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Tipo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Grados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Ciudad-Origen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Cantidad</a:t>
                      </a:r>
                      <a:endParaRPr sz="20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Precio-Unitario</a:t>
                      </a:r>
                      <a:endParaRPr sz="20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Austral Lager</a:t>
                      </a:r>
                      <a:endParaRPr/>
                    </a:p>
                  </a:txBody>
                  <a:tcPr marT="50800" marB="50800" marR="50800" marL="5080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Lager</a:t>
                      </a:r>
                      <a:endParaRPr/>
                    </a:p>
                  </a:txBody>
                  <a:tcPr marT="50800" marB="50800" marR="50800" marL="5080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4.6</a:t>
                      </a:r>
                      <a:endParaRPr sz="2000" u="none" cap="none" strike="noStrike"/>
                    </a:p>
                  </a:txBody>
                  <a:tcPr marT="50800" marB="50800" marR="50800" marL="5080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Punta Arenas</a:t>
                      </a:r>
                      <a:endParaRPr/>
                    </a:p>
                  </a:txBody>
                  <a:tcPr marT="50800" marB="50800" marR="50800" marL="5080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300</a:t>
                      </a:r>
                      <a:endParaRPr sz="2000"/>
                    </a:p>
                  </a:txBody>
                  <a:tcPr marT="50800" marB="50800" marR="50800" marL="5080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2000</a:t>
                      </a:r>
                      <a:endParaRPr sz="2000"/>
                    </a:p>
                  </a:txBody>
                  <a:tcPr marT="50800" marB="50800" marR="50800" marL="5080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Austral Yagan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Ale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5.0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Punta Arenas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600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?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318" name="Google Shape;318;g11d50d23592_3_26"/>
          <p:cNvSpPr txBox="1"/>
          <p:nvPr/>
        </p:nvSpPr>
        <p:spPr>
          <a:xfrm>
            <a:off x="1298475" y="2865725"/>
            <a:ext cx="1040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Cervezas(</a:t>
            </a:r>
            <a:r>
              <a:rPr b="1" lang="en-US" sz="2000" u="sng">
                <a:solidFill>
                  <a:schemeClr val="dk1"/>
                </a:solidFill>
              </a:rPr>
              <a:t>Nombre</a:t>
            </a:r>
            <a:r>
              <a:rPr b="1" lang="en-US" sz="2000">
                <a:solidFill>
                  <a:schemeClr val="dk1"/>
                </a:solidFill>
              </a:rPr>
              <a:t>, Tipo, Grados, Ciudad-Origen, Cantidad, Precio-Unitario)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graphicFrame>
        <p:nvGraphicFramePr>
          <p:cNvPr id="319" name="Google Shape;319;g11d50d23592_3_26"/>
          <p:cNvGraphicFramePr/>
          <p:nvPr/>
        </p:nvGraphicFramePr>
        <p:xfrm>
          <a:off x="1298467" y="64191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{307F3983-37AE-415C-8E77-3D99250A94B4}</a:tableStyleId>
              </a:tblPr>
              <a:tblGrid>
                <a:gridCol w="1571075"/>
                <a:gridCol w="1525450"/>
                <a:gridCol w="831950"/>
                <a:gridCol w="995775"/>
                <a:gridCol w="1827875"/>
                <a:gridCol w="1827875"/>
                <a:gridCol w="1827875"/>
              </a:tblGrid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Nombre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Tipo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Año</a:t>
                      </a:r>
                      <a:endParaRPr sz="20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18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Grados</a:t>
                      </a:r>
                      <a:endParaRPr sz="18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17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Ciudad-Origen</a:t>
                      </a:r>
                      <a:endParaRPr sz="17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Cantidad</a:t>
                      </a:r>
                      <a:endParaRPr sz="20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Precio-Unitario</a:t>
                      </a:r>
                      <a:endParaRPr sz="20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Tarapaca</a:t>
                      </a:r>
                      <a:endParaRPr/>
                    </a:p>
                  </a:txBody>
                  <a:tcPr marT="50800" marB="50800" marR="50800" marL="5080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Carmenere</a:t>
                      </a:r>
                      <a:endParaRPr/>
                    </a:p>
                  </a:txBody>
                  <a:tcPr marT="50800" marB="50800" marR="50800" marL="5080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2014</a:t>
                      </a:r>
                      <a:endParaRPr sz="2000"/>
                    </a:p>
                  </a:txBody>
                  <a:tcPr marT="50800" marB="50800" marR="50800" marL="5080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4.6</a:t>
                      </a:r>
                      <a:endParaRPr sz="2000" u="none" cap="none" strike="noStrike"/>
                    </a:p>
                  </a:txBody>
                  <a:tcPr marT="50800" marB="50800" marR="50800" marL="5080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Punta Arenas</a:t>
                      </a:r>
                      <a:endParaRPr/>
                    </a:p>
                  </a:txBody>
                  <a:tcPr marT="50800" marB="50800" marR="50800" marL="5080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200</a:t>
                      </a:r>
                      <a:endParaRPr sz="2000"/>
                    </a:p>
                  </a:txBody>
                  <a:tcPr marT="50800" marB="50800" marR="50800" marL="5080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6000</a:t>
                      </a:r>
                      <a:endParaRPr sz="2000"/>
                    </a:p>
                  </a:txBody>
                  <a:tcPr marT="50800" marB="50800" marR="50800" marL="5080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Tarapaca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Merlot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2014</a:t>
                      </a:r>
                      <a:endParaRPr sz="2000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/>
                        <a:t>5.0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Punta Arenas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?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6500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50800" marB="50800" marR="50800" marL="50800" anchor="ctr"/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Gato</a:t>
                      </a:r>
                      <a:endParaRPr sz="2000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Merlot</a:t>
                      </a:r>
                      <a:endParaRPr sz="2000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2016</a:t>
                      </a:r>
                      <a:endParaRPr sz="2000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14.0</a:t>
                      </a:r>
                      <a:endParaRPr sz="2000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Maule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150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?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320" name="Google Shape;320;g11d50d23592_3_26"/>
          <p:cNvSpPr txBox="1"/>
          <p:nvPr/>
        </p:nvSpPr>
        <p:spPr>
          <a:xfrm>
            <a:off x="1298475" y="5926600"/>
            <a:ext cx="1040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Vinos(</a:t>
            </a:r>
            <a:r>
              <a:rPr b="1" lang="en-US" sz="2000" u="sng">
                <a:solidFill>
                  <a:schemeClr val="dk1"/>
                </a:solidFill>
              </a:rPr>
              <a:t>Nombre</a:t>
            </a:r>
            <a:r>
              <a:rPr b="1" lang="en-US" sz="2000">
                <a:solidFill>
                  <a:schemeClr val="dk1"/>
                </a:solidFill>
              </a:rPr>
              <a:t>, </a:t>
            </a:r>
            <a:r>
              <a:rPr b="1" lang="en-US" sz="2000" u="sng">
                <a:solidFill>
                  <a:schemeClr val="dk1"/>
                </a:solidFill>
              </a:rPr>
              <a:t>Tipo</a:t>
            </a:r>
            <a:r>
              <a:rPr b="1" lang="en-US" sz="2000">
                <a:solidFill>
                  <a:schemeClr val="dk1"/>
                </a:solidFill>
              </a:rPr>
              <a:t>, </a:t>
            </a:r>
            <a:r>
              <a:rPr b="1" lang="en-US" sz="2000" u="sng">
                <a:solidFill>
                  <a:schemeClr val="dk1"/>
                </a:solidFill>
              </a:rPr>
              <a:t>Año</a:t>
            </a:r>
            <a:r>
              <a:rPr b="1" lang="en-US" sz="2000">
                <a:solidFill>
                  <a:schemeClr val="dk1"/>
                </a:solidFill>
              </a:rPr>
              <a:t>, Grados, Ciudad-Origen, Cantidad, Precio-Unitario)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/>
          <p:nvPr/>
        </p:nvSpPr>
        <p:spPr>
          <a:xfrm>
            <a:off x="3290189" y="1015999"/>
            <a:ext cx="6424423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Modelo Relacional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1046426" y="2584947"/>
            <a:ext cx="10911948" cy="1210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Relacion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 </a:t>
            </a:r>
            <a:r>
              <a:rPr b="1" i="1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conjunto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tuplas!!!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- Quiere decir; no hay filas repetidas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78" name="Google Shape;78;p4"/>
          <p:cNvGraphicFramePr/>
          <p:nvPr/>
        </p:nvGraphicFramePr>
        <p:xfrm>
          <a:off x="1046426" y="48658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{307F3983-37AE-415C-8E77-3D99250A94B4}</a:tableStyleId>
              </a:tblPr>
              <a:tblGrid>
                <a:gridCol w="1578000"/>
                <a:gridCol w="3481900"/>
                <a:gridCol w="1548800"/>
                <a:gridCol w="1958375"/>
                <a:gridCol w="2818250"/>
              </a:tblGrid>
              <a:tr h="3954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200"/>
                        <a:buFont typeface="Helvetica Neue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 Película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200"/>
                        <a:buFont typeface="Helvetica Neue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 Película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200"/>
                        <a:buFont typeface="Helvetica Neue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Año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200"/>
                        <a:buFont typeface="Helvetica Neue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Categoría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200"/>
                        <a:buFont typeface="Helvetica Neue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Calificación (IMDB)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Fantasía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The Imitation Game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Biografía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The Theory of Everything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Biografía</a:t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7.7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0000"/>
                          </a:solidFill>
                        </a:rPr>
                        <a:t>4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0000"/>
                          </a:solidFill>
                        </a:rPr>
                        <a:t>The Theory of Everything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0000"/>
                          </a:solidFill>
                        </a:rPr>
                        <a:t>2014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0000"/>
                          </a:solidFill>
                        </a:rPr>
                        <a:t>Biografía</a:t>
                      </a:r>
                      <a:endParaRPr sz="22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0000"/>
                          </a:solidFill>
                        </a:rPr>
                        <a:t>7.7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9" name="Google Shape;79;p4"/>
          <p:cNvSpPr/>
          <p:nvPr/>
        </p:nvSpPr>
        <p:spPr>
          <a:xfrm>
            <a:off x="7968343" y="5357900"/>
            <a:ext cx="4728754" cy="4258492"/>
          </a:xfrm>
          <a:prstGeom prst="mathMultiply">
            <a:avLst>
              <a:gd fmla="val 23520" name="adj1"/>
            </a:avLst>
          </a:prstGeom>
          <a:solidFill>
            <a:schemeClr val="accent5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2870003" y="1011039"/>
            <a:ext cx="7264809" cy="1025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Esquema vs Instancia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1341999" y="3077706"/>
            <a:ext cx="10320802" cy="1210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Esquema: especifica nombre de la tabla y sus atributos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6" name="Google Shape;86;p5"/>
          <p:cNvSpPr/>
          <p:nvPr/>
        </p:nvSpPr>
        <p:spPr>
          <a:xfrm>
            <a:off x="1341999" y="4954905"/>
            <a:ext cx="10320802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Películas(id, nombre, año, categoría, calificación)</a:t>
            </a:r>
            <a:endParaRPr/>
          </a:p>
        </p:txBody>
      </p:sp>
      <p:sp>
        <p:nvSpPr>
          <p:cNvPr id="87" name="Google Shape;87;p5"/>
          <p:cNvSpPr txBox="1"/>
          <p:nvPr/>
        </p:nvSpPr>
        <p:spPr>
          <a:xfrm>
            <a:off x="3767856" y="1991911"/>
            <a:ext cx="5469087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Esquema</a:t>
            </a:r>
            <a:endParaRPr b="0" i="0" sz="2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/>
          <p:nvPr/>
        </p:nvSpPr>
        <p:spPr>
          <a:xfrm>
            <a:off x="2870003" y="1011039"/>
            <a:ext cx="7264809" cy="1025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Esquema vs Instancia</a:t>
            </a:r>
            <a:endParaRPr b="0" i="0" sz="6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3767856" y="1991911"/>
            <a:ext cx="5469087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Instancia</a:t>
            </a:r>
            <a:endParaRPr b="0" i="0" sz="2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4" name="Google Shape;94;p6"/>
          <p:cNvSpPr/>
          <p:nvPr/>
        </p:nvSpPr>
        <p:spPr>
          <a:xfrm>
            <a:off x="1341999" y="3077706"/>
            <a:ext cx="10320802" cy="1210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instancia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un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esquema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un conjunto de tuplas para cada relación del esquema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95" name="Google Shape;95;p6"/>
          <p:cNvGraphicFramePr/>
          <p:nvPr/>
        </p:nvGraphicFramePr>
        <p:xfrm>
          <a:off x="1044863" y="59782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{307F3983-37AE-415C-8E77-3D99250A94B4}</a:tableStyleId>
              </a:tblPr>
              <a:tblGrid>
                <a:gridCol w="1578000"/>
                <a:gridCol w="3481900"/>
                <a:gridCol w="1548800"/>
                <a:gridCol w="1958375"/>
                <a:gridCol w="2818250"/>
              </a:tblGrid>
              <a:tr h="3954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200"/>
                        <a:buFont typeface="Helvetica Neue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ID Película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200"/>
                        <a:buFont typeface="Helvetica Neue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Nombre Película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200"/>
                        <a:buFont typeface="Helvetica Neue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Año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200"/>
                        <a:buFont typeface="Helvetica Neue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Categoría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200"/>
                        <a:buFont typeface="Helvetica Neue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</a:rPr>
                        <a:t>Calificación (IMDB)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Interstellar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Fantasía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8.6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The Revenant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2015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Drama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The Imitation Game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Biografía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8.1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4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The Theory of Everything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2014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Biografía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7.7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6" name="Google Shape;96;p6"/>
          <p:cNvSpPr/>
          <p:nvPr/>
        </p:nvSpPr>
        <p:spPr>
          <a:xfrm>
            <a:off x="1341999" y="4954905"/>
            <a:ext cx="10320802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Películas(id, nombre, año, categoría, calificación)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/>
        </p:nvSpPr>
        <p:spPr>
          <a:xfrm>
            <a:off x="3290189" y="1015999"/>
            <a:ext cx="6424423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Modelo Relacional</a:t>
            </a:r>
            <a:endParaRPr/>
          </a:p>
        </p:txBody>
      </p:sp>
      <p:sp>
        <p:nvSpPr>
          <p:cNvPr id="102" name="Google Shape;102;p7"/>
          <p:cNvSpPr txBox="1"/>
          <p:nvPr/>
        </p:nvSpPr>
        <p:spPr>
          <a:xfrm>
            <a:off x="558953" y="3812264"/>
            <a:ext cx="12200402" cy="4811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Son restricciones que imponemos a un esquema que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todas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las instancias deben satisfacer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restricción más importante son las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llaves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Intuitivamente una llave permite a identificar, de manera única, a una tupla de nuestra relación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3" name="Google Shape;103;p7"/>
          <p:cNvSpPr txBox="1"/>
          <p:nvPr/>
        </p:nvSpPr>
        <p:spPr>
          <a:xfrm>
            <a:off x="3767856" y="1991911"/>
            <a:ext cx="5469087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Restricciones de integridad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 txBox="1"/>
          <p:nvPr/>
        </p:nvSpPr>
        <p:spPr>
          <a:xfrm>
            <a:off x="3290189" y="1015999"/>
            <a:ext cx="6424423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Modelo Relacional</a:t>
            </a:r>
            <a:endParaRPr/>
          </a:p>
        </p:txBody>
      </p:sp>
      <p:sp>
        <p:nvSpPr>
          <p:cNvPr id="109" name="Google Shape;109;p8"/>
          <p:cNvSpPr txBox="1"/>
          <p:nvPr/>
        </p:nvSpPr>
        <p:spPr>
          <a:xfrm>
            <a:off x="3767856" y="1991911"/>
            <a:ext cx="5469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endParaRPr/>
          </a:p>
        </p:txBody>
      </p:sp>
      <p:sp>
        <p:nvSpPr>
          <p:cNvPr id="110" name="Google Shape;110;p8"/>
          <p:cNvSpPr txBox="1"/>
          <p:nvPr/>
        </p:nvSpPr>
        <p:spPr>
          <a:xfrm>
            <a:off x="661409" y="2818889"/>
            <a:ext cx="12200400" cy="12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tabla con información de vinos.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</a:rPr>
              <a:t>Esquema: Vinos(Productor, Cepa, Gama, Año, Grados, Orígen)</a:t>
            </a:r>
            <a:endParaRPr b="1" sz="1900"/>
          </a:p>
        </p:txBody>
      </p:sp>
      <p:graphicFrame>
        <p:nvGraphicFramePr>
          <p:cNvPr id="111" name="Google Shape;111;p8"/>
          <p:cNvGraphicFramePr/>
          <p:nvPr/>
        </p:nvGraphicFramePr>
        <p:xfrm>
          <a:off x="1513629" y="4548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{307F3983-37AE-415C-8E77-3D99250A94B4}</a:tableStyleId>
              </a:tblPr>
              <a:tblGrid>
                <a:gridCol w="1681500"/>
                <a:gridCol w="2511450"/>
                <a:gridCol w="2511450"/>
                <a:gridCol w="823425"/>
                <a:gridCol w="1156950"/>
                <a:gridCol w="1292750"/>
              </a:tblGrid>
              <a:tr h="6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Productor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Cepa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Gama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Año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Grados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Helvetica Neue Ligh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Orígen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50800" marB="50800" marR="50800" marL="50800" anchor="ctr"/>
                </a:tc>
              </a:tr>
              <a:tr h="6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Perez-Cruz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Cabernet Sauvignon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Reserva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2014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13.5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Maipo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</a:tr>
              <a:tr h="6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Perez-Cruz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Cabernet Sauvignon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Gran Reserva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2015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13.5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Maipo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</a:tr>
              <a:tr h="60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Tarapaca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Merlot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Reserva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2011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14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San Pedro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64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Viu Manent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Carmenere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Gran Reserva</a:t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2014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12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Colchagua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Perez-Cruz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Cabernet Sauvignon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Edición Especial</a:t>
                      </a:r>
                      <a:endParaRPr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2014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14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Maipo</a:t>
                      </a:r>
                      <a:endParaRPr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0800" marB="50800" marR="50800" marL="50800" anchor="ctr"/>
                </a:tc>
              </a:tr>
              <a:tr h="375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…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…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…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…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…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/>
          <p:nvPr/>
        </p:nvSpPr>
        <p:spPr>
          <a:xfrm>
            <a:off x="3290189" y="1015999"/>
            <a:ext cx="6424423" cy="101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Modelo Relacional</a:t>
            </a:r>
            <a:endParaRPr/>
          </a:p>
        </p:txBody>
      </p:sp>
      <p:sp>
        <p:nvSpPr>
          <p:cNvPr id="117" name="Google Shape;117;p9"/>
          <p:cNvSpPr txBox="1"/>
          <p:nvPr/>
        </p:nvSpPr>
        <p:spPr>
          <a:xfrm>
            <a:off x="558953" y="3473710"/>
            <a:ext cx="12200400" cy="52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Son restricciones que imponemos a un esquema que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todas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las instancias deben satisfacer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restricción más importante son las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llaves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Intuitivamente una llave permite a identificar, de manera única, a una tupla de nuestra relación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Hay distintas categorías de llaves!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9"/>
          <p:cNvSpPr txBox="1"/>
          <p:nvPr/>
        </p:nvSpPr>
        <p:spPr>
          <a:xfrm>
            <a:off x="3767856" y="1991911"/>
            <a:ext cx="5469087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Restricciones de integridad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