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</p:sldIdLst>
  <p:sldSz cy="9753600" cx="13004800"/>
  <p:notesSz cx="6858000" cy="9144000"/>
  <p:embeddedFontLst>
    <p:embeddedFont>
      <p:font typeface="Merriweather Sans"/>
      <p:regular r:id="rId153"/>
      <p:bold r:id="rId154"/>
      <p:italic r:id="rId155"/>
      <p:boldItalic r:id="rId156"/>
    </p:embeddedFont>
    <p:embeddedFont>
      <p:font typeface="Helvetica Neue"/>
      <p:regular r:id="rId157"/>
      <p:bold r:id="rId158"/>
      <p:italic r:id="rId159"/>
      <p:boldItalic r:id="rId160"/>
    </p:embeddedFont>
    <p:embeddedFont>
      <p:font typeface="Arial Black"/>
      <p:regular r:id="rId161"/>
    </p:embeddedFont>
    <p:embeddedFont>
      <p:font typeface="Helvetica Neue Light"/>
      <p:regular r:id="rId162"/>
      <p:bold r:id="rId163"/>
      <p:italic r:id="rId164"/>
      <p:boldItalic r:id="rId1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6" roundtripDataSignature="AMtx7mhamCQPRyl0P5FfZ//3f5dqT5uR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94919C-0DD1-4747-9059-ED699EF0117F}">
  <a:tblStyle styleId="{AA94919C-0DD1-4747-9059-ED699EF0117F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3E5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365C0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font" Target="fonts/HelveticaNeueLight-boldItalic.fntdata"/><Relationship Id="rId69" Type="http://schemas.openxmlformats.org/officeDocument/2006/relationships/slide" Target="slides/slide64.xml"/><Relationship Id="rId164" Type="http://schemas.openxmlformats.org/officeDocument/2006/relationships/font" Target="fonts/HelveticaNeueLight-italic.fntdata"/><Relationship Id="rId163" Type="http://schemas.openxmlformats.org/officeDocument/2006/relationships/font" Target="fonts/HelveticaNeueLight-bold.fntdata"/><Relationship Id="rId162" Type="http://schemas.openxmlformats.org/officeDocument/2006/relationships/font" Target="fonts/HelveticaNeueLight-regular.fntdata"/><Relationship Id="rId166" Type="http://customschemas.google.com/relationships/presentationmetadata" Target="metadata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font" Target="fonts/ArialBlack-regular.fntdata"/><Relationship Id="rId54" Type="http://schemas.openxmlformats.org/officeDocument/2006/relationships/slide" Target="slides/slide49.xml"/><Relationship Id="rId160" Type="http://schemas.openxmlformats.org/officeDocument/2006/relationships/font" Target="fonts/HelveticaNeue-boldItalic.fntdata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font" Target="fonts/HelveticaNeue-italic.fntdata"/><Relationship Id="rId59" Type="http://schemas.openxmlformats.org/officeDocument/2006/relationships/slide" Target="slides/slide54.xml"/><Relationship Id="rId154" Type="http://schemas.openxmlformats.org/officeDocument/2006/relationships/font" Target="fonts/MerriweatherSans-bold.fntdata"/><Relationship Id="rId58" Type="http://schemas.openxmlformats.org/officeDocument/2006/relationships/slide" Target="slides/slide53.xml"/><Relationship Id="rId153" Type="http://schemas.openxmlformats.org/officeDocument/2006/relationships/font" Target="fonts/MerriweatherSans-regular.fntdata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font" Target="fonts/HelveticaNeue-bold.fntdata"/><Relationship Id="rId157" Type="http://schemas.openxmlformats.org/officeDocument/2006/relationships/font" Target="fonts/HelveticaNeue-regular.fntdata"/><Relationship Id="rId156" Type="http://schemas.openxmlformats.org/officeDocument/2006/relationships/font" Target="fonts/MerriweatherSans-boldItalic.fntdata"/><Relationship Id="rId155" Type="http://schemas.openxmlformats.org/officeDocument/2006/relationships/font" Target="fonts/Merriweather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6" name="Google Shape;916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3" name="Google Shape;923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0" name="Google Shape;930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8" name="Google Shape;93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7" name="Google Shape;957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0" name="Google Shape;980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3" name="Google Shape;993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2" name="Google Shape;1022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9" name="Google Shape;1039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6" name="Google Shape;1046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3" name="Google Shape;1053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9" name="Google Shape;1059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7" name="Google Shape;106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5" name="Google Shape;1075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5" name="Google Shape;1085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4" name="Google Shape;109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5" name="Google Shape;1105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5" name="Google Shape;1115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6" name="Google Shape;1126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8" name="Google Shape;113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7" name="Google Shape;1167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3" name="Google Shape;1183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9" name="Google Shape;1199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5" name="Google Shape;1215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1" name="Google Shape;1231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4" name="Google Shape;1244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0" name="Google Shape;1260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6" name="Google Shape;1276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2" name="Google Shape;1282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3" name="Google Shape;1293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0" name="Google Shape;1300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9" name="Google Shape;1309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8" name="Google Shape;1318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8" name="Google Shape;1328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7" name="Google Shape;1337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8" name="Google Shape;1348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8" name="Google Shape;1358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5" name="Google Shape;1365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2" name="Google Shape;1372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7" name="Google Shape;1387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4" name="Google Shape;1394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1" name="Google Shape;1401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9" name="Google Shape;1409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1" name="Google Shape;1421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8" name="Google Shape;688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8" name="Google Shape;71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6" name="Google Shape;736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</a:t>
            </a:r>
            <a:r>
              <a:rPr lang="en-US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Las relaciones son conjuntos de tuplas, por lo que si una tupla está en      y      , la unión contiene a la tupla una sola vez.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1" name="Google Shape;771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8" name="Google Shape;77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4" name="Google Shape;824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3" name="Google Shape;833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3" name="Google Shape;843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2" name="Google Shape;852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2" name="Google Shape;872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3" name="Google Shape;883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1" name="Google Shape;90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8" name="Google Shape;90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9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49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1"/>
          <p:cNvSpPr txBox="1"/>
          <p:nvPr>
            <p:ph type="title"/>
          </p:nvPr>
        </p:nvSpPr>
        <p:spPr>
          <a:xfrm>
            <a:off x="1270000" y="6718300"/>
            <a:ext cx="10464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1"/>
          <p:cNvSpPr txBox="1"/>
          <p:nvPr>
            <p:ph idx="1" type="body"/>
          </p:nvPr>
        </p:nvSpPr>
        <p:spPr>
          <a:xfrm>
            <a:off x="1270000" y="81915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2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3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3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5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6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4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6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6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6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6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6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6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6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6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6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6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71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71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73.png"/><Relationship Id="rId4" Type="http://schemas.openxmlformats.org/officeDocument/2006/relationships/image" Target="../media/image71.png"/><Relationship Id="rId5" Type="http://schemas.openxmlformats.org/officeDocument/2006/relationships/image" Target="../media/image3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73.png"/><Relationship Id="rId4" Type="http://schemas.openxmlformats.org/officeDocument/2006/relationships/image" Target="../media/image71.png"/><Relationship Id="rId5" Type="http://schemas.openxmlformats.org/officeDocument/2006/relationships/image" Target="../media/image3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7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79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79.png"/><Relationship Id="rId4" Type="http://schemas.openxmlformats.org/officeDocument/2006/relationships/image" Target="../media/image32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80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81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84.png"/><Relationship Id="rId4" Type="http://schemas.openxmlformats.org/officeDocument/2006/relationships/image" Target="../media/image82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84.png"/><Relationship Id="rId4" Type="http://schemas.openxmlformats.org/officeDocument/2006/relationships/image" Target="../media/image82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45.png"/><Relationship Id="rId4" Type="http://schemas.openxmlformats.org/officeDocument/2006/relationships/image" Target="../media/image92.png"/><Relationship Id="rId5" Type="http://schemas.openxmlformats.org/officeDocument/2006/relationships/image" Target="../media/image91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87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84.png"/><Relationship Id="rId4" Type="http://schemas.openxmlformats.org/officeDocument/2006/relationships/image" Target="../media/image97.png"/><Relationship Id="rId5" Type="http://schemas.openxmlformats.org/officeDocument/2006/relationships/image" Target="../media/image88.png"/><Relationship Id="rId6" Type="http://schemas.openxmlformats.org/officeDocument/2006/relationships/image" Target="../media/image9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90.png"/><Relationship Id="rId4" Type="http://schemas.openxmlformats.org/officeDocument/2006/relationships/image" Target="../media/image85.png"/><Relationship Id="rId5" Type="http://schemas.openxmlformats.org/officeDocument/2006/relationships/image" Target="../media/image93.png"/><Relationship Id="rId6" Type="http://schemas.openxmlformats.org/officeDocument/2006/relationships/image" Target="../media/image101.png"/><Relationship Id="rId7" Type="http://schemas.openxmlformats.org/officeDocument/2006/relationships/image" Target="../media/image100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99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45.png"/><Relationship Id="rId4" Type="http://schemas.openxmlformats.org/officeDocument/2006/relationships/image" Target="../media/image105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05.png"/><Relationship Id="rId4" Type="http://schemas.openxmlformats.org/officeDocument/2006/relationships/image" Target="../media/image103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84.png"/><Relationship Id="rId4" Type="http://schemas.openxmlformats.org/officeDocument/2006/relationships/image" Target="../media/image97.png"/><Relationship Id="rId5" Type="http://schemas.openxmlformats.org/officeDocument/2006/relationships/image" Target="../media/image88.png"/><Relationship Id="rId6" Type="http://schemas.openxmlformats.org/officeDocument/2006/relationships/image" Target="../media/image1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8.png"/><Relationship Id="rId6" Type="http://schemas.openxmlformats.org/officeDocument/2006/relationships/image" Target="../media/image46.png"/><Relationship Id="rId7" Type="http://schemas.openxmlformats.org/officeDocument/2006/relationships/image" Target="../media/image5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5" Type="http://schemas.openxmlformats.org/officeDocument/2006/relationships/image" Target="../media/image5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6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0"/>
              <a:t>Bases de Datos</a:t>
            </a:r>
            <a:endParaRPr/>
          </a:p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</a:pPr>
            <a:r>
              <a:rPr lang="en-US" sz="3200"/>
              <a:t>Clase </a:t>
            </a:r>
            <a:r>
              <a:rPr lang="en-US"/>
              <a:t>2</a:t>
            </a:r>
            <a:r>
              <a:rPr lang="en-US" sz="3200"/>
              <a:t>: Modelo Relacional - Álgebra Relacional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/>
          <p:nvPr/>
        </p:nvSpPr>
        <p:spPr>
          <a:xfrm>
            <a:off x="3097273" y="8210550"/>
            <a:ext cx="3151784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Imitation Game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0"/>
          <p:cNvCxnSpPr/>
          <p:nvPr/>
        </p:nvCxnSpPr>
        <p:spPr>
          <a:xfrm flipH="1">
            <a:off x="4536500" y="5981410"/>
            <a:ext cx="1943444" cy="22856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6" name="Google Shape;96;p10"/>
          <p:cNvSpPr/>
          <p:nvPr/>
        </p:nvSpPr>
        <p:spPr>
          <a:xfrm>
            <a:off x="1696442" y="7382374"/>
            <a:ext cx="2160191" cy="5334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Interstellar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0"/>
          <p:cNvCxnSpPr/>
          <p:nvPr/>
        </p:nvCxnSpPr>
        <p:spPr>
          <a:xfrm flipH="1">
            <a:off x="2776537" y="5972770"/>
            <a:ext cx="1" cy="14553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8" name="Google Shape;98;p10"/>
          <p:cNvSpPr/>
          <p:nvPr/>
        </p:nvSpPr>
        <p:spPr>
          <a:xfrm>
            <a:off x="2147189" y="1015999"/>
            <a:ext cx="8710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Semiestructurados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Jerárquica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6719010" y="8210550"/>
            <a:ext cx="3622230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Theory of Everything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0"/>
          <p:cNvCxnSpPr/>
          <p:nvPr/>
        </p:nvCxnSpPr>
        <p:spPr>
          <a:xfrm>
            <a:off x="6479943" y="5966024"/>
            <a:ext cx="2150720" cy="2316946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2" name="Google Shape;102;p10"/>
          <p:cNvSpPr/>
          <p:nvPr/>
        </p:nvSpPr>
        <p:spPr>
          <a:xfrm>
            <a:off x="2104528" y="5486400"/>
            <a:ext cx="1556744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Tipo: SciFi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5304928" y="5486400"/>
            <a:ext cx="2284712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Tipo: Biografía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0"/>
          <p:cNvCxnSpPr/>
          <p:nvPr/>
        </p:nvCxnSpPr>
        <p:spPr>
          <a:xfrm flipH="1">
            <a:off x="2776537" y="4436070"/>
            <a:ext cx="1" cy="1091416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05" name="Google Shape;105;p10"/>
          <p:cNvCxnSpPr/>
          <p:nvPr/>
        </p:nvCxnSpPr>
        <p:spPr>
          <a:xfrm>
            <a:off x="2776537" y="4436070"/>
            <a:ext cx="3796726" cy="1078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6" name="Google Shape;106;p10"/>
          <p:cNvSpPr/>
          <p:nvPr/>
        </p:nvSpPr>
        <p:spPr>
          <a:xfrm>
            <a:off x="9346604" y="7382374"/>
            <a:ext cx="2160192" cy="5334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Revenant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2104528" y="4057650"/>
            <a:ext cx="1556744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Año: 2014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0"/>
          <p:cNvCxnSpPr/>
          <p:nvPr/>
        </p:nvCxnSpPr>
        <p:spPr>
          <a:xfrm>
            <a:off x="10426699" y="5932173"/>
            <a:ext cx="1" cy="15365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9" name="Google Shape;109;p10"/>
          <p:cNvSpPr/>
          <p:nvPr/>
        </p:nvSpPr>
        <p:spPr>
          <a:xfrm>
            <a:off x="9526438" y="5486400"/>
            <a:ext cx="1800524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Tipo: Drama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0"/>
          <p:cNvCxnSpPr/>
          <p:nvPr/>
        </p:nvCxnSpPr>
        <p:spPr>
          <a:xfrm>
            <a:off x="10426699" y="4481970"/>
            <a:ext cx="1" cy="1091416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1" name="Google Shape;111;p10"/>
          <p:cNvSpPr/>
          <p:nvPr/>
        </p:nvSpPr>
        <p:spPr>
          <a:xfrm>
            <a:off x="9648328" y="4057650"/>
            <a:ext cx="1556744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Año: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0"/>
          <p:cNvCxnSpPr/>
          <p:nvPr/>
        </p:nvCxnSpPr>
        <p:spPr>
          <a:xfrm flipH="1">
            <a:off x="2806204" y="3221725"/>
            <a:ext cx="3730973" cy="870434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3" name="Google Shape;113;p10"/>
          <p:cNvCxnSpPr/>
          <p:nvPr/>
        </p:nvCxnSpPr>
        <p:spPr>
          <a:xfrm>
            <a:off x="6537175" y="3221726"/>
            <a:ext cx="3988596" cy="86650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4" name="Google Shape;114;p10"/>
          <p:cNvSpPr/>
          <p:nvPr/>
        </p:nvSpPr>
        <p:spPr>
          <a:xfrm>
            <a:off x="5724028" y="2762250"/>
            <a:ext cx="1556744" cy="53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Películas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0"/>
          <p:cNvCxnSpPr>
            <a:stCxn id="114" idx="2"/>
            <a:endCxn id="107" idx="0"/>
          </p:cNvCxnSpPr>
          <p:nvPr/>
        </p:nvCxnSpPr>
        <p:spPr>
          <a:xfrm flipH="1">
            <a:off x="2882900" y="3295650"/>
            <a:ext cx="36195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0"/>
          <p:cNvCxnSpPr>
            <a:stCxn id="107" idx="2"/>
            <a:endCxn id="102" idx="0"/>
          </p:cNvCxnSpPr>
          <p:nvPr/>
        </p:nvCxnSpPr>
        <p:spPr>
          <a:xfrm>
            <a:off x="2882900" y="4591050"/>
            <a:ext cx="0" cy="8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10"/>
          <p:cNvCxnSpPr>
            <a:stCxn id="102" idx="2"/>
            <a:endCxn id="96" idx="0"/>
          </p:cNvCxnSpPr>
          <p:nvPr/>
        </p:nvCxnSpPr>
        <p:spPr>
          <a:xfrm flipH="1">
            <a:off x="2776400" y="6019800"/>
            <a:ext cx="106500" cy="13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10"/>
          <p:cNvCxnSpPr>
            <a:stCxn id="107" idx="3"/>
            <a:endCxn id="103" idx="0"/>
          </p:cNvCxnSpPr>
          <p:nvPr/>
        </p:nvCxnSpPr>
        <p:spPr>
          <a:xfrm>
            <a:off x="3661272" y="4324350"/>
            <a:ext cx="2786100" cy="11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0"/>
          <p:cNvCxnSpPr>
            <a:stCxn id="103" idx="2"/>
            <a:endCxn id="94" idx="0"/>
          </p:cNvCxnSpPr>
          <p:nvPr/>
        </p:nvCxnSpPr>
        <p:spPr>
          <a:xfrm flipH="1">
            <a:off x="4673084" y="6019800"/>
            <a:ext cx="1774200" cy="21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0"/>
          <p:cNvCxnSpPr>
            <a:stCxn id="103" idx="2"/>
            <a:endCxn id="100" idx="0"/>
          </p:cNvCxnSpPr>
          <p:nvPr/>
        </p:nvCxnSpPr>
        <p:spPr>
          <a:xfrm>
            <a:off x="6447284" y="6019800"/>
            <a:ext cx="2082900" cy="21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10"/>
          <p:cNvCxnSpPr>
            <a:stCxn id="114" idx="3"/>
            <a:endCxn id="111" idx="0"/>
          </p:cNvCxnSpPr>
          <p:nvPr/>
        </p:nvCxnSpPr>
        <p:spPr>
          <a:xfrm>
            <a:off x="7280772" y="3028950"/>
            <a:ext cx="31458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0"/>
          <p:cNvCxnSpPr>
            <a:stCxn id="111" idx="2"/>
            <a:endCxn id="109" idx="0"/>
          </p:cNvCxnSpPr>
          <p:nvPr/>
        </p:nvCxnSpPr>
        <p:spPr>
          <a:xfrm>
            <a:off x="10426700" y="4591050"/>
            <a:ext cx="0" cy="8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0"/>
          <p:cNvCxnSpPr>
            <a:stCxn id="109" idx="2"/>
            <a:endCxn id="106" idx="0"/>
          </p:cNvCxnSpPr>
          <p:nvPr/>
        </p:nvCxnSpPr>
        <p:spPr>
          <a:xfrm>
            <a:off x="10426700" y="6019800"/>
            <a:ext cx="0" cy="13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0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00"/>
          <p:cNvSpPr/>
          <p:nvPr/>
        </p:nvSpPr>
        <p:spPr>
          <a:xfrm>
            <a:off x="402199" y="5015160"/>
            <a:ext cx="122004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2) Filtramos cuando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pelicula.id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igual 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actuo_en.id_pelicula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00"/>
          <p:cNvSpPr/>
          <p:nvPr/>
        </p:nvSpPr>
        <p:spPr>
          <a:xfrm>
            <a:off x="402199" y="2367009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id de los actores de la película “Interstellar”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01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7" name="Google Shape;927;p101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02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3" name="Google Shape;933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4" name="Google Shape;934;p102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35" name="Google Shape;935;p102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3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1" name="Google Shape;941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2" name="Google Shape;942;p103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43" name="Google Shape;943;p103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Google Shape;944;p103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4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104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2" name="Google Shape;952;p104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104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4" name="Google Shape;954;p104"/>
          <p:cNvSpPr/>
          <p:nvPr/>
        </p:nvSpPr>
        <p:spPr>
          <a:xfrm>
            <a:off x="906440" y="5352468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5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0" name="Google Shape;96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1" name="Google Shape;961;p105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62" name="Google Shape;962;p105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3" name="Google Shape;963;p105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4" name="Google Shape;964;p105"/>
          <p:cNvSpPr/>
          <p:nvPr/>
        </p:nvSpPr>
        <p:spPr>
          <a:xfrm>
            <a:off x="906440" y="5352468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65" name="Google Shape;965;p105"/>
          <p:cNvCxnSpPr/>
          <p:nvPr/>
        </p:nvCxnSpPr>
        <p:spPr>
          <a:xfrm>
            <a:off x="666206" y="6056811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6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1" name="Google Shape;971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2" name="Google Shape;972;p106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73" name="Google Shape;973;p106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106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5" name="Google Shape;975;p106"/>
          <p:cNvSpPr/>
          <p:nvPr/>
        </p:nvSpPr>
        <p:spPr>
          <a:xfrm>
            <a:off x="906440" y="5352468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76" name="Google Shape;976;p106"/>
          <p:cNvCxnSpPr/>
          <p:nvPr/>
        </p:nvCxnSpPr>
        <p:spPr>
          <a:xfrm>
            <a:off x="666206" y="6056811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106"/>
          <p:cNvCxnSpPr/>
          <p:nvPr/>
        </p:nvCxnSpPr>
        <p:spPr>
          <a:xfrm>
            <a:off x="666206" y="6522719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07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3" name="Google Shape;983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4" name="Google Shape;984;p107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85" name="Google Shape;985;p107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6" name="Google Shape;986;p107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7" name="Google Shape;987;p107"/>
          <p:cNvSpPr/>
          <p:nvPr/>
        </p:nvSpPr>
        <p:spPr>
          <a:xfrm>
            <a:off x="906440" y="5352468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88" name="Google Shape;988;p107"/>
          <p:cNvCxnSpPr/>
          <p:nvPr/>
        </p:nvCxnSpPr>
        <p:spPr>
          <a:xfrm>
            <a:off x="666206" y="6056811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107"/>
          <p:cNvCxnSpPr/>
          <p:nvPr/>
        </p:nvCxnSpPr>
        <p:spPr>
          <a:xfrm>
            <a:off x="666206" y="6522719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107"/>
          <p:cNvSpPr/>
          <p:nvPr/>
        </p:nvSpPr>
        <p:spPr>
          <a:xfrm>
            <a:off x="893982" y="6601746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08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6" name="Google Shape;996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7" name="Google Shape;997;p108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98" name="Google Shape;998;p108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9" name="Google Shape;999;p108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0" name="Google Shape;1000;p108"/>
          <p:cNvSpPr/>
          <p:nvPr/>
        </p:nvSpPr>
        <p:spPr>
          <a:xfrm>
            <a:off x="906440" y="5352468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01" name="Google Shape;1001;p108"/>
          <p:cNvCxnSpPr/>
          <p:nvPr/>
        </p:nvCxnSpPr>
        <p:spPr>
          <a:xfrm>
            <a:off x="666206" y="6056811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108"/>
          <p:cNvCxnSpPr/>
          <p:nvPr/>
        </p:nvCxnSpPr>
        <p:spPr>
          <a:xfrm>
            <a:off x="666206" y="6522719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3" name="Google Shape;1003;p108"/>
          <p:cNvSpPr/>
          <p:nvPr/>
        </p:nvSpPr>
        <p:spPr>
          <a:xfrm>
            <a:off x="893982" y="6601746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04" name="Google Shape;1004;p108"/>
          <p:cNvCxnSpPr/>
          <p:nvPr/>
        </p:nvCxnSpPr>
        <p:spPr>
          <a:xfrm>
            <a:off x="666206" y="7393576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9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Google Shape;1010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1" name="Google Shape;1011;p109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12" name="Google Shape;1012;p109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3" name="Google Shape;1013;p109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4" name="Google Shape;1014;p109"/>
          <p:cNvSpPr/>
          <p:nvPr/>
        </p:nvSpPr>
        <p:spPr>
          <a:xfrm>
            <a:off x="906440" y="5352468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15" name="Google Shape;1015;p109"/>
          <p:cNvCxnSpPr/>
          <p:nvPr/>
        </p:nvCxnSpPr>
        <p:spPr>
          <a:xfrm>
            <a:off x="666206" y="6056811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109"/>
          <p:cNvCxnSpPr/>
          <p:nvPr/>
        </p:nvCxnSpPr>
        <p:spPr>
          <a:xfrm>
            <a:off x="666206" y="6522719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7" name="Google Shape;1017;p109"/>
          <p:cNvSpPr/>
          <p:nvPr/>
        </p:nvSpPr>
        <p:spPr>
          <a:xfrm>
            <a:off x="893982" y="6601746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18" name="Google Shape;1018;p109"/>
          <p:cNvCxnSpPr/>
          <p:nvPr/>
        </p:nvCxnSpPr>
        <p:spPr>
          <a:xfrm>
            <a:off x="666206" y="7393576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109"/>
          <p:cNvCxnSpPr/>
          <p:nvPr/>
        </p:nvCxnSpPr>
        <p:spPr>
          <a:xfrm>
            <a:off x="666206" y="7781107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/>
          <p:nvPr/>
        </p:nvSpPr>
        <p:spPr>
          <a:xfrm>
            <a:off x="2147189" y="1015999"/>
            <a:ext cx="8710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Semiestructurados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1093018" y="2654299"/>
            <a:ext cx="10818764" cy="619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="2014"&gt;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="Biografía"&gt;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="The Imitation Game"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calificación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="8.1"&gt;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="The Theory of Everything"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calificación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="7.7"&gt;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="SciFi"&gt;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="Interstellar"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calificación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="8.6"&gt;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="2015"&gt;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="Drama"&gt;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="The Revenant"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calificación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="8.1"&gt;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10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5" name="Google Shape;1025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6" name="Google Shape;1026;p110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27" name="Google Shape;1027;p110"/>
          <p:cNvCxnSpPr/>
          <p:nvPr/>
        </p:nvCxnSpPr>
        <p:spPr>
          <a:xfrm>
            <a:off x="666206" y="4728754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8" name="Google Shape;1028;p110"/>
          <p:cNvSpPr/>
          <p:nvPr/>
        </p:nvSpPr>
        <p:spPr>
          <a:xfrm>
            <a:off x="893983" y="4876800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9" name="Google Shape;1029;p110"/>
          <p:cNvSpPr/>
          <p:nvPr/>
        </p:nvSpPr>
        <p:spPr>
          <a:xfrm>
            <a:off x="906440" y="5352468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30" name="Google Shape;1030;p110"/>
          <p:cNvCxnSpPr/>
          <p:nvPr/>
        </p:nvCxnSpPr>
        <p:spPr>
          <a:xfrm>
            <a:off x="666206" y="6056811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1" name="Google Shape;1031;p110"/>
          <p:cNvCxnSpPr/>
          <p:nvPr/>
        </p:nvCxnSpPr>
        <p:spPr>
          <a:xfrm>
            <a:off x="666206" y="6522719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2" name="Google Shape;1032;p110"/>
          <p:cNvSpPr/>
          <p:nvPr/>
        </p:nvSpPr>
        <p:spPr>
          <a:xfrm>
            <a:off x="893982" y="6601746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33" name="Google Shape;1033;p110"/>
          <p:cNvCxnSpPr/>
          <p:nvPr/>
        </p:nvCxnSpPr>
        <p:spPr>
          <a:xfrm>
            <a:off x="666206" y="7393576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110"/>
          <p:cNvCxnSpPr/>
          <p:nvPr/>
        </p:nvCxnSpPr>
        <p:spPr>
          <a:xfrm>
            <a:off x="666206" y="7781107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110"/>
          <p:cNvCxnSpPr/>
          <p:nvPr/>
        </p:nvCxnSpPr>
        <p:spPr>
          <a:xfrm>
            <a:off x="666206" y="8247016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110"/>
          <p:cNvCxnSpPr/>
          <p:nvPr/>
        </p:nvCxnSpPr>
        <p:spPr>
          <a:xfrm>
            <a:off x="666206" y="8678090"/>
            <a:ext cx="114432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1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2" name="Google Shape;1042;p111"/>
          <p:cNvGraphicFramePr/>
          <p:nvPr/>
        </p:nvGraphicFramePr>
        <p:xfrm>
          <a:off x="528685" y="3522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333075"/>
                <a:gridCol w="1843700"/>
                <a:gridCol w="1229650"/>
                <a:gridCol w="1480500"/>
                <a:gridCol w="1740250"/>
                <a:gridCol w="1318475"/>
                <a:gridCol w="1285400"/>
                <a:gridCol w="1716375"/>
              </a:tblGrid>
              <a:tr h="12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43" name="Google Shape;1043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40" y="2263502"/>
            <a:ext cx="11569672" cy="102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2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12"/>
          <p:cNvSpPr/>
          <p:nvPr/>
        </p:nvSpPr>
        <p:spPr>
          <a:xfrm>
            <a:off x="402199" y="5276850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3) Filtramos según el id de la película “Interstellar”: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12"/>
          <p:cNvSpPr/>
          <p:nvPr/>
        </p:nvSpPr>
        <p:spPr>
          <a:xfrm>
            <a:off x="402199" y="2367009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id de los actores de la película “Interstellar”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13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6" name="Google Shape;1056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29" y="2339911"/>
            <a:ext cx="7004141" cy="227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14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2" name="Google Shape;1062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29" y="2339911"/>
            <a:ext cx="7004141" cy="2271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3" name="Google Shape;1063;p114"/>
          <p:cNvGraphicFramePr/>
          <p:nvPr/>
        </p:nvGraphicFramePr>
        <p:xfrm>
          <a:off x="528687" y="5417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333075"/>
                <a:gridCol w="1843700"/>
                <a:gridCol w="1229650"/>
                <a:gridCol w="1480500"/>
                <a:gridCol w="1740250"/>
                <a:gridCol w="1318475"/>
                <a:gridCol w="1285400"/>
                <a:gridCol w="1716375"/>
              </a:tblGrid>
              <a:tr h="12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4" name="Google Shape;1064;p114"/>
          <p:cNvSpPr/>
          <p:nvPr/>
        </p:nvSpPr>
        <p:spPr>
          <a:xfrm>
            <a:off x="3430834" y="3041391"/>
            <a:ext cx="6758100" cy="15696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15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0" name="Google Shape;1070;p115"/>
          <p:cNvGraphicFramePr/>
          <p:nvPr/>
        </p:nvGraphicFramePr>
        <p:xfrm>
          <a:off x="528685" y="501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333075"/>
                <a:gridCol w="1843700"/>
                <a:gridCol w="1229650"/>
                <a:gridCol w="1480500"/>
                <a:gridCol w="1740250"/>
                <a:gridCol w="1318475"/>
                <a:gridCol w="1285400"/>
                <a:gridCol w="1716375"/>
              </a:tblGrid>
              <a:tr h="141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peliculas.director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71" name="Google Shape;1071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29" y="2339911"/>
            <a:ext cx="7004141" cy="227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15"/>
          <p:cNvSpPr/>
          <p:nvPr/>
        </p:nvSpPr>
        <p:spPr>
          <a:xfrm>
            <a:off x="4595676" y="2241475"/>
            <a:ext cx="3459900" cy="10161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6"/>
          <p:cNvSpPr/>
          <p:nvPr/>
        </p:nvSpPr>
        <p:spPr>
          <a:xfrm>
            <a:off x="5746495" y="1015999"/>
            <a:ext cx="151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16"/>
          <p:cNvSpPr/>
          <p:nvPr/>
        </p:nvSpPr>
        <p:spPr>
          <a:xfrm>
            <a:off x="402199" y="3918511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Claramente debemos usar dos productos cruz y luego usar selección.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16"/>
          <p:cNvSpPr/>
          <p:nvPr/>
        </p:nvSpPr>
        <p:spPr>
          <a:xfrm>
            <a:off x="402199" y="237835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cada actor junto a todas las películas en las que ha actuado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16"/>
          <p:cNvSpPr/>
          <p:nvPr/>
        </p:nvSpPr>
        <p:spPr>
          <a:xfrm>
            <a:off x="402199" y="5458667"/>
            <a:ext cx="122004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utilizar el “operador” Join      . En realidad no es un operador, pues es definible con selección y producto cruz: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1" name="Google Shape;1081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397" y="5922159"/>
            <a:ext cx="504423" cy="33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9351" y="7544923"/>
            <a:ext cx="10506097" cy="61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17"/>
          <p:cNvSpPr/>
          <p:nvPr/>
        </p:nvSpPr>
        <p:spPr>
          <a:xfrm>
            <a:off x="5746495" y="1015999"/>
            <a:ext cx="151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17"/>
          <p:cNvSpPr/>
          <p:nvPr/>
        </p:nvSpPr>
        <p:spPr>
          <a:xfrm>
            <a:off x="402199" y="3013577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id de los actores de la película “Interstellar”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9" name="Google Shape;1089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515" y="7042155"/>
            <a:ext cx="9017421" cy="21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602" y="3771249"/>
            <a:ext cx="6208908" cy="201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117"/>
          <p:cNvSpPr/>
          <p:nvPr/>
        </p:nvSpPr>
        <p:spPr>
          <a:xfrm>
            <a:off x="6222426" y="5807077"/>
            <a:ext cx="1371600" cy="13455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18"/>
          <p:cNvSpPr/>
          <p:nvPr/>
        </p:nvSpPr>
        <p:spPr>
          <a:xfrm>
            <a:off x="5746495" y="1015999"/>
            <a:ext cx="151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18"/>
          <p:cNvSpPr/>
          <p:nvPr/>
        </p:nvSpPr>
        <p:spPr>
          <a:xfrm>
            <a:off x="402199" y="3013577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id de los actores de la película “Interstellar”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8" name="Google Shape;1098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515" y="7042155"/>
            <a:ext cx="9017421" cy="21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602" y="3771249"/>
            <a:ext cx="6208908" cy="201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18"/>
          <p:cNvSpPr/>
          <p:nvPr/>
        </p:nvSpPr>
        <p:spPr>
          <a:xfrm>
            <a:off x="6222426" y="5807077"/>
            <a:ext cx="1371600" cy="13455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1" name="Google Shape;1101;p118"/>
          <p:cNvSpPr/>
          <p:nvPr/>
        </p:nvSpPr>
        <p:spPr>
          <a:xfrm>
            <a:off x="3365519" y="4321589"/>
            <a:ext cx="6575400" cy="13470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2" name="Google Shape;1102;p118"/>
          <p:cNvSpPr/>
          <p:nvPr/>
        </p:nvSpPr>
        <p:spPr>
          <a:xfrm>
            <a:off x="1967795" y="7758493"/>
            <a:ext cx="9762600" cy="15696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" name="Google Shape;1107;p119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8" name="Google Shape;1108;p119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9" name="Google Shape;1109;p119"/>
          <p:cNvSpPr/>
          <p:nvPr/>
        </p:nvSpPr>
        <p:spPr>
          <a:xfrm>
            <a:off x="5778650" y="1011050"/>
            <a:ext cx="1827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0" name="Google Shape;1110;p119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19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Google Shape;1112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/>
          <p:nvPr/>
        </p:nvSpPr>
        <p:spPr>
          <a:xfrm>
            <a:off x="2147189" y="1015999"/>
            <a:ext cx="8710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Semiestructurados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-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1093018" y="3111500"/>
            <a:ext cx="10512922" cy="528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"2014"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"Biografía"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"nombre"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B5D18"/>
                </a:solidFill>
                <a:latin typeface="Arial"/>
                <a:ea typeface="Arial"/>
                <a:cs typeface="Arial"/>
                <a:sym typeface="Arial"/>
              </a:rPr>
              <a:t>"The Imitation Game"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"calificación"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8.1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"nombre"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B5D18"/>
                </a:solidFill>
                <a:latin typeface="Arial"/>
                <a:ea typeface="Arial"/>
                <a:cs typeface="Arial"/>
                <a:sym typeface="Arial"/>
              </a:rPr>
              <a:t>"The Theory of Everything"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"calificación"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7.7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"SciFi"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"nombre"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B5D18"/>
                </a:solidFill>
                <a:latin typeface="Arial"/>
                <a:ea typeface="Arial"/>
                <a:cs typeface="Arial"/>
                <a:sym typeface="Arial"/>
              </a:rPr>
              <a:t>"Interstellar"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"calificación"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8.6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"2015"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"Drama"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"nombre"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B5D18"/>
                </a:solidFill>
                <a:latin typeface="Arial"/>
                <a:ea typeface="Arial"/>
                <a:cs typeface="Arial"/>
                <a:sym typeface="Arial"/>
              </a:rPr>
              <a:t>"The Revenant"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"calificación"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8.1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7" name="Google Shape;1117;p120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8" name="Google Shape;1118;p120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9" name="Google Shape;1119;p120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20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1" name="Google Shape;1121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2" name="Google Shape;1122;p120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3" name="Google Shape;1123;p120"/>
          <p:cNvSpPr/>
          <p:nvPr/>
        </p:nvSpPr>
        <p:spPr>
          <a:xfrm>
            <a:off x="5778650" y="1011050"/>
            <a:ext cx="1827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" name="Google Shape;1128;p121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9" name="Google Shape;1129;p121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0" name="Google Shape;1130;p121"/>
          <p:cNvSpPr/>
          <p:nvPr/>
        </p:nvSpPr>
        <p:spPr>
          <a:xfrm>
            <a:off x="5778650" y="1011050"/>
            <a:ext cx="20412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1" name="Google Shape;1131;p121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21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3" name="Google Shape;1133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4" name="Google Shape;1134;p121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5" name="Google Shape;1135;p121"/>
          <p:cNvSpPr/>
          <p:nvPr/>
        </p:nvSpPr>
        <p:spPr>
          <a:xfrm>
            <a:off x="522514" y="4676503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0" name="Google Shape;1140;p122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1" name="Google Shape;1141;p122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2" name="Google Shape;1142;p122"/>
          <p:cNvSpPr/>
          <p:nvPr/>
        </p:nvSpPr>
        <p:spPr>
          <a:xfrm>
            <a:off x="5778650" y="1011050"/>
            <a:ext cx="1827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3" name="Google Shape;1143;p122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22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5" name="Google Shape;1145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6" name="Google Shape;1146;p122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7" name="Google Shape;1147;p122"/>
          <p:cNvSpPr/>
          <p:nvPr/>
        </p:nvSpPr>
        <p:spPr>
          <a:xfrm>
            <a:off x="522514" y="4676503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8" name="Google Shape;1148;p122"/>
          <p:cNvSpPr/>
          <p:nvPr/>
        </p:nvSpPr>
        <p:spPr>
          <a:xfrm>
            <a:off x="1869772" y="4676503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3" name="Google Shape;1153;p123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4" name="Google Shape;1154;p123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5" name="Google Shape;1155;p123"/>
          <p:cNvSpPr/>
          <p:nvPr/>
        </p:nvSpPr>
        <p:spPr>
          <a:xfrm>
            <a:off x="5778650" y="1011050"/>
            <a:ext cx="19536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6" name="Google Shape;1156;p123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23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8" name="Google Shape;1158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9" name="Google Shape;1159;p123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0" name="Google Shape;1160;p123"/>
          <p:cNvSpPr/>
          <p:nvPr/>
        </p:nvSpPr>
        <p:spPr>
          <a:xfrm>
            <a:off x="522514" y="4676503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1" name="Google Shape;1161;p123"/>
          <p:cNvSpPr/>
          <p:nvPr/>
        </p:nvSpPr>
        <p:spPr>
          <a:xfrm>
            <a:off x="1869772" y="4676503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2" name="Google Shape;1162;p123"/>
          <p:cNvSpPr/>
          <p:nvPr/>
        </p:nvSpPr>
        <p:spPr>
          <a:xfrm>
            <a:off x="10006148" y="4861559"/>
            <a:ext cx="2064000" cy="34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3" name="Google Shape;1163;p123"/>
          <p:cNvSpPr/>
          <p:nvPr/>
        </p:nvSpPr>
        <p:spPr>
          <a:xfrm>
            <a:off x="8746657" y="4861559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4" name="Google Shape;1164;p123"/>
          <p:cNvSpPr txBox="1"/>
          <p:nvPr/>
        </p:nvSpPr>
        <p:spPr>
          <a:xfrm>
            <a:off x="10254343" y="4339078"/>
            <a:ext cx="1541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iguales?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9" name="Google Shape;1169;p124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0" name="Google Shape;1170;p124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1" name="Google Shape;1171;p124"/>
          <p:cNvSpPr/>
          <p:nvPr/>
        </p:nvSpPr>
        <p:spPr>
          <a:xfrm>
            <a:off x="5778650" y="1011050"/>
            <a:ext cx="22068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2" name="Google Shape;1172;p124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24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4" name="Google Shape;1174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4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6" name="Google Shape;1176;p124"/>
          <p:cNvSpPr/>
          <p:nvPr/>
        </p:nvSpPr>
        <p:spPr>
          <a:xfrm>
            <a:off x="522514" y="4676503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7" name="Google Shape;1177;p124"/>
          <p:cNvSpPr/>
          <p:nvPr/>
        </p:nvSpPr>
        <p:spPr>
          <a:xfrm>
            <a:off x="1869772" y="4676503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8" name="Google Shape;1178;p124"/>
          <p:cNvSpPr/>
          <p:nvPr/>
        </p:nvSpPr>
        <p:spPr>
          <a:xfrm>
            <a:off x="10006148" y="5318760"/>
            <a:ext cx="2064000" cy="34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9" name="Google Shape;1179;p124"/>
          <p:cNvSpPr/>
          <p:nvPr/>
        </p:nvSpPr>
        <p:spPr>
          <a:xfrm>
            <a:off x="8746657" y="5318760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0" name="Google Shape;1180;p124"/>
          <p:cNvSpPr txBox="1"/>
          <p:nvPr/>
        </p:nvSpPr>
        <p:spPr>
          <a:xfrm>
            <a:off x="10254343" y="4796279"/>
            <a:ext cx="1541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iguales?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5" name="Google Shape;1185;p125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6" name="Google Shape;1186;p125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7" name="Google Shape;1187;p125"/>
          <p:cNvSpPr/>
          <p:nvPr/>
        </p:nvSpPr>
        <p:spPr>
          <a:xfrm>
            <a:off x="5778650" y="1011050"/>
            <a:ext cx="1827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8" name="Google Shape;1188;p125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25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0" name="Google Shape;1190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1" name="Google Shape;1191;p125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2" name="Google Shape;1192;p125"/>
          <p:cNvSpPr/>
          <p:nvPr/>
        </p:nvSpPr>
        <p:spPr>
          <a:xfrm>
            <a:off x="522514" y="4676503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3" name="Google Shape;1193;p125"/>
          <p:cNvSpPr/>
          <p:nvPr/>
        </p:nvSpPr>
        <p:spPr>
          <a:xfrm>
            <a:off x="1869772" y="4676503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4" name="Google Shape;1194;p125"/>
          <p:cNvSpPr/>
          <p:nvPr/>
        </p:nvSpPr>
        <p:spPr>
          <a:xfrm>
            <a:off x="10006148" y="5242560"/>
            <a:ext cx="2064000" cy="34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5" name="Google Shape;1195;p125"/>
          <p:cNvSpPr/>
          <p:nvPr/>
        </p:nvSpPr>
        <p:spPr>
          <a:xfrm>
            <a:off x="8746657" y="5242560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6" name="Google Shape;1196;p125"/>
          <p:cNvSpPr txBox="1"/>
          <p:nvPr/>
        </p:nvSpPr>
        <p:spPr>
          <a:xfrm>
            <a:off x="10254343" y="4720079"/>
            <a:ext cx="1541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iguales?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1" name="Google Shape;1201;p126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2" name="Google Shape;1202;p126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3" name="Google Shape;1203;p126"/>
          <p:cNvSpPr/>
          <p:nvPr/>
        </p:nvSpPr>
        <p:spPr>
          <a:xfrm>
            <a:off x="5778650" y="1011050"/>
            <a:ext cx="1827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4" name="Google Shape;1204;p126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26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6" name="Google Shape;1206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7" name="Google Shape;1207;p126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8" name="Google Shape;1208;p126"/>
          <p:cNvSpPr/>
          <p:nvPr/>
        </p:nvSpPr>
        <p:spPr>
          <a:xfrm>
            <a:off x="522514" y="4676503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9" name="Google Shape;1209;p126"/>
          <p:cNvSpPr/>
          <p:nvPr/>
        </p:nvSpPr>
        <p:spPr>
          <a:xfrm>
            <a:off x="1869772" y="4676503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0" name="Google Shape;1210;p126"/>
          <p:cNvSpPr/>
          <p:nvPr/>
        </p:nvSpPr>
        <p:spPr>
          <a:xfrm>
            <a:off x="10006148" y="5749838"/>
            <a:ext cx="2064000" cy="34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1" name="Google Shape;1211;p126"/>
          <p:cNvSpPr/>
          <p:nvPr/>
        </p:nvSpPr>
        <p:spPr>
          <a:xfrm>
            <a:off x="8746657" y="5749838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2" name="Google Shape;1212;p126"/>
          <p:cNvSpPr txBox="1"/>
          <p:nvPr/>
        </p:nvSpPr>
        <p:spPr>
          <a:xfrm>
            <a:off x="10254343" y="5227357"/>
            <a:ext cx="1541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iguales?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7" name="Google Shape;1217;p127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8" name="Google Shape;1218;p127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9" name="Google Shape;1219;p127"/>
          <p:cNvSpPr/>
          <p:nvPr/>
        </p:nvSpPr>
        <p:spPr>
          <a:xfrm>
            <a:off x="5778650" y="1011050"/>
            <a:ext cx="22068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0" name="Google Shape;1220;p127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127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2" name="Google Shape;1222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3" name="Google Shape;1223;p127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4" name="Google Shape;1224;p127"/>
          <p:cNvSpPr/>
          <p:nvPr/>
        </p:nvSpPr>
        <p:spPr>
          <a:xfrm>
            <a:off x="522514" y="4676503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5" name="Google Shape;1225;p127"/>
          <p:cNvSpPr/>
          <p:nvPr/>
        </p:nvSpPr>
        <p:spPr>
          <a:xfrm>
            <a:off x="1869772" y="4676503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6" name="Google Shape;1226;p127"/>
          <p:cNvSpPr/>
          <p:nvPr/>
        </p:nvSpPr>
        <p:spPr>
          <a:xfrm>
            <a:off x="10006148" y="5749838"/>
            <a:ext cx="2064000" cy="34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7" name="Google Shape;1227;p127"/>
          <p:cNvSpPr/>
          <p:nvPr/>
        </p:nvSpPr>
        <p:spPr>
          <a:xfrm>
            <a:off x="8746657" y="5749838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8" name="Google Shape;1228;p127"/>
          <p:cNvSpPr txBox="1"/>
          <p:nvPr/>
        </p:nvSpPr>
        <p:spPr>
          <a:xfrm>
            <a:off x="10254343" y="5227357"/>
            <a:ext cx="1541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iguales?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3" name="Google Shape;1233;p128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4" name="Google Shape;1234;p128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5" name="Google Shape;1235;p128"/>
          <p:cNvSpPr/>
          <p:nvPr/>
        </p:nvSpPr>
        <p:spPr>
          <a:xfrm>
            <a:off x="5778650" y="1011050"/>
            <a:ext cx="1827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6" name="Google Shape;1236;p128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128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8" name="Google Shape;1238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9" name="Google Shape;1239;p128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0" name="Google Shape;1240;p128"/>
          <p:cNvSpPr/>
          <p:nvPr/>
        </p:nvSpPr>
        <p:spPr>
          <a:xfrm>
            <a:off x="522514" y="5094518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1" name="Google Shape;1241;p128"/>
          <p:cNvSpPr/>
          <p:nvPr/>
        </p:nvSpPr>
        <p:spPr>
          <a:xfrm>
            <a:off x="1869772" y="5094518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6" name="Google Shape;1246;p129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7" name="Google Shape;1247;p129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8" name="Google Shape;1248;p129"/>
          <p:cNvSpPr/>
          <p:nvPr/>
        </p:nvSpPr>
        <p:spPr>
          <a:xfrm>
            <a:off x="5778650" y="1011050"/>
            <a:ext cx="1827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9" name="Google Shape;1249;p129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129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1" name="Google Shape;1251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29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3" name="Google Shape;1253;p129"/>
          <p:cNvSpPr/>
          <p:nvPr/>
        </p:nvSpPr>
        <p:spPr>
          <a:xfrm>
            <a:off x="10006148" y="4811487"/>
            <a:ext cx="2064000" cy="34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4" name="Google Shape;1254;p129"/>
          <p:cNvSpPr/>
          <p:nvPr/>
        </p:nvSpPr>
        <p:spPr>
          <a:xfrm>
            <a:off x="8746657" y="4811487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5" name="Google Shape;1255;p129"/>
          <p:cNvSpPr txBox="1"/>
          <p:nvPr/>
        </p:nvSpPr>
        <p:spPr>
          <a:xfrm>
            <a:off x="10254343" y="4289006"/>
            <a:ext cx="1541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iguales?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6" name="Google Shape;1256;p129"/>
          <p:cNvSpPr/>
          <p:nvPr/>
        </p:nvSpPr>
        <p:spPr>
          <a:xfrm>
            <a:off x="522514" y="5094518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7" name="Google Shape;1257;p129"/>
          <p:cNvSpPr/>
          <p:nvPr/>
        </p:nvSpPr>
        <p:spPr>
          <a:xfrm>
            <a:off x="1869772" y="5094518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4137532" y="1015999"/>
            <a:ext cx="47297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726173" y="2332514"/>
            <a:ext cx="11552454" cy="5088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Proveen solución para almacenar datos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versátiles para modelar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Ambos tienen lenguaje de consultas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 está definido por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esquema</a:t>
            </a:r>
            <a:endParaRPr b="1" i="0" sz="3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XML es más flexible, no está separado por un esquema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640068" y="7721599"/>
            <a:ext cx="11724664" cy="137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modelo relacional al ser menos flexible es más simple pero también limitado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2" name="Google Shape;1262;p130"/>
          <p:cNvGraphicFramePr/>
          <p:nvPr/>
        </p:nvGraphicFramePr>
        <p:xfrm>
          <a:off x="7262948" y="4023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20250"/>
                <a:gridCol w="15315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0"/>
          <p:cNvGraphicFramePr/>
          <p:nvPr/>
        </p:nvGraphicFramePr>
        <p:xfrm>
          <a:off x="1698171" y="4052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11400"/>
                <a:gridCol w="1956775"/>
                <a:gridCol w="17158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4" name="Google Shape;1264;p130"/>
          <p:cNvSpPr/>
          <p:nvPr/>
        </p:nvSpPr>
        <p:spPr>
          <a:xfrm>
            <a:off x="5778650" y="1011050"/>
            <a:ext cx="21504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5" name="Google Shape;1265;p130"/>
          <p:cNvSpPr/>
          <p:nvPr/>
        </p:nvSpPr>
        <p:spPr>
          <a:xfrm>
            <a:off x="7732222" y="3374403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130"/>
          <p:cNvSpPr/>
          <p:nvPr/>
        </p:nvSpPr>
        <p:spPr>
          <a:xfrm>
            <a:off x="2850554" y="336189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Google Shape;1267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338609"/>
            <a:ext cx="9791700" cy="85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8" name="Google Shape;1268;p130"/>
          <p:cNvGraphicFramePr/>
          <p:nvPr/>
        </p:nvGraphicFramePr>
        <p:xfrm>
          <a:off x="1335496" y="706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825725"/>
                <a:gridCol w="2690950"/>
                <a:gridCol w="2743200"/>
                <a:gridCol w="1672050"/>
                <a:gridCol w="1868000"/>
              </a:tblGrid>
              <a:tr h="58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 Light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9" name="Google Shape;1269;p130"/>
          <p:cNvSpPr/>
          <p:nvPr/>
        </p:nvSpPr>
        <p:spPr>
          <a:xfrm>
            <a:off x="10006148" y="4811487"/>
            <a:ext cx="2064000" cy="34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0" name="Google Shape;1270;p130"/>
          <p:cNvSpPr/>
          <p:nvPr/>
        </p:nvSpPr>
        <p:spPr>
          <a:xfrm>
            <a:off x="8746657" y="4811487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1" name="Google Shape;1271;p130"/>
          <p:cNvSpPr txBox="1"/>
          <p:nvPr/>
        </p:nvSpPr>
        <p:spPr>
          <a:xfrm>
            <a:off x="10254343" y="4289006"/>
            <a:ext cx="1541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iguales?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2" name="Google Shape;1272;p130"/>
          <p:cNvSpPr/>
          <p:nvPr/>
        </p:nvSpPr>
        <p:spPr>
          <a:xfrm>
            <a:off x="522514" y="5094518"/>
            <a:ext cx="1175700" cy="3657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3" name="Google Shape;1273;p130"/>
          <p:cNvSpPr/>
          <p:nvPr/>
        </p:nvSpPr>
        <p:spPr>
          <a:xfrm>
            <a:off x="1869772" y="5094518"/>
            <a:ext cx="809100" cy="365700"/>
          </a:xfrm>
          <a:prstGeom prst="roundRect">
            <a:avLst>
              <a:gd fmla="val 0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31"/>
          <p:cNvSpPr/>
          <p:nvPr/>
        </p:nvSpPr>
        <p:spPr>
          <a:xfrm>
            <a:off x="5746495" y="1015999"/>
            <a:ext cx="151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131"/>
          <p:cNvSpPr/>
          <p:nvPr/>
        </p:nvSpPr>
        <p:spPr>
          <a:xfrm>
            <a:off x="402199" y="237835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cada actor junto a todas las películas en las que ha actuado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4" name="Google Shape;1284;p132"/>
          <p:cNvGraphicFramePr/>
          <p:nvPr/>
        </p:nvGraphicFramePr>
        <p:xfrm>
          <a:off x="786276" y="2941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66825"/>
                <a:gridCol w="3571400"/>
                <a:gridCol w="150315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39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5" name="Google Shape;1285;p132"/>
          <p:cNvGraphicFramePr/>
          <p:nvPr/>
        </p:nvGraphicFramePr>
        <p:xfrm>
          <a:off x="8869812" y="2809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366900"/>
                <a:gridCol w="18686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6" name="Google Shape;1286;p132"/>
          <p:cNvGraphicFramePr/>
          <p:nvPr/>
        </p:nvGraphicFramePr>
        <p:xfrm>
          <a:off x="809732" y="6284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7" name="Google Shape;1287;p132"/>
          <p:cNvSpPr/>
          <p:nvPr/>
        </p:nvSpPr>
        <p:spPr>
          <a:xfrm>
            <a:off x="2719317" y="1011039"/>
            <a:ext cx="75663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Nuestra base de datos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8" name="Google Shape;1288;p132"/>
          <p:cNvSpPr/>
          <p:nvPr/>
        </p:nvSpPr>
        <p:spPr>
          <a:xfrm>
            <a:off x="2950505" y="2226607"/>
            <a:ext cx="16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32"/>
          <p:cNvSpPr/>
          <p:nvPr/>
        </p:nvSpPr>
        <p:spPr>
          <a:xfrm>
            <a:off x="9574086" y="2160256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132"/>
          <p:cNvSpPr/>
          <p:nvPr/>
        </p:nvSpPr>
        <p:spPr>
          <a:xfrm>
            <a:off x="5437002" y="5569519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3"/>
          <p:cNvSpPr/>
          <p:nvPr/>
        </p:nvSpPr>
        <p:spPr>
          <a:xfrm>
            <a:off x="5746495" y="1015999"/>
            <a:ext cx="151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33"/>
          <p:cNvSpPr/>
          <p:nvPr/>
        </p:nvSpPr>
        <p:spPr>
          <a:xfrm>
            <a:off x="402199" y="237835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cada actor junto a todas las películas en las que ha actuado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7" name="Google Shape;1297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037" y="4362471"/>
            <a:ext cx="9010726" cy="247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34"/>
          <p:cNvSpPr/>
          <p:nvPr/>
        </p:nvSpPr>
        <p:spPr>
          <a:xfrm>
            <a:off x="402199" y="3466106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los atributos en ambas relaciones tienen el mismo nombre, es posible no indicar la condición: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134"/>
          <p:cNvSpPr/>
          <p:nvPr/>
        </p:nvSpPr>
        <p:spPr>
          <a:xfrm>
            <a:off x="5704205" y="1015999"/>
            <a:ext cx="1596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34"/>
          <p:cNvSpPr/>
          <p:nvPr/>
        </p:nvSpPr>
        <p:spPr>
          <a:xfrm>
            <a:off x="3851399" y="1991912"/>
            <a:ext cx="53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Natural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34"/>
          <p:cNvSpPr/>
          <p:nvPr/>
        </p:nvSpPr>
        <p:spPr>
          <a:xfrm>
            <a:off x="402199" y="5599364"/>
            <a:ext cx="12200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las relaciones son: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R(a, b), S(b, 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6" name="Google Shape;1306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0" y="7054850"/>
            <a:ext cx="11938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35"/>
          <p:cNvSpPr/>
          <p:nvPr/>
        </p:nvSpPr>
        <p:spPr>
          <a:xfrm>
            <a:off x="2823844" y="1015999"/>
            <a:ext cx="7357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pasa con esto?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35"/>
          <p:cNvSpPr/>
          <p:nvPr/>
        </p:nvSpPr>
        <p:spPr>
          <a:xfrm>
            <a:off x="402199" y="2873385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los actores dirigidos por C. Nolan y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135"/>
          <p:cNvSpPr/>
          <p:nvPr/>
        </p:nvSpPr>
        <p:spPr>
          <a:xfrm>
            <a:off x="402199" y="7629331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consulta anterior no funciona, ¿por qué?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4" name="Google Shape;1314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572" y="4362471"/>
            <a:ext cx="6035654" cy="165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012" y="6089175"/>
            <a:ext cx="9460777" cy="137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36"/>
          <p:cNvSpPr/>
          <p:nvPr/>
        </p:nvSpPr>
        <p:spPr>
          <a:xfrm>
            <a:off x="2823844" y="1015999"/>
            <a:ext cx="7357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pasa con esto?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136"/>
          <p:cNvSpPr/>
          <p:nvPr/>
        </p:nvSpPr>
        <p:spPr>
          <a:xfrm>
            <a:off x="402199" y="2873385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los actores dirigidos por C. Nolan y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136"/>
          <p:cNvSpPr/>
          <p:nvPr/>
        </p:nvSpPr>
        <p:spPr>
          <a:xfrm>
            <a:off x="402199" y="7629331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consulta anterior no funciona, ¿por qué?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3" name="Google Shape;1323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572" y="4362471"/>
            <a:ext cx="6035654" cy="165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012" y="6089175"/>
            <a:ext cx="9460777" cy="13740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36"/>
          <p:cNvSpPr/>
          <p:nvPr/>
        </p:nvSpPr>
        <p:spPr>
          <a:xfrm>
            <a:off x="1654446" y="6541496"/>
            <a:ext cx="9460800" cy="4695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7"/>
          <p:cNvSpPr/>
          <p:nvPr/>
        </p:nvSpPr>
        <p:spPr>
          <a:xfrm>
            <a:off x="4348607" y="1015999"/>
            <a:ext cx="4307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Intersección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1" name="Google Shape;1331;p137"/>
          <p:cNvSpPr/>
          <p:nvPr/>
        </p:nvSpPr>
        <p:spPr>
          <a:xfrm>
            <a:off x="402199" y="2419349"/>
            <a:ext cx="122004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Sean las relaciones           , ambas con los mismos atributos, su intersección puede definirse  con los operadores definidos anteriormente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2" name="Google Shape;1332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284" y="2570192"/>
            <a:ext cx="1245669" cy="40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389" y="5754943"/>
            <a:ext cx="5382123" cy="42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313" y="4876800"/>
            <a:ext cx="6910175" cy="40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oogle Shape;1339;p138"/>
          <p:cNvGraphicFramePr/>
          <p:nvPr/>
        </p:nvGraphicFramePr>
        <p:xfrm>
          <a:off x="786275" y="2928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178625"/>
                <a:gridCol w="1337825"/>
              </a:tblGrid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Clint Eastwood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192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0" name="Google Shape;1340;p138"/>
          <p:cNvSpPr/>
          <p:nvPr/>
        </p:nvSpPr>
        <p:spPr>
          <a:xfrm>
            <a:off x="2712482" y="2213686"/>
            <a:ext cx="143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138"/>
          <p:cNvSpPr/>
          <p:nvPr/>
        </p:nvSpPr>
        <p:spPr>
          <a:xfrm>
            <a:off x="4348607" y="1015999"/>
            <a:ext cx="4307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Intersección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2" name="Google Shape;1342;p138"/>
          <p:cNvSpPr/>
          <p:nvPr/>
        </p:nvSpPr>
        <p:spPr>
          <a:xfrm>
            <a:off x="8268789" y="2213686"/>
            <a:ext cx="2206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3" name="Google Shape;1343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020" y="6279993"/>
            <a:ext cx="4381500" cy="80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4" name="Google Shape;1344;p138"/>
          <p:cNvGraphicFramePr/>
          <p:nvPr/>
        </p:nvGraphicFramePr>
        <p:xfrm>
          <a:off x="4116614" y="780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178625"/>
                <a:gridCol w="1337825"/>
              </a:tblGrid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Clint Eastwood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192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5" name="Google Shape;1345;p138"/>
          <p:cNvGraphicFramePr/>
          <p:nvPr/>
        </p:nvGraphicFramePr>
        <p:xfrm>
          <a:off x="7440024" y="2928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178625"/>
                <a:gridCol w="1337825"/>
              </a:tblGrid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Clint Eastwood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192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Christopher Nolan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50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Martin Scorsese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78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Wes Anderson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39"/>
          <p:cNvSpPr/>
          <p:nvPr/>
        </p:nvSpPr>
        <p:spPr>
          <a:xfrm>
            <a:off x="4348607" y="1015999"/>
            <a:ext cx="4307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Intersección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139"/>
          <p:cNvSpPr/>
          <p:nvPr/>
        </p:nvSpPr>
        <p:spPr>
          <a:xfrm>
            <a:off x="402199" y="2442798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dirigidos por C. Nolan y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2" name="Google Shape;1352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572" y="3605057"/>
            <a:ext cx="6035654" cy="165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298" y="5458145"/>
            <a:ext cx="4117036" cy="165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0540" y="5458145"/>
            <a:ext cx="4436808" cy="165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3125" y="8089041"/>
            <a:ext cx="7158550" cy="3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3953890" y="1015999"/>
            <a:ext cx="509701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Otros Ejemplos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46426" y="2889249"/>
            <a:ext cx="10911948" cy="2832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orientados a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columnares.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de Grafos.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1164049" y="7010910"/>
            <a:ext cx="10676700" cy="1395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que aprender las diferencias y cuándo usar qué!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40"/>
          <p:cNvSpPr/>
          <p:nvPr/>
        </p:nvSpPr>
        <p:spPr>
          <a:xfrm>
            <a:off x="2823844" y="1015999"/>
            <a:ext cx="7357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pasa con esto?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140"/>
          <p:cNvSpPr/>
          <p:nvPr/>
        </p:nvSpPr>
        <p:spPr>
          <a:xfrm>
            <a:off x="402199" y="2442798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dirigidos por C. Nolan y no por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140"/>
          <p:cNvSpPr/>
          <p:nvPr/>
        </p:nvSpPr>
        <p:spPr>
          <a:xfrm>
            <a:off x="6451071" y="5272406"/>
            <a:ext cx="102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41"/>
          <p:cNvSpPr/>
          <p:nvPr/>
        </p:nvSpPr>
        <p:spPr>
          <a:xfrm>
            <a:off x="2823844" y="1015999"/>
            <a:ext cx="7357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pasa con esto?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41"/>
          <p:cNvSpPr/>
          <p:nvPr/>
        </p:nvSpPr>
        <p:spPr>
          <a:xfrm>
            <a:off x="402199" y="2442798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dirigidos por C. Nolan y no por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141"/>
          <p:cNvSpPr/>
          <p:nvPr/>
        </p:nvSpPr>
        <p:spPr>
          <a:xfrm>
            <a:off x="2815996" y="5276850"/>
            <a:ext cx="7372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podemos realizar esta consulta!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42"/>
          <p:cNvSpPr/>
          <p:nvPr/>
        </p:nvSpPr>
        <p:spPr>
          <a:xfrm>
            <a:off x="2760598" y="1015999"/>
            <a:ext cx="7483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Consultas monótonas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142"/>
          <p:cNvSpPr/>
          <p:nvPr/>
        </p:nvSpPr>
        <p:spPr>
          <a:xfrm>
            <a:off x="402199" y="2684007"/>
            <a:ext cx="11798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    una expresión de álgebra relacional sobre un esquema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6" name="Google Shape;1376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137" y="3395053"/>
            <a:ext cx="298918" cy="35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821" y="2825058"/>
            <a:ext cx="378975" cy="3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42"/>
          <p:cNvSpPr/>
          <p:nvPr/>
        </p:nvSpPr>
        <p:spPr>
          <a:xfrm>
            <a:off x="295242" y="4546600"/>
            <a:ext cx="124143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es monótona si para toda instancia       sobre   , si          , entonces se tiene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9" name="Google Shape;1379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713" y="4673436"/>
            <a:ext cx="378975" cy="35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0908" y="4749437"/>
            <a:ext cx="625045" cy="35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1668" y="4698836"/>
            <a:ext cx="298917" cy="35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18738" y="4737100"/>
            <a:ext cx="1041010" cy="35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1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1502" y="5308546"/>
            <a:ext cx="1929961" cy="3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142"/>
          <p:cNvSpPr/>
          <p:nvPr/>
        </p:nvSpPr>
        <p:spPr>
          <a:xfrm>
            <a:off x="402199" y="6548394"/>
            <a:ext cx="124143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aumenta el tamaño de mi instancia, entonces el resultado de mi consulta no disminuye!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43"/>
          <p:cNvSpPr/>
          <p:nvPr/>
        </p:nvSpPr>
        <p:spPr>
          <a:xfrm>
            <a:off x="2760598" y="1015999"/>
            <a:ext cx="7483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Consultas monótonas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43"/>
          <p:cNvSpPr/>
          <p:nvPr/>
        </p:nvSpPr>
        <p:spPr>
          <a:xfrm>
            <a:off x="402199" y="2946115"/>
            <a:ext cx="122004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Teorema: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 consulta usando los operadores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monótona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1" name="Google Shape;1391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783" y="4166545"/>
            <a:ext cx="2269234" cy="39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4"/>
          <p:cNvSpPr/>
          <p:nvPr/>
        </p:nvSpPr>
        <p:spPr>
          <a:xfrm>
            <a:off x="2823844" y="1015999"/>
            <a:ext cx="7357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pasa con esto?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144"/>
          <p:cNvSpPr/>
          <p:nvPr/>
        </p:nvSpPr>
        <p:spPr>
          <a:xfrm>
            <a:off x="402199" y="2442798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dirigidos por C. Nolan y no por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144"/>
          <p:cNvSpPr/>
          <p:nvPr/>
        </p:nvSpPr>
        <p:spPr>
          <a:xfrm>
            <a:off x="2815996" y="5276850"/>
            <a:ext cx="7372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podemos realizar esta consulta!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45"/>
          <p:cNvSpPr/>
          <p:nvPr/>
        </p:nvSpPr>
        <p:spPr>
          <a:xfrm>
            <a:off x="4715891" y="1015999"/>
            <a:ext cx="3573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145"/>
          <p:cNvSpPr/>
          <p:nvPr/>
        </p:nvSpPr>
        <p:spPr>
          <a:xfrm>
            <a:off x="402199" y="2643529"/>
            <a:ext cx="12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Sean las relaciones           , ambas con los mismos atributos, su diferencia               es una nueva relación que contiene la diferencia (de conjuntos) entre las tuplas de ambas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5" name="Google Shape;1405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065" y="3077107"/>
            <a:ext cx="1245669" cy="40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Google Shape;1406;p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546" y="3598914"/>
            <a:ext cx="1525005" cy="3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46"/>
          <p:cNvSpPr/>
          <p:nvPr/>
        </p:nvSpPr>
        <p:spPr>
          <a:xfrm>
            <a:off x="4715891" y="1015999"/>
            <a:ext cx="3573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2" name="Google Shape;1412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696" y="3346014"/>
            <a:ext cx="1525005" cy="375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3" name="Google Shape;1413;p146"/>
          <p:cNvGraphicFramePr/>
          <p:nvPr/>
        </p:nvGraphicFramePr>
        <p:xfrm>
          <a:off x="786275" y="2928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178625"/>
                <a:gridCol w="1337825"/>
              </a:tblGrid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Clint Eastwood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192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4" name="Google Shape;1414;p146"/>
          <p:cNvSpPr/>
          <p:nvPr/>
        </p:nvSpPr>
        <p:spPr>
          <a:xfrm>
            <a:off x="2712482" y="2213686"/>
            <a:ext cx="143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5" name="Google Shape;1415;p146"/>
          <p:cNvGraphicFramePr/>
          <p:nvPr/>
        </p:nvGraphicFramePr>
        <p:xfrm>
          <a:off x="7440024" y="2928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178625"/>
                <a:gridCol w="1337825"/>
              </a:tblGrid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Clint Eastwood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192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Christopher Nolan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50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Martin Scorsese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78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Wes Anderson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51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6" name="Google Shape;1416;p146"/>
          <p:cNvSpPr/>
          <p:nvPr/>
        </p:nvSpPr>
        <p:spPr>
          <a:xfrm>
            <a:off x="8268789" y="2213686"/>
            <a:ext cx="2206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7" name="Google Shape;1417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6915" y="5967294"/>
            <a:ext cx="5783829" cy="7973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8" name="Google Shape;1418;p146"/>
          <p:cNvGraphicFramePr/>
          <p:nvPr/>
        </p:nvGraphicFramePr>
        <p:xfrm>
          <a:off x="3996093" y="7168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178625"/>
                <a:gridCol w="1337825"/>
              </a:tblGrid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47"/>
          <p:cNvSpPr/>
          <p:nvPr/>
        </p:nvSpPr>
        <p:spPr>
          <a:xfrm>
            <a:off x="4715891" y="1015999"/>
            <a:ext cx="3573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47"/>
          <p:cNvSpPr/>
          <p:nvPr/>
        </p:nvSpPr>
        <p:spPr>
          <a:xfrm>
            <a:off x="402199" y="2442798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dirigidos por C. Nolan y no por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572" y="3605057"/>
            <a:ext cx="6035654" cy="165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298" y="5458145"/>
            <a:ext cx="4117036" cy="165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0540" y="5458145"/>
            <a:ext cx="4436808" cy="165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4874" y="7987639"/>
            <a:ext cx="7255052" cy="3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1340175" y="3814241"/>
            <a:ext cx="104649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6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60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046426" y="2317750"/>
            <a:ext cx="1091194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se almacenan como tablas: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16"/>
          <p:cNvGraphicFramePr/>
          <p:nvPr/>
        </p:nvGraphicFramePr>
        <p:xfrm>
          <a:off x="809732" y="3888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16"/>
          <p:cNvSpPr/>
          <p:nvPr/>
        </p:nvSpPr>
        <p:spPr>
          <a:xfrm>
            <a:off x="1046426" y="6348809"/>
            <a:ext cx="10911948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Distinguimos: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a cada tabla le llamamos relación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son las columnas de la relación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son las filas de la relación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220013" y="3251199"/>
            <a:ext cx="2564774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17"/>
          <p:cNvGraphicFramePr/>
          <p:nvPr/>
        </p:nvGraphicFramePr>
        <p:xfrm>
          <a:off x="809732" y="3049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17"/>
          <p:cNvSpPr/>
          <p:nvPr/>
        </p:nvSpPr>
        <p:spPr>
          <a:xfrm>
            <a:off x="1046426" y="5825709"/>
            <a:ext cx="11385332" cy="2318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tenemos la relación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atributos de la relación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ID_Película, Nombre_Película, Año, Categoría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Calificación (IMDB)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5220013" y="2412999"/>
            <a:ext cx="2564774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341999" y="3086100"/>
            <a:ext cx="103208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esquema es un conjunto de relaciones con sus atributos: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Esquema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341999" y="5000648"/>
            <a:ext cx="10320802" cy="3426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Películas(id, nombre, año, categoría, calificación)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Actor(id, nombre, edad)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Actuó_en(id_actor, id_película)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1341999" y="3086100"/>
            <a:ext cx="103208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denominar relaciones escribimos su nombre y luego sus atributos entre paréntesis: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Esquema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1341999" y="4954905"/>
            <a:ext cx="1032080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Películas(id, nombre, año, categoría, calificación)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4369942" y="1015999"/>
            <a:ext cx="426491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Hasta ahora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341999" y="2698750"/>
            <a:ext cx="10320802" cy="610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Todo el mundo necesita manejar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Conviene utilizar un 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de capas: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ven un  modelo lógico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Sistema ejecuta las 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 no necesita saber cómo el sistema ejecuta las 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341999" y="3086100"/>
            <a:ext cx="103208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práctica, cada atributo tiene un dominio o tipo de dato (float, integer, string, date,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Dominio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341999" y="5560556"/>
            <a:ext cx="10320802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Películas(id:</a:t>
            </a:r>
            <a:r>
              <a:rPr b="0" i="0" lang="en-US" sz="36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nombre:</a:t>
            </a:r>
            <a:r>
              <a:rPr b="0" i="0" lang="en-US" sz="36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año:</a:t>
            </a:r>
            <a:r>
              <a:rPr b="0" i="0" lang="en-US" sz="36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categoría:</a:t>
            </a:r>
            <a:r>
              <a:rPr b="0" i="0" lang="en-US" sz="36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calificación:</a:t>
            </a:r>
            <a:r>
              <a:rPr b="0" i="0" lang="en-US" sz="36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1341999" y="3077706"/>
            <a:ext cx="10320802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conjunto de tuplas para cada relación del esquema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21"/>
          <p:cNvGraphicFramePr/>
          <p:nvPr/>
        </p:nvGraphicFramePr>
        <p:xfrm>
          <a:off x="809732" y="640278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{AA94919C-0DD1-4747-9059-ED699EF0117F}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9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5C0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21"/>
          <p:cNvSpPr/>
          <p:nvPr/>
        </p:nvSpPr>
        <p:spPr>
          <a:xfrm>
            <a:off x="4298010" y="5017493"/>
            <a:ext cx="4408780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es un esquema: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341999" y="3077706"/>
            <a:ext cx="10320802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conjunto de tuplas para cada relación del esquema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809732" y="6402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22"/>
          <p:cNvSpPr/>
          <p:nvPr/>
        </p:nvSpPr>
        <p:spPr>
          <a:xfrm>
            <a:off x="4208856" y="5017493"/>
            <a:ext cx="458708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es una instancia: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402199" y="3086100"/>
            <a:ext cx="122004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restricciones que imponemos a un esquema que todas las instancias deben satisfacer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452403" y="5178458"/>
            <a:ext cx="12200402" cy="3426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restricción más importante son las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de atributos forma una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no permitimos que existan dos tuplas para esa relación con los mismos valores en todos los atributos de la llave, y no hay un subconjunto de esos atributos que cumpla esa condición. </a:t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Llaves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809732" y="4370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Batman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2005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Acción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Batman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1995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Acción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5.4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24"/>
          <p:cNvSpPr/>
          <p:nvPr/>
        </p:nvSpPr>
        <p:spPr>
          <a:xfrm>
            <a:off x="1193926" y="7639049"/>
            <a:ext cx="10616948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Batman Begins (2005)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Batman Forever (1995)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4806442" y="3124198"/>
            <a:ext cx="3671317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la llave?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402199" y="3359150"/>
            <a:ext cx="1220040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escribimos las relaciones subrayamos las llaves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1341999" y="4954905"/>
            <a:ext cx="1032080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Películas(</a:t>
            </a:r>
            <a:r>
              <a:rPr b="0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nombre, año, categoría, calificación)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/>
        </p:nvSpPr>
        <p:spPr>
          <a:xfrm>
            <a:off x="5401137" y="1011039"/>
            <a:ext cx="2202527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61579" y="3221537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 llave (superkey):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conjunto de atributos que determina a todo el resto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561579" y="5017177"/>
            <a:ext cx="11881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(candidata/minimal):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conjunto de atributos que determina a todo el resto, y ninguno de sus subconjuntos es una super llave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561579" y="7510507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llave candidata que queremos destacar (la subrayada en el esquema)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Terminología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5401137" y="1011039"/>
            <a:ext cx="2202527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705270" y="2767016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Persona(</a:t>
            </a:r>
            <a:r>
              <a:rPr b="1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705270" y="4208054"/>
            <a:ext cx="4036547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5401137" y="1011039"/>
            <a:ext cx="2202527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705270" y="2767016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Persona(</a:t>
            </a:r>
            <a:r>
              <a:rPr b="1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705270" y="4208054"/>
            <a:ext cx="4036547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705270" y="5649092"/>
            <a:ext cx="9549074" cy="176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 candidatas: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/>
        </p:nvSpPr>
        <p:spPr>
          <a:xfrm>
            <a:off x="5401137" y="1011039"/>
            <a:ext cx="2202527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705270" y="2767016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Persona(</a:t>
            </a:r>
            <a:r>
              <a:rPr b="1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705270" y="4208054"/>
            <a:ext cx="4036547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705270" y="5649092"/>
            <a:ext cx="9549074" cy="176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 candidatas: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646091" y="4104508"/>
            <a:ext cx="5528492" cy="3980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Superllaves: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id,rut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id,nombre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rut,nombre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id,rut,nombre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>
            <a:off x="5365876" y="1015999"/>
            <a:ext cx="227304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341999" y="3790950"/>
            <a:ext cx="10320802" cy="392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PostgreSQL - Es la que usaremos nosotros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MySQL - Usada ampliamente en ambientes de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SQLite - Base de datos pequeña, usada generalmente en contextos de apps móviles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DBMS relacionales Open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/>
        </p:nvSpPr>
        <p:spPr>
          <a:xfrm>
            <a:off x="4097899" y="1011039"/>
            <a:ext cx="4809009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Surrogate Key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705269" y="4271506"/>
            <a:ext cx="11443187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Surrogate key: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llave genérica qué simplifica cosas 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705270" y="2767016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Persona(</a:t>
            </a:r>
            <a:r>
              <a:rPr b="1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705270" y="6154420"/>
            <a:ext cx="1103823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nuestro ejemplo id es mas fácil de manejar qué rut 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270000" y="3814241"/>
            <a:ext cx="10464800" cy="21251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6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Cómo consultar bases de datos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32"/>
          <p:cNvGraphicFramePr/>
          <p:nvPr/>
        </p:nvGraphicFramePr>
        <p:xfrm>
          <a:off x="786276" y="2941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66825"/>
                <a:gridCol w="3571400"/>
                <a:gridCol w="150315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39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32"/>
          <p:cNvGraphicFramePr/>
          <p:nvPr/>
        </p:nvGraphicFramePr>
        <p:xfrm>
          <a:off x="8869812" y="2809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366900"/>
                <a:gridCol w="18686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32"/>
          <p:cNvGraphicFramePr/>
          <p:nvPr/>
        </p:nvGraphicFramePr>
        <p:xfrm>
          <a:off x="809732" y="6284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32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Consideremos la siguiente instancia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2668780" y="2421132"/>
            <a:ext cx="16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9574099" y="2288406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5436927" y="5764019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33"/>
          <p:cNvGraphicFramePr/>
          <p:nvPr/>
        </p:nvGraphicFramePr>
        <p:xfrm>
          <a:off x="3514300" y="4840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5976200"/>
              </a:tblGrid>
              <a:tr h="59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33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402199" y="3359150"/>
            <a:ext cx="1220040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402199" y="3359150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p34"/>
          <p:cNvGraphicFramePr/>
          <p:nvPr/>
        </p:nvGraphicFramePr>
        <p:xfrm>
          <a:off x="2965428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909550"/>
                <a:gridCol w="3164400"/>
              </a:tblGrid>
              <a:tr h="4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402199" y="3086100"/>
            <a:ext cx="122004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2965428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909550"/>
                <a:gridCol w="3164400"/>
              </a:tblGrid>
              <a:tr h="4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809724" y="3359150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Nolan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36"/>
          <p:cNvGraphicFramePr/>
          <p:nvPr/>
        </p:nvGraphicFramePr>
        <p:xfrm>
          <a:off x="809732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64900"/>
                <a:gridCol w="3413975"/>
                <a:gridCol w="775375"/>
                <a:gridCol w="1412975"/>
                <a:gridCol w="2259050"/>
                <a:gridCol w="2259050"/>
              </a:tblGrid>
              <a:tr h="47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402199" y="3359150"/>
            <a:ext cx="1220040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id de los actores de la película “Interstellar”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4907268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190275"/>
              </a:tblGrid>
              <a:tr h="43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02199" y="3086100"/>
            <a:ext cx="122004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cada actor junto a todas las películas en las que ha actuado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8" name="Google Shape;348;p38"/>
          <p:cNvGraphicFramePr/>
          <p:nvPr/>
        </p:nvGraphicFramePr>
        <p:xfrm>
          <a:off x="1866583" y="4840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96000"/>
                <a:gridCol w="3655625"/>
                <a:gridCol w="4620000"/>
              </a:tblGrid>
              <a:tr h="44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402199" y="3086100"/>
            <a:ext cx="122004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en que actúe Leonardo DiCaprio y que sean dirigidas por C. Nolan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39"/>
          <p:cNvGraphicFramePr/>
          <p:nvPr/>
        </p:nvGraphicFramePr>
        <p:xfrm>
          <a:off x="2965428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7073950"/>
              </a:tblGrid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5365876" y="1015999"/>
            <a:ext cx="227304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341999" y="4337049"/>
            <a:ext cx="10320802" cy="2832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DB2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Microsoft SQL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851399" y="1991912"/>
            <a:ext cx="5302002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DBMS relacionales comerciales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402199" y="3086100"/>
            <a:ext cx="122004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y la calificación en que actúe Leonardo DiCaprio o que sean dirigidas por C. Nolan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p40"/>
          <p:cNvGraphicFramePr/>
          <p:nvPr/>
        </p:nvGraphicFramePr>
        <p:xfrm>
          <a:off x="2965428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909550"/>
                <a:gridCol w="3164400"/>
              </a:tblGrid>
              <a:tr h="57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402199" y="3359150"/>
            <a:ext cx="1220040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372;p41"/>
          <p:cNvGraphicFramePr/>
          <p:nvPr/>
        </p:nvGraphicFramePr>
        <p:xfrm>
          <a:off x="1866583" y="4840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9271625"/>
              </a:tblGrid>
              <a:tr h="42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2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402199" y="3086100"/>
            <a:ext cx="122004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dirigidos por C. Nolan y A. Iñárritu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p42"/>
          <p:cNvGraphicFramePr/>
          <p:nvPr/>
        </p:nvGraphicFramePr>
        <p:xfrm>
          <a:off x="3514300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71900"/>
                <a:gridCol w="3592350"/>
                <a:gridCol w="1511950"/>
              </a:tblGrid>
              <a:tr h="76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/>
          <p:nvPr/>
        </p:nvSpPr>
        <p:spPr>
          <a:xfrm>
            <a:off x="2528570" y="1015999"/>
            <a:ext cx="794766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Consultas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402199" y="3359150"/>
            <a:ext cx="1220040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podemos concluir?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402199" y="5003800"/>
            <a:ext cx="1220040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resultados de las consultas también son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Parecen haber operaciones en común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/>
          <p:nvPr/>
        </p:nvSpPr>
        <p:spPr>
          <a:xfrm>
            <a:off x="840739" y="558800"/>
            <a:ext cx="113232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Álgebra relacional de selección,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 y 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4"/>
          <p:cNvSpPr/>
          <p:nvPr/>
        </p:nvSpPr>
        <p:spPr>
          <a:xfrm>
            <a:off x="402199" y="3365500"/>
            <a:ext cx="12200400" cy="4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Lenguaje teórico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Posee un conjunto de operadores que como input toman tablas, y como output devuelven tablas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Veremos cómo este lenguaje forma los cimientos de todos los lenguajes de consulta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0" y="4794250"/>
            <a:ext cx="1143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9407" y="5442106"/>
            <a:ext cx="2745986" cy="75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7925" y="5458685"/>
            <a:ext cx="29146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1270000" y="3814241"/>
            <a:ext cx="104649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6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402199" y="3077707"/>
            <a:ext cx="1220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una relación, entonces                   es una nueva relación que deja sólo a los atributos              de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1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46"/>
          <p:cNvSpPr/>
          <p:nvPr/>
        </p:nvSpPr>
        <p:spPr>
          <a:xfrm>
            <a:off x="402199" y="4552950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actores: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1721" y="3012605"/>
            <a:ext cx="2126140" cy="7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147" y="3740903"/>
            <a:ext cx="1590361" cy="59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6259" y="5260816"/>
            <a:ext cx="4252279" cy="950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Google Shape;416;p47"/>
          <p:cNvGraphicFramePr/>
          <p:nvPr/>
        </p:nvGraphicFramePr>
        <p:xfrm>
          <a:off x="3552852" y="6286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66825"/>
                <a:gridCol w="3571400"/>
                <a:gridCol w="150315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39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47"/>
          <p:cNvSpPr/>
          <p:nvPr/>
        </p:nvSpPr>
        <p:spPr>
          <a:xfrm>
            <a:off x="5717079" y="5483646"/>
            <a:ext cx="16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804398" y="2580459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actores: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945" y="3880720"/>
            <a:ext cx="4252279" cy="9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7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p48"/>
          <p:cNvGraphicFramePr/>
          <p:nvPr/>
        </p:nvGraphicFramePr>
        <p:xfrm>
          <a:off x="3552852" y="6286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66825"/>
                <a:gridCol w="3571400"/>
                <a:gridCol w="150315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39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48"/>
          <p:cNvSpPr/>
          <p:nvPr/>
        </p:nvSpPr>
        <p:spPr>
          <a:xfrm>
            <a:off x="5717079" y="5483646"/>
            <a:ext cx="16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8"/>
          <p:cNvSpPr/>
          <p:nvPr/>
        </p:nvSpPr>
        <p:spPr>
          <a:xfrm>
            <a:off x="804398" y="2580459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actores: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945" y="3880720"/>
            <a:ext cx="4252279" cy="9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p49"/>
          <p:cNvGraphicFramePr/>
          <p:nvPr/>
        </p:nvGraphicFramePr>
        <p:xfrm>
          <a:off x="3552852" y="6286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66825"/>
                <a:gridCol w="3571400"/>
                <a:gridCol w="150315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39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49"/>
          <p:cNvSpPr/>
          <p:nvPr/>
        </p:nvSpPr>
        <p:spPr>
          <a:xfrm>
            <a:off x="5717079" y="5483646"/>
            <a:ext cx="16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9"/>
          <p:cNvSpPr/>
          <p:nvPr/>
        </p:nvSpPr>
        <p:spPr>
          <a:xfrm>
            <a:off x="804398" y="2580459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actores: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945" y="3880720"/>
            <a:ext cx="4252279" cy="9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9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49"/>
          <p:cNvSpPr/>
          <p:nvPr/>
        </p:nvSpPr>
        <p:spPr>
          <a:xfrm>
            <a:off x="4546345" y="6767155"/>
            <a:ext cx="3291300" cy="1659000"/>
          </a:xfrm>
          <a:prstGeom prst="roundRect">
            <a:avLst>
              <a:gd fmla="val 16667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365876" y="1015999"/>
            <a:ext cx="227304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1341999" y="3517900"/>
            <a:ext cx="10320802" cy="447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Neo4J (Grafos)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 (Documentos)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Cassandra (Key Value - Column Store)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Apache Jena (RDF)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Redis (In memory Store)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 (Column Store)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Titan DB (Grafos)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Otros 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50"/>
          <p:cNvGraphicFramePr/>
          <p:nvPr/>
        </p:nvGraphicFramePr>
        <p:xfrm>
          <a:off x="4255945" y="5946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57140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50"/>
          <p:cNvSpPr/>
          <p:nvPr/>
        </p:nvSpPr>
        <p:spPr>
          <a:xfrm>
            <a:off x="804398" y="2580459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actores: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945" y="3880720"/>
            <a:ext cx="4252279" cy="9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0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1"/>
          <p:cNvSpPr/>
          <p:nvPr/>
        </p:nvSpPr>
        <p:spPr>
          <a:xfrm>
            <a:off x="402199" y="3077707"/>
            <a:ext cx="1220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una relación, entonces                   es una nueva relación que deja sólo a los atributos              de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1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51"/>
          <p:cNvSpPr/>
          <p:nvPr/>
        </p:nvSpPr>
        <p:spPr>
          <a:xfrm>
            <a:off x="402199" y="4552950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actores: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1"/>
          <p:cNvSpPr/>
          <p:nvPr/>
        </p:nvSpPr>
        <p:spPr>
          <a:xfrm>
            <a:off x="402199" y="6271347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6259" y="5260816"/>
            <a:ext cx="4252279" cy="9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904" y="7428647"/>
            <a:ext cx="6648995" cy="112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5595" y="3012605"/>
            <a:ext cx="2126140" cy="7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7147" y="3740903"/>
            <a:ext cx="1590361" cy="59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506702" y="249618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407" y="3653482"/>
            <a:ext cx="6648995" cy="11221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2"/>
          <p:cNvGraphicFramePr/>
          <p:nvPr/>
        </p:nvGraphicFramePr>
        <p:xfrm>
          <a:off x="731355" y="614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52"/>
          <p:cNvSpPr/>
          <p:nvPr/>
        </p:nvSpPr>
        <p:spPr>
          <a:xfrm>
            <a:off x="5358625" y="542582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4" name="Google Shape;474;p53"/>
          <p:cNvSpPr/>
          <p:nvPr/>
        </p:nvSpPr>
        <p:spPr>
          <a:xfrm>
            <a:off x="506702" y="249618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407" y="3653482"/>
            <a:ext cx="6648995" cy="11221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6" name="Google Shape;476;p53"/>
          <p:cNvGraphicFramePr/>
          <p:nvPr/>
        </p:nvGraphicFramePr>
        <p:xfrm>
          <a:off x="731355" y="614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" name="Google Shape;477;p53"/>
          <p:cNvSpPr/>
          <p:nvPr/>
        </p:nvSpPr>
        <p:spPr>
          <a:xfrm>
            <a:off x="5358625" y="542582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506702" y="249618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407" y="3653482"/>
            <a:ext cx="6648995" cy="11221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5" name="Google Shape;485;p54"/>
          <p:cNvGraphicFramePr/>
          <p:nvPr/>
        </p:nvGraphicFramePr>
        <p:xfrm>
          <a:off x="3688225" y="5797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387100"/>
                <a:gridCol w="224125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1" name="Google Shape;491;p55"/>
          <p:cNvSpPr/>
          <p:nvPr/>
        </p:nvSpPr>
        <p:spPr>
          <a:xfrm>
            <a:off x="506702" y="2214739"/>
            <a:ext cx="1220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relación es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tuplas. Entonces no hay duplicados entre las filas. Lo mismo para un resultado.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92" name="Google Shape;492;p55"/>
          <p:cNvGraphicFramePr/>
          <p:nvPr/>
        </p:nvGraphicFramePr>
        <p:xfrm>
          <a:off x="731355" y="614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3" name="Google Shape;493;p55"/>
          <p:cNvSpPr/>
          <p:nvPr/>
        </p:nvSpPr>
        <p:spPr>
          <a:xfrm>
            <a:off x="5358625" y="542582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305" y="3909098"/>
            <a:ext cx="6458403" cy="112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0" name="Google Shape;500;p56"/>
          <p:cNvSpPr/>
          <p:nvPr/>
        </p:nvSpPr>
        <p:spPr>
          <a:xfrm>
            <a:off x="506702" y="2214739"/>
            <a:ext cx="1220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relación es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tuplas. Entonces no hay duplicados entre las filas. Lo mismo para un resultado.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01" name="Google Shape;501;p56"/>
          <p:cNvGraphicFramePr/>
          <p:nvPr/>
        </p:nvGraphicFramePr>
        <p:xfrm>
          <a:off x="731355" y="614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56"/>
          <p:cNvSpPr/>
          <p:nvPr/>
        </p:nvSpPr>
        <p:spPr>
          <a:xfrm>
            <a:off x="5358625" y="5425827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305" y="3909098"/>
            <a:ext cx="6458403" cy="112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6"/>
          <p:cNvSpPr/>
          <p:nvPr/>
        </p:nvSpPr>
        <p:spPr>
          <a:xfrm>
            <a:off x="5319436" y="6620794"/>
            <a:ext cx="911400" cy="2747100"/>
          </a:xfrm>
          <a:prstGeom prst="roundRect">
            <a:avLst>
              <a:gd fmla="val 16667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0" name="Google Shape;510;p57"/>
          <p:cNvSpPr/>
          <p:nvPr/>
        </p:nvSpPr>
        <p:spPr>
          <a:xfrm>
            <a:off x="506702" y="2214739"/>
            <a:ext cx="1220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relación es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tuplas. Entonces no hay duplicados entre las filas. Lo mismo para un resultado.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11" name="Google Shape;511;p57"/>
          <p:cNvGraphicFramePr/>
          <p:nvPr/>
        </p:nvGraphicFramePr>
        <p:xfrm>
          <a:off x="5499297" y="584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546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12" name="Google Shape;51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305" y="3909098"/>
            <a:ext cx="6458403" cy="112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8" name="Google Shape;518;p58"/>
          <p:cNvSpPr/>
          <p:nvPr/>
        </p:nvSpPr>
        <p:spPr>
          <a:xfrm>
            <a:off x="506702" y="2214739"/>
            <a:ext cx="1220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relación es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tuplas. Entonces no hay duplicados entre las filas. Lo mismo para un resultado.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19" name="Google Shape;519;p58"/>
          <p:cNvGraphicFramePr/>
          <p:nvPr/>
        </p:nvGraphicFramePr>
        <p:xfrm>
          <a:off x="5499297" y="584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546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0" name="Google Shape;52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305" y="3909098"/>
            <a:ext cx="6458403" cy="1120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1" name="Google Shape;521;p58"/>
          <p:cNvCxnSpPr/>
          <p:nvPr/>
        </p:nvCxnSpPr>
        <p:spPr>
          <a:xfrm>
            <a:off x="5499297" y="7811589"/>
            <a:ext cx="15546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/>
          <p:nvPr/>
        </p:nvSpPr>
        <p:spPr>
          <a:xfrm>
            <a:off x="4546345" y="1015999"/>
            <a:ext cx="391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7" name="Google Shape;527;p59"/>
          <p:cNvSpPr/>
          <p:nvPr/>
        </p:nvSpPr>
        <p:spPr>
          <a:xfrm>
            <a:off x="506702" y="2214739"/>
            <a:ext cx="1220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relación es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tuplas. Entonces no hay duplicados entre las filas. Lo mismo para un resultado.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28" name="Google Shape;528;p59"/>
          <p:cNvGraphicFramePr/>
          <p:nvPr/>
        </p:nvGraphicFramePr>
        <p:xfrm>
          <a:off x="5499297" y="584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546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29" name="Google Shape;52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305" y="3909098"/>
            <a:ext cx="6458403" cy="112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1270000" y="3814241"/>
            <a:ext cx="10464800" cy="21251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6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Modelos de datos</a:t>
            </a:r>
            <a:endParaRPr b="0" i="0" sz="60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0"/>
          <p:cNvSpPr/>
          <p:nvPr/>
        </p:nvSpPr>
        <p:spPr>
          <a:xfrm>
            <a:off x="402199" y="2800707"/>
            <a:ext cx="122004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una relación, entonces                       es una nueva relación que deja sólo a las tuplas (filas) que satisfacen la condición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0"/>
          <p:cNvSpPr/>
          <p:nvPr/>
        </p:nvSpPr>
        <p:spPr>
          <a:xfrm>
            <a:off x="402199" y="499491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condiciones pueden ser: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0"/>
          <p:cNvSpPr/>
          <p:nvPr/>
        </p:nvSpPr>
        <p:spPr>
          <a:xfrm>
            <a:off x="402199" y="6692055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se pueden combinar con: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508" y="7480237"/>
            <a:ext cx="1711781" cy="64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2087" y="5718451"/>
            <a:ext cx="4201699" cy="8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2398" y="2840712"/>
            <a:ext cx="2398277" cy="58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1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2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3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1" name="Google Shape;561;p63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2" name="Google Shape;562;p63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3"/>
          <p:cNvSpPr/>
          <p:nvPr/>
        </p:nvSpPr>
        <p:spPr>
          <a:xfrm>
            <a:off x="11834949" y="6126480"/>
            <a:ext cx="979800" cy="444000"/>
          </a:xfrm>
          <a:prstGeom prst="lef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4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1" name="Google Shape;571;p64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4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4"/>
          <p:cNvSpPr/>
          <p:nvPr/>
        </p:nvSpPr>
        <p:spPr>
          <a:xfrm>
            <a:off x="11834949" y="6126480"/>
            <a:ext cx="979800" cy="444000"/>
          </a:xfrm>
          <a:prstGeom prst="lef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4" name="Google Shape;574;p64"/>
          <p:cNvSpPr/>
          <p:nvPr/>
        </p:nvSpPr>
        <p:spPr>
          <a:xfrm>
            <a:off x="782127" y="6060951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5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2" name="Google Shape;582;p65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3" name="Google Shape;583;p65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5"/>
          <p:cNvSpPr/>
          <p:nvPr/>
        </p:nvSpPr>
        <p:spPr>
          <a:xfrm>
            <a:off x="11834949" y="6570616"/>
            <a:ext cx="979800" cy="444000"/>
          </a:xfrm>
          <a:prstGeom prst="lef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5" name="Google Shape;585;p65"/>
          <p:cNvSpPr/>
          <p:nvPr/>
        </p:nvSpPr>
        <p:spPr>
          <a:xfrm>
            <a:off x="782127" y="6060951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6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3" name="Google Shape;593;p66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4" name="Google Shape;594;p66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6"/>
          <p:cNvSpPr/>
          <p:nvPr/>
        </p:nvSpPr>
        <p:spPr>
          <a:xfrm>
            <a:off x="11835839" y="6986452"/>
            <a:ext cx="979800" cy="444000"/>
          </a:xfrm>
          <a:prstGeom prst="lef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6" name="Google Shape;596;p66"/>
          <p:cNvSpPr/>
          <p:nvPr/>
        </p:nvSpPr>
        <p:spPr>
          <a:xfrm>
            <a:off x="782127" y="6060951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7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7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4" name="Google Shape;604;p67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5" name="Google Shape;605;p67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7"/>
          <p:cNvSpPr/>
          <p:nvPr/>
        </p:nvSpPr>
        <p:spPr>
          <a:xfrm>
            <a:off x="11835839" y="7406639"/>
            <a:ext cx="979800" cy="444000"/>
          </a:xfrm>
          <a:prstGeom prst="lef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7" name="Google Shape;607;p67"/>
          <p:cNvSpPr/>
          <p:nvPr/>
        </p:nvSpPr>
        <p:spPr>
          <a:xfrm>
            <a:off x="782127" y="6060951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8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8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5" name="Google Shape;615;p68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6" name="Google Shape;616;p68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8"/>
          <p:cNvSpPr/>
          <p:nvPr/>
        </p:nvSpPr>
        <p:spPr>
          <a:xfrm>
            <a:off x="11835839" y="7876901"/>
            <a:ext cx="979800" cy="444000"/>
          </a:xfrm>
          <a:prstGeom prst="lef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8" name="Google Shape;618;p68"/>
          <p:cNvSpPr/>
          <p:nvPr/>
        </p:nvSpPr>
        <p:spPr>
          <a:xfrm>
            <a:off x="782127" y="6060951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9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6" name="Google Shape;626;p69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7" name="Google Shape;627;p69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9"/>
          <p:cNvSpPr/>
          <p:nvPr/>
        </p:nvSpPr>
        <p:spPr>
          <a:xfrm>
            <a:off x="11835839" y="7876901"/>
            <a:ext cx="979800" cy="444000"/>
          </a:xfrm>
          <a:prstGeom prst="left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9" name="Google Shape;629;p69"/>
          <p:cNvSpPr/>
          <p:nvPr/>
        </p:nvSpPr>
        <p:spPr>
          <a:xfrm>
            <a:off x="782127" y="6060951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69"/>
          <p:cNvSpPr/>
          <p:nvPr/>
        </p:nvSpPr>
        <p:spPr>
          <a:xfrm>
            <a:off x="782127" y="7784721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3523360" y="1015999"/>
            <a:ext cx="595807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1046426" y="2971799"/>
            <a:ext cx="10911948" cy="556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Modelo es una notación para escribir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curso se verán en detalles dos modelos: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Semiestructurados (key-value, grafos)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 es el modelo más usado en ambientes de producción, pero la necesidad de utilizar modelos semiestructurados ha ido aumentando en el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0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70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8" name="Google Shape;638;p70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1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71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/>
          <p:nvPr/>
        </p:nvSpPr>
        <p:spPr>
          <a:xfrm>
            <a:off x="402199" y="4371341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con calificación inferior a 8.5 y dirigidas por J. Marsh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856" y="5776401"/>
            <a:ext cx="10293954" cy="89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2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72"/>
          <p:cNvSpPr/>
          <p:nvPr/>
        </p:nvSpPr>
        <p:spPr>
          <a:xfrm>
            <a:off x="402199" y="233353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con calificación inferior a 8.5 y dirigidas por J. Marsh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738595"/>
            <a:ext cx="10293954" cy="8991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5" name="Google Shape;655;p72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6" name="Google Shape;656;p72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3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3"/>
          <p:cNvSpPr/>
          <p:nvPr/>
        </p:nvSpPr>
        <p:spPr>
          <a:xfrm>
            <a:off x="402199" y="233353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con calificación inferior a 8.5 y dirigidas por J. Marsh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738595"/>
            <a:ext cx="10293954" cy="8991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3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3"/>
          <p:cNvSpPr/>
          <p:nvPr/>
        </p:nvSpPr>
        <p:spPr>
          <a:xfrm>
            <a:off x="833170" y="7314985"/>
            <a:ext cx="10987500" cy="575100"/>
          </a:xfrm>
          <a:prstGeom prst="roundRect">
            <a:avLst>
              <a:gd fmla="val 21391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6" name="Google Shape;666;p73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4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4"/>
          <p:cNvSpPr/>
          <p:nvPr/>
        </p:nvSpPr>
        <p:spPr>
          <a:xfrm>
            <a:off x="402199" y="233353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con calificación inferior a 8.5 y dirigidas por J. Marsh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738595"/>
            <a:ext cx="10293954" cy="8991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4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5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5"/>
          <p:cNvSpPr/>
          <p:nvPr/>
        </p:nvSpPr>
        <p:spPr>
          <a:xfrm>
            <a:off x="402199" y="2665632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de C. Nolan: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5"/>
          <p:cNvSpPr/>
          <p:nvPr/>
        </p:nvSpPr>
        <p:spPr>
          <a:xfrm>
            <a:off x="402199" y="4371341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todas las películas con calificación inferior a 8.5 y dirigidas por J. Marsh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5"/>
          <p:cNvSpPr/>
          <p:nvPr/>
        </p:nvSpPr>
        <p:spPr>
          <a:xfrm>
            <a:off x="402199" y="7171790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3" name="Google Shape;68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6" y="3469961"/>
            <a:ext cx="7570269" cy="77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856" y="5776401"/>
            <a:ext cx="10293954" cy="89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1856" y="8399418"/>
            <a:ext cx="10584070" cy="8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6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6"/>
          <p:cNvSpPr/>
          <p:nvPr/>
        </p:nvSpPr>
        <p:spPr>
          <a:xfrm>
            <a:off x="402199" y="229934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526973"/>
            <a:ext cx="10584070" cy="868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3" name="Google Shape;693;p76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4" name="Google Shape;694;p76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7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7"/>
          <p:cNvSpPr/>
          <p:nvPr/>
        </p:nvSpPr>
        <p:spPr>
          <a:xfrm>
            <a:off x="402199" y="229934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526973"/>
            <a:ext cx="10584070" cy="868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2" name="Google Shape;702;p77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3" name="Google Shape;703;p77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77"/>
          <p:cNvSpPr/>
          <p:nvPr/>
        </p:nvSpPr>
        <p:spPr>
          <a:xfrm>
            <a:off x="5643154" y="3436964"/>
            <a:ext cx="62310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8"/>
          <p:cNvSpPr/>
          <p:nvPr/>
        </p:nvSpPr>
        <p:spPr>
          <a:xfrm>
            <a:off x="402199" y="229934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526973"/>
            <a:ext cx="10584070" cy="868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2" name="Google Shape;712;p78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3" name="Google Shape;713;p78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8"/>
          <p:cNvSpPr/>
          <p:nvPr/>
        </p:nvSpPr>
        <p:spPr>
          <a:xfrm>
            <a:off x="5643154" y="3436964"/>
            <a:ext cx="62310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5" name="Google Shape;715;p78"/>
          <p:cNvSpPr/>
          <p:nvPr/>
        </p:nvSpPr>
        <p:spPr>
          <a:xfrm>
            <a:off x="1058091" y="6570617"/>
            <a:ext cx="10620000" cy="1358400"/>
          </a:xfrm>
          <a:prstGeom prst="roundRect">
            <a:avLst>
              <a:gd fmla="val 16667" name="adj"/>
            </a:avLst>
          </a:prstGeom>
          <a:solidFill>
            <a:srgbClr val="AF81CC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9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79"/>
          <p:cNvSpPr/>
          <p:nvPr/>
        </p:nvSpPr>
        <p:spPr>
          <a:xfrm>
            <a:off x="402199" y="229934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526973"/>
            <a:ext cx="10584070" cy="868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79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79"/>
          <p:cNvSpPr/>
          <p:nvPr/>
        </p:nvSpPr>
        <p:spPr>
          <a:xfrm>
            <a:off x="5643154" y="3436964"/>
            <a:ext cx="62310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1046426" y="2914650"/>
            <a:ext cx="1091194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 datos en tablas: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83;p8"/>
          <p:cNvGraphicFramePr/>
          <p:nvPr/>
        </p:nvGraphicFramePr>
        <p:xfrm>
          <a:off x="809732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5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0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0"/>
          <p:cNvSpPr/>
          <p:nvPr/>
        </p:nvSpPr>
        <p:spPr>
          <a:xfrm>
            <a:off x="402199" y="229934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526973"/>
            <a:ext cx="10584070" cy="868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2" name="Google Shape;732;p80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3" name="Google Shape;733;p80"/>
          <p:cNvSpPr/>
          <p:nvPr/>
        </p:nvSpPr>
        <p:spPr>
          <a:xfrm>
            <a:off x="1611856" y="3493146"/>
            <a:ext cx="37962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81"/>
          <p:cNvSpPr/>
          <p:nvPr/>
        </p:nvSpPr>
        <p:spPr>
          <a:xfrm>
            <a:off x="402199" y="229934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526973"/>
            <a:ext cx="10584070" cy="868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1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2" name="Google Shape;742;p81"/>
          <p:cNvSpPr/>
          <p:nvPr/>
        </p:nvSpPr>
        <p:spPr>
          <a:xfrm>
            <a:off x="1611856" y="3493146"/>
            <a:ext cx="37962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/>
          <p:nvPr/>
        </p:nvSpPr>
        <p:spPr>
          <a:xfrm>
            <a:off x="4772278" y="1015999"/>
            <a:ext cx="3460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2"/>
          <p:cNvSpPr/>
          <p:nvPr/>
        </p:nvSpPr>
        <p:spPr>
          <a:xfrm>
            <a:off x="402199" y="2299345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y la calificación de todas las películas con calificación inferior a 8.5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856" y="3526973"/>
            <a:ext cx="10584070" cy="868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0" name="Google Shape;750;p82"/>
          <p:cNvGraphicFramePr/>
          <p:nvPr/>
        </p:nvGraphicFramePr>
        <p:xfrm>
          <a:off x="3788063" y="5824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38710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1" name="Google Shape;751;p82"/>
          <p:cNvSpPr/>
          <p:nvPr/>
        </p:nvSpPr>
        <p:spPr>
          <a:xfrm>
            <a:off x="1611856" y="3493146"/>
            <a:ext cx="37962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3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83"/>
          <p:cNvSpPr/>
          <p:nvPr/>
        </p:nvSpPr>
        <p:spPr>
          <a:xfrm>
            <a:off x="402199" y="2813049"/>
            <a:ext cx="122004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Sean           relaciones con la misma cantidad de atributos y del mismo tipo, entonces               es una nueva relación que contiene la unión de las tuplas de      y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83"/>
          <p:cNvSpPr/>
          <p:nvPr/>
        </p:nvSpPr>
        <p:spPr>
          <a:xfrm>
            <a:off x="402199" y="5077690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5880879"/>
            <a:ext cx="8983854" cy="89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273" y="3030583"/>
            <a:ext cx="1066613" cy="342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3175" y="3413632"/>
            <a:ext cx="1468141" cy="60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5021" y="4048125"/>
            <a:ext cx="5429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1162" y="3999889"/>
            <a:ext cx="600075" cy="55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4" name="Google Shape;764;p83"/>
          <p:cNvGrpSpPr/>
          <p:nvPr/>
        </p:nvGrpSpPr>
        <p:grpSpPr>
          <a:xfrm>
            <a:off x="402199" y="6825027"/>
            <a:ext cx="12200400" cy="1740000"/>
            <a:chOff x="402199" y="6825027"/>
            <a:chExt cx="12200400" cy="1740000"/>
          </a:xfrm>
        </p:grpSpPr>
        <p:sp>
          <p:nvSpPr>
            <p:cNvPr id="765" name="Google Shape;765;p83"/>
            <p:cNvSpPr/>
            <p:nvPr/>
          </p:nvSpPr>
          <p:spPr>
            <a:xfrm>
              <a:off x="402199" y="6825027"/>
              <a:ext cx="12200400" cy="17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Observación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: Las relaciones son conjuntos de tuplas, por lo que si una tupla está en      y      , la unión contiene a la tupla una sola vez.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6" name="Google Shape;766;p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36640" y="7688384"/>
              <a:ext cx="542925" cy="50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42219" y="7634045"/>
              <a:ext cx="600075" cy="552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8" name="Google Shape;768;p83"/>
          <p:cNvSpPr txBox="1"/>
          <p:nvPr/>
        </p:nvSpPr>
        <p:spPr>
          <a:xfrm>
            <a:off x="402200" y="8420375"/>
            <a:ext cx="12200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2</a:t>
            </a:r>
            <a:r>
              <a:rPr b="0" i="0" lang="en-US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Acá en realidad deberíamos  renombrar el atributo en una de las tablas para que fueran iguales. Más de eso en un rato.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4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4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75" name="Google Shape;77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5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85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82" name="Google Shape;78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85"/>
          <p:cNvSpPr/>
          <p:nvPr/>
        </p:nvSpPr>
        <p:spPr>
          <a:xfrm>
            <a:off x="1925364" y="3294433"/>
            <a:ext cx="37962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6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86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90" name="Google Shape;79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1" name="Google Shape;791;p86"/>
          <p:cNvGraphicFramePr/>
          <p:nvPr/>
        </p:nvGraphicFramePr>
        <p:xfrm>
          <a:off x="3385785" y="5592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66825"/>
                <a:gridCol w="3571400"/>
                <a:gridCol w="150315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39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2" name="Google Shape;792;p86"/>
          <p:cNvSpPr/>
          <p:nvPr/>
        </p:nvSpPr>
        <p:spPr>
          <a:xfrm>
            <a:off x="5550014" y="4876800"/>
            <a:ext cx="16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86"/>
          <p:cNvSpPr/>
          <p:nvPr/>
        </p:nvSpPr>
        <p:spPr>
          <a:xfrm>
            <a:off x="1925364" y="3294433"/>
            <a:ext cx="37962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7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7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00" name="Google Shape;80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1" name="Google Shape;801;p87"/>
          <p:cNvGraphicFramePr/>
          <p:nvPr/>
        </p:nvGraphicFramePr>
        <p:xfrm>
          <a:off x="890779" y="5555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57140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87"/>
          <p:cNvSpPr/>
          <p:nvPr/>
        </p:nvSpPr>
        <p:spPr>
          <a:xfrm>
            <a:off x="1925364" y="3294433"/>
            <a:ext cx="37962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8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88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09" name="Google Shape;80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0" name="Google Shape;810;p88"/>
          <p:cNvGraphicFramePr/>
          <p:nvPr/>
        </p:nvGraphicFramePr>
        <p:xfrm>
          <a:off x="890779" y="5555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57140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1" name="Google Shape;811;p88"/>
          <p:cNvSpPr/>
          <p:nvPr/>
        </p:nvSpPr>
        <p:spPr>
          <a:xfrm>
            <a:off x="6252411" y="3306588"/>
            <a:ext cx="44919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9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89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18" name="Google Shape;81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89"/>
          <p:cNvSpPr/>
          <p:nvPr/>
        </p:nvSpPr>
        <p:spPr>
          <a:xfrm>
            <a:off x="6252411" y="3306588"/>
            <a:ext cx="44919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820" name="Google Shape;820;p89"/>
          <p:cNvGraphicFramePr/>
          <p:nvPr/>
        </p:nvGraphicFramePr>
        <p:xfrm>
          <a:off x="679104" y="567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1" name="Google Shape;821;p89"/>
          <p:cNvSpPr/>
          <p:nvPr/>
        </p:nvSpPr>
        <p:spPr>
          <a:xfrm>
            <a:off x="5306374" y="4964134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711662" y="2698750"/>
            <a:ext cx="11581476" cy="610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 parecen arreglos o listas (de Python por ejemplo) existen muchas diferencias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Generalmente, se asume que están en Disco y no en Memoria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podemos hacer todo lo que queramos con esto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ver como manejar estos datos: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Álgebra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0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90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28" name="Google Shape;82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90"/>
          <p:cNvSpPr/>
          <p:nvPr/>
        </p:nvSpPr>
        <p:spPr>
          <a:xfrm>
            <a:off x="6252411" y="3306588"/>
            <a:ext cx="44919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830" name="Google Shape;830;p90"/>
          <p:cNvGraphicFramePr/>
          <p:nvPr/>
        </p:nvGraphicFramePr>
        <p:xfrm>
          <a:off x="8817264" y="5209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2241250"/>
              </a:tblGrid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1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91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37" name="Google Shape;83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91"/>
          <p:cNvSpPr/>
          <p:nvPr/>
        </p:nvSpPr>
        <p:spPr>
          <a:xfrm>
            <a:off x="5674742" y="3294433"/>
            <a:ext cx="8277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839" name="Google Shape;839;p91"/>
          <p:cNvGraphicFramePr/>
          <p:nvPr/>
        </p:nvGraphicFramePr>
        <p:xfrm>
          <a:off x="8817264" y="5209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2241250"/>
              </a:tblGrid>
              <a:tr h="39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0" name="Google Shape;840;p91"/>
          <p:cNvGraphicFramePr/>
          <p:nvPr/>
        </p:nvGraphicFramePr>
        <p:xfrm>
          <a:off x="1178162" y="5209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57140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2"/>
          <p:cNvSpPr/>
          <p:nvPr/>
        </p:nvSpPr>
        <p:spPr>
          <a:xfrm>
            <a:off x="5450078" y="1015999"/>
            <a:ext cx="2104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92"/>
          <p:cNvSpPr/>
          <p:nvPr/>
        </p:nvSpPr>
        <p:spPr>
          <a:xfrm>
            <a:off x="402199" y="249124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el nombre de todos los actores y directores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47" name="Google Shape;84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484" y="3294433"/>
            <a:ext cx="8983854" cy="892356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92"/>
          <p:cNvSpPr/>
          <p:nvPr/>
        </p:nvSpPr>
        <p:spPr>
          <a:xfrm>
            <a:off x="5674742" y="3294433"/>
            <a:ext cx="827700" cy="867900"/>
          </a:xfrm>
          <a:prstGeom prst="roundRect">
            <a:avLst>
              <a:gd fmla="val 16667" name="adj"/>
            </a:avLst>
          </a:prstGeom>
          <a:solidFill>
            <a:srgbClr val="9399A2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849" name="Google Shape;849;p92"/>
          <p:cNvGraphicFramePr/>
          <p:nvPr/>
        </p:nvGraphicFramePr>
        <p:xfrm>
          <a:off x="4466706" y="4765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357140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3"/>
          <p:cNvSpPr/>
          <p:nvPr/>
        </p:nvSpPr>
        <p:spPr>
          <a:xfrm>
            <a:off x="2422271" y="1015999"/>
            <a:ext cx="8160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Renombrando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93"/>
          <p:cNvSpPr/>
          <p:nvPr/>
        </p:nvSpPr>
        <p:spPr>
          <a:xfrm>
            <a:off x="402199" y="2230484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cambiar nombres de atributos en una relación usamos el operador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93"/>
          <p:cNvSpPr/>
          <p:nvPr/>
        </p:nvSpPr>
        <p:spPr>
          <a:xfrm>
            <a:off x="402199" y="3995342"/>
            <a:ext cx="122004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cambiar: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(id, nombre, año, categoria, calificacion, director)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(id, name, year, category, rating, director)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065" y="2902281"/>
            <a:ext cx="716634" cy="64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560" y="7324972"/>
            <a:ext cx="12065041" cy="1641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4"/>
          <p:cNvSpPr/>
          <p:nvPr/>
        </p:nvSpPr>
        <p:spPr>
          <a:xfrm>
            <a:off x="2153665" y="1015999"/>
            <a:ext cx="8697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Renombrando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94"/>
          <p:cNvSpPr/>
          <p:nvPr/>
        </p:nvSpPr>
        <p:spPr>
          <a:xfrm>
            <a:off x="402199" y="2230484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cambiar nombres de relaciones (y usarlas más tarde) usamos el operador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94"/>
          <p:cNvSpPr/>
          <p:nvPr/>
        </p:nvSpPr>
        <p:spPr>
          <a:xfrm>
            <a:off x="402199" y="3596818"/>
            <a:ext cx="122004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Guardamos en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actores_jovenes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todos los actores de menos de 30 años: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94"/>
          <p:cNvSpPr/>
          <p:nvPr/>
        </p:nvSpPr>
        <p:spPr>
          <a:xfrm>
            <a:off x="402199" y="6358108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si queremos consultar los nombres de esos actores: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7" name="Google Shape;867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548" y="7814121"/>
            <a:ext cx="6511704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0930" y="5125172"/>
            <a:ext cx="10102941" cy="95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5875" y="2891786"/>
            <a:ext cx="716634" cy="64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5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95"/>
          <p:cNvSpPr/>
          <p:nvPr/>
        </p:nvSpPr>
        <p:spPr>
          <a:xfrm>
            <a:off x="402199" y="2503534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Necesitamos poder cruzar información entre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95"/>
          <p:cNvSpPr/>
          <p:nvPr/>
        </p:nvSpPr>
        <p:spPr>
          <a:xfrm>
            <a:off x="402199" y="3349718"/>
            <a:ext cx="12200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       permite hacer el producto cartesiano de dos relaciones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7" name="Google Shape;87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571" y="4320255"/>
            <a:ext cx="6105659" cy="381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8665" y="7960890"/>
            <a:ext cx="3422017" cy="107498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95"/>
          <p:cNvSpPr/>
          <p:nvPr/>
        </p:nvSpPr>
        <p:spPr>
          <a:xfrm>
            <a:off x="402199" y="8145037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La cardinalidad está dada por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0" name="Google Shape;880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4790" y="3387712"/>
            <a:ext cx="534781" cy="56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6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96"/>
          <p:cNvSpPr/>
          <p:nvPr/>
        </p:nvSpPr>
        <p:spPr>
          <a:xfrm>
            <a:off x="402199" y="5275514"/>
            <a:ext cx="12200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1) Hacemos el producto cruz 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96"/>
          <p:cNvSpPr/>
          <p:nvPr/>
        </p:nvSpPr>
        <p:spPr>
          <a:xfrm>
            <a:off x="402199" y="2646409"/>
            <a:ext cx="12200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Liste todos los id de los actores de la película “Interstellar”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" name="Google Shape;892;p97"/>
          <p:cNvGraphicFramePr/>
          <p:nvPr/>
        </p:nvGraphicFramePr>
        <p:xfrm>
          <a:off x="786276" y="2941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866825"/>
                <a:gridCol w="3571400"/>
                <a:gridCol w="1503150"/>
              </a:tblGrid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edad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Leonardo DiCaprio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Matthew McConaughey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Daniel Radcliffe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Jessica Chastain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39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3" name="Google Shape;893;p97"/>
          <p:cNvGraphicFramePr/>
          <p:nvPr/>
        </p:nvGraphicFramePr>
        <p:xfrm>
          <a:off x="8869812" y="2809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366900"/>
                <a:gridCol w="18686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4" name="Google Shape;894;p97"/>
          <p:cNvGraphicFramePr/>
          <p:nvPr/>
        </p:nvGraphicFramePr>
        <p:xfrm>
          <a:off x="809732" y="6284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254950"/>
                <a:gridCol w="3387100"/>
                <a:gridCol w="769250"/>
                <a:gridCol w="1401825"/>
                <a:gridCol w="2241250"/>
                <a:gridCol w="2241250"/>
              </a:tblGrid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Harry Potter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D. Yates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J. Marsh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Inception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Adventure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8.8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5" name="Google Shape;895;p97"/>
          <p:cNvSpPr/>
          <p:nvPr/>
        </p:nvSpPr>
        <p:spPr>
          <a:xfrm>
            <a:off x="2719317" y="1011039"/>
            <a:ext cx="75663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Nuestra base de datos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6" name="Google Shape;896;p97"/>
          <p:cNvSpPr/>
          <p:nvPr/>
        </p:nvSpPr>
        <p:spPr>
          <a:xfrm>
            <a:off x="2950505" y="2226607"/>
            <a:ext cx="16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97"/>
          <p:cNvSpPr/>
          <p:nvPr/>
        </p:nvSpPr>
        <p:spPr>
          <a:xfrm>
            <a:off x="9574086" y="2160256"/>
            <a:ext cx="182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actuo_en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97"/>
          <p:cNvSpPr/>
          <p:nvPr/>
        </p:nvSpPr>
        <p:spPr>
          <a:xfrm>
            <a:off x="5437002" y="5569519"/>
            <a:ext cx="2041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peliculas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8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4" name="Google Shape;904;p98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05" name="Google Shape;90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749" y="2370294"/>
            <a:ext cx="7987301" cy="106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9"/>
          <p:cNvSpPr/>
          <p:nvPr/>
        </p:nvSpPr>
        <p:spPr>
          <a:xfrm>
            <a:off x="3996182" y="1015999"/>
            <a:ext cx="5012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1" name="Google Shape;911;p99"/>
          <p:cNvGraphicFramePr/>
          <p:nvPr/>
        </p:nvGraphicFramePr>
        <p:xfrm>
          <a:off x="528687" y="3440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{AA94919C-0DD1-4747-9059-ED699EF0117F}</a:tableStyleId>
              </a:tblPr>
              <a:tblGrid>
                <a:gridCol w="1130300"/>
                <a:gridCol w="2011675"/>
                <a:gridCol w="1136475"/>
                <a:gridCol w="1608475"/>
                <a:gridCol w="1740250"/>
                <a:gridCol w="1318475"/>
                <a:gridCol w="1315600"/>
                <a:gridCol w="1686200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pelicula.id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pelicula.año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calificacion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pelicula.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director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actuo_en.id_actor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actuo_en.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id_pelicula</a:t>
                      </a:r>
                      <a:endParaRPr b="1" sz="2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SciFi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C. Nolan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A. Iñárritu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12" name="Google Shape;91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749" y="2370294"/>
            <a:ext cx="7987301" cy="1069997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99"/>
          <p:cNvSpPr/>
          <p:nvPr/>
        </p:nvSpPr>
        <p:spPr>
          <a:xfrm>
            <a:off x="6323660" y="5263971"/>
            <a:ext cx="5370000" cy="750300"/>
          </a:xfrm>
          <a:prstGeom prst="wedgeEllipseCallout">
            <a:avLst>
              <a:gd fmla="val -73134" name="adj1"/>
              <a:gd fmla="val 476134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más tuplas!!!</a:t>
            </a:r>
            <a:endParaRPr b="1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