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9753600" cx="13004800"/>
  <p:notesSz cx="6858000" cy="9144000"/>
  <p:embeddedFontLst>
    <p:embeddedFont>
      <p:font typeface="Helvetica Neue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4" roundtripDataSignature="AMtx7mjw0Kap4zBYigDG8nM6a98tkwBT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6.xml"/><Relationship Id="rId64" Type="http://customschemas.google.com/relationships/presentationmetadata" Target="metadata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b0e4fca5f_1_4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1b0e4fca5f_1_4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b0e4fca5f_1_4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1b0e4fca5f_1_4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b0e4fca5f_1_5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1b0e4fca5f_1_5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b0e4fca5f_1_5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1b0e4fca5f_1_5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b0e4fca5f_1_5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11b0e4fca5f_1_5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b0e4fca5f_1_5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11b0e4fca5f_1_5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b0e4fca5f_1_5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11b0e4fca5f_1_5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b0e4fca5f_1_3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3" name="Google Shape;683;g11b0e4fca5f_1_3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3" name="Google Shape;763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2" name="Google Shape;77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3" name="Google Shape;78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3" name="Google Shape;813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1" name="Google Shape;821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8" name="Google Shape;828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8" name="Google Shape;838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7" name="Google Shape;847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7" name="Google Shape;85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3" name="Google Shape;863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9" name="Google Shape;869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8" name="Google Shape;87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5" name="Google Shape;885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4" name="Google Shape;894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1" name="Google Shape;901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8" name="Google Shape;908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3" name="Google Shape;913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9" name="Google Shape;919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1" name="Google Shape;951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5" name="Google Shape;965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5" name="Google Shape;985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9" name="Google Shape;999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8" name="Google Shape;1008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b0e4fca5f_1_4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1b0e4fca5f_1_4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6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96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12" name="Google Shape;12;p96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5"/>
          <p:cNvSpPr/>
          <p:nvPr>
            <p:ph idx="2" type="pic"/>
          </p:nvPr>
        </p:nvSpPr>
        <p:spPr>
          <a:xfrm>
            <a:off x="6680200" y="5026947"/>
            <a:ext cx="6057902" cy="404070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5"/>
          <p:cNvSpPr/>
          <p:nvPr>
            <p:ph idx="3" type="pic"/>
          </p:nvPr>
        </p:nvSpPr>
        <p:spPr>
          <a:xfrm>
            <a:off x="6502400" y="886747"/>
            <a:ext cx="5867400" cy="3911602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5"/>
          <p:cNvSpPr/>
          <p:nvPr>
            <p:ph idx="4" type="pic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5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6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52" name="Google Shape;52;p106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indent="-4572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indent="-4572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53" name="Google Shape;53;p106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7"/>
          <p:cNvSpPr/>
          <p:nvPr>
            <p:ph idx="2" type="pic"/>
          </p:nvPr>
        </p:nvSpPr>
        <p:spPr>
          <a:xfrm>
            <a:off x="-812800" y="0"/>
            <a:ext cx="15232066" cy="101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7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8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9"/>
          <p:cNvSpPr txBox="1"/>
          <p:nvPr>
            <p:ph type="title"/>
          </p:nvPr>
        </p:nvSpPr>
        <p:spPr>
          <a:xfrm>
            <a:off x="975360" y="3029937"/>
            <a:ext cx="11054100" cy="209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50" lIns="144450" spcFirstLastPara="1" rIns="144450" wrap="square" tIns="144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Calibri"/>
              <a:buNone/>
              <a:defRPr sz="7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09"/>
          <p:cNvSpPr txBox="1"/>
          <p:nvPr>
            <p:ph idx="1" type="body"/>
          </p:nvPr>
        </p:nvSpPr>
        <p:spPr>
          <a:xfrm>
            <a:off x="1950720" y="5527040"/>
            <a:ext cx="9103501" cy="2492401"/>
          </a:xfrm>
          <a:prstGeom prst="rect">
            <a:avLst/>
          </a:prstGeom>
          <a:noFill/>
          <a:ln>
            <a:noFill/>
          </a:ln>
        </p:spPr>
        <p:txBody>
          <a:bodyPr anchorCtr="0" anchor="t" bIns="144450" lIns="144450" spcFirstLastPara="1" rIns="144450" wrap="square" tIns="1444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Calibri"/>
              <a:buNone/>
              <a:defRPr sz="5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Calibri"/>
              <a:buNone/>
              <a:defRPr sz="5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Calibri"/>
              <a:buNone/>
              <a:defRPr sz="5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Calibri"/>
              <a:buNone/>
              <a:defRPr sz="5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Calibri"/>
              <a:buNone/>
              <a:defRPr sz="5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62" name="Google Shape;62;p109"/>
          <p:cNvSpPr txBox="1"/>
          <p:nvPr>
            <p:ph idx="12" type="sldNum"/>
          </p:nvPr>
        </p:nvSpPr>
        <p:spPr>
          <a:xfrm>
            <a:off x="7802879" y="9040141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9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indent="-4572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indent="-4572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16" name="Google Shape;16;p97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8"/>
          <p:cNvSpPr txBox="1"/>
          <p:nvPr>
            <p:ph type="title"/>
          </p:nvPr>
        </p:nvSpPr>
        <p:spPr>
          <a:xfrm>
            <a:off x="952499" y="444499"/>
            <a:ext cx="11099801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Helvetica Neue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98"/>
          <p:cNvSpPr txBox="1"/>
          <p:nvPr>
            <p:ph idx="1" type="body"/>
          </p:nvPr>
        </p:nvSpPr>
        <p:spPr>
          <a:xfrm>
            <a:off x="952499" y="2603500"/>
            <a:ext cx="11099801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445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400"/>
              <a:buChar char="•"/>
              <a:defRPr sz="3400"/>
            </a:lvl1pPr>
            <a:lvl2pPr indent="-4445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400"/>
              <a:buChar char="•"/>
              <a:defRPr sz="3400"/>
            </a:lvl2pPr>
            <a:lvl3pPr indent="-4445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400"/>
              <a:buChar char="•"/>
              <a:defRPr sz="3400"/>
            </a:lvl3pPr>
            <a:lvl4pPr indent="-4445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400"/>
              <a:buChar char="•"/>
              <a:defRPr sz="3400"/>
            </a:lvl4pPr>
            <a:lvl5pPr indent="-4445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400"/>
              <a:buChar char="•"/>
              <a:defRPr sz="34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20" name="Google Shape;20;p98"/>
          <p:cNvSpPr txBox="1"/>
          <p:nvPr>
            <p:ph idx="12" type="sldNum"/>
          </p:nvPr>
        </p:nvSpPr>
        <p:spPr>
          <a:xfrm>
            <a:off x="6325920" y="9251950"/>
            <a:ext cx="340260" cy="3245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9"/>
          <p:cNvSpPr/>
          <p:nvPr>
            <p:ph idx="2" type="pic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9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99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25" name="Google Shape;25;p99"/>
          <p:cNvSpPr txBox="1"/>
          <p:nvPr>
            <p:ph idx="12" type="sldNum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0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00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/>
          <p:nvPr>
            <p:ph idx="2" type="pic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01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01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33" name="Google Shape;33;p101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02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3"/>
          <p:cNvSpPr/>
          <p:nvPr>
            <p:ph idx="2" type="pic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03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41" name="Google Shape;41;p103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4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indent="-4572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indent="-4572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44" name="Google Shape;44;p104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9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95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Surrogate_key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martinfowler.com/eaaCatalog/classTableInheritance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martinfowler.com/eaaCatalog/classTableInheritance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martinfowler.com/eaaCatalog/singleTableInheritance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martinfowler.com/eaaCatalog/singleTableInheritance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Bases de Datos</a:t>
            </a:r>
            <a:endParaRPr b="0" i="0" sz="8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US" sz="3200"/>
              <a:t>6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Diseño de Bases de Datos II</a:t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b0e4fca5f_1_471"/>
          <p:cNvSpPr txBox="1"/>
          <p:nvPr/>
        </p:nvSpPr>
        <p:spPr>
          <a:xfrm>
            <a:off x="2273300" y="1031816"/>
            <a:ext cx="8458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Llaves Foráneas en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1b0e4fca5f_1_471"/>
          <p:cNvSpPr txBox="1"/>
          <p:nvPr/>
        </p:nvSpPr>
        <p:spPr>
          <a:xfrm>
            <a:off x="1341998" y="4575654"/>
            <a:ext cx="105399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 int,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R, …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1b0e4fca5f_1_471"/>
          <p:cNvSpPr txBox="1"/>
          <p:nvPr/>
        </p:nvSpPr>
        <p:spPr>
          <a:xfrm>
            <a:off x="3767856" y="1997040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Inserciones con llaves foráneas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1b0e4fca5f_1_471"/>
          <p:cNvSpPr txBox="1"/>
          <p:nvPr/>
        </p:nvSpPr>
        <p:spPr>
          <a:xfrm>
            <a:off x="617500" y="3017299"/>
            <a:ext cx="7620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pasa en este caso?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1b0e4fca5f_1_471"/>
          <p:cNvSpPr txBox="1"/>
          <p:nvPr/>
        </p:nvSpPr>
        <p:spPr>
          <a:xfrm>
            <a:off x="541300" y="7055900"/>
            <a:ext cx="7620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Todo bien hasta ahora...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1b0e4fca5f_1_471"/>
          <p:cNvSpPr/>
          <p:nvPr/>
        </p:nvSpPr>
        <p:spPr>
          <a:xfrm>
            <a:off x="11284817" y="3474225"/>
            <a:ext cx="8532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1b0e4fca5f_1_471"/>
          <p:cNvSpPr/>
          <p:nvPr/>
        </p:nvSpPr>
        <p:spPr>
          <a:xfrm>
            <a:off x="9701655" y="3451195"/>
            <a:ext cx="951264" cy="98512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11b0e4fca5f_1_471"/>
          <p:cNvCxnSpPr>
            <a:stCxn id="224" idx="1"/>
          </p:cNvCxnSpPr>
          <p:nvPr/>
        </p:nvCxnSpPr>
        <p:spPr>
          <a:xfrm rot="10800000">
            <a:off x="10625117" y="3931125"/>
            <a:ext cx="659700" cy="12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227" name="Google Shape;227;g11b0e4fca5f_1_471"/>
          <p:cNvSpPr/>
          <p:nvPr/>
        </p:nvSpPr>
        <p:spPr>
          <a:xfrm>
            <a:off x="11389393" y="2508129"/>
            <a:ext cx="644100" cy="5139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1b0e4fca5f_1_471"/>
          <p:cNvSpPr/>
          <p:nvPr/>
        </p:nvSpPr>
        <p:spPr>
          <a:xfrm>
            <a:off x="12291093" y="2736729"/>
            <a:ext cx="644100" cy="5139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1b0e4fca5f_1_471"/>
          <p:cNvSpPr/>
          <p:nvPr/>
        </p:nvSpPr>
        <p:spPr>
          <a:xfrm>
            <a:off x="9382793" y="2635129"/>
            <a:ext cx="644100" cy="5139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11b0e4fca5f_1_471"/>
          <p:cNvCxnSpPr>
            <a:endCxn id="229" idx="4"/>
          </p:cNvCxnSpPr>
          <p:nvPr/>
        </p:nvCxnSpPr>
        <p:spPr>
          <a:xfrm rot="10800000">
            <a:off x="9704843" y="3149029"/>
            <a:ext cx="326100" cy="415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231" name="Google Shape;231;g11b0e4fca5f_1_471"/>
          <p:cNvCxnSpPr>
            <a:stCxn id="224" idx="0"/>
            <a:endCxn id="227" idx="4"/>
          </p:cNvCxnSpPr>
          <p:nvPr/>
        </p:nvCxnSpPr>
        <p:spPr>
          <a:xfrm rot="10800000">
            <a:off x="11711417" y="3022125"/>
            <a:ext cx="0" cy="452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232" name="Google Shape;232;g11b0e4fca5f_1_471"/>
          <p:cNvCxnSpPr>
            <a:stCxn id="224" idx="0"/>
            <a:endCxn id="228" idx="3"/>
          </p:cNvCxnSpPr>
          <p:nvPr/>
        </p:nvCxnSpPr>
        <p:spPr>
          <a:xfrm flipH="1" rot="10800000">
            <a:off x="11711417" y="3175425"/>
            <a:ext cx="674100" cy="298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b0e4fca5f_1_488"/>
          <p:cNvSpPr txBox="1"/>
          <p:nvPr/>
        </p:nvSpPr>
        <p:spPr>
          <a:xfrm>
            <a:off x="2273300" y="1031816"/>
            <a:ext cx="8458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Llaves Foráneas en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1b0e4fca5f_1_488"/>
          <p:cNvSpPr txBox="1"/>
          <p:nvPr/>
        </p:nvSpPr>
        <p:spPr>
          <a:xfrm>
            <a:off x="3767856" y="1997040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Inserciones con llaves foráneas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1b0e4fca5f_1_488"/>
          <p:cNvSpPr txBox="1"/>
          <p:nvPr/>
        </p:nvSpPr>
        <p:spPr>
          <a:xfrm>
            <a:off x="617500" y="3017299"/>
            <a:ext cx="7620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pasa en este caso?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1b0e4fca5f_1_488"/>
          <p:cNvSpPr txBox="1"/>
          <p:nvPr/>
        </p:nvSpPr>
        <p:spPr>
          <a:xfrm>
            <a:off x="617500" y="7053838"/>
            <a:ext cx="762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1b0e4fca5f_1_488"/>
          <p:cNvSpPr txBox="1"/>
          <p:nvPr/>
        </p:nvSpPr>
        <p:spPr>
          <a:xfrm>
            <a:off x="617499" y="7894100"/>
            <a:ext cx="11985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base de datos no permite que se agreguen filas en que la llave foránea no está en la tabla referenciada!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1b0e4fca5f_1_488"/>
          <p:cNvSpPr txBox="1"/>
          <p:nvPr/>
        </p:nvSpPr>
        <p:spPr>
          <a:xfrm>
            <a:off x="1302135" y="6295125"/>
            <a:ext cx="72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1b0e4fca5f_1_488"/>
          <p:cNvSpPr/>
          <p:nvPr/>
        </p:nvSpPr>
        <p:spPr>
          <a:xfrm>
            <a:off x="6013185" y="6394842"/>
            <a:ext cx="265381" cy="313631"/>
          </a:xfrm>
          <a:custGeom>
            <a:rect b="b" l="l" r="r" t="t"/>
            <a:pathLst>
              <a:path extrusionOk="0" h="21548" w="21484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1b0e4fca5f_1_488"/>
          <p:cNvSpPr txBox="1"/>
          <p:nvPr/>
        </p:nvSpPr>
        <p:spPr>
          <a:xfrm>
            <a:off x="1341998" y="4575654"/>
            <a:ext cx="105399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 int,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R, …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1b0e4fca5f_1_488"/>
          <p:cNvSpPr/>
          <p:nvPr/>
        </p:nvSpPr>
        <p:spPr>
          <a:xfrm>
            <a:off x="11284817" y="3474225"/>
            <a:ext cx="8532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1b0e4fca5f_1_488"/>
          <p:cNvSpPr/>
          <p:nvPr/>
        </p:nvSpPr>
        <p:spPr>
          <a:xfrm>
            <a:off x="9701655" y="3451195"/>
            <a:ext cx="951264" cy="98512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11b0e4fca5f_1_488"/>
          <p:cNvCxnSpPr>
            <a:stCxn id="245" idx="1"/>
          </p:cNvCxnSpPr>
          <p:nvPr/>
        </p:nvCxnSpPr>
        <p:spPr>
          <a:xfrm rot="10800000">
            <a:off x="10625117" y="3931125"/>
            <a:ext cx="659700" cy="12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248" name="Google Shape;248;g11b0e4fca5f_1_488"/>
          <p:cNvSpPr/>
          <p:nvPr/>
        </p:nvSpPr>
        <p:spPr>
          <a:xfrm>
            <a:off x="11389393" y="2508129"/>
            <a:ext cx="644100" cy="5139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1b0e4fca5f_1_488"/>
          <p:cNvSpPr/>
          <p:nvPr/>
        </p:nvSpPr>
        <p:spPr>
          <a:xfrm>
            <a:off x="12291093" y="2736729"/>
            <a:ext cx="644100" cy="5139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1b0e4fca5f_1_488"/>
          <p:cNvSpPr/>
          <p:nvPr/>
        </p:nvSpPr>
        <p:spPr>
          <a:xfrm>
            <a:off x="9382793" y="2635129"/>
            <a:ext cx="644100" cy="5139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11b0e4fca5f_1_488"/>
          <p:cNvCxnSpPr>
            <a:endCxn id="250" idx="4"/>
          </p:cNvCxnSpPr>
          <p:nvPr/>
        </p:nvCxnSpPr>
        <p:spPr>
          <a:xfrm rot="10800000">
            <a:off x="9704843" y="3149029"/>
            <a:ext cx="326100" cy="415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252" name="Google Shape;252;g11b0e4fca5f_1_488"/>
          <p:cNvCxnSpPr>
            <a:stCxn id="245" idx="0"/>
            <a:endCxn id="248" idx="4"/>
          </p:cNvCxnSpPr>
          <p:nvPr/>
        </p:nvCxnSpPr>
        <p:spPr>
          <a:xfrm rot="10800000">
            <a:off x="11711417" y="3022125"/>
            <a:ext cx="0" cy="452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253" name="Google Shape;253;g11b0e4fca5f_1_488"/>
          <p:cNvCxnSpPr>
            <a:stCxn id="245" idx="0"/>
            <a:endCxn id="249" idx="3"/>
          </p:cNvCxnSpPr>
          <p:nvPr/>
        </p:nvCxnSpPr>
        <p:spPr>
          <a:xfrm flipH="1" rot="10800000">
            <a:off x="11711417" y="3175425"/>
            <a:ext cx="674100" cy="298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b0e4fca5f_1_508"/>
          <p:cNvSpPr txBox="1"/>
          <p:nvPr/>
        </p:nvSpPr>
        <p:spPr>
          <a:xfrm>
            <a:off x="2273300" y="1031816"/>
            <a:ext cx="8458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Llaves Foráneas en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1b0e4fca5f_1_508"/>
          <p:cNvSpPr txBox="1"/>
          <p:nvPr/>
        </p:nvSpPr>
        <p:spPr>
          <a:xfrm>
            <a:off x="3767856" y="1997040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Eliminar con llaves foráneas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1b0e4fca5f_1_508"/>
          <p:cNvSpPr txBox="1"/>
          <p:nvPr/>
        </p:nvSpPr>
        <p:spPr>
          <a:xfrm>
            <a:off x="725630" y="3300016"/>
            <a:ext cx="11553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Tenemos </a:t>
            </a: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[a] ⊆ </a:t>
            </a: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[a]  (llave foránea)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1b0e4fca5f_1_508"/>
          <p:cNvSpPr txBox="1"/>
          <p:nvPr/>
        </p:nvSpPr>
        <p:spPr>
          <a:xfrm>
            <a:off x="725630" y="6489119"/>
            <a:ext cx="11553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 ocurre al eliminar (1, 2) en </a:t>
            </a: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g11b0e4fca5f_1_508"/>
          <p:cNvGrpSpPr/>
          <p:nvPr/>
        </p:nvGrpSpPr>
        <p:grpSpPr>
          <a:xfrm>
            <a:off x="2743200" y="3961094"/>
            <a:ext cx="7518400" cy="2319056"/>
            <a:chOff x="0" y="0"/>
            <a:chExt cx="7518400" cy="2319056"/>
          </a:xfrm>
        </p:grpSpPr>
        <p:pic>
          <p:nvPicPr>
            <p:cNvPr descr="Google Shape;504;p56" id="263" name="Google Shape;263;g11b0e4fca5f_1_5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74355"/>
              <a:ext cx="7518400" cy="2044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g11b0e4fca5f_1_508"/>
            <p:cNvSpPr/>
            <p:nvPr/>
          </p:nvSpPr>
          <p:spPr>
            <a:xfrm>
              <a:off x="1263853" y="0"/>
              <a:ext cx="3921048" cy="555595"/>
            </a:xfrm>
            <a:custGeom>
              <a:rect b="b" l="l" r="r" t="t"/>
              <a:pathLst>
                <a:path extrusionOk="0" h="16204" w="21600">
                  <a:moveTo>
                    <a:pt x="0" y="15232"/>
                  </a:moveTo>
                  <a:cubicBezTo>
                    <a:pt x="7234" y="-5396"/>
                    <a:pt x="14434" y="-5072"/>
                    <a:pt x="21600" y="16204"/>
                  </a:cubicBezTo>
                </a:path>
              </a:pathLst>
            </a:cu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g11b0e4fca5f_1_508"/>
          <p:cNvGrpSpPr/>
          <p:nvPr/>
        </p:nvGrpSpPr>
        <p:grpSpPr>
          <a:xfrm>
            <a:off x="7746999" y="5056175"/>
            <a:ext cx="1604966" cy="339000"/>
            <a:chOff x="0" y="0"/>
            <a:chExt cx="1604966" cy="339000"/>
          </a:xfrm>
        </p:grpSpPr>
        <p:sp>
          <p:nvSpPr>
            <p:cNvPr id="266" name="Google Shape;266;g11b0e4fca5f_1_508"/>
            <p:cNvSpPr/>
            <p:nvPr/>
          </p:nvSpPr>
          <p:spPr>
            <a:xfrm>
              <a:off x="1339585" y="12700"/>
              <a:ext cx="265381" cy="313631"/>
            </a:xfrm>
            <a:custGeom>
              <a:rect b="b" l="l" r="r" t="t"/>
              <a:pathLst>
                <a:path extrusionOk="0" h="21548" w="21484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25400">
              <a:solidFill>
                <a:srgbClr val="A01D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11b0e4fca5f_1_508"/>
            <p:cNvSpPr/>
            <p:nvPr/>
          </p:nvSpPr>
          <p:spPr>
            <a:xfrm>
              <a:off x="0" y="0"/>
              <a:ext cx="1269900" cy="339000"/>
            </a:xfrm>
            <a:prstGeom prst="roundRect">
              <a:avLst>
                <a:gd fmla="val 50000" name="adj"/>
              </a:avLst>
            </a:prstGeom>
            <a:solidFill>
              <a:schemeClr val="accent5">
                <a:alpha val="25880"/>
              </a:scheme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g11b0e4fca5f_1_508"/>
          <p:cNvSpPr/>
          <p:nvPr/>
        </p:nvSpPr>
        <p:spPr>
          <a:xfrm>
            <a:off x="11284817" y="3474225"/>
            <a:ext cx="8532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1b0e4fca5f_1_508"/>
          <p:cNvSpPr/>
          <p:nvPr/>
        </p:nvSpPr>
        <p:spPr>
          <a:xfrm>
            <a:off x="9701655" y="3451195"/>
            <a:ext cx="951264" cy="98512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11b0e4fca5f_1_508"/>
          <p:cNvCxnSpPr>
            <a:stCxn id="268" idx="1"/>
          </p:cNvCxnSpPr>
          <p:nvPr/>
        </p:nvCxnSpPr>
        <p:spPr>
          <a:xfrm rot="10800000">
            <a:off x="10625117" y="3931125"/>
            <a:ext cx="659700" cy="12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271" name="Google Shape;271;g11b0e4fca5f_1_508"/>
          <p:cNvSpPr/>
          <p:nvPr/>
        </p:nvSpPr>
        <p:spPr>
          <a:xfrm>
            <a:off x="11389393" y="2508129"/>
            <a:ext cx="644100" cy="5139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1b0e4fca5f_1_508"/>
          <p:cNvSpPr/>
          <p:nvPr/>
        </p:nvSpPr>
        <p:spPr>
          <a:xfrm>
            <a:off x="12291093" y="2736729"/>
            <a:ext cx="644100" cy="5139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1b0e4fca5f_1_508"/>
          <p:cNvSpPr/>
          <p:nvPr/>
        </p:nvSpPr>
        <p:spPr>
          <a:xfrm>
            <a:off x="9382793" y="2635129"/>
            <a:ext cx="644100" cy="5139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g11b0e4fca5f_1_508"/>
          <p:cNvCxnSpPr>
            <a:endCxn id="273" idx="4"/>
          </p:cNvCxnSpPr>
          <p:nvPr/>
        </p:nvCxnSpPr>
        <p:spPr>
          <a:xfrm rot="10800000">
            <a:off x="9704843" y="3149029"/>
            <a:ext cx="326100" cy="415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275" name="Google Shape;275;g11b0e4fca5f_1_508"/>
          <p:cNvCxnSpPr>
            <a:stCxn id="268" idx="0"/>
            <a:endCxn id="271" idx="4"/>
          </p:cNvCxnSpPr>
          <p:nvPr/>
        </p:nvCxnSpPr>
        <p:spPr>
          <a:xfrm rot="10800000">
            <a:off x="11711417" y="3022125"/>
            <a:ext cx="0" cy="452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276" name="Google Shape;276;g11b0e4fca5f_1_508"/>
          <p:cNvCxnSpPr>
            <a:stCxn id="268" idx="0"/>
            <a:endCxn id="272" idx="3"/>
          </p:cNvCxnSpPr>
          <p:nvPr/>
        </p:nvCxnSpPr>
        <p:spPr>
          <a:xfrm flipH="1" rot="10800000">
            <a:off x="11711417" y="3175425"/>
            <a:ext cx="674100" cy="298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b0e4fca5f_1_530"/>
          <p:cNvSpPr txBox="1"/>
          <p:nvPr/>
        </p:nvSpPr>
        <p:spPr>
          <a:xfrm>
            <a:off x="2273300" y="1031816"/>
            <a:ext cx="8458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Llaves Foráneas en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1b0e4fca5f_1_530"/>
          <p:cNvSpPr txBox="1"/>
          <p:nvPr/>
        </p:nvSpPr>
        <p:spPr>
          <a:xfrm>
            <a:off x="3767856" y="1997040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Eliminar con llaves foráneas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1b0e4fca5f_1_530"/>
          <p:cNvSpPr txBox="1"/>
          <p:nvPr/>
        </p:nvSpPr>
        <p:spPr>
          <a:xfrm>
            <a:off x="725630" y="3332755"/>
            <a:ext cx="11553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 ocurre al eliminar (1, 2) en </a:t>
            </a: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1b0e4fca5f_1_530"/>
          <p:cNvSpPr txBox="1"/>
          <p:nvPr/>
        </p:nvSpPr>
        <p:spPr>
          <a:xfrm>
            <a:off x="725599" y="4482005"/>
            <a:ext cx="11553600" cy="48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Tenemos las siguientes opciones: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permitir eliminación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Propagar la eliminación y también borrar (1,3) de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Mantener la tupla  en </a:t>
            </a: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pero dejar en la llave foránea el valor en null.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11b0e4fca5f_1_530"/>
          <p:cNvGrpSpPr/>
          <p:nvPr/>
        </p:nvGrpSpPr>
        <p:grpSpPr>
          <a:xfrm>
            <a:off x="8369300" y="2779361"/>
            <a:ext cx="4680698" cy="1443766"/>
            <a:chOff x="0" y="-1"/>
            <a:chExt cx="4680698" cy="1443766"/>
          </a:xfrm>
        </p:grpSpPr>
        <p:pic>
          <p:nvPicPr>
            <p:cNvPr descr="Google Shape;504;p56" id="286" name="Google Shape;286;g11b0e4fca5f_1_5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70804"/>
              <a:ext cx="4680698" cy="12729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g11b0e4fca5f_1_530"/>
            <p:cNvSpPr/>
            <p:nvPr/>
          </p:nvSpPr>
          <p:spPr>
            <a:xfrm>
              <a:off x="786831" y="-1"/>
              <a:ext cx="2441124" cy="345874"/>
            </a:xfrm>
            <a:custGeom>
              <a:rect b="b" l="l" r="r" t="t"/>
              <a:pathLst>
                <a:path extrusionOk="0" h="16204" w="21600">
                  <a:moveTo>
                    <a:pt x="0" y="15232"/>
                  </a:moveTo>
                  <a:cubicBezTo>
                    <a:pt x="7234" y="-5396"/>
                    <a:pt x="14434" y="-5072"/>
                    <a:pt x="21600" y="16204"/>
                  </a:cubicBezTo>
                </a:path>
              </a:pathLst>
            </a:cu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g11b0e4fca5f_1_530"/>
          <p:cNvGrpSpPr/>
          <p:nvPr/>
        </p:nvGrpSpPr>
        <p:grpSpPr>
          <a:xfrm>
            <a:off x="11455400" y="3454381"/>
            <a:ext cx="1084489" cy="229200"/>
            <a:chOff x="0" y="0"/>
            <a:chExt cx="1084489" cy="229200"/>
          </a:xfrm>
        </p:grpSpPr>
        <p:sp>
          <p:nvSpPr>
            <p:cNvPr id="289" name="Google Shape;289;g11b0e4fca5f_1_530"/>
            <p:cNvSpPr/>
            <p:nvPr/>
          </p:nvSpPr>
          <p:spPr>
            <a:xfrm>
              <a:off x="905151" y="8581"/>
              <a:ext cx="179338" cy="211925"/>
            </a:xfrm>
            <a:custGeom>
              <a:rect b="b" l="l" r="r" t="t"/>
              <a:pathLst>
                <a:path extrusionOk="0" h="21548" w="21484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25400">
              <a:solidFill>
                <a:srgbClr val="A01D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11b0e4fca5f_1_530"/>
            <p:cNvSpPr/>
            <p:nvPr/>
          </p:nvSpPr>
          <p:spPr>
            <a:xfrm>
              <a:off x="0" y="0"/>
              <a:ext cx="858000" cy="229200"/>
            </a:xfrm>
            <a:prstGeom prst="roundRect">
              <a:avLst>
                <a:gd fmla="val 50000" name="adj"/>
              </a:avLst>
            </a:prstGeom>
            <a:solidFill>
              <a:schemeClr val="accent5">
                <a:alpha val="25880"/>
              </a:scheme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b0e4fca5f_1_543"/>
          <p:cNvSpPr txBox="1"/>
          <p:nvPr/>
        </p:nvSpPr>
        <p:spPr>
          <a:xfrm>
            <a:off x="2273300" y="1031816"/>
            <a:ext cx="8458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Llaves Foráneas en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1b0e4fca5f_1_543"/>
          <p:cNvSpPr txBox="1"/>
          <p:nvPr/>
        </p:nvSpPr>
        <p:spPr>
          <a:xfrm>
            <a:off x="3767856" y="1997040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Eliminar con llaves foráneas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1b0e4fca5f_1_543"/>
          <p:cNvSpPr txBox="1"/>
          <p:nvPr/>
        </p:nvSpPr>
        <p:spPr>
          <a:xfrm>
            <a:off x="725599" y="4482005"/>
            <a:ext cx="115536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Opción 1: no permitir la eliminación. Es el default en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1b0e4fca5f_1_543"/>
          <p:cNvSpPr txBox="1"/>
          <p:nvPr/>
        </p:nvSpPr>
        <p:spPr>
          <a:xfrm>
            <a:off x="563256" y="6277412"/>
            <a:ext cx="138267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Consolas"/>
              <a:buNone/>
            </a:pPr>
            <a:r>
              <a:rPr b="0" i="0" lang="en-US" sz="27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7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Consolas"/>
              <a:buNone/>
            </a:pPr>
            <a:r>
              <a:rPr b="0" i="0" lang="en-US" sz="27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7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int, </a:t>
            </a:r>
            <a:r>
              <a:rPr b="0" i="0" lang="en-US" sz="27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7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R, …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1b0e4fca5f_1_543"/>
          <p:cNvSpPr txBox="1"/>
          <p:nvPr/>
        </p:nvSpPr>
        <p:spPr>
          <a:xfrm>
            <a:off x="725630" y="3332755"/>
            <a:ext cx="11553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 ocurre al eliminar (1, 2) en </a:t>
            </a: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g11b0e4fca5f_1_543"/>
          <p:cNvGrpSpPr/>
          <p:nvPr/>
        </p:nvGrpSpPr>
        <p:grpSpPr>
          <a:xfrm>
            <a:off x="8369300" y="2779361"/>
            <a:ext cx="4680698" cy="1443766"/>
            <a:chOff x="0" y="-1"/>
            <a:chExt cx="4680698" cy="1443766"/>
          </a:xfrm>
        </p:grpSpPr>
        <p:pic>
          <p:nvPicPr>
            <p:cNvPr descr="Google Shape;504;p56" id="301" name="Google Shape;301;g11b0e4fca5f_1_5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70804"/>
              <a:ext cx="4680698" cy="12729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g11b0e4fca5f_1_543"/>
            <p:cNvSpPr/>
            <p:nvPr/>
          </p:nvSpPr>
          <p:spPr>
            <a:xfrm>
              <a:off x="786831" y="-1"/>
              <a:ext cx="2441124" cy="345874"/>
            </a:xfrm>
            <a:custGeom>
              <a:rect b="b" l="l" r="r" t="t"/>
              <a:pathLst>
                <a:path extrusionOk="0" h="16204" w="21600">
                  <a:moveTo>
                    <a:pt x="0" y="15232"/>
                  </a:moveTo>
                  <a:cubicBezTo>
                    <a:pt x="7234" y="-5396"/>
                    <a:pt x="14434" y="-5072"/>
                    <a:pt x="21600" y="16204"/>
                  </a:cubicBezTo>
                </a:path>
              </a:pathLst>
            </a:cu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g11b0e4fca5f_1_543"/>
          <p:cNvGrpSpPr/>
          <p:nvPr/>
        </p:nvGrpSpPr>
        <p:grpSpPr>
          <a:xfrm>
            <a:off x="11455400" y="3454381"/>
            <a:ext cx="1084489" cy="229200"/>
            <a:chOff x="0" y="0"/>
            <a:chExt cx="1084489" cy="229200"/>
          </a:xfrm>
        </p:grpSpPr>
        <p:sp>
          <p:nvSpPr>
            <p:cNvPr id="304" name="Google Shape;304;g11b0e4fca5f_1_543"/>
            <p:cNvSpPr/>
            <p:nvPr/>
          </p:nvSpPr>
          <p:spPr>
            <a:xfrm>
              <a:off x="905151" y="8581"/>
              <a:ext cx="179338" cy="211925"/>
            </a:xfrm>
            <a:custGeom>
              <a:rect b="b" l="l" r="r" t="t"/>
              <a:pathLst>
                <a:path extrusionOk="0" h="21548" w="21484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25400">
              <a:solidFill>
                <a:srgbClr val="A01D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1b0e4fca5f_1_543"/>
            <p:cNvSpPr/>
            <p:nvPr/>
          </p:nvSpPr>
          <p:spPr>
            <a:xfrm>
              <a:off x="0" y="0"/>
              <a:ext cx="858000" cy="229200"/>
            </a:xfrm>
            <a:prstGeom prst="roundRect">
              <a:avLst>
                <a:gd fmla="val 50000" name="adj"/>
              </a:avLst>
            </a:prstGeom>
            <a:solidFill>
              <a:schemeClr val="accent5">
                <a:alpha val="25880"/>
              </a:scheme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11b0e4fca5f_1_543"/>
          <p:cNvSpPr txBox="1"/>
          <p:nvPr/>
        </p:nvSpPr>
        <p:spPr>
          <a:xfrm>
            <a:off x="2782999" y="7980055"/>
            <a:ext cx="67497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Respuesta: obtenemos </a:t>
            </a:r>
            <a:r>
              <a:rPr b="1" i="0" lang="en-US" sz="3600" u="none" cap="none" strike="noStrike">
                <a:solidFill>
                  <a:srgbClr val="A01D0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b0e4fca5f_1_558"/>
          <p:cNvSpPr txBox="1"/>
          <p:nvPr/>
        </p:nvSpPr>
        <p:spPr>
          <a:xfrm>
            <a:off x="2273300" y="1031816"/>
            <a:ext cx="8458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Llaves Foráneas en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1b0e4fca5f_1_558"/>
          <p:cNvSpPr txBox="1"/>
          <p:nvPr/>
        </p:nvSpPr>
        <p:spPr>
          <a:xfrm>
            <a:off x="3767856" y="1997040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Eliminar con llaves foráneas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1b0e4fca5f_1_558"/>
          <p:cNvSpPr txBox="1"/>
          <p:nvPr/>
        </p:nvSpPr>
        <p:spPr>
          <a:xfrm>
            <a:off x="751024" y="4650975"/>
            <a:ext cx="122136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Opción 2: Propagar la eliminación. (Cascada de eliminaciones)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1b0e4fca5f_1_558"/>
          <p:cNvSpPr txBox="1"/>
          <p:nvPr/>
        </p:nvSpPr>
        <p:spPr>
          <a:xfrm>
            <a:off x="331924" y="5976545"/>
            <a:ext cx="148182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Consolas"/>
              <a:buNone/>
            </a:pP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Consolas"/>
              <a:buNone/>
            </a:pP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 int,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onsolas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CASCADE, …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1b0e4fca5f_1_558"/>
          <p:cNvSpPr txBox="1"/>
          <p:nvPr/>
        </p:nvSpPr>
        <p:spPr>
          <a:xfrm>
            <a:off x="725630" y="3332755"/>
            <a:ext cx="11553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 ocurre al eliminar (1, 2) en </a:t>
            </a: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g11b0e4fca5f_1_558"/>
          <p:cNvGrpSpPr/>
          <p:nvPr/>
        </p:nvGrpSpPr>
        <p:grpSpPr>
          <a:xfrm>
            <a:off x="8369300" y="2779361"/>
            <a:ext cx="4680698" cy="1443766"/>
            <a:chOff x="0" y="-1"/>
            <a:chExt cx="4680698" cy="1443766"/>
          </a:xfrm>
        </p:grpSpPr>
        <p:pic>
          <p:nvPicPr>
            <p:cNvPr descr="Google Shape;504;p56" id="317" name="Google Shape;317;g11b0e4fca5f_1_5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70804"/>
              <a:ext cx="4680698" cy="12729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g11b0e4fca5f_1_558"/>
            <p:cNvSpPr/>
            <p:nvPr/>
          </p:nvSpPr>
          <p:spPr>
            <a:xfrm>
              <a:off x="786831" y="-1"/>
              <a:ext cx="2441124" cy="345874"/>
            </a:xfrm>
            <a:custGeom>
              <a:rect b="b" l="l" r="r" t="t"/>
              <a:pathLst>
                <a:path extrusionOk="0" h="16204" w="21600">
                  <a:moveTo>
                    <a:pt x="0" y="15232"/>
                  </a:moveTo>
                  <a:cubicBezTo>
                    <a:pt x="7234" y="-5396"/>
                    <a:pt x="14434" y="-5072"/>
                    <a:pt x="21600" y="16204"/>
                  </a:cubicBezTo>
                </a:path>
              </a:pathLst>
            </a:cu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g11b0e4fca5f_1_558"/>
          <p:cNvSpPr txBox="1"/>
          <p:nvPr/>
        </p:nvSpPr>
        <p:spPr>
          <a:xfrm>
            <a:off x="1890105" y="7962466"/>
            <a:ext cx="92247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Respuesta: se elimina también (1, 3) en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g11b0e4fca5f_1_558"/>
          <p:cNvGrpSpPr/>
          <p:nvPr/>
        </p:nvGrpSpPr>
        <p:grpSpPr>
          <a:xfrm>
            <a:off x="11455400" y="3454381"/>
            <a:ext cx="1084489" cy="229200"/>
            <a:chOff x="0" y="0"/>
            <a:chExt cx="1084489" cy="229200"/>
          </a:xfrm>
        </p:grpSpPr>
        <p:sp>
          <p:nvSpPr>
            <p:cNvPr id="321" name="Google Shape;321;g11b0e4fca5f_1_558"/>
            <p:cNvSpPr/>
            <p:nvPr/>
          </p:nvSpPr>
          <p:spPr>
            <a:xfrm>
              <a:off x="905151" y="8581"/>
              <a:ext cx="179338" cy="211925"/>
            </a:xfrm>
            <a:custGeom>
              <a:rect b="b" l="l" r="r" t="t"/>
              <a:pathLst>
                <a:path extrusionOk="0" h="21548" w="21484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25400">
              <a:solidFill>
                <a:srgbClr val="A01D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11b0e4fca5f_1_558"/>
            <p:cNvSpPr/>
            <p:nvPr/>
          </p:nvSpPr>
          <p:spPr>
            <a:xfrm>
              <a:off x="0" y="0"/>
              <a:ext cx="858000" cy="229200"/>
            </a:xfrm>
            <a:prstGeom prst="roundRect">
              <a:avLst>
                <a:gd fmla="val 50000" name="adj"/>
              </a:avLst>
            </a:prstGeom>
            <a:solidFill>
              <a:schemeClr val="accent5">
                <a:alpha val="25880"/>
              </a:scheme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ectangle Rectangle" id="323" name="Google Shape;323;g11b0e4fca5f_1_5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0150" y="6799500"/>
            <a:ext cx="4192175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b0e4fca5f_1_574"/>
          <p:cNvSpPr txBox="1"/>
          <p:nvPr/>
        </p:nvSpPr>
        <p:spPr>
          <a:xfrm>
            <a:off x="2273300" y="1031816"/>
            <a:ext cx="8458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Llaves Foráneas en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1b0e4fca5f_1_574"/>
          <p:cNvSpPr txBox="1"/>
          <p:nvPr/>
        </p:nvSpPr>
        <p:spPr>
          <a:xfrm>
            <a:off x="3767856" y="1997040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Eliminar con llaves foráneas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1b0e4fca5f_1_574"/>
          <p:cNvSpPr txBox="1"/>
          <p:nvPr/>
        </p:nvSpPr>
        <p:spPr>
          <a:xfrm>
            <a:off x="662130" y="4583477"/>
            <a:ext cx="11553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Opción 3: dejar en nulo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1b0e4fca5f_1_574"/>
          <p:cNvSpPr txBox="1"/>
          <p:nvPr/>
        </p:nvSpPr>
        <p:spPr>
          <a:xfrm>
            <a:off x="416599" y="5578727"/>
            <a:ext cx="121716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Consolas"/>
              <a:buNone/>
            </a:pP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Consolas"/>
              <a:buNone/>
            </a:pP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 int,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NULL, …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1b0e4fca5f_1_574"/>
          <p:cNvSpPr txBox="1"/>
          <p:nvPr/>
        </p:nvSpPr>
        <p:spPr>
          <a:xfrm>
            <a:off x="725630" y="3332755"/>
            <a:ext cx="11553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 ocurre al eliminar (1, 2) en </a:t>
            </a: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g11b0e4fca5f_1_574"/>
          <p:cNvGrpSpPr/>
          <p:nvPr/>
        </p:nvGrpSpPr>
        <p:grpSpPr>
          <a:xfrm>
            <a:off x="8369300" y="2779361"/>
            <a:ext cx="4680698" cy="1443766"/>
            <a:chOff x="0" y="-1"/>
            <a:chExt cx="4680698" cy="1443766"/>
          </a:xfrm>
        </p:grpSpPr>
        <p:pic>
          <p:nvPicPr>
            <p:cNvPr descr="Google Shape;504;p56" id="334" name="Google Shape;334;g11b0e4fca5f_1_5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70804"/>
              <a:ext cx="4680698" cy="12729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g11b0e4fca5f_1_574"/>
            <p:cNvSpPr/>
            <p:nvPr/>
          </p:nvSpPr>
          <p:spPr>
            <a:xfrm>
              <a:off x="786831" y="-1"/>
              <a:ext cx="2441124" cy="345874"/>
            </a:xfrm>
            <a:custGeom>
              <a:rect b="b" l="l" r="r" t="t"/>
              <a:pathLst>
                <a:path extrusionOk="0" h="16204" w="21600">
                  <a:moveTo>
                    <a:pt x="0" y="15232"/>
                  </a:moveTo>
                  <a:cubicBezTo>
                    <a:pt x="7234" y="-5396"/>
                    <a:pt x="14434" y="-5072"/>
                    <a:pt x="21600" y="16204"/>
                  </a:cubicBezTo>
                </a:path>
              </a:pathLst>
            </a:cu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g11b0e4fca5f_1_574"/>
          <p:cNvGrpSpPr/>
          <p:nvPr/>
        </p:nvGrpSpPr>
        <p:grpSpPr>
          <a:xfrm>
            <a:off x="11455400" y="3454381"/>
            <a:ext cx="1084489" cy="229200"/>
            <a:chOff x="0" y="0"/>
            <a:chExt cx="1084489" cy="229200"/>
          </a:xfrm>
        </p:grpSpPr>
        <p:sp>
          <p:nvSpPr>
            <p:cNvPr id="337" name="Google Shape;337;g11b0e4fca5f_1_574"/>
            <p:cNvSpPr/>
            <p:nvPr/>
          </p:nvSpPr>
          <p:spPr>
            <a:xfrm>
              <a:off x="905151" y="8581"/>
              <a:ext cx="179338" cy="211925"/>
            </a:xfrm>
            <a:custGeom>
              <a:rect b="b" l="l" r="r" t="t"/>
              <a:pathLst>
                <a:path extrusionOk="0" h="21548" w="21484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25400">
              <a:solidFill>
                <a:srgbClr val="A01D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1b0e4fca5f_1_574"/>
            <p:cNvSpPr/>
            <p:nvPr/>
          </p:nvSpPr>
          <p:spPr>
            <a:xfrm>
              <a:off x="0" y="0"/>
              <a:ext cx="858000" cy="229200"/>
            </a:xfrm>
            <a:prstGeom prst="roundRect">
              <a:avLst>
                <a:gd fmla="val 50000" name="adj"/>
              </a:avLst>
            </a:prstGeom>
            <a:solidFill>
              <a:schemeClr val="accent5">
                <a:alpha val="25880"/>
              </a:scheme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g11b0e4fca5f_1_574"/>
          <p:cNvSpPr txBox="1"/>
          <p:nvPr/>
        </p:nvSpPr>
        <p:spPr>
          <a:xfrm>
            <a:off x="1342368" y="7775373"/>
            <a:ext cx="1032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Respuesta: la tupla (1, 3) en S ahora es (</a:t>
            </a:r>
            <a:r>
              <a:rPr b="1" i="0" lang="en-US" sz="3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ctangle Rectangle" id="340" name="Google Shape;340;g11b0e4fca5f_1_5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5625" y="6443900"/>
            <a:ext cx="4239925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49"/>
          <p:cNvCxnSpPr/>
          <p:nvPr/>
        </p:nvCxnSpPr>
        <p:spPr>
          <a:xfrm>
            <a:off x="3502843" y="4654224"/>
            <a:ext cx="3086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46" name="Google Shape;346;p49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9"/>
          <p:cNvSpPr/>
          <p:nvPr/>
        </p:nvSpPr>
        <p:spPr>
          <a:xfrm>
            <a:off x="2707505" y="4197024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9"/>
          <p:cNvSpPr/>
          <p:nvPr/>
        </p:nvSpPr>
        <p:spPr>
          <a:xfrm>
            <a:off x="5953943" y="4031563"/>
            <a:ext cx="1270001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9"/>
          <p:cNvSpPr/>
          <p:nvPr/>
        </p:nvSpPr>
        <p:spPr>
          <a:xfrm>
            <a:off x="8879705" y="4197024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49"/>
          <p:cNvCxnSpPr>
            <a:stCxn id="347" idx="3"/>
          </p:cNvCxnSpPr>
          <p:nvPr/>
        </p:nvCxnSpPr>
        <p:spPr>
          <a:xfrm flipH="1" rot="10800000">
            <a:off x="4298182" y="4653964"/>
            <a:ext cx="1672800" cy="126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51" name="Google Shape;351;p49"/>
          <p:cNvCxnSpPr>
            <a:endCxn id="349" idx="1"/>
          </p:cNvCxnSpPr>
          <p:nvPr/>
        </p:nvCxnSpPr>
        <p:spPr>
          <a:xfrm>
            <a:off x="7159205" y="4653964"/>
            <a:ext cx="1720500" cy="12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52" name="Google Shape;352;p49"/>
          <p:cNvSpPr/>
          <p:nvPr/>
        </p:nvSpPr>
        <p:spPr>
          <a:xfrm>
            <a:off x="1877094" y="2687254"/>
            <a:ext cx="1382366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9"/>
          <p:cNvSpPr/>
          <p:nvPr/>
        </p:nvSpPr>
        <p:spPr>
          <a:xfrm>
            <a:off x="951030" y="3550429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9"/>
          <p:cNvSpPr/>
          <p:nvPr/>
        </p:nvSpPr>
        <p:spPr>
          <a:xfrm>
            <a:off x="3497583" y="3012304"/>
            <a:ext cx="17021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49"/>
          <p:cNvCxnSpPr>
            <a:stCxn id="347" idx="0"/>
            <a:endCxn id="353" idx="6"/>
          </p:cNvCxnSpPr>
          <p:nvPr/>
        </p:nvCxnSpPr>
        <p:spPr>
          <a:xfrm rot="10800000">
            <a:off x="2333443" y="3852324"/>
            <a:ext cx="1169400" cy="344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56" name="Google Shape;356;p49"/>
          <p:cNvCxnSpPr>
            <a:stCxn id="347" idx="0"/>
            <a:endCxn id="352" idx="4"/>
          </p:cNvCxnSpPr>
          <p:nvPr/>
        </p:nvCxnSpPr>
        <p:spPr>
          <a:xfrm rot="10800000">
            <a:off x="2568343" y="3290724"/>
            <a:ext cx="934500" cy="906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57" name="Google Shape;357;p49"/>
          <p:cNvCxnSpPr>
            <a:stCxn id="347" idx="0"/>
            <a:endCxn id="354" idx="4"/>
          </p:cNvCxnSpPr>
          <p:nvPr/>
        </p:nvCxnSpPr>
        <p:spPr>
          <a:xfrm flipH="1" rot="10800000">
            <a:off x="3502843" y="3615624"/>
            <a:ext cx="84570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58" name="Google Shape;358;p49"/>
          <p:cNvSpPr/>
          <p:nvPr/>
        </p:nvSpPr>
        <p:spPr>
          <a:xfrm>
            <a:off x="8983860" y="3012304"/>
            <a:ext cx="1382367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9"/>
          <p:cNvSpPr/>
          <p:nvPr/>
        </p:nvSpPr>
        <p:spPr>
          <a:xfrm>
            <a:off x="9415783" y="5717374"/>
            <a:ext cx="2697412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49"/>
          <p:cNvCxnSpPr>
            <a:stCxn id="349" idx="0"/>
            <a:endCxn id="358" idx="4"/>
          </p:cNvCxnSpPr>
          <p:nvPr/>
        </p:nvCxnSpPr>
        <p:spPr>
          <a:xfrm rot="10800000">
            <a:off x="9675044" y="3615624"/>
            <a:ext cx="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61" name="Google Shape;361;p49"/>
          <p:cNvCxnSpPr>
            <a:stCxn id="349" idx="2"/>
            <a:endCxn id="359" idx="0"/>
          </p:cNvCxnSpPr>
          <p:nvPr/>
        </p:nvCxnSpPr>
        <p:spPr>
          <a:xfrm>
            <a:off x="9675044" y="5136104"/>
            <a:ext cx="108930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62" name="Google Shape;362;p49"/>
          <p:cNvSpPr/>
          <p:nvPr/>
        </p:nvSpPr>
        <p:spPr>
          <a:xfrm>
            <a:off x="5737893" y="2859905"/>
            <a:ext cx="17021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49"/>
          <p:cNvCxnSpPr>
            <a:stCxn id="362" idx="4"/>
          </p:cNvCxnSpPr>
          <p:nvPr/>
        </p:nvCxnSpPr>
        <p:spPr>
          <a:xfrm>
            <a:off x="6588943" y="3463354"/>
            <a:ext cx="6000" cy="53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64" name="Google Shape;364;p49"/>
          <p:cNvSpPr txBox="1"/>
          <p:nvPr/>
        </p:nvSpPr>
        <p:spPr>
          <a:xfrm>
            <a:off x="1995605" y="6381077"/>
            <a:ext cx="8084256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2014307" y="7007042"/>
            <a:ext cx="731962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valor-acción: 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9"/>
          <p:cNvSpPr txBox="1"/>
          <p:nvPr/>
        </p:nvSpPr>
        <p:spPr>
          <a:xfrm>
            <a:off x="2027007" y="7633008"/>
            <a:ext cx="9609348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sng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sng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Compañia</a:t>
            </a:r>
            <a:r>
              <a:rPr b="0" i="0" lang="en-US" sz="24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desde: 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pasa aquí?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0"/>
          <p:cNvSpPr txBox="1"/>
          <p:nvPr/>
        </p:nvSpPr>
        <p:spPr>
          <a:xfrm>
            <a:off x="1995605" y="6381077"/>
            <a:ext cx="8084256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2014307" y="7007042"/>
            <a:ext cx="731962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2027007" y="7633008"/>
            <a:ext cx="9609348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sng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Compañia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pasa aquí?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634163" y="8003675"/>
            <a:ext cx="4094957" cy="1254126"/>
          </a:xfrm>
          <a:custGeom>
            <a:rect b="b" l="l" r="r" t="t"/>
            <a:pathLst>
              <a:path extrusionOk="0" h="21600" w="21600">
                <a:moveTo>
                  <a:pt x="8233" y="0"/>
                </a:moveTo>
                <a:lnTo>
                  <a:pt x="7813" y="6514"/>
                </a:lnTo>
                <a:lnTo>
                  <a:pt x="211" y="6514"/>
                </a:lnTo>
                <a:cubicBezTo>
                  <a:pt x="95" y="6514"/>
                  <a:pt x="0" y="6825"/>
                  <a:pt x="0" y="7205"/>
                </a:cubicBezTo>
                <a:lnTo>
                  <a:pt x="0" y="20910"/>
                </a:lnTo>
                <a:cubicBezTo>
                  <a:pt x="0" y="21289"/>
                  <a:pt x="95" y="21600"/>
                  <a:pt x="211" y="21600"/>
                </a:cubicBezTo>
                <a:lnTo>
                  <a:pt x="21391" y="21600"/>
                </a:lnTo>
                <a:cubicBezTo>
                  <a:pt x="21507" y="21600"/>
                  <a:pt x="21600" y="21289"/>
                  <a:pt x="21600" y="20910"/>
                </a:cubicBezTo>
                <a:lnTo>
                  <a:pt x="21600" y="7205"/>
                </a:lnTo>
                <a:cubicBezTo>
                  <a:pt x="21600" y="6825"/>
                  <a:pt x="21507" y="6514"/>
                  <a:pt x="21391" y="6514"/>
                </a:cubicBezTo>
                <a:lnTo>
                  <a:pt x="8652" y="6514"/>
                </a:lnTo>
                <a:lnTo>
                  <a:pt x="8233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36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se necesita que Compañia.nombre sea llave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0"/>
          <p:cNvSpPr/>
          <p:nvPr/>
        </p:nvSpPr>
        <p:spPr>
          <a:xfrm>
            <a:off x="2301154" y="8003675"/>
            <a:ext cx="4094957" cy="1254126"/>
          </a:xfrm>
          <a:custGeom>
            <a:rect b="b" l="l" r="r" t="t"/>
            <a:pathLst>
              <a:path extrusionOk="0" h="21600" w="21600">
                <a:moveTo>
                  <a:pt x="8233" y="0"/>
                </a:moveTo>
                <a:lnTo>
                  <a:pt x="7813" y="6514"/>
                </a:lnTo>
                <a:lnTo>
                  <a:pt x="211" y="6514"/>
                </a:lnTo>
                <a:cubicBezTo>
                  <a:pt x="95" y="6514"/>
                  <a:pt x="0" y="6825"/>
                  <a:pt x="0" y="7205"/>
                </a:cubicBezTo>
                <a:lnTo>
                  <a:pt x="0" y="20910"/>
                </a:lnTo>
                <a:cubicBezTo>
                  <a:pt x="0" y="21289"/>
                  <a:pt x="95" y="21600"/>
                  <a:pt x="211" y="21600"/>
                </a:cubicBezTo>
                <a:lnTo>
                  <a:pt x="21391" y="21600"/>
                </a:lnTo>
                <a:cubicBezTo>
                  <a:pt x="21507" y="21600"/>
                  <a:pt x="21600" y="21289"/>
                  <a:pt x="21600" y="20910"/>
                </a:cubicBezTo>
                <a:lnTo>
                  <a:pt x="21600" y="7205"/>
                </a:lnTo>
                <a:cubicBezTo>
                  <a:pt x="21600" y="6825"/>
                  <a:pt x="21507" y="6514"/>
                  <a:pt x="21391" y="6514"/>
                </a:cubicBezTo>
                <a:lnTo>
                  <a:pt x="8652" y="6514"/>
                </a:lnTo>
                <a:lnTo>
                  <a:pt x="8233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36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Producto.nombre forma una llave candidata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0"/>
          <p:cNvSpPr/>
          <p:nvPr/>
        </p:nvSpPr>
        <p:spPr>
          <a:xfrm>
            <a:off x="2707505" y="4197024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0"/>
          <p:cNvSpPr/>
          <p:nvPr/>
        </p:nvSpPr>
        <p:spPr>
          <a:xfrm>
            <a:off x="5953943" y="4031563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0"/>
          <p:cNvSpPr/>
          <p:nvPr/>
        </p:nvSpPr>
        <p:spPr>
          <a:xfrm>
            <a:off x="8879705" y="4197024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50"/>
          <p:cNvCxnSpPr/>
          <p:nvPr/>
        </p:nvCxnSpPr>
        <p:spPr>
          <a:xfrm flipH="1" rot="10800000">
            <a:off x="4298105" y="4653924"/>
            <a:ext cx="1672800" cy="126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383" name="Google Shape;383;p50"/>
          <p:cNvCxnSpPr>
            <a:endCxn id="381" idx="1"/>
          </p:cNvCxnSpPr>
          <p:nvPr/>
        </p:nvCxnSpPr>
        <p:spPr>
          <a:xfrm>
            <a:off x="7159205" y="4653924"/>
            <a:ext cx="1720500" cy="12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384" name="Google Shape;384;p50"/>
          <p:cNvSpPr/>
          <p:nvPr/>
        </p:nvSpPr>
        <p:spPr>
          <a:xfrm>
            <a:off x="1877094" y="2687254"/>
            <a:ext cx="13824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0"/>
          <p:cNvSpPr/>
          <p:nvPr/>
        </p:nvSpPr>
        <p:spPr>
          <a:xfrm>
            <a:off x="951030" y="3550429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0"/>
          <p:cNvSpPr/>
          <p:nvPr/>
        </p:nvSpPr>
        <p:spPr>
          <a:xfrm>
            <a:off x="3497583" y="3012304"/>
            <a:ext cx="17022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50"/>
          <p:cNvCxnSpPr>
            <a:stCxn id="379" idx="0"/>
            <a:endCxn id="385" idx="6"/>
          </p:cNvCxnSpPr>
          <p:nvPr/>
        </p:nvCxnSpPr>
        <p:spPr>
          <a:xfrm rot="10800000">
            <a:off x="2333405" y="3852324"/>
            <a:ext cx="1169400" cy="344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388" name="Google Shape;388;p50"/>
          <p:cNvCxnSpPr>
            <a:stCxn id="379" idx="0"/>
            <a:endCxn id="384" idx="4"/>
          </p:cNvCxnSpPr>
          <p:nvPr/>
        </p:nvCxnSpPr>
        <p:spPr>
          <a:xfrm rot="10800000">
            <a:off x="2568305" y="3290424"/>
            <a:ext cx="934500" cy="90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389" name="Google Shape;389;p50"/>
          <p:cNvCxnSpPr>
            <a:stCxn id="379" idx="0"/>
            <a:endCxn id="386" idx="4"/>
          </p:cNvCxnSpPr>
          <p:nvPr/>
        </p:nvCxnSpPr>
        <p:spPr>
          <a:xfrm flipH="1" rot="10800000">
            <a:off x="3502805" y="3615924"/>
            <a:ext cx="846000" cy="58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390" name="Google Shape;390;p50"/>
          <p:cNvSpPr/>
          <p:nvPr/>
        </p:nvSpPr>
        <p:spPr>
          <a:xfrm>
            <a:off x="8983860" y="3012304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0"/>
          <p:cNvSpPr/>
          <p:nvPr/>
        </p:nvSpPr>
        <p:spPr>
          <a:xfrm>
            <a:off x="9415783" y="5717374"/>
            <a:ext cx="26973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50"/>
          <p:cNvCxnSpPr>
            <a:stCxn id="381" idx="0"/>
            <a:endCxn id="390" idx="4"/>
          </p:cNvCxnSpPr>
          <p:nvPr/>
        </p:nvCxnSpPr>
        <p:spPr>
          <a:xfrm rot="10800000">
            <a:off x="9675005" y="3615924"/>
            <a:ext cx="0" cy="58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393" name="Google Shape;393;p50"/>
          <p:cNvCxnSpPr>
            <a:stCxn id="381" idx="2"/>
            <a:endCxn id="391" idx="0"/>
          </p:cNvCxnSpPr>
          <p:nvPr/>
        </p:nvCxnSpPr>
        <p:spPr>
          <a:xfrm>
            <a:off x="9675005" y="5136024"/>
            <a:ext cx="108930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394" name="Google Shape;394;p50"/>
          <p:cNvSpPr/>
          <p:nvPr/>
        </p:nvSpPr>
        <p:spPr>
          <a:xfrm>
            <a:off x="5737893" y="2859905"/>
            <a:ext cx="17022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50"/>
          <p:cNvCxnSpPr>
            <a:stCxn id="394" idx="4"/>
          </p:cNvCxnSpPr>
          <p:nvPr/>
        </p:nvCxnSpPr>
        <p:spPr>
          <a:xfrm>
            <a:off x="6588993" y="3463205"/>
            <a:ext cx="6000" cy="53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51"/>
          <p:cNvCxnSpPr>
            <a:endCxn id="402" idx="1"/>
          </p:cNvCxnSpPr>
          <p:nvPr/>
        </p:nvCxnSpPr>
        <p:spPr>
          <a:xfrm>
            <a:off x="7228505" y="4653924"/>
            <a:ext cx="1651200" cy="126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03" name="Google Shape;403;p51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¿Y ahora?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1"/>
          <p:cNvSpPr txBox="1"/>
          <p:nvPr/>
        </p:nvSpPr>
        <p:spPr>
          <a:xfrm>
            <a:off x="1995605" y="6381077"/>
            <a:ext cx="8084256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1"/>
          <p:cNvSpPr txBox="1"/>
          <p:nvPr/>
        </p:nvSpPr>
        <p:spPr>
          <a:xfrm>
            <a:off x="2014307" y="7007042"/>
            <a:ext cx="731962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1"/>
          <p:cNvSpPr txBox="1"/>
          <p:nvPr/>
        </p:nvSpPr>
        <p:spPr>
          <a:xfrm>
            <a:off x="2027007" y="7633008"/>
            <a:ext cx="9609348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sng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Compañia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1"/>
          <p:cNvSpPr/>
          <p:nvPr/>
        </p:nvSpPr>
        <p:spPr>
          <a:xfrm>
            <a:off x="3170831" y="8095353"/>
            <a:ext cx="5006579" cy="1279526"/>
          </a:xfrm>
          <a:custGeom>
            <a:rect b="b" l="l" r="r" t="t"/>
            <a:pathLst>
              <a:path extrusionOk="0" h="21600" w="21600">
                <a:moveTo>
                  <a:pt x="14667" y="0"/>
                </a:moveTo>
                <a:lnTo>
                  <a:pt x="14323" y="6814"/>
                </a:lnTo>
                <a:lnTo>
                  <a:pt x="173" y="6814"/>
                </a:lnTo>
                <a:cubicBezTo>
                  <a:pt x="78" y="6814"/>
                  <a:pt x="0" y="7118"/>
                  <a:pt x="0" y="7490"/>
                </a:cubicBezTo>
                <a:lnTo>
                  <a:pt x="0" y="20923"/>
                </a:lnTo>
                <a:cubicBezTo>
                  <a:pt x="0" y="21295"/>
                  <a:pt x="78" y="21600"/>
                  <a:pt x="173" y="21600"/>
                </a:cubicBezTo>
                <a:lnTo>
                  <a:pt x="21427" y="21600"/>
                </a:lnTo>
                <a:cubicBezTo>
                  <a:pt x="21522" y="21600"/>
                  <a:pt x="21600" y="21295"/>
                  <a:pt x="21600" y="20923"/>
                </a:cubicBezTo>
                <a:lnTo>
                  <a:pt x="21600" y="7490"/>
                </a:lnTo>
                <a:cubicBezTo>
                  <a:pt x="21600" y="7118"/>
                  <a:pt x="21522" y="6814"/>
                  <a:pt x="21427" y="6814"/>
                </a:cubicBezTo>
                <a:lnTo>
                  <a:pt x="15011" y="6814"/>
                </a:lnTo>
                <a:lnTo>
                  <a:pt x="14667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Podemos hacer llave a Producto.nombre o a Compañía.nombre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1"/>
          <p:cNvSpPr/>
          <p:nvPr/>
        </p:nvSpPr>
        <p:spPr>
          <a:xfrm>
            <a:off x="2707505" y="4197024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1"/>
          <p:cNvSpPr/>
          <p:nvPr/>
        </p:nvSpPr>
        <p:spPr>
          <a:xfrm>
            <a:off x="5953943" y="4031563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1"/>
          <p:cNvSpPr/>
          <p:nvPr/>
        </p:nvSpPr>
        <p:spPr>
          <a:xfrm>
            <a:off x="8879705" y="4197024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51"/>
          <p:cNvCxnSpPr/>
          <p:nvPr/>
        </p:nvCxnSpPr>
        <p:spPr>
          <a:xfrm flipH="1" rot="10800000">
            <a:off x="4298105" y="4653924"/>
            <a:ext cx="1672800" cy="126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411" name="Google Shape;411;p51"/>
          <p:cNvSpPr/>
          <p:nvPr/>
        </p:nvSpPr>
        <p:spPr>
          <a:xfrm>
            <a:off x="1877094" y="2687254"/>
            <a:ext cx="13824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1"/>
          <p:cNvSpPr/>
          <p:nvPr/>
        </p:nvSpPr>
        <p:spPr>
          <a:xfrm>
            <a:off x="951030" y="3550429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1"/>
          <p:cNvSpPr/>
          <p:nvPr/>
        </p:nvSpPr>
        <p:spPr>
          <a:xfrm>
            <a:off x="3497583" y="3012304"/>
            <a:ext cx="17022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51"/>
          <p:cNvCxnSpPr>
            <a:stCxn id="408" idx="0"/>
            <a:endCxn id="412" idx="6"/>
          </p:cNvCxnSpPr>
          <p:nvPr/>
        </p:nvCxnSpPr>
        <p:spPr>
          <a:xfrm rot="10800000">
            <a:off x="2333405" y="3852324"/>
            <a:ext cx="1169400" cy="344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415" name="Google Shape;415;p51"/>
          <p:cNvCxnSpPr>
            <a:stCxn id="408" idx="0"/>
            <a:endCxn id="411" idx="4"/>
          </p:cNvCxnSpPr>
          <p:nvPr/>
        </p:nvCxnSpPr>
        <p:spPr>
          <a:xfrm rot="10800000">
            <a:off x="2568305" y="3290424"/>
            <a:ext cx="934500" cy="90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416" name="Google Shape;416;p51"/>
          <p:cNvCxnSpPr>
            <a:stCxn id="408" idx="0"/>
            <a:endCxn id="413" idx="4"/>
          </p:cNvCxnSpPr>
          <p:nvPr/>
        </p:nvCxnSpPr>
        <p:spPr>
          <a:xfrm flipH="1" rot="10800000">
            <a:off x="3502805" y="3615924"/>
            <a:ext cx="846000" cy="58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417" name="Google Shape;417;p51"/>
          <p:cNvSpPr/>
          <p:nvPr/>
        </p:nvSpPr>
        <p:spPr>
          <a:xfrm>
            <a:off x="8983860" y="3012304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1"/>
          <p:cNvSpPr/>
          <p:nvPr/>
        </p:nvSpPr>
        <p:spPr>
          <a:xfrm>
            <a:off x="9415783" y="5717374"/>
            <a:ext cx="26973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51"/>
          <p:cNvCxnSpPr>
            <a:stCxn id="402" idx="0"/>
            <a:endCxn id="417" idx="4"/>
          </p:cNvCxnSpPr>
          <p:nvPr/>
        </p:nvCxnSpPr>
        <p:spPr>
          <a:xfrm rot="10800000">
            <a:off x="9675005" y="3615924"/>
            <a:ext cx="0" cy="58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420" name="Google Shape;420;p51"/>
          <p:cNvCxnSpPr>
            <a:stCxn id="402" idx="2"/>
            <a:endCxn id="418" idx="0"/>
          </p:cNvCxnSpPr>
          <p:nvPr/>
        </p:nvCxnSpPr>
        <p:spPr>
          <a:xfrm>
            <a:off x="9675005" y="5136024"/>
            <a:ext cx="108930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421" name="Google Shape;421;p51"/>
          <p:cNvSpPr/>
          <p:nvPr/>
        </p:nvSpPr>
        <p:spPr>
          <a:xfrm>
            <a:off x="5737893" y="2859905"/>
            <a:ext cx="17022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51"/>
          <p:cNvCxnSpPr>
            <a:stCxn id="421" idx="4"/>
          </p:cNvCxnSpPr>
          <p:nvPr/>
        </p:nvCxnSpPr>
        <p:spPr>
          <a:xfrm>
            <a:off x="6588993" y="3463205"/>
            <a:ext cx="6000" cy="53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4369942" y="1026667"/>
            <a:ext cx="426491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Hasta ahora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725630" y="3152625"/>
            <a:ext cx="115536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Sabemos cómo transformar requisitos de usuario en modelo entidad relación (E/R), pero… 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¿Qué hacemos con esto?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725630" y="5440150"/>
            <a:ext cx="115536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Hoy veremos cómo transformar el modelo E/R al 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52"/>
          <p:cNvCxnSpPr/>
          <p:nvPr/>
        </p:nvCxnSpPr>
        <p:spPr>
          <a:xfrm flipH="1" rot="10800000">
            <a:off x="4238757" y="4660277"/>
            <a:ext cx="1662900" cy="1260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28" name="Google Shape;428;p52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2"/>
          <p:cNvSpPr txBox="1"/>
          <p:nvPr/>
        </p:nvSpPr>
        <p:spPr>
          <a:xfrm>
            <a:off x="493309" y="6566150"/>
            <a:ext cx="120183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2"/>
          <p:cNvSpPr txBox="1"/>
          <p:nvPr/>
        </p:nvSpPr>
        <p:spPr>
          <a:xfrm>
            <a:off x="499311" y="7636381"/>
            <a:ext cx="731962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¿Y ahora?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2"/>
          <p:cNvSpPr/>
          <p:nvPr/>
        </p:nvSpPr>
        <p:spPr>
          <a:xfrm>
            <a:off x="8034411" y="6737600"/>
            <a:ext cx="4574382" cy="9259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3" y="3777"/>
                </a:lnTo>
                <a:lnTo>
                  <a:pt x="1953" y="20665"/>
                </a:lnTo>
                <a:cubicBezTo>
                  <a:pt x="1953" y="21179"/>
                  <a:pt x="2038" y="21600"/>
                  <a:pt x="2142" y="21600"/>
                </a:cubicBezTo>
                <a:lnTo>
                  <a:pt x="21413" y="21600"/>
                </a:lnTo>
                <a:cubicBezTo>
                  <a:pt x="21517" y="21600"/>
                  <a:pt x="21600" y="21179"/>
                  <a:pt x="21600" y="20665"/>
                </a:cubicBezTo>
                <a:lnTo>
                  <a:pt x="21600" y="2166"/>
                </a:lnTo>
                <a:cubicBezTo>
                  <a:pt x="21600" y="1653"/>
                  <a:pt x="21517" y="1231"/>
                  <a:pt x="21413" y="1231"/>
                </a:cubicBezTo>
                <a:lnTo>
                  <a:pt x="8240" y="12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4572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 necesitamos una llave foránea en Producto.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2"/>
          <p:cNvSpPr/>
          <p:nvPr/>
        </p:nvSpPr>
        <p:spPr>
          <a:xfrm>
            <a:off x="7212475" y="7532400"/>
            <a:ext cx="4574394" cy="118227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23" y="8636"/>
                </a:lnTo>
                <a:lnTo>
                  <a:pt x="1023" y="20868"/>
                </a:lnTo>
                <a:cubicBezTo>
                  <a:pt x="1023" y="21270"/>
                  <a:pt x="1112" y="21600"/>
                  <a:pt x="1221" y="21600"/>
                </a:cubicBezTo>
                <a:lnTo>
                  <a:pt x="21404" y="21600"/>
                </a:lnTo>
                <a:cubicBezTo>
                  <a:pt x="21513" y="21600"/>
                  <a:pt x="21600" y="21270"/>
                  <a:pt x="21600" y="20868"/>
                </a:cubicBezTo>
                <a:lnTo>
                  <a:pt x="21600" y="6381"/>
                </a:lnTo>
                <a:cubicBezTo>
                  <a:pt x="21600" y="5978"/>
                  <a:pt x="21513" y="5648"/>
                  <a:pt x="21404" y="5648"/>
                </a:cubicBezTo>
                <a:lnTo>
                  <a:pt x="1633" y="56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274300" spcFirstLastPara="1" rIns="0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Agregamos también el atributo de la relación.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2707505" y="4197024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5953943" y="4031563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2"/>
          <p:cNvSpPr/>
          <p:nvPr/>
        </p:nvSpPr>
        <p:spPr>
          <a:xfrm>
            <a:off x="8879705" y="4197024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52"/>
          <p:cNvCxnSpPr>
            <a:endCxn id="436" idx="1"/>
          </p:cNvCxnSpPr>
          <p:nvPr/>
        </p:nvCxnSpPr>
        <p:spPr>
          <a:xfrm>
            <a:off x="7159205" y="4653924"/>
            <a:ext cx="1720500" cy="12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438" name="Google Shape;438;p52"/>
          <p:cNvSpPr/>
          <p:nvPr/>
        </p:nvSpPr>
        <p:spPr>
          <a:xfrm>
            <a:off x="1877094" y="2687254"/>
            <a:ext cx="13824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2"/>
          <p:cNvSpPr/>
          <p:nvPr/>
        </p:nvSpPr>
        <p:spPr>
          <a:xfrm>
            <a:off x="951030" y="3550429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2"/>
          <p:cNvSpPr/>
          <p:nvPr/>
        </p:nvSpPr>
        <p:spPr>
          <a:xfrm>
            <a:off x="3497583" y="3012304"/>
            <a:ext cx="17022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52"/>
          <p:cNvCxnSpPr>
            <a:stCxn id="434" idx="0"/>
            <a:endCxn id="439" idx="6"/>
          </p:cNvCxnSpPr>
          <p:nvPr/>
        </p:nvCxnSpPr>
        <p:spPr>
          <a:xfrm rot="10800000">
            <a:off x="2333405" y="3852324"/>
            <a:ext cx="1169400" cy="344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442" name="Google Shape;442;p52"/>
          <p:cNvCxnSpPr>
            <a:stCxn id="434" idx="0"/>
            <a:endCxn id="438" idx="4"/>
          </p:cNvCxnSpPr>
          <p:nvPr/>
        </p:nvCxnSpPr>
        <p:spPr>
          <a:xfrm rot="10800000">
            <a:off x="2568305" y="3290424"/>
            <a:ext cx="934500" cy="90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443" name="Google Shape;443;p52"/>
          <p:cNvCxnSpPr>
            <a:stCxn id="434" idx="0"/>
            <a:endCxn id="440" idx="4"/>
          </p:cNvCxnSpPr>
          <p:nvPr/>
        </p:nvCxnSpPr>
        <p:spPr>
          <a:xfrm flipH="1" rot="10800000">
            <a:off x="3502805" y="3615924"/>
            <a:ext cx="846000" cy="58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444" name="Google Shape;444;p52"/>
          <p:cNvSpPr/>
          <p:nvPr/>
        </p:nvSpPr>
        <p:spPr>
          <a:xfrm>
            <a:off x="8983860" y="3012304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2"/>
          <p:cNvSpPr/>
          <p:nvPr/>
        </p:nvSpPr>
        <p:spPr>
          <a:xfrm>
            <a:off x="9415783" y="5717374"/>
            <a:ext cx="26973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52"/>
          <p:cNvCxnSpPr>
            <a:stCxn id="436" idx="0"/>
            <a:endCxn id="444" idx="4"/>
          </p:cNvCxnSpPr>
          <p:nvPr/>
        </p:nvCxnSpPr>
        <p:spPr>
          <a:xfrm rot="10800000">
            <a:off x="9675005" y="3615924"/>
            <a:ext cx="0" cy="58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447" name="Google Shape;447;p52"/>
          <p:cNvCxnSpPr>
            <a:stCxn id="436" idx="2"/>
            <a:endCxn id="445" idx="0"/>
          </p:cNvCxnSpPr>
          <p:nvPr/>
        </p:nvCxnSpPr>
        <p:spPr>
          <a:xfrm>
            <a:off x="9675005" y="5136024"/>
            <a:ext cx="108930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448" name="Google Shape;448;p52"/>
          <p:cNvSpPr/>
          <p:nvPr/>
        </p:nvSpPr>
        <p:spPr>
          <a:xfrm>
            <a:off x="5737893" y="2859905"/>
            <a:ext cx="17022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52"/>
          <p:cNvCxnSpPr>
            <a:stCxn id="448" idx="4"/>
          </p:cNvCxnSpPr>
          <p:nvPr/>
        </p:nvCxnSpPr>
        <p:spPr>
          <a:xfrm>
            <a:off x="6588993" y="3463205"/>
            <a:ext cx="6000" cy="53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53"/>
          <p:cNvCxnSpPr>
            <a:stCxn id="456" idx="4"/>
          </p:cNvCxnSpPr>
          <p:nvPr/>
        </p:nvCxnSpPr>
        <p:spPr>
          <a:xfrm flipH="1">
            <a:off x="3553293" y="3463205"/>
            <a:ext cx="3035700" cy="7506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57" name="Google Shape;457;p53"/>
          <p:cNvSpPr txBox="1"/>
          <p:nvPr/>
        </p:nvSpPr>
        <p:spPr>
          <a:xfrm>
            <a:off x="493309" y="6566150"/>
            <a:ext cx="12018182" cy="829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3"/>
          <p:cNvSpPr txBox="1"/>
          <p:nvPr/>
        </p:nvSpPr>
        <p:spPr>
          <a:xfrm>
            <a:off x="499311" y="7636381"/>
            <a:ext cx="731962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3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mejor diagrama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3"/>
          <p:cNvSpPr/>
          <p:nvPr/>
        </p:nvSpPr>
        <p:spPr>
          <a:xfrm>
            <a:off x="8034411" y="6737600"/>
            <a:ext cx="4574382" cy="9259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3" y="3777"/>
                </a:lnTo>
                <a:lnTo>
                  <a:pt x="1953" y="20665"/>
                </a:lnTo>
                <a:cubicBezTo>
                  <a:pt x="1953" y="21179"/>
                  <a:pt x="2038" y="21600"/>
                  <a:pt x="2142" y="21600"/>
                </a:cubicBezTo>
                <a:lnTo>
                  <a:pt x="21413" y="21600"/>
                </a:lnTo>
                <a:cubicBezTo>
                  <a:pt x="21517" y="21600"/>
                  <a:pt x="21600" y="21179"/>
                  <a:pt x="21600" y="20665"/>
                </a:cubicBezTo>
                <a:lnTo>
                  <a:pt x="21600" y="2166"/>
                </a:lnTo>
                <a:cubicBezTo>
                  <a:pt x="21600" y="1653"/>
                  <a:pt x="21517" y="1231"/>
                  <a:pt x="21413" y="1231"/>
                </a:cubicBezTo>
                <a:lnTo>
                  <a:pt x="8240" y="12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4572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 necesitamos una llave foránea en Producto.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3"/>
          <p:cNvSpPr/>
          <p:nvPr/>
        </p:nvSpPr>
        <p:spPr>
          <a:xfrm>
            <a:off x="7212483" y="7532400"/>
            <a:ext cx="4367610" cy="11822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23" y="8636"/>
                </a:lnTo>
                <a:lnTo>
                  <a:pt x="1023" y="20868"/>
                </a:lnTo>
                <a:cubicBezTo>
                  <a:pt x="1023" y="21270"/>
                  <a:pt x="1112" y="21600"/>
                  <a:pt x="1221" y="21600"/>
                </a:cubicBezTo>
                <a:lnTo>
                  <a:pt x="21404" y="21600"/>
                </a:lnTo>
                <a:cubicBezTo>
                  <a:pt x="21513" y="21600"/>
                  <a:pt x="21600" y="21270"/>
                  <a:pt x="21600" y="20868"/>
                </a:cubicBezTo>
                <a:lnTo>
                  <a:pt x="21600" y="6381"/>
                </a:lnTo>
                <a:cubicBezTo>
                  <a:pt x="21600" y="5978"/>
                  <a:pt x="21513" y="5648"/>
                  <a:pt x="21404" y="5648"/>
                </a:cubicBezTo>
                <a:lnTo>
                  <a:pt x="1633" y="56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274300" spcFirstLastPara="1" rIns="0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Agregamos también el atributo de la relación.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53"/>
          <p:cNvCxnSpPr/>
          <p:nvPr/>
        </p:nvCxnSpPr>
        <p:spPr>
          <a:xfrm flipH="1" rot="10800000">
            <a:off x="4238757" y="4660277"/>
            <a:ext cx="1662900" cy="1260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463" name="Google Shape;463;p53"/>
          <p:cNvSpPr/>
          <p:nvPr/>
        </p:nvSpPr>
        <p:spPr>
          <a:xfrm>
            <a:off x="2707505" y="4197024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3"/>
          <p:cNvSpPr/>
          <p:nvPr/>
        </p:nvSpPr>
        <p:spPr>
          <a:xfrm>
            <a:off x="5953943" y="4031563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3"/>
          <p:cNvSpPr/>
          <p:nvPr/>
        </p:nvSpPr>
        <p:spPr>
          <a:xfrm>
            <a:off x="8879705" y="4197024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Google Shape;466;p53"/>
          <p:cNvCxnSpPr>
            <a:endCxn id="465" idx="1"/>
          </p:cNvCxnSpPr>
          <p:nvPr/>
        </p:nvCxnSpPr>
        <p:spPr>
          <a:xfrm>
            <a:off x="7159205" y="4653924"/>
            <a:ext cx="1720500" cy="12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467" name="Google Shape;467;p53"/>
          <p:cNvSpPr/>
          <p:nvPr/>
        </p:nvSpPr>
        <p:spPr>
          <a:xfrm>
            <a:off x="1877094" y="2687254"/>
            <a:ext cx="13824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3"/>
          <p:cNvSpPr/>
          <p:nvPr/>
        </p:nvSpPr>
        <p:spPr>
          <a:xfrm>
            <a:off x="951030" y="3550429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3"/>
          <p:cNvSpPr/>
          <p:nvPr/>
        </p:nvSpPr>
        <p:spPr>
          <a:xfrm>
            <a:off x="3497583" y="3012304"/>
            <a:ext cx="17022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53"/>
          <p:cNvCxnSpPr>
            <a:stCxn id="463" idx="0"/>
            <a:endCxn id="468" idx="6"/>
          </p:cNvCxnSpPr>
          <p:nvPr/>
        </p:nvCxnSpPr>
        <p:spPr>
          <a:xfrm rot="10800000">
            <a:off x="2333405" y="3852324"/>
            <a:ext cx="1169400" cy="344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471" name="Google Shape;471;p53"/>
          <p:cNvCxnSpPr>
            <a:stCxn id="463" idx="0"/>
            <a:endCxn id="467" idx="4"/>
          </p:cNvCxnSpPr>
          <p:nvPr/>
        </p:nvCxnSpPr>
        <p:spPr>
          <a:xfrm rot="10800000">
            <a:off x="2568305" y="3290424"/>
            <a:ext cx="934500" cy="90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472" name="Google Shape;472;p53"/>
          <p:cNvCxnSpPr>
            <a:stCxn id="463" idx="0"/>
            <a:endCxn id="469" idx="4"/>
          </p:cNvCxnSpPr>
          <p:nvPr/>
        </p:nvCxnSpPr>
        <p:spPr>
          <a:xfrm flipH="1" rot="10800000">
            <a:off x="3502805" y="3615924"/>
            <a:ext cx="846000" cy="58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473" name="Google Shape;473;p53"/>
          <p:cNvSpPr/>
          <p:nvPr/>
        </p:nvSpPr>
        <p:spPr>
          <a:xfrm>
            <a:off x="8983860" y="3012304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3"/>
          <p:cNvSpPr/>
          <p:nvPr/>
        </p:nvSpPr>
        <p:spPr>
          <a:xfrm>
            <a:off x="9415783" y="5717374"/>
            <a:ext cx="26973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53"/>
          <p:cNvCxnSpPr>
            <a:stCxn id="465" idx="0"/>
            <a:endCxn id="473" idx="4"/>
          </p:cNvCxnSpPr>
          <p:nvPr/>
        </p:nvCxnSpPr>
        <p:spPr>
          <a:xfrm rot="10800000">
            <a:off x="9675005" y="3615924"/>
            <a:ext cx="0" cy="58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476" name="Google Shape;476;p53"/>
          <p:cNvCxnSpPr>
            <a:stCxn id="465" idx="2"/>
            <a:endCxn id="474" idx="0"/>
          </p:cNvCxnSpPr>
          <p:nvPr/>
        </p:nvCxnSpPr>
        <p:spPr>
          <a:xfrm>
            <a:off x="9675005" y="5136024"/>
            <a:ext cx="108930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456" name="Google Shape;456;p53"/>
          <p:cNvSpPr/>
          <p:nvPr/>
        </p:nvSpPr>
        <p:spPr>
          <a:xfrm>
            <a:off x="5737893" y="2859905"/>
            <a:ext cx="17022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4"/>
          <p:cNvSpPr/>
          <p:nvPr/>
        </p:nvSpPr>
        <p:spPr>
          <a:xfrm>
            <a:off x="2524794" y="2826954"/>
            <a:ext cx="1382366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4"/>
          <p:cNvSpPr/>
          <p:nvPr/>
        </p:nvSpPr>
        <p:spPr>
          <a:xfrm>
            <a:off x="7287102" y="2368320"/>
            <a:ext cx="1382366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4"/>
          <p:cNvSpPr/>
          <p:nvPr/>
        </p:nvSpPr>
        <p:spPr>
          <a:xfrm>
            <a:off x="3459483" y="2263004"/>
            <a:ext cx="17021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54"/>
          <p:cNvCxnSpPr>
            <a:stCxn id="486" idx="0"/>
            <a:endCxn id="483" idx="4"/>
          </p:cNvCxnSpPr>
          <p:nvPr/>
        </p:nvCxnSpPr>
        <p:spPr>
          <a:xfrm flipH="1" rot="10800000">
            <a:off x="7607300" y="2971804"/>
            <a:ext cx="371100" cy="41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87" name="Google Shape;487;p54"/>
          <p:cNvCxnSpPr>
            <a:stCxn id="488" idx="0"/>
            <a:endCxn id="482" idx="6"/>
          </p:cNvCxnSpPr>
          <p:nvPr/>
        </p:nvCxnSpPr>
        <p:spPr>
          <a:xfrm rot="10800000">
            <a:off x="3907101" y="3128549"/>
            <a:ext cx="1185600" cy="227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89" name="Google Shape;489;p54"/>
          <p:cNvCxnSpPr>
            <a:stCxn id="488" idx="0"/>
            <a:endCxn id="484" idx="4"/>
          </p:cNvCxnSpPr>
          <p:nvPr/>
        </p:nvCxnSpPr>
        <p:spPr>
          <a:xfrm rot="10800000">
            <a:off x="4310601" y="2866349"/>
            <a:ext cx="782100" cy="489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90" name="Google Shape;490;p54"/>
          <p:cNvSpPr/>
          <p:nvPr/>
        </p:nvSpPr>
        <p:spPr>
          <a:xfrm>
            <a:off x="8552060" y="2805798"/>
            <a:ext cx="1382367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54"/>
          <p:cNvCxnSpPr>
            <a:stCxn id="486" idx="0"/>
            <a:endCxn id="490" idx="2"/>
          </p:cNvCxnSpPr>
          <p:nvPr/>
        </p:nvCxnSpPr>
        <p:spPr>
          <a:xfrm flipH="1" rot="10800000">
            <a:off x="7607300" y="3107404"/>
            <a:ext cx="944700" cy="277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92" name="Google Shape;492;p54"/>
          <p:cNvSpPr/>
          <p:nvPr/>
        </p:nvSpPr>
        <p:spPr>
          <a:xfrm>
            <a:off x="5270610" y="2263004"/>
            <a:ext cx="17021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54"/>
          <p:cNvCxnSpPr>
            <a:stCxn id="492" idx="4"/>
            <a:endCxn id="488" idx="0"/>
          </p:cNvCxnSpPr>
          <p:nvPr/>
        </p:nvCxnSpPr>
        <p:spPr>
          <a:xfrm flipH="1">
            <a:off x="5092660" y="2866454"/>
            <a:ext cx="1029000" cy="489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88" name="Google Shape;488;p54"/>
          <p:cNvSpPr/>
          <p:nvPr/>
        </p:nvSpPr>
        <p:spPr>
          <a:xfrm>
            <a:off x="4297362" y="3355649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4"/>
          <p:cNvSpPr/>
          <p:nvPr/>
        </p:nvSpPr>
        <p:spPr>
          <a:xfrm>
            <a:off x="5727700" y="4437948"/>
            <a:ext cx="1270000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4"/>
          <p:cNvSpPr/>
          <p:nvPr/>
        </p:nvSpPr>
        <p:spPr>
          <a:xfrm>
            <a:off x="6811961" y="3385204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54"/>
          <p:cNvCxnSpPr/>
          <p:nvPr/>
        </p:nvCxnSpPr>
        <p:spPr>
          <a:xfrm>
            <a:off x="5743225" y="4287625"/>
            <a:ext cx="336600" cy="415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96" name="Google Shape;496;p54"/>
          <p:cNvCxnSpPr/>
          <p:nvPr/>
        </p:nvCxnSpPr>
        <p:spPr>
          <a:xfrm flipH="1" rot="10800000">
            <a:off x="6683950" y="4317425"/>
            <a:ext cx="475200" cy="435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97" name="Google Shape;497;p54"/>
          <p:cNvSpPr/>
          <p:nvPr/>
        </p:nvSpPr>
        <p:spPr>
          <a:xfrm>
            <a:off x="5567362" y="6193370"/>
            <a:ext cx="1590677" cy="939081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p54"/>
          <p:cNvCxnSpPr/>
          <p:nvPr/>
        </p:nvCxnSpPr>
        <p:spPr>
          <a:xfrm flipH="1">
            <a:off x="5981800" y="5337250"/>
            <a:ext cx="9000" cy="856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99" name="Google Shape;499;p54"/>
          <p:cNvCxnSpPr/>
          <p:nvPr/>
        </p:nvCxnSpPr>
        <p:spPr>
          <a:xfrm flipH="1">
            <a:off x="6819875" y="5238225"/>
            <a:ext cx="2700" cy="955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500" name="Google Shape;500;p54"/>
          <p:cNvSpPr txBox="1"/>
          <p:nvPr/>
        </p:nvSpPr>
        <p:spPr>
          <a:xfrm>
            <a:off x="5201369" y="5634656"/>
            <a:ext cx="526654" cy="197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4"/>
          <p:cNvSpPr txBox="1"/>
          <p:nvPr/>
        </p:nvSpPr>
        <p:spPr>
          <a:xfrm>
            <a:off x="7068269" y="5634656"/>
            <a:ext cx="496963" cy="197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cajero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4"/>
          <p:cNvSpPr/>
          <p:nvPr/>
        </p:nvSpPr>
        <p:spPr>
          <a:xfrm>
            <a:off x="3619350" y="4783923"/>
            <a:ext cx="1382366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4"/>
          <p:cNvSpPr/>
          <p:nvPr/>
        </p:nvSpPr>
        <p:spPr>
          <a:xfrm>
            <a:off x="3759050" y="6180923"/>
            <a:ext cx="1382366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4"/>
          <p:cNvSpPr/>
          <p:nvPr/>
        </p:nvSpPr>
        <p:spPr>
          <a:xfrm>
            <a:off x="7416649" y="6079323"/>
            <a:ext cx="1382366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54"/>
          <p:cNvCxnSpPr>
            <a:stCxn id="502" idx="6"/>
          </p:cNvCxnSpPr>
          <p:nvPr/>
        </p:nvCxnSpPr>
        <p:spPr>
          <a:xfrm>
            <a:off x="5001716" y="5085648"/>
            <a:ext cx="751500" cy="14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06" name="Google Shape;506;p54"/>
          <p:cNvCxnSpPr>
            <a:stCxn id="503" idx="6"/>
            <a:endCxn id="497" idx="1"/>
          </p:cNvCxnSpPr>
          <p:nvPr/>
        </p:nvCxnSpPr>
        <p:spPr>
          <a:xfrm>
            <a:off x="5141416" y="6482648"/>
            <a:ext cx="426000" cy="180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07" name="Google Shape;507;p54"/>
          <p:cNvCxnSpPr>
            <a:stCxn id="504" idx="2"/>
            <a:endCxn id="497" idx="3"/>
          </p:cNvCxnSpPr>
          <p:nvPr/>
        </p:nvCxnSpPr>
        <p:spPr>
          <a:xfrm flipH="1">
            <a:off x="7158049" y="6381048"/>
            <a:ext cx="258600" cy="282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508" name="Google Shape;508;p54"/>
          <p:cNvSpPr txBox="1"/>
          <p:nvPr/>
        </p:nvSpPr>
        <p:spPr>
          <a:xfrm>
            <a:off x="480609" y="7536910"/>
            <a:ext cx="1274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Pelicula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titulo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4"/>
          <p:cNvSpPr txBox="1"/>
          <p:nvPr/>
        </p:nvSpPr>
        <p:spPr>
          <a:xfrm>
            <a:off x="480609" y="7997485"/>
            <a:ext cx="1274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dirección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4"/>
          <p:cNvSpPr txBox="1"/>
          <p:nvPr/>
        </p:nvSpPr>
        <p:spPr>
          <a:xfrm>
            <a:off x="470509" y="8441985"/>
            <a:ext cx="1274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4"/>
          <p:cNvSpPr txBox="1"/>
          <p:nvPr/>
        </p:nvSpPr>
        <p:spPr>
          <a:xfrm>
            <a:off x="470509" y="8913885"/>
            <a:ext cx="1274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titulo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rut-cl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rut-ca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5"/>
          <p:cNvSpPr txBox="1"/>
          <p:nvPr/>
        </p:nvSpPr>
        <p:spPr>
          <a:xfrm>
            <a:off x="230039" y="3549110"/>
            <a:ext cx="8286615" cy="829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55"/>
          <p:cNvGrpSpPr/>
          <p:nvPr/>
        </p:nvGrpSpPr>
        <p:grpSpPr>
          <a:xfrm>
            <a:off x="8107561" y="2579570"/>
            <a:ext cx="4525444" cy="3630019"/>
            <a:chOff x="0" y="0"/>
            <a:chExt cx="4525442" cy="3630018"/>
          </a:xfrm>
        </p:grpSpPr>
        <p:sp>
          <p:nvSpPr>
            <p:cNvPr id="519" name="Google Shape;519;p55"/>
            <p:cNvSpPr/>
            <p:nvPr/>
          </p:nvSpPr>
          <p:spPr>
            <a:xfrm>
              <a:off x="1787970" y="847553"/>
              <a:ext cx="1294589" cy="764281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Bebida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5"/>
            <p:cNvSpPr/>
            <p:nvPr/>
          </p:nvSpPr>
          <p:spPr>
            <a:xfrm>
              <a:off x="832896" y="2865738"/>
              <a:ext cx="1294589" cy="7642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5"/>
            <p:cNvSpPr/>
            <p:nvPr/>
          </p:nvSpPr>
          <p:spPr>
            <a:xfrm>
              <a:off x="1802647" y="1616697"/>
              <a:ext cx="266330" cy="281393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5"/>
            <p:cNvSpPr/>
            <p:nvPr/>
          </p:nvSpPr>
          <p:spPr>
            <a:xfrm>
              <a:off x="1480189" y="2579709"/>
              <a:ext cx="1" cy="28126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5"/>
            <p:cNvSpPr/>
            <p:nvPr/>
          </p:nvSpPr>
          <p:spPr>
            <a:xfrm>
              <a:off x="1862401" y="0"/>
              <a:ext cx="1125053" cy="491123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2">
                  <a:srgbClr val="EAF7DC"/>
                </a:gs>
                <a:gs pos="100000">
                  <a:srgbClr val="F1FCF1"/>
                </a:gs>
              </a:gsLst>
              <a:lin ang="16200000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0" i="0" lang="en-US" sz="1600" u="sng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715647" y="186048"/>
              <a:ext cx="1125053" cy="491124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2">
                  <a:srgbClr val="EAF7DC"/>
                </a:gs>
                <a:gs pos="100000">
                  <a:srgbClr val="F1FCF1"/>
                </a:gs>
              </a:gsLst>
              <a:lin ang="16200000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origen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5" name="Google Shape;525;p55"/>
            <p:cNvCxnSpPr>
              <a:stCxn id="519" idx="0"/>
              <a:endCxn id="523" idx="4"/>
            </p:cNvCxnSpPr>
            <p:nvPr/>
          </p:nvCxnSpPr>
          <p:spPr>
            <a:xfrm rot="10800000">
              <a:off x="2425065" y="491153"/>
              <a:ext cx="10200" cy="356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526" name="Google Shape;526;p55"/>
            <p:cNvSpPr/>
            <p:nvPr/>
          </p:nvSpPr>
          <p:spPr>
            <a:xfrm>
              <a:off x="3230853" y="2865738"/>
              <a:ext cx="1294589" cy="7642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Cerveza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5"/>
            <p:cNvSpPr/>
            <p:nvPr/>
          </p:nvSpPr>
          <p:spPr>
            <a:xfrm>
              <a:off x="2988634" y="1616697"/>
              <a:ext cx="586853" cy="4104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8" name="Google Shape;528;p55"/>
            <p:cNvGrpSpPr/>
            <p:nvPr/>
          </p:nvGrpSpPr>
          <p:grpSpPr>
            <a:xfrm>
              <a:off x="1115804" y="1902851"/>
              <a:ext cx="728772" cy="671870"/>
              <a:chOff x="0" y="-1"/>
              <a:chExt cx="728771" cy="671868"/>
            </a:xfrm>
          </p:grpSpPr>
          <p:sp>
            <p:nvSpPr>
              <p:cNvPr id="529" name="Google Shape;529;p55"/>
              <p:cNvSpPr/>
              <p:nvPr/>
            </p:nvSpPr>
            <p:spPr>
              <a:xfrm rot="10800000">
                <a:off x="0" y="-1"/>
                <a:ext cx="728771" cy="671868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CF97C"/>
                  </a:gs>
                  <a:gs pos="3261">
                    <a:srgbClr val="8CF97C"/>
                  </a:gs>
                  <a:gs pos="39293">
                    <a:srgbClr val="B7FCB6"/>
                  </a:gs>
                  <a:gs pos="100000">
                    <a:srgbClr val="DAFDD0"/>
                  </a:gs>
                </a:gsLst>
                <a:lin ang="16200000" scaled="0"/>
              </a:gradFill>
              <a:ln cap="flat" cmpd="sng" w="9525">
                <a:solidFill>
                  <a:srgbClr val="1DFF6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30" name="Google Shape;530;p55"/>
              <p:cNvSpPr txBox="1"/>
              <p:nvPr/>
            </p:nvSpPr>
            <p:spPr>
              <a:xfrm>
                <a:off x="216165" y="122427"/>
                <a:ext cx="311864" cy="240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-US" sz="1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isA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55"/>
            <p:cNvGrpSpPr/>
            <p:nvPr/>
          </p:nvGrpSpPr>
          <p:grpSpPr>
            <a:xfrm>
              <a:off x="3513763" y="1902851"/>
              <a:ext cx="728772" cy="671870"/>
              <a:chOff x="0" y="-1"/>
              <a:chExt cx="728771" cy="671868"/>
            </a:xfrm>
          </p:grpSpPr>
          <p:sp>
            <p:nvSpPr>
              <p:cNvPr id="532" name="Google Shape;532;p55"/>
              <p:cNvSpPr/>
              <p:nvPr/>
            </p:nvSpPr>
            <p:spPr>
              <a:xfrm rot="10800000">
                <a:off x="0" y="-1"/>
                <a:ext cx="728771" cy="671868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CF97C"/>
                  </a:gs>
                  <a:gs pos="3261">
                    <a:srgbClr val="8CF97C"/>
                  </a:gs>
                  <a:gs pos="39293">
                    <a:srgbClr val="B7FCB6"/>
                  </a:gs>
                  <a:gs pos="100000">
                    <a:srgbClr val="DAFDD0"/>
                  </a:gs>
                </a:gsLst>
                <a:lin ang="16200000" scaled="0"/>
              </a:gradFill>
              <a:ln cap="flat" cmpd="sng" w="9525">
                <a:solidFill>
                  <a:srgbClr val="1DFF6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33" name="Google Shape;533;p55"/>
              <p:cNvSpPr txBox="1"/>
              <p:nvPr/>
            </p:nvSpPr>
            <p:spPr>
              <a:xfrm>
                <a:off x="216165" y="122427"/>
                <a:ext cx="311864" cy="240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-US" sz="1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isA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55"/>
            <p:cNvSpPr/>
            <p:nvPr/>
          </p:nvSpPr>
          <p:spPr>
            <a:xfrm>
              <a:off x="3878148" y="2579709"/>
              <a:ext cx="1" cy="281267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5" name="Google Shape;535;p55"/>
            <p:cNvCxnSpPr>
              <a:stCxn id="519" idx="0"/>
              <a:endCxn id="524" idx="5"/>
            </p:cNvCxnSpPr>
            <p:nvPr/>
          </p:nvCxnSpPr>
          <p:spPr>
            <a:xfrm rot="10800000">
              <a:off x="1675965" y="605153"/>
              <a:ext cx="759300" cy="242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536" name="Google Shape;536;p55"/>
            <p:cNvSpPr/>
            <p:nvPr/>
          </p:nvSpPr>
          <p:spPr>
            <a:xfrm>
              <a:off x="0" y="2114177"/>
              <a:ext cx="1125053" cy="491124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2">
                  <a:srgbClr val="EAF7DC"/>
                </a:gs>
                <a:gs pos="100000">
                  <a:srgbClr val="F1FCF1"/>
                </a:gs>
              </a:gsLst>
              <a:lin ang="16200000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año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Google Shape;537;p55"/>
            <p:cNvCxnSpPr>
              <a:stCxn id="520" idx="0"/>
              <a:endCxn id="536" idx="5"/>
            </p:cNvCxnSpPr>
            <p:nvPr/>
          </p:nvCxnSpPr>
          <p:spPr>
            <a:xfrm rot="10800000">
              <a:off x="960291" y="2533338"/>
              <a:ext cx="519900" cy="332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538" name="Google Shape;538;p55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Jerarquía de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5"/>
          <p:cNvSpPr txBox="1"/>
          <p:nvPr/>
        </p:nvSpPr>
        <p:spPr>
          <a:xfrm>
            <a:off x="115976" y="2971850"/>
            <a:ext cx="8336941" cy="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Opción 1: Tablas solo para las subclases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5"/>
          <p:cNvSpPr txBox="1"/>
          <p:nvPr/>
        </p:nvSpPr>
        <p:spPr>
          <a:xfrm>
            <a:off x="287071" y="5536660"/>
            <a:ext cx="6955347" cy="1197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Bebida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5"/>
          <p:cNvSpPr txBox="1"/>
          <p:nvPr/>
        </p:nvSpPr>
        <p:spPr>
          <a:xfrm>
            <a:off x="198408" y="4838750"/>
            <a:ext cx="7058610" cy="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Opción 2: Tabla para la superclase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5"/>
          <p:cNvSpPr txBox="1"/>
          <p:nvPr/>
        </p:nvSpPr>
        <p:spPr>
          <a:xfrm>
            <a:off x="147203" y="6899237"/>
            <a:ext cx="3178228" cy="1061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 es mejor?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5"/>
          <p:cNvSpPr/>
          <p:nvPr/>
        </p:nvSpPr>
        <p:spPr>
          <a:xfrm>
            <a:off x="2015727" y="7666073"/>
            <a:ext cx="9234737" cy="1584276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rgbClr val="02509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hay mucho </a:t>
            </a:r>
            <a:r>
              <a:rPr b="0" i="0" lang="en-US" sz="29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solapamiento</a:t>
            </a: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opción 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lo contrario tendríamos mucha repetición de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5"/>
          <p:cNvSpPr/>
          <p:nvPr/>
        </p:nvSpPr>
        <p:spPr>
          <a:xfrm>
            <a:off x="5184054" y="6103401"/>
            <a:ext cx="4300539" cy="115133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702" y="9337"/>
                </a:lnTo>
                <a:lnTo>
                  <a:pt x="702" y="20848"/>
                </a:lnTo>
                <a:cubicBezTo>
                  <a:pt x="702" y="21261"/>
                  <a:pt x="792" y="21600"/>
                  <a:pt x="903" y="21600"/>
                </a:cubicBezTo>
                <a:lnTo>
                  <a:pt x="21401" y="21600"/>
                </a:lnTo>
                <a:cubicBezTo>
                  <a:pt x="21511" y="21600"/>
                  <a:pt x="21600" y="21261"/>
                  <a:pt x="21600" y="20848"/>
                </a:cubicBezTo>
                <a:lnTo>
                  <a:pt x="21600" y="5971"/>
                </a:lnTo>
                <a:cubicBezTo>
                  <a:pt x="21600" y="5558"/>
                  <a:pt x="21511" y="5219"/>
                  <a:pt x="21401" y="5219"/>
                </a:cubicBezTo>
                <a:lnTo>
                  <a:pt x="1314" y="52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requieren joins para acceder a todos los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6"/>
          <p:cNvSpPr/>
          <p:nvPr/>
        </p:nvSpPr>
        <p:spPr>
          <a:xfrm>
            <a:off x="2015727" y="7666073"/>
            <a:ext cx="9234737" cy="1584276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rgbClr val="02509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no hay </a:t>
            </a:r>
            <a:r>
              <a:rPr b="0" i="0" lang="en-US" sz="29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cobertura</a:t>
            </a: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opción 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hay otra opción o no podríamos guardar el whisky :(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6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6"/>
          <p:cNvSpPr txBox="1"/>
          <p:nvPr/>
        </p:nvSpPr>
        <p:spPr>
          <a:xfrm>
            <a:off x="230039" y="3549110"/>
            <a:ext cx="8286615" cy="829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6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Jerarquía de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6"/>
          <p:cNvSpPr txBox="1"/>
          <p:nvPr/>
        </p:nvSpPr>
        <p:spPr>
          <a:xfrm>
            <a:off x="115976" y="2971850"/>
            <a:ext cx="8336941" cy="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Opción 1: Tablas solo para las subclases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6"/>
          <p:cNvSpPr txBox="1"/>
          <p:nvPr/>
        </p:nvSpPr>
        <p:spPr>
          <a:xfrm>
            <a:off x="287071" y="5536660"/>
            <a:ext cx="6955347" cy="1197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Bebida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6"/>
          <p:cNvSpPr txBox="1"/>
          <p:nvPr/>
        </p:nvSpPr>
        <p:spPr>
          <a:xfrm>
            <a:off x="198408" y="4838750"/>
            <a:ext cx="7058610" cy="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Opción 2: Tabla para la superclase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6"/>
          <p:cNvSpPr txBox="1"/>
          <p:nvPr/>
        </p:nvSpPr>
        <p:spPr>
          <a:xfrm>
            <a:off x="147203" y="6899237"/>
            <a:ext cx="3178228" cy="1061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 es mejor?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184054" y="6103401"/>
            <a:ext cx="4300539" cy="115133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702" y="9337"/>
                </a:lnTo>
                <a:lnTo>
                  <a:pt x="702" y="20848"/>
                </a:lnTo>
                <a:cubicBezTo>
                  <a:pt x="702" y="21261"/>
                  <a:pt x="792" y="21600"/>
                  <a:pt x="903" y="21600"/>
                </a:cubicBezTo>
                <a:lnTo>
                  <a:pt x="21401" y="21600"/>
                </a:lnTo>
                <a:cubicBezTo>
                  <a:pt x="21511" y="21600"/>
                  <a:pt x="21600" y="21261"/>
                  <a:pt x="21600" y="20848"/>
                </a:cubicBezTo>
                <a:lnTo>
                  <a:pt x="21600" y="5971"/>
                </a:lnTo>
                <a:cubicBezTo>
                  <a:pt x="21600" y="5558"/>
                  <a:pt x="21511" y="5219"/>
                  <a:pt x="21401" y="5219"/>
                </a:cubicBezTo>
                <a:lnTo>
                  <a:pt x="1314" y="52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requieren joins para acceder a todos los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p56"/>
          <p:cNvGrpSpPr/>
          <p:nvPr/>
        </p:nvGrpSpPr>
        <p:grpSpPr>
          <a:xfrm>
            <a:off x="8107561" y="2579570"/>
            <a:ext cx="4525353" cy="3630138"/>
            <a:chOff x="0" y="0"/>
            <a:chExt cx="4525353" cy="3630138"/>
          </a:xfrm>
        </p:grpSpPr>
        <p:sp>
          <p:nvSpPr>
            <p:cNvPr id="559" name="Google Shape;559;p56"/>
            <p:cNvSpPr/>
            <p:nvPr/>
          </p:nvSpPr>
          <p:spPr>
            <a:xfrm>
              <a:off x="1787970" y="847553"/>
              <a:ext cx="1294500" cy="76440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90">
                  <a:srgbClr val="C4C9F7"/>
                </a:gs>
                <a:gs pos="100000">
                  <a:srgbClr val="E1F2FC"/>
                </a:gs>
              </a:gsLst>
              <a:lin ang="16200038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Bebida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6"/>
            <p:cNvSpPr/>
            <p:nvPr/>
          </p:nvSpPr>
          <p:spPr>
            <a:xfrm>
              <a:off x="832896" y="2865738"/>
              <a:ext cx="1294500" cy="76440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90">
                  <a:srgbClr val="C4C9F7"/>
                </a:gs>
                <a:gs pos="100000">
                  <a:srgbClr val="E1F2FC"/>
                </a:gs>
              </a:gsLst>
              <a:lin ang="16200038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6"/>
            <p:cNvSpPr/>
            <p:nvPr/>
          </p:nvSpPr>
          <p:spPr>
            <a:xfrm>
              <a:off x="1802647" y="1616697"/>
              <a:ext cx="266328" cy="28139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6"/>
            <p:cNvSpPr/>
            <p:nvPr/>
          </p:nvSpPr>
          <p:spPr>
            <a:xfrm>
              <a:off x="1480189" y="2579709"/>
              <a:ext cx="0" cy="28128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6"/>
            <p:cNvSpPr/>
            <p:nvPr/>
          </p:nvSpPr>
          <p:spPr>
            <a:xfrm>
              <a:off x="1862401" y="0"/>
              <a:ext cx="1125000" cy="4911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0" i="0" lang="en-US" sz="1600" u="sng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6"/>
            <p:cNvSpPr/>
            <p:nvPr/>
          </p:nvSpPr>
          <p:spPr>
            <a:xfrm>
              <a:off x="715647" y="186048"/>
              <a:ext cx="1125000" cy="4911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origen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5" name="Google Shape;565;p56"/>
            <p:cNvCxnSpPr>
              <a:stCxn id="559" idx="0"/>
              <a:endCxn id="563" idx="4"/>
            </p:cNvCxnSpPr>
            <p:nvPr/>
          </p:nvCxnSpPr>
          <p:spPr>
            <a:xfrm rot="10800000">
              <a:off x="2425020" y="491153"/>
              <a:ext cx="10200" cy="356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</p:cxnSp>
        <p:sp>
          <p:nvSpPr>
            <p:cNvPr id="566" name="Google Shape;566;p56"/>
            <p:cNvSpPr/>
            <p:nvPr/>
          </p:nvSpPr>
          <p:spPr>
            <a:xfrm>
              <a:off x="3230853" y="2865738"/>
              <a:ext cx="1294500" cy="76440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90">
                  <a:srgbClr val="C4C9F7"/>
                </a:gs>
                <a:gs pos="100000">
                  <a:srgbClr val="E1F2FC"/>
                </a:gs>
              </a:gsLst>
              <a:lin ang="16200038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Cerveza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6"/>
            <p:cNvSpPr/>
            <p:nvPr/>
          </p:nvSpPr>
          <p:spPr>
            <a:xfrm>
              <a:off x="2988634" y="1616697"/>
              <a:ext cx="586872" cy="4104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8" name="Google Shape;568;p56"/>
            <p:cNvGrpSpPr/>
            <p:nvPr/>
          </p:nvGrpSpPr>
          <p:grpSpPr>
            <a:xfrm>
              <a:off x="1115791" y="1902851"/>
              <a:ext cx="728784" cy="671868"/>
              <a:chOff x="-13" y="-1"/>
              <a:chExt cx="728784" cy="671868"/>
            </a:xfrm>
          </p:grpSpPr>
          <p:sp>
            <p:nvSpPr>
              <p:cNvPr id="569" name="Google Shape;569;p56"/>
              <p:cNvSpPr/>
              <p:nvPr/>
            </p:nvSpPr>
            <p:spPr>
              <a:xfrm rot="10800000">
                <a:off x="-13" y="-1"/>
                <a:ext cx="728784" cy="671868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CF97C"/>
                  </a:gs>
                  <a:gs pos="3260">
                    <a:srgbClr val="8CF97C"/>
                  </a:gs>
                  <a:gs pos="39290">
                    <a:srgbClr val="B7FCB6"/>
                  </a:gs>
                  <a:gs pos="100000">
                    <a:srgbClr val="DAFDD0"/>
                  </a:gs>
                </a:gsLst>
                <a:lin ang="16200038" scaled="0"/>
              </a:gradFill>
              <a:ln cap="flat" cmpd="sng" w="9525">
                <a:solidFill>
                  <a:srgbClr val="1DFF6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70" name="Google Shape;570;p56"/>
              <p:cNvSpPr txBox="1"/>
              <p:nvPr/>
            </p:nvSpPr>
            <p:spPr>
              <a:xfrm>
                <a:off x="216165" y="122427"/>
                <a:ext cx="312000" cy="24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-US" sz="1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isA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56"/>
            <p:cNvGrpSpPr/>
            <p:nvPr/>
          </p:nvGrpSpPr>
          <p:grpSpPr>
            <a:xfrm>
              <a:off x="3513750" y="1902851"/>
              <a:ext cx="728784" cy="671868"/>
              <a:chOff x="-13" y="-1"/>
              <a:chExt cx="728784" cy="671868"/>
            </a:xfrm>
          </p:grpSpPr>
          <p:sp>
            <p:nvSpPr>
              <p:cNvPr id="572" name="Google Shape;572;p56"/>
              <p:cNvSpPr/>
              <p:nvPr/>
            </p:nvSpPr>
            <p:spPr>
              <a:xfrm rot="10800000">
                <a:off x="-13" y="-1"/>
                <a:ext cx="728784" cy="671868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CF97C"/>
                  </a:gs>
                  <a:gs pos="3260">
                    <a:srgbClr val="8CF97C"/>
                  </a:gs>
                  <a:gs pos="39290">
                    <a:srgbClr val="B7FCB6"/>
                  </a:gs>
                  <a:gs pos="100000">
                    <a:srgbClr val="DAFDD0"/>
                  </a:gs>
                </a:gsLst>
                <a:lin ang="16200038" scaled="0"/>
              </a:gradFill>
              <a:ln cap="flat" cmpd="sng" w="9525">
                <a:solidFill>
                  <a:srgbClr val="1DFF6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73" name="Google Shape;573;p56"/>
              <p:cNvSpPr txBox="1"/>
              <p:nvPr/>
            </p:nvSpPr>
            <p:spPr>
              <a:xfrm>
                <a:off x="216165" y="122427"/>
                <a:ext cx="312000" cy="24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-US" sz="1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isA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4" name="Google Shape;574;p56"/>
            <p:cNvSpPr/>
            <p:nvPr/>
          </p:nvSpPr>
          <p:spPr>
            <a:xfrm>
              <a:off x="3878148" y="2579709"/>
              <a:ext cx="0" cy="28128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5" name="Google Shape;575;p56"/>
            <p:cNvCxnSpPr>
              <a:stCxn id="559" idx="0"/>
              <a:endCxn id="564" idx="5"/>
            </p:cNvCxnSpPr>
            <p:nvPr/>
          </p:nvCxnSpPr>
          <p:spPr>
            <a:xfrm rot="10800000">
              <a:off x="1675920" y="605153"/>
              <a:ext cx="759300" cy="242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</p:cxnSp>
        <p:sp>
          <p:nvSpPr>
            <p:cNvPr id="576" name="Google Shape;576;p56"/>
            <p:cNvSpPr/>
            <p:nvPr/>
          </p:nvSpPr>
          <p:spPr>
            <a:xfrm>
              <a:off x="0" y="2114177"/>
              <a:ext cx="1125000" cy="4911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año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7" name="Google Shape;577;p56"/>
            <p:cNvCxnSpPr>
              <a:stCxn id="560" idx="0"/>
              <a:endCxn id="576" idx="5"/>
            </p:cNvCxnSpPr>
            <p:nvPr/>
          </p:nvCxnSpPr>
          <p:spPr>
            <a:xfrm rot="10800000">
              <a:off x="960246" y="2533338"/>
              <a:ext cx="519900" cy="332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</p:cxnSp>
      </p:grp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7"/>
          <p:cNvSpPr txBox="1"/>
          <p:nvPr/>
        </p:nvSpPr>
        <p:spPr>
          <a:xfrm>
            <a:off x="230039" y="3549110"/>
            <a:ext cx="8286615" cy="829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7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Jerarquía de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7"/>
          <p:cNvSpPr txBox="1"/>
          <p:nvPr/>
        </p:nvSpPr>
        <p:spPr>
          <a:xfrm>
            <a:off x="115976" y="2971850"/>
            <a:ext cx="8336941" cy="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Opción 1: Tablas solo para las subclases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7"/>
          <p:cNvSpPr txBox="1"/>
          <p:nvPr/>
        </p:nvSpPr>
        <p:spPr>
          <a:xfrm>
            <a:off x="287071" y="5536660"/>
            <a:ext cx="6955347" cy="1197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Bebida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7"/>
          <p:cNvSpPr txBox="1"/>
          <p:nvPr/>
        </p:nvSpPr>
        <p:spPr>
          <a:xfrm>
            <a:off x="198408" y="4838750"/>
            <a:ext cx="7058610" cy="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Opción 2: Tabla para la superclase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7"/>
          <p:cNvSpPr txBox="1"/>
          <p:nvPr/>
        </p:nvSpPr>
        <p:spPr>
          <a:xfrm>
            <a:off x="147203" y="6899237"/>
            <a:ext cx="3178228" cy="1061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 es mejor?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7"/>
          <p:cNvSpPr/>
          <p:nvPr/>
        </p:nvSpPr>
        <p:spPr>
          <a:xfrm>
            <a:off x="1997174" y="7666073"/>
            <a:ext cx="9271844" cy="1419027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rgbClr val="02509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hay muchas consultas por </a:t>
            </a:r>
            <a:r>
              <a:rPr b="1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opción 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la opción 1 tendríamos que consultar dos tablas.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7"/>
          <p:cNvSpPr/>
          <p:nvPr/>
        </p:nvSpPr>
        <p:spPr>
          <a:xfrm>
            <a:off x="5184054" y="6103401"/>
            <a:ext cx="4300539" cy="115133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702" y="9337"/>
                </a:lnTo>
                <a:lnTo>
                  <a:pt x="702" y="20848"/>
                </a:lnTo>
                <a:cubicBezTo>
                  <a:pt x="702" y="21261"/>
                  <a:pt x="792" y="21600"/>
                  <a:pt x="903" y="21600"/>
                </a:cubicBezTo>
                <a:lnTo>
                  <a:pt x="21401" y="21600"/>
                </a:lnTo>
                <a:cubicBezTo>
                  <a:pt x="21511" y="21600"/>
                  <a:pt x="21600" y="21261"/>
                  <a:pt x="21600" y="20848"/>
                </a:cubicBezTo>
                <a:lnTo>
                  <a:pt x="21600" y="5971"/>
                </a:lnTo>
                <a:cubicBezTo>
                  <a:pt x="21600" y="5558"/>
                  <a:pt x="21511" y="5219"/>
                  <a:pt x="21401" y="5219"/>
                </a:cubicBezTo>
                <a:lnTo>
                  <a:pt x="1314" y="52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requieren joins para acceder a todos los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57"/>
          <p:cNvGrpSpPr/>
          <p:nvPr/>
        </p:nvGrpSpPr>
        <p:grpSpPr>
          <a:xfrm>
            <a:off x="8107561" y="2579570"/>
            <a:ext cx="4525353" cy="3630138"/>
            <a:chOff x="0" y="0"/>
            <a:chExt cx="4525353" cy="3630138"/>
          </a:xfrm>
        </p:grpSpPr>
        <p:sp>
          <p:nvSpPr>
            <p:cNvPr id="592" name="Google Shape;592;p57"/>
            <p:cNvSpPr/>
            <p:nvPr/>
          </p:nvSpPr>
          <p:spPr>
            <a:xfrm>
              <a:off x="1787970" y="847553"/>
              <a:ext cx="1294500" cy="76440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90">
                  <a:srgbClr val="C4C9F7"/>
                </a:gs>
                <a:gs pos="100000">
                  <a:srgbClr val="E1F2FC"/>
                </a:gs>
              </a:gsLst>
              <a:lin ang="16200038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Bebida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7"/>
            <p:cNvSpPr/>
            <p:nvPr/>
          </p:nvSpPr>
          <p:spPr>
            <a:xfrm>
              <a:off x="832896" y="2865738"/>
              <a:ext cx="1294500" cy="76440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90">
                  <a:srgbClr val="C4C9F7"/>
                </a:gs>
                <a:gs pos="100000">
                  <a:srgbClr val="E1F2FC"/>
                </a:gs>
              </a:gsLst>
              <a:lin ang="16200038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7"/>
            <p:cNvSpPr/>
            <p:nvPr/>
          </p:nvSpPr>
          <p:spPr>
            <a:xfrm>
              <a:off x="1802647" y="1616697"/>
              <a:ext cx="266328" cy="28139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7"/>
            <p:cNvSpPr/>
            <p:nvPr/>
          </p:nvSpPr>
          <p:spPr>
            <a:xfrm>
              <a:off x="1480189" y="2579709"/>
              <a:ext cx="0" cy="28128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7"/>
            <p:cNvSpPr/>
            <p:nvPr/>
          </p:nvSpPr>
          <p:spPr>
            <a:xfrm>
              <a:off x="1862401" y="0"/>
              <a:ext cx="1125000" cy="4911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0" i="0" lang="en-US" sz="1600" u="sng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7"/>
            <p:cNvSpPr/>
            <p:nvPr/>
          </p:nvSpPr>
          <p:spPr>
            <a:xfrm>
              <a:off x="715647" y="186048"/>
              <a:ext cx="1125000" cy="4911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origen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8" name="Google Shape;598;p57"/>
            <p:cNvCxnSpPr>
              <a:stCxn id="592" idx="0"/>
              <a:endCxn id="596" idx="4"/>
            </p:cNvCxnSpPr>
            <p:nvPr/>
          </p:nvCxnSpPr>
          <p:spPr>
            <a:xfrm rot="10800000">
              <a:off x="2425020" y="491153"/>
              <a:ext cx="10200" cy="356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</p:cxnSp>
        <p:sp>
          <p:nvSpPr>
            <p:cNvPr id="599" name="Google Shape;599;p57"/>
            <p:cNvSpPr/>
            <p:nvPr/>
          </p:nvSpPr>
          <p:spPr>
            <a:xfrm>
              <a:off x="3230853" y="2865738"/>
              <a:ext cx="1294500" cy="76440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90">
                  <a:srgbClr val="C4C9F7"/>
                </a:gs>
                <a:gs pos="100000">
                  <a:srgbClr val="E1F2FC"/>
                </a:gs>
              </a:gsLst>
              <a:lin ang="16200038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Cerveza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7"/>
            <p:cNvSpPr/>
            <p:nvPr/>
          </p:nvSpPr>
          <p:spPr>
            <a:xfrm>
              <a:off x="2988634" y="1616697"/>
              <a:ext cx="586872" cy="4104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1" name="Google Shape;601;p57"/>
            <p:cNvGrpSpPr/>
            <p:nvPr/>
          </p:nvGrpSpPr>
          <p:grpSpPr>
            <a:xfrm>
              <a:off x="1115791" y="1902851"/>
              <a:ext cx="728784" cy="671868"/>
              <a:chOff x="-13" y="-1"/>
              <a:chExt cx="728784" cy="671868"/>
            </a:xfrm>
          </p:grpSpPr>
          <p:sp>
            <p:nvSpPr>
              <p:cNvPr id="602" name="Google Shape;602;p57"/>
              <p:cNvSpPr/>
              <p:nvPr/>
            </p:nvSpPr>
            <p:spPr>
              <a:xfrm rot="10800000">
                <a:off x="-13" y="-1"/>
                <a:ext cx="728784" cy="671868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CF97C"/>
                  </a:gs>
                  <a:gs pos="3260">
                    <a:srgbClr val="8CF97C"/>
                  </a:gs>
                  <a:gs pos="39290">
                    <a:srgbClr val="B7FCB6"/>
                  </a:gs>
                  <a:gs pos="100000">
                    <a:srgbClr val="DAFDD0"/>
                  </a:gs>
                </a:gsLst>
                <a:lin ang="16200038" scaled="0"/>
              </a:gradFill>
              <a:ln cap="flat" cmpd="sng" w="9525">
                <a:solidFill>
                  <a:srgbClr val="1DFF6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03" name="Google Shape;603;p57"/>
              <p:cNvSpPr txBox="1"/>
              <p:nvPr/>
            </p:nvSpPr>
            <p:spPr>
              <a:xfrm>
                <a:off x="216165" y="122427"/>
                <a:ext cx="312000" cy="24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-US" sz="1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isA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4" name="Google Shape;604;p57"/>
            <p:cNvGrpSpPr/>
            <p:nvPr/>
          </p:nvGrpSpPr>
          <p:grpSpPr>
            <a:xfrm>
              <a:off x="3513750" y="1902851"/>
              <a:ext cx="728784" cy="671868"/>
              <a:chOff x="-13" y="-1"/>
              <a:chExt cx="728784" cy="671868"/>
            </a:xfrm>
          </p:grpSpPr>
          <p:sp>
            <p:nvSpPr>
              <p:cNvPr id="605" name="Google Shape;605;p57"/>
              <p:cNvSpPr/>
              <p:nvPr/>
            </p:nvSpPr>
            <p:spPr>
              <a:xfrm rot="10800000">
                <a:off x="-13" y="-1"/>
                <a:ext cx="728784" cy="671868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CF97C"/>
                  </a:gs>
                  <a:gs pos="3260">
                    <a:srgbClr val="8CF97C"/>
                  </a:gs>
                  <a:gs pos="39290">
                    <a:srgbClr val="B7FCB6"/>
                  </a:gs>
                  <a:gs pos="100000">
                    <a:srgbClr val="DAFDD0"/>
                  </a:gs>
                </a:gsLst>
                <a:lin ang="16200038" scaled="0"/>
              </a:gradFill>
              <a:ln cap="flat" cmpd="sng" w="9525">
                <a:solidFill>
                  <a:srgbClr val="1DFF6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06" name="Google Shape;606;p57"/>
              <p:cNvSpPr txBox="1"/>
              <p:nvPr/>
            </p:nvSpPr>
            <p:spPr>
              <a:xfrm>
                <a:off x="216165" y="122427"/>
                <a:ext cx="312000" cy="24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0" i="0" lang="en-US" sz="1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isA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7" name="Google Shape;607;p57"/>
            <p:cNvSpPr/>
            <p:nvPr/>
          </p:nvSpPr>
          <p:spPr>
            <a:xfrm>
              <a:off x="3878148" y="2579709"/>
              <a:ext cx="0" cy="28128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8" name="Google Shape;608;p57"/>
            <p:cNvCxnSpPr>
              <a:stCxn id="592" idx="0"/>
              <a:endCxn id="597" idx="5"/>
            </p:cNvCxnSpPr>
            <p:nvPr/>
          </p:nvCxnSpPr>
          <p:spPr>
            <a:xfrm rot="10800000">
              <a:off x="1675920" y="605153"/>
              <a:ext cx="759300" cy="242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</p:cxnSp>
        <p:sp>
          <p:nvSpPr>
            <p:cNvPr id="609" name="Google Shape;609;p57"/>
            <p:cNvSpPr/>
            <p:nvPr/>
          </p:nvSpPr>
          <p:spPr>
            <a:xfrm>
              <a:off x="0" y="2114177"/>
              <a:ext cx="1125000" cy="4911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año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0" name="Google Shape;610;p57"/>
            <p:cNvCxnSpPr>
              <a:stCxn id="593" idx="0"/>
              <a:endCxn id="609" idx="5"/>
            </p:cNvCxnSpPr>
            <p:nvPr/>
          </p:nvCxnSpPr>
          <p:spPr>
            <a:xfrm rot="10800000">
              <a:off x="960246" y="2533338"/>
              <a:ext cx="519900" cy="332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</p:cxnSp>
      </p:grp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8"/>
          <p:cNvSpPr/>
          <p:nvPr/>
        </p:nvSpPr>
        <p:spPr>
          <a:xfrm>
            <a:off x="10365432" y="3389024"/>
            <a:ext cx="1294589" cy="7642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Bebida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8"/>
          <p:cNvSpPr/>
          <p:nvPr/>
        </p:nvSpPr>
        <p:spPr>
          <a:xfrm>
            <a:off x="10439863" y="2541470"/>
            <a:ext cx="1125053" cy="491123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8"/>
          <p:cNvSpPr/>
          <p:nvPr/>
        </p:nvSpPr>
        <p:spPr>
          <a:xfrm>
            <a:off x="9293108" y="2727518"/>
            <a:ext cx="1125053" cy="491124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58"/>
          <p:cNvCxnSpPr>
            <a:stCxn id="616" idx="0"/>
            <a:endCxn id="617" idx="4"/>
          </p:cNvCxnSpPr>
          <p:nvPr/>
        </p:nvCxnSpPr>
        <p:spPr>
          <a:xfrm rot="10800000">
            <a:off x="11002527" y="3032624"/>
            <a:ext cx="10200" cy="356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20" name="Google Shape;620;p58"/>
          <p:cNvCxnSpPr>
            <a:stCxn id="616" idx="0"/>
            <a:endCxn id="618" idx="5"/>
          </p:cNvCxnSpPr>
          <p:nvPr/>
        </p:nvCxnSpPr>
        <p:spPr>
          <a:xfrm rot="10800000">
            <a:off x="10253427" y="3146624"/>
            <a:ext cx="759300" cy="242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21" name="Google Shape;621;p58"/>
          <p:cNvSpPr/>
          <p:nvPr/>
        </p:nvSpPr>
        <p:spPr>
          <a:xfrm>
            <a:off x="8882261" y="3525602"/>
            <a:ext cx="1125053" cy="491124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p58"/>
          <p:cNvCxnSpPr>
            <a:stCxn id="616" idx="1"/>
            <a:endCxn id="621" idx="6"/>
          </p:cNvCxnSpPr>
          <p:nvPr/>
        </p:nvCxnSpPr>
        <p:spPr>
          <a:xfrm rot="10800000">
            <a:off x="10007232" y="3771164"/>
            <a:ext cx="3582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23" name="Google Shape;623;p58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Jerarquía de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8"/>
          <p:cNvSpPr txBox="1"/>
          <p:nvPr/>
        </p:nvSpPr>
        <p:spPr>
          <a:xfrm>
            <a:off x="712876" y="4318923"/>
            <a:ext cx="5737759" cy="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Opción 3: Quitar la jerarquía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8"/>
          <p:cNvSpPr txBox="1"/>
          <p:nvPr/>
        </p:nvSpPr>
        <p:spPr>
          <a:xfrm>
            <a:off x="769671" y="5080333"/>
            <a:ext cx="9990994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Bebida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8"/>
          <p:cNvSpPr/>
          <p:nvPr/>
        </p:nvSpPr>
        <p:spPr>
          <a:xfrm>
            <a:off x="1866478" y="6626419"/>
            <a:ext cx="9271844" cy="1655516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rgbClr val="02509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0762" lvl="3" marL="1433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</a:pP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Muchas repeticiones de la columna tipo.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762" lvl="3" marL="1433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</a:pP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Puede que no se conozca el tipo (nulls).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762" lvl="3" marL="1433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</a:pPr>
            <a:r>
              <a:rPr b="0" i="0" lang="en-US" sz="2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Pero más sencillo (y comprimible)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8"/>
          <p:cNvSpPr/>
          <p:nvPr/>
        </p:nvSpPr>
        <p:spPr>
          <a:xfrm>
            <a:off x="11693408" y="2727518"/>
            <a:ext cx="1125053" cy="491124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58"/>
          <p:cNvCxnSpPr>
            <a:stCxn id="616" idx="0"/>
            <a:endCxn id="627" idx="3"/>
          </p:cNvCxnSpPr>
          <p:nvPr/>
        </p:nvCxnSpPr>
        <p:spPr>
          <a:xfrm flipH="1" rot="10800000">
            <a:off x="11012727" y="3146624"/>
            <a:ext cx="845400" cy="242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9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9"/>
          <p:cNvSpPr/>
          <p:nvPr/>
        </p:nvSpPr>
        <p:spPr>
          <a:xfrm>
            <a:off x="2671762" y="30356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101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9"/>
          <p:cNvSpPr/>
          <p:nvPr/>
        </p:nvSpPr>
        <p:spPr>
          <a:xfrm>
            <a:off x="5918200" y="28702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9"/>
          <p:cNvSpPr/>
          <p:nvPr/>
        </p:nvSpPr>
        <p:spPr>
          <a:xfrm>
            <a:off x="8843961" y="30356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8" name="Google Shape;638;p59"/>
          <p:cNvCxnSpPr>
            <a:stCxn id="635" idx="3"/>
          </p:cNvCxnSpPr>
          <p:nvPr/>
        </p:nvCxnSpPr>
        <p:spPr>
          <a:xfrm>
            <a:off x="4262439" y="3505200"/>
            <a:ext cx="1609500" cy="20100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39" name="Google Shape;639;p59"/>
          <p:cNvCxnSpPr>
            <a:endCxn id="637" idx="1"/>
          </p:cNvCxnSpPr>
          <p:nvPr/>
        </p:nvCxnSpPr>
        <p:spPr>
          <a:xfrm>
            <a:off x="7208661" y="3485400"/>
            <a:ext cx="1635300" cy="19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40" name="Google Shape;640;p59"/>
          <p:cNvSpPr/>
          <p:nvPr/>
        </p:nvSpPr>
        <p:spPr>
          <a:xfrm>
            <a:off x="502739" y="4344294"/>
            <a:ext cx="1270001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1" name="Google Shape;641;p59"/>
          <p:cNvCxnSpPr>
            <a:stCxn id="640" idx="0"/>
            <a:endCxn id="635" idx="1"/>
          </p:cNvCxnSpPr>
          <p:nvPr/>
        </p:nvCxnSpPr>
        <p:spPr>
          <a:xfrm flipH="1" rot="10800000">
            <a:off x="1137740" y="3505194"/>
            <a:ext cx="1533900" cy="839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42" name="Google Shape;642;p59"/>
          <p:cNvSpPr/>
          <p:nvPr/>
        </p:nvSpPr>
        <p:spPr>
          <a:xfrm>
            <a:off x="3287687" y="4025466"/>
            <a:ext cx="113690" cy="899953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9"/>
          <p:cNvSpPr/>
          <p:nvPr/>
        </p:nvSpPr>
        <p:spPr>
          <a:xfrm>
            <a:off x="9004300" y="46236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9"/>
          <p:cNvSpPr/>
          <p:nvPr/>
        </p:nvSpPr>
        <p:spPr>
          <a:xfrm>
            <a:off x="10820400" y="43442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59"/>
          <p:cNvCxnSpPr>
            <a:stCxn id="637" idx="3"/>
            <a:endCxn id="644" idx="0"/>
          </p:cNvCxnSpPr>
          <p:nvPr/>
        </p:nvCxnSpPr>
        <p:spPr>
          <a:xfrm>
            <a:off x="10434638" y="3505200"/>
            <a:ext cx="1020900" cy="839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46" name="Google Shape;646;p59"/>
          <p:cNvCxnSpPr>
            <a:stCxn id="637" idx="2"/>
            <a:endCxn id="643" idx="0"/>
          </p:cNvCxnSpPr>
          <p:nvPr/>
        </p:nvCxnSpPr>
        <p:spPr>
          <a:xfrm>
            <a:off x="9639300" y="3974740"/>
            <a:ext cx="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grpSp>
        <p:nvGrpSpPr>
          <p:cNvPr id="647" name="Google Shape;647;p59"/>
          <p:cNvGrpSpPr/>
          <p:nvPr/>
        </p:nvGrpSpPr>
        <p:grpSpPr>
          <a:xfrm>
            <a:off x="2603500" y="4623694"/>
            <a:ext cx="1270000" cy="603450"/>
            <a:chOff x="0" y="0"/>
            <a:chExt cx="1270000" cy="603449"/>
          </a:xfrm>
        </p:grpSpPr>
        <p:sp>
          <p:nvSpPr>
            <p:cNvPr id="648" name="Google Shape;648;p59"/>
            <p:cNvSpPr/>
            <p:nvPr/>
          </p:nvSpPr>
          <p:spPr>
            <a:xfrm>
              <a:off x="0" y="0"/>
              <a:ext cx="1270000" cy="603449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2">
                  <a:srgbClr val="EAF7DC"/>
                </a:gs>
                <a:gs pos="100000">
                  <a:srgbClr val="F1FCF1"/>
                </a:gs>
              </a:gsLst>
              <a:lin ang="16200000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9" name="Google Shape;649;p59"/>
            <p:cNvCxnSpPr/>
            <p:nvPr/>
          </p:nvCxnSpPr>
          <p:spPr>
            <a:xfrm>
              <a:off x="228600" y="443605"/>
              <a:ext cx="812800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650" name="Google Shape;650;p59"/>
          <p:cNvSpPr txBox="1"/>
          <p:nvPr/>
        </p:nvSpPr>
        <p:spPr>
          <a:xfrm>
            <a:off x="833175" y="6298655"/>
            <a:ext cx="78822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codigo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9"/>
          <p:cNvSpPr txBox="1"/>
          <p:nvPr/>
        </p:nvSpPr>
        <p:spPr>
          <a:xfrm>
            <a:off x="4317701" y="5009365"/>
            <a:ext cx="4630790" cy="1061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tablas necesitamos?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9"/>
          <p:cNvSpPr txBox="1"/>
          <p:nvPr/>
        </p:nvSpPr>
        <p:spPr>
          <a:xfrm>
            <a:off x="821505" y="7724383"/>
            <a:ext cx="4630790" cy="1061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¿Está bien esto?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9"/>
          <p:cNvSpPr txBox="1"/>
          <p:nvPr/>
        </p:nvSpPr>
        <p:spPr>
          <a:xfrm>
            <a:off x="4505567" y="7849802"/>
            <a:ext cx="8040303" cy="115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tabla </a:t>
            </a:r>
            <a:r>
              <a:rPr b="0" i="0" lang="en-US" sz="36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redundante (1-a-algo)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2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(y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 nombre para una tabla)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9"/>
          <p:cNvSpPr/>
          <p:nvPr/>
        </p:nvSpPr>
        <p:spPr>
          <a:xfrm>
            <a:off x="6127485" y="7113466"/>
            <a:ext cx="265400" cy="313615"/>
          </a:xfrm>
          <a:custGeom>
            <a:rect b="b" l="l" r="r" t="t"/>
            <a:pathLst>
              <a:path extrusionOk="0" h="21548" w="21484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9"/>
          <p:cNvSpPr txBox="1"/>
          <p:nvPr/>
        </p:nvSpPr>
        <p:spPr>
          <a:xfrm>
            <a:off x="776779" y="7106016"/>
            <a:ext cx="64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/>
          </a:p>
        </p:txBody>
      </p:sp>
      <p:sp>
        <p:nvSpPr>
          <p:cNvPr id="656" name="Google Shape;656;p59"/>
          <p:cNvSpPr txBox="1"/>
          <p:nvPr/>
        </p:nvSpPr>
        <p:spPr>
          <a:xfrm>
            <a:off x="776775" y="6683300"/>
            <a:ext cx="788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0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0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0"/>
          <p:cNvSpPr txBox="1"/>
          <p:nvPr/>
        </p:nvSpPr>
        <p:spPr>
          <a:xfrm>
            <a:off x="591871" y="5530310"/>
            <a:ext cx="79299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0"/>
          <p:cNvSpPr txBox="1"/>
          <p:nvPr/>
        </p:nvSpPr>
        <p:spPr>
          <a:xfrm>
            <a:off x="8493367" y="5621574"/>
            <a:ext cx="3995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600">
                <a:latin typeface="Helvetica Neue"/>
                <a:ea typeface="Helvetica Neue"/>
                <a:cs typeface="Helvetica Neue"/>
                <a:sym typeface="Helvetica Neue"/>
              </a:rPr>
              <a:t>¡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Ahora sí!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0"/>
          <p:cNvSpPr txBox="1"/>
          <p:nvPr/>
        </p:nvSpPr>
        <p:spPr>
          <a:xfrm>
            <a:off x="541095" y="6531381"/>
            <a:ext cx="98472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evaluacion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codigo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fecha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nombre, codigo)</a:t>
            </a:r>
            <a:endParaRPr b="0" i="0" sz="1400" u="none" cap="none" strike="noStrike"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codigo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curso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codigo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CASCADE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2671762" y="30356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101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5918200" y="287020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8843961" y="30356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60"/>
          <p:cNvCxnSpPr>
            <a:stCxn id="666" idx="3"/>
          </p:cNvCxnSpPr>
          <p:nvPr/>
        </p:nvCxnSpPr>
        <p:spPr>
          <a:xfrm>
            <a:off x="4262362" y="3505160"/>
            <a:ext cx="1609500" cy="20100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670" name="Google Shape;670;p60"/>
          <p:cNvCxnSpPr>
            <a:endCxn id="668" idx="1"/>
          </p:cNvCxnSpPr>
          <p:nvPr/>
        </p:nvCxnSpPr>
        <p:spPr>
          <a:xfrm>
            <a:off x="7208661" y="3485360"/>
            <a:ext cx="1635300" cy="19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671" name="Google Shape;671;p60"/>
          <p:cNvSpPr/>
          <p:nvPr/>
        </p:nvSpPr>
        <p:spPr>
          <a:xfrm>
            <a:off x="502739" y="43442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60"/>
          <p:cNvCxnSpPr>
            <a:stCxn id="671" idx="0"/>
            <a:endCxn id="666" idx="1"/>
          </p:cNvCxnSpPr>
          <p:nvPr/>
        </p:nvCxnSpPr>
        <p:spPr>
          <a:xfrm flipH="1" rot="10800000">
            <a:off x="1137689" y="3505194"/>
            <a:ext cx="1534200" cy="839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673" name="Google Shape;673;p60"/>
          <p:cNvSpPr/>
          <p:nvPr/>
        </p:nvSpPr>
        <p:spPr>
          <a:xfrm>
            <a:off x="3287687" y="4025466"/>
            <a:ext cx="113670" cy="89996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0"/>
          <p:cNvSpPr/>
          <p:nvPr/>
        </p:nvSpPr>
        <p:spPr>
          <a:xfrm>
            <a:off x="9004300" y="46236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0"/>
          <p:cNvSpPr/>
          <p:nvPr/>
        </p:nvSpPr>
        <p:spPr>
          <a:xfrm>
            <a:off x="10820400" y="43442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p60"/>
          <p:cNvCxnSpPr>
            <a:stCxn id="668" idx="3"/>
            <a:endCxn id="675" idx="0"/>
          </p:cNvCxnSpPr>
          <p:nvPr/>
        </p:nvCxnSpPr>
        <p:spPr>
          <a:xfrm>
            <a:off x="10434561" y="3505160"/>
            <a:ext cx="1020900" cy="839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677" name="Google Shape;677;p60"/>
          <p:cNvCxnSpPr>
            <a:stCxn id="668" idx="2"/>
            <a:endCxn id="674" idx="0"/>
          </p:cNvCxnSpPr>
          <p:nvPr/>
        </p:nvCxnSpPr>
        <p:spPr>
          <a:xfrm>
            <a:off x="9639261" y="3974660"/>
            <a:ext cx="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grpSp>
        <p:nvGrpSpPr>
          <p:cNvPr id="678" name="Google Shape;678;p60"/>
          <p:cNvGrpSpPr/>
          <p:nvPr/>
        </p:nvGrpSpPr>
        <p:grpSpPr>
          <a:xfrm>
            <a:off x="2603500" y="4623694"/>
            <a:ext cx="1269900" cy="603300"/>
            <a:chOff x="0" y="0"/>
            <a:chExt cx="1269900" cy="603300"/>
          </a:xfrm>
        </p:grpSpPr>
        <p:sp>
          <p:nvSpPr>
            <p:cNvPr id="679" name="Google Shape;679;p60"/>
            <p:cNvSpPr/>
            <p:nvPr/>
          </p:nvSpPr>
          <p:spPr>
            <a:xfrm>
              <a:off x="0" y="0"/>
              <a:ext cx="12699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0" name="Google Shape;680;p60"/>
            <p:cNvCxnSpPr/>
            <p:nvPr/>
          </p:nvCxnSpPr>
          <p:spPr>
            <a:xfrm>
              <a:off x="228600" y="443605"/>
              <a:ext cx="8127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b0e4fca5f_1_322"/>
          <p:cNvSpPr txBox="1"/>
          <p:nvPr/>
        </p:nvSpPr>
        <p:spPr>
          <a:xfrm>
            <a:off x="1955776" y="996164"/>
            <a:ext cx="9093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1b0e4fca5f_1_322"/>
          <p:cNvSpPr txBox="1"/>
          <p:nvPr/>
        </p:nvSpPr>
        <p:spPr>
          <a:xfrm>
            <a:off x="3633514" y="2059383"/>
            <a:ext cx="5999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1b0e4fca5f_1_322"/>
          <p:cNvSpPr/>
          <p:nvPr/>
        </p:nvSpPr>
        <p:spPr>
          <a:xfrm>
            <a:off x="5328285" y="3438420"/>
            <a:ext cx="1458000" cy="7896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/>
          </a:p>
        </p:txBody>
      </p:sp>
      <p:sp>
        <p:nvSpPr>
          <p:cNvPr id="688" name="Google Shape;688;g11b0e4fca5f_1_322"/>
          <p:cNvSpPr/>
          <p:nvPr/>
        </p:nvSpPr>
        <p:spPr>
          <a:xfrm>
            <a:off x="7698538" y="3256634"/>
            <a:ext cx="1164078" cy="106763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/>
          </a:p>
        </p:txBody>
      </p:sp>
      <p:sp>
        <p:nvSpPr>
          <p:cNvPr id="689" name="Google Shape;689;g11b0e4fca5f_1_322"/>
          <p:cNvSpPr/>
          <p:nvPr/>
        </p:nvSpPr>
        <p:spPr>
          <a:xfrm>
            <a:off x="9425664" y="3395718"/>
            <a:ext cx="1458000" cy="7896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/>
          </a:p>
        </p:txBody>
      </p:sp>
      <p:cxnSp>
        <p:nvCxnSpPr>
          <p:cNvPr id="690" name="Google Shape;690;g11b0e4fca5f_1_322"/>
          <p:cNvCxnSpPr>
            <a:stCxn id="687" idx="3"/>
          </p:cNvCxnSpPr>
          <p:nvPr/>
        </p:nvCxnSpPr>
        <p:spPr>
          <a:xfrm flipH="1" rot="10800000">
            <a:off x="6786285" y="3813120"/>
            <a:ext cx="981000" cy="20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91" name="Google Shape;691;g11b0e4fca5f_1_322"/>
          <p:cNvCxnSpPr>
            <a:endCxn id="689" idx="1"/>
          </p:cNvCxnSpPr>
          <p:nvPr/>
        </p:nvCxnSpPr>
        <p:spPr>
          <a:xfrm flipH="1" rot="10800000">
            <a:off x="8831664" y="3790518"/>
            <a:ext cx="594000" cy="4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692" name="Google Shape;692;g11b0e4fca5f_1_322"/>
          <p:cNvSpPr/>
          <p:nvPr/>
        </p:nvSpPr>
        <p:spPr>
          <a:xfrm>
            <a:off x="4224911" y="4676923"/>
            <a:ext cx="1164000" cy="507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/>
          </a:p>
        </p:txBody>
      </p:sp>
      <p:cxnSp>
        <p:nvCxnSpPr>
          <p:cNvPr id="693" name="Google Shape;693;g11b0e4fca5f_1_322"/>
          <p:cNvCxnSpPr>
            <a:stCxn id="692" idx="0"/>
            <a:endCxn id="687" idx="2"/>
          </p:cNvCxnSpPr>
          <p:nvPr/>
        </p:nvCxnSpPr>
        <p:spPr>
          <a:xfrm flipH="1" rot="10800000">
            <a:off x="4806911" y="4228123"/>
            <a:ext cx="1250400" cy="448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694" name="Google Shape;694;g11b0e4fca5f_1_322"/>
          <p:cNvSpPr/>
          <p:nvPr/>
        </p:nvSpPr>
        <p:spPr>
          <a:xfrm>
            <a:off x="6103644" y="4270442"/>
            <a:ext cx="70038" cy="660096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11b0e4fca5f_1_322"/>
          <p:cNvSpPr/>
          <p:nvPr/>
        </p:nvSpPr>
        <p:spPr>
          <a:xfrm>
            <a:off x="9421301" y="4773307"/>
            <a:ext cx="1164000" cy="507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696" name="Google Shape;696;g11b0e4fca5f_1_322"/>
          <p:cNvSpPr/>
          <p:nvPr/>
        </p:nvSpPr>
        <p:spPr>
          <a:xfrm>
            <a:off x="10748293" y="4730605"/>
            <a:ext cx="1164000" cy="507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697" name="Google Shape;697;g11b0e4fca5f_1_322"/>
          <p:cNvCxnSpPr>
            <a:stCxn id="689" idx="2"/>
            <a:endCxn id="696" idx="0"/>
          </p:cNvCxnSpPr>
          <p:nvPr/>
        </p:nvCxnSpPr>
        <p:spPr>
          <a:xfrm>
            <a:off x="10154664" y="4185318"/>
            <a:ext cx="1175700" cy="54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98" name="Google Shape;698;g11b0e4fca5f_1_322"/>
          <p:cNvCxnSpPr>
            <a:stCxn id="689" idx="2"/>
            <a:endCxn id="695" idx="0"/>
          </p:cNvCxnSpPr>
          <p:nvPr/>
        </p:nvCxnSpPr>
        <p:spPr>
          <a:xfrm flipH="1">
            <a:off x="10003164" y="4185318"/>
            <a:ext cx="151500" cy="58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699" name="Google Shape;699;g11b0e4fca5f_1_322"/>
          <p:cNvGrpSpPr/>
          <p:nvPr/>
        </p:nvGrpSpPr>
        <p:grpSpPr>
          <a:xfrm>
            <a:off x="5591647" y="4676923"/>
            <a:ext cx="1163863" cy="507074"/>
            <a:chOff x="0" y="0"/>
            <a:chExt cx="1269900" cy="603300"/>
          </a:xfrm>
        </p:grpSpPr>
        <p:sp>
          <p:nvSpPr>
            <p:cNvPr id="700" name="Google Shape;700;g11b0e4fca5f_1_322"/>
            <p:cNvSpPr/>
            <p:nvPr/>
          </p:nvSpPr>
          <p:spPr>
            <a:xfrm>
              <a:off x="0" y="0"/>
              <a:ext cx="12699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/>
            </a:p>
          </p:txBody>
        </p:sp>
        <p:cxnSp>
          <p:nvCxnSpPr>
            <p:cNvPr id="701" name="Google Shape;701;g11b0e4fca5f_1_322"/>
            <p:cNvCxnSpPr/>
            <p:nvPr/>
          </p:nvCxnSpPr>
          <p:spPr>
            <a:xfrm>
              <a:off x="228600" y="416385"/>
              <a:ext cx="8127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702" name="Google Shape;702;g11b0e4fca5f_1_322"/>
          <p:cNvSpPr/>
          <p:nvPr/>
        </p:nvSpPr>
        <p:spPr>
          <a:xfrm>
            <a:off x="1188709" y="3438420"/>
            <a:ext cx="1458000" cy="7896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endParaRPr/>
          </a:p>
        </p:txBody>
      </p:sp>
      <p:sp>
        <p:nvSpPr>
          <p:cNvPr id="703" name="Google Shape;703;g11b0e4fca5f_1_322"/>
          <p:cNvSpPr/>
          <p:nvPr/>
        </p:nvSpPr>
        <p:spPr>
          <a:xfrm>
            <a:off x="3566237" y="3299336"/>
            <a:ext cx="1164078" cy="106763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</a:t>
            </a:r>
            <a:endParaRPr/>
          </a:p>
        </p:txBody>
      </p:sp>
      <p:cxnSp>
        <p:nvCxnSpPr>
          <p:cNvPr id="704" name="Google Shape;704;g11b0e4fca5f_1_322"/>
          <p:cNvCxnSpPr>
            <a:stCxn id="702" idx="3"/>
          </p:cNvCxnSpPr>
          <p:nvPr/>
        </p:nvCxnSpPr>
        <p:spPr>
          <a:xfrm flipH="1" rot="10800000">
            <a:off x="2646709" y="3828120"/>
            <a:ext cx="973200" cy="5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05" name="Google Shape;705;g11b0e4fca5f_1_322"/>
          <p:cNvCxnSpPr>
            <a:endCxn id="687" idx="1"/>
          </p:cNvCxnSpPr>
          <p:nvPr/>
        </p:nvCxnSpPr>
        <p:spPr>
          <a:xfrm>
            <a:off x="4753785" y="3832020"/>
            <a:ext cx="574500" cy="1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06" name="Google Shape;706;g11b0e4fca5f_1_322"/>
          <p:cNvCxnSpPr>
            <a:endCxn id="702" idx="0"/>
          </p:cNvCxnSpPr>
          <p:nvPr/>
        </p:nvCxnSpPr>
        <p:spPr>
          <a:xfrm flipH="1">
            <a:off x="1917709" y="2628720"/>
            <a:ext cx="1083600" cy="809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07" name="Google Shape;707;g11b0e4fca5f_1_322"/>
          <p:cNvSpPr/>
          <p:nvPr/>
        </p:nvSpPr>
        <p:spPr>
          <a:xfrm>
            <a:off x="3967493" y="5994248"/>
            <a:ext cx="1458000" cy="7896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Alumno</a:t>
            </a:r>
            <a:endParaRPr/>
          </a:p>
        </p:txBody>
      </p:sp>
      <p:sp>
        <p:nvSpPr>
          <p:cNvPr id="708" name="Google Shape;708;g11b0e4fca5f_1_322"/>
          <p:cNvSpPr/>
          <p:nvPr/>
        </p:nvSpPr>
        <p:spPr>
          <a:xfrm>
            <a:off x="6173684" y="5889591"/>
            <a:ext cx="1164000" cy="507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u="sng"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endParaRPr/>
          </a:p>
        </p:txBody>
      </p:sp>
      <p:sp>
        <p:nvSpPr>
          <p:cNvPr id="709" name="Google Shape;709;g11b0e4fca5f_1_322"/>
          <p:cNvSpPr/>
          <p:nvPr/>
        </p:nvSpPr>
        <p:spPr>
          <a:xfrm>
            <a:off x="6216075" y="6672959"/>
            <a:ext cx="1164000" cy="507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710" name="Google Shape;710;g11b0e4fca5f_1_322"/>
          <p:cNvSpPr/>
          <p:nvPr/>
        </p:nvSpPr>
        <p:spPr>
          <a:xfrm flipH="1" rot="10800000">
            <a:off x="5441307" y="6215733"/>
            <a:ext cx="766044" cy="23155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11b0e4fca5f_1_322"/>
          <p:cNvSpPr/>
          <p:nvPr/>
        </p:nvSpPr>
        <p:spPr>
          <a:xfrm>
            <a:off x="5458149" y="6516763"/>
            <a:ext cx="766044" cy="37832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11b0e4fca5f_1_322"/>
          <p:cNvSpPr/>
          <p:nvPr/>
        </p:nvSpPr>
        <p:spPr>
          <a:xfrm>
            <a:off x="1335621" y="5855111"/>
            <a:ext cx="1164078" cy="106763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endParaRPr/>
          </a:p>
        </p:txBody>
      </p:sp>
      <p:cxnSp>
        <p:nvCxnSpPr>
          <p:cNvPr id="713" name="Google Shape;713;g11b0e4fca5f_1_322"/>
          <p:cNvCxnSpPr>
            <a:stCxn id="707" idx="1"/>
          </p:cNvCxnSpPr>
          <p:nvPr/>
        </p:nvCxnSpPr>
        <p:spPr>
          <a:xfrm flipH="1">
            <a:off x="2511593" y="6389048"/>
            <a:ext cx="1455900" cy="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g11b0e4fca5f_1_322"/>
          <p:cNvCxnSpPr>
            <a:stCxn id="702" idx="2"/>
          </p:cNvCxnSpPr>
          <p:nvPr/>
        </p:nvCxnSpPr>
        <p:spPr>
          <a:xfrm>
            <a:off x="1917709" y="4228020"/>
            <a:ext cx="13500" cy="1609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715" name="Google Shape;715;g11b0e4fca5f_1_322"/>
          <p:cNvGrpSpPr/>
          <p:nvPr/>
        </p:nvGrpSpPr>
        <p:grpSpPr>
          <a:xfrm>
            <a:off x="2373852" y="2121205"/>
            <a:ext cx="1316124" cy="507074"/>
            <a:chOff x="0" y="0"/>
            <a:chExt cx="1269900" cy="603300"/>
          </a:xfrm>
        </p:grpSpPr>
        <p:sp>
          <p:nvSpPr>
            <p:cNvPr id="716" name="Google Shape;716;g11b0e4fca5f_1_322"/>
            <p:cNvSpPr/>
            <p:nvPr/>
          </p:nvSpPr>
          <p:spPr>
            <a:xfrm>
              <a:off x="0" y="0"/>
              <a:ext cx="12699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lang="en-US" sz="1800">
                  <a:latin typeface="Helvetica Neue"/>
                  <a:ea typeface="Helvetica Neue"/>
                  <a:cs typeface="Helvetica Neue"/>
                  <a:sym typeface="Helvetica Neue"/>
                </a:rPr>
                <a:t>pregunta</a:t>
              </a:r>
              <a:endParaRPr/>
            </a:p>
          </p:txBody>
        </p:sp>
        <p:cxnSp>
          <p:nvCxnSpPr>
            <p:cNvPr id="717" name="Google Shape;717;g11b0e4fca5f_1_322"/>
            <p:cNvCxnSpPr/>
            <p:nvPr/>
          </p:nvCxnSpPr>
          <p:spPr>
            <a:xfrm>
              <a:off x="228600" y="416385"/>
              <a:ext cx="8127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718" name="Google Shape;718;g11b0e4fca5f_1_322"/>
          <p:cNvSpPr/>
          <p:nvPr/>
        </p:nvSpPr>
        <p:spPr>
          <a:xfrm>
            <a:off x="930825" y="2121200"/>
            <a:ext cx="1280100" cy="507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endParaRPr/>
          </a:p>
        </p:txBody>
      </p:sp>
      <p:cxnSp>
        <p:nvCxnSpPr>
          <p:cNvPr id="719" name="Google Shape;719;g11b0e4fca5f_1_322"/>
          <p:cNvCxnSpPr>
            <a:stCxn id="718" idx="4"/>
          </p:cNvCxnSpPr>
          <p:nvPr/>
        </p:nvCxnSpPr>
        <p:spPr>
          <a:xfrm>
            <a:off x="1570875" y="2628500"/>
            <a:ext cx="346800" cy="809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20" name="Google Shape;720;g11b0e4fca5f_1_322"/>
          <p:cNvSpPr/>
          <p:nvPr/>
        </p:nvSpPr>
        <p:spPr>
          <a:xfrm>
            <a:off x="9006651" y="6672950"/>
            <a:ext cx="3471606" cy="699894"/>
          </a:xfrm>
          <a:custGeom>
            <a:rect b="b" l="l" r="r" t="t"/>
            <a:pathLst>
              <a:path extrusionOk="0" h="21600" w="21600">
                <a:moveTo>
                  <a:pt x="0" y="20459"/>
                </a:moveTo>
                <a:lnTo>
                  <a:pt x="0" y="1141"/>
                </a:lnTo>
                <a:cubicBezTo>
                  <a:pt x="0" y="511"/>
                  <a:pt x="150" y="0"/>
                  <a:pt x="334" y="0"/>
                </a:cubicBezTo>
                <a:lnTo>
                  <a:pt x="21266" y="0"/>
                </a:lnTo>
                <a:cubicBezTo>
                  <a:pt x="21450" y="0"/>
                  <a:pt x="21600" y="511"/>
                  <a:pt x="21600" y="1141"/>
                </a:cubicBezTo>
                <a:lnTo>
                  <a:pt x="21600" y="20459"/>
                </a:lnTo>
                <a:cubicBezTo>
                  <a:pt x="21600" y="21089"/>
                  <a:pt x="21450" y="21600"/>
                  <a:pt x="21266" y="21600"/>
                </a:cubicBezTo>
                <a:lnTo>
                  <a:pt x="334" y="21600"/>
                </a:lnTo>
                <a:cubicBezTo>
                  <a:pt x="150" y="21600"/>
                  <a:pt x="0" y="21089"/>
                  <a:pt x="0" y="20459"/>
                </a:cubicBezTo>
                <a:close/>
              </a:path>
            </a:pathLst>
          </a:custGeom>
          <a:solidFill>
            <a:srgbClr val="0365C0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¿Y las relaciones?</a:t>
            </a:r>
            <a:endParaRPr/>
          </a:p>
        </p:txBody>
      </p:sp>
      <p:sp>
        <p:nvSpPr>
          <p:cNvPr id="721" name="Google Shape;721;g11b0e4fca5f_1_322"/>
          <p:cNvSpPr txBox="1"/>
          <p:nvPr/>
        </p:nvSpPr>
        <p:spPr>
          <a:xfrm>
            <a:off x="434800" y="7275250"/>
            <a:ext cx="1128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/>
          </a:p>
        </p:txBody>
      </p:sp>
      <p:sp>
        <p:nvSpPr>
          <p:cNvPr id="722" name="Google Shape;722;g11b0e4fca5f_1_322"/>
          <p:cNvSpPr txBox="1"/>
          <p:nvPr/>
        </p:nvSpPr>
        <p:spPr>
          <a:xfrm>
            <a:off x="491225" y="7762475"/>
            <a:ext cx="1128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/>
          </a:p>
        </p:txBody>
      </p:sp>
      <p:sp>
        <p:nvSpPr>
          <p:cNvPr id="723" name="Google Shape;723;g11b0e4fca5f_1_322"/>
          <p:cNvSpPr txBox="1"/>
          <p:nvPr/>
        </p:nvSpPr>
        <p:spPr>
          <a:xfrm>
            <a:off x="434800" y="8320750"/>
            <a:ext cx="1128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float)</a:t>
            </a:r>
            <a:endParaRPr/>
          </a:p>
        </p:txBody>
      </p:sp>
      <p:sp>
        <p:nvSpPr>
          <p:cNvPr id="724" name="Google Shape;724;g11b0e4fca5f_1_322"/>
          <p:cNvSpPr txBox="1"/>
          <p:nvPr/>
        </p:nvSpPr>
        <p:spPr>
          <a:xfrm>
            <a:off x="434800" y="8881100"/>
            <a:ext cx="1128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Alumno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1405509" y="1026667"/>
            <a:ext cx="10193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Diseño de base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74800" y="2302572"/>
            <a:ext cx="9657900" cy="1713000"/>
          </a:xfrm>
          <a:prstGeom prst="rect">
            <a:avLst/>
          </a:prstGeom>
          <a:solidFill>
            <a:srgbClr val="3EA55E"/>
          </a:solidFill>
          <a:ln cap="flat" cmpd="sng" w="25400">
            <a:solidFill>
              <a:srgbClr val="0063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 requisitos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574800" y="4919020"/>
            <a:ext cx="9657900" cy="1713000"/>
          </a:xfrm>
          <a:prstGeom prst="rect">
            <a:avLst/>
          </a:prstGeom>
          <a:solidFill>
            <a:srgbClr val="408AD0"/>
          </a:solidFill>
          <a:ln cap="flat" cmpd="sng" w="25400">
            <a:solidFill>
              <a:srgbClr val="0063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conceptual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1574800" y="7535468"/>
            <a:ext cx="9657900" cy="1713000"/>
          </a:xfrm>
          <a:prstGeom prst="rect">
            <a:avLst/>
          </a:prstGeom>
          <a:solidFill>
            <a:srgbClr val="986EB3"/>
          </a:solidFill>
          <a:ln cap="flat" cmpd="sng" w="25400">
            <a:solidFill>
              <a:srgbClr val="0063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lógico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780308" y="3089008"/>
            <a:ext cx="2105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5990654" y="2869806"/>
            <a:ext cx="826200" cy="820800"/>
          </a:xfrm>
          <a:prstGeom prst="rightArrow">
            <a:avLst>
              <a:gd fmla="val 32000" name="adj1"/>
              <a:gd fmla="val 64418" name="adj2"/>
            </a:avLst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7349008" y="3089008"/>
            <a:ext cx="2105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3678708" y="5584309"/>
            <a:ext cx="2105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5990654" y="5365107"/>
            <a:ext cx="826200" cy="820800"/>
          </a:xfrm>
          <a:prstGeom prst="rightArrow">
            <a:avLst>
              <a:gd fmla="val 32000" name="adj1"/>
              <a:gd fmla="val 64418" name="adj2"/>
            </a:avLst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7213500" y="5584309"/>
            <a:ext cx="3829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entidad-relación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031900" y="8321408"/>
            <a:ext cx="3829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entidad-relación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5990654" y="8102206"/>
            <a:ext cx="826200" cy="820800"/>
          </a:xfrm>
          <a:prstGeom prst="rightArrow">
            <a:avLst>
              <a:gd fmla="val 32000" name="adj1"/>
              <a:gd fmla="val 64418" name="adj2"/>
            </a:avLst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7302103" y="8321408"/>
            <a:ext cx="2991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 rot="5400000">
            <a:off x="5990721" y="4056905"/>
            <a:ext cx="826200" cy="820800"/>
          </a:xfrm>
          <a:prstGeom prst="rightArrow">
            <a:avLst>
              <a:gd fmla="val 32000" name="adj1"/>
              <a:gd fmla="val 64418" name="adj2"/>
            </a:avLst>
          </a:prstGeom>
          <a:gradFill>
            <a:gsLst>
              <a:gs pos="0">
                <a:srgbClr val="3EA55E"/>
              </a:gs>
              <a:gs pos="100000">
                <a:srgbClr val="408AD0"/>
              </a:gs>
            </a:gsLst>
            <a:lin ang="0" scaled="0"/>
          </a:gra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 rot="5400000">
            <a:off x="5990720" y="6673353"/>
            <a:ext cx="826200" cy="820800"/>
          </a:xfrm>
          <a:prstGeom prst="rightArrow">
            <a:avLst>
              <a:gd fmla="val 32000" name="adj1"/>
              <a:gd fmla="val 64418" name="adj2"/>
            </a:avLst>
          </a:prstGeom>
          <a:gradFill>
            <a:gsLst>
              <a:gs pos="0">
                <a:srgbClr val="408AD0"/>
              </a:gs>
              <a:gs pos="100000">
                <a:srgbClr val="986EB3"/>
              </a:gs>
            </a:gsLst>
            <a:lin ang="0" scaled="0"/>
          </a:gra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ctangle Rectangle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299" y="4620591"/>
            <a:ext cx="10038955" cy="492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1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61"/>
          <p:cNvSpPr txBox="1"/>
          <p:nvPr/>
        </p:nvSpPr>
        <p:spPr>
          <a:xfrm>
            <a:off x="2901379" y="2059383"/>
            <a:ext cx="7202042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1"/>
          <p:cNvSpPr txBox="1"/>
          <p:nvPr/>
        </p:nvSpPr>
        <p:spPr>
          <a:xfrm>
            <a:off x="1252271" y="7108744"/>
            <a:ext cx="10818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p61"/>
          <p:cNvCxnSpPr>
            <a:stCxn id="733" idx="3"/>
            <a:endCxn id="734" idx="1"/>
          </p:cNvCxnSpPr>
          <p:nvPr/>
        </p:nvCxnSpPr>
        <p:spPr>
          <a:xfrm>
            <a:off x="5437113" y="3847049"/>
            <a:ext cx="2328300" cy="0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35" name="Google Shape;735;p61"/>
          <p:cNvSpPr/>
          <p:nvPr/>
        </p:nvSpPr>
        <p:spPr>
          <a:xfrm>
            <a:off x="2610200" y="2746947"/>
            <a:ext cx="7784400" cy="1524600"/>
          </a:xfrm>
          <a:prstGeom prst="rect">
            <a:avLst/>
          </a:prstGeom>
          <a:solidFill>
            <a:srgbClr val="7FB1DF">
              <a:alpha val="32550"/>
            </a:srgbClr>
          </a:solidFill>
          <a:ln cap="flat" cmpd="sng" w="101600">
            <a:solidFill>
              <a:srgbClr val="0365C0">
                <a:alpha val="32550"/>
              </a:srgbClr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1"/>
          <p:cNvSpPr/>
          <p:nvPr/>
        </p:nvSpPr>
        <p:spPr>
          <a:xfrm>
            <a:off x="4310313" y="3529649"/>
            <a:ext cx="1126800" cy="6348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736" name="Google Shape;736;p61"/>
          <p:cNvSpPr/>
          <p:nvPr/>
        </p:nvSpPr>
        <p:spPr>
          <a:xfrm>
            <a:off x="6052498" y="4662650"/>
            <a:ext cx="899802" cy="85849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734" name="Google Shape;734;p61"/>
          <p:cNvSpPr/>
          <p:nvPr/>
        </p:nvSpPr>
        <p:spPr>
          <a:xfrm>
            <a:off x="7765438" y="3529649"/>
            <a:ext cx="1126800" cy="6348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737" name="Google Shape;737;p61"/>
          <p:cNvCxnSpPr>
            <a:stCxn id="735" idx="2"/>
          </p:cNvCxnSpPr>
          <p:nvPr/>
        </p:nvCxnSpPr>
        <p:spPr>
          <a:xfrm>
            <a:off x="6502400" y="4271547"/>
            <a:ext cx="2400" cy="39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38" name="Google Shape;738;p61"/>
          <p:cNvSpPr/>
          <p:nvPr/>
        </p:nvSpPr>
        <p:spPr>
          <a:xfrm>
            <a:off x="5938901" y="6285494"/>
            <a:ext cx="1126800" cy="6348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739" name="Google Shape;739;p61"/>
          <p:cNvCxnSpPr>
            <a:endCxn id="738" idx="0"/>
          </p:cNvCxnSpPr>
          <p:nvPr/>
        </p:nvCxnSpPr>
        <p:spPr>
          <a:xfrm flipH="1">
            <a:off x="6502301" y="5486894"/>
            <a:ext cx="5100" cy="798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40" name="Google Shape;740;p61"/>
          <p:cNvSpPr/>
          <p:nvPr/>
        </p:nvSpPr>
        <p:spPr>
          <a:xfrm>
            <a:off x="6052498" y="3417798"/>
            <a:ext cx="899802" cy="85849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tiene</a:t>
            </a:r>
            <a:endParaRPr/>
          </a:p>
        </p:txBody>
      </p:sp>
      <p:sp>
        <p:nvSpPr>
          <p:cNvPr id="741" name="Google Shape;741;p61"/>
          <p:cNvSpPr/>
          <p:nvPr/>
        </p:nvSpPr>
        <p:spPr>
          <a:xfrm>
            <a:off x="2795322" y="3143677"/>
            <a:ext cx="899700" cy="4077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 sz="800"/>
          </a:p>
        </p:txBody>
      </p:sp>
      <p:sp>
        <p:nvSpPr>
          <p:cNvPr id="742" name="Google Shape;742;p61"/>
          <p:cNvSpPr/>
          <p:nvPr/>
        </p:nvSpPr>
        <p:spPr>
          <a:xfrm>
            <a:off x="9048740" y="2826025"/>
            <a:ext cx="899700" cy="4077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 sz="800"/>
          </a:p>
        </p:txBody>
      </p:sp>
      <p:sp>
        <p:nvSpPr>
          <p:cNvPr id="743" name="Google Shape;743;p61"/>
          <p:cNvSpPr/>
          <p:nvPr/>
        </p:nvSpPr>
        <p:spPr>
          <a:xfrm>
            <a:off x="9354662" y="3492721"/>
            <a:ext cx="899700" cy="4077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sz="800"/>
          </a:p>
        </p:txBody>
      </p:sp>
      <p:sp>
        <p:nvSpPr>
          <p:cNvPr id="744" name="Google Shape;744;p61"/>
          <p:cNvSpPr/>
          <p:nvPr/>
        </p:nvSpPr>
        <p:spPr>
          <a:xfrm>
            <a:off x="3578124" y="2680750"/>
            <a:ext cx="899700" cy="4080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sz="800"/>
          </a:p>
        </p:txBody>
      </p:sp>
      <p:sp>
        <p:nvSpPr>
          <p:cNvPr id="745" name="Google Shape;745;p61"/>
          <p:cNvSpPr/>
          <p:nvPr/>
        </p:nvSpPr>
        <p:spPr>
          <a:xfrm>
            <a:off x="5564212" y="2824854"/>
            <a:ext cx="1876200" cy="4077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precio_por_noche</a:t>
            </a:r>
            <a:endParaRPr sz="800"/>
          </a:p>
        </p:txBody>
      </p:sp>
      <p:sp>
        <p:nvSpPr>
          <p:cNvPr id="746" name="Google Shape;746;p61"/>
          <p:cNvSpPr/>
          <p:nvPr/>
        </p:nvSpPr>
        <p:spPr>
          <a:xfrm>
            <a:off x="4306939" y="4887944"/>
            <a:ext cx="899700" cy="4080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hasta</a:t>
            </a:r>
            <a:endParaRPr sz="900"/>
          </a:p>
        </p:txBody>
      </p:sp>
      <p:sp>
        <p:nvSpPr>
          <p:cNvPr id="747" name="Google Shape;747;p61"/>
          <p:cNvSpPr/>
          <p:nvPr/>
        </p:nvSpPr>
        <p:spPr>
          <a:xfrm>
            <a:off x="4513887" y="6398936"/>
            <a:ext cx="899700" cy="4080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3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endParaRPr sz="900"/>
          </a:p>
        </p:txBody>
      </p:sp>
      <p:sp>
        <p:nvSpPr>
          <p:cNvPr id="748" name="Google Shape;748;p61"/>
          <p:cNvSpPr/>
          <p:nvPr/>
        </p:nvSpPr>
        <p:spPr>
          <a:xfrm>
            <a:off x="7591108" y="6398936"/>
            <a:ext cx="899700" cy="4080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sz="900"/>
          </a:p>
        </p:txBody>
      </p:sp>
      <p:cxnSp>
        <p:nvCxnSpPr>
          <p:cNvPr id="749" name="Google Shape;749;p61"/>
          <p:cNvCxnSpPr>
            <a:stCxn id="741" idx="6"/>
            <a:endCxn id="733" idx="0"/>
          </p:cNvCxnSpPr>
          <p:nvPr/>
        </p:nvCxnSpPr>
        <p:spPr>
          <a:xfrm>
            <a:off x="3695022" y="3347527"/>
            <a:ext cx="1178700" cy="182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50" name="Google Shape;750;p61"/>
          <p:cNvCxnSpPr>
            <a:stCxn id="744" idx="5"/>
            <a:endCxn id="733" idx="0"/>
          </p:cNvCxnSpPr>
          <p:nvPr/>
        </p:nvCxnSpPr>
        <p:spPr>
          <a:xfrm>
            <a:off x="4346065" y="3029000"/>
            <a:ext cx="527700" cy="50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51" name="Google Shape;751;p61"/>
          <p:cNvCxnSpPr>
            <a:stCxn id="745" idx="4"/>
          </p:cNvCxnSpPr>
          <p:nvPr/>
        </p:nvCxnSpPr>
        <p:spPr>
          <a:xfrm flipH="1">
            <a:off x="6501112" y="3232554"/>
            <a:ext cx="1200" cy="206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52" name="Google Shape;752;p61"/>
          <p:cNvCxnSpPr>
            <a:stCxn id="742" idx="4"/>
            <a:endCxn id="734" idx="3"/>
          </p:cNvCxnSpPr>
          <p:nvPr/>
        </p:nvCxnSpPr>
        <p:spPr>
          <a:xfrm flipH="1">
            <a:off x="8892290" y="3233725"/>
            <a:ext cx="606300" cy="613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53" name="Google Shape;753;p61"/>
          <p:cNvCxnSpPr>
            <a:stCxn id="743" idx="3"/>
            <a:endCxn id="734" idx="3"/>
          </p:cNvCxnSpPr>
          <p:nvPr/>
        </p:nvCxnSpPr>
        <p:spPr>
          <a:xfrm flipH="1">
            <a:off x="8892120" y="3840715"/>
            <a:ext cx="594300" cy="6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54" name="Google Shape;754;p61"/>
          <p:cNvCxnSpPr>
            <a:endCxn id="746" idx="6"/>
          </p:cNvCxnSpPr>
          <p:nvPr/>
        </p:nvCxnSpPr>
        <p:spPr>
          <a:xfrm rot="10800000">
            <a:off x="5206639" y="5091944"/>
            <a:ext cx="897000" cy="9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55" name="Google Shape;755;p61"/>
          <p:cNvCxnSpPr>
            <a:stCxn id="738" idx="1"/>
            <a:endCxn id="747" idx="6"/>
          </p:cNvCxnSpPr>
          <p:nvPr/>
        </p:nvCxnSpPr>
        <p:spPr>
          <a:xfrm rot="10800000">
            <a:off x="5413601" y="6602894"/>
            <a:ext cx="525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56" name="Google Shape;756;p61"/>
          <p:cNvCxnSpPr>
            <a:stCxn id="748" idx="2"/>
            <a:endCxn id="738" idx="3"/>
          </p:cNvCxnSpPr>
          <p:nvPr/>
        </p:nvCxnSpPr>
        <p:spPr>
          <a:xfrm rot="10800000">
            <a:off x="7065808" y="6602936"/>
            <a:ext cx="525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57" name="Google Shape;757;p61"/>
          <p:cNvSpPr txBox="1"/>
          <p:nvPr/>
        </p:nvSpPr>
        <p:spPr>
          <a:xfrm>
            <a:off x="1215684" y="7429752"/>
            <a:ext cx="1097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LocalDeVideos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/>
          </a:p>
        </p:txBody>
      </p:sp>
      <p:sp>
        <p:nvSpPr>
          <p:cNvPr id="758" name="Google Shape;758;p61"/>
          <p:cNvSpPr txBox="1"/>
          <p:nvPr/>
        </p:nvSpPr>
        <p:spPr>
          <a:xfrm>
            <a:off x="1215675" y="7810750"/>
            <a:ext cx="1155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Stock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2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 u="sng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n-US" sz="2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precio_por_noche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int)</a:t>
            </a:r>
            <a:endParaRPr/>
          </a:p>
        </p:txBody>
      </p:sp>
      <p:sp>
        <p:nvSpPr>
          <p:cNvPr id="759" name="Google Shape;759;p61"/>
          <p:cNvSpPr txBox="1"/>
          <p:nvPr/>
        </p:nvSpPr>
        <p:spPr>
          <a:xfrm>
            <a:off x="1207029" y="8171273"/>
            <a:ext cx="1155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/>
          </a:p>
        </p:txBody>
      </p:sp>
      <p:sp>
        <p:nvSpPr>
          <p:cNvPr id="760" name="Google Shape;760;p61"/>
          <p:cNvSpPr txBox="1"/>
          <p:nvPr/>
        </p:nvSpPr>
        <p:spPr>
          <a:xfrm>
            <a:off x="1205781" y="8523006"/>
            <a:ext cx="1003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2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p_código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 u="sng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2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l_código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 u="sng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</a:t>
            </a:r>
            <a:r>
              <a:rPr lang="en-US" sz="2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2400" u="sng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hasta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2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2"/>
          <p:cNvSpPr txBox="1"/>
          <p:nvPr/>
        </p:nvSpPr>
        <p:spPr>
          <a:xfrm>
            <a:off x="677584" y="2534734"/>
            <a:ext cx="120183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62"/>
          <p:cNvSpPr txBox="1"/>
          <p:nvPr/>
        </p:nvSpPr>
        <p:spPr>
          <a:xfrm>
            <a:off x="3687164" y="2001033"/>
            <a:ext cx="5999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mejor diagrama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62"/>
          <p:cNvSpPr txBox="1"/>
          <p:nvPr/>
        </p:nvSpPr>
        <p:spPr>
          <a:xfrm>
            <a:off x="498350" y="4299632"/>
            <a:ext cx="12008100" cy="5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6C22"/>
                </a:solidFill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categoria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c_nombre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c_nombre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c_nombre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6C22"/>
                </a:solidFill>
                <a:latin typeface="Consolas"/>
                <a:ea typeface="Consolas"/>
                <a:cs typeface="Consolas"/>
                <a:sym typeface="Consolas"/>
              </a:rPr>
              <a:t>compania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62"/>
          <p:cNvSpPr txBox="1"/>
          <p:nvPr/>
        </p:nvSpPr>
        <p:spPr>
          <a:xfrm>
            <a:off x="492775" y="3376213"/>
            <a:ext cx="1238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Agregamos además una restricción de integridad de unicidad a la llave, para que la relación se mantenga 1:1. Hablaremos más de restricciones de integridad en un rato.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3"/>
          <p:cNvSpPr txBox="1"/>
          <p:nvPr/>
        </p:nvSpPr>
        <p:spPr>
          <a:xfrm>
            <a:off x="3649853" y="269816"/>
            <a:ext cx="570510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Llaves Foráneas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471;p53" id="775" name="Google Shape;77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4524" y="1919172"/>
            <a:ext cx="7135751" cy="149565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63"/>
          <p:cNvSpPr txBox="1"/>
          <p:nvPr/>
        </p:nvSpPr>
        <p:spPr>
          <a:xfrm>
            <a:off x="3767856" y="1235040"/>
            <a:ext cx="54690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Relación  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3"/>
          <p:cNvSpPr txBox="1"/>
          <p:nvPr/>
        </p:nvSpPr>
        <p:spPr>
          <a:xfrm>
            <a:off x="725555" y="3464754"/>
            <a:ext cx="11553602" cy="80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Font typeface="Helvetica Neue"/>
              <a:buNone/>
            </a:pPr>
            <a:r>
              <a:rPr b="0" baseline="30000" i="0" lang="en-US" sz="4800" u="none" cap="none" strike="noStrik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modelamos con llaves foráneas?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63"/>
          <p:cNvSpPr txBox="1"/>
          <p:nvPr/>
        </p:nvSpPr>
        <p:spPr>
          <a:xfrm>
            <a:off x="711675" y="4195800"/>
            <a:ext cx="11227200" cy="542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Sólo necesitamos una llave foránea en cualquiera de las dos tablas (Por qué??).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63"/>
          <p:cNvSpPr txBox="1"/>
          <p:nvPr/>
        </p:nvSpPr>
        <p:spPr>
          <a:xfrm>
            <a:off x="4112850" y="5704099"/>
            <a:ext cx="9444901" cy="39647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onsolas"/>
              <a:buNone/>
            </a:pP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id int,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nsolas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1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1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nsolas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1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categoria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1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nsolas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1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nsolas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1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id_compañia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nsolas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1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nsolas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1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id_compañia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Compañia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1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nsolas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3"/>
          <p:cNvSpPr txBox="1"/>
          <p:nvPr/>
        </p:nvSpPr>
        <p:spPr>
          <a:xfrm>
            <a:off x="711675" y="4691174"/>
            <a:ext cx="12167401" cy="1279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Agregamos además una restricción de integridad de unicidad a la llave, para que la relación se mantenga 1:1. Hablaremos más de restricciones de integridad en un rato. En SQL: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4"/>
          <p:cNvSpPr txBox="1"/>
          <p:nvPr>
            <p:ph type="title"/>
          </p:nvPr>
        </p:nvSpPr>
        <p:spPr>
          <a:xfrm>
            <a:off x="1269950" y="3629320"/>
            <a:ext cx="10464900" cy="249496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Principios básicos del diseño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5"/>
          <p:cNvSpPr txBox="1"/>
          <p:nvPr/>
        </p:nvSpPr>
        <p:spPr>
          <a:xfrm>
            <a:off x="1448815" y="1026667"/>
            <a:ext cx="1010717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Principios básicos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5"/>
          <p:cNvSpPr txBox="1"/>
          <p:nvPr/>
        </p:nvSpPr>
        <p:spPr>
          <a:xfrm>
            <a:off x="725630" y="3241372"/>
            <a:ext cx="11553540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está mal?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65"/>
          <p:cNvSpPr txBox="1"/>
          <p:nvPr/>
        </p:nvSpPr>
        <p:spPr>
          <a:xfrm>
            <a:off x="3767856" y="1996890"/>
            <a:ext cx="5469087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Fidelidad al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3" name="Google Shape;793;p65"/>
          <p:cNvCxnSpPr/>
          <p:nvPr/>
        </p:nvCxnSpPr>
        <p:spPr>
          <a:xfrm>
            <a:off x="3591743" y="4857575"/>
            <a:ext cx="3086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94" name="Google Shape;794;p65"/>
          <p:cNvSpPr/>
          <p:nvPr/>
        </p:nvSpPr>
        <p:spPr>
          <a:xfrm>
            <a:off x="2796405" y="4407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5"/>
          <p:cNvSpPr/>
          <p:nvPr/>
        </p:nvSpPr>
        <p:spPr>
          <a:xfrm>
            <a:off x="6042843" y="4241800"/>
            <a:ext cx="1270001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5"/>
          <p:cNvSpPr/>
          <p:nvPr/>
        </p:nvSpPr>
        <p:spPr>
          <a:xfrm>
            <a:off x="8968606" y="4407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7" name="Google Shape;797;p65"/>
          <p:cNvCxnSpPr>
            <a:endCxn id="796" idx="1"/>
          </p:cNvCxnSpPr>
          <p:nvPr/>
        </p:nvCxnSpPr>
        <p:spPr>
          <a:xfrm>
            <a:off x="7307806" y="4871700"/>
            <a:ext cx="1660800" cy="5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98" name="Google Shape;798;p65"/>
          <p:cNvCxnSpPr/>
          <p:nvPr/>
        </p:nvCxnSpPr>
        <p:spPr>
          <a:xfrm>
            <a:off x="3591743" y="7000926"/>
            <a:ext cx="3086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99" name="Google Shape;799;p65"/>
          <p:cNvSpPr/>
          <p:nvPr/>
        </p:nvSpPr>
        <p:spPr>
          <a:xfrm>
            <a:off x="2796405" y="6533824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País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5"/>
          <p:cNvSpPr/>
          <p:nvPr/>
        </p:nvSpPr>
        <p:spPr>
          <a:xfrm>
            <a:off x="6042843" y="6368363"/>
            <a:ext cx="1270001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Presidente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5"/>
          <p:cNvSpPr/>
          <p:nvPr/>
        </p:nvSpPr>
        <p:spPr>
          <a:xfrm>
            <a:off x="8968605" y="6533824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2" name="Google Shape;802;p65"/>
          <p:cNvCxnSpPr>
            <a:endCxn id="801" idx="1"/>
          </p:cNvCxnSpPr>
          <p:nvPr/>
        </p:nvCxnSpPr>
        <p:spPr>
          <a:xfrm>
            <a:off x="7297905" y="6990764"/>
            <a:ext cx="1670700" cy="12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6"/>
          <p:cNvSpPr txBox="1"/>
          <p:nvPr/>
        </p:nvSpPr>
        <p:spPr>
          <a:xfrm>
            <a:off x="1448815" y="1026667"/>
            <a:ext cx="1010717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Principios básicos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66"/>
          <p:cNvSpPr txBox="1"/>
          <p:nvPr/>
        </p:nvSpPr>
        <p:spPr>
          <a:xfrm>
            <a:off x="725630" y="3235252"/>
            <a:ext cx="11553540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 como esto, puede generar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anomalías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66"/>
          <p:cNvSpPr txBox="1"/>
          <p:nvPr/>
        </p:nvSpPr>
        <p:spPr>
          <a:xfrm>
            <a:off x="3767856" y="1996890"/>
            <a:ext cx="5469087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Evitar redundancia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586;p65" id="810" name="Google Shape;81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4362450"/>
            <a:ext cx="73914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7"/>
          <p:cNvSpPr txBox="1"/>
          <p:nvPr/>
        </p:nvSpPr>
        <p:spPr>
          <a:xfrm>
            <a:off x="1448815" y="1026667"/>
            <a:ext cx="1010717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Principios básicos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7"/>
          <p:cNvSpPr txBox="1"/>
          <p:nvPr/>
        </p:nvSpPr>
        <p:spPr>
          <a:xfrm>
            <a:off x="725630" y="3241372"/>
            <a:ext cx="11553540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está mal?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67"/>
          <p:cNvSpPr txBox="1"/>
          <p:nvPr/>
        </p:nvSpPr>
        <p:spPr>
          <a:xfrm>
            <a:off x="2743200" y="1996890"/>
            <a:ext cx="7518400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Elegir entidades y relaciones correctamente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594;p66" id="818" name="Google Shape;81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4592330"/>
            <a:ext cx="5994400" cy="400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8"/>
          <p:cNvSpPr txBox="1"/>
          <p:nvPr/>
        </p:nvSpPr>
        <p:spPr>
          <a:xfrm>
            <a:off x="1448815" y="1026667"/>
            <a:ext cx="1010717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Principios básicos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8"/>
          <p:cNvSpPr txBox="1"/>
          <p:nvPr/>
        </p:nvSpPr>
        <p:spPr>
          <a:xfrm>
            <a:off x="2743200" y="1996890"/>
            <a:ext cx="7518400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complicar más de lo necesario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601;p67" id="825" name="Google Shape;82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800" y="3365500"/>
            <a:ext cx="8077200" cy="4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9"/>
          <p:cNvSpPr txBox="1"/>
          <p:nvPr/>
        </p:nvSpPr>
        <p:spPr>
          <a:xfrm>
            <a:off x="1448815" y="1026716"/>
            <a:ext cx="10107302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Principios básicos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69"/>
          <p:cNvSpPr txBox="1"/>
          <p:nvPr/>
        </p:nvSpPr>
        <p:spPr>
          <a:xfrm>
            <a:off x="2743200" y="1997040"/>
            <a:ext cx="75183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Elección de llave primaria.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9"/>
          <p:cNvSpPr txBox="1"/>
          <p:nvPr/>
        </p:nvSpPr>
        <p:spPr>
          <a:xfrm>
            <a:off x="725537" y="2810985"/>
            <a:ext cx="11553602" cy="2313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momento de diseñar siempre queremos identificar todas los atributos de las entidades que son candidatos a ser llave de la tabla, a estos les llamamos </a:t>
            </a:r>
            <a:r>
              <a:rPr b="0" i="1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key</a:t>
            </a: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porque son columnas que naturalmente tienen el comportamiento de una llave. Por ejemplo de la siguiente tabla: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9"/>
          <p:cNvSpPr txBox="1"/>
          <p:nvPr/>
        </p:nvSpPr>
        <p:spPr>
          <a:xfrm>
            <a:off x="1341998" y="5536834"/>
            <a:ext cx="10320902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Usuario(email, rut, username, nombre, tipo, fecha_de_inscripcion)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9"/>
          <p:cNvSpPr txBox="1"/>
          <p:nvPr/>
        </p:nvSpPr>
        <p:spPr>
          <a:xfrm>
            <a:off x="725537" y="6482410"/>
            <a:ext cx="11553602" cy="535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rut, email y username son posibles </a:t>
            </a:r>
            <a:r>
              <a:rPr b="0" i="1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keys</a:t>
            </a: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9"/>
          <p:cNvSpPr txBox="1"/>
          <p:nvPr/>
        </p:nvSpPr>
        <p:spPr>
          <a:xfrm>
            <a:off x="725537" y="7627310"/>
            <a:ext cx="11553602" cy="1424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...pero en la práctica el 99% de las veces es mejor usar una columna inventada, sin significado que sea autogenerada por el RDBMS. A esto le llamamos </a:t>
            </a:r>
            <a:r>
              <a:rPr b="0" i="1" lang="en-US" sz="29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surrogate key</a:t>
            </a:r>
            <a:r>
              <a:rPr b="0" i="1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0"/>
          <p:cNvSpPr txBox="1"/>
          <p:nvPr/>
        </p:nvSpPr>
        <p:spPr>
          <a:xfrm>
            <a:off x="1448815" y="1026716"/>
            <a:ext cx="10107302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Principios básicos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70"/>
          <p:cNvSpPr txBox="1"/>
          <p:nvPr/>
        </p:nvSpPr>
        <p:spPr>
          <a:xfrm>
            <a:off x="2743200" y="1997040"/>
            <a:ext cx="75183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Elección de llave primaria.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70"/>
          <p:cNvSpPr txBox="1"/>
          <p:nvPr/>
        </p:nvSpPr>
        <p:spPr>
          <a:xfrm>
            <a:off x="725537" y="2963935"/>
            <a:ext cx="11553602" cy="53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Bueno en realidad es algo medio opinionado...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619;p69" id="843" name="Google Shape;84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824" y="3818178"/>
            <a:ext cx="9725026" cy="2352676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70"/>
          <p:cNvSpPr/>
          <p:nvPr/>
        </p:nvSpPr>
        <p:spPr>
          <a:xfrm>
            <a:off x="1847074" y="4541075"/>
            <a:ext cx="5660702" cy="533701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4"/>
          <p:cNvSpPr txBox="1"/>
          <p:nvPr>
            <p:ph type="title"/>
          </p:nvPr>
        </p:nvSpPr>
        <p:spPr>
          <a:xfrm>
            <a:off x="1269950" y="3629320"/>
            <a:ext cx="10464900" cy="249496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 Diagrama E/R al Modelo Relacional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1"/>
          <p:cNvSpPr txBox="1"/>
          <p:nvPr/>
        </p:nvSpPr>
        <p:spPr>
          <a:xfrm>
            <a:off x="1448815" y="1026716"/>
            <a:ext cx="10107302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Principios básicos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71"/>
          <p:cNvSpPr txBox="1"/>
          <p:nvPr/>
        </p:nvSpPr>
        <p:spPr>
          <a:xfrm>
            <a:off x="2743200" y="1997040"/>
            <a:ext cx="75183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Elección de llave primaria.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71"/>
          <p:cNvSpPr txBox="1"/>
          <p:nvPr/>
        </p:nvSpPr>
        <p:spPr>
          <a:xfrm>
            <a:off x="725537" y="2582935"/>
            <a:ext cx="11553602" cy="53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Bueno en realidad es algo medio opinionado...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71"/>
          <p:cNvSpPr txBox="1"/>
          <p:nvPr/>
        </p:nvSpPr>
        <p:spPr>
          <a:xfrm>
            <a:off x="725537" y="3346835"/>
            <a:ext cx="11553602" cy="1424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Pero en la práctica los frameworks de desarrollo web modernos esperan una </a:t>
            </a:r>
            <a:r>
              <a:rPr b="0" i="1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surrogate key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llamada </a:t>
            </a:r>
            <a:r>
              <a:rPr b="0" i="1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llave primaria e incluso la generan por defecto.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71"/>
          <p:cNvSpPr txBox="1"/>
          <p:nvPr/>
        </p:nvSpPr>
        <p:spPr>
          <a:xfrm>
            <a:off x="725537" y="5021335"/>
            <a:ext cx="11553602" cy="53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tabla anterior deberíamos generarla así: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71"/>
          <p:cNvSpPr txBox="1"/>
          <p:nvPr/>
        </p:nvSpPr>
        <p:spPr>
          <a:xfrm>
            <a:off x="1871099" y="5950799"/>
            <a:ext cx="9262502" cy="3201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suario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SERIAL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email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UNIQUE NOT NULL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RUT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UNIQUE NOT NULL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fecha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2"/>
          <p:cNvSpPr txBox="1"/>
          <p:nvPr/>
        </p:nvSpPr>
        <p:spPr>
          <a:xfrm>
            <a:off x="3756531" y="1026667"/>
            <a:ext cx="549173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Subclases (IsA)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72"/>
          <p:cNvSpPr txBox="1"/>
          <p:nvPr/>
        </p:nvSpPr>
        <p:spPr>
          <a:xfrm>
            <a:off x="725630" y="4088929"/>
            <a:ext cx="11553602" cy="3377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Algunas entidades son casos especiales de otra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a la herencia en orientación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Ej. Todo estudiante es también una 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E/R usamos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IsA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(EsUn en Inglés)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3"/>
          <p:cNvSpPr txBox="1"/>
          <p:nvPr/>
        </p:nvSpPr>
        <p:spPr>
          <a:xfrm>
            <a:off x="3756531" y="1026667"/>
            <a:ext cx="549173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Subclases (IsA)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642;p72" id="866" name="Google Shape;86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2349500"/>
            <a:ext cx="10845800" cy="68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4"/>
          <p:cNvSpPr txBox="1"/>
          <p:nvPr/>
        </p:nvSpPr>
        <p:spPr>
          <a:xfrm>
            <a:off x="3756531" y="1031816"/>
            <a:ext cx="5491802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Subclases (IsA)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74"/>
          <p:cNvSpPr txBox="1"/>
          <p:nvPr/>
        </p:nvSpPr>
        <p:spPr>
          <a:xfrm>
            <a:off x="3767856" y="1997040"/>
            <a:ext cx="54690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 herencia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74"/>
          <p:cNvSpPr txBox="1"/>
          <p:nvPr/>
        </p:nvSpPr>
        <p:spPr>
          <a:xfrm>
            <a:off x="725624" y="3146802"/>
            <a:ext cx="11553602" cy="602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Mantener sólo las entidades hijo con todos los atributos de la entidad padre: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1714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FF63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1DFF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Ventajas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No se necesitan joins para acceder todas las columnas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Desventaja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No puedo tener productos genéricos ni solapados (en la práctica si podríamos querer un producto educacional y computacional a la vez)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74"/>
          <p:cNvSpPr txBox="1"/>
          <p:nvPr/>
        </p:nvSpPr>
        <p:spPr>
          <a:xfrm>
            <a:off x="914022" y="4603187"/>
            <a:ext cx="8927701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ProductoEducativo(id, nombre, edad_objetivo, precio, categoría)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74"/>
          <p:cNvSpPr txBox="1"/>
          <p:nvPr/>
        </p:nvSpPr>
        <p:spPr>
          <a:xfrm>
            <a:off x="968196" y="5584537"/>
            <a:ext cx="11122502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ProductoComputacional(id, nombre, plataforma, precio, categoría)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5"/>
          <p:cNvSpPr txBox="1"/>
          <p:nvPr/>
        </p:nvSpPr>
        <p:spPr>
          <a:xfrm>
            <a:off x="3756531" y="1031816"/>
            <a:ext cx="5491802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Subclases (IsA)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75"/>
          <p:cNvSpPr txBox="1"/>
          <p:nvPr/>
        </p:nvSpPr>
        <p:spPr>
          <a:xfrm>
            <a:off x="3767856" y="1997040"/>
            <a:ext cx="54690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Helvetica Neue"/>
              <a:buNone/>
            </a:pPr>
            <a:r>
              <a:rPr b="0" i="0" lang="en-US" sz="28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Herencia con tablas múltiples.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75"/>
          <p:cNvSpPr txBox="1"/>
          <p:nvPr/>
        </p:nvSpPr>
        <p:spPr>
          <a:xfrm>
            <a:off x="725624" y="2508225"/>
            <a:ext cx="11553602" cy="7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hacen tablas para todas las entidades y las entidades hijo tienen una referencia a la entidad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entidades hijo tienen sólo los atributos adicionales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obtener la versión completa hago un 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FF63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DFF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Ventaja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puedo tener productos genéricos y solapados.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Desventaja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se requieren joins para acceder a todos los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6"/>
          <p:cNvSpPr txBox="1"/>
          <p:nvPr/>
        </p:nvSpPr>
        <p:spPr>
          <a:xfrm>
            <a:off x="3756531" y="1026716"/>
            <a:ext cx="5491802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Subclases (IsA)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76"/>
          <p:cNvSpPr txBox="1"/>
          <p:nvPr/>
        </p:nvSpPr>
        <p:spPr>
          <a:xfrm>
            <a:off x="1341998" y="3929332"/>
            <a:ext cx="10320902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Producto(</a:t>
            </a:r>
            <a:r>
              <a:rPr b="0" i="0" lang="en-US" sz="2400" u="sng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24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, nombre, precio, categoría)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76"/>
          <p:cNvSpPr txBox="1"/>
          <p:nvPr/>
        </p:nvSpPr>
        <p:spPr>
          <a:xfrm>
            <a:off x="1341998" y="5536834"/>
            <a:ext cx="10320902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ProductoEducativo(</a:t>
            </a:r>
            <a:r>
              <a:rPr b="0" i="0" lang="en-US" sz="2400" u="sng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24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, nombre, edad_objetivo, id_producto)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76"/>
          <p:cNvSpPr txBox="1"/>
          <p:nvPr/>
        </p:nvSpPr>
        <p:spPr>
          <a:xfrm>
            <a:off x="1341998" y="7144337"/>
            <a:ext cx="10320902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ProductoComputacional(</a:t>
            </a:r>
            <a:r>
              <a:rPr b="0" i="0" lang="en-US" sz="2400" u="sng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24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, nombre, plataforma, id_producto)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76"/>
          <p:cNvSpPr txBox="1"/>
          <p:nvPr/>
        </p:nvSpPr>
        <p:spPr>
          <a:xfrm>
            <a:off x="3767856" y="1997040"/>
            <a:ext cx="54690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Helvetica Neue"/>
              <a:buNone/>
            </a:pPr>
            <a:r>
              <a:rPr b="0" i="0" lang="en-US" sz="28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Herencia con tablas múltiples.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/>
          <p:nvPr/>
        </p:nvSpPr>
        <p:spPr>
          <a:xfrm>
            <a:off x="3756531" y="1031816"/>
            <a:ext cx="5491802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Subclases (IsA)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77"/>
          <p:cNvSpPr txBox="1"/>
          <p:nvPr/>
        </p:nvSpPr>
        <p:spPr>
          <a:xfrm>
            <a:off x="3767856" y="1997040"/>
            <a:ext cx="54690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Helvetica Neue"/>
              <a:buNone/>
            </a:pPr>
            <a:r>
              <a:rPr b="0" i="0" lang="en-US" sz="28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Herencia con una sola tabla.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7"/>
          <p:cNvSpPr txBox="1"/>
          <p:nvPr/>
        </p:nvSpPr>
        <p:spPr>
          <a:xfrm>
            <a:off x="725624" y="3085542"/>
            <a:ext cx="11553602" cy="6033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2545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hace una sola tabla que tiene las columnas tanto del padre como de los hijos.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puede agregar un columna tipo para guardar a qué entidad pertenece cada fila.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FF63"/>
              </a:buClr>
              <a:buSzPts val="3300"/>
              <a:buFont typeface="Helvetica Neue"/>
              <a:buNone/>
            </a:pPr>
            <a:r>
              <a:rPr b="0" i="0" lang="en-US" sz="3300" u="none" cap="none" strike="noStrike">
                <a:solidFill>
                  <a:srgbClr val="1DFF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Ventaja</a:t>
            </a: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No se requieren joins y se pueden tener productos solapados.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Helvetica Neue"/>
              <a:buNone/>
            </a:pPr>
            <a:r>
              <a:rPr b="0" i="0" lang="en-US" sz="33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Desventaja</a:t>
            </a: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Pueden quedar muchos nulos en las tablas y estos no se pueden evitar, aunque la entidad hija a la que corresponda el atributo nunca lo tenga vacío.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8"/>
          <p:cNvSpPr txBox="1"/>
          <p:nvPr/>
        </p:nvSpPr>
        <p:spPr>
          <a:xfrm>
            <a:off x="3756531" y="1026716"/>
            <a:ext cx="5491802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Subclases (IsA)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8"/>
          <p:cNvSpPr txBox="1"/>
          <p:nvPr/>
        </p:nvSpPr>
        <p:spPr>
          <a:xfrm>
            <a:off x="870099" y="4622474"/>
            <a:ext cx="11592002" cy="508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Producto(</a:t>
            </a:r>
            <a:r>
              <a:rPr b="0" i="0" lang="en-US" sz="2900" u="sng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b="0" i="0" lang="en-US" sz="29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, precio, categoría, edad_objetivo, plataforma, tipo)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78"/>
          <p:cNvSpPr txBox="1"/>
          <p:nvPr/>
        </p:nvSpPr>
        <p:spPr>
          <a:xfrm>
            <a:off x="3767856" y="1997040"/>
            <a:ext cx="54690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Helvetica Neue"/>
              <a:buNone/>
            </a:pPr>
            <a:r>
              <a:rPr b="0" i="0" lang="en-US" sz="28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Herencia con una sola tabla.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87"/>
          <p:cNvSpPr txBox="1"/>
          <p:nvPr>
            <p:ph type="title"/>
          </p:nvPr>
        </p:nvSpPr>
        <p:spPr>
          <a:xfrm>
            <a:off x="1269950" y="3629320"/>
            <a:ext cx="10464900" cy="249496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 de integridad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8"/>
          <p:cNvSpPr txBox="1"/>
          <p:nvPr/>
        </p:nvSpPr>
        <p:spPr>
          <a:xfrm>
            <a:off x="1744852" y="1026667"/>
            <a:ext cx="951509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 de integridad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88"/>
          <p:cNvSpPr txBox="1"/>
          <p:nvPr/>
        </p:nvSpPr>
        <p:spPr>
          <a:xfrm>
            <a:off x="725630" y="2356135"/>
            <a:ext cx="11553602" cy="6513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 </a:t>
            </a:r>
            <a:r>
              <a:rPr b="0" i="0" lang="en-US" sz="31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</a:t>
            </a: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formales que imponemos a </a:t>
            </a:r>
            <a:r>
              <a:rPr b="0" i="0" lang="en-US" sz="31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esquema</a:t>
            </a: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todas</a:t>
            </a:r>
            <a:r>
              <a:rPr b="0" i="0" lang="en-US" sz="3100" u="none" cap="none" strike="noStrike">
                <a:solidFill>
                  <a:srgbClr val="A7A7A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sus instancias </a:t>
            </a: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deben satisfacer. Algunas son: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275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Char char="•"/>
            </a:pPr>
            <a:r>
              <a:rPr b="1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valores nulos:</a:t>
            </a: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 valor puede o no ser nulo.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Char char="•"/>
            </a:pPr>
            <a:r>
              <a:rPr b="1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Unicidad</a:t>
            </a: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Dado un atributo, no pueden haber dos tuplas con el mismo valor.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Char char="•"/>
            </a:pPr>
            <a:r>
              <a:rPr b="1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llave</a:t>
            </a: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el valor es único y no puede ser null.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Char char="•"/>
            </a:pPr>
            <a:r>
              <a:rPr b="1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referencia</a:t>
            </a: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si se trabaja en una compañía, esta debe existir (Llaves foráneas).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Char char="•"/>
            </a:pPr>
            <a:r>
              <a:rPr b="1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dominio</a:t>
            </a: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la edad de las personas debe estar entre 0 y 150 años.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45"/>
          <p:cNvCxnSpPr/>
          <p:nvPr/>
        </p:nvCxnSpPr>
        <p:spPr>
          <a:xfrm>
            <a:off x="3502805" y="4121183"/>
            <a:ext cx="3086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7" name="Google Shape;107;p45"/>
          <p:cNvCxnSpPr/>
          <p:nvPr/>
        </p:nvCxnSpPr>
        <p:spPr>
          <a:xfrm>
            <a:off x="6588944" y="4137970"/>
            <a:ext cx="3086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8" name="Google Shape;108;p45"/>
          <p:cNvCxnSpPr>
            <a:stCxn id="109" idx="0"/>
            <a:endCxn id="110" idx="0"/>
          </p:cNvCxnSpPr>
          <p:nvPr/>
        </p:nvCxnSpPr>
        <p:spPr>
          <a:xfrm rot="10800000">
            <a:off x="1582805" y="3410470"/>
            <a:ext cx="1920000" cy="270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11" name="Google Shape;111;p45"/>
          <p:cNvCxnSpPr>
            <a:stCxn id="109" idx="0"/>
            <a:endCxn id="112" idx="0"/>
          </p:cNvCxnSpPr>
          <p:nvPr/>
        </p:nvCxnSpPr>
        <p:spPr>
          <a:xfrm rot="10800000">
            <a:off x="2568305" y="2170870"/>
            <a:ext cx="934500" cy="1509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13" name="Google Shape;113;p45"/>
          <p:cNvCxnSpPr>
            <a:stCxn id="109" idx="0"/>
            <a:endCxn id="114" idx="0"/>
          </p:cNvCxnSpPr>
          <p:nvPr/>
        </p:nvCxnSpPr>
        <p:spPr>
          <a:xfrm flipH="1" rot="10800000">
            <a:off x="3502805" y="2496070"/>
            <a:ext cx="851100" cy="1184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15" name="Google Shape;115;p45"/>
          <p:cNvCxnSpPr>
            <a:stCxn id="116" idx="0"/>
            <a:endCxn id="117" idx="0"/>
          </p:cNvCxnSpPr>
          <p:nvPr/>
        </p:nvCxnSpPr>
        <p:spPr>
          <a:xfrm rot="10800000">
            <a:off x="9675044" y="2496070"/>
            <a:ext cx="0" cy="1184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18" name="Google Shape;118;p45"/>
          <p:cNvCxnSpPr>
            <a:stCxn id="116" idx="0"/>
            <a:endCxn id="119" idx="0"/>
          </p:cNvCxnSpPr>
          <p:nvPr/>
        </p:nvCxnSpPr>
        <p:spPr>
          <a:xfrm>
            <a:off x="9675044" y="3680770"/>
            <a:ext cx="1089300" cy="1520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20" name="Google Shape;120;p45"/>
          <p:cNvCxnSpPr>
            <a:stCxn id="121" idx="0"/>
            <a:endCxn id="122" idx="0"/>
          </p:cNvCxnSpPr>
          <p:nvPr/>
        </p:nvCxnSpPr>
        <p:spPr>
          <a:xfrm>
            <a:off x="6588943" y="2343651"/>
            <a:ext cx="0" cy="1504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23" name="Google Shape;123;p45"/>
          <p:cNvSpPr txBox="1"/>
          <p:nvPr/>
        </p:nvSpPr>
        <p:spPr>
          <a:xfrm>
            <a:off x="1768580" y="7065302"/>
            <a:ext cx="8084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5"/>
          <p:cNvSpPr txBox="1"/>
          <p:nvPr/>
        </p:nvSpPr>
        <p:spPr>
          <a:xfrm>
            <a:off x="1787282" y="7691267"/>
            <a:ext cx="73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5"/>
          <p:cNvSpPr txBox="1"/>
          <p:nvPr/>
        </p:nvSpPr>
        <p:spPr>
          <a:xfrm>
            <a:off x="1799982" y="8317233"/>
            <a:ext cx="9609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sng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sng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Compañia</a:t>
            </a:r>
            <a:r>
              <a:rPr b="0" i="0" lang="en-US" sz="24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5"/>
          <p:cNvSpPr/>
          <p:nvPr/>
        </p:nvSpPr>
        <p:spPr>
          <a:xfrm>
            <a:off x="8879705" y="368077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5"/>
          <p:cNvSpPr/>
          <p:nvPr/>
        </p:nvSpPr>
        <p:spPr>
          <a:xfrm>
            <a:off x="8983860" y="2496050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5"/>
          <p:cNvSpPr/>
          <p:nvPr/>
        </p:nvSpPr>
        <p:spPr>
          <a:xfrm>
            <a:off x="9415783" y="5201120"/>
            <a:ext cx="26973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5"/>
          <p:cNvSpPr/>
          <p:nvPr/>
        </p:nvSpPr>
        <p:spPr>
          <a:xfrm>
            <a:off x="1877094" y="2171000"/>
            <a:ext cx="13824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5"/>
          <p:cNvSpPr/>
          <p:nvPr/>
        </p:nvSpPr>
        <p:spPr>
          <a:xfrm>
            <a:off x="891605" y="3410451"/>
            <a:ext cx="13824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5"/>
          <p:cNvSpPr/>
          <p:nvPr/>
        </p:nvSpPr>
        <p:spPr>
          <a:xfrm>
            <a:off x="3502858" y="2496125"/>
            <a:ext cx="17022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5"/>
          <p:cNvSpPr/>
          <p:nvPr/>
        </p:nvSpPr>
        <p:spPr>
          <a:xfrm>
            <a:off x="5737893" y="2343651"/>
            <a:ext cx="17022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5"/>
          <p:cNvSpPr/>
          <p:nvPr/>
        </p:nvSpPr>
        <p:spPr>
          <a:xfrm>
            <a:off x="5953943" y="3515309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5"/>
          <p:cNvSpPr/>
          <p:nvPr/>
        </p:nvSpPr>
        <p:spPr>
          <a:xfrm>
            <a:off x="2707505" y="368077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5"/>
          <p:cNvSpPr/>
          <p:nvPr/>
        </p:nvSpPr>
        <p:spPr>
          <a:xfrm>
            <a:off x="3130764" y="2746954"/>
            <a:ext cx="4508082" cy="28067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6735" y="17956"/>
                </a:lnTo>
                <a:lnTo>
                  <a:pt x="6735" y="21368"/>
                </a:lnTo>
                <a:cubicBezTo>
                  <a:pt x="6735" y="21496"/>
                  <a:pt x="6800" y="21600"/>
                  <a:pt x="6880" y="21600"/>
                </a:cubicBezTo>
                <a:lnTo>
                  <a:pt x="21454" y="21600"/>
                </a:lnTo>
                <a:cubicBezTo>
                  <a:pt x="21534" y="21600"/>
                  <a:pt x="21600" y="21496"/>
                  <a:pt x="21600" y="21368"/>
                </a:cubicBezTo>
                <a:lnTo>
                  <a:pt x="21600" y="17431"/>
                </a:lnTo>
                <a:cubicBezTo>
                  <a:pt x="21600" y="17302"/>
                  <a:pt x="21534" y="17199"/>
                  <a:pt x="21454" y="17199"/>
                </a:cubicBezTo>
                <a:lnTo>
                  <a:pt x="7135" y="171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5"/>
          <p:cNvSpPr/>
          <p:nvPr/>
        </p:nvSpPr>
        <p:spPr>
          <a:xfrm>
            <a:off x="4483287" y="3033175"/>
            <a:ext cx="4650696" cy="299997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4454" y="13116"/>
                </a:lnTo>
                <a:lnTo>
                  <a:pt x="144" y="13116"/>
                </a:lnTo>
                <a:cubicBezTo>
                  <a:pt x="64" y="13116"/>
                  <a:pt x="0" y="13213"/>
                  <a:pt x="0" y="13333"/>
                </a:cubicBezTo>
                <a:lnTo>
                  <a:pt x="0" y="21383"/>
                </a:lnTo>
                <a:cubicBezTo>
                  <a:pt x="0" y="21503"/>
                  <a:pt x="64" y="21600"/>
                  <a:pt x="144" y="21600"/>
                </a:cubicBezTo>
                <a:lnTo>
                  <a:pt x="14714" y="21600"/>
                </a:lnTo>
                <a:cubicBezTo>
                  <a:pt x="14793" y="21600"/>
                  <a:pt x="14858" y="21503"/>
                  <a:pt x="14858" y="21383"/>
                </a:cubicBezTo>
                <a:lnTo>
                  <a:pt x="14858" y="1378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30"/>
              </a:srgbClr>
            </a:outerShdw>
          </a:effectLst>
        </p:spPr>
        <p:txBody>
          <a:bodyPr anchorCtr="0" anchor="ctr" bIns="0" lIns="91425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llaves de las entidades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involucradas forman una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 llave para la relación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9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89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89"/>
          <p:cNvSpPr txBox="1"/>
          <p:nvPr/>
        </p:nvSpPr>
        <p:spPr>
          <a:xfrm>
            <a:off x="515671" y="4218897"/>
            <a:ext cx="79299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u="sng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codigo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lang="en-US" sz="2400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89"/>
          <p:cNvSpPr txBox="1"/>
          <p:nvPr/>
        </p:nvSpPr>
        <p:spPr>
          <a:xfrm>
            <a:off x="438056" y="5515381"/>
            <a:ext cx="12390000" cy="3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evaluacion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NOT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codigo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fecha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date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 NOW()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nombre, codigo)</a:t>
            </a:r>
            <a:endParaRPr b="0" i="0" sz="1400" u="none" cap="none" strike="noStrike"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codigo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curso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codigo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CASCADE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89"/>
          <p:cNvSpPr/>
          <p:nvPr/>
        </p:nvSpPr>
        <p:spPr>
          <a:xfrm>
            <a:off x="4923261" y="5094178"/>
            <a:ext cx="2213372" cy="919957"/>
          </a:xfrm>
          <a:custGeom>
            <a:rect b="b" l="l" r="r" t="t"/>
            <a:pathLst>
              <a:path extrusionOk="0" h="21600" w="21600">
                <a:moveTo>
                  <a:pt x="209" y="0"/>
                </a:moveTo>
                <a:cubicBezTo>
                  <a:pt x="93" y="0"/>
                  <a:pt x="0" y="225"/>
                  <a:pt x="0" y="503"/>
                </a:cubicBezTo>
                <a:lnTo>
                  <a:pt x="0" y="10530"/>
                </a:lnTo>
                <a:cubicBezTo>
                  <a:pt x="0" y="10808"/>
                  <a:pt x="93" y="11033"/>
                  <a:pt x="209" y="11033"/>
                </a:cubicBezTo>
                <a:lnTo>
                  <a:pt x="2119" y="11033"/>
                </a:lnTo>
                <a:lnTo>
                  <a:pt x="2541" y="21600"/>
                </a:lnTo>
                <a:lnTo>
                  <a:pt x="2959" y="11033"/>
                </a:lnTo>
                <a:lnTo>
                  <a:pt x="21387" y="11033"/>
                </a:lnTo>
                <a:cubicBezTo>
                  <a:pt x="21503" y="11033"/>
                  <a:pt x="21600" y="10808"/>
                  <a:pt x="21600" y="10530"/>
                </a:cubicBezTo>
                <a:lnTo>
                  <a:pt x="21600" y="503"/>
                </a:lnTo>
                <a:cubicBezTo>
                  <a:pt x="21600" y="225"/>
                  <a:pt x="21503" y="0"/>
                  <a:pt x="21387" y="0"/>
                </a:cubicBezTo>
                <a:lnTo>
                  <a:pt x="209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puede ser nulo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26" name="Google Shape;926;p89"/>
          <p:cNvSpPr/>
          <p:nvPr/>
        </p:nvSpPr>
        <p:spPr>
          <a:xfrm>
            <a:off x="4476426" y="6015684"/>
            <a:ext cx="6043614" cy="648892"/>
          </a:xfrm>
          <a:custGeom>
            <a:rect b="b" l="l" r="r" t="t"/>
            <a:pathLst>
              <a:path extrusionOk="0" h="21600" w="21600">
                <a:moveTo>
                  <a:pt x="3746" y="0"/>
                </a:moveTo>
                <a:cubicBezTo>
                  <a:pt x="3704" y="0"/>
                  <a:pt x="3670" y="319"/>
                  <a:pt x="3670" y="713"/>
                </a:cubicBezTo>
                <a:lnTo>
                  <a:pt x="3670" y="13594"/>
                </a:lnTo>
                <a:lnTo>
                  <a:pt x="0" y="21600"/>
                </a:lnTo>
                <a:lnTo>
                  <a:pt x="4299" y="15642"/>
                </a:lnTo>
                <a:lnTo>
                  <a:pt x="21523" y="15642"/>
                </a:lnTo>
                <a:cubicBezTo>
                  <a:pt x="21566" y="15642"/>
                  <a:pt x="21600" y="15323"/>
                  <a:pt x="21600" y="14928"/>
                </a:cubicBezTo>
                <a:lnTo>
                  <a:pt x="21600" y="713"/>
                </a:lnTo>
                <a:cubicBezTo>
                  <a:pt x="21600" y="319"/>
                  <a:pt x="21566" y="0"/>
                  <a:pt x="21523" y="0"/>
                </a:cubicBezTo>
                <a:lnTo>
                  <a:pt x="3746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 	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Tiene que tener a lo más 30 caracteres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89"/>
          <p:cNvSpPr/>
          <p:nvPr/>
        </p:nvSpPr>
        <p:spPr>
          <a:xfrm>
            <a:off x="6323681" y="6558060"/>
            <a:ext cx="2441576" cy="469901"/>
          </a:xfrm>
          <a:custGeom>
            <a:rect b="b" l="l" r="r" t="t"/>
            <a:pathLst>
              <a:path extrusionOk="0" h="21600" w="21600">
                <a:moveTo>
                  <a:pt x="2208" y="0"/>
                </a:moveTo>
                <a:cubicBezTo>
                  <a:pt x="2104" y="0"/>
                  <a:pt x="2019" y="440"/>
                  <a:pt x="2019" y="985"/>
                </a:cubicBezTo>
                <a:lnTo>
                  <a:pt x="2019" y="8501"/>
                </a:lnTo>
                <a:lnTo>
                  <a:pt x="0" y="10472"/>
                </a:lnTo>
                <a:lnTo>
                  <a:pt x="2019" y="12442"/>
                </a:lnTo>
                <a:lnTo>
                  <a:pt x="2019" y="20615"/>
                </a:lnTo>
                <a:cubicBezTo>
                  <a:pt x="2019" y="21160"/>
                  <a:pt x="2104" y="21600"/>
                  <a:pt x="2208" y="21600"/>
                </a:cubicBezTo>
                <a:lnTo>
                  <a:pt x="21407" y="21600"/>
                </a:lnTo>
                <a:cubicBezTo>
                  <a:pt x="21512" y="21600"/>
                  <a:pt x="21600" y="21160"/>
                  <a:pt x="21600" y="20615"/>
                </a:cubicBezTo>
                <a:lnTo>
                  <a:pt x="21600" y="985"/>
                </a:lnTo>
                <a:cubicBezTo>
                  <a:pt x="21600" y="440"/>
                  <a:pt x="21512" y="0"/>
                  <a:pt x="21407" y="0"/>
                </a:cubicBezTo>
                <a:lnTo>
                  <a:pt x="2208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 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puede ser nulo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89"/>
          <p:cNvSpPr/>
          <p:nvPr/>
        </p:nvSpPr>
        <p:spPr>
          <a:xfrm>
            <a:off x="6005983" y="6966015"/>
            <a:ext cx="6504782" cy="648892"/>
          </a:xfrm>
          <a:custGeom>
            <a:rect b="b" l="l" r="r" t="t"/>
            <a:pathLst>
              <a:path extrusionOk="0" h="21600" w="21600">
                <a:moveTo>
                  <a:pt x="6873" y="0"/>
                </a:moveTo>
                <a:cubicBezTo>
                  <a:pt x="6833" y="0"/>
                  <a:pt x="6802" y="319"/>
                  <a:pt x="6802" y="713"/>
                </a:cubicBezTo>
                <a:lnTo>
                  <a:pt x="6802" y="10926"/>
                </a:lnTo>
                <a:lnTo>
                  <a:pt x="0" y="12352"/>
                </a:lnTo>
                <a:lnTo>
                  <a:pt x="6802" y="13779"/>
                </a:lnTo>
                <a:lnTo>
                  <a:pt x="6802" y="20887"/>
                </a:lnTo>
                <a:cubicBezTo>
                  <a:pt x="6802" y="21281"/>
                  <a:pt x="6833" y="21600"/>
                  <a:pt x="6873" y="21600"/>
                </a:cubicBezTo>
                <a:lnTo>
                  <a:pt x="21529" y="21600"/>
                </a:lnTo>
                <a:cubicBezTo>
                  <a:pt x="21568" y="21600"/>
                  <a:pt x="21600" y="21281"/>
                  <a:pt x="21600" y="20887"/>
                </a:cubicBezTo>
                <a:lnTo>
                  <a:pt x="21600" y="713"/>
                </a:lnTo>
                <a:cubicBezTo>
                  <a:pt x="21600" y="319"/>
                  <a:pt x="21568" y="0"/>
                  <a:pt x="21529" y="0"/>
                </a:cubicBezTo>
                <a:lnTo>
                  <a:pt x="6873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Tiene que ser una fecha, y su valor por defecto es la fecha 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89"/>
          <p:cNvSpPr/>
          <p:nvPr/>
        </p:nvSpPr>
        <p:spPr>
          <a:xfrm>
            <a:off x="6388173" y="7638719"/>
            <a:ext cx="5828111" cy="469901"/>
          </a:xfrm>
          <a:custGeom>
            <a:rect b="b" l="l" r="r" t="t"/>
            <a:pathLst>
              <a:path extrusionOk="0" h="21600" w="21600">
                <a:moveTo>
                  <a:pt x="800" y="0"/>
                </a:moveTo>
                <a:cubicBezTo>
                  <a:pt x="756" y="0"/>
                  <a:pt x="721" y="440"/>
                  <a:pt x="721" y="985"/>
                </a:cubicBezTo>
                <a:lnTo>
                  <a:pt x="721" y="6440"/>
                </a:lnTo>
                <a:lnTo>
                  <a:pt x="0" y="8410"/>
                </a:lnTo>
                <a:lnTo>
                  <a:pt x="721" y="10380"/>
                </a:lnTo>
                <a:lnTo>
                  <a:pt x="721" y="20615"/>
                </a:lnTo>
                <a:cubicBezTo>
                  <a:pt x="721" y="21160"/>
                  <a:pt x="756" y="21600"/>
                  <a:pt x="800" y="21600"/>
                </a:cubicBezTo>
                <a:lnTo>
                  <a:pt x="21521" y="21600"/>
                </a:lnTo>
                <a:cubicBezTo>
                  <a:pt x="21565" y="21600"/>
                  <a:pt x="21600" y="21160"/>
                  <a:pt x="21600" y="20615"/>
                </a:cubicBezTo>
                <a:lnTo>
                  <a:pt x="21600" y="985"/>
                </a:lnTo>
                <a:cubicBezTo>
                  <a:pt x="21600" y="440"/>
                  <a:pt x="21565" y="0"/>
                  <a:pt x="21521" y="0"/>
                </a:cubicBezTo>
                <a:lnTo>
                  <a:pt x="80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llave son “nombre” y “</a:t>
            </a:r>
            <a:r>
              <a:rPr lang="en-US" sz="2000">
                <a:solidFill>
                  <a:srgbClr val="FFFFFF"/>
                </a:solidFill>
              </a:rPr>
              <a:t>código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89"/>
          <p:cNvSpPr/>
          <p:nvPr/>
        </p:nvSpPr>
        <p:spPr>
          <a:xfrm>
            <a:off x="713654" y="8587462"/>
            <a:ext cx="5633642" cy="794148"/>
          </a:xfrm>
          <a:custGeom>
            <a:rect b="b" l="l" r="r" t="t"/>
            <a:pathLst>
              <a:path extrusionOk="0" h="21600" w="21600">
                <a:moveTo>
                  <a:pt x="12645" y="0"/>
                </a:moveTo>
                <a:lnTo>
                  <a:pt x="12481" y="8819"/>
                </a:lnTo>
                <a:lnTo>
                  <a:pt x="82" y="8819"/>
                </a:lnTo>
                <a:cubicBezTo>
                  <a:pt x="37" y="8819"/>
                  <a:pt x="0" y="9080"/>
                  <a:pt x="0" y="9402"/>
                </a:cubicBezTo>
                <a:lnTo>
                  <a:pt x="0" y="21017"/>
                </a:lnTo>
                <a:cubicBezTo>
                  <a:pt x="0" y="21340"/>
                  <a:pt x="37" y="21600"/>
                  <a:pt x="82" y="21600"/>
                </a:cubicBezTo>
                <a:lnTo>
                  <a:pt x="21518" y="21600"/>
                </a:lnTo>
                <a:cubicBezTo>
                  <a:pt x="21563" y="21600"/>
                  <a:pt x="21600" y="21340"/>
                  <a:pt x="21600" y="21017"/>
                </a:cubicBezTo>
                <a:lnTo>
                  <a:pt x="21600" y="9402"/>
                </a:lnTo>
                <a:cubicBezTo>
                  <a:pt x="21600" y="9080"/>
                  <a:pt x="21563" y="8819"/>
                  <a:pt x="21518" y="8819"/>
                </a:cubicBezTo>
                <a:lnTo>
                  <a:pt x="12811" y="8819"/>
                </a:lnTo>
                <a:lnTo>
                  <a:pt x="12645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“codigo” es una llave foránea a la tabla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89"/>
          <p:cNvSpPr/>
          <p:nvPr/>
        </p:nvSpPr>
        <p:spPr>
          <a:xfrm>
            <a:off x="7050954" y="8539440"/>
            <a:ext cx="5633642" cy="979489"/>
          </a:xfrm>
          <a:custGeom>
            <a:rect b="b" l="l" r="r" t="t"/>
            <a:pathLst>
              <a:path extrusionOk="0" h="21600" w="21600">
                <a:moveTo>
                  <a:pt x="12645" y="0"/>
                </a:moveTo>
                <a:lnTo>
                  <a:pt x="12481" y="7150"/>
                </a:lnTo>
                <a:lnTo>
                  <a:pt x="82" y="7150"/>
                </a:lnTo>
                <a:cubicBezTo>
                  <a:pt x="37" y="7150"/>
                  <a:pt x="0" y="7361"/>
                  <a:pt x="0" y="7623"/>
                </a:cubicBezTo>
                <a:lnTo>
                  <a:pt x="0" y="21127"/>
                </a:lnTo>
                <a:cubicBezTo>
                  <a:pt x="0" y="21389"/>
                  <a:pt x="37" y="21600"/>
                  <a:pt x="82" y="21600"/>
                </a:cubicBezTo>
                <a:lnTo>
                  <a:pt x="21518" y="21600"/>
                </a:lnTo>
                <a:cubicBezTo>
                  <a:pt x="21563" y="21600"/>
                  <a:pt x="21600" y="21389"/>
                  <a:pt x="21600" y="21127"/>
                </a:cubicBezTo>
                <a:lnTo>
                  <a:pt x="21600" y="7623"/>
                </a:lnTo>
                <a:cubicBezTo>
                  <a:pt x="21600" y="7361"/>
                  <a:pt x="21563" y="7150"/>
                  <a:pt x="21518" y="7150"/>
                </a:cubicBezTo>
                <a:lnTo>
                  <a:pt x="12811" y="7150"/>
                </a:lnTo>
                <a:lnTo>
                  <a:pt x="12645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Borrar las tuplas de evaluación que dependan de un </a:t>
            </a:r>
            <a:r>
              <a:rPr lang="en-US" sz="2000">
                <a:solidFill>
                  <a:srgbClr val="FFFFFF"/>
                </a:solidFill>
              </a:rPr>
              <a:t>código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 la tabla curso que fue eliminado.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2" name="Google Shape;932;p89"/>
          <p:cNvCxnSpPr/>
          <p:nvPr/>
        </p:nvCxnSpPr>
        <p:spPr>
          <a:xfrm>
            <a:off x="6902141" y="3050536"/>
            <a:ext cx="1989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933" name="Google Shape;933;p89"/>
          <p:cNvSpPr/>
          <p:nvPr/>
        </p:nvSpPr>
        <p:spPr>
          <a:xfrm>
            <a:off x="2661739" y="3591431"/>
            <a:ext cx="818700" cy="3891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4" name="Google Shape;934;p89"/>
          <p:cNvCxnSpPr>
            <a:stCxn id="933" idx="0"/>
            <a:endCxn id="935" idx="0"/>
          </p:cNvCxnSpPr>
          <p:nvPr/>
        </p:nvCxnSpPr>
        <p:spPr>
          <a:xfrm flipH="1" rot="10800000">
            <a:off x="3071089" y="2747831"/>
            <a:ext cx="1501500" cy="84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936" name="Google Shape;936;p89"/>
          <p:cNvSpPr/>
          <p:nvPr/>
        </p:nvSpPr>
        <p:spPr>
          <a:xfrm>
            <a:off x="4457020" y="3403871"/>
            <a:ext cx="70146" cy="54421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89"/>
          <p:cNvSpPr/>
          <p:nvPr/>
        </p:nvSpPr>
        <p:spPr>
          <a:xfrm>
            <a:off x="8038802" y="3771550"/>
            <a:ext cx="922200" cy="3891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89"/>
          <p:cNvSpPr/>
          <p:nvPr/>
        </p:nvSpPr>
        <p:spPr>
          <a:xfrm>
            <a:off x="9312888" y="3591431"/>
            <a:ext cx="818700" cy="3891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9" name="Google Shape;939;p89"/>
          <p:cNvCxnSpPr>
            <a:stCxn id="940" idx="0"/>
            <a:endCxn id="938" idx="0"/>
          </p:cNvCxnSpPr>
          <p:nvPr/>
        </p:nvCxnSpPr>
        <p:spPr>
          <a:xfrm>
            <a:off x="8551638" y="2747831"/>
            <a:ext cx="1170600" cy="84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941" name="Google Shape;941;p89"/>
          <p:cNvCxnSpPr>
            <a:stCxn id="940" idx="0"/>
            <a:endCxn id="937" idx="0"/>
          </p:cNvCxnSpPr>
          <p:nvPr/>
        </p:nvCxnSpPr>
        <p:spPr>
          <a:xfrm>
            <a:off x="8499902" y="2747950"/>
            <a:ext cx="0" cy="102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grpSp>
        <p:nvGrpSpPr>
          <p:cNvPr id="942" name="Google Shape;942;p89"/>
          <p:cNvGrpSpPr/>
          <p:nvPr/>
        </p:nvGrpSpPr>
        <p:grpSpPr>
          <a:xfrm>
            <a:off x="4015977" y="3771550"/>
            <a:ext cx="1025400" cy="389100"/>
            <a:chOff x="10" y="8"/>
            <a:chExt cx="1025400" cy="389100"/>
          </a:xfrm>
        </p:grpSpPr>
        <p:sp>
          <p:nvSpPr>
            <p:cNvPr id="943" name="Google Shape;943;p89"/>
            <p:cNvSpPr/>
            <p:nvPr/>
          </p:nvSpPr>
          <p:spPr>
            <a:xfrm>
              <a:off x="10" y="8"/>
              <a:ext cx="1025400" cy="3891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4" name="Google Shape;944;p89"/>
            <p:cNvCxnSpPr/>
            <p:nvPr/>
          </p:nvCxnSpPr>
          <p:spPr>
            <a:xfrm>
              <a:off x="147364" y="285964"/>
              <a:ext cx="524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945" name="Google Shape;945;p89"/>
          <p:cNvSpPr/>
          <p:nvPr/>
        </p:nvSpPr>
        <p:spPr>
          <a:xfrm>
            <a:off x="6152747" y="2641175"/>
            <a:ext cx="818694" cy="81869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6" name="Google Shape;946;p89"/>
          <p:cNvCxnSpPr/>
          <p:nvPr/>
        </p:nvCxnSpPr>
        <p:spPr>
          <a:xfrm>
            <a:off x="4191671" y="3052636"/>
            <a:ext cx="198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947" name="Google Shape;947;p89"/>
          <p:cNvSpPr/>
          <p:nvPr/>
        </p:nvSpPr>
        <p:spPr>
          <a:xfrm>
            <a:off x="4059971" y="2747836"/>
            <a:ext cx="1025400" cy="6054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89"/>
          <p:cNvSpPr/>
          <p:nvPr/>
        </p:nvSpPr>
        <p:spPr>
          <a:xfrm>
            <a:off x="8038802" y="2747836"/>
            <a:ext cx="1025400" cy="6054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0"/>
          <p:cNvSpPr txBox="1"/>
          <p:nvPr/>
        </p:nvSpPr>
        <p:spPr>
          <a:xfrm>
            <a:off x="1744852" y="1026716"/>
            <a:ext cx="9515101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 de integridad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90"/>
          <p:cNvSpPr txBox="1"/>
          <p:nvPr/>
        </p:nvSpPr>
        <p:spPr>
          <a:xfrm>
            <a:off x="3767856" y="1997040"/>
            <a:ext cx="54690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Integridad de la entidad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90"/>
          <p:cNvSpPr txBox="1"/>
          <p:nvPr/>
        </p:nvSpPr>
        <p:spPr>
          <a:xfrm>
            <a:off x="725630" y="4529156"/>
            <a:ext cx="11553602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ejemplo de tabla de profesor con algunas restricciones: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90"/>
          <p:cNvSpPr txBox="1"/>
          <p:nvPr/>
        </p:nvSpPr>
        <p:spPr>
          <a:xfrm>
            <a:off x="2498699" y="5585050"/>
            <a:ext cx="10232401" cy="4098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Profesor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apellidos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telefono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id_universidad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nivel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'Pregrado'</a:t>
            </a:r>
            <a:endParaRPr b="0" i="0" sz="1400" u="none" cap="none" strike="noStrike"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id_universidad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Universidad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7" name="Google Shape;957;p90"/>
          <p:cNvCxnSpPr/>
          <p:nvPr/>
        </p:nvCxnSpPr>
        <p:spPr>
          <a:xfrm>
            <a:off x="3501593" y="3256025"/>
            <a:ext cx="3086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958" name="Google Shape;958;p90"/>
          <p:cNvSpPr/>
          <p:nvPr/>
        </p:nvSpPr>
        <p:spPr>
          <a:xfrm>
            <a:off x="2706255" y="280571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Profesor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90"/>
          <p:cNvSpPr/>
          <p:nvPr/>
        </p:nvSpPr>
        <p:spPr>
          <a:xfrm>
            <a:off x="5952693" y="264025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trabaja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90"/>
          <p:cNvSpPr/>
          <p:nvPr/>
        </p:nvSpPr>
        <p:spPr>
          <a:xfrm>
            <a:off x="8878456" y="280571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Universidad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1" name="Google Shape;961;p90"/>
          <p:cNvCxnSpPr/>
          <p:nvPr/>
        </p:nvCxnSpPr>
        <p:spPr>
          <a:xfrm flipH="1" rot="10800000">
            <a:off x="7231975" y="3275250"/>
            <a:ext cx="1646400" cy="13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962" name="Google Shape;962;p90"/>
          <p:cNvCxnSpPr>
            <a:stCxn id="958" idx="3"/>
          </p:cNvCxnSpPr>
          <p:nvPr/>
        </p:nvCxnSpPr>
        <p:spPr>
          <a:xfrm flipH="1" rot="10800000">
            <a:off x="4296855" y="3252410"/>
            <a:ext cx="1709100" cy="2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triangl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91"/>
          <p:cNvSpPr txBox="1"/>
          <p:nvPr/>
        </p:nvSpPr>
        <p:spPr>
          <a:xfrm>
            <a:off x="1744852" y="1026667"/>
            <a:ext cx="951509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 de integridad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91"/>
          <p:cNvSpPr txBox="1"/>
          <p:nvPr/>
        </p:nvSpPr>
        <p:spPr>
          <a:xfrm>
            <a:off x="3767856" y="1997040"/>
            <a:ext cx="54690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91"/>
          <p:cNvSpPr txBox="1"/>
          <p:nvPr/>
        </p:nvSpPr>
        <p:spPr>
          <a:xfrm>
            <a:off x="725630" y="6170231"/>
            <a:ext cx="11553602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profesor necesariamente trabaja en una única universidad: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91"/>
          <p:cNvSpPr txBox="1"/>
          <p:nvPr/>
        </p:nvSpPr>
        <p:spPr>
          <a:xfrm>
            <a:off x="725630" y="2624156"/>
            <a:ext cx="11553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profesor puede trabajar en una única universidad (pero puede estar sin trabajo!):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1" name="Google Shape;971;p91"/>
          <p:cNvCxnSpPr/>
          <p:nvPr/>
        </p:nvCxnSpPr>
        <p:spPr>
          <a:xfrm>
            <a:off x="3416293" y="5214650"/>
            <a:ext cx="3086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972" name="Google Shape;972;p91"/>
          <p:cNvSpPr/>
          <p:nvPr/>
        </p:nvSpPr>
        <p:spPr>
          <a:xfrm>
            <a:off x="2620955" y="4764335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Profesor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91"/>
          <p:cNvSpPr/>
          <p:nvPr/>
        </p:nvSpPr>
        <p:spPr>
          <a:xfrm>
            <a:off x="5867393" y="4598875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trabaja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91"/>
          <p:cNvSpPr/>
          <p:nvPr/>
        </p:nvSpPr>
        <p:spPr>
          <a:xfrm>
            <a:off x="8793156" y="4764335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Universidad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5" name="Google Shape;975;p91"/>
          <p:cNvCxnSpPr/>
          <p:nvPr/>
        </p:nvCxnSpPr>
        <p:spPr>
          <a:xfrm flipH="1" rot="10800000">
            <a:off x="7146675" y="5233875"/>
            <a:ext cx="1646400" cy="13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976" name="Google Shape;976;p91"/>
          <p:cNvCxnSpPr>
            <a:stCxn id="972" idx="3"/>
          </p:cNvCxnSpPr>
          <p:nvPr/>
        </p:nvCxnSpPr>
        <p:spPr>
          <a:xfrm flipH="1" rot="10800000">
            <a:off x="4211555" y="5211035"/>
            <a:ext cx="1709100" cy="2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triangl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977" name="Google Shape;977;p91"/>
          <p:cNvCxnSpPr/>
          <p:nvPr/>
        </p:nvCxnSpPr>
        <p:spPr>
          <a:xfrm>
            <a:off x="3527793" y="8576250"/>
            <a:ext cx="3086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978" name="Google Shape;978;p91"/>
          <p:cNvSpPr/>
          <p:nvPr/>
        </p:nvSpPr>
        <p:spPr>
          <a:xfrm>
            <a:off x="2732455" y="8125935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Profesor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91"/>
          <p:cNvSpPr/>
          <p:nvPr/>
        </p:nvSpPr>
        <p:spPr>
          <a:xfrm>
            <a:off x="5978893" y="7960475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trabaja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91"/>
          <p:cNvSpPr/>
          <p:nvPr/>
        </p:nvSpPr>
        <p:spPr>
          <a:xfrm>
            <a:off x="8904656" y="8125935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Universidad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1" name="Google Shape;981;p91"/>
          <p:cNvCxnSpPr/>
          <p:nvPr/>
        </p:nvCxnSpPr>
        <p:spPr>
          <a:xfrm flipH="1" rot="10800000">
            <a:off x="7258175" y="8595475"/>
            <a:ext cx="1646400" cy="13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982" name="Google Shape;982;p91"/>
          <p:cNvCxnSpPr/>
          <p:nvPr/>
        </p:nvCxnSpPr>
        <p:spPr>
          <a:xfrm flipH="1" rot="10800000">
            <a:off x="4323055" y="8576260"/>
            <a:ext cx="1709100" cy="228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triangl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2"/>
          <p:cNvSpPr txBox="1"/>
          <p:nvPr/>
        </p:nvSpPr>
        <p:spPr>
          <a:xfrm>
            <a:off x="1744852" y="1026716"/>
            <a:ext cx="9515101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 de integridad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92"/>
          <p:cNvSpPr txBox="1"/>
          <p:nvPr/>
        </p:nvSpPr>
        <p:spPr>
          <a:xfrm>
            <a:off x="3767856" y="1997040"/>
            <a:ext cx="54690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92"/>
          <p:cNvSpPr txBox="1"/>
          <p:nvPr/>
        </p:nvSpPr>
        <p:spPr>
          <a:xfrm>
            <a:off x="725630" y="2656481"/>
            <a:ext cx="11553602" cy="11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profesor necesariamente trabaja en una única universidad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92"/>
          <p:cNvSpPr txBox="1"/>
          <p:nvPr/>
        </p:nvSpPr>
        <p:spPr>
          <a:xfrm>
            <a:off x="1543724" y="5878274"/>
            <a:ext cx="9917402" cy="3495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Profesor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apellidos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telefono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id_universidad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nivel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'Pregrado'</a:t>
            </a:r>
            <a:endParaRPr b="0" i="0" sz="1400" u="none" cap="none" strike="noStrike"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id_universidad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Universidad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1" name="Google Shape;991;p92"/>
          <p:cNvCxnSpPr/>
          <p:nvPr/>
        </p:nvCxnSpPr>
        <p:spPr>
          <a:xfrm>
            <a:off x="3635968" y="4857562"/>
            <a:ext cx="3086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992" name="Google Shape;992;p92"/>
          <p:cNvSpPr/>
          <p:nvPr/>
        </p:nvSpPr>
        <p:spPr>
          <a:xfrm>
            <a:off x="2840630" y="4407248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Profesor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92"/>
          <p:cNvSpPr/>
          <p:nvPr/>
        </p:nvSpPr>
        <p:spPr>
          <a:xfrm>
            <a:off x="6087068" y="4241788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trabaja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92"/>
          <p:cNvSpPr/>
          <p:nvPr/>
        </p:nvSpPr>
        <p:spPr>
          <a:xfrm>
            <a:off x="9012831" y="4407248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Universidad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5" name="Google Shape;995;p92"/>
          <p:cNvCxnSpPr/>
          <p:nvPr/>
        </p:nvCxnSpPr>
        <p:spPr>
          <a:xfrm flipH="1" rot="10800000">
            <a:off x="7366350" y="4876788"/>
            <a:ext cx="1646400" cy="13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996" name="Google Shape;996;p92"/>
          <p:cNvCxnSpPr/>
          <p:nvPr/>
        </p:nvCxnSpPr>
        <p:spPr>
          <a:xfrm flipH="1" rot="10800000">
            <a:off x="4431230" y="4857573"/>
            <a:ext cx="1709100" cy="228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triangl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3"/>
          <p:cNvSpPr txBox="1"/>
          <p:nvPr/>
        </p:nvSpPr>
        <p:spPr>
          <a:xfrm>
            <a:off x="1744852" y="1026667"/>
            <a:ext cx="951509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 de integridad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93"/>
          <p:cNvSpPr txBox="1"/>
          <p:nvPr/>
        </p:nvSpPr>
        <p:spPr>
          <a:xfrm>
            <a:off x="3767856" y="1996890"/>
            <a:ext cx="5469087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22;p82" id="1003" name="Google Shape;100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699" y="4212699"/>
            <a:ext cx="6996202" cy="221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93"/>
          <p:cNvSpPr txBox="1"/>
          <p:nvPr/>
        </p:nvSpPr>
        <p:spPr>
          <a:xfrm>
            <a:off x="725630" y="2889700"/>
            <a:ext cx="11553602" cy="167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 llamamos entidad débil a aquellas que necesitan de una relación para existir. En este caso, el equipo no puede existir sin estar asociado a una universidad.</a:t>
            </a:r>
            <a:endParaRPr b="0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5" name="Google Shape;1005;p93"/>
          <p:cNvSpPr txBox="1"/>
          <p:nvPr/>
        </p:nvSpPr>
        <p:spPr>
          <a:xfrm>
            <a:off x="1744849" y="6578075"/>
            <a:ext cx="9847202" cy="2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Equipo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id_universidad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id_universidad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Universidad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CASCADE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94"/>
          <p:cNvSpPr txBox="1"/>
          <p:nvPr/>
        </p:nvSpPr>
        <p:spPr>
          <a:xfrm>
            <a:off x="1744852" y="1026716"/>
            <a:ext cx="9515101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 de integridad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94"/>
          <p:cNvSpPr txBox="1"/>
          <p:nvPr/>
        </p:nvSpPr>
        <p:spPr>
          <a:xfrm>
            <a:off x="3767856" y="1997040"/>
            <a:ext cx="5469001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94"/>
          <p:cNvSpPr txBox="1"/>
          <p:nvPr/>
        </p:nvSpPr>
        <p:spPr>
          <a:xfrm>
            <a:off x="725555" y="3067630"/>
            <a:ext cx="11553602" cy="1270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Queremos restringir el dominio de las columnas. Una forma simple de hacer esto en SQL es con </a:t>
            </a:r>
            <a:r>
              <a:rPr b="0" i="0" lang="en-US" sz="4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94"/>
          <p:cNvSpPr txBox="1"/>
          <p:nvPr/>
        </p:nvSpPr>
        <p:spPr>
          <a:xfrm>
            <a:off x="1386149" y="4753350"/>
            <a:ext cx="10232402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Festival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fecha_inicio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fecha_fin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BETWEEN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1000000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fecha_fin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en-US" sz="2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fecha_inicio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6"/>
          <p:cNvSpPr txBox="1"/>
          <p:nvPr/>
        </p:nvSpPr>
        <p:spPr>
          <a:xfrm>
            <a:off x="1955776" y="996164"/>
            <a:ext cx="90933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46"/>
          <p:cNvCxnSpPr/>
          <p:nvPr/>
        </p:nvCxnSpPr>
        <p:spPr>
          <a:xfrm>
            <a:off x="7454252" y="3187886"/>
            <a:ext cx="1520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43" name="Google Shape;143;p46"/>
          <p:cNvCxnSpPr/>
          <p:nvPr/>
        </p:nvCxnSpPr>
        <p:spPr>
          <a:xfrm>
            <a:off x="9163180" y="3224477"/>
            <a:ext cx="1520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44" name="Google Shape;144;p46"/>
          <p:cNvCxnSpPr/>
          <p:nvPr/>
        </p:nvCxnSpPr>
        <p:spPr>
          <a:xfrm rot="10800000">
            <a:off x="6291152" y="3024086"/>
            <a:ext cx="1163100" cy="163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45" name="Google Shape;145;p46"/>
          <p:cNvCxnSpPr/>
          <p:nvPr/>
        </p:nvCxnSpPr>
        <p:spPr>
          <a:xfrm rot="10800000">
            <a:off x="6888152" y="2273486"/>
            <a:ext cx="566100" cy="914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46" name="Google Shape;146;p46"/>
          <p:cNvCxnSpPr/>
          <p:nvPr/>
        </p:nvCxnSpPr>
        <p:spPr>
          <a:xfrm flipH="1" rot="10800000">
            <a:off x="7454252" y="2470286"/>
            <a:ext cx="512400" cy="7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47" name="Google Shape;147;p46"/>
          <p:cNvCxnSpPr/>
          <p:nvPr/>
        </p:nvCxnSpPr>
        <p:spPr>
          <a:xfrm flipH="1" rot="10800000">
            <a:off x="10683280" y="2506877"/>
            <a:ext cx="89400" cy="7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48" name="Google Shape;148;p46"/>
          <p:cNvCxnSpPr/>
          <p:nvPr/>
        </p:nvCxnSpPr>
        <p:spPr>
          <a:xfrm flipH="1" rot="10800000">
            <a:off x="10683280" y="2506877"/>
            <a:ext cx="1309200" cy="7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49" name="Google Shape;149;p46"/>
          <p:cNvCxnSpPr/>
          <p:nvPr/>
        </p:nvCxnSpPr>
        <p:spPr>
          <a:xfrm>
            <a:off x="9163262" y="2414576"/>
            <a:ext cx="0" cy="91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50" name="Google Shape;150;p46"/>
          <p:cNvSpPr txBox="1"/>
          <p:nvPr/>
        </p:nvSpPr>
        <p:spPr>
          <a:xfrm>
            <a:off x="260666" y="3812571"/>
            <a:ext cx="8084256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6"/>
          <p:cNvSpPr txBox="1"/>
          <p:nvPr/>
        </p:nvSpPr>
        <p:spPr>
          <a:xfrm>
            <a:off x="511100" y="4509807"/>
            <a:ext cx="8319342" cy="3065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6C22"/>
                </a:solidFill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categoria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6"/>
          <p:cNvSpPr/>
          <p:nvPr/>
        </p:nvSpPr>
        <p:spPr>
          <a:xfrm>
            <a:off x="6657420" y="1993200"/>
            <a:ext cx="8373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6"/>
          <p:cNvSpPr/>
          <p:nvPr/>
        </p:nvSpPr>
        <p:spPr>
          <a:xfrm>
            <a:off x="6060505" y="2743941"/>
            <a:ext cx="8373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6"/>
          <p:cNvSpPr/>
          <p:nvPr/>
        </p:nvSpPr>
        <p:spPr>
          <a:xfrm>
            <a:off x="7638960" y="2190084"/>
            <a:ext cx="10311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6"/>
          <p:cNvSpPr/>
          <p:nvPr/>
        </p:nvSpPr>
        <p:spPr>
          <a:xfrm>
            <a:off x="10352896" y="2190084"/>
            <a:ext cx="8373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6"/>
          <p:cNvSpPr/>
          <p:nvPr/>
        </p:nvSpPr>
        <p:spPr>
          <a:xfrm>
            <a:off x="11237330" y="2190084"/>
            <a:ext cx="15081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6"/>
          <p:cNvSpPr/>
          <p:nvPr/>
        </p:nvSpPr>
        <p:spPr>
          <a:xfrm>
            <a:off x="8646678" y="2097775"/>
            <a:ext cx="10311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6"/>
          <p:cNvSpPr/>
          <p:nvPr/>
        </p:nvSpPr>
        <p:spPr>
          <a:xfrm>
            <a:off x="7160405" y="2907675"/>
            <a:ext cx="963600" cy="5688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6"/>
          <p:cNvSpPr/>
          <p:nvPr/>
        </p:nvSpPr>
        <p:spPr>
          <a:xfrm>
            <a:off x="8777540" y="2807455"/>
            <a:ext cx="769230" cy="76923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6"/>
          <p:cNvSpPr/>
          <p:nvPr/>
        </p:nvSpPr>
        <p:spPr>
          <a:xfrm>
            <a:off x="10200440" y="2907675"/>
            <a:ext cx="963600" cy="5688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7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7"/>
          <p:cNvSpPr txBox="1"/>
          <p:nvPr/>
        </p:nvSpPr>
        <p:spPr>
          <a:xfrm>
            <a:off x="249007" y="3812571"/>
            <a:ext cx="731962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7"/>
          <p:cNvSpPr txBox="1"/>
          <p:nvPr/>
        </p:nvSpPr>
        <p:spPr>
          <a:xfrm>
            <a:off x="479350" y="4509807"/>
            <a:ext cx="6684854" cy="253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6C22"/>
                </a:solidFill>
                <a:latin typeface="Consolas"/>
                <a:ea typeface="Consolas"/>
                <a:cs typeface="Consolas"/>
                <a:sym typeface="Consolas"/>
              </a:rPr>
              <a:t>compania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valor_accion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47"/>
          <p:cNvCxnSpPr/>
          <p:nvPr/>
        </p:nvCxnSpPr>
        <p:spPr>
          <a:xfrm>
            <a:off x="7454252" y="3187886"/>
            <a:ext cx="1520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69" name="Google Shape;169;p47"/>
          <p:cNvCxnSpPr/>
          <p:nvPr/>
        </p:nvCxnSpPr>
        <p:spPr>
          <a:xfrm>
            <a:off x="9163180" y="3224477"/>
            <a:ext cx="1520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70" name="Google Shape;170;p47"/>
          <p:cNvCxnSpPr/>
          <p:nvPr/>
        </p:nvCxnSpPr>
        <p:spPr>
          <a:xfrm rot="10800000">
            <a:off x="6291152" y="3024086"/>
            <a:ext cx="1163100" cy="163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71" name="Google Shape;171;p47"/>
          <p:cNvCxnSpPr/>
          <p:nvPr/>
        </p:nvCxnSpPr>
        <p:spPr>
          <a:xfrm rot="10800000">
            <a:off x="6888152" y="2273486"/>
            <a:ext cx="566100" cy="914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72" name="Google Shape;172;p47"/>
          <p:cNvCxnSpPr/>
          <p:nvPr/>
        </p:nvCxnSpPr>
        <p:spPr>
          <a:xfrm flipH="1" rot="10800000">
            <a:off x="7454252" y="2470286"/>
            <a:ext cx="512400" cy="7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73" name="Google Shape;173;p47"/>
          <p:cNvCxnSpPr/>
          <p:nvPr/>
        </p:nvCxnSpPr>
        <p:spPr>
          <a:xfrm flipH="1" rot="10800000">
            <a:off x="10683280" y="2506877"/>
            <a:ext cx="89400" cy="7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74" name="Google Shape;174;p47"/>
          <p:cNvCxnSpPr/>
          <p:nvPr/>
        </p:nvCxnSpPr>
        <p:spPr>
          <a:xfrm flipH="1" rot="10800000">
            <a:off x="10683280" y="2506877"/>
            <a:ext cx="1309200" cy="7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75" name="Google Shape;175;p47"/>
          <p:cNvCxnSpPr/>
          <p:nvPr/>
        </p:nvCxnSpPr>
        <p:spPr>
          <a:xfrm>
            <a:off x="9163262" y="2414576"/>
            <a:ext cx="0" cy="91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176" name="Google Shape;176;p47"/>
          <p:cNvSpPr/>
          <p:nvPr/>
        </p:nvSpPr>
        <p:spPr>
          <a:xfrm>
            <a:off x="6657420" y="1993200"/>
            <a:ext cx="8373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7"/>
          <p:cNvSpPr/>
          <p:nvPr/>
        </p:nvSpPr>
        <p:spPr>
          <a:xfrm>
            <a:off x="6060505" y="2743941"/>
            <a:ext cx="8373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7"/>
          <p:cNvSpPr/>
          <p:nvPr/>
        </p:nvSpPr>
        <p:spPr>
          <a:xfrm>
            <a:off x="7638960" y="2190084"/>
            <a:ext cx="10311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7"/>
          <p:cNvSpPr/>
          <p:nvPr/>
        </p:nvSpPr>
        <p:spPr>
          <a:xfrm>
            <a:off x="10352896" y="2190084"/>
            <a:ext cx="8373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7"/>
          <p:cNvSpPr/>
          <p:nvPr/>
        </p:nvSpPr>
        <p:spPr>
          <a:xfrm>
            <a:off x="11237330" y="2190084"/>
            <a:ext cx="15081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7"/>
          <p:cNvSpPr/>
          <p:nvPr/>
        </p:nvSpPr>
        <p:spPr>
          <a:xfrm>
            <a:off x="8646678" y="2097775"/>
            <a:ext cx="10311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7"/>
          <p:cNvSpPr/>
          <p:nvPr/>
        </p:nvSpPr>
        <p:spPr>
          <a:xfrm>
            <a:off x="7160405" y="2907675"/>
            <a:ext cx="963600" cy="5688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7"/>
          <p:cNvSpPr/>
          <p:nvPr/>
        </p:nvSpPr>
        <p:spPr>
          <a:xfrm>
            <a:off x="8777540" y="2807455"/>
            <a:ext cx="769230" cy="76923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7"/>
          <p:cNvSpPr/>
          <p:nvPr/>
        </p:nvSpPr>
        <p:spPr>
          <a:xfrm>
            <a:off x="10200440" y="2907675"/>
            <a:ext cx="963600" cy="5688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8"/>
          <p:cNvSpPr txBox="1"/>
          <p:nvPr/>
        </p:nvSpPr>
        <p:spPr>
          <a:xfrm>
            <a:off x="1955776" y="996164"/>
            <a:ext cx="9093247" cy="1004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M. E/R →M.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8"/>
          <p:cNvSpPr txBox="1"/>
          <p:nvPr/>
        </p:nvSpPr>
        <p:spPr>
          <a:xfrm>
            <a:off x="500533" y="4515163"/>
            <a:ext cx="11868845" cy="413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6C22"/>
                </a:solidFill>
                <a:latin typeface="Consolas"/>
                <a:ea typeface="Consolas"/>
                <a:cs typeface="Consolas"/>
                <a:sym typeface="Consolas"/>
              </a:rPr>
              <a:t>fabrica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p_nombre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c_nombre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p_nombre, c_nombre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p_nombre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6C22"/>
                </a:solidFill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25099"/>
                </a:solidFill>
                <a:latin typeface="Consolas"/>
                <a:ea typeface="Consolas"/>
                <a:cs typeface="Consolas"/>
                <a:sym typeface="Consolas"/>
              </a:rPr>
              <a:t>c_nombre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rgbClr val="006C22"/>
                </a:solidFill>
                <a:latin typeface="Consolas"/>
                <a:ea typeface="Consolas"/>
                <a:cs typeface="Consolas"/>
                <a:sym typeface="Consolas"/>
              </a:rPr>
              <a:t>compania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8"/>
          <p:cNvSpPr txBox="1"/>
          <p:nvPr/>
        </p:nvSpPr>
        <p:spPr>
          <a:xfrm>
            <a:off x="261707" y="3812571"/>
            <a:ext cx="9609348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22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sng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r>
              <a:rPr b="0" i="0" lang="en-US" sz="2400" u="sng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string, </a:t>
            </a:r>
            <a:r>
              <a:rPr b="0" i="0" lang="en-US" sz="2400" u="sng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Compañia</a:t>
            </a:r>
            <a:r>
              <a:rPr b="0" i="0" lang="en-US" sz="24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sng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2400" u="none" cap="none" strike="noStrike">
                <a:solidFill>
                  <a:srgbClr val="025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8"/>
          <p:cNvSpPr/>
          <p:nvPr/>
        </p:nvSpPr>
        <p:spPr>
          <a:xfrm>
            <a:off x="893763" y="8110331"/>
            <a:ext cx="3102373" cy="858441"/>
          </a:xfrm>
          <a:custGeom>
            <a:rect b="b" l="l" r="r" t="t"/>
            <a:pathLst>
              <a:path extrusionOk="0" h="21600" w="21600">
                <a:moveTo>
                  <a:pt x="8232" y="0"/>
                </a:moveTo>
                <a:lnTo>
                  <a:pt x="7812" y="7210"/>
                </a:lnTo>
                <a:lnTo>
                  <a:pt x="210" y="7210"/>
                </a:lnTo>
                <a:cubicBezTo>
                  <a:pt x="94" y="7210"/>
                  <a:pt x="0" y="7549"/>
                  <a:pt x="0" y="7969"/>
                </a:cubicBezTo>
                <a:lnTo>
                  <a:pt x="0" y="20841"/>
                </a:lnTo>
                <a:cubicBezTo>
                  <a:pt x="0" y="21261"/>
                  <a:pt x="94" y="21600"/>
                  <a:pt x="210" y="21600"/>
                </a:cubicBezTo>
                <a:lnTo>
                  <a:pt x="21387" y="21600"/>
                </a:lnTo>
                <a:cubicBezTo>
                  <a:pt x="21503" y="21600"/>
                  <a:pt x="21600" y="21261"/>
                  <a:pt x="21600" y="20841"/>
                </a:cubicBezTo>
                <a:lnTo>
                  <a:pt x="21600" y="7969"/>
                </a:lnTo>
                <a:cubicBezTo>
                  <a:pt x="21600" y="7549"/>
                  <a:pt x="21503" y="7210"/>
                  <a:pt x="21387" y="7210"/>
                </a:cubicBezTo>
                <a:lnTo>
                  <a:pt x="8652" y="7210"/>
                </a:lnTo>
                <a:lnTo>
                  <a:pt x="8232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52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Llaves foráneas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48"/>
          <p:cNvCxnSpPr/>
          <p:nvPr/>
        </p:nvCxnSpPr>
        <p:spPr>
          <a:xfrm>
            <a:off x="7454252" y="3187886"/>
            <a:ext cx="1520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94" name="Google Shape;194;p48"/>
          <p:cNvCxnSpPr/>
          <p:nvPr/>
        </p:nvCxnSpPr>
        <p:spPr>
          <a:xfrm>
            <a:off x="9163180" y="3224477"/>
            <a:ext cx="1520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95" name="Google Shape;195;p48"/>
          <p:cNvCxnSpPr/>
          <p:nvPr/>
        </p:nvCxnSpPr>
        <p:spPr>
          <a:xfrm rot="10800000">
            <a:off x="6291152" y="3024086"/>
            <a:ext cx="1163100" cy="163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96" name="Google Shape;196;p48"/>
          <p:cNvCxnSpPr/>
          <p:nvPr/>
        </p:nvCxnSpPr>
        <p:spPr>
          <a:xfrm rot="10800000">
            <a:off x="6888152" y="2273486"/>
            <a:ext cx="566100" cy="914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97" name="Google Shape;197;p48"/>
          <p:cNvCxnSpPr/>
          <p:nvPr/>
        </p:nvCxnSpPr>
        <p:spPr>
          <a:xfrm flipH="1" rot="10800000">
            <a:off x="7454252" y="2470286"/>
            <a:ext cx="512400" cy="7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98" name="Google Shape;198;p48"/>
          <p:cNvCxnSpPr/>
          <p:nvPr/>
        </p:nvCxnSpPr>
        <p:spPr>
          <a:xfrm flipH="1" rot="10800000">
            <a:off x="10683280" y="2506877"/>
            <a:ext cx="89400" cy="7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199" name="Google Shape;199;p48"/>
          <p:cNvCxnSpPr/>
          <p:nvPr/>
        </p:nvCxnSpPr>
        <p:spPr>
          <a:xfrm flipH="1" rot="10800000">
            <a:off x="10683280" y="2506877"/>
            <a:ext cx="1309200" cy="7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cxnSp>
        <p:nvCxnSpPr>
          <p:cNvPr id="200" name="Google Shape;200;p48"/>
          <p:cNvCxnSpPr/>
          <p:nvPr/>
        </p:nvCxnSpPr>
        <p:spPr>
          <a:xfrm>
            <a:off x="9163262" y="2414576"/>
            <a:ext cx="0" cy="91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201" name="Google Shape;201;p48"/>
          <p:cNvSpPr/>
          <p:nvPr/>
        </p:nvSpPr>
        <p:spPr>
          <a:xfrm>
            <a:off x="6657420" y="1993200"/>
            <a:ext cx="8373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8"/>
          <p:cNvSpPr/>
          <p:nvPr/>
        </p:nvSpPr>
        <p:spPr>
          <a:xfrm>
            <a:off x="6060505" y="2743941"/>
            <a:ext cx="8373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8"/>
          <p:cNvSpPr/>
          <p:nvPr/>
        </p:nvSpPr>
        <p:spPr>
          <a:xfrm>
            <a:off x="7638960" y="2190084"/>
            <a:ext cx="10311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8"/>
          <p:cNvSpPr/>
          <p:nvPr/>
        </p:nvSpPr>
        <p:spPr>
          <a:xfrm>
            <a:off x="10352896" y="2190084"/>
            <a:ext cx="8373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8"/>
          <p:cNvSpPr/>
          <p:nvPr/>
        </p:nvSpPr>
        <p:spPr>
          <a:xfrm>
            <a:off x="11237330" y="2190084"/>
            <a:ext cx="15081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8"/>
          <p:cNvSpPr/>
          <p:nvPr/>
        </p:nvSpPr>
        <p:spPr>
          <a:xfrm>
            <a:off x="8646678" y="2097775"/>
            <a:ext cx="1031100" cy="3654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8"/>
          <p:cNvSpPr/>
          <p:nvPr/>
        </p:nvSpPr>
        <p:spPr>
          <a:xfrm>
            <a:off x="7160405" y="2907675"/>
            <a:ext cx="963600" cy="5688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8"/>
          <p:cNvSpPr/>
          <p:nvPr/>
        </p:nvSpPr>
        <p:spPr>
          <a:xfrm>
            <a:off x="8777540" y="2807455"/>
            <a:ext cx="769230" cy="76923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8"/>
          <p:cNvSpPr/>
          <p:nvPr/>
        </p:nvSpPr>
        <p:spPr>
          <a:xfrm>
            <a:off x="10200440" y="2907675"/>
            <a:ext cx="963600" cy="5688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b0e4fca5f_1_467"/>
          <p:cNvSpPr txBox="1"/>
          <p:nvPr>
            <p:ph type="title"/>
          </p:nvPr>
        </p:nvSpPr>
        <p:spPr>
          <a:xfrm>
            <a:off x="1269950" y="3629320"/>
            <a:ext cx="104649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/>
              <a:t>Paréntesis: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Llaves foráneas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