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embeddedFontLst>
    <p:embeddedFont>
      <p:font typeface="Helvetica Neue"/>
      <p:regular r:id="rId60"/>
      <p:bold r:id="rId61"/>
      <p:italic r:id="rId62"/>
      <p:boldItalic r:id="rId63"/>
    </p:embeddedFont>
    <p:embeddedFont>
      <p:font typeface="Helvetica Neue Light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8" roundtripDataSignature="AMtx7mh70juOq386GWdQc5SzdaQ1FbjQ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DD28A6-D011-4861-AAB7-4650F774357F}">
  <a:tblStyle styleId="{A3DD28A6-D011-4861-AAB7-4650F774357F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E3E5E8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3797C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4285F4"/>
          </a:solidFill>
        </a:fill>
      </a:tcStyle>
    </a:firstRow>
    <a:neCell>
      <a:tcTxStyle b="off" i="off"/>
    </a:neCell>
    <a:nwCell>
      <a:tcTxStyle b="off" i="off"/>
    </a:nwCell>
  </a:tblStyle>
  <a:tblStyle styleId="{99A727F4-F194-4BB7-AFDA-932123EFBF28}" styleName="Table_1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E3E5E8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fill>
          <a:solidFill>
            <a:srgbClr val="FFFFFF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fill>
          <a:solidFill>
            <a:srgbClr val="4285F4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italic.fntdata"/><Relationship Id="rId61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64" Type="http://schemas.openxmlformats.org/officeDocument/2006/relationships/font" Target="fonts/HelveticaNeueLight-regular.fntdata"/><Relationship Id="rId63" Type="http://schemas.openxmlformats.org/officeDocument/2006/relationships/font" Target="fonts/HelveticaNeue-boldItalic.fntdata"/><Relationship Id="rId22" Type="http://schemas.openxmlformats.org/officeDocument/2006/relationships/slide" Target="slides/slide16.xml"/><Relationship Id="rId66" Type="http://schemas.openxmlformats.org/officeDocument/2006/relationships/font" Target="fonts/HelveticaNeueLight-italic.fntdata"/><Relationship Id="rId21" Type="http://schemas.openxmlformats.org/officeDocument/2006/relationships/slide" Target="slides/slide15.xml"/><Relationship Id="rId65" Type="http://schemas.openxmlformats.org/officeDocument/2006/relationships/font" Target="fonts/HelveticaNeueLight-bold.fntdata"/><Relationship Id="rId24" Type="http://schemas.openxmlformats.org/officeDocument/2006/relationships/slide" Target="slides/slide18.xml"/><Relationship Id="rId68" Type="http://customschemas.google.com/relationships/presentationmetadata" Target="metadata"/><Relationship Id="rId23" Type="http://schemas.openxmlformats.org/officeDocument/2006/relationships/slide" Target="slides/slide17.xml"/><Relationship Id="rId67" Type="http://schemas.openxmlformats.org/officeDocument/2006/relationships/font" Target="fonts/HelveticaNeueLight-boldItalic.fntdata"/><Relationship Id="rId60" Type="http://schemas.openxmlformats.org/officeDocument/2006/relationships/font" Target="fonts/HelveticaNeue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JOINS  de consultas anidadas</a:t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JOINS  de consultas anidadas</a:t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lo mismo que intersectar bandas uc con bandas lollapalooza (mover a redundancia en sql)</a:t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094d3bcd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12094d3bcd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094d3bcde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g12094d3bcde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94d3bcde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2094d3bcde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subtítulo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892969" y="1151930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25" lIns="35725" spcFirstLastPara="1" rIns="35725" wrap="square" tIns="357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892969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  <a:defRPr sz="23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  <a:defRPr sz="23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  <a:defRPr sz="23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  <a:defRPr sz="23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  <a:defRPr sz="2300"/>
            </a:lvl5pPr>
            <a:lvl6pPr indent="-285750" lvl="5" marL="2743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" name="Google Shape;12;p53"/>
          <p:cNvSpPr txBox="1"/>
          <p:nvPr>
            <p:ph idx="12" type="sldNum"/>
          </p:nvPr>
        </p:nvSpPr>
        <p:spPr>
          <a:xfrm>
            <a:off x="4437983" y="6505277"/>
            <a:ext cx="2589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6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63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6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6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61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61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ww.essentialsql.com/get-ready-to-learn-sql-server-14-introduction-to-outer-joins/" TargetMode="External"/><Relationship Id="rId4" Type="http://schemas.openxmlformats.org/officeDocument/2006/relationships/hyperlink" Target="https://blog.jooq.org/2016/07/05/say-no-to-venn-diagrams-when-explaining-join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medium.com/@bretdoucette/n-1-queries-and-how-to-avoid-them-a12f02345be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idx="4294967295" type="ctrTitle"/>
          </p:nvPr>
        </p:nvSpPr>
        <p:spPr>
          <a:xfrm>
            <a:off x="892969" y="1151930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25" lIns="35725" spcFirstLastPara="1" rIns="35725" wrap="square" tIns="357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</a:pPr>
            <a:r>
              <a:rPr b="0" i="0" lang="e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Bases de Datos</a:t>
            </a:r>
            <a:endParaRPr b="0" i="0" sz="5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Google Shape;59;p1"/>
          <p:cNvSpPr txBox="1"/>
          <p:nvPr>
            <p:ph idx="4294967295" type="subTitle"/>
          </p:nvPr>
        </p:nvSpPr>
        <p:spPr>
          <a:xfrm>
            <a:off x="892969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4: SQL Avanzado</a:t>
            </a: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/>
        </p:nvSpPr>
        <p:spPr>
          <a:xfrm>
            <a:off x="943593" y="2478647"/>
            <a:ext cx="7257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1) Se computa el FROM y el WHERE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 txBox="1"/>
          <p:nvPr/>
        </p:nvSpPr>
        <p:spPr>
          <a:xfrm>
            <a:off x="504686" y="223014"/>
            <a:ext cx="8134500" cy="18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precio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ventaTotal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Compra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fecha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i="0" lang="es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'10/01'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133;p9"/>
          <p:cNvGraphicFramePr/>
          <p:nvPr/>
        </p:nvGraphicFramePr>
        <p:xfrm>
          <a:off x="1498525" y="34290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{A3DD28A6-D011-4861-AAB7-4650F774357F}</a:tableStyleId>
              </a:tblPr>
              <a:tblGrid>
                <a:gridCol w="1536700"/>
                <a:gridCol w="1536700"/>
                <a:gridCol w="1536700"/>
                <a:gridCol w="15367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producto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fecha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precio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cantidad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tomates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07/02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tomates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06/07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150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zapallo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08/02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800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zapallo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09/07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1000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/>
        </p:nvSpPr>
        <p:spPr>
          <a:xfrm>
            <a:off x="943593" y="2478647"/>
            <a:ext cx="7257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2) Agrupar según el GROUP BY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504686" y="223014"/>
            <a:ext cx="8134500" cy="18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precio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ventaTotal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Compra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fecha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i="0" lang="es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'10/01'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40;p10"/>
          <p:cNvGraphicFramePr/>
          <p:nvPr/>
        </p:nvGraphicFramePr>
        <p:xfrm>
          <a:off x="1498700" y="34290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{99A727F4-F194-4BB7-AFDA-932123EFBF28}</a:tableStyleId>
              </a:tblPr>
              <a:tblGrid>
                <a:gridCol w="1536700"/>
                <a:gridCol w="1536700"/>
                <a:gridCol w="1536700"/>
                <a:gridCol w="15367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producto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fecha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precio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cantidad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tomates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07/02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06/07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150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</a:tr>
              <a:tr h="4064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zapallo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08/02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800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09/07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1000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/>
        </p:nvSpPr>
        <p:spPr>
          <a:xfrm>
            <a:off x="943593" y="2478647"/>
            <a:ext cx="7257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3) Agregar por grupo y ejecutar la proyección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504686" y="223014"/>
            <a:ext cx="8134500" cy="18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precio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ventaTotal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Compra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fecha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i="0" lang="es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'10/01'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7" name="Google Shape;147;p11"/>
          <p:cNvGraphicFramePr/>
          <p:nvPr/>
        </p:nvGraphicFramePr>
        <p:xfrm>
          <a:off x="1498525" y="359546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{99A727F4-F194-4BB7-AFDA-932123EFBF28}</a:tableStyleId>
              </a:tblPr>
              <a:tblGrid>
                <a:gridCol w="3073400"/>
                <a:gridCol w="3073400"/>
              </a:tblGrid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producto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ventaTotal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tomates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1200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zapallo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2800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/>
        </p:nvSpPr>
        <p:spPr>
          <a:xfrm>
            <a:off x="943593" y="1842618"/>
            <a:ext cx="7257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Misma consulta, pero sólo queremos los productos que se vendieron más de 100 veces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3539549" y="714374"/>
            <a:ext cx="20649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943593" y="3150132"/>
            <a:ext cx="7257000" cy="23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9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precio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ventaTotal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Compra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fecha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&gt; ’</a:t>
            </a:r>
            <a:r>
              <a:rPr b="0" i="0" lang="es" sz="19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s" sz="19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’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&gt; </a:t>
            </a:r>
            <a:r>
              <a:rPr b="0" i="0" lang="es" sz="19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endParaRPr b="0" i="0" sz="1900" u="none" cap="none" strike="noStrike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 txBox="1"/>
          <p:nvPr/>
        </p:nvSpPr>
        <p:spPr>
          <a:xfrm>
            <a:off x="943593" y="5497428"/>
            <a:ext cx="7257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¿Por qué usamos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no lo incluimos en el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/>
        </p:nvSpPr>
        <p:spPr>
          <a:xfrm>
            <a:off x="1350347" y="714374"/>
            <a:ext cx="6443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con Agregación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943523" y="1548281"/>
            <a:ext cx="7257000" cy="23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Rn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Condición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a1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ak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Condición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642309" y="3861164"/>
            <a:ext cx="7859400" cy="21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puede contener atributos de a</a:t>
            </a:r>
            <a:r>
              <a:rPr b="0" baseline="-25000" i="0" lang="e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a</a:t>
            </a:r>
            <a:r>
              <a:rPr b="0" baseline="-25000" i="0" lang="e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y/o agregados, pero ningún otro atributo (¿Por qué?)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Condición 1 es una condición que usa atributos de R</a:t>
            </a:r>
            <a:r>
              <a:rPr b="0" baseline="-25000" i="0" lang="e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R</a:t>
            </a:r>
            <a:r>
              <a:rPr b="0" baseline="-25000" i="0" lang="e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0" baseline="-25000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Condición 2 es una condición de agregación de los atributos de R</a:t>
            </a:r>
            <a:r>
              <a:rPr b="0" baseline="-25000" i="0" lang="e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R</a:t>
            </a:r>
            <a:r>
              <a:rPr b="0" baseline="-25000" i="0" lang="e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/>
        </p:nvSpPr>
        <p:spPr>
          <a:xfrm>
            <a:off x="1350347" y="714374"/>
            <a:ext cx="6443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con Agregación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642379" y="4427256"/>
            <a:ext cx="7859400" cy="19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-3048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●"/>
            </a:pPr>
            <a:r>
              <a:rPr b="0" i="0" lang="e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computa el FROM - WHERE de R1, …, Rn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●"/>
            </a:pPr>
            <a:r>
              <a:rPr b="0" i="0" lang="e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Agrupar la tabla por los atributos de a1, …, ak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●"/>
            </a:pPr>
            <a:r>
              <a:rPr b="0" i="0" lang="e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Computar los agregados de la Condición 2 y mantener grupos que satisfacen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●"/>
            </a:pPr>
            <a:r>
              <a:rPr b="0" i="0" lang="e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Computar agregados de S y entregar el resultado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2649274" y="14005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943523" y="1843154"/>
            <a:ext cx="7257000" cy="23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Rn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Condición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a1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ak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Condición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/>
        </p:nvSpPr>
        <p:spPr>
          <a:xfrm>
            <a:off x="2119997" y="714374"/>
            <a:ext cx="4904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Anidadas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943593" y="2433339"/>
            <a:ext cx="72570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-3111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 ya habíamos visto con las operaciones de conjuntos, una consulta puede estar constituida por operaciones entre consultas.</a:t>
            </a:r>
            <a:b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Pero esa no es la única forma, SQL nos ofrece mucho más.</a:t>
            </a: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/>
        </p:nvSpPr>
        <p:spPr>
          <a:xfrm>
            <a:off x="2119997" y="714374"/>
            <a:ext cx="4904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Anidadas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2649274" y="14005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 condición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943523" y="3313257"/>
            <a:ext cx="72570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Bandas(nombre, vocalista, ...)</a:t>
            </a:r>
            <a:endParaRPr b="0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Estudiantes_UC(nombre,  ...)</a:t>
            </a:r>
            <a:endParaRPr b="0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Toco_en(nombre_banda, nombre_festival)</a:t>
            </a:r>
            <a:endParaRPr b="0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943593" y="2361902"/>
            <a:ext cx="7257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Consideremos este esquema: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943523" y="5227945"/>
            <a:ext cx="768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Obtengamos todas las bandas cuyo vocalista sea un estudiante UC y que hayan tocado en lollapallooza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/>
        </p:nvSpPr>
        <p:spPr>
          <a:xfrm>
            <a:off x="2119997" y="714374"/>
            <a:ext cx="4904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Anidadas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943593" y="2082352"/>
            <a:ext cx="72570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Bandas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b="0" i="0" sz="17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Bandas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Estudiantes_UC</a:t>
            </a:r>
            <a:endParaRPr b="0" i="0" sz="17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Bandas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vocalista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Estudiantes_UC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b="0" i="0" sz="17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943523" y="5311985"/>
            <a:ext cx="72570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Comprobamos que Bandas.nombre esté dentro del listado de bandas que han tocado en Lollapalooza.</a:t>
            </a: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2649274" y="14005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 condición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943593" y="2791171"/>
            <a:ext cx="72570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Bandas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7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7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Toco_en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nombre_banda</a:t>
            </a:r>
            <a:endParaRPr b="0" i="0" sz="17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7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Toco_en</a:t>
            </a:r>
            <a:endParaRPr b="0" i="0" sz="17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7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Toco_en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nombre_festival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‘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Lollapalooza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’</a:t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/>
        </p:nvSpPr>
        <p:spPr>
          <a:xfrm>
            <a:off x="2119997" y="714374"/>
            <a:ext cx="4904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Anidadas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1099496" y="3469183"/>
            <a:ext cx="6945000" cy="29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-3175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</a:t>
            </a:r>
            <a:b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&gt;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 (no disponible en SQLite)</a:t>
            </a:r>
            <a:endParaRPr b="0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&gt;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 </a:t>
            </a:r>
            <a:r>
              <a:rPr b="0" i="0" lang="es" sz="2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(no disponible en SQLite)</a:t>
            </a:r>
            <a:endParaRPr b="0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EXISTS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</a:t>
            </a:r>
            <a:b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2649274" y="14005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 condición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943593" y="1931940"/>
            <a:ext cx="72570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la sub consulta retorna un escalar podemos usar las operadores condicionales típicos. Si no podemos hacerlo agregando un operador adicional.</a:t>
            </a: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/>
        </p:nvSpPr>
        <p:spPr>
          <a:xfrm>
            <a:off x="2864465" y="714374"/>
            <a:ext cx="34152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anterior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943593" y="4363743"/>
            <a:ext cx="7257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Además, existen operadores como </a:t>
            </a: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etc.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394333" y="2199023"/>
            <a:ext cx="6355200" cy="18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atributos</a:t>
            </a:r>
            <a:endParaRPr b="0" i="0" sz="2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relaciones</a:t>
            </a:r>
            <a:endParaRPr b="0" i="0" sz="2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condiciones</a:t>
            </a:r>
            <a:r>
              <a:rPr b="0" i="0" lang="e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selecciones</a:t>
            </a:r>
            <a:endParaRPr b="0" i="0" sz="2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7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/>
        </p:nvSpPr>
        <p:spPr>
          <a:xfrm>
            <a:off x="2119997" y="714374"/>
            <a:ext cx="4904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Anidadas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2649274" y="14005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ALL, ANY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943558" y="3298816"/>
            <a:ext cx="7257000" cy="3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Cervezas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Cervezas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Cervezas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precio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 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Cervezas2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precio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Cervezas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Cervezas2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Cervezas2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‘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Austral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Calafate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’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7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943543" y="2565533"/>
            <a:ext cx="7257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Cervezas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más 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baratas que la Austral Calafate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943550" y="1998638"/>
            <a:ext cx="451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chemeClr val="dk1"/>
                </a:solidFill>
              </a:rPr>
              <a:t>Cervezas</a:t>
            </a:r>
            <a:r>
              <a:rPr i="1" lang="es" sz="1800">
                <a:solidFill>
                  <a:schemeClr val="dk1"/>
                </a:solidFill>
              </a:rPr>
              <a:t>(nombre, precio, ...)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/>
        </p:nvSpPr>
        <p:spPr>
          <a:xfrm>
            <a:off x="2119997" y="714374"/>
            <a:ext cx="4904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Anidadas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2649274" y="14005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ALL, ANY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943558" y="3631042"/>
            <a:ext cx="7257000" cy="27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Cervezas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Cervezas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Cervezas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precio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Cervezas2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precio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Cervezas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Cervezas2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7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943593" y="2352274"/>
            <a:ext cx="7257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Cervezas que no son la más cara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/>
        </p:nvSpPr>
        <p:spPr>
          <a:xfrm>
            <a:off x="2119997" y="714374"/>
            <a:ext cx="4904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Anidadas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943593" y="2604768"/>
            <a:ext cx="72570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Podemos expresar estas consultas con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0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943593" y="4258399"/>
            <a:ext cx="7257000" cy="15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Hint: Las consultas SFW son </a:t>
            </a:r>
            <a:r>
              <a:rPr b="1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monótonas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Una consulta con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es monótona. Una consulta con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 es</a:t>
            </a:r>
            <a:endParaRPr b="0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/>
        </p:nvSpPr>
        <p:spPr>
          <a:xfrm>
            <a:off x="392638" y="714374"/>
            <a:ext cx="8358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 Consultas Relacionadas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943505" y="3002063"/>
            <a:ext cx="7257000" cy="29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Películas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p.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año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&lt;&gt;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año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Películas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673613" y="1991320"/>
            <a:ext cx="7796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Nombres de películas que se repiten en años diferentes</a:t>
            </a:r>
            <a:endParaRPr b="0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673613" y="5968977"/>
            <a:ext cx="7796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sub consulta depende de la externa!</a:t>
            </a:r>
            <a:endParaRPr b="0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/>
        </p:nvSpPr>
        <p:spPr>
          <a:xfrm>
            <a:off x="2119997" y="714374"/>
            <a:ext cx="4904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Anidadas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2649274" y="14005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 Joins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1691139" y="3447686"/>
            <a:ext cx="59142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Actores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agg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cuenta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Actores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(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id_actor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(*)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cuenta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Actuo_en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id_actor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agg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Actores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agg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100390" y="1972762"/>
            <a:ext cx="894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nombre de cada actor junto con el total de películas en las que ha actuado.</a:t>
            </a:r>
            <a:endParaRPr b="0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/>
        </p:nvSpPr>
        <p:spPr>
          <a:xfrm>
            <a:off x="2119997" y="714374"/>
            <a:ext cx="4904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Anidadas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2649274" y="14005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 Joins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989068" y="2931258"/>
            <a:ext cx="9054600" cy="3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Actores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agg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año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Actores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(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Actuo_en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id_actor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Peliculas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año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año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Actuo_en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Peliculas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Actuo_en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id_pelicula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Peliculas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id_actor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agg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Actores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agg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endParaRPr b="0" i="0" sz="18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100390" y="1972762"/>
            <a:ext cx="8943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nombre de cada actor junto con el año de la primera película en la que actuó.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100478" y="6171153"/>
            <a:ext cx="8943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pasa si queremos el nombre de la película además del año?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/>
        </p:nvSpPr>
        <p:spPr>
          <a:xfrm>
            <a:off x="1698069" y="714374"/>
            <a:ext cx="5747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Información Incompleta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943558" y="1870892"/>
            <a:ext cx="7257000" cy="4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-3111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</a:pPr>
            <a:r>
              <a:rPr b="0" i="0" lang="e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una base de datos real, muy seguido no tendremos los datos para llenar todas las columnas al agregar una fila.</a:t>
            </a:r>
            <a:br>
              <a:rPr b="0" i="0" lang="e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</a:pPr>
            <a:r>
              <a:rPr b="0" i="0" lang="e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También puede ser que por la lógica del problema, que un campo esté vacío tenga una semántica relevante para la aplicación. </a:t>
            </a:r>
            <a:br>
              <a:rPr b="0" i="0" lang="e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</a:pPr>
            <a:r>
              <a:rPr b="0" i="0" lang="e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 SQL podemos modelar la falta de información mediante nulos (</a:t>
            </a:r>
            <a:r>
              <a:rPr b="0" i="0" lang="es" sz="21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s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br>
              <a:rPr b="0" i="0" lang="es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Char char="•"/>
            </a:pPr>
            <a:r>
              <a:rPr b="0" i="0" lang="es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Los nulos en las tablas generan ciertos comportamientos extraños que es bueno tener en cuenta al trabajar con ellos. Los discutiremos en esta clase.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/>
        </p:nvSpPr>
        <p:spPr>
          <a:xfrm>
            <a:off x="1698069" y="714374"/>
            <a:ext cx="5747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Información Incompleta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510209" y="5486462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significan los nulos en este caso?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a de pantalla 2017-09-10 a la(s) 17.56.27.png" id="264" name="Google Shape;2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902" y="2134195"/>
            <a:ext cx="6706197" cy="258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/>
        </p:nvSpPr>
        <p:spPr>
          <a:xfrm>
            <a:off x="3847087" y="500062"/>
            <a:ext cx="1449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510209" y="2153168"/>
            <a:ext cx="81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el caso anterior puede significar que no se dispone de la información, pero existe!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2649274" y="14005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Significado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510209" y="3716977"/>
            <a:ext cx="8123700" cy="26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general los nulos pueden significar:</a:t>
            </a: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 existe, pero no tengo la información</a:t>
            </a:r>
            <a:b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 no existe (si premios =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información no existe)</a:t>
            </a:r>
            <a:b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 siquiera sé si el valor existe o no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/>
        </p:nvSpPr>
        <p:spPr>
          <a:xfrm>
            <a:off x="510209" y="2423699"/>
            <a:ext cx="81237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 la relación </a:t>
            </a:r>
            <a:r>
              <a:rPr b="1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(a, b), las consultas:</a:t>
            </a: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6477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477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19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&lt;&gt; </a:t>
            </a:r>
            <a:r>
              <a:rPr b="0" i="0" lang="es" sz="19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2649274" y="14005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Consultando con nulos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510157" y="4428738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¿Son lo mismo?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510209" y="5102913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R.b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nulo, ni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R.b = 3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R.b &lt;&gt; 3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evalúan a verdadero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3847087" y="500062"/>
            <a:ext cx="1449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/>
        </p:nvSpPr>
        <p:spPr>
          <a:xfrm>
            <a:off x="3137178" y="714374"/>
            <a:ext cx="2869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Agregación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943593" y="3328487"/>
            <a:ext cx="72570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precio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Productos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fabricante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‘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Toyota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’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943593" y="2303859"/>
            <a:ext cx="7257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hace esta consulta?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943593" y="5330084"/>
            <a:ext cx="7257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También podemos usar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MAX, COUNT, etc.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/>
        </p:nvSpPr>
        <p:spPr>
          <a:xfrm>
            <a:off x="510209" y="2128977"/>
            <a:ext cx="8123700" cy="3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consulta: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6477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i="0" lang="e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510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Equivale a la unión de: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6477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19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477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&lt;&gt; </a:t>
            </a:r>
            <a:r>
              <a:rPr b="0" i="0" lang="es" sz="19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477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2649274" y="14005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Consultando con nulos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510209" y="5563085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ver si un elemento es nulo usamos 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3847087" y="500062"/>
            <a:ext cx="1449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510205" y="6065016"/>
            <a:ext cx="8634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ver si un elemento no es nulo usamos 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 NULL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/>
        </p:nvSpPr>
        <p:spPr>
          <a:xfrm>
            <a:off x="2649274" y="14005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Operaciones con nulos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510157" y="2873185"/>
            <a:ext cx="81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algún argumento de una operación aritmética es nulo, el resultado es nulo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3847087" y="500062"/>
            <a:ext cx="1449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/>
        </p:nvSpPr>
        <p:spPr>
          <a:xfrm>
            <a:off x="510209" y="2238836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Sean las siguientes instancias de </a:t>
            </a:r>
            <a:r>
              <a:rPr b="1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1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2649274" y="14005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Operaciones con nulos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a de pantalla 2017-09-10 a la(s) 18.15.50.png" id="304" name="Google Shape;3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2547" y="2848570"/>
            <a:ext cx="2678907" cy="116086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1"/>
          <p:cNvSpPr txBox="1"/>
          <p:nvPr/>
        </p:nvSpPr>
        <p:spPr>
          <a:xfrm>
            <a:off x="510209" y="4163744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consulta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5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25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s" sz="25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25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5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25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retorna: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3847087" y="500062"/>
            <a:ext cx="1449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31"/>
          <p:cNvGrpSpPr/>
          <p:nvPr/>
        </p:nvGrpSpPr>
        <p:grpSpPr>
          <a:xfrm>
            <a:off x="2888651" y="5159145"/>
            <a:ext cx="3366372" cy="1588963"/>
            <a:chOff x="4108450" y="7337712"/>
            <a:chExt cx="4787900" cy="2259940"/>
          </a:xfrm>
        </p:grpSpPr>
        <p:pic>
          <p:nvPicPr>
            <p:cNvPr descr="Captura de pantalla 2017-09-10 a la(s) 18.16.44.png" id="308" name="Google Shape;308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08450" y="7337712"/>
              <a:ext cx="4787900" cy="1993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38350" y="9255427"/>
              <a:ext cx="588625" cy="342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/>
        </p:nvSpPr>
        <p:spPr>
          <a:xfrm>
            <a:off x="510209" y="2238836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Sean las siguientes instancias de </a:t>
            </a:r>
            <a:r>
              <a:rPr b="1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1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2649274" y="14005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Operaciones con nulos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a de pantalla 2017-09-10 a la(s) 18.15.50.png" id="316" name="Google Shape;3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2547" y="3031555"/>
            <a:ext cx="2678907" cy="116086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2"/>
          <p:cNvSpPr txBox="1"/>
          <p:nvPr/>
        </p:nvSpPr>
        <p:spPr>
          <a:xfrm>
            <a:off x="510209" y="4529714"/>
            <a:ext cx="81237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Tenemos que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R.A = S.B 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vale:</a:t>
            </a: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cuando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R.A = 1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S.B = 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UNKNOWN 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cuando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R.A = null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S.B = 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3847087" y="500062"/>
            <a:ext cx="1449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/>
        </p:nvSpPr>
        <p:spPr>
          <a:xfrm>
            <a:off x="1876484" y="714374"/>
            <a:ext cx="53910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Lógica de tres valores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3"/>
          <p:cNvSpPr txBox="1"/>
          <p:nvPr/>
        </p:nvSpPr>
        <p:spPr>
          <a:xfrm>
            <a:off x="510209" y="2238839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usa lógica de tres valores: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a de pantalla 2017-09-10 a la(s) 18.23.13.png" id="325" name="Google Shape;3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1293" y="3353098"/>
            <a:ext cx="2741415" cy="138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/>
        </p:nvSpPr>
        <p:spPr>
          <a:xfrm>
            <a:off x="1876484" y="714374"/>
            <a:ext cx="53910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Lógica de tres valores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510209" y="2238839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usa lógica de tres valores: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a de pantalla 2017-09-10 a la(s) 18.24.25.png" id="332" name="Google Shape;3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2574" y="2823233"/>
            <a:ext cx="5098853" cy="16698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17-09-10 a la(s) 18.24.31.png" id="333" name="Google Shape;33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8477" y="4622065"/>
            <a:ext cx="4947048" cy="166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/>
        </p:nvSpPr>
        <p:spPr>
          <a:xfrm>
            <a:off x="510209" y="4085208"/>
            <a:ext cx="81237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2649274" y="14005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a de pantalla 2017-09-10 a la(s) 18.25.32.png" id="340" name="Google Shape;3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0406" y="2024046"/>
            <a:ext cx="2643188" cy="181272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5"/>
          <p:cNvSpPr txBox="1"/>
          <p:nvPr/>
        </p:nvSpPr>
        <p:spPr>
          <a:xfrm>
            <a:off x="510209" y="5431042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Resultado: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{3, 4}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3847087" y="500062"/>
            <a:ext cx="1449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/>
        </p:nvSpPr>
        <p:spPr>
          <a:xfrm>
            <a:off x="510209" y="4085208"/>
            <a:ext cx="81237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6"/>
          <p:cNvSpPr txBox="1"/>
          <p:nvPr/>
        </p:nvSpPr>
        <p:spPr>
          <a:xfrm>
            <a:off x="2649274" y="14005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6"/>
          <p:cNvSpPr txBox="1"/>
          <p:nvPr/>
        </p:nvSpPr>
        <p:spPr>
          <a:xfrm>
            <a:off x="510209" y="5431982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Resultado: tabla vacía!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a de pantalla 2017-09-10 a la(s) 18.28.13.png" id="350" name="Google Shape;3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0" y="2046370"/>
            <a:ext cx="2857501" cy="176807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6"/>
          <p:cNvSpPr txBox="1"/>
          <p:nvPr/>
        </p:nvSpPr>
        <p:spPr>
          <a:xfrm>
            <a:off x="3847087" y="500062"/>
            <a:ext cx="1449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/>
        </p:nvSpPr>
        <p:spPr>
          <a:xfrm>
            <a:off x="1876484" y="714374"/>
            <a:ext cx="53910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Lógica de tres valores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7"/>
          <p:cNvSpPr txBox="1"/>
          <p:nvPr/>
        </p:nvSpPr>
        <p:spPr>
          <a:xfrm>
            <a:off x="510209" y="2238839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resultado puede ser contraintuitivo pero es correcto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7"/>
          <p:cNvSpPr txBox="1"/>
          <p:nvPr/>
        </p:nvSpPr>
        <p:spPr>
          <a:xfrm>
            <a:off x="510209" y="3201293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Veamos la evaluación de </a:t>
            </a:r>
            <a:r>
              <a:rPr b="0" i="0" lang="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NOT IN (SELECT R.A FROM R)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a de pantalla 2017-09-10 a la(s) 18.40.03.png" id="359" name="Google Shape;35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5020" y="4163747"/>
            <a:ext cx="5973963" cy="198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/>
        </p:nvSpPr>
        <p:spPr>
          <a:xfrm>
            <a:off x="1876484" y="714374"/>
            <a:ext cx="53910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Lógica de tres valores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8"/>
          <p:cNvSpPr txBox="1"/>
          <p:nvPr/>
        </p:nvSpPr>
        <p:spPr>
          <a:xfrm>
            <a:off x="510209" y="2376553"/>
            <a:ext cx="81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Además </a:t>
            </a:r>
            <a:r>
              <a:rPr b="0" i="0" lang="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NOT IN (SELECT R.A FROM R) 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</a:t>
            </a:r>
            <a:r>
              <a:rPr b="0" i="0" lang="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(Lo mismo para 2)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8"/>
          <p:cNvSpPr txBox="1"/>
          <p:nvPr/>
        </p:nvSpPr>
        <p:spPr>
          <a:xfrm>
            <a:off x="510209" y="4874353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Resultado: tabla vacía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8"/>
          <p:cNvSpPr txBox="1"/>
          <p:nvPr/>
        </p:nvSpPr>
        <p:spPr>
          <a:xfrm>
            <a:off x="510209" y="3817441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el valor 4 aplicamos el razonamiento anterior.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/>
        </p:nvSpPr>
        <p:spPr>
          <a:xfrm>
            <a:off x="3137178" y="714374"/>
            <a:ext cx="2869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Agregación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943593" y="3634382"/>
            <a:ext cx="72570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(*)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Productos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año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i="0" lang="es" sz="19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2012</a:t>
            </a:r>
            <a:endParaRPr b="0" i="0" sz="1900" u="none" cap="none" strike="noStrike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943593" y="2303859"/>
            <a:ext cx="7257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diferencia estas consultas?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5063783" y="3634313"/>
            <a:ext cx="33336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(fabricante)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Productos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año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i="0" lang="es" sz="19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2012</a:t>
            </a:r>
            <a:endParaRPr b="0" i="0" sz="1900" u="none" cap="none" strike="noStrike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943593" y="5974629"/>
            <a:ext cx="7257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Ojo: En ambas se cuentan los duplicados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800789" y="5217820"/>
            <a:ext cx="75426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300" u="none" cap="none" strike="noStrike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(*)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cuenta los nulos. Más de eso en un rato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/>
        </p:nvSpPr>
        <p:spPr>
          <a:xfrm>
            <a:off x="3847087" y="714374"/>
            <a:ext cx="1449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510209" y="4187900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0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(*) </a:t>
            </a:r>
            <a:r>
              <a:rPr b="0" i="0" lang="e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vale</a:t>
            </a:r>
            <a:r>
              <a:rPr b="0" i="0" lang="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9"/>
          <p:cNvSpPr txBox="1"/>
          <p:nvPr/>
        </p:nvSpPr>
        <p:spPr>
          <a:xfrm>
            <a:off x="2649274" y="14005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Agregación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a de pantalla 2017-09-10 a la(s) 19.08.06.png" id="375" name="Google Shape;37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2305" y="2416966"/>
            <a:ext cx="839391" cy="982266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9"/>
          <p:cNvSpPr txBox="1"/>
          <p:nvPr/>
        </p:nvSpPr>
        <p:spPr>
          <a:xfrm>
            <a:off x="510209" y="5168788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0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(R.A) </a:t>
            </a:r>
            <a:r>
              <a:rPr b="0" i="0" lang="e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vale</a:t>
            </a:r>
            <a:r>
              <a:rPr b="0" i="0" lang="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/>
        </p:nvSpPr>
        <p:spPr>
          <a:xfrm>
            <a:off x="3847087" y="714374"/>
            <a:ext cx="1449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0"/>
          <p:cNvSpPr txBox="1"/>
          <p:nvPr/>
        </p:nvSpPr>
        <p:spPr>
          <a:xfrm>
            <a:off x="2649274" y="14005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Agregación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0"/>
          <p:cNvSpPr txBox="1"/>
          <p:nvPr/>
        </p:nvSpPr>
        <p:spPr>
          <a:xfrm>
            <a:off x="510209" y="2505095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(R.A) </a:t>
            </a: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retorna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 </a:t>
            </a:r>
            <a:r>
              <a:rPr b="0" i="0" lang="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R.A = {1,null} 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4" name="Google Shape;384;p40"/>
          <p:cNvSpPr txBox="1"/>
          <p:nvPr/>
        </p:nvSpPr>
        <p:spPr>
          <a:xfrm>
            <a:off x="510209" y="3433464"/>
            <a:ext cx="81237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funciones de agregación: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Ignore todos los nulos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622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 el valor de la agregación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0"/>
          <p:cNvSpPr txBox="1"/>
          <p:nvPr/>
        </p:nvSpPr>
        <p:spPr>
          <a:xfrm>
            <a:off x="510209" y="5385930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única excepción es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COUNT(*)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/>
          <p:nvPr/>
        </p:nvSpPr>
        <p:spPr>
          <a:xfrm>
            <a:off x="426157" y="2350785"/>
            <a:ext cx="8291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 crear una tabla o agregar una columna podemos incluir una restricción para que no permita NULLs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1"/>
          <p:cNvSpPr txBox="1"/>
          <p:nvPr/>
        </p:nvSpPr>
        <p:spPr>
          <a:xfrm>
            <a:off x="426157" y="3634382"/>
            <a:ext cx="82917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(…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atributo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&lt;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tipo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…) 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87500"/>
              </a:lnSpc>
              <a:spcBef>
                <a:spcPts val="800"/>
              </a:spcBef>
              <a:spcAft>
                <a:spcPts val="0"/>
              </a:spcAft>
              <a:buClr>
                <a:srgbClr val="191919"/>
              </a:buClr>
              <a:buSzPts val="17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1"/>
          <p:cNvSpPr txBox="1"/>
          <p:nvPr/>
        </p:nvSpPr>
        <p:spPr>
          <a:xfrm>
            <a:off x="3847087" y="500062"/>
            <a:ext cx="1449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/>
          <p:nvPr/>
        </p:nvSpPr>
        <p:spPr>
          <a:xfrm>
            <a:off x="3162092" y="714374"/>
            <a:ext cx="2819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 Joins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2"/>
          <p:cNvSpPr txBox="1"/>
          <p:nvPr/>
        </p:nvSpPr>
        <p:spPr>
          <a:xfrm>
            <a:off x="426122" y="1867264"/>
            <a:ext cx="82917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Usualmente hacemos JOINS, especificando en la sentencia </a:t>
            </a:r>
            <a:r>
              <a:rPr b="0" i="0" lang="es" sz="2200" u="none" cap="none" strike="noStrike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la consulta las tablas que queremos usar y en el </a:t>
            </a:r>
            <a:r>
              <a:rPr b="0" i="0" lang="es" sz="2200" u="none" cap="none" strike="noStrike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b="0" i="0" lang="e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 condiciones.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9" name="Google Shape;399;p42"/>
          <p:cNvSpPr txBox="1"/>
          <p:nvPr/>
        </p:nvSpPr>
        <p:spPr>
          <a:xfrm>
            <a:off x="426122" y="5135529"/>
            <a:ext cx="82917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Pero SQL tiene una sintaxis mucho más clara para expresar un join normal: </a:t>
            </a:r>
            <a:r>
              <a:rPr b="0" i="0" lang="es" sz="2200" u="none" cap="none" strike="noStrike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INNER JOIN </a:t>
            </a:r>
            <a:r>
              <a:rPr b="0" i="0" lang="e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(alias </a:t>
            </a:r>
            <a:r>
              <a:rPr b="0" i="0" lang="es" sz="2200" u="none" cap="none" strike="noStrike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0" name="Google Shape;400;p42"/>
          <p:cNvSpPr txBox="1"/>
          <p:nvPr/>
        </p:nvSpPr>
        <p:spPr>
          <a:xfrm>
            <a:off x="1047452" y="3409203"/>
            <a:ext cx="7049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 </a:t>
            </a:r>
            <a:endParaRPr b="0" i="0" sz="23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Peliculas</a:t>
            </a:r>
            <a:r>
              <a:rPr b="0" i="0" lang="e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Actuo_en</a:t>
            </a:r>
            <a:endParaRPr b="0" i="0" sz="2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id_pelicula</a:t>
            </a:r>
            <a:endParaRPr b="0" i="0" sz="2300" u="none" cap="none" strike="noStrike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 txBox="1"/>
          <p:nvPr/>
        </p:nvSpPr>
        <p:spPr>
          <a:xfrm>
            <a:off x="3162092" y="714374"/>
            <a:ext cx="2819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 Joins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3"/>
          <p:cNvSpPr txBox="1"/>
          <p:nvPr/>
        </p:nvSpPr>
        <p:spPr>
          <a:xfrm>
            <a:off x="426122" y="1867264"/>
            <a:ext cx="82917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Estas 3 consultas son equivalentes: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7" name="Google Shape;407;p43"/>
          <p:cNvSpPr txBox="1"/>
          <p:nvPr/>
        </p:nvSpPr>
        <p:spPr>
          <a:xfrm>
            <a:off x="218903" y="2905963"/>
            <a:ext cx="3876300" cy="18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 </a:t>
            </a:r>
            <a:endParaRPr b="0" i="0" sz="23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Peliculas</a:t>
            </a:r>
            <a:r>
              <a:rPr b="0" i="0" lang="e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Actuo_en</a:t>
            </a:r>
            <a:endParaRPr b="0" i="0" sz="2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s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id_pelicula</a:t>
            </a:r>
            <a:endParaRPr b="0" i="0" sz="2300" u="none" cap="none" strike="noStrike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3"/>
          <p:cNvSpPr txBox="1"/>
          <p:nvPr/>
        </p:nvSpPr>
        <p:spPr>
          <a:xfrm>
            <a:off x="1626469" y="4840014"/>
            <a:ext cx="58911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 </a:t>
            </a:r>
            <a:endParaRPr b="0" i="0" sz="2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Peliculas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Actuo_en</a:t>
            </a:r>
            <a:endParaRPr b="0" i="0" sz="2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id_pelicula</a:t>
            </a:r>
            <a:endParaRPr b="0" i="0" sz="2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43"/>
          <p:cNvSpPr txBox="1"/>
          <p:nvPr/>
        </p:nvSpPr>
        <p:spPr>
          <a:xfrm>
            <a:off x="4529953" y="2877064"/>
            <a:ext cx="47160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 </a:t>
            </a:r>
            <a:endParaRPr b="0" i="0" sz="2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Peliculas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Actuo_en</a:t>
            </a:r>
            <a:endParaRPr b="0" i="0" sz="2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id_pelicula</a:t>
            </a:r>
            <a:endParaRPr b="0" i="0" sz="2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4"/>
          <p:cNvSpPr txBox="1"/>
          <p:nvPr/>
        </p:nvSpPr>
        <p:spPr>
          <a:xfrm>
            <a:off x="3162092" y="714374"/>
            <a:ext cx="2819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Joins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4"/>
          <p:cNvSpPr txBox="1"/>
          <p:nvPr/>
        </p:nvSpPr>
        <p:spPr>
          <a:xfrm>
            <a:off x="663169" y="1910365"/>
            <a:ext cx="7817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Consideremos estas tablas: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a de pantalla 2017-09-10 a la(s) 21.58.08.png" id="416" name="Google Shape;41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6510" y="3009551"/>
            <a:ext cx="5831088" cy="216991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4"/>
          <p:cNvSpPr txBox="1"/>
          <p:nvPr/>
        </p:nvSpPr>
        <p:spPr>
          <a:xfrm>
            <a:off x="663169" y="5714412"/>
            <a:ext cx="7817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Escribamos una consulta que liste los ingresos totales de cada estudio.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"/>
          <p:cNvSpPr txBox="1"/>
          <p:nvPr/>
        </p:nvSpPr>
        <p:spPr>
          <a:xfrm>
            <a:off x="3162092" y="714374"/>
            <a:ext cx="2819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Joins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5"/>
          <p:cNvSpPr txBox="1"/>
          <p:nvPr/>
        </p:nvSpPr>
        <p:spPr>
          <a:xfrm>
            <a:off x="663169" y="1545647"/>
            <a:ext cx="7817700" cy="23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9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Pelicula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ingreso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Pelicula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titulo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Pelicula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titulo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5"/>
          <p:cNvSpPr txBox="1"/>
          <p:nvPr/>
        </p:nvSpPr>
        <p:spPr>
          <a:xfrm>
            <a:off x="663091" y="4007436"/>
            <a:ext cx="7817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¿Cuál es el problema de esta consulta?</a:t>
            </a: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5"/>
          <p:cNvSpPr txBox="1"/>
          <p:nvPr/>
        </p:nvSpPr>
        <p:spPr>
          <a:xfrm>
            <a:off x="663169" y="4763149"/>
            <a:ext cx="78177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estudio MGM, cuyas películas no tenemos información va a desaparecer por no tener contraparte en el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5"/>
          <p:cNvSpPr txBox="1"/>
          <p:nvPr/>
        </p:nvSpPr>
        <p:spPr>
          <a:xfrm>
            <a:off x="1985491" y="3200539"/>
            <a:ext cx="7817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Resultado: (Warner, 428)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/>
          <p:nvPr/>
        </p:nvSpPr>
        <p:spPr>
          <a:xfrm>
            <a:off x="3162092" y="714374"/>
            <a:ext cx="2819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Joins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6"/>
          <p:cNvSpPr txBox="1"/>
          <p:nvPr/>
        </p:nvSpPr>
        <p:spPr>
          <a:xfrm>
            <a:off x="663169" y="3158594"/>
            <a:ext cx="78177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9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Pelicula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ingreso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Pelicula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titulo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Pelicula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titulo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6"/>
          <p:cNvSpPr txBox="1"/>
          <p:nvPr/>
        </p:nvSpPr>
        <p:spPr>
          <a:xfrm>
            <a:off x="663116" y="5282814"/>
            <a:ext cx="7817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Resultado: (Warner, 428), (MGM, </a:t>
            </a:r>
            <a:r>
              <a:rPr b="0" i="0" lang="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6"/>
          <p:cNvSpPr txBox="1"/>
          <p:nvPr/>
        </p:nvSpPr>
        <p:spPr>
          <a:xfrm>
            <a:off x="663169" y="1910365"/>
            <a:ext cx="7817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 solucionamos con un Outer Join izquierdo, que mantiene las tuplas sin pareja de la primera tabla: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/>
          <p:nvPr/>
        </p:nvSpPr>
        <p:spPr>
          <a:xfrm>
            <a:off x="2774721" y="714374"/>
            <a:ext cx="35946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 Outer Join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7"/>
          <p:cNvSpPr txBox="1"/>
          <p:nvPr/>
        </p:nvSpPr>
        <p:spPr>
          <a:xfrm>
            <a:off x="663169" y="2292520"/>
            <a:ext cx="78177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Pelicula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titulo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Pelicula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9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titulo</a:t>
            </a:r>
            <a:endParaRPr b="0" i="0" sz="19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47"/>
          <p:cNvGrpSpPr/>
          <p:nvPr/>
        </p:nvGrpSpPr>
        <p:grpSpPr>
          <a:xfrm>
            <a:off x="1977855" y="3977680"/>
            <a:ext cx="5187964" cy="1491205"/>
            <a:chOff x="2813050" y="5657346"/>
            <a:chExt cx="7378700" cy="2120901"/>
          </a:xfrm>
        </p:grpSpPr>
        <p:pic>
          <p:nvPicPr>
            <p:cNvPr descr="Captura de pantalla 2017-09-10 a la(s) 22.07.11.png" id="442" name="Google Shape;442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13050" y="5657346"/>
              <a:ext cx="7378700" cy="2120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Google Shape;443;p47"/>
            <p:cNvSpPr/>
            <p:nvPr/>
          </p:nvSpPr>
          <p:spPr>
            <a:xfrm>
              <a:off x="6610000" y="7143275"/>
              <a:ext cx="1670100" cy="43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4275" lIns="64275" spcFirstLastPara="1" rIns="64275" wrap="square" tIns="6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4" name="Google Shape;444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98222" y="7169959"/>
              <a:ext cx="588625" cy="342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/>
          <p:nvPr/>
        </p:nvSpPr>
        <p:spPr>
          <a:xfrm>
            <a:off x="663116" y="2203405"/>
            <a:ext cx="78177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-273050" lvl="0" marL="3175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5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mantenemos las tuplas de </a:t>
            </a:r>
            <a:r>
              <a:rPr b="1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que no tienen correspondencia.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5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mantenemos las tuplas de </a:t>
            </a:r>
            <a:r>
              <a:rPr b="1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que no tienen correspondencia.</a:t>
            </a:r>
            <a:b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s" sz="25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FULL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s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5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mantenemos las tuplas de </a:t>
            </a:r>
            <a:r>
              <a:rPr b="1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1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que no tienen correspondencia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8"/>
          <p:cNvSpPr txBox="1"/>
          <p:nvPr/>
        </p:nvSpPr>
        <p:spPr>
          <a:xfrm>
            <a:off x="3162092" y="714374"/>
            <a:ext cx="28197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Joins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8"/>
          <p:cNvSpPr txBox="1"/>
          <p:nvPr/>
        </p:nvSpPr>
        <p:spPr>
          <a:xfrm>
            <a:off x="453902" y="5407453"/>
            <a:ext cx="7765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2" name="Google Shape;452;p48"/>
          <p:cNvSpPr txBox="1"/>
          <p:nvPr/>
        </p:nvSpPr>
        <p:spPr>
          <a:xfrm>
            <a:off x="613774" y="5748968"/>
            <a:ext cx="7817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317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Más detalles </a:t>
            </a:r>
            <a:r>
              <a:rPr b="0" i="0" lang="es" sz="25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acá</a:t>
            </a: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0" i="0" lang="es" sz="25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acá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94d3bcde_0_0"/>
          <p:cNvSpPr txBox="1"/>
          <p:nvPr/>
        </p:nvSpPr>
        <p:spPr>
          <a:xfrm>
            <a:off x="3564463" y="714374"/>
            <a:ext cx="2015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g12094d3bcde_0_0"/>
          <p:cNvGraphicFramePr/>
          <p:nvPr/>
        </p:nvGraphicFramePr>
        <p:xfrm>
          <a:off x="1498625" y="214275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{A3DD28A6-D011-4861-AAB7-4650F774357F}</a:tableStyleId>
              </a:tblPr>
              <a:tblGrid>
                <a:gridCol w="1536700"/>
                <a:gridCol w="1536700"/>
                <a:gridCol w="1536700"/>
                <a:gridCol w="15367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producto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fecha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precio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cantidad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tomates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07/02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tomates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06/07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150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zapallo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08/02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800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zapallo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09/07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1000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zapallo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01/01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g12094d3bcde_0_0"/>
          <p:cNvSpPr txBox="1"/>
          <p:nvPr/>
        </p:nvSpPr>
        <p:spPr>
          <a:xfrm>
            <a:off x="738950" y="4913525"/>
            <a:ext cx="24189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(*)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Compra</a:t>
            </a:r>
            <a:endParaRPr b="0" i="0" sz="1900" u="none" cap="none" strike="noStrike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2094d3bcde_0_0"/>
          <p:cNvSpPr txBox="1"/>
          <p:nvPr/>
        </p:nvSpPr>
        <p:spPr>
          <a:xfrm>
            <a:off x="5217250" y="4913525"/>
            <a:ext cx="31878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Compra</a:t>
            </a:r>
            <a:endParaRPr b="0" i="0" sz="1900" u="none" cap="none" strike="noStrike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2094d3bcde_0_0"/>
          <p:cNvSpPr txBox="1"/>
          <p:nvPr/>
        </p:nvSpPr>
        <p:spPr>
          <a:xfrm>
            <a:off x="1485925" y="5783500"/>
            <a:ext cx="3294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rPr b="1" lang="es" sz="3700">
                <a:solidFill>
                  <a:schemeClr val="dk1"/>
                </a:solidFill>
              </a:rPr>
              <a:t>5</a:t>
            </a:r>
            <a:endParaRPr b="1" i="0" sz="3700" u="none" cap="none" strike="noStrike">
              <a:solidFill>
                <a:schemeClr val="dk1"/>
              </a:solidFill>
            </a:endParaRPr>
          </a:p>
        </p:txBody>
      </p:sp>
      <p:sp>
        <p:nvSpPr>
          <p:cNvPr id="94" name="Google Shape;94;g12094d3bcde_0_0"/>
          <p:cNvSpPr txBox="1"/>
          <p:nvPr/>
        </p:nvSpPr>
        <p:spPr>
          <a:xfrm>
            <a:off x="6558875" y="5783500"/>
            <a:ext cx="3294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rPr b="1" lang="es" sz="3700">
                <a:solidFill>
                  <a:schemeClr val="dk1"/>
                </a:solidFill>
              </a:rPr>
              <a:t>3</a:t>
            </a:r>
            <a:endParaRPr b="1" i="0" sz="3700" u="none" cap="none" strike="noStrike">
              <a:solidFill>
                <a:schemeClr val="dk1"/>
              </a:solidFill>
            </a:endParaRPr>
          </a:p>
        </p:txBody>
      </p:sp>
      <p:sp>
        <p:nvSpPr>
          <p:cNvPr id="95" name="Google Shape;95;g12094d3bcde_0_0"/>
          <p:cNvSpPr txBox="1"/>
          <p:nvPr/>
        </p:nvSpPr>
        <p:spPr>
          <a:xfrm>
            <a:off x="1498618" y="1701989"/>
            <a:ext cx="72570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Compra(producto, fecha, precio, cantidad)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g12094d3bcde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210" y="1337100"/>
            <a:ext cx="6453599" cy="418380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12094d3bcde_0_25"/>
          <p:cNvSpPr txBox="1"/>
          <p:nvPr/>
        </p:nvSpPr>
        <p:spPr>
          <a:xfrm>
            <a:off x="5012800" y="6426900"/>
            <a:ext cx="401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[</a:t>
            </a:r>
            <a:r>
              <a:rPr lang="es" sz="900"/>
              <a:t>https://blog.jooq.org/say-no-to-venn-diagrams-when-explaining-joins/]</a:t>
            </a:r>
            <a:endParaRPr sz="9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9"/>
          <p:cNvSpPr txBox="1"/>
          <p:nvPr/>
        </p:nvSpPr>
        <p:spPr>
          <a:xfrm>
            <a:off x="2141859" y="763717"/>
            <a:ext cx="5475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Redundancia en SQL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9"/>
          <p:cNvSpPr txBox="1"/>
          <p:nvPr/>
        </p:nvSpPr>
        <p:spPr>
          <a:xfrm>
            <a:off x="510192" y="1930952"/>
            <a:ext cx="812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Recordemos esta consulta: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9"/>
          <p:cNvSpPr txBox="1"/>
          <p:nvPr/>
        </p:nvSpPr>
        <p:spPr>
          <a:xfrm>
            <a:off x="510187" y="2674401"/>
            <a:ext cx="7257000" cy="3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Bandas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b="0" i="0" sz="17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Bandas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Estudiantes_UC</a:t>
            </a:r>
            <a:endParaRPr b="0" i="0" sz="17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Bandas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vocalista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Estudiantes_UC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b="0" i="0" sz="17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Bandas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7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7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Toco_en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nombre_banda</a:t>
            </a:r>
            <a:endParaRPr b="0" i="0" sz="17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7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Toco_en</a:t>
            </a:r>
            <a:endParaRPr b="0" i="0" sz="17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7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Toco_en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nombre_festival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‘</a:t>
            </a:r>
            <a:r>
              <a:rPr b="0" i="0" lang="es" sz="17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Lollapalooza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’</a:t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0"/>
          <p:cNvSpPr txBox="1"/>
          <p:nvPr/>
        </p:nvSpPr>
        <p:spPr>
          <a:xfrm>
            <a:off x="194431" y="898237"/>
            <a:ext cx="72570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Bandas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b="0" i="0" sz="1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Bandas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Estudiantes_UC</a:t>
            </a:r>
            <a:endParaRPr b="0" i="0" sz="1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Bandas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vocalista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Estudiantes_UC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b="0" i="0" sz="1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Bandas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Toco_en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nombre_banda</a:t>
            </a:r>
            <a:endParaRPr b="0" i="0" sz="1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Toco_en</a:t>
            </a:r>
            <a:endParaRPr b="0" i="0" sz="1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Toco_en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nombre_festival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‘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Lollapalooza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’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7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0"/>
          <p:cNvSpPr txBox="1"/>
          <p:nvPr/>
        </p:nvSpPr>
        <p:spPr>
          <a:xfrm>
            <a:off x="4775924" y="942434"/>
            <a:ext cx="43680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Bandas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b="0" i="0" sz="1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Bandas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Estudiantes_UC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Toco_en</a:t>
            </a:r>
            <a:endParaRPr b="0" i="0" sz="1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Bandas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vocalista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Estudiantes_UC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b="0" i="0" sz="1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Banda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Toco_en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nombre_banda</a:t>
            </a:r>
            <a:endParaRPr b="0" i="0" sz="1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Toco_en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nombre_festival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‘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Lollapalooza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’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50"/>
          <p:cNvSpPr txBox="1"/>
          <p:nvPr/>
        </p:nvSpPr>
        <p:spPr>
          <a:xfrm>
            <a:off x="1936547" y="3512232"/>
            <a:ext cx="5271000" cy="19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Bandas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b="0" i="0" sz="1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Bandas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Estudiantes_UC</a:t>
            </a:r>
            <a:endParaRPr b="0" i="0" sz="1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Bandas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vocalista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Estudiantes_UC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b="0" i="0" sz="1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INTERSECT</a:t>
            </a:r>
            <a:endParaRPr b="0" i="0" sz="13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Toco_en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nombre_banda</a:t>
            </a:r>
            <a:endParaRPr b="0" i="0" sz="1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Toco_en</a:t>
            </a:r>
            <a:endParaRPr b="0" i="0" sz="1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Toco_en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nombre_festival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‘</a:t>
            </a:r>
            <a:r>
              <a:rPr b="0" i="0" lang="es" sz="1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Lollapalooza</a:t>
            </a:r>
            <a:r>
              <a:rPr b="0" i="0" lang="es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’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50"/>
          <p:cNvSpPr txBox="1"/>
          <p:nvPr/>
        </p:nvSpPr>
        <p:spPr>
          <a:xfrm>
            <a:off x="663170" y="5801169"/>
            <a:ext cx="78177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Son todas equivalentes!</a:t>
            </a:r>
            <a:endParaRPr b="0" i="0" sz="2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1"/>
          <p:cNvSpPr txBox="1"/>
          <p:nvPr/>
        </p:nvSpPr>
        <p:spPr>
          <a:xfrm>
            <a:off x="2141859" y="763717"/>
            <a:ext cx="5475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Redundancia en SQL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1"/>
          <p:cNvSpPr txBox="1"/>
          <p:nvPr/>
        </p:nvSpPr>
        <p:spPr>
          <a:xfrm>
            <a:off x="393012" y="1988204"/>
            <a:ext cx="8358000" cy="4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-311150" lvl="0" marL="317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Dada la naturaleza declarativa de SQL, es muy difícil predecir cómo diferentes formas de hacer una consulta puede  tener un mejor rendimiento al ser ejecutadas por el RDBMS.</a:t>
            </a:r>
            <a:b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317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aplicación real necesita hacer muchas consultas junto con código procedural para realizar su tarea. Cada consulta implica conectarse con la base de datos, y las conexiones tienen un </a:t>
            </a:r>
            <a:r>
              <a:rPr b="0" i="1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overhead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tiempo adicional.</a:t>
            </a:r>
            <a:b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317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eso en la práctica generalmente optimizamos el </a:t>
            </a:r>
            <a:r>
              <a:rPr b="0" i="0" lang="es" sz="2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número de consultas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hacer, más que cómo están escritas esas consultas.</a:t>
            </a:r>
            <a:endParaRPr b="0" i="0" sz="2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0" name="Google Shape;480;p51"/>
          <p:cNvSpPr txBox="1"/>
          <p:nvPr/>
        </p:nvSpPr>
        <p:spPr>
          <a:xfrm>
            <a:off x="2649274" y="1400563"/>
            <a:ext cx="3845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saber cuál usar?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94d3bcde_0_36"/>
          <p:cNvSpPr txBox="1"/>
          <p:nvPr/>
        </p:nvSpPr>
        <p:spPr>
          <a:xfrm>
            <a:off x="3564463" y="714374"/>
            <a:ext cx="2015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101;g12094d3bcde_0_36"/>
          <p:cNvGraphicFramePr/>
          <p:nvPr/>
        </p:nvGraphicFramePr>
        <p:xfrm>
          <a:off x="1498625" y="214275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{A3DD28A6-D011-4861-AAB7-4650F774357F}</a:tableStyleId>
              </a:tblPr>
              <a:tblGrid>
                <a:gridCol w="1536700"/>
                <a:gridCol w="1536700"/>
                <a:gridCol w="1536700"/>
                <a:gridCol w="15367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producto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fecha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precio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cantidad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tomates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07/02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tomates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06/07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150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zapallo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08/02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800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zapallo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09/07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1000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zapallo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01/01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12094d3bcde_0_36"/>
          <p:cNvSpPr txBox="1"/>
          <p:nvPr/>
        </p:nvSpPr>
        <p:spPr>
          <a:xfrm>
            <a:off x="123900" y="4913525"/>
            <a:ext cx="44481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DISTINCT </a:t>
            </a:r>
            <a:r>
              <a:rPr b="0" i="0" lang="es" sz="19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Compra</a:t>
            </a:r>
            <a:endParaRPr b="0" i="0" sz="1900" u="none" cap="none" strike="noStrike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2094d3bcde_0_36"/>
          <p:cNvSpPr txBox="1"/>
          <p:nvPr/>
        </p:nvSpPr>
        <p:spPr>
          <a:xfrm>
            <a:off x="4835675" y="4913525"/>
            <a:ext cx="47376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9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(DISTINCT 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Compra</a:t>
            </a:r>
            <a:endParaRPr b="0" i="0" sz="1900" u="none" cap="none" strike="noStrike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2094d3bcde_0_36"/>
          <p:cNvSpPr txBox="1"/>
          <p:nvPr/>
        </p:nvSpPr>
        <p:spPr>
          <a:xfrm>
            <a:off x="1485925" y="5783500"/>
            <a:ext cx="3294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rPr b="1" lang="es" sz="3700">
                <a:solidFill>
                  <a:schemeClr val="dk1"/>
                </a:solidFill>
              </a:rPr>
              <a:t>3</a:t>
            </a:r>
            <a:endParaRPr b="1" i="0" sz="3700" u="none" cap="none" strike="noStrike">
              <a:solidFill>
                <a:schemeClr val="dk1"/>
              </a:solidFill>
            </a:endParaRPr>
          </a:p>
        </p:txBody>
      </p:sp>
      <p:sp>
        <p:nvSpPr>
          <p:cNvPr id="105" name="Google Shape;105;g12094d3bcde_0_36"/>
          <p:cNvSpPr txBox="1"/>
          <p:nvPr/>
        </p:nvSpPr>
        <p:spPr>
          <a:xfrm>
            <a:off x="6558875" y="5783500"/>
            <a:ext cx="3294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rPr b="1" lang="es" sz="3700">
                <a:solidFill>
                  <a:schemeClr val="dk1"/>
                </a:solidFill>
              </a:rPr>
              <a:t>2</a:t>
            </a:r>
            <a:endParaRPr b="1" i="0" sz="3700" u="none" cap="none" strike="noStrike">
              <a:solidFill>
                <a:schemeClr val="dk1"/>
              </a:solidFill>
            </a:endParaRPr>
          </a:p>
        </p:txBody>
      </p:sp>
      <p:sp>
        <p:nvSpPr>
          <p:cNvPr id="106" name="Google Shape;106;g12094d3bcde_0_36"/>
          <p:cNvSpPr txBox="1"/>
          <p:nvPr/>
        </p:nvSpPr>
        <p:spPr>
          <a:xfrm>
            <a:off x="1498618" y="1701989"/>
            <a:ext cx="72570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Compra(producto, fecha, precio, cantidad)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/>
        </p:nvSpPr>
        <p:spPr>
          <a:xfrm>
            <a:off x="2987437" y="615709"/>
            <a:ext cx="31692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943593" y="1506828"/>
            <a:ext cx="72570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fabricante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20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2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fabricante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Productos</a:t>
            </a:r>
            <a:endParaRPr b="0" i="0" sz="20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año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i="0" lang="es" sz="20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2012</a:t>
            </a:r>
            <a:endParaRPr b="0" i="0" sz="2000" u="none" cap="none" strike="noStrike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fabricante</a:t>
            </a:r>
            <a:endParaRPr b="0" i="0" sz="20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713848" y="3299414"/>
            <a:ext cx="79500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 consulta: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 los resultados según el </a:t>
            </a: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b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Agrupa los resultados según los atributos del </a:t>
            </a: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 BY</a:t>
            </a:r>
            <a:b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17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</a:pPr>
            <a:r>
              <a:rPr b="0" i="0" lang="e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cada grupo se aplica independientemente la agregación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/>
        </p:nvSpPr>
        <p:spPr>
          <a:xfrm>
            <a:off x="3564463" y="714374"/>
            <a:ext cx="2015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943593" y="2215414"/>
            <a:ext cx="72570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Compra(producto, fecha, precio, cantidad)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Google Shape;120;p7"/>
          <p:cNvGraphicFramePr/>
          <p:nvPr/>
        </p:nvGraphicFramePr>
        <p:xfrm>
          <a:off x="1498700" y="3331875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{A3DD28A6-D011-4861-AAB7-4650F774357F}</a:tableStyleId>
              </a:tblPr>
              <a:tblGrid>
                <a:gridCol w="1536700"/>
                <a:gridCol w="1536700"/>
                <a:gridCol w="1536700"/>
                <a:gridCol w="15367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producto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fecha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precio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cantidad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tomates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07/02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tomates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06/07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150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zapallo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08/02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800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zapallo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09/07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1000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zapallo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01/01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600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</a:t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/>
        </p:nvSpPr>
        <p:spPr>
          <a:xfrm>
            <a:off x="3564463" y="714374"/>
            <a:ext cx="2015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s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716625" y="2279707"/>
            <a:ext cx="8134500" cy="28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23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precio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ventaTotal</a:t>
            </a:r>
            <a:endParaRPr b="0" i="0" sz="2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Compra</a:t>
            </a:r>
            <a:endParaRPr b="0" i="0" sz="2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fecha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i="0" lang="es" sz="23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'10/01'</a:t>
            </a:r>
            <a:endParaRPr b="0" i="0" sz="23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0" i="0" lang="es" sz="2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3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endParaRPr b="0" i="0" sz="2300" u="none" cap="none" strike="noStrike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79166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