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</p:sldIdLst>
  <p:sldSz cy="5143500" cx="9144000"/>
  <p:notesSz cx="6858000" cy="9144000"/>
  <p:embeddedFontLst>
    <p:embeddedFont>
      <p:font typeface="Helvetica Neue"/>
      <p:regular r:id="rId136"/>
      <p:bold r:id="rId137"/>
      <p:italic r:id="rId138"/>
      <p:boldItalic r:id="rId139"/>
    </p:embeddedFont>
    <p:embeddedFont>
      <p:font typeface="Helvetica Neue Light"/>
      <p:regular r:id="rId140"/>
      <p:bold r:id="rId141"/>
      <p:italic r:id="rId142"/>
      <p:boldItalic r:id="rId143"/>
    </p:embeddedFont>
    <p:embeddedFont>
      <p:font typeface="Cambria Math"/>
      <p:regular r:id="rId1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HelveticaNeueLight-boldItalic.fntdata"/><Relationship Id="rId142" Type="http://schemas.openxmlformats.org/officeDocument/2006/relationships/font" Target="fonts/HelveticaNeueLight-italic.fntdata"/><Relationship Id="rId141" Type="http://schemas.openxmlformats.org/officeDocument/2006/relationships/font" Target="fonts/HelveticaNeueLight-bold.fntdata"/><Relationship Id="rId140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44" Type="http://schemas.openxmlformats.org/officeDocument/2006/relationships/font" Target="fonts/CambriaMath-regular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HelveticaNeue-boldItalic.fntdata"/><Relationship Id="rId138" Type="http://schemas.openxmlformats.org/officeDocument/2006/relationships/font" Target="fonts/HelveticaNeue-italic.fntdata"/><Relationship Id="rId137" Type="http://schemas.openxmlformats.org/officeDocument/2006/relationships/font" Target="fonts/HelveticaNeue-bold.fntdata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font" Target="fonts/HelveticaNeue-regular.fntdata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08d1d9f34_0_30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608d1d9f34_0_30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08d1d9f34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608d1d9f34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1608d1d9f34_0_25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g1608d1d9f34_0_2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1608d1d9f34_0_25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g1608d1d9f34_0_2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608d1d9f34_0_26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g1608d1d9f34_0_26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1608d1d9f34_0_26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g1608d1d9f34_0_26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1608d1d9f34_0_26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g1608d1d9f34_0_26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g1608d1d9f34_0_26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g1608d1d9f34_0_2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1608d1d9f34_0_26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g1608d1d9f34_0_26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1608d1d9f34_0_26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g1608d1d9f34_0_26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608d1d9f34_0_26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g1608d1d9f34_0_26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1608d1d9f34_0_27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g1608d1d9f34_0_2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08d1d9f34_0_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608d1d9f34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1608d1d9f34_0_27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g1608d1d9f34_0_27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g1608d1d9f34_0_27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g1608d1d9f34_0_27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608d1d9f34_0_27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g1608d1d9f34_0_27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1608d1d9f34_0_27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g1608d1d9f34_0_27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1608d1d9f34_0_27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g1608d1d9f34_0_2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1608d1d9f34_0_27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g1608d1d9f34_0_27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1608d1d9f34_0_27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g1608d1d9f34_0_27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1608d1d9f34_0_27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g1608d1d9f34_0_27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1608d1d9f34_0_27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g1608d1d9f34_0_27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1608d1d9f34_0_27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g1608d1d9f34_0_27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08d1d9f34_0_2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608d1d9f34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608d1d9f34_0_27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g1608d1d9f34_0_27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g1608d1d9f34_0_28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g1608d1d9f34_0_28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608d1d9f34_0_28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g1608d1d9f34_0_28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1608d1d9f34_0_28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g1608d1d9f34_0_28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1608d1d9f34_0_28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g1608d1d9f34_0_28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608d1d9f34_0_29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g1608d1d9f34_0_29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1608d1d9f34_0_29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g1608d1d9f34_0_29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1608d1d9f34_0_29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g1608d1d9f34_0_29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2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g1608d1d9f34_0_29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g1608d1d9f34_0_29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1608d1d9f34_0_29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g1608d1d9f34_0_29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08d1d9f34_0_2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608d1d9f34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g1608d1d9f34_0_29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g1608d1d9f34_0_29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608d1d9f34_0_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608d1d9f34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08d1d9f34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608d1d9f34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608d1d9f34_0_3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608d1d9f34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08d1d9f34_0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608d1d9f34_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608d1d9f34_0_3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608d1d9f34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08d1d9f34_0_3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608d1d9f34_0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08d1d9f34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608d1d9f3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08d1d9f34_0_4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608d1d9f34_0_4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608d1d9f34_0_4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608d1d9f34_0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608d1d9f34_0_4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1608d1d9f34_0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08d1d9f34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1608d1d9f34_0_5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08d1d9f34_0_5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608d1d9f34_0_5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608d1d9f34_0_5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1608d1d9f34_0_5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608d1d9f34_0_5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1608d1d9f34_0_5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608d1d9f34_0_6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608d1d9f34_0_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608d1d9f34_0_6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1608d1d9f34_0_6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08d1d9f34_0_6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1608d1d9f34_0_6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08d1d9f34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608d1d9f3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608d1d9f34_0_7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1608d1d9f34_0_7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608d1d9f34_0_7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1608d1d9f34_0_7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608d1d9f34_0_7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1608d1d9f34_0_7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608d1d9f34_0_8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1608d1d9f34_0_8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608d1d9f34_0_8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1608d1d9f34_0_8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608d1d9f34_0_8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g1608d1d9f34_0_8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608d1d9f34_0_9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1608d1d9f34_0_9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608d1d9f34_0_9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g1608d1d9f34_0_9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608d1d9f34_0_9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g1608d1d9f34_0_9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608d1d9f34_0_9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g1608d1d9f34_0_9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8d1d9f34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608d1d9f3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608d1d9f34_0_10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g1608d1d9f34_0_10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608d1d9f34_0_10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g1608d1d9f34_0_10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608d1d9f34_0_10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1608d1d9f34_0_10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608d1d9f34_0_1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g1608d1d9f34_0_1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608d1d9f34_0_1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g1608d1d9f34_0_1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608d1d9f34_0_1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g1608d1d9f34_0_1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608d1d9f34_0_1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g1608d1d9f34_0_1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608d1d9f34_0_1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g1608d1d9f34_0_1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608d1d9f34_0_1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1608d1d9f34_0_1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608d1d9f34_0_1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g1608d1d9f34_0_1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08d1d9f34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608d1d9f34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608d1d9f34_0_1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g1608d1d9f34_0_1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608d1d9f34_0_1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g1608d1d9f34_0_1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608d1d9f34_0_1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g1608d1d9f34_0_1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608d1d9f34_0_1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g1608d1d9f34_0_1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608d1d9f34_0_1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g1608d1d9f34_0_1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608d1d9f34_0_1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g1608d1d9f34_0_1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608d1d9f34_0_1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g1608d1d9f34_0_1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608d1d9f34_0_1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g1608d1d9f34_0_1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608d1d9f34_0_12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g1608d1d9f34_0_1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608d1d9f34_0_1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g1608d1d9f34_0_1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08d1d9f34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608d1d9f34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608d1d9f34_0_13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g1608d1d9f34_0_1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608d1d9f34_0_1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g1608d1d9f34_0_1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608d1d9f34_0_13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g1608d1d9f34_0_1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608d1d9f34_0_14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g1608d1d9f34_0_1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608d1d9f34_0_14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g1608d1d9f34_0_1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608d1d9f34_0_14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g1608d1d9f34_0_1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608d1d9f34_0_15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g1608d1d9f34_0_15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608d1d9f34_0_15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g1608d1d9f34_0_1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608d1d9f34_0_15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g1608d1d9f34_0_15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608d1d9f34_0_16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g1608d1d9f34_0_1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08d1d9f34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608d1d9f34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1608d1d9f34_0_16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1608d1d9f34_0_16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608d1d9f34_0_16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g1608d1d9f34_0_16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608d1d9f34_0_17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g1608d1d9f34_0_17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1608d1d9f34_0_17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g1608d1d9f34_0_1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608d1d9f34_0_17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g1608d1d9f34_0_17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1608d1d9f34_0_18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g1608d1d9f34_0_18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608d1d9f34_0_18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g1608d1d9f34_0_18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1608d1d9f34_0_18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g1608d1d9f34_0_18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1608d1d9f34_0_18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g1608d1d9f34_0_18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608d1d9f34_0_18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g1608d1d9f34_0_18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08d1d9f34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608d1d9f34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1608d1d9f34_0_18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g1608d1d9f34_0_18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1608d1d9f34_0_19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g1608d1d9f34_0_19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608d1d9f34_0_19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g1608d1d9f34_0_19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608d1d9f34_0_19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g1608d1d9f34_0_19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608d1d9f34_0_19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g1608d1d9f34_0_19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1608d1d9f34_0_20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g1608d1d9f34_0_2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608d1d9f34_0_20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g1608d1d9f34_0_20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608d1d9f34_0_20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g1608d1d9f34_0_20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608d1d9f34_0_2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g1608d1d9f34_0_2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1608d1d9f34_0_2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g1608d1d9f34_0_2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08d1d9f34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608d1d9f34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1608d1d9f34_0_2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g1608d1d9f34_0_2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1608d1d9f34_0_2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g1608d1d9f34_0_2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1608d1d9f34_0_22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g1608d1d9f34_0_2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608d1d9f34_0_2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g1608d1d9f34_0_2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1608d1d9f34_0_23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g1608d1d9f34_0_2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608d1d9f34_0_2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g1608d1d9f34_0_2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1608d1d9f34_0_23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g1608d1d9f34_0_2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1608d1d9f34_0_24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g1608d1d9f34_0_2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1608d1d9f34_0_24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g1608d1d9f34_0_2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g1608d1d9f34_0_25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g1608d1d9f34_0_2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37983" y="4878958"/>
            <a:ext cx="258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 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37983" y="4878958"/>
            <a:ext cx="258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8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0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6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5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0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4294967295" type="ctr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</a:pPr>
            <a:r>
              <a:rPr b="0" i="0" lang="es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endParaRPr/>
          </a:p>
        </p:txBody>
      </p:sp>
      <p:sp>
        <p:nvSpPr>
          <p:cNvPr id="63" name="Google Shape;63;p15"/>
          <p:cNvSpPr txBox="1"/>
          <p:nvPr>
            <p:ph idx="4294967295" type="subTitle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Clase 8: Evaluación de consultas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62" name="Google Shape;262;p2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63" name="Google Shape;263;p2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64" name="Google Shape;264;p2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65" name="Google Shape;265;p2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66" name="Google Shape;266;p2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67" name="Google Shape;267;p2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68" name="Google Shape;268;p2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2957003" y="1524470"/>
            <a:ext cx="3325500" cy="349800"/>
          </a:xfrm>
          <a:prstGeom prst="wedgeEllipseCallout">
            <a:avLst>
              <a:gd fmla="val -99246" name="adj1"/>
              <a:gd fmla="val -14414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tupla t3 de R!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918482" y="1874423"/>
            <a:ext cx="238800" cy="8451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1108100" y="2046901"/>
            <a:ext cx="2241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Cargar página con t3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958605" y="3220582"/>
            <a:ext cx="238800" cy="8451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3161963" y="4070566"/>
            <a:ext cx="780300" cy="806100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114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698" name="Google Shape;2698;p11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9" name="Google Shape;2699;p11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0" name="Google Shape;2700;p11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701" name="Google Shape;2701;p11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702" name="Google Shape;2702;p11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703" name="Google Shape;2703;p11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704" name="Google Shape;2704;p11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705" name="Google Shape;2705;p11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706" name="Google Shape;2706;p11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707" name="Google Shape;2707;p11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8" name="Google Shape;2708;p11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9" name="Google Shape;2709;p11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0" name="Google Shape;2710;p11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1" name="Google Shape;2711;p11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2" name="Google Shape;2712;p11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3" name="Google Shape;2713;p11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4" name="Google Shape;2714;p11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5" name="Google Shape;2715;p11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6" name="Google Shape;2716;p11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717" name="Google Shape;2717;p11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718" name="Google Shape;2718;p11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719" name="Google Shape;2719;p11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720" name="Google Shape;2720;p11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1" name="Google Shape;2721;p114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2" name="Google Shape;2722;p114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3" name="Google Shape;2723;p114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4" name="Google Shape;2724;p114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5" name="Google Shape;2725;p114"/>
          <p:cNvSpPr/>
          <p:nvPr/>
        </p:nvSpPr>
        <p:spPr>
          <a:xfrm>
            <a:off x="3949472" y="299678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6" name="Google Shape;2726;p114"/>
          <p:cNvSpPr/>
          <p:nvPr/>
        </p:nvSpPr>
        <p:spPr>
          <a:xfrm>
            <a:off x="4778157" y="2980873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7" name="Google Shape;2727;p114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115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733" name="Google Shape;2733;p11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4" name="Google Shape;2734;p11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5" name="Google Shape;2735;p11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736" name="Google Shape;2736;p11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737" name="Google Shape;2737;p11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738" name="Google Shape;2738;p11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739" name="Google Shape;2739;p11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740" name="Google Shape;2740;p11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741" name="Google Shape;2741;p11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742" name="Google Shape;2742;p11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3" name="Google Shape;2743;p11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4" name="Google Shape;2744;p11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5" name="Google Shape;2745;p11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6" name="Google Shape;2746;p11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7" name="Google Shape;2747;p11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8" name="Google Shape;2748;p11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9" name="Google Shape;2749;p11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0" name="Google Shape;2750;p11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1" name="Google Shape;2751;p11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752" name="Google Shape;2752;p11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3" name="Google Shape;2753;p11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4" name="Google Shape;2754;p11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5" name="Google Shape;2755;p11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6" name="Google Shape;2756;p115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7" name="Google Shape;2757;p115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8" name="Google Shape;2758;p115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9" name="Google Shape;2759;p115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0" name="Google Shape;2760;p115"/>
          <p:cNvSpPr/>
          <p:nvPr/>
        </p:nvSpPr>
        <p:spPr>
          <a:xfrm>
            <a:off x="2130369" y="268092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1" name="Google Shape;2761;p115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116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767" name="Google Shape;2767;p11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8" name="Google Shape;2768;p11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9" name="Google Shape;2769;p11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770" name="Google Shape;2770;p11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771" name="Google Shape;2771;p11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772" name="Google Shape;2772;p11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773" name="Google Shape;2773;p11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774" name="Google Shape;2774;p11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775" name="Google Shape;2775;p11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776" name="Google Shape;2776;p11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7" name="Google Shape;2777;p11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8" name="Google Shape;2778;p11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9" name="Google Shape;2779;p11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0" name="Google Shape;2780;p11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1" name="Google Shape;2781;p11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2" name="Google Shape;2782;p11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3" name="Google Shape;2783;p11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4" name="Google Shape;2784;p11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5" name="Google Shape;2785;p11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786" name="Google Shape;2786;p11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7" name="Google Shape;2787;p11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8" name="Google Shape;2788;p11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789" name="Google Shape;2789;p11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0" name="Google Shape;2790;p116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1" name="Google Shape;2791;p116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2" name="Google Shape;2792;p116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3" name="Google Shape;2793;p116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4" name="Google Shape;2794;p116"/>
          <p:cNvSpPr/>
          <p:nvPr/>
        </p:nvSpPr>
        <p:spPr>
          <a:xfrm>
            <a:off x="2130369" y="268092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5" name="Google Shape;2795;p116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6" name="Google Shape;2796;p116"/>
          <p:cNvSpPr/>
          <p:nvPr/>
        </p:nvSpPr>
        <p:spPr>
          <a:xfrm>
            <a:off x="4809279" y="265053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117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802" name="Google Shape;2802;p11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3" name="Google Shape;2803;p11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4" name="Google Shape;2804;p11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805" name="Google Shape;2805;p11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806" name="Google Shape;2806;p11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807" name="Google Shape;2807;p11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808" name="Google Shape;2808;p11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809" name="Google Shape;2809;p11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810" name="Google Shape;2810;p11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811" name="Google Shape;2811;p11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2" name="Google Shape;2812;p11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3" name="Google Shape;2813;p11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4" name="Google Shape;2814;p11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5" name="Google Shape;2815;p11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6" name="Google Shape;2816;p11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7" name="Google Shape;2817;p11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8" name="Google Shape;2818;p11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9" name="Google Shape;2819;p11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0" name="Google Shape;2820;p11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821" name="Google Shape;2821;p11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2" name="Google Shape;2822;p11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3" name="Google Shape;2823;p11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824" name="Google Shape;2824;p11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5" name="Google Shape;2825;p117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6" name="Google Shape;2826;p117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7" name="Google Shape;2827;p117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8" name="Google Shape;2828;p117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9" name="Google Shape;2829;p117"/>
          <p:cNvSpPr/>
          <p:nvPr/>
        </p:nvSpPr>
        <p:spPr>
          <a:xfrm>
            <a:off x="2167618" y="299678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0" name="Google Shape;2830;p117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1" name="Google Shape;2831;p117"/>
          <p:cNvSpPr/>
          <p:nvPr/>
        </p:nvSpPr>
        <p:spPr>
          <a:xfrm>
            <a:off x="4827141" y="294053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118"/>
          <p:cNvSpPr txBox="1"/>
          <p:nvPr/>
        </p:nvSpPr>
        <p:spPr>
          <a:xfrm>
            <a:off x="629441" y="1745064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cargamos muchas páginas de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buffer</a:t>
            </a:r>
            <a:endParaRPr sz="900"/>
          </a:p>
        </p:txBody>
      </p:sp>
      <p:sp>
        <p:nvSpPr>
          <p:cNvPr id="2837" name="Google Shape;2837;p118"/>
          <p:cNvSpPr txBox="1"/>
          <p:nvPr/>
        </p:nvSpPr>
        <p:spPr>
          <a:xfrm>
            <a:off x="629441" y="3479386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 en I/O es:</a:t>
            </a:r>
            <a:endParaRPr sz="900"/>
          </a:p>
        </p:txBody>
      </p:sp>
      <p:sp>
        <p:nvSpPr>
          <p:cNvPr id="2838" name="Google Shape;2838;p118"/>
          <p:cNvSpPr txBox="1"/>
          <p:nvPr/>
        </p:nvSpPr>
        <p:spPr>
          <a:xfrm>
            <a:off x="1511221" y="4202552"/>
            <a:ext cx="6121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Costo(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+ (Páginas(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)/Buffer)·Costo(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900"/>
          </a:p>
        </p:txBody>
      </p:sp>
      <p:sp>
        <p:nvSpPr>
          <p:cNvPr id="2839" name="Google Shape;2839;p118"/>
          <p:cNvSpPr txBox="1"/>
          <p:nvPr/>
        </p:nvSpPr>
        <p:spPr>
          <a:xfrm>
            <a:off x="629441" y="2468233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cada vez que llenamos el buffer recorremos 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entera una vez</a:t>
            </a:r>
            <a:endParaRPr sz="900"/>
          </a:p>
        </p:txBody>
      </p:sp>
      <p:sp>
        <p:nvSpPr>
          <p:cNvPr id="2840" name="Google Shape;2840;p118"/>
          <p:cNvSpPr txBox="1"/>
          <p:nvPr/>
        </p:nvSpPr>
        <p:spPr>
          <a:xfrm>
            <a:off x="1673156" y="535781"/>
            <a:ext cx="5797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119"/>
          <p:cNvSpPr txBox="1"/>
          <p:nvPr/>
        </p:nvSpPr>
        <p:spPr>
          <a:xfrm>
            <a:off x="629441" y="1513805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tablas de 16 MB, cada página es de 8 KB con un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1 MB</a:t>
            </a:r>
            <a:endParaRPr sz="900"/>
          </a:p>
        </p:txBody>
      </p:sp>
      <p:sp>
        <p:nvSpPr>
          <p:cNvPr id="2846" name="Google Shape;2846;p119"/>
          <p:cNvSpPr txBox="1"/>
          <p:nvPr/>
        </p:nvSpPr>
        <p:spPr>
          <a:xfrm>
            <a:off x="629441" y="2385700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relación tiene 2048 páginas y en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caben 128 páginas</a:t>
            </a:r>
            <a:endParaRPr sz="900"/>
          </a:p>
        </p:txBody>
      </p:sp>
      <p:sp>
        <p:nvSpPr>
          <p:cNvPr id="2847" name="Google Shape;2847;p119"/>
          <p:cNvSpPr txBox="1"/>
          <p:nvPr/>
        </p:nvSpPr>
        <p:spPr>
          <a:xfrm>
            <a:off x="629441" y="3257593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 de un I/O es 0.1 ms, entonces el join tarda:</a:t>
            </a:r>
            <a:endParaRPr sz="900"/>
          </a:p>
        </p:txBody>
      </p:sp>
      <p:sp>
        <p:nvSpPr>
          <p:cNvPr id="2848" name="Google Shape;2848;p119"/>
          <p:cNvSpPr txBox="1"/>
          <p:nvPr/>
        </p:nvSpPr>
        <p:spPr>
          <a:xfrm>
            <a:off x="2140883" y="3841504"/>
            <a:ext cx="4862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3.4 segundos</a:t>
            </a:r>
            <a:endParaRPr sz="900"/>
          </a:p>
        </p:txBody>
      </p:sp>
      <p:sp>
        <p:nvSpPr>
          <p:cNvPr id="2849" name="Google Shape;2849;p119"/>
          <p:cNvSpPr txBox="1"/>
          <p:nvPr/>
        </p:nvSpPr>
        <p:spPr>
          <a:xfrm>
            <a:off x="1673156" y="535781"/>
            <a:ext cx="5797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120"/>
          <p:cNvSpPr txBox="1"/>
          <p:nvPr/>
        </p:nvSpPr>
        <p:spPr>
          <a:xfrm>
            <a:off x="1673156" y="535781"/>
            <a:ext cx="5797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855" name="Google Shape;2855;p120"/>
          <p:cNvSpPr txBox="1"/>
          <p:nvPr/>
        </p:nvSpPr>
        <p:spPr>
          <a:xfrm>
            <a:off x="629441" y="1513808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 existen algoritmos muchos más eficientes</a:t>
            </a:r>
            <a:endParaRPr sz="900"/>
          </a:p>
        </p:txBody>
      </p:sp>
      <p:sp>
        <p:nvSpPr>
          <p:cNvPr id="2856" name="Google Shape;2856;p120"/>
          <p:cNvSpPr txBox="1"/>
          <p:nvPr/>
        </p:nvSpPr>
        <p:spPr>
          <a:xfrm>
            <a:off x="629441" y="2729588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Estos algoritmos se basan en Hashing o en Sorting</a:t>
            </a:r>
            <a:endParaRPr sz="900"/>
          </a:p>
        </p:txBody>
      </p:sp>
      <p:sp>
        <p:nvSpPr>
          <p:cNvPr id="2857" name="Google Shape;2857;p120"/>
          <p:cNvSpPr txBox="1"/>
          <p:nvPr/>
        </p:nvSpPr>
        <p:spPr>
          <a:xfrm>
            <a:off x="629441" y="3513394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hacen usos de índices, como por ejemplo el B+ Tree</a:t>
            </a:r>
            <a:endParaRPr sz="9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121"/>
          <p:cNvSpPr txBox="1"/>
          <p:nvPr/>
        </p:nvSpPr>
        <p:spPr>
          <a:xfrm>
            <a:off x="629441" y="1830846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algoritmos de sorting son conocidos en programación</a:t>
            </a:r>
            <a:endParaRPr sz="900"/>
          </a:p>
        </p:txBody>
      </p:sp>
      <p:sp>
        <p:nvSpPr>
          <p:cNvPr id="2863" name="Google Shape;2863;p121"/>
          <p:cNvSpPr txBox="1"/>
          <p:nvPr/>
        </p:nvSpPr>
        <p:spPr>
          <a:xfrm>
            <a:off x="3678585" y="535781"/>
            <a:ext cx="1786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Sorting</a:t>
            </a:r>
            <a:endParaRPr sz="900"/>
          </a:p>
        </p:txBody>
      </p:sp>
      <p:sp>
        <p:nvSpPr>
          <p:cNvPr id="2864" name="Google Shape;2864;p121"/>
          <p:cNvSpPr txBox="1"/>
          <p:nvPr/>
        </p:nvSpPr>
        <p:spPr>
          <a:xfrm>
            <a:off x="629441" y="3363663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¿Por qué estudiarlos otra vez?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122"/>
          <p:cNvSpPr txBox="1"/>
          <p:nvPr/>
        </p:nvSpPr>
        <p:spPr>
          <a:xfrm>
            <a:off x="629441" y="2256979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Necesitamos ordenar tuplas que exceden por mucho el tamaño de la memoria RAM</a:t>
            </a:r>
            <a:endParaRPr sz="900"/>
          </a:p>
        </p:txBody>
      </p:sp>
      <p:sp>
        <p:nvSpPr>
          <p:cNvPr id="2870" name="Google Shape;2870;p122"/>
          <p:cNvSpPr txBox="1"/>
          <p:nvPr/>
        </p:nvSpPr>
        <p:spPr>
          <a:xfrm>
            <a:off x="3678585" y="535781"/>
            <a:ext cx="1786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Sorting</a:t>
            </a:r>
            <a:endParaRPr sz="9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123"/>
          <p:cNvSpPr txBox="1"/>
          <p:nvPr/>
        </p:nvSpPr>
        <p:spPr>
          <a:xfrm>
            <a:off x="629441" y="1489416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los DBMS, se utiliza el algoritmo External Merge Sort</a:t>
            </a:r>
            <a:endParaRPr sz="900"/>
          </a:p>
        </p:txBody>
      </p:sp>
      <p:sp>
        <p:nvSpPr>
          <p:cNvPr id="2876" name="Google Shape;2876;p123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877" name="Google Shape;2877;p123"/>
          <p:cNvSpPr txBox="1"/>
          <p:nvPr/>
        </p:nvSpPr>
        <p:spPr>
          <a:xfrm>
            <a:off x="629441" y="2440524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una secuencia de páginas que contiene una conjunto ordenado de tuplas</a:t>
            </a:r>
            <a:endParaRPr sz="900"/>
          </a:p>
        </p:txBody>
      </p:sp>
      <p:sp>
        <p:nvSpPr>
          <p:cNvPr id="2878" name="Google Shape;2878;p123"/>
          <p:cNvSpPr txBox="1"/>
          <p:nvPr/>
        </p:nvSpPr>
        <p:spPr>
          <a:xfrm>
            <a:off x="629441" y="3391635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funciona por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fases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95" name="Google Shape;295;p2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96" name="Google Shape;296;p2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97" name="Google Shape;297;p2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98" name="Google Shape;298;p2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99" name="Google Shape;299;p2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300" name="Google Shape;300;p2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301" name="Google Shape;301;p2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311" name="Google Shape;311;p2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2957003" y="1524470"/>
            <a:ext cx="3325500" cy="349800"/>
          </a:xfrm>
          <a:prstGeom prst="wedgeEllipseCallout">
            <a:avLst>
              <a:gd fmla="val -99246" name="adj1"/>
              <a:gd fmla="val -14414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tupla t3 de R!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918482" y="1874423"/>
            <a:ext cx="238800" cy="8451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1108100" y="2046901"/>
            <a:ext cx="2241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Cargar página con t3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958605" y="3220582"/>
            <a:ext cx="238800" cy="8451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3161963" y="4070566"/>
            <a:ext cx="780300" cy="806100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20" name="Google Shape;320;p25"/>
          <p:cNvCxnSpPr/>
          <p:nvPr/>
        </p:nvCxnSpPr>
        <p:spPr>
          <a:xfrm rot="10800000">
            <a:off x="2680280" y="3041019"/>
            <a:ext cx="871800" cy="100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124"/>
          <p:cNvSpPr txBox="1"/>
          <p:nvPr/>
        </p:nvSpPr>
        <p:spPr>
          <a:xfrm>
            <a:off x="629441" y="1633407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Fase 0: creamos los runs iniciales</a:t>
            </a:r>
            <a:endParaRPr sz="900"/>
          </a:p>
        </p:txBody>
      </p:sp>
      <p:sp>
        <p:nvSpPr>
          <p:cNvPr id="2884" name="Google Shape;2884;p124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885" name="Google Shape;2885;p124"/>
          <p:cNvSpPr txBox="1"/>
          <p:nvPr/>
        </p:nvSpPr>
        <p:spPr>
          <a:xfrm>
            <a:off x="629441" y="2536813"/>
            <a:ext cx="78852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Fase i: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Traemos los runs a memoria</a:t>
            </a:r>
            <a:endParaRPr sz="900"/>
          </a:p>
          <a:p>
            <a:pPr indent="-285750" lvl="1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Hacemos el merge de cada par de runs</a:t>
            </a:r>
            <a:endParaRPr sz="900"/>
          </a:p>
          <a:p>
            <a:pPr indent="-285750" lvl="1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Almacenamos el nuevo run a disco (i.e. materializamos resultados intermedios)</a:t>
            </a:r>
            <a:endParaRPr sz="9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125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pic>
        <p:nvPicPr>
          <p:cNvPr descr="Captura de pantalla 2016-10-02 a las 11.59.49 a.m..png" id="2891" name="Google Shape;2891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24" y="1474521"/>
            <a:ext cx="5619862" cy="164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892" name="Google Shape;2892;p125"/>
          <p:cNvSpPr txBox="1"/>
          <p:nvPr/>
        </p:nvSpPr>
        <p:spPr>
          <a:xfrm>
            <a:off x="629441" y="3522965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Ojo! cada run se compone de varias páginas, por lo que en cada fase hay un subconjunto de ambos runs en buffer</a:t>
            </a:r>
            <a:endParaRPr sz="9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126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pic>
        <p:nvPicPr>
          <p:cNvPr descr="Captura de pantalla 2016-10-02 a las 12.00.42 p.m..png" id="2898" name="Google Shape;2898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906" y="1202366"/>
            <a:ext cx="5920172" cy="374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127"/>
          <p:cNvSpPr txBox="1"/>
          <p:nvPr/>
        </p:nvSpPr>
        <p:spPr>
          <a:xfrm>
            <a:off x="629441" y="1516603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de páginas del archivo</a:t>
            </a:r>
            <a:endParaRPr sz="900"/>
          </a:p>
        </p:txBody>
      </p:sp>
      <p:sp>
        <p:nvSpPr>
          <p:cNvPr id="2904" name="Google Shape;2904;p127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05" name="Google Shape;2905;p127"/>
          <p:cNvSpPr txBox="1"/>
          <p:nvPr/>
        </p:nvSpPr>
        <p:spPr>
          <a:xfrm>
            <a:off x="629441" y="2683307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máximo de fases es:</a:t>
            </a:r>
            <a:endParaRPr sz="900"/>
          </a:p>
        </p:txBody>
      </p:sp>
      <p:pic>
        <p:nvPicPr>
          <p:cNvPr descr="Captura de pantalla 2016-10-02 a las 12.12.38 p.m..png" id="2906" name="Google Shape;2906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468" y="3122667"/>
            <a:ext cx="1886298" cy="7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7" name="Google Shape;2907;p127"/>
          <p:cNvSpPr txBox="1"/>
          <p:nvPr/>
        </p:nvSpPr>
        <p:spPr>
          <a:xfrm>
            <a:off x="629441" y="3945364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costo en I/O es:</a:t>
            </a:r>
            <a:endParaRPr sz="900"/>
          </a:p>
        </p:txBody>
      </p:sp>
      <p:sp>
        <p:nvSpPr>
          <p:cNvPr id="2908" name="Google Shape;2908;p127"/>
          <p:cNvSpPr txBox="1"/>
          <p:nvPr/>
        </p:nvSpPr>
        <p:spPr>
          <a:xfrm>
            <a:off x="629441" y="1955965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Sabemos que en cada fase se leen todas las páginas y luego se escriben a disco</a:t>
            </a:r>
            <a:endParaRPr sz="900"/>
          </a:p>
        </p:txBody>
      </p:sp>
      <p:pic>
        <p:nvPicPr>
          <p:cNvPr descr="Captura de pantalla 2016-10-02 a las 12.15.26 p.m..png" id="2909" name="Google Shape;2909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7566" y="4384724"/>
            <a:ext cx="1731651" cy="3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128"/>
          <p:cNvSpPr txBox="1"/>
          <p:nvPr/>
        </p:nvSpPr>
        <p:spPr>
          <a:xfrm>
            <a:off x="629441" y="1689650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una tabla de 8 GB y páginas de 8 KB ~ 1048576 páginas en total</a:t>
            </a:r>
            <a:endParaRPr sz="900"/>
          </a:p>
        </p:txBody>
      </p:sp>
      <p:sp>
        <p:nvSpPr>
          <p:cNvPr id="2915" name="Google Shape;2915;p128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16" name="Google Shape;2916;p128"/>
          <p:cNvSpPr txBox="1"/>
          <p:nvPr/>
        </p:nvSpPr>
        <p:spPr>
          <a:xfrm>
            <a:off x="629441" y="2546044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 en I/O es: </a:t>
            </a:r>
            <a:endParaRPr sz="900"/>
          </a:p>
        </p:txBody>
      </p:sp>
      <p:pic>
        <p:nvPicPr>
          <p:cNvPr descr="Imagen" id="2917" name="Google Shape;2917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631" y="3114456"/>
            <a:ext cx="3947054" cy="21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8" name="Google Shape;2918;p128"/>
          <p:cNvSpPr txBox="1"/>
          <p:nvPr/>
        </p:nvSpPr>
        <p:spPr>
          <a:xfrm>
            <a:off x="629441" y="3696035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cada I/O toma 0.1 ms, ordenar tarda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1.2 horas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129"/>
          <p:cNvSpPr txBox="1"/>
          <p:nvPr/>
        </p:nvSpPr>
        <p:spPr>
          <a:xfrm>
            <a:off x="629441" y="2400970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mejorar el desempeño de nuestro algoritmo</a:t>
            </a:r>
            <a:endParaRPr sz="900"/>
          </a:p>
        </p:txBody>
      </p:sp>
      <p:sp>
        <p:nvSpPr>
          <p:cNvPr id="2924" name="Google Shape;2924;p129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25" name="Google Shape;2925;p129"/>
          <p:cNvSpPr txBox="1"/>
          <p:nvPr/>
        </p:nvSpPr>
        <p:spPr>
          <a:xfrm>
            <a:off x="3899890" y="112078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130"/>
          <p:cNvSpPr txBox="1"/>
          <p:nvPr/>
        </p:nvSpPr>
        <p:spPr>
          <a:xfrm>
            <a:off x="629441" y="1689650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vez de 3 páginas, tenemos B + 1 páginas en buffer</a:t>
            </a:r>
            <a:endParaRPr sz="900"/>
          </a:p>
        </p:txBody>
      </p:sp>
      <p:pic>
        <p:nvPicPr>
          <p:cNvPr descr="Captura de pantalla 2016-10-02 a las 12.23.35 p.m..png" id="2931" name="Google Shape;2931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415" y="2777283"/>
            <a:ext cx="5354379" cy="218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932" name="Google Shape;2932;p130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33" name="Google Shape;2933;p130"/>
          <p:cNvSpPr txBox="1"/>
          <p:nvPr/>
        </p:nvSpPr>
        <p:spPr>
          <a:xfrm>
            <a:off x="3899890" y="112078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131"/>
          <p:cNvSpPr txBox="1"/>
          <p:nvPr/>
        </p:nvSpPr>
        <p:spPr>
          <a:xfrm>
            <a:off x="629441" y="1833641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Además, tendremos runs iniciales de B + 1 páginas</a:t>
            </a:r>
            <a:endParaRPr sz="900"/>
          </a:p>
        </p:txBody>
      </p:sp>
      <p:pic>
        <p:nvPicPr>
          <p:cNvPr descr="Captura de pantalla 2016-10-02 a las 12.27.29 p.m..png" id="2939" name="Google Shape;2939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827" y="2777283"/>
            <a:ext cx="4972759" cy="2251419"/>
          </a:xfrm>
          <a:prstGeom prst="rect">
            <a:avLst/>
          </a:prstGeom>
          <a:noFill/>
          <a:ln>
            <a:noFill/>
          </a:ln>
        </p:spPr>
      </p:pic>
      <p:sp>
        <p:nvSpPr>
          <p:cNvPr id="2940" name="Google Shape;2940;p131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41" name="Google Shape;2941;p131"/>
          <p:cNvSpPr txBox="1"/>
          <p:nvPr/>
        </p:nvSpPr>
        <p:spPr>
          <a:xfrm>
            <a:off x="3899890" y="112078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132"/>
          <p:cNvSpPr txBox="1"/>
          <p:nvPr/>
        </p:nvSpPr>
        <p:spPr>
          <a:xfrm>
            <a:off x="825547" y="1706334"/>
            <a:ext cx="7492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Supongamos que queremos ordenar la relación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R(a)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= {20, 19, 18, …, 1}</a:t>
            </a:r>
            <a:endParaRPr sz="900"/>
          </a:p>
        </p:txBody>
      </p:sp>
      <p:sp>
        <p:nvSpPr>
          <p:cNvPr id="2947" name="Google Shape;2947;p132"/>
          <p:cNvSpPr txBox="1"/>
          <p:nvPr/>
        </p:nvSpPr>
        <p:spPr>
          <a:xfrm>
            <a:off x="825547" y="2863081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buffer alcanza para 4 páginas (B+1 = 4)</a:t>
            </a:r>
            <a:endParaRPr sz="900"/>
          </a:p>
        </p:txBody>
      </p:sp>
      <p:sp>
        <p:nvSpPr>
          <p:cNvPr id="2948" name="Google Shape;2948;p132"/>
          <p:cNvSpPr txBox="1"/>
          <p:nvPr/>
        </p:nvSpPr>
        <p:spPr>
          <a:xfrm>
            <a:off x="825547" y="3731841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Runs iniciales tienen 4 páginas</a:t>
            </a:r>
            <a:endParaRPr sz="900"/>
          </a:p>
        </p:txBody>
      </p:sp>
      <p:sp>
        <p:nvSpPr>
          <p:cNvPr id="2949" name="Google Shape;2949;p132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50" name="Google Shape;2950;p132"/>
          <p:cNvSpPr txBox="1"/>
          <p:nvPr/>
        </p:nvSpPr>
        <p:spPr>
          <a:xfrm>
            <a:off x="3899890" y="112078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33"/>
          <p:cNvSpPr txBox="1"/>
          <p:nvPr/>
        </p:nvSpPr>
        <p:spPr>
          <a:xfrm>
            <a:off x="825547" y="1850327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Ordenamos los 3 Runs iniciales:</a:t>
            </a:r>
            <a:endParaRPr sz="900"/>
          </a:p>
        </p:txBody>
      </p:sp>
      <p:sp>
        <p:nvSpPr>
          <p:cNvPr id="2956" name="Google Shape;2956;p133"/>
          <p:cNvSpPr/>
          <p:nvPr/>
        </p:nvSpPr>
        <p:spPr>
          <a:xfrm>
            <a:off x="2305811" y="2439393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57" name="Google Shape;2957;p133"/>
          <p:cNvSpPr/>
          <p:nvPr/>
        </p:nvSpPr>
        <p:spPr>
          <a:xfrm>
            <a:off x="2406232" y="2504215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13, 14</a:t>
            </a:r>
            <a:endParaRPr sz="900"/>
          </a:p>
        </p:txBody>
      </p:sp>
      <p:sp>
        <p:nvSpPr>
          <p:cNvPr id="2958" name="Google Shape;2958;p133"/>
          <p:cNvSpPr/>
          <p:nvPr/>
        </p:nvSpPr>
        <p:spPr>
          <a:xfrm>
            <a:off x="3518945" y="2504215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15, 16</a:t>
            </a:r>
            <a:endParaRPr sz="900"/>
          </a:p>
        </p:txBody>
      </p:sp>
      <p:sp>
        <p:nvSpPr>
          <p:cNvPr id="2959" name="Google Shape;2959;p133"/>
          <p:cNvSpPr/>
          <p:nvPr/>
        </p:nvSpPr>
        <p:spPr>
          <a:xfrm>
            <a:off x="4631658" y="2504215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17, 18</a:t>
            </a:r>
            <a:endParaRPr sz="900"/>
          </a:p>
        </p:txBody>
      </p:sp>
      <p:sp>
        <p:nvSpPr>
          <p:cNvPr id="2960" name="Google Shape;2960;p133"/>
          <p:cNvSpPr/>
          <p:nvPr/>
        </p:nvSpPr>
        <p:spPr>
          <a:xfrm>
            <a:off x="5744371" y="2504215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19, 20</a:t>
            </a:r>
            <a:endParaRPr sz="900"/>
          </a:p>
        </p:txBody>
      </p:sp>
      <p:sp>
        <p:nvSpPr>
          <p:cNvPr id="2961" name="Google Shape;2961;p133"/>
          <p:cNvSpPr/>
          <p:nvPr/>
        </p:nvSpPr>
        <p:spPr>
          <a:xfrm>
            <a:off x="2305811" y="3157125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2" name="Google Shape;2962;p133"/>
          <p:cNvSpPr/>
          <p:nvPr/>
        </p:nvSpPr>
        <p:spPr>
          <a:xfrm>
            <a:off x="2406232" y="3221947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5, 6</a:t>
            </a:r>
            <a:endParaRPr sz="900"/>
          </a:p>
        </p:txBody>
      </p:sp>
      <p:sp>
        <p:nvSpPr>
          <p:cNvPr id="2963" name="Google Shape;2963;p133"/>
          <p:cNvSpPr/>
          <p:nvPr/>
        </p:nvSpPr>
        <p:spPr>
          <a:xfrm>
            <a:off x="3518945" y="3221947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7, 8</a:t>
            </a:r>
            <a:endParaRPr sz="900"/>
          </a:p>
        </p:txBody>
      </p:sp>
      <p:sp>
        <p:nvSpPr>
          <p:cNvPr id="2964" name="Google Shape;2964;p133"/>
          <p:cNvSpPr/>
          <p:nvPr/>
        </p:nvSpPr>
        <p:spPr>
          <a:xfrm>
            <a:off x="4631657" y="3221947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9, 10</a:t>
            </a:r>
            <a:endParaRPr sz="900"/>
          </a:p>
        </p:txBody>
      </p:sp>
      <p:sp>
        <p:nvSpPr>
          <p:cNvPr id="2965" name="Google Shape;2965;p133"/>
          <p:cNvSpPr/>
          <p:nvPr/>
        </p:nvSpPr>
        <p:spPr>
          <a:xfrm>
            <a:off x="5744370" y="3221947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11, 12</a:t>
            </a:r>
            <a:endParaRPr sz="900"/>
          </a:p>
        </p:txBody>
      </p:sp>
      <p:sp>
        <p:nvSpPr>
          <p:cNvPr id="2966" name="Google Shape;2966;p133"/>
          <p:cNvSpPr/>
          <p:nvPr/>
        </p:nvSpPr>
        <p:spPr>
          <a:xfrm>
            <a:off x="2305811" y="3874857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7" name="Google Shape;2967;p133"/>
          <p:cNvSpPr/>
          <p:nvPr/>
        </p:nvSpPr>
        <p:spPr>
          <a:xfrm>
            <a:off x="2406232" y="393967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1, 2</a:t>
            </a:r>
            <a:endParaRPr sz="900"/>
          </a:p>
        </p:txBody>
      </p:sp>
      <p:sp>
        <p:nvSpPr>
          <p:cNvPr id="2968" name="Google Shape;2968;p133"/>
          <p:cNvSpPr/>
          <p:nvPr/>
        </p:nvSpPr>
        <p:spPr>
          <a:xfrm>
            <a:off x="3518945" y="393967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3, 4</a:t>
            </a:r>
            <a:endParaRPr sz="900"/>
          </a:p>
        </p:txBody>
      </p:sp>
      <p:sp>
        <p:nvSpPr>
          <p:cNvPr id="2969" name="Google Shape;2969;p133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70" name="Google Shape;2970;p133"/>
          <p:cNvSpPr txBox="1"/>
          <p:nvPr/>
        </p:nvSpPr>
        <p:spPr>
          <a:xfrm>
            <a:off x="3899890" y="112078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329" name="Google Shape;329;p2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330" name="Google Shape;330;p2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331" name="Google Shape;331;p2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332" name="Google Shape;332;p2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333" name="Google Shape;333;p2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334" name="Google Shape;334;p2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335" name="Google Shape;335;p2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345" name="Google Shape;345;p2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2309338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134"/>
          <p:cNvSpPr/>
          <p:nvPr/>
        </p:nvSpPr>
        <p:spPr>
          <a:xfrm>
            <a:off x="1749911" y="4407004"/>
            <a:ext cx="62709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6" name="Google Shape;2976;p134"/>
          <p:cNvSpPr/>
          <p:nvPr/>
        </p:nvSpPr>
        <p:spPr>
          <a:xfrm>
            <a:off x="3267413" y="1958740"/>
            <a:ext cx="1812900" cy="2150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7" name="Google Shape;2977;p134"/>
          <p:cNvSpPr txBox="1"/>
          <p:nvPr/>
        </p:nvSpPr>
        <p:spPr>
          <a:xfrm>
            <a:off x="825547" y="1504698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van escribiendo las páginas:</a:t>
            </a:r>
            <a:endParaRPr sz="900"/>
          </a:p>
        </p:txBody>
      </p:sp>
      <p:sp>
        <p:nvSpPr>
          <p:cNvPr id="2978" name="Google Shape;2978;p134"/>
          <p:cNvSpPr/>
          <p:nvPr/>
        </p:nvSpPr>
        <p:spPr>
          <a:xfrm>
            <a:off x="3996672" y="2080527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9" name="Google Shape;2979;p134"/>
          <p:cNvSpPr/>
          <p:nvPr/>
        </p:nvSpPr>
        <p:spPr>
          <a:xfrm>
            <a:off x="4097093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13, 14</a:t>
            </a:r>
            <a:endParaRPr sz="900"/>
          </a:p>
        </p:txBody>
      </p:sp>
      <p:sp>
        <p:nvSpPr>
          <p:cNvPr id="2980" name="Google Shape;2980;p134"/>
          <p:cNvSpPr/>
          <p:nvPr/>
        </p:nvSpPr>
        <p:spPr>
          <a:xfrm>
            <a:off x="5209806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15, 16</a:t>
            </a:r>
            <a:endParaRPr sz="900"/>
          </a:p>
        </p:txBody>
      </p:sp>
      <p:sp>
        <p:nvSpPr>
          <p:cNvPr id="2981" name="Google Shape;2981;p134"/>
          <p:cNvSpPr/>
          <p:nvPr/>
        </p:nvSpPr>
        <p:spPr>
          <a:xfrm>
            <a:off x="6322519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17, 18</a:t>
            </a:r>
            <a:endParaRPr sz="900"/>
          </a:p>
        </p:txBody>
      </p:sp>
      <p:sp>
        <p:nvSpPr>
          <p:cNvPr id="2982" name="Google Shape;2982;p134"/>
          <p:cNvSpPr/>
          <p:nvPr/>
        </p:nvSpPr>
        <p:spPr>
          <a:xfrm>
            <a:off x="7435232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19, 20</a:t>
            </a:r>
            <a:endParaRPr sz="900"/>
          </a:p>
        </p:txBody>
      </p:sp>
      <p:sp>
        <p:nvSpPr>
          <p:cNvPr id="2983" name="Google Shape;2983;p134"/>
          <p:cNvSpPr/>
          <p:nvPr/>
        </p:nvSpPr>
        <p:spPr>
          <a:xfrm>
            <a:off x="3996672" y="2798259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4" name="Google Shape;2984;p134"/>
          <p:cNvSpPr/>
          <p:nvPr/>
        </p:nvSpPr>
        <p:spPr>
          <a:xfrm>
            <a:off x="4097093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5, 6</a:t>
            </a:r>
            <a:endParaRPr sz="900"/>
          </a:p>
        </p:txBody>
      </p:sp>
      <p:sp>
        <p:nvSpPr>
          <p:cNvPr id="2985" name="Google Shape;2985;p134"/>
          <p:cNvSpPr/>
          <p:nvPr/>
        </p:nvSpPr>
        <p:spPr>
          <a:xfrm>
            <a:off x="5209806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7, 8</a:t>
            </a:r>
            <a:endParaRPr sz="900"/>
          </a:p>
        </p:txBody>
      </p:sp>
      <p:sp>
        <p:nvSpPr>
          <p:cNvPr id="2986" name="Google Shape;2986;p134"/>
          <p:cNvSpPr/>
          <p:nvPr/>
        </p:nvSpPr>
        <p:spPr>
          <a:xfrm>
            <a:off x="6322519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9, 10</a:t>
            </a:r>
            <a:endParaRPr sz="900"/>
          </a:p>
        </p:txBody>
      </p:sp>
      <p:sp>
        <p:nvSpPr>
          <p:cNvPr id="2987" name="Google Shape;2987;p134"/>
          <p:cNvSpPr/>
          <p:nvPr/>
        </p:nvSpPr>
        <p:spPr>
          <a:xfrm>
            <a:off x="7435232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11, 12</a:t>
            </a:r>
            <a:endParaRPr sz="900"/>
          </a:p>
        </p:txBody>
      </p:sp>
      <p:sp>
        <p:nvSpPr>
          <p:cNvPr id="2988" name="Google Shape;2988;p134"/>
          <p:cNvSpPr/>
          <p:nvPr/>
        </p:nvSpPr>
        <p:spPr>
          <a:xfrm>
            <a:off x="3996672" y="3515991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9" name="Google Shape;2989;p134"/>
          <p:cNvSpPr/>
          <p:nvPr/>
        </p:nvSpPr>
        <p:spPr>
          <a:xfrm>
            <a:off x="4097093" y="3580813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1, 2</a:t>
            </a:r>
            <a:endParaRPr sz="900"/>
          </a:p>
        </p:txBody>
      </p:sp>
      <p:sp>
        <p:nvSpPr>
          <p:cNvPr id="2990" name="Google Shape;2990;p134"/>
          <p:cNvSpPr/>
          <p:nvPr/>
        </p:nvSpPr>
        <p:spPr>
          <a:xfrm>
            <a:off x="5209806" y="3580813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3, 4</a:t>
            </a:r>
            <a:endParaRPr sz="900"/>
          </a:p>
        </p:txBody>
      </p:sp>
      <p:sp>
        <p:nvSpPr>
          <p:cNvPr id="2991" name="Google Shape;2991;p134"/>
          <p:cNvSpPr txBox="1"/>
          <p:nvPr/>
        </p:nvSpPr>
        <p:spPr>
          <a:xfrm rot="-5400000">
            <a:off x="2991975" y="2823804"/>
            <a:ext cx="1121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endParaRPr sz="900"/>
          </a:p>
        </p:txBody>
      </p:sp>
      <p:sp>
        <p:nvSpPr>
          <p:cNvPr id="2992" name="Google Shape;2992;p134"/>
          <p:cNvSpPr txBox="1"/>
          <p:nvPr/>
        </p:nvSpPr>
        <p:spPr>
          <a:xfrm>
            <a:off x="6842067" y="4435763"/>
            <a:ext cx="955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</a:t>
            </a:r>
            <a:endParaRPr sz="900"/>
          </a:p>
        </p:txBody>
      </p:sp>
      <p:sp>
        <p:nvSpPr>
          <p:cNvPr id="2993" name="Google Shape;2993;p134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2994" name="Google Shape;2994;p134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135"/>
          <p:cNvSpPr/>
          <p:nvPr/>
        </p:nvSpPr>
        <p:spPr>
          <a:xfrm>
            <a:off x="1749911" y="4407004"/>
            <a:ext cx="62709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0" name="Google Shape;3000;p135"/>
          <p:cNvSpPr/>
          <p:nvPr/>
        </p:nvSpPr>
        <p:spPr>
          <a:xfrm>
            <a:off x="3267413" y="1958740"/>
            <a:ext cx="1812900" cy="2150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1" name="Google Shape;3001;p135"/>
          <p:cNvSpPr txBox="1"/>
          <p:nvPr/>
        </p:nvSpPr>
        <p:spPr>
          <a:xfrm>
            <a:off x="825547" y="1504698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van escribiendo las páginas:</a:t>
            </a:r>
            <a:endParaRPr sz="900"/>
          </a:p>
        </p:txBody>
      </p:sp>
      <p:sp>
        <p:nvSpPr>
          <p:cNvPr id="3002" name="Google Shape;3002;p135"/>
          <p:cNvSpPr/>
          <p:nvPr/>
        </p:nvSpPr>
        <p:spPr>
          <a:xfrm>
            <a:off x="3996672" y="2080527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3" name="Google Shape;3003;p135"/>
          <p:cNvSpPr/>
          <p:nvPr/>
        </p:nvSpPr>
        <p:spPr>
          <a:xfrm>
            <a:off x="4097093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13, 14</a:t>
            </a:r>
            <a:endParaRPr sz="900"/>
          </a:p>
        </p:txBody>
      </p:sp>
      <p:sp>
        <p:nvSpPr>
          <p:cNvPr id="3004" name="Google Shape;3004;p135"/>
          <p:cNvSpPr/>
          <p:nvPr/>
        </p:nvSpPr>
        <p:spPr>
          <a:xfrm>
            <a:off x="5209806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15, 16</a:t>
            </a:r>
            <a:endParaRPr sz="900"/>
          </a:p>
        </p:txBody>
      </p:sp>
      <p:sp>
        <p:nvSpPr>
          <p:cNvPr id="3005" name="Google Shape;3005;p135"/>
          <p:cNvSpPr/>
          <p:nvPr/>
        </p:nvSpPr>
        <p:spPr>
          <a:xfrm>
            <a:off x="6322519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17, 18</a:t>
            </a:r>
            <a:endParaRPr sz="900"/>
          </a:p>
        </p:txBody>
      </p:sp>
      <p:sp>
        <p:nvSpPr>
          <p:cNvPr id="3006" name="Google Shape;3006;p135"/>
          <p:cNvSpPr/>
          <p:nvPr/>
        </p:nvSpPr>
        <p:spPr>
          <a:xfrm>
            <a:off x="7435232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19, 20</a:t>
            </a:r>
            <a:endParaRPr sz="900"/>
          </a:p>
        </p:txBody>
      </p:sp>
      <p:sp>
        <p:nvSpPr>
          <p:cNvPr id="3007" name="Google Shape;3007;p135"/>
          <p:cNvSpPr/>
          <p:nvPr/>
        </p:nvSpPr>
        <p:spPr>
          <a:xfrm>
            <a:off x="3996672" y="2798259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8" name="Google Shape;3008;p135"/>
          <p:cNvSpPr/>
          <p:nvPr/>
        </p:nvSpPr>
        <p:spPr>
          <a:xfrm>
            <a:off x="4097093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5, 6</a:t>
            </a:r>
            <a:endParaRPr sz="900"/>
          </a:p>
        </p:txBody>
      </p:sp>
      <p:sp>
        <p:nvSpPr>
          <p:cNvPr id="3009" name="Google Shape;3009;p135"/>
          <p:cNvSpPr/>
          <p:nvPr/>
        </p:nvSpPr>
        <p:spPr>
          <a:xfrm>
            <a:off x="5209806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7, 8</a:t>
            </a:r>
            <a:endParaRPr sz="900"/>
          </a:p>
        </p:txBody>
      </p:sp>
      <p:sp>
        <p:nvSpPr>
          <p:cNvPr id="3010" name="Google Shape;3010;p135"/>
          <p:cNvSpPr/>
          <p:nvPr/>
        </p:nvSpPr>
        <p:spPr>
          <a:xfrm>
            <a:off x="6322519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9, 10</a:t>
            </a:r>
            <a:endParaRPr sz="900"/>
          </a:p>
        </p:txBody>
      </p:sp>
      <p:sp>
        <p:nvSpPr>
          <p:cNvPr id="3011" name="Google Shape;3011;p135"/>
          <p:cNvSpPr/>
          <p:nvPr/>
        </p:nvSpPr>
        <p:spPr>
          <a:xfrm>
            <a:off x="7435232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11, 12</a:t>
            </a:r>
            <a:endParaRPr sz="900"/>
          </a:p>
        </p:txBody>
      </p:sp>
      <p:sp>
        <p:nvSpPr>
          <p:cNvPr id="3012" name="Google Shape;3012;p135"/>
          <p:cNvSpPr/>
          <p:nvPr/>
        </p:nvSpPr>
        <p:spPr>
          <a:xfrm>
            <a:off x="3996672" y="3515991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3" name="Google Shape;3013;p135"/>
          <p:cNvSpPr/>
          <p:nvPr/>
        </p:nvSpPr>
        <p:spPr>
          <a:xfrm>
            <a:off x="4097093" y="3580813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900"/>
          </a:p>
        </p:txBody>
      </p:sp>
      <p:sp>
        <p:nvSpPr>
          <p:cNvPr id="3014" name="Google Shape;3014;p135"/>
          <p:cNvSpPr/>
          <p:nvPr/>
        </p:nvSpPr>
        <p:spPr>
          <a:xfrm>
            <a:off x="5209806" y="3580813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3, 4</a:t>
            </a:r>
            <a:endParaRPr sz="900"/>
          </a:p>
        </p:txBody>
      </p:sp>
      <p:sp>
        <p:nvSpPr>
          <p:cNvPr id="3015" name="Google Shape;3015;p135"/>
          <p:cNvSpPr txBox="1"/>
          <p:nvPr/>
        </p:nvSpPr>
        <p:spPr>
          <a:xfrm>
            <a:off x="6842067" y="4435763"/>
            <a:ext cx="955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</a:t>
            </a:r>
            <a:endParaRPr sz="900"/>
          </a:p>
        </p:txBody>
      </p:sp>
      <p:sp>
        <p:nvSpPr>
          <p:cNvPr id="3016" name="Google Shape;3016;p135"/>
          <p:cNvSpPr/>
          <p:nvPr/>
        </p:nvSpPr>
        <p:spPr>
          <a:xfrm>
            <a:off x="1950448" y="4471826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/>
          </a:p>
        </p:txBody>
      </p:sp>
      <p:sp>
        <p:nvSpPr>
          <p:cNvPr id="3017" name="Google Shape;3017;p135"/>
          <p:cNvSpPr txBox="1"/>
          <p:nvPr/>
        </p:nvSpPr>
        <p:spPr>
          <a:xfrm rot="-5400000">
            <a:off x="2991975" y="2823804"/>
            <a:ext cx="1121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endParaRPr sz="900"/>
          </a:p>
        </p:txBody>
      </p:sp>
      <p:sp>
        <p:nvSpPr>
          <p:cNvPr id="3018" name="Google Shape;3018;p135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019" name="Google Shape;3019;p135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36"/>
          <p:cNvSpPr/>
          <p:nvPr/>
        </p:nvSpPr>
        <p:spPr>
          <a:xfrm>
            <a:off x="1749911" y="4407004"/>
            <a:ext cx="62709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5" name="Google Shape;3025;p136"/>
          <p:cNvSpPr/>
          <p:nvPr/>
        </p:nvSpPr>
        <p:spPr>
          <a:xfrm>
            <a:off x="3267413" y="1958740"/>
            <a:ext cx="1812900" cy="2150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6" name="Google Shape;3026;p136"/>
          <p:cNvSpPr txBox="1"/>
          <p:nvPr/>
        </p:nvSpPr>
        <p:spPr>
          <a:xfrm>
            <a:off x="825547" y="1504698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van escribiendo las páginas:</a:t>
            </a:r>
            <a:endParaRPr sz="900"/>
          </a:p>
        </p:txBody>
      </p:sp>
      <p:sp>
        <p:nvSpPr>
          <p:cNvPr id="3027" name="Google Shape;3027;p136"/>
          <p:cNvSpPr/>
          <p:nvPr/>
        </p:nvSpPr>
        <p:spPr>
          <a:xfrm>
            <a:off x="3996672" y="2080527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8" name="Google Shape;3028;p136"/>
          <p:cNvSpPr/>
          <p:nvPr/>
        </p:nvSpPr>
        <p:spPr>
          <a:xfrm>
            <a:off x="4097093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13, 14</a:t>
            </a:r>
            <a:endParaRPr sz="900"/>
          </a:p>
        </p:txBody>
      </p:sp>
      <p:sp>
        <p:nvSpPr>
          <p:cNvPr id="3029" name="Google Shape;3029;p136"/>
          <p:cNvSpPr/>
          <p:nvPr/>
        </p:nvSpPr>
        <p:spPr>
          <a:xfrm>
            <a:off x="5209806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15, 16</a:t>
            </a:r>
            <a:endParaRPr sz="900"/>
          </a:p>
        </p:txBody>
      </p:sp>
      <p:sp>
        <p:nvSpPr>
          <p:cNvPr id="3030" name="Google Shape;3030;p136"/>
          <p:cNvSpPr/>
          <p:nvPr/>
        </p:nvSpPr>
        <p:spPr>
          <a:xfrm>
            <a:off x="6322519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17, 18</a:t>
            </a:r>
            <a:endParaRPr sz="900"/>
          </a:p>
        </p:txBody>
      </p:sp>
      <p:sp>
        <p:nvSpPr>
          <p:cNvPr id="3031" name="Google Shape;3031;p136"/>
          <p:cNvSpPr/>
          <p:nvPr/>
        </p:nvSpPr>
        <p:spPr>
          <a:xfrm>
            <a:off x="7435232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19, 20</a:t>
            </a:r>
            <a:endParaRPr sz="900"/>
          </a:p>
        </p:txBody>
      </p:sp>
      <p:sp>
        <p:nvSpPr>
          <p:cNvPr id="3032" name="Google Shape;3032;p136"/>
          <p:cNvSpPr/>
          <p:nvPr/>
        </p:nvSpPr>
        <p:spPr>
          <a:xfrm>
            <a:off x="3996672" y="2798259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3" name="Google Shape;3033;p136"/>
          <p:cNvSpPr/>
          <p:nvPr/>
        </p:nvSpPr>
        <p:spPr>
          <a:xfrm>
            <a:off x="4097093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5, 6</a:t>
            </a:r>
            <a:endParaRPr sz="900"/>
          </a:p>
        </p:txBody>
      </p:sp>
      <p:sp>
        <p:nvSpPr>
          <p:cNvPr id="3034" name="Google Shape;3034;p136"/>
          <p:cNvSpPr/>
          <p:nvPr/>
        </p:nvSpPr>
        <p:spPr>
          <a:xfrm>
            <a:off x="5209806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7, 8</a:t>
            </a:r>
            <a:endParaRPr sz="900"/>
          </a:p>
        </p:txBody>
      </p:sp>
      <p:sp>
        <p:nvSpPr>
          <p:cNvPr id="3035" name="Google Shape;3035;p136"/>
          <p:cNvSpPr/>
          <p:nvPr/>
        </p:nvSpPr>
        <p:spPr>
          <a:xfrm>
            <a:off x="6322519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9, 10</a:t>
            </a:r>
            <a:endParaRPr sz="900"/>
          </a:p>
        </p:txBody>
      </p:sp>
      <p:sp>
        <p:nvSpPr>
          <p:cNvPr id="3036" name="Google Shape;3036;p136"/>
          <p:cNvSpPr/>
          <p:nvPr/>
        </p:nvSpPr>
        <p:spPr>
          <a:xfrm>
            <a:off x="7435232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11, 12</a:t>
            </a:r>
            <a:endParaRPr sz="900"/>
          </a:p>
        </p:txBody>
      </p:sp>
      <p:sp>
        <p:nvSpPr>
          <p:cNvPr id="3037" name="Google Shape;3037;p136"/>
          <p:cNvSpPr/>
          <p:nvPr/>
        </p:nvSpPr>
        <p:spPr>
          <a:xfrm>
            <a:off x="3996672" y="3515991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8" name="Google Shape;3038;p136"/>
          <p:cNvSpPr/>
          <p:nvPr/>
        </p:nvSpPr>
        <p:spPr>
          <a:xfrm>
            <a:off x="4097093" y="3580813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3, 4</a:t>
            </a:r>
            <a:endParaRPr sz="900"/>
          </a:p>
        </p:txBody>
      </p:sp>
      <p:sp>
        <p:nvSpPr>
          <p:cNvPr id="3039" name="Google Shape;3039;p136"/>
          <p:cNvSpPr txBox="1"/>
          <p:nvPr/>
        </p:nvSpPr>
        <p:spPr>
          <a:xfrm>
            <a:off x="6842067" y="4435763"/>
            <a:ext cx="955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</a:t>
            </a:r>
            <a:endParaRPr sz="900"/>
          </a:p>
        </p:txBody>
      </p:sp>
      <p:sp>
        <p:nvSpPr>
          <p:cNvPr id="3040" name="Google Shape;3040;p136"/>
          <p:cNvSpPr/>
          <p:nvPr/>
        </p:nvSpPr>
        <p:spPr>
          <a:xfrm>
            <a:off x="1950448" y="4471826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1, 2</a:t>
            </a:r>
            <a:endParaRPr sz="900"/>
          </a:p>
        </p:txBody>
      </p:sp>
      <p:sp>
        <p:nvSpPr>
          <p:cNvPr id="3041" name="Google Shape;3041;p136"/>
          <p:cNvSpPr txBox="1"/>
          <p:nvPr/>
        </p:nvSpPr>
        <p:spPr>
          <a:xfrm rot="-5400000">
            <a:off x="2991975" y="2823804"/>
            <a:ext cx="1121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endParaRPr sz="900"/>
          </a:p>
        </p:txBody>
      </p:sp>
      <p:sp>
        <p:nvSpPr>
          <p:cNvPr id="3042" name="Google Shape;3042;p136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043" name="Google Shape;3043;p136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137"/>
          <p:cNvSpPr/>
          <p:nvPr/>
        </p:nvSpPr>
        <p:spPr>
          <a:xfrm>
            <a:off x="1749911" y="4407004"/>
            <a:ext cx="62709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9" name="Google Shape;3049;p137"/>
          <p:cNvSpPr/>
          <p:nvPr/>
        </p:nvSpPr>
        <p:spPr>
          <a:xfrm>
            <a:off x="3267413" y="1958740"/>
            <a:ext cx="1812900" cy="2150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0" name="Google Shape;3050;p137"/>
          <p:cNvSpPr txBox="1"/>
          <p:nvPr/>
        </p:nvSpPr>
        <p:spPr>
          <a:xfrm>
            <a:off x="825547" y="1504698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van escribiendo las páginas:</a:t>
            </a:r>
            <a:endParaRPr sz="900"/>
          </a:p>
        </p:txBody>
      </p:sp>
      <p:sp>
        <p:nvSpPr>
          <p:cNvPr id="3051" name="Google Shape;3051;p137"/>
          <p:cNvSpPr/>
          <p:nvPr/>
        </p:nvSpPr>
        <p:spPr>
          <a:xfrm>
            <a:off x="3996672" y="2080527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2" name="Google Shape;3052;p137"/>
          <p:cNvSpPr/>
          <p:nvPr/>
        </p:nvSpPr>
        <p:spPr>
          <a:xfrm>
            <a:off x="4097093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13, 14</a:t>
            </a:r>
            <a:endParaRPr sz="900"/>
          </a:p>
        </p:txBody>
      </p:sp>
      <p:sp>
        <p:nvSpPr>
          <p:cNvPr id="3053" name="Google Shape;3053;p137"/>
          <p:cNvSpPr/>
          <p:nvPr/>
        </p:nvSpPr>
        <p:spPr>
          <a:xfrm>
            <a:off x="5209806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15, 16</a:t>
            </a:r>
            <a:endParaRPr sz="900"/>
          </a:p>
        </p:txBody>
      </p:sp>
      <p:sp>
        <p:nvSpPr>
          <p:cNvPr id="3054" name="Google Shape;3054;p137"/>
          <p:cNvSpPr/>
          <p:nvPr/>
        </p:nvSpPr>
        <p:spPr>
          <a:xfrm>
            <a:off x="6322519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17, 18</a:t>
            </a:r>
            <a:endParaRPr sz="900"/>
          </a:p>
        </p:txBody>
      </p:sp>
      <p:sp>
        <p:nvSpPr>
          <p:cNvPr id="3055" name="Google Shape;3055;p137"/>
          <p:cNvSpPr/>
          <p:nvPr/>
        </p:nvSpPr>
        <p:spPr>
          <a:xfrm>
            <a:off x="7435232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19, 20</a:t>
            </a:r>
            <a:endParaRPr sz="900"/>
          </a:p>
        </p:txBody>
      </p:sp>
      <p:sp>
        <p:nvSpPr>
          <p:cNvPr id="3056" name="Google Shape;3056;p137"/>
          <p:cNvSpPr/>
          <p:nvPr/>
        </p:nvSpPr>
        <p:spPr>
          <a:xfrm>
            <a:off x="3996672" y="2798259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7" name="Google Shape;3057;p137"/>
          <p:cNvSpPr/>
          <p:nvPr/>
        </p:nvSpPr>
        <p:spPr>
          <a:xfrm>
            <a:off x="4097093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5, 6</a:t>
            </a:r>
            <a:endParaRPr sz="900"/>
          </a:p>
        </p:txBody>
      </p:sp>
      <p:sp>
        <p:nvSpPr>
          <p:cNvPr id="3058" name="Google Shape;3058;p137"/>
          <p:cNvSpPr/>
          <p:nvPr/>
        </p:nvSpPr>
        <p:spPr>
          <a:xfrm>
            <a:off x="5209806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7, 8</a:t>
            </a:r>
            <a:endParaRPr sz="900"/>
          </a:p>
        </p:txBody>
      </p:sp>
      <p:sp>
        <p:nvSpPr>
          <p:cNvPr id="3059" name="Google Shape;3059;p137"/>
          <p:cNvSpPr/>
          <p:nvPr/>
        </p:nvSpPr>
        <p:spPr>
          <a:xfrm>
            <a:off x="6322519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9, 10</a:t>
            </a:r>
            <a:endParaRPr sz="900"/>
          </a:p>
        </p:txBody>
      </p:sp>
      <p:sp>
        <p:nvSpPr>
          <p:cNvPr id="3060" name="Google Shape;3060;p137"/>
          <p:cNvSpPr/>
          <p:nvPr/>
        </p:nvSpPr>
        <p:spPr>
          <a:xfrm>
            <a:off x="7435232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11, 12</a:t>
            </a:r>
            <a:endParaRPr sz="900"/>
          </a:p>
        </p:txBody>
      </p:sp>
      <p:sp>
        <p:nvSpPr>
          <p:cNvPr id="3061" name="Google Shape;3061;p137"/>
          <p:cNvSpPr/>
          <p:nvPr/>
        </p:nvSpPr>
        <p:spPr>
          <a:xfrm>
            <a:off x="3996672" y="3515991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2" name="Google Shape;3062;p137"/>
          <p:cNvSpPr/>
          <p:nvPr/>
        </p:nvSpPr>
        <p:spPr>
          <a:xfrm>
            <a:off x="4097093" y="3580813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900"/>
          </a:p>
        </p:txBody>
      </p:sp>
      <p:sp>
        <p:nvSpPr>
          <p:cNvPr id="3063" name="Google Shape;3063;p137"/>
          <p:cNvSpPr txBox="1"/>
          <p:nvPr/>
        </p:nvSpPr>
        <p:spPr>
          <a:xfrm>
            <a:off x="6842067" y="4435763"/>
            <a:ext cx="955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</a:t>
            </a:r>
            <a:endParaRPr sz="900"/>
          </a:p>
        </p:txBody>
      </p:sp>
      <p:sp>
        <p:nvSpPr>
          <p:cNvPr id="3064" name="Google Shape;3064;p137"/>
          <p:cNvSpPr/>
          <p:nvPr/>
        </p:nvSpPr>
        <p:spPr>
          <a:xfrm>
            <a:off x="1950448" y="4471826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1, 2</a:t>
            </a:r>
            <a:endParaRPr sz="900"/>
          </a:p>
        </p:txBody>
      </p:sp>
      <p:sp>
        <p:nvSpPr>
          <p:cNvPr id="3065" name="Google Shape;3065;p137"/>
          <p:cNvSpPr/>
          <p:nvPr/>
        </p:nvSpPr>
        <p:spPr>
          <a:xfrm>
            <a:off x="3068072" y="4471826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900"/>
          </a:p>
        </p:txBody>
      </p:sp>
      <p:sp>
        <p:nvSpPr>
          <p:cNvPr id="3066" name="Google Shape;3066;p137"/>
          <p:cNvSpPr txBox="1"/>
          <p:nvPr/>
        </p:nvSpPr>
        <p:spPr>
          <a:xfrm rot="-5400000">
            <a:off x="2991975" y="2823804"/>
            <a:ext cx="1121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endParaRPr sz="900"/>
          </a:p>
        </p:txBody>
      </p:sp>
      <p:sp>
        <p:nvSpPr>
          <p:cNvPr id="3067" name="Google Shape;3067;p137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068" name="Google Shape;3068;p137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p138"/>
          <p:cNvSpPr/>
          <p:nvPr/>
        </p:nvSpPr>
        <p:spPr>
          <a:xfrm>
            <a:off x="1749911" y="4407004"/>
            <a:ext cx="62709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4" name="Google Shape;3074;p138"/>
          <p:cNvSpPr/>
          <p:nvPr/>
        </p:nvSpPr>
        <p:spPr>
          <a:xfrm>
            <a:off x="3267413" y="1958740"/>
            <a:ext cx="1812900" cy="2150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5" name="Google Shape;3075;p138"/>
          <p:cNvSpPr txBox="1"/>
          <p:nvPr/>
        </p:nvSpPr>
        <p:spPr>
          <a:xfrm>
            <a:off x="825547" y="1504698"/>
            <a:ext cx="749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van escribiendo las páginas:</a:t>
            </a:r>
            <a:endParaRPr sz="900"/>
          </a:p>
        </p:txBody>
      </p:sp>
      <p:sp>
        <p:nvSpPr>
          <p:cNvPr id="3076" name="Google Shape;3076;p138"/>
          <p:cNvSpPr/>
          <p:nvPr/>
        </p:nvSpPr>
        <p:spPr>
          <a:xfrm>
            <a:off x="3996672" y="2080527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7" name="Google Shape;3077;p138"/>
          <p:cNvSpPr/>
          <p:nvPr/>
        </p:nvSpPr>
        <p:spPr>
          <a:xfrm>
            <a:off x="4097093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13, 14</a:t>
            </a:r>
            <a:endParaRPr sz="900"/>
          </a:p>
        </p:txBody>
      </p:sp>
      <p:sp>
        <p:nvSpPr>
          <p:cNvPr id="3078" name="Google Shape;3078;p138"/>
          <p:cNvSpPr/>
          <p:nvPr/>
        </p:nvSpPr>
        <p:spPr>
          <a:xfrm>
            <a:off x="5209806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15, 16</a:t>
            </a:r>
            <a:endParaRPr sz="900"/>
          </a:p>
        </p:txBody>
      </p:sp>
      <p:sp>
        <p:nvSpPr>
          <p:cNvPr id="3079" name="Google Shape;3079;p138"/>
          <p:cNvSpPr/>
          <p:nvPr/>
        </p:nvSpPr>
        <p:spPr>
          <a:xfrm>
            <a:off x="6322519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17, 18</a:t>
            </a:r>
            <a:endParaRPr sz="900"/>
          </a:p>
        </p:txBody>
      </p:sp>
      <p:sp>
        <p:nvSpPr>
          <p:cNvPr id="3080" name="Google Shape;3080;p138"/>
          <p:cNvSpPr/>
          <p:nvPr/>
        </p:nvSpPr>
        <p:spPr>
          <a:xfrm>
            <a:off x="7435232" y="2145349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19, 20</a:t>
            </a:r>
            <a:endParaRPr sz="900"/>
          </a:p>
        </p:txBody>
      </p:sp>
      <p:sp>
        <p:nvSpPr>
          <p:cNvPr id="3081" name="Google Shape;3081;p138"/>
          <p:cNvSpPr/>
          <p:nvPr/>
        </p:nvSpPr>
        <p:spPr>
          <a:xfrm>
            <a:off x="3996672" y="2798259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82" name="Google Shape;3082;p138"/>
          <p:cNvSpPr/>
          <p:nvPr/>
        </p:nvSpPr>
        <p:spPr>
          <a:xfrm>
            <a:off x="4097093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5, 6</a:t>
            </a:r>
            <a:endParaRPr sz="900"/>
          </a:p>
        </p:txBody>
      </p:sp>
      <p:sp>
        <p:nvSpPr>
          <p:cNvPr id="3083" name="Google Shape;3083;p138"/>
          <p:cNvSpPr/>
          <p:nvPr/>
        </p:nvSpPr>
        <p:spPr>
          <a:xfrm>
            <a:off x="5209806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7, 8</a:t>
            </a:r>
            <a:endParaRPr sz="900"/>
          </a:p>
        </p:txBody>
      </p:sp>
      <p:sp>
        <p:nvSpPr>
          <p:cNvPr id="3084" name="Google Shape;3084;p138"/>
          <p:cNvSpPr/>
          <p:nvPr/>
        </p:nvSpPr>
        <p:spPr>
          <a:xfrm>
            <a:off x="6322519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9, 10</a:t>
            </a:r>
            <a:endParaRPr sz="900"/>
          </a:p>
        </p:txBody>
      </p:sp>
      <p:sp>
        <p:nvSpPr>
          <p:cNvPr id="3085" name="Google Shape;3085;p138"/>
          <p:cNvSpPr/>
          <p:nvPr/>
        </p:nvSpPr>
        <p:spPr>
          <a:xfrm>
            <a:off x="7435232" y="2863081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11, 12</a:t>
            </a:r>
            <a:endParaRPr sz="900"/>
          </a:p>
        </p:txBody>
      </p:sp>
      <p:sp>
        <p:nvSpPr>
          <p:cNvPr id="3086" name="Google Shape;3086;p138"/>
          <p:cNvSpPr/>
          <p:nvPr/>
        </p:nvSpPr>
        <p:spPr>
          <a:xfrm>
            <a:off x="3996672" y="3515991"/>
            <a:ext cx="4532400" cy="47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87" name="Google Shape;3087;p138"/>
          <p:cNvSpPr txBox="1"/>
          <p:nvPr/>
        </p:nvSpPr>
        <p:spPr>
          <a:xfrm>
            <a:off x="6842067" y="4435763"/>
            <a:ext cx="955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</a:t>
            </a:r>
            <a:endParaRPr sz="900"/>
          </a:p>
        </p:txBody>
      </p:sp>
      <p:sp>
        <p:nvSpPr>
          <p:cNvPr id="3088" name="Google Shape;3088;p138"/>
          <p:cNvSpPr/>
          <p:nvPr/>
        </p:nvSpPr>
        <p:spPr>
          <a:xfrm>
            <a:off x="1950448" y="4471826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1, 2</a:t>
            </a:r>
            <a:endParaRPr sz="900"/>
          </a:p>
        </p:txBody>
      </p:sp>
      <p:sp>
        <p:nvSpPr>
          <p:cNvPr id="3089" name="Google Shape;3089;p138"/>
          <p:cNvSpPr/>
          <p:nvPr/>
        </p:nvSpPr>
        <p:spPr>
          <a:xfrm>
            <a:off x="3068072" y="4471826"/>
            <a:ext cx="983100" cy="341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3, 4</a:t>
            </a:r>
            <a:endParaRPr sz="900"/>
          </a:p>
        </p:txBody>
      </p:sp>
      <p:sp>
        <p:nvSpPr>
          <p:cNvPr id="3090" name="Google Shape;3090;p138"/>
          <p:cNvSpPr txBox="1"/>
          <p:nvPr/>
        </p:nvSpPr>
        <p:spPr>
          <a:xfrm rot="-5400000">
            <a:off x="2991975" y="2823804"/>
            <a:ext cx="1121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endParaRPr sz="900"/>
          </a:p>
        </p:txBody>
      </p:sp>
      <p:sp>
        <p:nvSpPr>
          <p:cNvPr id="3091" name="Google Shape;3091;p138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092" name="Google Shape;3092;p138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139"/>
          <p:cNvSpPr txBox="1"/>
          <p:nvPr/>
        </p:nvSpPr>
        <p:spPr>
          <a:xfrm>
            <a:off x="629441" y="1372611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de páginas del archivo y un buffer de tamaño B + 1</a:t>
            </a:r>
            <a:endParaRPr sz="900"/>
          </a:p>
        </p:txBody>
      </p:sp>
      <p:sp>
        <p:nvSpPr>
          <p:cNvPr id="3098" name="Google Shape;3098;p139"/>
          <p:cNvSpPr txBox="1"/>
          <p:nvPr/>
        </p:nvSpPr>
        <p:spPr>
          <a:xfrm>
            <a:off x="629441" y="2167436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de runs iniciales:</a:t>
            </a:r>
            <a:endParaRPr sz="900"/>
          </a:p>
        </p:txBody>
      </p:sp>
      <p:sp>
        <p:nvSpPr>
          <p:cNvPr id="3099" name="Google Shape;3099;p139"/>
          <p:cNvSpPr txBox="1"/>
          <p:nvPr/>
        </p:nvSpPr>
        <p:spPr>
          <a:xfrm>
            <a:off x="629441" y="3375332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de fases:</a:t>
            </a:r>
            <a:endParaRPr sz="900"/>
          </a:p>
        </p:txBody>
      </p:sp>
      <p:pic>
        <p:nvPicPr>
          <p:cNvPr descr="Captura de pantalla 2016-10-02 a las 12.36.23 p.m..png" id="3100" name="Google Shape;3100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418" y="2674274"/>
            <a:ext cx="761374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6-10-02 a las 12.36.58 p.m..png" id="3101" name="Google Shape;3101;p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553" y="3882170"/>
            <a:ext cx="1889170" cy="78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02" name="Google Shape;3102;p139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103" name="Google Shape;3103;p139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140"/>
          <p:cNvSpPr txBox="1"/>
          <p:nvPr/>
        </p:nvSpPr>
        <p:spPr>
          <a:xfrm>
            <a:off x="629441" y="1372611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de páginas del archivo y un buffer de tamaño B + 1</a:t>
            </a:r>
            <a:endParaRPr sz="900"/>
          </a:p>
        </p:txBody>
      </p:sp>
      <p:sp>
        <p:nvSpPr>
          <p:cNvPr id="3109" name="Google Shape;3109;p140"/>
          <p:cNvSpPr txBox="1"/>
          <p:nvPr/>
        </p:nvSpPr>
        <p:spPr>
          <a:xfrm>
            <a:off x="629441" y="2243948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 en I/O:</a:t>
            </a:r>
            <a:endParaRPr sz="900"/>
          </a:p>
        </p:txBody>
      </p:sp>
      <p:pic>
        <p:nvPicPr>
          <p:cNvPr descr="Captura de pantalla 2016-10-02 a las 12.37.42 p.m..png" id="3110" name="Google Shape;3110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818" y="2827299"/>
            <a:ext cx="2715273" cy="70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1" name="Google Shape;3111;p140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112" name="Google Shape;3112;p140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141"/>
          <p:cNvSpPr txBox="1"/>
          <p:nvPr/>
        </p:nvSpPr>
        <p:spPr>
          <a:xfrm>
            <a:off x="629441" y="1689650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una tabla de 8 GB y páginas de 8 KB ~ 1048576 páginas en total</a:t>
            </a:r>
            <a:endParaRPr sz="900"/>
          </a:p>
        </p:txBody>
      </p:sp>
      <p:sp>
        <p:nvSpPr>
          <p:cNvPr id="3118" name="Google Shape;3118;p141"/>
          <p:cNvSpPr txBox="1"/>
          <p:nvPr/>
        </p:nvSpPr>
        <p:spPr>
          <a:xfrm>
            <a:off x="629441" y="2735234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Memoria RAM para el buffer es de 2 GB, por lo que    B + 1 ~ 262145 páginas</a:t>
            </a:r>
            <a:endParaRPr sz="900"/>
          </a:p>
        </p:txBody>
      </p:sp>
      <p:sp>
        <p:nvSpPr>
          <p:cNvPr id="3119" name="Google Shape;3119;p141"/>
          <p:cNvSpPr txBox="1"/>
          <p:nvPr/>
        </p:nvSpPr>
        <p:spPr>
          <a:xfrm>
            <a:off x="629441" y="3696035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cada I/O toma 0.1 ms, ordenar tarda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6.7 minutos</a:t>
            </a:r>
            <a:endParaRPr sz="900"/>
          </a:p>
        </p:txBody>
      </p:sp>
      <p:sp>
        <p:nvSpPr>
          <p:cNvPr id="3120" name="Google Shape;3120;p141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121" name="Google Shape;3121;p141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p142"/>
          <p:cNvSpPr txBox="1"/>
          <p:nvPr/>
        </p:nvSpPr>
        <p:spPr>
          <a:xfrm>
            <a:off x="629441" y="1570835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más rápido es ejecutar el algoritmo en 2 fases</a:t>
            </a:r>
            <a:endParaRPr sz="900"/>
          </a:p>
        </p:txBody>
      </p:sp>
      <p:pic>
        <p:nvPicPr>
          <p:cNvPr descr="Captura de pantalla 2016-10-02 a las 12.42.23 p.m..png" id="3127" name="Google Shape;3127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81" y="2114408"/>
            <a:ext cx="2430478" cy="15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8" name="Google Shape;3128;p142"/>
          <p:cNvSpPr txBox="1"/>
          <p:nvPr/>
        </p:nvSpPr>
        <p:spPr>
          <a:xfrm>
            <a:off x="629441" y="3835470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suponemos una tabla de 10</a:t>
            </a:r>
            <a:r>
              <a:rPr b="0" baseline="3000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9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páginas (60 TB), sólo necesitamos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240 MB de buffer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!</a:t>
            </a:r>
            <a:endParaRPr sz="900"/>
          </a:p>
        </p:txBody>
      </p:sp>
      <p:sp>
        <p:nvSpPr>
          <p:cNvPr id="3129" name="Google Shape;3129;p142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130" name="Google Shape;3130;p142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143"/>
          <p:cNvSpPr txBox="1"/>
          <p:nvPr/>
        </p:nvSpPr>
        <p:spPr>
          <a:xfrm>
            <a:off x="629441" y="1909332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plantear que si la tabla es de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el costo en I/O de ordenarla es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</a:t>
            </a:r>
            <a:endParaRPr sz="900"/>
          </a:p>
        </p:txBody>
      </p:sp>
      <p:sp>
        <p:nvSpPr>
          <p:cNvPr id="3136" name="Google Shape;3136;p143"/>
          <p:cNvSpPr txBox="1"/>
          <p:nvPr/>
        </p:nvSpPr>
        <p:spPr>
          <a:xfrm>
            <a:off x="629441" y="3216659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pasa si no escribimos el último output? (pipeline)</a:t>
            </a:r>
            <a:endParaRPr sz="900"/>
          </a:p>
        </p:txBody>
      </p:sp>
      <p:sp>
        <p:nvSpPr>
          <p:cNvPr id="3137" name="Google Shape;3137;p143"/>
          <p:cNvSpPr txBox="1"/>
          <p:nvPr/>
        </p:nvSpPr>
        <p:spPr>
          <a:xfrm>
            <a:off x="2155358" y="535781"/>
            <a:ext cx="483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External Merge Sort</a:t>
            </a:r>
            <a:endParaRPr sz="900"/>
          </a:p>
        </p:txBody>
      </p:sp>
      <p:sp>
        <p:nvSpPr>
          <p:cNvPr id="3138" name="Google Shape;3138;p143"/>
          <p:cNvSpPr txBox="1"/>
          <p:nvPr/>
        </p:nvSpPr>
        <p:spPr>
          <a:xfrm>
            <a:off x="3899840" y="1110236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Optimizado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358" name="Google Shape;358;p2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359" name="Google Shape;359;p2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360" name="Google Shape;360;p2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361" name="Google Shape;361;p2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362" name="Google Shape;362;p2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363" name="Google Shape;363;p2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364" name="Google Shape;364;p2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374" name="Google Shape;374;p2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2309338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2957003" y="1524470"/>
            <a:ext cx="3325500" cy="349800"/>
          </a:xfrm>
          <a:prstGeom prst="wedgeEllipseCallout">
            <a:avLst>
              <a:gd fmla="val -99246" name="adj1"/>
              <a:gd fmla="val -14414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tupla t4 de R!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2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p144"/>
          <p:cNvSpPr txBox="1"/>
          <p:nvPr/>
        </p:nvSpPr>
        <p:spPr>
          <a:xfrm>
            <a:off x="629391" y="1638150"/>
            <a:ext cx="78852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más detalles tomar IIC3413 - Implementación de sistemas de Bases de Datos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388" name="Google Shape;388;p2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389" name="Google Shape;389;p2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390" name="Google Shape;390;p2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391" name="Google Shape;391;p2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392" name="Google Shape;392;p2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393" name="Google Shape;393;p2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394" name="Google Shape;394;p2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404" name="Google Shape;404;p28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2309338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2957003" y="1524470"/>
            <a:ext cx="3325500" cy="349800"/>
          </a:xfrm>
          <a:prstGeom prst="wedgeEllipseCallout">
            <a:avLst>
              <a:gd fmla="val -99246" name="adj1"/>
              <a:gd fmla="val -14414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tupla t4 de R!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18482" y="1874423"/>
            <a:ext cx="238800" cy="8451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1108100" y="2046901"/>
            <a:ext cx="2241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Cargar página con t4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420" name="Google Shape;420;p2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421" name="Google Shape;421;p2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422" name="Google Shape;422;p2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423" name="Google Shape;423;p2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424" name="Google Shape;424;p2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425" name="Google Shape;425;p2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426" name="Google Shape;426;p2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436" name="Google Shape;436;p29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2309338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2957003" y="1524470"/>
            <a:ext cx="3325500" cy="349800"/>
          </a:xfrm>
          <a:prstGeom prst="wedgeEllipseCallout">
            <a:avLst>
              <a:gd fmla="val -99246" name="adj1"/>
              <a:gd fmla="val -14414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tupla t4 de R!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918482" y="1874423"/>
            <a:ext cx="238800" cy="8451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1108100" y="2046901"/>
            <a:ext cx="2241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Cargar página con t4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5563644" y="1087352"/>
            <a:ext cx="3325500" cy="349800"/>
          </a:xfrm>
          <a:prstGeom prst="wedgeEllipseCallout">
            <a:avLst>
              <a:gd fmla="val -132943" name="adj1"/>
              <a:gd fmla="val 422579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la tenemos!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/>
        </p:nvSpPr>
        <p:spPr>
          <a:xfrm>
            <a:off x="629441" y="1826419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lang="es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Cuántas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veces tengo que leer una página desde el disco, o escribir una página al disco!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1975703" y="533165"/>
            <a:ext cx="5192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 de un algoritmo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629441" y="2837983"/>
            <a:ext cx="7963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operaciones en buffer (RAM) son orden(es) de magnitud más rápidas que leer/escribir al disco – costo 0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 txBox="1"/>
          <p:nvPr/>
        </p:nvSpPr>
        <p:spPr>
          <a:xfrm>
            <a:off x="2004442" y="533165"/>
            <a:ext cx="513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Algoritmos en una BD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629441" y="1690585"/>
            <a:ext cx="788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Implementan interfaz de un iterador lineal: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open()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next()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close()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/>
        </p:nvSpPr>
        <p:spPr>
          <a:xfrm>
            <a:off x="2004442" y="533165"/>
            <a:ext cx="513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Algoritmos en una BD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629441" y="1674354"/>
            <a:ext cx="80595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una relación R: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R.open() – se posiciona </a:t>
            </a:r>
            <a:r>
              <a:rPr b="1" i="0" lang="es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primera tupla de R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R.next() – devuelve la siguiente tupla o NULL 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R.close() – cierra el iterador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p3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472" name="Google Shape;472;p3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473" name="Google Shape;473;p3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474" name="Google Shape;474;p3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475" name="Google Shape;475;p3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476" name="Google Shape;476;p3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477" name="Google Shape;477;p3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478" name="Google Shape;478;p3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2" name="Google Shape;482;p3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3" name="Google Shape;483;p3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629441" y="1826419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trabajar con las tuplas de una relación, la base de datos carga la página desde el disco con dicha tupla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629441" y="3199015"/>
            <a:ext cx="78852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cargar estas páginas, la base de datos reserva un espacio en RAM llamado </a:t>
            </a:r>
            <a:r>
              <a:rPr b="1" i="0" lang="es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8" name="Google Shape;498;p3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500" name="Google Shape;500;p3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501" name="Google Shape;501;p3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502" name="Google Shape;502;p3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503" name="Google Shape;503;p3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504" name="Google Shape;504;p3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505" name="Google Shape;505;p3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506" name="Google Shape;506;p3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9" name="Google Shape;519;p3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2084955" y="1451441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R.open()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529" name="Google Shape;529;p3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530" name="Google Shape;530;p3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531" name="Google Shape;531;p3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532" name="Google Shape;532;p3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533" name="Google Shape;533;p3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534" name="Google Shape;534;p3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535" name="Google Shape;535;p3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6" name="Google Shape;536;p3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9" name="Google Shape;539;p3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0" name="Google Shape;540;p3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1" name="Google Shape;541;p3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2" name="Google Shape;542;p3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545" name="Google Shape;545;p3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2084955" y="1451441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R.open()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0" name="Google Shape;550;p35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2167618" y="254572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7" name="Google Shape;557;p3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560" name="Google Shape;560;p3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561" name="Google Shape;561;p3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562" name="Google Shape;562;p3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563" name="Google Shape;563;p3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564" name="Google Shape;564;p3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565" name="Google Shape;565;p3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566" name="Google Shape;566;p3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7" name="Google Shape;567;p3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8" name="Google Shape;568;p3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9" name="Google Shape;569;p3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0" name="Google Shape;570;p3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2" name="Google Shape;572;p3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576" name="Google Shape;576;p3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8" name="Google Shape;578;p3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2084955" y="1451441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2167618" y="254572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8" name="Google Shape;588;p3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591" name="Google Shape;591;p3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592" name="Google Shape;592;p3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593" name="Google Shape;593;p3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594" name="Google Shape;594;p3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595" name="Google Shape;595;p3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596" name="Google Shape;596;p3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597" name="Google Shape;597;p3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8" name="Google Shape;598;p3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9" name="Google Shape;599;p3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0" name="Google Shape;600;p3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1" name="Google Shape;601;p3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2" name="Google Shape;602;p3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3" name="Google Shape;603;p3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4" name="Google Shape;604;p3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5" name="Google Shape;605;p3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6" name="Google Shape;606;p3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607" name="Google Shape;607;p3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8" name="Google Shape;608;p3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9" name="Google Shape;609;p3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0" name="Google Shape;610;p3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2084955" y="1451441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2167618" y="266283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8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9" name="Google Shape;619;p3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0" name="Google Shape;620;p3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1" name="Google Shape;621;p3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622" name="Google Shape;622;p3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623" name="Google Shape;623;p3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624" name="Google Shape;624;p3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625" name="Google Shape;625;p3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626" name="Google Shape;626;p3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627" name="Google Shape;627;p3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628" name="Google Shape;628;p3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9" name="Google Shape;629;p3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3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5" name="Google Shape;635;p38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7" name="Google Shape;637;p38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638" name="Google Shape;638;p38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9" name="Google Shape;639;p38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0" name="Google Shape;640;p38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38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2" name="Google Shape;642;p38"/>
          <p:cNvSpPr txBox="1"/>
          <p:nvPr/>
        </p:nvSpPr>
        <p:spPr>
          <a:xfrm>
            <a:off x="2084955" y="1451441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38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4" name="Google Shape;644;p38"/>
          <p:cNvSpPr/>
          <p:nvPr/>
        </p:nvSpPr>
        <p:spPr>
          <a:xfrm>
            <a:off x="2167618" y="285571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2" name="Google Shape;652;p3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653" name="Google Shape;653;p3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654" name="Google Shape;654;p3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655" name="Google Shape;655;p3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656" name="Google Shape;656;p3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657" name="Google Shape;657;p3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658" name="Google Shape;658;p3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659" name="Google Shape;659;p3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0" name="Google Shape;660;p3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4" name="Google Shape;664;p3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5" name="Google Shape;665;p3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6" name="Google Shape;666;p39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39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669" name="Google Shape;669;p39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670" name="Google Shape;670;p39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2084955" y="1451441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5" name="Google Shape;675;p39"/>
          <p:cNvSpPr/>
          <p:nvPr/>
        </p:nvSpPr>
        <p:spPr>
          <a:xfrm>
            <a:off x="3039667" y="2660804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6" name="Google Shape;676;p39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2" name="Google Shape;682;p40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3" name="Google Shape;683;p40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4" name="Google Shape;684;p40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685" name="Google Shape;685;p40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686" name="Google Shape;686;p40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687" name="Google Shape;687;p40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688" name="Google Shape;688;p40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689" name="Google Shape;689;p40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690" name="Google Shape;690;p40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691" name="Google Shape;691;p40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2" name="Google Shape;692;p40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3" name="Google Shape;693;p40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4" name="Google Shape;694;p40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5" name="Google Shape;695;p40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6" name="Google Shape;696;p40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7" name="Google Shape;697;p40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8" name="Google Shape;698;p40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0" name="Google Shape;700;p40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701" name="Google Shape;701;p40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702" name="Google Shape;702;p40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3" name="Google Shape;703;p40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4" name="Google Shape;704;p40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2084955" y="1451441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R.close()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3" name="Google Shape;713;p41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5" name="Google Shape;715;p41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716" name="Google Shape;716;p41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717" name="Google Shape;717;p41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8" name="Google Shape;718;p41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9" name="Google Shape;719;p41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720" name="Google Shape;720;p41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721" name="Google Shape;721;p41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722" name="Google Shape;722;p41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4" name="Google Shape;724;p41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5" name="Google Shape;725;p41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6" name="Google Shape;726;p41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7" name="Google Shape;727;p41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8" name="Google Shape;728;p41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9" name="Google Shape;729;p41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0" name="Google Shape;730;p41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1" name="Google Shape;731;p41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2" name="Google Shape;732;p41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3" name="Google Shape;733;p41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5" name="Google Shape;735;p41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6" name="Google Shape;736;p41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7" name="Google Shape;737;p41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8" name="Google Shape;738;p41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output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2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5" name="Google Shape;745;p42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747" name="Google Shape;747;p42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748" name="Google Shape;748;p42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751" name="Google Shape;751;p42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752" name="Google Shape;752;p42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753" name="Google Shape;753;p42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5" name="Google Shape;755;p42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6" name="Google Shape;756;p42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7" name="Google Shape;757;p42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8" name="Google Shape;758;p42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9" name="Google Shape;759;p42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0" name="Google Shape;760;p42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2" name="Google Shape;762;p42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3" name="Google Shape;763;p42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4" name="Google Shape;764;p42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5" name="Google Shape;765;p42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2336007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output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3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7" name="Google Shape;777;p4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778" name="Google Shape;778;p4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779" name="Google Shape;779;p4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0" name="Google Shape;780;p4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1" name="Google Shape;781;p4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782" name="Google Shape;782;p4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783" name="Google Shape;783;p4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784" name="Google Shape;784;p4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5" name="Google Shape;785;p4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8" name="Google Shape;788;p4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9" name="Google Shape;789;p4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0" name="Google Shape;790;p4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2" name="Google Shape;792;p4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3" name="Google Shape;793;p4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794" name="Google Shape;794;p4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5" name="Google Shape;795;p4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6" name="Google Shape;796;p4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7" name="Google Shape;797;p4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8" name="Google Shape;798;p43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9" name="Google Shape;799;p43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0" name="Google Shape;800;p43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output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801" name="Google Shape;801;p43"/>
          <p:cNvSpPr/>
          <p:nvPr/>
        </p:nvSpPr>
        <p:spPr>
          <a:xfrm>
            <a:off x="2133431" y="255304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79" name="Google Shape;79;p1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80" name="Google Shape;80;p1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81" name="Google Shape;81;p1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82" name="Google Shape;82;p1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83" name="Google Shape;83;p1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84" name="Google Shape;84;p1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85" name="Google Shape;85;p1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4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7" name="Google Shape;807;p4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9" name="Google Shape;809;p4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810" name="Google Shape;810;p4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811" name="Google Shape;811;p4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2" name="Google Shape;812;p4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3" name="Google Shape;813;p4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814" name="Google Shape;814;p4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815" name="Google Shape;815;p4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816" name="Google Shape;816;p4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0" name="Google Shape;820;p4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1" name="Google Shape;821;p4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2" name="Google Shape;822;p4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3" name="Google Shape;823;p4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4" name="Google Shape;824;p4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5" name="Google Shape;825;p4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826" name="Google Shape;826;p4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7" name="Google Shape;827;p4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8" name="Google Shape;828;p4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9" name="Google Shape;829;p4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0" name="Google Shape;830;p44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1" name="Google Shape;831;p44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2" name="Google Shape;832;p44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output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833" name="Google Shape;833;p44"/>
          <p:cNvSpPr/>
          <p:nvPr/>
        </p:nvSpPr>
        <p:spPr>
          <a:xfrm>
            <a:off x="2133431" y="265637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5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9" name="Google Shape;839;p4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0" name="Google Shape;840;p4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1" name="Google Shape;841;p4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842" name="Google Shape;842;p4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843" name="Google Shape;843;p4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4" name="Google Shape;844;p4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5" name="Google Shape;845;p4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846" name="Google Shape;846;p4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847" name="Google Shape;847;p4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848" name="Google Shape;848;p4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9" name="Google Shape;849;p4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0" name="Google Shape;850;p4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1" name="Google Shape;851;p4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2" name="Google Shape;852;p4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3" name="Google Shape;853;p4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4" name="Google Shape;854;p4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5" name="Google Shape;855;p4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6" name="Google Shape;856;p4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7" name="Google Shape;857;p4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858" name="Google Shape;858;p4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9" name="Google Shape;859;p4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0" name="Google Shape;860;p4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2" name="Google Shape;862;p45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3" name="Google Shape;863;p45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4" name="Google Shape;864;p45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     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865" name="Google Shape;865;p45"/>
          <p:cNvSpPr/>
          <p:nvPr/>
        </p:nvSpPr>
        <p:spPr>
          <a:xfrm>
            <a:off x="2133431" y="265637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6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1" name="Google Shape;871;p4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2" name="Google Shape;872;p4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3" name="Google Shape;873;p4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874" name="Google Shape;874;p4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875" name="Google Shape;875;p4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6" name="Google Shape;876;p4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7" name="Google Shape;877;p4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878" name="Google Shape;878;p4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879" name="Google Shape;879;p4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880" name="Google Shape;880;p4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1" name="Google Shape;881;p4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2" name="Google Shape;882;p4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3" name="Google Shape;883;p4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4" name="Google Shape;884;p4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5" name="Google Shape;885;p4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6" name="Google Shape;886;p4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7" name="Google Shape;887;p4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8" name="Google Shape;888;p4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9" name="Google Shape;889;p4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890" name="Google Shape;890;p4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1" name="Google Shape;891;p4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2" name="Google Shape;892;p4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3" name="Google Shape;893;p4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4" name="Google Shape;894;p46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5" name="Google Shape;895;p46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6" name="Google Shape;896;p46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897" name="Google Shape;897;p46"/>
          <p:cNvSpPr/>
          <p:nvPr/>
        </p:nvSpPr>
        <p:spPr>
          <a:xfrm>
            <a:off x="2133431" y="265637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7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3" name="Google Shape;903;p4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4" name="Google Shape;904;p4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5" name="Google Shape;905;p4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906" name="Google Shape;906;p4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907" name="Google Shape;907;p4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8" name="Google Shape;908;p4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9" name="Google Shape;909;p4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910" name="Google Shape;910;p4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911" name="Google Shape;911;p4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912" name="Google Shape;912;p4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3" name="Google Shape;913;p4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4" name="Google Shape;914;p4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5" name="Google Shape;915;p4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6" name="Google Shape;916;p4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7" name="Google Shape;917;p4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8" name="Google Shape;918;p4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9" name="Google Shape;919;p4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922" name="Google Shape;922;p4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4" name="Google Shape;924;p4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5" name="Google Shape;925;p4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6" name="Google Shape;926;p47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7" name="Google Shape;927;p47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8" name="Google Shape;928;p47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929" name="Google Shape;929;p47"/>
          <p:cNvSpPr/>
          <p:nvPr/>
        </p:nvSpPr>
        <p:spPr>
          <a:xfrm>
            <a:off x="2133431" y="284926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8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5" name="Google Shape;935;p4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6" name="Google Shape;936;p4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7" name="Google Shape;937;p4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938" name="Google Shape;938;p4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939" name="Google Shape;939;p4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0" name="Google Shape;940;p4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1" name="Google Shape;941;p4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942" name="Google Shape;942;p4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943" name="Google Shape;943;p4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944" name="Google Shape;944;p4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5" name="Google Shape;945;p4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6" name="Google Shape;946;p4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7" name="Google Shape;947;p4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8" name="Google Shape;948;p4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9" name="Google Shape;949;p4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0" name="Google Shape;950;p4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1" name="Google Shape;951;p48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2" name="Google Shape;952;p48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3" name="Google Shape;953;p48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954" name="Google Shape;954;p48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5" name="Google Shape;955;p48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6" name="Google Shape;956;p48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7" name="Google Shape;957;p48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8" name="Google Shape;958;p48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9" name="Google Shape;959;p48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0" name="Google Shape;960;p48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961" name="Google Shape;961;p48"/>
          <p:cNvSpPr/>
          <p:nvPr/>
        </p:nvSpPr>
        <p:spPr>
          <a:xfrm>
            <a:off x="2133431" y="284926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9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7" name="Google Shape;967;p4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8" name="Google Shape;968;p4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9" name="Google Shape;969;p4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970" name="Google Shape;970;p4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971" name="Google Shape;971;p4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2" name="Google Shape;972;p4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3" name="Google Shape;973;p4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974" name="Google Shape;974;p4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975" name="Google Shape;975;p4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976" name="Google Shape;976;p4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7" name="Google Shape;977;p4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8" name="Google Shape;978;p4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9" name="Google Shape;979;p4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0" name="Google Shape;980;p4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1" name="Google Shape;981;p4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2" name="Google Shape;982;p4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3" name="Google Shape;983;p49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4" name="Google Shape;984;p49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5" name="Google Shape;985;p49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986" name="Google Shape;986;p49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7" name="Google Shape;987;p49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8" name="Google Shape;988;p49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9" name="Google Shape;989;p49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0" name="Google Shape;990;p49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1" name="Google Shape;991;p49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2" name="Google Shape;992;p49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993" name="Google Shape;993;p49"/>
          <p:cNvSpPr/>
          <p:nvPr/>
        </p:nvSpPr>
        <p:spPr>
          <a:xfrm>
            <a:off x="2133431" y="284926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0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9" name="Google Shape;999;p50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0" name="Google Shape;1000;p50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1" name="Google Shape;1001;p50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002" name="Google Shape;1002;p50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003" name="Google Shape;1003;p50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4" name="Google Shape;1004;p50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5" name="Google Shape;1005;p50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006" name="Google Shape;1006;p50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007" name="Google Shape;1007;p50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008" name="Google Shape;1008;p50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9" name="Google Shape;1009;p50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0" name="Google Shape;1010;p50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1" name="Google Shape;1011;p50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2" name="Google Shape;1012;p50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3" name="Google Shape;1013;p50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4" name="Google Shape;1014;p50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5" name="Google Shape;1015;p50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6" name="Google Shape;1016;p50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7" name="Google Shape;1017;p50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018" name="Google Shape;1018;p50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9" name="Google Shape;1019;p50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0" name="Google Shape;1020;p50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1" name="Google Shape;1021;p50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2" name="Google Shape;1022;p50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3" name="Google Shape;1023;p50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4" name="Google Shape;1024;p50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025" name="Google Shape;1025;p50"/>
          <p:cNvSpPr/>
          <p:nvPr/>
        </p:nvSpPr>
        <p:spPr>
          <a:xfrm>
            <a:off x="2133431" y="284926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26" name="Google Shape;1026;p50"/>
          <p:cNvCxnSpPr>
            <a:stCxn id="1001" idx="3"/>
          </p:cNvCxnSpPr>
          <p:nvPr/>
        </p:nvCxnSpPr>
        <p:spPr>
          <a:xfrm>
            <a:off x="2957160" y="4548524"/>
            <a:ext cx="2586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27" name="Google Shape;1027;p50"/>
          <p:cNvCxnSpPr/>
          <p:nvPr/>
        </p:nvCxnSpPr>
        <p:spPr>
          <a:xfrm>
            <a:off x="6483970" y="4548489"/>
            <a:ext cx="2586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28" name="Google Shape;1028;p50"/>
          <p:cNvCxnSpPr/>
          <p:nvPr/>
        </p:nvCxnSpPr>
        <p:spPr>
          <a:xfrm>
            <a:off x="7373880" y="4548489"/>
            <a:ext cx="2586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29" name="Google Shape;1029;p50"/>
          <p:cNvCxnSpPr>
            <a:endCxn id="1009" idx="0"/>
          </p:cNvCxnSpPr>
          <p:nvPr/>
        </p:nvCxnSpPr>
        <p:spPr>
          <a:xfrm>
            <a:off x="2901970" y="3047566"/>
            <a:ext cx="654000" cy="1023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1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5" name="Google Shape;1035;p51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6" name="Google Shape;1036;p51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7" name="Google Shape;1037;p51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038" name="Google Shape;1038;p51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039" name="Google Shape;1039;p51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0" name="Google Shape;1040;p51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1" name="Google Shape;1041;p51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042" name="Google Shape;1042;p51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043" name="Google Shape;1043;p51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044" name="Google Shape;1044;p51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5" name="Google Shape;1045;p51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6" name="Google Shape;1046;p51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7" name="Google Shape;1047;p51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8" name="Google Shape;1048;p51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9" name="Google Shape;1049;p51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0" name="Google Shape;1050;p51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1" name="Google Shape;1051;p51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2" name="Google Shape;1052;p51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3" name="Google Shape;1053;p51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054" name="Google Shape;1054;p51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055" name="Google Shape;1055;p51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6" name="Google Shape;1056;p51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7" name="Google Shape;1057;p51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8" name="Google Shape;1058;p51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9" name="Google Shape;1059;p51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0" name="Google Shape;1060;p51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061" name="Google Shape;1061;p51"/>
          <p:cNvSpPr/>
          <p:nvPr/>
        </p:nvSpPr>
        <p:spPr>
          <a:xfrm>
            <a:off x="3033035" y="2676271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7" name="Google Shape;1067;p52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8" name="Google Shape;1068;p52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9" name="Google Shape;1069;p52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070" name="Google Shape;1070;p52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071" name="Google Shape;1071;p52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2" name="Google Shape;1072;p52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3" name="Google Shape;1073;p52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074" name="Google Shape;1074;p52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075" name="Google Shape;1075;p52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076" name="Google Shape;1076;p52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7" name="Google Shape;1077;p52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0" name="Google Shape;1080;p52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1" name="Google Shape;1081;p52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2" name="Google Shape;1082;p52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3" name="Google Shape;1083;p52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4" name="Google Shape;1084;p52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5" name="Google Shape;1085;p52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086" name="Google Shape;1086;p52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087" name="Google Shape;1087;p52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8" name="Google Shape;1088;p52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9" name="Google Shape;1089;p52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0" name="Google Shape;1090;p52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1" name="Google Shape;1091;p52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2" name="Google Shape;1092;p52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093" name="Google Shape;1093;p52"/>
          <p:cNvSpPr/>
          <p:nvPr/>
        </p:nvSpPr>
        <p:spPr>
          <a:xfrm>
            <a:off x="3033035" y="2676271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3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9" name="Google Shape;1099;p5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0" name="Google Shape;1100;p5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1" name="Google Shape;1101;p5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102" name="Google Shape;1102;p5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103" name="Google Shape;1103;p5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4" name="Google Shape;1104;p5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5" name="Google Shape;1105;p5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106" name="Google Shape;1106;p5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107" name="Google Shape;1107;p5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108" name="Google Shape;1108;p5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9" name="Google Shape;1109;p5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0" name="Google Shape;1110;p5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1" name="Google Shape;1111;p5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2" name="Google Shape;1112;p5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3" name="Google Shape;1113;p5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4" name="Google Shape;1114;p5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5" name="Google Shape;1115;p5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6" name="Google Shape;1116;p5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7" name="Google Shape;1117;p5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118" name="Google Shape;1118;p5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119" name="Google Shape;1119;p5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1" name="Google Shape;1121;p5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2" name="Google Shape;1122;p53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3" name="Google Shape;1123;p53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4" name="Google Shape;1124;p53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125" name="Google Shape;1125;p53"/>
          <p:cNvSpPr/>
          <p:nvPr/>
        </p:nvSpPr>
        <p:spPr>
          <a:xfrm>
            <a:off x="3033035" y="2855376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00" name="Google Shape;100;p1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01" name="Google Shape;101;p1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02" name="Google Shape;102;p1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03" name="Google Shape;103;p1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04" name="Google Shape;104;p1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05" name="Google Shape;105;p1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06" name="Google Shape;106;p1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2186497" y="4070566"/>
            <a:ext cx="3581400" cy="806100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874850" y="3701419"/>
            <a:ext cx="2353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 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4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1" name="Google Shape;1131;p5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2" name="Google Shape;1132;p5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3" name="Google Shape;1133;p5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134" name="Google Shape;1134;p5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135" name="Google Shape;1135;p5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6" name="Google Shape;1136;p5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7" name="Google Shape;1137;p5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138" name="Google Shape;1138;p5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139" name="Google Shape;1139;p5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140" name="Google Shape;1140;p5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1" name="Google Shape;1141;p5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2" name="Google Shape;1142;p5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3" name="Google Shape;1143;p5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4" name="Google Shape;1144;p5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5" name="Google Shape;1145;p5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6" name="Google Shape;1146;p5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7" name="Google Shape;1147;p5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8" name="Google Shape;1148;p5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9" name="Google Shape;1149;p5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150" name="Google Shape;1150;p5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151" name="Google Shape;1151;p5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2" name="Google Shape;1152;p5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3" name="Google Shape;1153;p5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4" name="Google Shape;1154;p54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5" name="Google Shape;1155;p54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6" name="Google Shape;1156;p54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157" name="Google Shape;1157;p54"/>
          <p:cNvSpPr/>
          <p:nvPr/>
        </p:nvSpPr>
        <p:spPr>
          <a:xfrm>
            <a:off x="3033035" y="2855376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5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3" name="Google Shape;1163;p5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4" name="Google Shape;1164;p5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5" name="Google Shape;1165;p5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166" name="Google Shape;1166;p5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167" name="Google Shape;1167;p5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8" name="Google Shape;1168;p5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9" name="Google Shape;1169;p5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170" name="Google Shape;1170;p5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171" name="Google Shape;1171;p5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172" name="Google Shape;1172;p5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3" name="Google Shape;1173;p5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4" name="Google Shape;1174;p5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5" name="Google Shape;1175;p5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6" name="Google Shape;1176;p5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7" name="Google Shape;1177;p5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8" name="Google Shape;1178;p5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9" name="Google Shape;1179;p5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0" name="Google Shape;1180;p5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1" name="Google Shape;1181;p5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182" name="Google Shape;1182;p5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183" name="Google Shape;1183;p5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4" name="Google Shape;1184;p5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5" name="Google Shape;1185;p5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6" name="Google Shape;1186;p55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7" name="Google Shape;1187;p55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8" name="Google Shape;1188;p55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1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1" i="0" sz="23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189" name="Google Shape;1189;p55"/>
          <p:cNvSpPr/>
          <p:nvPr/>
        </p:nvSpPr>
        <p:spPr>
          <a:xfrm>
            <a:off x="3033035" y="298047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6"/>
          <p:cNvSpPr txBox="1"/>
          <p:nvPr/>
        </p:nvSpPr>
        <p:spPr>
          <a:xfrm>
            <a:off x="2330744" y="533165"/>
            <a:ext cx="448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 * FROM 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5" name="Google Shape;1195;p5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6" name="Google Shape;1196;p5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7" name="Google Shape;1197;p5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198" name="Google Shape;1198;p5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199" name="Google Shape;1199;p5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1" name="Google Shape;1201;p5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202" name="Google Shape;1202;p5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203" name="Google Shape;1203;p5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204" name="Google Shape;1204;p5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5" name="Google Shape;1205;p5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6" name="Google Shape;1206;p5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7" name="Google Shape;1207;p5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8" name="Google Shape;1208;p5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9" name="Google Shape;1209;p5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0" name="Google Shape;1210;p5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1" name="Google Shape;1211;p5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2" name="Google Shape;1212;p5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3" name="Google Shape;1213;p5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214" name="Google Shape;1214;p5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215" name="Google Shape;1215;p5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6" name="Google Shape;1216;p5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7" name="Google Shape;1217;p5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8" name="Google Shape;1218;p56"/>
          <p:cNvSpPr txBox="1"/>
          <p:nvPr/>
        </p:nvSpPr>
        <p:spPr>
          <a:xfrm>
            <a:off x="2282940" y="304936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9" name="Google Shape;1219;p56"/>
          <p:cNvSpPr txBox="1"/>
          <p:nvPr/>
        </p:nvSpPr>
        <p:spPr>
          <a:xfrm>
            <a:off x="3125902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0" name="Google Shape;1220;p56"/>
          <p:cNvSpPr txBox="1"/>
          <p:nvPr/>
        </p:nvSpPr>
        <p:spPr>
          <a:xfrm>
            <a:off x="6281741" y="1071980"/>
            <a:ext cx="2472300" cy="22518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R.close()</a:t>
            </a: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7"/>
          <p:cNvSpPr txBox="1"/>
          <p:nvPr/>
        </p:nvSpPr>
        <p:spPr>
          <a:xfrm>
            <a:off x="3238631" y="533165"/>
            <a:ext cx="2666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realidad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6" name="Google Shape;1226;p57"/>
          <p:cNvSpPr txBox="1"/>
          <p:nvPr/>
        </p:nvSpPr>
        <p:spPr>
          <a:xfrm>
            <a:off x="629441" y="1544511"/>
            <a:ext cx="78852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operador de algebra relacional implementa interfaz de un iterador lineal: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open()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next()</a:t>
            </a:r>
            <a:endParaRPr sz="900"/>
          </a:p>
          <a:p>
            <a:pPr indent="-3619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close()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8"/>
          <p:cNvSpPr txBox="1"/>
          <p:nvPr/>
        </p:nvSpPr>
        <p:spPr>
          <a:xfrm>
            <a:off x="629441" y="1830846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algoritmo de selección cambia dependiendo si es una consulta de igualdad (=) o de rango (&lt;, &gt;)</a:t>
            </a:r>
            <a:endParaRPr sz="900"/>
          </a:p>
        </p:txBody>
      </p:sp>
      <p:sp>
        <p:nvSpPr>
          <p:cNvPr id="1232" name="Google Shape;1232;p58"/>
          <p:cNvSpPr txBox="1"/>
          <p:nvPr/>
        </p:nvSpPr>
        <p:spPr>
          <a:xfrm>
            <a:off x="3355508" y="535781"/>
            <a:ext cx="243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sz="900"/>
          </a:p>
        </p:txBody>
      </p:sp>
      <p:sp>
        <p:nvSpPr>
          <p:cNvPr id="1233" name="Google Shape;1233;p58"/>
          <p:cNvSpPr txBox="1"/>
          <p:nvPr/>
        </p:nvSpPr>
        <p:spPr>
          <a:xfrm>
            <a:off x="629441" y="2842409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depende si el atributo a seleccionar está indexado</a:t>
            </a:r>
            <a:endParaRPr sz="900"/>
          </a:p>
        </p:txBody>
      </p:sp>
      <p:sp>
        <p:nvSpPr>
          <p:cNvPr id="1234" name="Google Shape;1234;p58"/>
          <p:cNvSpPr txBox="1"/>
          <p:nvPr/>
        </p:nvSpPr>
        <p:spPr>
          <a:xfrm>
            <a:off x="707614" y="3997964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 interfaz de iterador lineal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9"/>
          <p:cNvSpPr txBox="1"/>
          <p:nvPr/>
        </p:nvSpPr>
        <p:spPr>
          <a:xfrm>
            <a:off x="3355508" y="535781"/>
            <a:ext cx="243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sz="900"/>
          </a:p>
        </p:txBody>
      </p:sp>
      <p:sp>
        <p:nvSpPr>
          <p:cNvPr id="1240" name="Google Shape;1240;p59"/>
          <p:cNvSpPr txBox="1"/>
          <p:nvPr/>
        </p:nvSpPr>
        <p:spPr>
          <a:xfrm>
            <a:off x="3899890" y="983761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índice</a:t>
            </a:r>
            <a:endParaRPr sz="900"/>
          </a:p>
        </p:txBody>
      </p:sp>
      <p:sp>
        <p:nvSpPr>
          <p:cNvPr id="1241" name="Google Shape;1241;p59"/>
          <p:cNvSpPr txBox="1"/>
          <p:nvPr/>
        </p:nvSpPr>
        <p:spPr>
          <a:xfrm>
            <a:off x="629441" y="2057776"/>
            <a:ext cx="78852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retorna el siguiente seleccionado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satisface condición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242" name="Google Shape;1242;p59"/>
          <p:cNvSpPr txBox="1"/>
          <p:nvPr/>
        </p:nvSpPr>
        <p:spPr>
          <a:xfrm>
            <a:off x="629441" y="1506768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hacer una selección sobre una tabla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0"/>
          <p:cNvSpPr txBox="1"/>
          <p:nvPr/>
        </p:nvSpPr>
        <p:spPr>
          <a:xfrm>
            <a:off x="3355508" y="272281"/>
            <a:ext cx="243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sz="900"/>
          </a:p>
        </p:txBody>
      </p:sp>
      <p:sp>
        <p:nvSpPr>
          <p:cNvPr id="1248" name="Google Shape;1248;p60"/>
          <p:cNvSpPr txBox="1"/>
          <p:nvPr/>
        </p:nvSpPr>
        <p:spPr>
          <a:xfrm>
            <a:off x="3899840" y="815111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índice</a:t>
            </a:r>
            <a:endParaRPr sz="900"/>
          </a:p>
        </p:txBody>
      </p:sp>
      <p:sp>
        <p:nvSpPr>
          <p:cNvPr id="1249" name="Google Shape;1249;p60"/>
          <p:cNvSpPr txBox="1"/>
          <p:nvPr/>
        </p:nvSpPr>
        <p:spPr>
          <a:xfrm>
            <a:off x="629392" y="1708476"/>
            <a:ext cx="41193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retorna el siguiente seleccionado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satisface condición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</a:t>
            </a:r>
            <a:endParaRPr sz="900"/>
          </a:p>
        </p:txBody>
      </p:sp>
      <p:sp>
        <p:nvSpPr>
          <p:cNvPr id="1250" name="Google Shape;1250;p60"/>
          <p:cNvSpPr txBox="1"/>
          <p:nvPr/>
        </p:nvSpPr>
        <p:spPr>
          <a:xfrm>
            <a:off x="629391" y="1113518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hacer una selección sobre una tabla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900"/>
          </a:p>
        </p:txBody>
      </p:sp>
      <p:sp>
        <p:nvSpPr>
          <p:cNvPr id="1251" name="Google Shape;1251;p60"/>
          <p:cNvSpPr txBox="1"/>
          <p:nvPr/>
        </p:nvSpPr>
        <p:spPr>
          <a:xfrm>
            <a:off x="5024888" y="2213141"/>
            <a:ext cx="41193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recorrer la selección Sel = </a:t>
            </a:r>
            <a:r>
              <a:rPr b="0" i="0" lang="es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σ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Sel.open()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:= Sel.next()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output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t:= Sel.next()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Sel.close()</a:t>
            </a:r>
            <a:endParaRPr sz="9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1"/>
          <p:cNvSpPr txBox="1"/>
          <p:nvPr/>
        </p:nvSpPr>
        <p:spPr>
          <a:xfrm>
            <a:off x="1187145" y="2400968"/>
            <a:ext cx="6769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Necesariamente tenemos que recorrer todo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900"/>
          </a:p>
        </p:txBody>
      </p:sp>
      <p:sp>
        <p:nvSpPr>
          <p:cNvPr id="1257" name="Google Shape;1257;p61"/>
          <p:cNvSpPr txBox="1"/>
          <p:nvPr/>
        </p:nvSpPr>
        <p:spPr>
          <a:xfrm>
            <a:off x="3355508" y="272281"/>
            <a:ext cx="243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sz="900"/>
          </a:p>
        </p:txBody>
      </p:sp>
      <p:sp>
        <p:nvSpPr>
          <p:cNvPr id="1258" name="Google Shape;1258;p61"/>
          <p:cNvSpPr txBox="1"/>
          <p:nvPr/>
        </p:nvSpPr>
        <p:spPr>
          <a:xfrm>
            <a:off x="3899840" y="815111"/>
            <a:ext cx="1344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índice</a:t>
            </a:r>
            <a:endParaRPr sz="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2"/>
          <p:cNvSpPr txBox="1"/>
          <p:nvPr/>
        </p:nvSpPr>
        <p:spPr>
          <a:xfrm>
            <a:off x="3355508" y="333856"/>
            <a:ext cx="243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sz="900"/>
          </a:p>
        </p:txBody>
      </p:sp>
      <p:sp>
        <p:nvSpPr>
          <p:cNvPr id="1264" name="Google Shape;1264;p62"/>
          <p:cNvSpPr txBox="1"/>
          <p:nvPr/>
        </p:nvSpPr>
        <p:spPr>
          <a:xfrm>
            <a:off x="2841276" y="1000448"/>
            <a:ext cx="3461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índice y consulta de igualdad</a:t>
            </a:r>
            <a:endParaRPr sz="900"/>
          </a:p>
        </p:txBody>
      </p:sp>
      <p:sp>
        <p:nvSpPr>
          <p:cNvPr id="1265" name="Google Shape;1265;p62"/>
          <p:cNvSpPr txBox="1"/>
          <p:nvPr/>
        </p:nvSpPr>
        <p:spPr>
          <a:xfrm>
            <a:off x="629441" y="2163273"/>
            <a:ext cx="7885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I.search(</a:t>
            </a:r>
            <a:r>
              <a:rPr b="0" i="0" lang="e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Atributo = valor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I.next()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I.close()</a:t>
            </a:r>
            <a:endParaRPr sz="900"/>
          </a:p>
        </p:txBody>
      </p:sp>
      <p:sp>
        <p:nvSpPr>
          <p:cNvPr id="1266" name="Google Shape;1266;p62"/>
          <p:cNvSpPr txBox="1"/>
          <p:nvPr/>
        </p:nvSpPr>
        <p:spPr>
          <a:xfrm>
            <a:off x="629441" y="1362775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hacer una selección sobre una tabla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atributo indexado con un índice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9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3"/>
          <p:cNvSpPr txBox="1"/>
          <p:nvPr/>
        </p:nvSpPr>
        <p:spPr>
          <a:xfrm>
            <a:off x="3355558" y="333856"/>
            <a:ext cx="243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sz="900"/>
          </a:p>
        </p:txBody>
      </p:sp>
      <p:sp>
        <p:nvSpPr>
          <p:cNvPr id="1272" name="Google Shape;1272;p63"/>
          <p:cNvSpPr txBox="1"/>
          <p:nvPr/>
        </p:nvSpPr>
        <p:spPr>
          <a:xfrm>
            <a:off x="629441" y="1686855"/>
            <a:ext cx="78852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Sólo tenemos que leer las páginas que satisfacen la condición (más I/O si muchas tuplas satisfacen la condición)</a:t>
            </a:r>
            <a:endParaRPr sz="900"/>
          </a:p>
        </p:txBody>
      </p:sp>
      <p:sp>
        <p:nvSpPr>
          <p:cNvPr id="1273" name="Google Shape;1273;p63"/>
          <p:cNvSpPr txBox="1"/>
          <p:nvPr/>
        </p:nvSpPr>
        <p:spPr>
          <a:xfrm>
            <a:off x="629441" y="3970549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atributo es llave primaria entonces la operación prácticamente tiene I/O ~ 1</a:t>
            </a:r>
            <a:endParaRPr sz="900"/>
          </a:p>
        </p:txBody>
      </p:sp>
      <p:sp>
        <p:nvSpPr>
          <p:cNvPr id="1274" name="Google Shape;1274;p63"/>
          <p:cNvSpPr txBox="1"/>
          <p:nvPr/>
        </p:nvSpPr>
        <p:spPr>
          <a:xfrm>
            <a:off x="629441" y="2972693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 un poco si el índice es Clustered o Unclustered (¿Por qué?)</a:t>
            </a:r>
            <a:endParaRPr sz="900"/>
          </a:p>
        </p:txBody>
      </p:sp>
      <p:sp>
        <p:nvSpPr>
          <p:cNvPr id="1275" name="Google Shape;1275;p63"/>
          <p:cNvSpPr txBox="1"/>
          <p:nvPr/>
        </p:nvSpPr>
        <p:spPr>
          <a:xfrm>
            <a:off x="2841276" y="1000448"/>
            <a:ext cx="3461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índice y consulta de igualdad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23" name="Google Shape;123;p1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24" name="Google Shape;124;p1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25" name="Google Shape;125;p1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26" name="Google Shape;126;p1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27" name="Google Shape;127;p1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28" name="Google Shape;128;p1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29" name="Google Shape;129;p1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797697" y="4077649"/>
            <a:ext cx="2679300" cy="806100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988507" y="3701419"/>
            <a:ext cx="2353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4"/>
          <p:cNvSpPr txBox="1"/>
          <p:nvPr/>
        </p:nvSpPr>
        <p:spPr>
          <a:xfrm>
            <a:off x="3355483" y="333856"/>
            <a:ext cx="2433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sz="900"/>
          </a:p>
        </p:txBody>
      </p:sp>
      <p:sp>
        <p:nvSpPr>
          <p:cNvPr id="1281" name="Google Shape;1281;p64"/>
          <p:cNvSpPr txBox="1"/>
          <p:nvPr/>
        </p:nvSpPr>
        <p:spPr>
          <a:xfrm>
            <a:off x="2841276" y="1000448"/>
            <a:ext cx="3461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índice y consulta de rango</a:t>
            </a:r>
            <a:endParaRPr sz="900"/>
          </a:p>
        </p:txBody>
      </p:sp>
      <p:sp>
        <p:nvSpPr>
          <p:cNvPr id="1282" name="Google Shape;1282;p64"/>
          <p:cNvSpPr txBox="1"/>
          <p:nvPr/>
        </p:nvSpPr>
        <p:spPr>
          <a:xfrm>
            <a:off x="629441" y="1880137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podemos hacer este tipo de consultas de forma eficiente?</a:t>
            </a:r>
            <a:endParaRPr sz="900"/>
          </a:p>
        </p:txBody>
      </p:sp>
      <p:sp>
        <p:nvSpPr>
          <p:cNvPr id="1283" name="Google Shape;1283;p64"/>
          <p:cNvSpPr txBox="1"/>
          <p:nvPr/>
        </p:nvSpPr>
        <p:spPr>
          <a:xfrm>
            <a:off x="629441" y="3285560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 un índice especial para hacer esto</a:t>
            </a:r>
            <a:endParaRPr sz="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"/>
          <p:cNvSpPr txBox="1"/>
          <p:nvPr/>
        </p:nvSpPr>
        <p:spPr>
          <a:xfrm>
            <a:off x="629391" y="1255963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muy sencillo</a:t>
            </a:r>
            <a:endParaRPr sz="900"/>
          </a:p>
        </p:txBody>
      </p:sp>
      <p:sp>
        <p:nvSpPr>
          <p:cNvPr id="1289" name="Google Shape;1289;p65"/>
          <p:cNvSpPr txBox="1"/>
          <p:nvPr/>
        </p:nvSpPr>
        <p:spPr>
          <a:xfrm>
            <a:off x="3196650" y="535781"/>
            <a:ext cx="2750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sz="900"/>
          </a:p>
        </p:txBody>
      </p:sp>
      <p:sp>
        <p:nvSpPr>
          <p:cNvPr id="1290" name="Google Shape;1290;p65"/>
          <p:cNvSpPr txBox="1"/>
          <p:nvPr/>
        </p:nvSpPr>
        <p:spPr>
          <a:xfrm>
            <a:off x="629391" y="1818557"/>
            <a:ext cx="78852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(t, </a:t>
            </a:r>
            <a:r>
              <a:rPr b="0" i="0" lang="e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R.close()</a:t>
            </a:r>
            <a:endParaRPr sz="9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6"/>
          <p:cNvSpPr txBox="1"/>
          <p:nvPr/>
        </p:nvSpPr>
        <p:spPr>
          <a:xfrm>
            <a:off x="3196650" y="535781"/>
            <a:ext cx="2750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sz="900"/>
          </a:p>
        </p:txBody>
      </p:sp>
      <p:sp>
        <p:nvSpPr>
          <p:cNvPr id="1296" name="Google Shape;1296;p66"/>
          <p:cNvSpPr txBox="1"/>
          <p:nvPr/>
        </p:nvSpPr>
        <p:spPr>
          <a:xfrm>
            <a:off x="1187145" y="2400968"/>
            <a:ext cx="6769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Necesariamente tenemos que recorrer todo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9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7"/>
          <p:cNvSpPr txBox="1"/>
          <p:nvPr/>
        </p:nvSpPr>
        <p:spPr>
          <a:xfrm>
            <a:off x="3906560" y="535781"/>
            <a:ext cx="1330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Joins</a:t>
            </a:r>
            <a:endParaRPr sz="900"/>
          </a:p>
        </p:txBody>
      </p:sp>
      <p:sp>
        <p:nvSpPr>
          <p:cNvPr id="1302" name="Google Shape;1302;p67"/>
          <p:cNvSpPr txBox="1"/>
          <p:nvPr/>
        </p:nvSpPr>
        <p:spPr>
          <a:xfrm>
            <a:off x="629441" y="1974837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 muy costosa</a:t>
            </a:r>
            <a:endParaRPr sz="900"/>
          </a:p>
        </p:txBody>
      </p:sp>
      <p:sp>
        <p:nvSpPr>
          <p:cNvPr id="1303" name="Google Shape;1303;p67"/>
          <p:cNvSpPr txBox="1"/>
          <p:nvPr/>
        </p:nvSpPr>
        <p:spPr>
          <a:xfrm>
            <a:off x="629441" y="2972693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Supondremos solamente restricciones de igualdad (por ejemplo, R.a = S.a)</a:t>
            </a:r>
            <a:endParaRPr sz="9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8"/>
          <p:cNvSpPr txBox="1"/>
          <p:nvPr/>
        </p:nvSpPr>
        <p:spPr>
          <a:xfrm>
            <a:off x="2417623" y="535781"/>
            <a:ext cx="4308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309" name="Google Shape;1309;p68"/>
          <p:cNvSpPr txBox="1"/>
          <p:nvPr/>
        </p:nvSpPr>
        <p:spPr>
          <a:xfrm>
            <a:off x="629441" y="2625834"/>
            <a:ext cx="7885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</p:txBody>
      </p:sp>
      <p:sp>
        <p:nvSpPr>
          <p:cNvPr id="1310" name="Google Shape;1310;p68"/>
          <p:cNvSpPr txBox="1"/>
          <p:nvPr/>
        </p:nvSpPr>
        <p:spPr>
          <a:xfrm>
            <a:off x="629441" y="1438718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Queremos hacer un join entre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cuando se satisface un predicado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9"/>
          <p:cNvSpPr txBox="1"/>
          <p:nvPr/>
        </p:nvSpPr>
        <p:spPr>
          <a:xfrm>
            <a:off x="2417623" y="535781"/>
            <a:ext cx="4308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316" name="Google Shape;1316;p69"/>
          <p:cNvSpPr txBox="1"/>
          <p:nvPr/>
        </p:nvSpPr>
        <p:spPr>
          <a:xfrm>
            <a:off x="629441" y="2424916"/>
            <a:ext cx="78852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 </a:t>
            </a:r>
            <a:r>
              <a:rPr b="0" i="0" lang="e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satisfacen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sp>
        <p:nvSpPr>
          <p:cNvPr id="1317" name="Google Shape;1317;p69"/>
          <p:cNvSpPr txBox="1"/>
          <p:nvPr/>
        </p:nvSpPr>
        <p:spPr>
          <a:xfrm>
            <a:off x="629441" y="1438718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Queremos hacer un join entre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cuando se satisface un predicado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70"/>
          <p:cNvSpPr txBox="1"/>
          <p:nvPr/>
        </p:nvSpPr>
        <p:spPr>
          <a:xfrm>
            <a:off x="2508751" y="33029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323" name="Google Shape;1323;p70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4" name="Google Shape;1324;p70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5" name="Google Shape;1325;p70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326" name="Google Shape;1326;p70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327" name="Google Shape;1327;p70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328" name="Google Shape;1328;p70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329" name="Google Shape;1329;p70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330" name="Google Shape;1330;p70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331" name="Google Shape;1331;p70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332" name="Google Shape;1332;p70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3" name="Google Shape;1333;p70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4" name="Google Shape;1334;p70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5" name="Google Shape;1335;p70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6" name="Google Shape;1336;p70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7" name="Google Shape;1337;p70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8" name="Google Shape;1338;p70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9" name="Google Shape;1339;p70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0" name="Google Shape;1340;p70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1" name="Google Shape;1341;p70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2" name="Google Shape;1342;p70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3" name="Google Shape;1343;p70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4" name="Google Shape;1344;p70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5" name="Google Shape;1345;p70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6" name="Google Shape;1346;p70"/>
          <p:cNvSpPr txBox="1"/>
          <p:nvPr/>
        </p:nvSpPr>
        <p:spPr>
          <a:xfrm>
            <a:off x="6321932" y="996900"/>
            <a:ext cx="2472300" cy="2929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= R</a:t>
            </a:r>
            <a:r>
              <a:rPr b="0" i="0" lang="es" sz="2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Join.open()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Join.close()</a:t>
            </a:r>
            <a:endParaRPr sz="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1"/>
          <p:cNvSpPr txBox="1"/>
          <p:nvPr/>
        </p:nvSpPr>
        <p:spPr>
          <a:xfrm>
            <a:off x="2508751" y="3434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352" name="Google Shape;1352;p71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3" name="Google Shape;1353;p71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4" name="Google Shape;1354;p71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355" name="Google Shape;1355;p71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356" name="Google Shape;1356;p71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357" name="Google Shape;1357;p71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358" name="Google Shape;1358;p71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359" name="Google Shape;1359;p71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360" name="Google Shape;1360;p71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361" name="Google Shape;1361;p71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2" name="Google Shape;1362;p71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3" name="Google Shape;1363;p71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4" name="Google Shape;1364;p71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5" name="Google Shape;1365;p71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6" name="Google Shape;1366;p71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7" name="Google Shape;1367;p71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8" name="Google Shape;1368;p71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9" name="Google Shape;1369;p71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0" name="Google Shape;1370;p71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1" name="Google Shape;1371;p71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2" name="Google Shape;1372;p71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3" name="Google Shape;1373;p71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4" name="Google Shape;1374;p71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5" name="Google Shape;1375;p71"/>
          <p:cNvSpPr txBox="1"/>
          <p:nvPr/>
        </p:nvSpPr>
        <p:spPr>
          <a:xfrm>
            <a:off x="6321932" y="1106278"/>
            <a:ext cx="2472300" cy="15591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6" name="Google Shape;1376;p71"/>
          <p:cNvSpPr txBox="1"/>
          <p:nvPr/>
        </p:nvSpPr>
        <p:spPr>
          <a:xfrm>
            <a:off x="2158433" y="1451441"/>
            <a:ext cx="3383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…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Join.open()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2"/>
          <p:cNvSpPr txBox="1"/>
          <p:nvPr/>
        </p:nvSpPr>
        <p:spPr>
          <a:xfrm>
            <a:off x="2508751" y="253115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382" name="Google Shape;1382;p72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83" name="Google Shape;1383;p72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84" name="Google Shape;1384;p72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385" name="Google Shape;1385;p72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386" name="Google Shape;1386;p72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387" name="Google Shape;1387;p72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388" name="Google Shape;1388;p72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389" name="Google Shape;1389;p72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390" name="Google Shape;1390;p72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391" name="Google Shape;1391;p72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2" name="Google Shape;1392;p72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3" name="Google Shape;1393;p72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4" name="Google Shape;1394;p72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5" name="Google Shape;1395;p72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6" name="Google Shape;1396;p72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7" name="Google Shape;1397;p72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8" name="Google Shape;1398;p72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9" name="Google Shape;1399;p72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0" name="Google Shape;1400;p72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401" name="Google Shape;1401;p72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2" name="Google Shape;1402;p72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3" name="Google Shape;1403;p72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4" name="Google Shape;1404;p72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5" name="Google Shape;1405;p72"/>
          <p:cNvSpPr txBox="1"/>
          <p:nvPr/>
        </p:nvSpPr>
        <p:spPr>
          <a:xfrm>
            <a:off x="6321932" y="1106278"/>
            <a:ext cx="2472300" cy="15591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6" name="Google Shape;1406;p72"/>
          <p:cNvSpPr txBox="1"/>
          <p:nvPr/>
        </p:nvSpPr>
        <p:spPr>
          <a:xfrm>
            <a:off x="2158433" y="1451441"/>
            <a:ext cx="3383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…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Join.open()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7" name="Google Shape;1407;p72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8" name="Google Shape;1408;p72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9" name="Google Shape;1409;p72"/>
          <p:cNvSpPr/>
          <p:nvPr/>
        </p:nvSpPr>
        <p:spPr>
          <a:xfrm>
            <a:off x="2151127" y="255435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73"/>
          <p:cNvSpPr txBox="1"/>
          <p:nvPr/>
        </p:nvSpPr>
        <p:spPr>
          <a:xfrm>
            <a:off x="2508751" y="253115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415" name="Google Shape;1415;p7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6" name="Google Shape;1416;p7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7" name="Google Shape;1417;p7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418" name="Google Shape;1418;p7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419" name="Google Shape;1419;p7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420" name="Google Shape;1420;p7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421" name="Google Shape;1421;p7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422" name="Google Shape;1422;p7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423" name="Google Shape;1423;p7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424" name="Google Shape;1424;p7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5" name="Google Shape;1425;p7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6" name="Google Shape;1426;p7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7" name="Google Shape;1427;p7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8" name="Google Shape;1428;p7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9" name="Google Shape;1429;p7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0" name="Google Shape;1430;p7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1" name="Google Shape;1431;p7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2" name="Google Shape;1432;p7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3" name="Google Shape;1433;p7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434" name="Google Shape;1434;p7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435" name="Google Shape;1435;p7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6" name="Google Shape;1436;p7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7" name="Google Shape;1437;p7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8" name="Google Shape;1438;p73"/>
          <p:cNvSpPr txBox="1"/>
          <p:nvPr/>
        </p:nvSpPr>
        <p:spPr>
          <a:xfrm>
            <a:off x="6321932" y="1106278"/>
            <a:ext cx="2472300" cy="15591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9" name="Google Shape;1439;p73"/>
          <p:cNvSpPr txBox="1"/>
          <p:nvPr/>
        </p:nvSpPr>
        <p:spPr>
          <a:xfrm>
            <a:off x="2158433" y="1451441"/>
            <a:ext cx="3383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…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Join.open()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0" name="Google Shape;1440;p73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1" name="Google Shape;1441;p73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2" name="Google Shape;1442;p73"/>
          <p:cNvSpPr/>
          <p:nvPr/>
        </p:nvSpPr>
        <p:spPr>
          <a:xfrm>
            <a:off x="2151127" y="255435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3" name="Google Shape;1443;p73"/>
          <p:cNvSpPr/>
          <p:nvPr/>
        </p:nvSpPr>
        <p:spPr>
          <a:xfrm>
            <a:off x="3039667" y="255435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46" name="Google Shape;146;p20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47" name="Google Shape;147;p20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48" name="Google Shape;148;p20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49" name="Google Shape;149;p20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50" name="Google Shape;150;p20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51" name="Google Shape;151;p20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52" name="Google Shape;152;p20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74"/>
          <p:cNvSpPr txBox="1"/>
          <p:nvPr/>
        </p:nvSpPr>
        <p:spPr>
          <a:xfrm>
            <a:off x="2508751" y="253115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449" name="Google Shape;1449;p7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0" name="Google Shape;1450;p7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1" name="Google Shape;1451;p7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452" name="Google Shape;1452;p7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453" name="Google Shape;1453;p7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454" name="Google Shape;1454;p7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455" name="Google Shape;1455;p7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456" name="Google Shape;1456;p7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457" name="Google Shape;1457;p7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458" name="Google Shape;1458;p7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9" name="Google Shape;1459;p7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0" name="Google Shape;1460;p7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1" name="Google Shape;1461;p7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2" name="Google Shape;1462;p7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3" name="Google Shape;1463;p7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4" name="Google Shape;1464;p7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5" name="Google Shape;1465;p7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6" name="Google Shape;1466;p7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7" name="Google Shape;1467;p7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468" name="Google Shape;1468;p7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469" name="Google Shape;1469;p7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0" name="Google Shape;1470;p7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1" name="Google Shape;1471;p7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2" name="Google Shape;1472;p74"/>
          <p:cNvSpPr txBox="1"/>
          <p:nvPr/>
        </p:nvSpPr>
        <p:spPr>
          <a:xfrm>
            <a:off x="6321932" y="1106278"/>
            <a:ext cx="2472300" cy="15591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3" name="Google Shape;1473;p74"/>
          <p:cNvSpPr txBox="1"/>
          <p:nvPr/>
        </p:nvSpPr>
        <p:spPr>
          <a:xfrm>
            <a:off x="2158433" y="1451441"/>
            <a:ext cx="3383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…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Join.open()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4" name="Google Shape;1474;p74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5" name="Google Shape;1475;p74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6" name="Google Shape;1476;p74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7" name="Google Shape;1477;p74"/>
          <p:cNvSpPr/>
          <p:nvPr/>
        </p:nvSpPr>
        <p:spPr>
          <a:xfrm>
            <a:off x="3039667" y="255435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75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483" name="Google Shape;1483;p7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4" name="Google Shape;1484;p7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5" name="Google Shape;1485;p7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486" name="Google Shape;1486;p7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487" name="Google Shape;1487;p7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488" name="Google Shape;1488;p7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489" name="Google Shape;1489;p7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490" name="Google Shape;1490;p7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491" name="Google Shape;1491;p7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492" name="Google Shape;1492;p7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3" name="Google Shape;1493;p7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4" name="Google Shape;1494;p7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5" name="Google Shape;1495;p7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6" name="Google Shape;1496;p7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7" name="Google Shape;1497;p7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8" name="Google Shape;1498;p7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9" name="Google Shape;1499;p7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0" name="Google Shape;1500;p7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1" name="Google Shape;1501;p7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502" name="Google Shape;1502;p7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503" name="Google Shape;1503;p7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4" name="Google Shape;1504;p7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5" name="Google Shape;1505;p7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6" name="Google Shape;1506;p75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7" name="Google Shape;1507;p75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8" name="Google Shape;1508;p75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9" name="Google Shape;1509;p75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0" name="Google Shape;1510;p75"/>
          <p:cNvSpPr/>
          <p:nvPr/>
        </p:nvSpPr>
        <p:spPr>
          <a:xfrm>
            <a:off x="3039667" y="255435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76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516" name="Google Shape;1516;p7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7" name="Google Shape;1517;p7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8" name="Google Shape;1518;p7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519" name="Google Shape;1519;p7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520" name="Google Shape;1520;p7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521" name="Google Shape;1521;p7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522" name="Google Shape;1522;p7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523" name="Google Shape;1523;p7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524" name="Google Shape;1524;p7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525" name="Google Shape;1525;p7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6" name="Google Shape;1526;p7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7" name="Google Shape;1527;p7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8" name="Google Shape;1528;p7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9" name="Google Shape;1529;p7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0" name="Google Shape;1530;p7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1" name="Google Shape;1531;p7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2" name="Google Shape;1532;p7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3" name="Google Shape;1533;p7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4" name="Google Shape;1534;p7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535" name="Google Shape;1535;p7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536" name="Google Shape;1536;p7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7" name="Google Shape;1537;p7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8" name="Google Shape;1538;p7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9" name="Google Shape;1539;p76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0" name="Google Shape;1540;p76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1" name="Google Shape;1541;p76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2" name="Google Shape;1542;p76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3" name="Google Shape;1543;p76"/>
          <p:cNvSpPr/>
          <p:nvPr/>
        </p:nvSpPr>
        <p:spPr>
          <a:xfrm>
            <a:off x="3039667" y="255435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4" name="Google Shape;1544;p76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545" name="Google Shape;1545;p76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77"/>
          <p:cNvSpPr txBox="1"/>
          <p:nvPr/>
        </p:nvSpPr>
        <p:spPr>
          <a:xfrm>
            <a:off x="2398376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551" name="Google Shape;1551;p7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2" name="Google Shape;1552;p7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3" name="Google Shape;1553;p7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554" name="Google Shape;1554;p7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555" name="Google Shape;1555;p7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556" name="Google Shape;1556;p7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557" name="Google Shape;1557;p7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558" name="Google Shape;1558;p7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559" name="Google Shape;1559;p7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560" name="Google Shape;1560;p7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1" name="Google Shape;1561;p7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2" name="Google Shape;1562;p7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3" name="Google Shape;1563;p7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4" name="Google Shape;1564;p7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5" name="Google Shape;1565;p7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6" name="Google Shape;1566;p7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7" name="Google Shape;1567;p7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8" name="Google Shape;1568;p7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9" name="Google Shape;1569;p7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570" name="Google Shape;1570;p7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571" name="Google Shape;1571;p7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2" name="Google Shape;1572;p7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3" name="Google Shape;1573;p7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4" name="Google Shape;1574;p77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5" name="Google Shape;1575;p77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6" name="Google Shape;1576;p77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7" name="Google Shape;1577;p77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8" name="Google Shape;1578;p77"/>
          <p:cNvSpPr/>
          <p:nvPr/>
        </p:nvSpPr>
        <p:spPr>
          <a:xfrm>
            <a:off x="3047321" y="2665486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9" name="Google Shape;1579;p77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580" name="Google Shape;1580;p77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78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586" name="Google Shape;1586;p7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7" name="Google Shape;1587;p7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8" name="Google Shape;1588;p7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589" name="Google Shape;1589;p7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590" name="Google Shape;1590;p7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591" name="Google Shape;1591;p7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592" name="Google Shape;1592;p7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593" name="Google Shape;1593;p7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594" name="Google Shape;1594;p7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595" name="Google Shape;1595;p7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6" name="Google Shape;1596;p7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7" name="Google Shape;1597;p7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8" name="Google Shape;1598;p7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9" name="Google Shape;1599;p7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0" name="Google Shape;1600;p7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1" name="Google Shape;1601;p7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2" name="Google Shape;1602;p78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3" name="Google Shape;1603;p78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4" name="Google Shape;1604;p78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605" name="Google Shape;1605;p78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606" name="Google Shape;1606;p78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7" name="Google Shape;1607;p78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8" name="Google Shape;1608;p78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9" name="Google Shape;1609;p78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0" name="Google Shape;1610;p78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1" name="Google Shape;1611;p78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2" name="Google Shape;1612;p78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3031501" y="286642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4" name="Google Shape;1614;p78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615" name="Google Shape;1615;p78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79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621" name="Google Shape;1621;p7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2" name="Google Shape;1622;p7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3" name="Google Shape;1623;p7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624" name="Google Shape;1624;p7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625" name="Google Shape;1625;p7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626" name="Google Shape;1626;p7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627" name="Google Shape;1627;p7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628" name="Google Shape;1628;p7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629" name="Google Shape;1629;p7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630" name="Google Shape;1630;p7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1" name="Google Shape;1631;p7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2" name="Google Shape;1632;p7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3" name="Google Shape;1633;p7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4" name="Google Shape;1634;p7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5" name="Google Shape;1635;p7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6" name="Google Shape;1636;p7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7" name="Google Shape;1637;p79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640" name="Google Shape;1640;p79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641" name="Google Shape;1641;p79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2" name="Google Shape;1642;p79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3" name="Google Shape;1643;p79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4" name="Google Shape;1644;p79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5" name="Google Shape;1645;p79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6" name="Google Shape;1646;p79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7" name="Google Shape;1647;p79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8" name="Google Shape;1648;p79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649" name="Google Shape;1649;p79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80"/>
          <p:cNvSpPr txBox="1"/>
          <p:nvPr/>
        </p:nvSpPr>
        <p:spPr>
          <a:xfrm>
            <a:off x="2508751" y="276165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655" name="Google Shape;1655;p80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6" name="Google Shape;1656;p80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7" name="Google Shape;1657;p80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658" name="Google Shape;1658;p80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659" name="Google Shape;1659;p80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660" name="Google Shape;1660;p80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661" name="Google Shape;1661;p80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662" name="Google Shape;1662;p80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663" name="Google Shape;1663;p80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664" name="Google Shape;1664;p80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5" name="Google Shape;1665;p80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6" name="Google Shape;1666;p80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7" name="Google Shape;1667;p80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8" name="Google Shape;1668;p80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9" name="Google Shape;1669;p80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0" name="Google Shape;1670;p80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1" name="Google Shape;1671;p80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2" name="Google Shape;1672;p80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3" name="Google Shape;1673;p80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674" name="Google Shape;1674;p80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675" name="Google Shape;1675;p80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6" name="Google Shape;1676;p80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7" name="Google Shape;1677;p80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8" name="Google Shape;1678;p80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9" name="Google Shape;1679;p80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0" name="Google Shape;1680;p80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1" name="Google Shape;1681;p80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2" name="Google Shape;1682;p80"/>
          <p:cNvSpPr/>
          <p:nvPr/>
        </p:nvSpPr>
        <p:spPr>
          <a:xfrm>
            <a:off x="3047321" y="2665486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3" name="Google Shape;1683;p80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684" name="Google Shape;1684;p80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81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690" name="Google Shape;1690;p81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1" name="Google Shape;1691;p81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2" name="Google Shape;1692;p81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693" name="Google Shape;1693;p81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694" name="Google Shape;1694;p81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695" name="Google Shape;1695;p81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696" name="Google Shape;1696;p81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697" name="Google Shape;1697;p81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698" name="Google Shape;1698;p81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699" name="Google Shape;1699;p81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0" name="Google Shape;1700;p81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1" name="Google Shape;1701;p81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2" name="Google Shape;1702;p81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3" name="Google Shape;1703;p81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4" name="Google Shape;1704;p81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5" name="Google Shape;1705;p81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6" name="Google Shape;1706;p81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7" name="Google Shape;1707;p81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8" name="Google Shape;1708;p81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709" name="Google Shape;1709;p81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710" name="Google Shape;1710;p81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1" name="Google Shape;1711;p81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2" name="Google Shape;1712;p81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3" name="Google Shape;1713;p81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4" name="Google Shape;1714;p81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5" name="Google Shape;1715;p81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6" name="Google Shape;1716;p81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7" name="Google Shape;1717;p81"/>
          <p:cNvSpPr/>
          <p:nvPr/>
        </p:nvSpPr>
        <p:spPr>
          <a:xfrm>
            <a:off x="3047321" y="2872146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8" name="Google Shape;1718;p81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719" name="Google Shape;1719;p81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1725" name="Google Shape;1725;p82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6" name="Google Shape;1726;p82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7" name="Google Shape;1727;p82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728" name="Google Shape;1728;p82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729" name="Google Shape;1729;p82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730" name="Google Shape;1730;p82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731" name="Google Shape;1731;p82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732" name="Google Shape;1732;p82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733" name="Google Shape;1733;p82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734" name="Google Shape;1734;p82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5" name="Google Shape;1735;p82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6" name="Google Shape;1736;p82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7" name="Google Shape;1737;p82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8" name="Google Shape;1738;p82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9" name="Google Shape;1739;p82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0" name="Google Shape;1740;p82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1" name="Google Shape;1741;p82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2" name="Google Shape;1742;p82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3" name="Google Shape;1743;p82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744" name="Google Shape;1744;p82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745" name="Google Shape;1745;p82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6" name="Google Shape;1746;p82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7" name="Google Shape;1747;p82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8" name="Google Shape;1748;p82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9" name="Google Shape;1749;p82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0" name="Google Shape;1750;p82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1" name="Google Shape;1751;p82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2" name="Google Shape;1752;p82"/>
          <p:cNvSpPr/>
          <p:nvPr/>
        </p:nvSpPr>
        <p:spPr>
          <a:xfrm>
            <a:off x="3009563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3" name="Google Shape;1753;p82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754" name="Google Shape;1754;p82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8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0" name="Google Shape;1760;p8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1" name="Google Shape;1761;p8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762" name="Google Shape;1762;p8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763" name="Google Shape;1763;p8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764" name="Google Shape;1764;p8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765" name="Google Shape;1765;p8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766" name="Google Shape;1766;p8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767" name="Google Shape;1767;p8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768" name="Google Shape;1768;p8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9" name="Google Shape;1769;p8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0" name="Google Shape;1770;p8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1" name="Google Shape;1771;p8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2" name="Google Shape;1772;p8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3" name="Google Shape;1773;p8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4" name="Google Shape;1774;p8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5" name="Google Shape;1775;p8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6" name="Google Shape;1776;p8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7" name="Google Shape;1777;p8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778" name="Google Shape;1778;p8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779" name="Google Shape;1779;p8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0" name="Google Shape;1780;p8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1" name="Google Shape;1781;p8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2" name="Google Shape;1782;p83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3" name="Google Shape;1783;p83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4" name="Google Shape;1784;p83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5" name="Google Shape;1785;p83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6" name="Google Shape;1786;p83"/>
          <p:cNvSpPr/>
          <p:nvPr/>
        </p:nvSpPr>
        <p:spPr>
          <a:xfrm>
            <a:off x="3009563" y="286601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7" name="Google Shape;1787;p83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788" name="Google Shape;1788;p83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89" name="Google Shape;1789;p83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73" name="Google Shape;173;p21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74" name="Google Shape;174;p21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75" name="Google Shape;175;p21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76" name="Google Shape;176;p21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77" name="Google Shape;177;p21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78" name="Google Shape;178;p21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79" name="Google Shape;179;p21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2" name="Google Shape;192;p21"/>
          <p:cNvCxnSpPr/>
          <p:nvPr/>
        </p:nvCxnSpPr>
        <p:spPr>
          <a:xfrm flipH="1">
            <a:off x="5437330" y="2032142"/>
            <a:ext cx="1218600" cy="750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93" name="Google Shape;193;p21"/>
          <p:cNvSpPr txBox="1"/>
          <p:nvPr/>
        </p:nvSpPr>
        <p:spPr>
          <a:xfrm>
            <a:off x="6328342" y="1604139"/>
            <a:ext cx="1818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Frame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8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95" name="Google Shape;1795;p8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96" name="Google Shape;1796;p8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797" name="Google Shape;1797;p8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798" name="Google Shape;1798;p8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799" name="Google Shape;1799;p8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800" name="Google Shape;1800;p8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801" name="Google Shape;1801;p8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802" name="Google Shape;1802;p8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803" name="Google Shape;1803;p8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4" name="Google Shape;1804;p8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5" name="Google Shape;1805;p8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6" name="Google Shape;1806;p8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7" name="Google Shape;1807;p8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8" name="Google Shape;1808;p8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9" name="Google Shape;1809;p8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0" name="Google Shape;1810;p8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1" name="Google Shape;1811;p8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2" name="Google Shape;1812;p8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813" name="Google Shape;1813;p8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814" name="Google Shape;1814;p8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5" name="Google Shape;1815;p8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6" name="Google Shape;1816;p8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7" name="Google Shape;1817;p84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8" name="Google Shape;1818;p84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9" name="Google Shape;1819;p84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0" name="Google Shape;1820;p84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1" name="Google Shape;1821;p84"/>
          <p:cNvSpPr/>
          <p:nvPr/>
        </p:nvSpPr>
        <p:spPr>
          <a:xfrm>
            <a:off x="3019766" y="299678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2" name="Google Shape;1822;p84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823" name="Google Shape;1823;p84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24" name="Google Shape;1824;p84"/>
          <p:cNvSpPr/>
          <p:nvPr/>
        </p:nvSpPr>
        <p:spPr>
          <a:xfrm>
            <a:off x="3911714" y="2108776"/>
            <a:ext cx="2267700" cy="349800"/>
          </a:xfrm>
          <a:prstGeom prst="wedgeEllipseCallout">
            <a:avLst>
              <a:gd fmla="val -71868" name="adj1"/>
              <a:gd fmla="val 210133" name="adj2"/>
            </a:avLst>
          </a:prstGeom>
          <a:solidFill>
            <a:srgbClr val="42A3FD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5" name="Google Shape;1825;p84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8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1" name="Google Shape;1831;p8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2" name="Google Shape;1832;p8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833" name="Google Shape;1833;p8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834" name="Google Shape;1834;p8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835" name="Google Shape;1835;p8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836" name="Google Shape;1836;p8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837" name="Google Shape;1837;p8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838" name="Google Shape;1838;p8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839" name="Google Shape;1839;p8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0" name="Google Shape;1840;p8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1" name="Google Shape;1841;p8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2" name="Google Shape;1842;p8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3" name="Google Shape;1843;p8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4" name="Google Shape;1844;p8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5" name="Google Shape;1845;p8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6" name="Google Shape;1846;p8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7" name="Google Shape;1847;p8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8" name="Google Shape;1848;p8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849" name="Google Shape;1849;p8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850" name="Google Shape;1850;p8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1" name="Google Shape;1851;p8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2" name="Google Shape;1852;p8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3" name="Google Shape;1853;p85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4" name="Google Shape;1854;p85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5" name="Google Shape;1855;p85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6" name="Google Shape;1856;p85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7" name="Google Shape;1857;p85"/>
          <p:cNvSpPr/>
          <p:nvPr/>
        </p:nvSpPr>
        <p:spPr>
          <a:xfrm>
            <a:off x="3019766" y="299678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8" name="Google Shape;1858;p85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 s == null </a:t>
            </a: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42A3F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859" name="Google Shape;1859;p85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0" name="Google Shape;1860;p85"/>
          <p:cNvSpPr/>
          <p:nvPr/>
        </p:nvSpPr>
        <p:spPr>
          <a:xfrm>
            <a:off x="3911714" y="2108776"/>
            <a:ext cx="2267700" cy="349800"/>
          </a:xfrm>
          <a:prstGeom prst="wedgeEllipseCallout">
            <a:avLst>
              <a:gd fmla="val -71868" name="adj1"/>
              <a:gd fmla="val 210133" name="adj2"/>
            </a:avLst>
          </a:prstGeom>
          <a:solidFill>
            <a:srgbClr val="42A3FD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Helvetica Neue Light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1" name="Google Shape;1861;p85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8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7" name="Google Shape;1867;p8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8" name="Google Shape;1868;p8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869" name="Google Shape;1869;p8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870" name="Google Shape;1870;p8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871" name="Google Shape;1871;p8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872" name="Google Shape;1872;p8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873" name="Google Shape;1873;p8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874" name="Google Shape;1874;p8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875" name="Google Shape;1875;p8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6" name="Google Shape;1876;p8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7" name="Google Shape;1877;p8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8" name="Google Shape;1878;p8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9" name="Google Shape;1879;p8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0" name="Google Shape;1880;p8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1" name="Google Shape;1881;p8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2" name="Google Shape;1882;p8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3" name="Google Shape;1883;p8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4" name="Google Shape;1884;p8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885" name="Google Shape;1885;p8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886" name="Google Shape;1886;p8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7" name="Google Shape;1887;p8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8" name="Google Shape;1888;p8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9" name="Google Shape;1889;p86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0" name="Google Shape;1890;p86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1" name="Google Shape;1891;p86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2" name="Google Shape;1892;p86"/>
          <p:cNvSpPr/>
          <p:nvPr/>
        </p:nvSpPr>
        <p:spPr>
          <a:xfrm>
            <a:off x="2167618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3" name="Google Shape;1893;p86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 s == null </a:t>
            </a: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42A3F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894" name="Google Shape;1894;p86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5" name="Google Shape;1895;p86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01" name="Google Shape;1901;p8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02" name="Google Shape;1902;p8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903" name="Google Shape;1903;p8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904" name="Google Shape;1904;p8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905" name="Google Shape;1905;p8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906" name="Google Shape;1906;p8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907" name="Google Shape;1907;p8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908" name="Google Shape;1908;p8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909" name="Google Shape;1909;p8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0" name="Google Shape;1910;p8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1" name="Google Shape;1911;p8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2" name="Google Shape;1912;p8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3" name="Google Shape;1913;p8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4" name="Google Shape;1914;p8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5" name="Google Shape;1915;p8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6" name="Google Shape;1916;p8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7" name="Google Shape;1917;p8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8" name="Google Shape;1918;p8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919" name="Google Shape;1919;p8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920" name="Google Shape;1920;p8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1" name="Google Shape;1921;p8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2" name="Google Shape;1922;p8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3" name="Google Shape;1923;p87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4" name="Google Shape;1924;p87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5" name="Google Shape;1925;p87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6" name="Google Shape;1926;p87"/>
          <p:cNvSpPr/>
          <p:nvPr/>
        </p:nvSpPr>
        <p:spPr>
          <a:xfrm>
            <a:off x="2167618" y="284440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7" name="Google Shape;1927;p87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 s == null </a:t>
            </a: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42A3F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928" name="Google Shape;1928;p87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9" name="Google Shape;1929;p87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8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5" name="Google Shape;1935;p8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6" name="Google Shape;1936;p8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937" name="Google Shape;1937;p8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938" name="Google Shape;1938;p8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939" name="Google Shape;1939;p8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940" name="Google Shape;1940;p8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941" name="Google Shape;1941;p8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942" name="Google Shape;1942;p8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943" name="Google Shape;1943;p8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4" name="Google Shape;1944;p8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5" name="Google Shape;1945;p8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6" name="Google Shape;1946;p8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7" name="Google Shape;1947;p8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8" name="Google Shape;1948;p8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9" name="Google Shape;1949;p8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0" name="Google Shape;1950;p88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1" name="Google Shape;1951;p88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2" name="Google Shape;1952;p88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953" name="Google Shape;1953;p88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954" name="Google Shape;1954;p88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5" name="Google Shape;1955;p88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6" name="Google Shape;1956;p88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7" name="Google Shape;1957;p88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8" name="Google Shape;1958;p88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9" name="Google Shape;1959;p88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0" name="Google Shape;1960;p88"/>
          <p:cNvSpPr/>
          <p:nvPr/>
        </p:nvSpPr>
        <p:spPr>
          <a:xfrm>
            <a:off x="2142963" y="284440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1" name="Google Shape;1961;p88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 s == null </a:t>
            </a:r>
            <a:r>
              <a:rPr b="1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42A3F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962" name="Google Shape;1962;p88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3" name="Google Shape;1963;p88"/>
          <p:cNvSpPr/>
          <p:nvPr/>
        </p:nvSpPr>
        <p:spPr>
          <a:xfrm>
            <a:off x="3006130" y="257161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4" name="Google Shape;1964;p88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8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0" name="Google Shape;1970;p8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1" name="Google Shape;1971;p8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972" name="Google Shape;1972;p8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1973" name="Google Shape;1973;p8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1974" name="Google Shape;1974;p8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1975" name="Google Shape;1975;p8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976" name="Google Shape;1976;p8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1977" name="Google Shape;1977;p8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1978" name="Google Shape;1978;p8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9" name="Google Shape;1979;p8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0" name="Google Shape;1980;p8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1" name="Google Shape;1981;p8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2" name="Google Shape;1982;p8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3" name="Google Shape;1983;p8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4" name="Google Shape;1984;p8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5" name="Google Shape;1985;p89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6" name="Google Shape;1986;p89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7" name="Google Shape;1987;p89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1988" name="Google Shape;1988;p89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1989" name="Google Shape;1989;p89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0" name="Google Shape;1990;p89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1" name="Google Shape;1991;p89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2" name="Google Shape;1992;p89"/>
          <p:cNvSpPr txBox="1"/>
          <p:nvPr/>
        </p:nvSpPr>
        <p:spPr>
          <a:xfrm>
            <a:off x="2601571" y="1247768"/>
            <a:ext cx="2472300" cy="11127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t:= Join.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output t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t:= Join.next()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3" name="Google Shape;1993;p89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4" name="Google Shape;1994;p89"/>
          <p:cNvSpPr txBox="1"/>
          <p:nvPr/>
        </p:nvSpPr>
        <p:spPr>
          <a:xfrm>
            <a:off x="3149374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5" name="Google Shape;1995;p89"/>
          <p:cNvSpPr/>
          <p:nvPr/>
        </p:nvSpPr>
        <p:spPr>
          <a:xfrm>
            <a:off x="2142963" y="284440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6" name="Google Shape;1996;p89"/>
          <p:cNvSpPr txBox="1"/>
          <p:nvPr/>
        </p:nvSpPr>
        <p:spPr>
          <a:xfrm>
            <a:off x="6795459" y="1227897"/>
            <a:ext cx="2287500" cy="2698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A3FD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2A3FD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1" baseline="-2500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 s)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cxnSp>
        <p:nvCxnSpPr>
          <p:cNvPr id="1997" name="Google Shape;1997;p89"/>
          <p:cNvCxnSpPr/>
          <p:nvPr/>
        </p:nvCxnSpPr>
        <p:spPr>
          <a:xfrm>
            <a:off x="4344421" y="1384612"/>
            <a:ext cx="23667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98" name="Google Shape;1998;p89"/>
          <p:cNvSpPr/>
          <p:nvPr/>
        </p:nvSpPr>
        <p:spPr>
          <a:xfrm>
            <a:off x="3006130" y="265053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9" name="Google Shape;1999;p89"/>
          <p:cNvSpPr txBox="1"/>
          <p:nvPr/>
        </p:nvSpPr>
        <p:spPr>
          <a:xfrm>
            <a:off x="2508751" y="331740"/>
            <a:ext cx="412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0"/>
          <p:cNvSpPr txBox="1"/>
          <p:nvPr/>
        </p:nvSpPr>
        <p:spPr>
          <a:xfrm>
            <a:off x="2417623" y="535781"/>
            <a:ext cx="4308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2005" name="Google Shape;2005;p90"/>
          <p:cNvSpPr txBox="1"/>
          <p:nvPr/>
        </p:nvSpPr>
        <p:spPr>
          <a:xfrm>
            <a:off x="629441" y="1657799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implementación directa basada en un loop</a:t>
            </a:r>
            <a:endParaRPr sz="900"/>
          </a:p>
        </p:txBody>
      </p:sp>
      <p:sp>
        <p:nvSpPr>
          <p:cNvPr id="2006" name="Google Shape;2006;p90"/>
          <p:cNvSpPr txBox="1"/>
          <p:nvPr/>
        </p:nvSpPr>
        <p:spPr>
          <a:xfrm>
            <a:off x="629441" y="2313701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tupla de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leer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entera, aparte de leer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entera una vez</a:t>
            </a:r>
            <a:endParaRPr sz="900"/>
          </a:p>
        </p:txBody>
      </p:sp>
      <p:sp>
        <p:nvSpPr>
          <p:cNvPr id="2007" name="Google Shape;2007;p90"/>
          <p:cNvSpPr txBox="1"/>
          <p:nvPr/>
        </p:nvSpPr>
        <p:spPr>
          <a:xfrm>
            <a:off x="629441" y="3257593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 en I/O es:</a:t>
            </a:r>
            <a:endParaRPr sz="900"/>
          </a:p>
        </p:txBody>
      </p:sp>
      <p:sp>
        <p:nvSpPr>
          <p:cNvPr id="2008" name="Google Shape;2008;p90"/>
          <p:cNvSpPr txBox="1"/>
          <p:nvPr/>
        </p:nvSpPr>
        <p:spPr>
          <a:xfrm>
            <a:off x="2140883" y="3913495"/>
            <a:ext cx="4862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Costo(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+ Tuplas(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)·Costo(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91"/>
          <p:cNvSpPr txBox="1"/>
          <p:nvPr/>
        </p:nvSpPr>
        <p:spPr>
          <a:xfrm>
            <a:off x="2417623" y="535781"/>
            <a:ext cx="4308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Nested Loop Join</a:t>
            </a:r>
            <a:endParaRPr sz="900"/>
          </a:p>
        </p:txBody>
      </p:sp>
      <p:sp>
        <p:nvSpPr>
          <p:cNvPr id="2014" name="Google Shape;2014;p91"/>
          <p:cNvSpPr txBox="1"/>
          <p:nvPr/>
        </p:nvSpPr>
        <p:spPr>
          <a:xfrm>
            <a:off x="629441" y="1513806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tablas de 16 MB, cada página es de 8 KB y las tuplas son de 300 bytes</a:t>
            </a:r>
            <a:endParaRPr sz="900"/>
          </a:p>
        </p:txBody>
      </p:sp>
      <p:sp>
        <p:nvSpPr>
          <p:cNvPr id="2015" name="Google Shape;2015;p91"/>
          <p:cNvSpPr txBox="1"/>
          <p:nvPr/>
        </p:nvSpPr>
        <p:spPr>
          <a:xfrm>
            <a:off x="629441" y="2385702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relación tiene 2048 páginas y 55.000 tuplas aproximadamente</a:t>
            </a:r>
            <a:endParaRPr sz="900"/>
          </a:p>
        </p:txBody>
      </p:sp>
      <p:sp>
        <p:nvSpPr>
          <p:cNvPr id="2016" name="Google Shape;2016;p91"/>
          <p:cNvSpPr txBox="1"/>
          <p:nvPr/>
        </p:nvSpPr>
        <p:spPr>
          <a:xfrm>
            <a:off x="629441" y="3257593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Costo de un I/O es 0.1 ms, entonces el join tarda:</a:t>
            </a:r>
            <a:endParaRPr sz="900"/>
          </a:p>
        </p:txBody>
      </p:sp>
      <p:sp>
        <p:nvSpPr>
          <p:cNvPr id="2017" name="Google Shape;2017;p91"/>
          <p:cNvSpPr txBox="1"/>
          <p:nvPr/>
        </p:nvSpPr>
        <p:spPr>
          <a:xfrm>
            <a:off x="2140883" y="3841504"/>
            <a:ext cx="4862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3.1 horas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92"/>
          <p:cNvSpPr txBox="1"/>
          <p:nvPr/>
        </p:nvSpPr>
        <p:spPr>
          <a:xfrm>
            <a:off x="1673156" y="535781"/>
            <a:ext cx="5797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023" name="Google Shape;2023;p92"/>
          <p:cNvSpPr txBox="1"/>
          <p:nvPr/>
        </p:nvSpPr>
        <p:spPr>
          <a:xfrm>
            <a:off x="629441" y="1582713"/>
            <a:ext cx="7885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Aprovechamos mejor el buffer</a:t>
            </a:r>
            <a:endParaRPr sz="900"/>
          </a:p>
        </p:txBody>
      </p:sp>
      <p:pic>
        <p:nvPicPr>
          <p:cNvPr descr="Captura de pantalla 2016-10-02 a las 1.37.53 p.m..png" id="2024" name="Google Shape;202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215" y="2435424"/>
            <a:ext cx="4735177" cy="216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/>
        </p:nvSpPr>
        <p:spPr>
          <a:xfrm>
            <a:off x="629441" y="2726293"/>
            <a:ext cx="21552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fillBuffer()</a:t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R.close()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sz="900"/>
          </a:p>
        </p:txBody>
      </p:sp>
      <p:sp>
        <p:nvSpPr>
          <p:cNvPr id="2030" name="Google Shape;2030;p93"/>
          <p:cNvSpPr txBox="1"/>
          <p:nvPr/>
        </p:nvSpPr>
        <p:spPr>
          <a:xfrm>
            <a:off x="629441" y="1438718"/>
            <a:ext cx="78852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Queremos hacer un join entre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cuando se satisface un predicado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900"/>
          </a:p>
        </p:txBody>
      </p:sp>
      <p:sp>
        <p:nvSpPr>
          <p:cNvPr id="2031" name="Google Shape;2031;p93"/>
          <p:cNvSpPr txBox="1"/>
          <p:nvPr/>
        </p:nvSpPr>
        <p:spPr>
          <a:xfrm>
            <a:off x="3772496" y="2424916"/>
            <a:ext cx="50025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fillBuffer()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 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 = Buff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Buff.isFull()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R.next()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S.open()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S.next()</a:t>
            </a:r>
            <a:endParaRPr sz="900"/>
          </a:p>
        </p:txBody>
      </p:sp>
      <p:sp>
        <p:nvSpPr>
          <p:cNvPr id="2032" name="Google Shape;2032;p93"/>
          <p:cNvSpPr txBox="1"/>
          <p:nvPr/>
        </p:nvSpPr>
        <p:spPr>
          <a:xfrm>
            <a:off x="1673156" y="535781"/>
            <a:ext cx="5797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02" name="Google Shape;202;p22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03" name="Google Shape;203;p22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04" name="Google Shape;204;p22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05" name="Google Shape;205;p22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06" name="Google Shape;206;p22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07" name="Google Shape;207;p22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08" name="Google Shape;208;p22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2957003" y="1524470"/>
            <a:ext cx="3325500" cy="349800"/>
          </a:xfrm>
          <a:prstGeom prst="wedgeEllipseCallout">
            <a:avLst>
              <a:gd fmla="val -99246" name="adj1"/>
              <a:gd fmla="val -14414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tupla t3 de R!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94"/>
          <p:cNvSpPr txBox="1"/>
          <p:nvPr/>
        </p:nvSpPr>
        <p:spPr>
          <a:xfrm>
            <a:off x="629391" y="2133132"/>
            <a:ext cx="78852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next() </a:t>
            </a:r>
            <a:endParaRPr b="0" i="0" sz="23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Buff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!=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r:=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==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900"/>
          </a:p>
          <a:p>
            <a:pPr indent="11811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Buffer.reset()</a:t>
            </a:r>
            <a:endParaRPr sz="900"/>
          </a:p>
          <a:p>
            <a:pPr indent="11811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s:= S.next()</a:t>
            </a:r>
            <a:endParaRPr sz="900"/>
          </a:p>
          <a:p>
            <a:pPr indent="889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(r,s) </a:t>
            </a:r>
            <a:r>
              <a:rPr b="0" i="0" lang="e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satisfacen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900"/>
          </a:p>
          <a:p>
            <a:pPr indent="11811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(r,s)</a:t>
            </a:r>
            <a:endParaRPr sz="900"/>
          </a:p>
          <a:p>
            <a:pPr indent="584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fillBuffer()</a:t>
            </a:r>
            <a:endParaRPr sz="900"/>
          </a:p>
          <a:p>
            <a:pPr indent="2921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s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900"/>
          </a:p>
        </p:txBody>
      </p:sp>
      <p:sp>
        <p:nvSpPr>
          <p:cNvPr id="2038" name="Google Shape;2038;p94"/>
          <p:cNvSpPr txBox="1"/>
          <p:nvPr/>
        </p:nvSpPr>
        <p:spPr>
          <a:xfrm>
            <a:off x="308450" y="1280600"/>
            <a:ext cx="8526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Queremos hacer un join entre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cuando se satisface un predicado </a:t>
            </a:r>
            <a:r>
              <a:rPr b="1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900"/>
          </a:p>
        </p:txBody>
      </p:sp>
      <p:sp>
        <p:nvSpPr>
          <p:cNvPr id="2039" name="Google Shape;2039;p94"/>
          <p:cNvSpPr txBox="1"/>
          <p:nvPr/>
        </p:nvSpPr>
        <p:spPr>
          <a:xfrm>
            <a:off x="1673156" y="535781"/>
            <a:ext cx="5797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95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045" name="Google Shape;2045;p9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6" name="Google Shape;2046;p9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7" name="Google Shape;2047;p9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048" name="Google Shape;2048;p9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049" name="Google Shape;2049;p9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050" name="Google Shape;2050;p9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051" name="Google Shape;2051;p9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052" name="Google Shape;2052;p9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053" name="Google Shape;2053;p9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054" name="Google Shape;2054;p9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5" name="Google Shape;2055;p9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6" name="Google Shape;2056;p9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7" name="Google Shape;2057;p9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8" name="Google Shape;2058;p9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9" name="Google Shape;2059;p9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0" name="Google Shape;2060;p9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1" name="Google Shape;2061;p9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2" name="Google Shape;2062;p9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3" name="Google Shape;2063;p9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4" name="Google Shape;2064;p9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5" name="Google Shape;2065;p9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6" name="Google Shape;2066;p9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7" name="Google Shape;2067;p9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8" name="Google Shape;2068;p95"/>
          <p:cNvSpPr txBox="1"/>
          <p:nvPr/>
        </p:nvSpPr>
        <p:spPr>
          <a:xfrm>
            <a:off x="370966" y="1413749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6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074" name="Google Shape;2074;p9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5" name="Google Shape;2075;p9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6" name="Google Shape;2076;p9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077" name="Google Shape;2077;p9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078" name="Google Shape;2078;p9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079" name="Google Shape;2079;p9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080" name="Google Shape;2080;p9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081" name="Google Shape;2081;p9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082" name="Google Shape;2082;p9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083" name="Google Shape;2083;p9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4" name="Google Shape;2084;p9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5" name="Google Shape;2085;p9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6" name="Google Shape;2086;p9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7" name="Google Shape;2087;p9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8" name="Google Shape;2088;p9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9" name="Google Shape;2089;p9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0" name="Google Shape;2090;p9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2" name="Google Shape;2092;p9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3" name="Google Shape;2093;p9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4" name="Google Shape;2094;p9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6" name="Google Shape;2096;p9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7" name="Google Shape;2097;p96"/>
          <p:cNvSpPr txBox="1"/>
          <p:nvPr/>
        </p:nvSpPr>
        <p:spPr>
          <a:xfrm>
            <a:off x="677638" y="1425534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S.open()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97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103" name="Google Shape;2103;p9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4" name="Google Shape;2104;p9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5" name="Google Shape;2105;p9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106" name="Google Shape;2106;p9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107" name="Google Shape;2107;p9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108" name="Google Shape;2108;p9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109" name="Google Shape;2109;p9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110" name="Google Shape;2110;p9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111" name="Google Shape;2111;p9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112" name="Google Shape;2112;p9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3" name="Google Shape;2113;p9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4" name="Google Shape;2114;p9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5" name="Google Shape;2115;p9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6" name="Google Shape;2116;p9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7" name="Google Shape;2117;p9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8" name="Google Shape;2118;p9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9" name="Google Shape;2119;p9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0" name="Google Shape;2120;p9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122" name="Google Shape;2122;p9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123" name="Google Shape;2123;p9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124" name="Google Shape;2124;p9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5" name="Google Shape;2125;p9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6" name="Google Shape;2126;p97"/>
          <p:cNvSpPr txBox="1"/>
          <p:nvPr/>
        </p:nvSpPr>
        <p:spPr>
          <a:xfrm>
            <a:off x="677638" y="1425534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S.open()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7" name="Google Shape;2127;p97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8" name="Google Shape;2128;p97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9" name="Google Shape;2129;p97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0" name="Google Shape;2130;p97"/>
          <p:cNvSpPr/>
          <p:nvPr/>
        </p:nvSpPr>
        <p:spPr>
          <a:xfrm>
            <a:off x="2145655" y="257175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1" name="Google Shape;2131;p97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98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137" name="Google Shape;2137;p9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8" name="Google Shape;2138;p9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140" name="Google Shape;2140;p9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141" name="Google Shape;2141;p9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142" name="Google Shape;2142;p9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143" name="Google Shape;2143;p9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144" name="Google Shape;2144;p9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145" name="Google Shape;2145;p9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146" name="Google Shape;2146;p9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7" name="Google Shape;2147;p9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8" name="Google Shape;2148;p9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9" name="Google Shape;2149;p9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0" name="Google Shape;2150;p9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1" name="Google Shape;2151;p9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2" name="Google Shape;2152;p9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3" name="Google Shape;2153;p98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4" name="Google Shape;2154;p98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5" name="Google Shape;2155;p98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156" name="Google Shape;2156;p98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157" name="Google Shape;2157;p98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158" name="Google Shape;2158;p98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159" name="Google Shape;2159;p98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0" name="Google Shape;2160;p98"/>
          <p:cNvSpPr txBox="1"/>
          <p:nvPr/>
        </p:nvSpPr>
        <p:spPr>
          <a:xfrm>
            <a:off x="677638" y="1425534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S.open()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1" name="Google Shape;2161;p98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2" name="Google Shape;2162;p98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3" name="Google Shape;2163;p98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4" name="Google Shape;2164;p98"/>
          <p:cNvSpPr/>
          <p:nvPr/>
        </p:nvSpPr>
        <p:spPr>
          <a:xfrm>
            <a:off x="2145655" y="257175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5" name="Google Shape;2165;p98"/>
          <p:cNvSpPr/>
          <p:nvPr/>
        </p:nvSpPr>
        <p:spPr>
          <a:xfrm>
            <a:off x="4753659" y="2555744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6" name="Google Shape;2166;p98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99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172" name="Google Shape;2172;p9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3" name="Google Shape;2173;p9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4" name="Google Shape;2174;p9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175" name="Google Shape;2175;p9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176" name="Google Shape;2176;p9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177" name="Google Shape;2177;p9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178" name="Google Shape;2178;p9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179" name="Google Shape;2179;p9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180" name="Google Shape;2180;p9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181" name="Google Shape;2181;p9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2" name="Google Shape;2182;p9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3" name="Google Shape;2183;p9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4" name="Google Shape;2184;p9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5" name="Google Shape;2185;p9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6" name="Google Shape;2186;p9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7" name="Google Shape;2187;p9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8" name="Google Shape;2188;p99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9" name="Google Shape;2189;p99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0" name="Google Shape;2190;p99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191" name="Google Shape;2191;p99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192" name="Google Shape;2192;p99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193" name="Google Shape;2193;p99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194" name="Google Shape;2194;p99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5" name="Google Shape;2195;p99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6" name="Google Shape;2196;p99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7" name="Google Shape;2197;p99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8" name="Google Shape;2198;p99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9" name="Google Shape;2199;p99"/>
          <p:cNvSpPr/>
          <p:nvPr/>
        </p:nvSpPr>
        <p:spPr>
          <a:xfrm>
            <a:off x="2145655" y="257175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0" name="Google Shape;2200;p99"/>
          <p:cNvSpPr/>
          <p:nvPr/>
        </p:nvSpPr>
        <p:spPr>
          <a:xfrm>
            <a:off x="4753659" y="2555744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1" name="Google Shape;2201;p99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100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207" name="Google Shape;2207;p100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8" name="Google Shape;2208;p100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9" name="Google Shape;2209;p100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210" name="Google Shape;2210;p100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211" name="Google Shape;2211;p100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212" name="Google Shape;2212;p100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213" name="Google Shape;2213;p100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214" name="Google Shape;2214;p100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215" name="Google Shape;2215;p100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216" name="Google Shape;2216;p100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7" name="Google Shape;2217;p100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8" name="Google Shape;2218;p100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9" name="Google Shape;2219;p100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0" name="Google Shape;2220;p100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1" name="Google Shape;2221;p100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2" name="Google Shape;2222;p100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3" name="Google Shape;2223;p100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4" name="Google Shape;2224;p100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5" name="Google Shape;2225;p100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226" name="Google Shape;2226;p100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227" name="Google Shape;2227;p100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228" name="Google Shape;2228;p100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229" name="Google Shape;2229;p100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0" name="Google Shape;2230;p100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1" name="Google Shape;2231;p100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2" name="Google Shape;2232;p100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3" name="Google Shape;2233;p100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4" name="Google Shape;2234;p100"/>
          <p:cNvSpPr/>
          <p:nvPr/>
        </p:nvSpPr>
        <p:spPr>
          <a:xfrm>
            <a:off x="2138023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5" name="Google Shape;2235;p100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6" name="Google Shape;2236;p100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1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242" name="Google Shape;2242;p101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3" name="Google Shape;2243;p101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4" name="Google Shape;2244;p101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245" name="Google Shape;2245;p101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246" name="Google Shape;2246;p101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247" name="Google Shape;2247;p101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248" name="Google Shape;2248;p101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249" name="Google Shape;2249;p101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250" name="Google Shape;2250;p101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251" name="Google Shape;2251;p101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2" name="Google Shape;2252;p101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3" name="Google Shape;2253;p101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4" name="Google Shape;2254;p101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5" name="Google Shape;2255;p101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6" name="Google Shape;2256;p101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7" name="Google Shape;2257;p101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8" name="Google Shape;2258;p101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9" name="Google Shape;2259;p101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0" name="Google Shape;2260;p101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261" name="Google Shape;2261;p101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262" name="Google Shape;2262;p101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263" name="Google Shape;2263;p101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264" name="Google Shape;2264;p101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5" name="Google Shape;2265;p101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6" name="Google Shape;2266;p101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7" name="Google Shape;2267;p101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8" name="Google Shape;2268;p101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9" name="Google Shape;2269;p101"/>
          <p:cNvSpPr/>
          <p:nvPr/>
        </p:nvSpPr>
        <p:spPr>
          <a:xfrm>
            <a:off x="2145655" y="284618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0" name="Google Shape;2270;p101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1" name="Google Shape;2271;p101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02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277" name="Google Shape;2277;p102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8" name="Google Shape;2278;p102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9" name="Google Shape;2279;p102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280" name="Google Shape;2280;p102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281" name="Google Shape;2281;p102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282" name="Google Shape;2282;p102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283" name="Google Shape;2283;p102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284" name="Google Shape;2284;p102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285" name="Google Shape;2285;p102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286" name="Google Shape;2286;p102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7" name="Google Shape;2287;p102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8" name="Google Shape;2288;p102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9" name="Google Shape;2289;p102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0" name="Google Shape;2290;p102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1" name="Google Shape;2291;p102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2" name="Google Shape;2292;p102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3" name="Google Shape;2293;p102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4" name="Google Shape;2294;p102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5" name="Google Shape;2295;p102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296" name="Google Shape;2296;p102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297" name="Google Shape;2297;p102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298" name="Google Shape;2298;p102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299" name="Google Shape;2299;p102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0" name="Google Shape;2300;p102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1" name="Google Shape;2301;p102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2" name="Google Shape;2302;p102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3" name="Google Shape;2303;p102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4" name="Google Shape;2304;p102"/>
          <p:cNvSpPr/>
          <p:nvPr/>
        </p:nvSpPr>
        <p:spPr>
          <a:xfrm>
            <a:off x="3010582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5" name="Google Shape;2305;p102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6" name="Google Shape;2306;p102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03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312" name="Google Shape;2312;p10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3" name="Google Shape;2313;p10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4" name="Google Shape;2314;p10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315" name="Google Shape;2315;p10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316" name="Google Shape;2316;p10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317" name="Google Shape;2317;p10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318" name="Google Shape;2318;p10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319" name="Google Shape;2319;p10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320" name="Google Shape;2320;p10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321" name="Google Shape;2321;p10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2" name="Google Shape;2322;p10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3" name="Google Shape;2323;p10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4" name="Google Shape;2324;p10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5" name="Google Shape;2325;p10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6" name="Google Shape;2326;p10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7" name="Google Shape;2327;p10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8" name="Google Shape;2328;p10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9" name="Google Shape;2329;p10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0" name="Google Shape;2330;p10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331" name="Google Shape;2331;p10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332" name="Google Shape;2332;p10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333" name="Google Shape;2333;p10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334" name="Google Shape;2334;p10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5" name="Google Shape;2335;p103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6" name="Google Shape;2336;p103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7" name="Google Shape;2337;p103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8" name="Google Shape;2338;p103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9" name="Google Shape;2339;p103"/>
          <p:cNvSpPr/>
          <p:nvPr/>
        </p:nvSpPr>
        <p:spPr>
          <a:xfrm>
            <a:off x="3038135" y="2853575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0" name="Google Shape;2340;p103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1" name="Google Shape;2341;p103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1917656" y="533165"/>
            <a:ext cx="5308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Páginas, disco y buffer</a:t>
            </a:r>
            <a:endParaRPr b="0" i="0" sz="3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31" name="Google Shape;231;p2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32" name="Google Shape;232;p2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33" name="Google Shape;233;p2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34" name="Google Shape;234;p2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35" name="Google Shape;235;p2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36" name="Google Shape;236;p2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37" name="Google Shape;237;p2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2957003" y="1524470"/>
            <a:ext cx="3325500" cy="349800"/>
          </a:xfrm>
          <a:prstGeom prst="wedgeEllipseCallout">
            <a:avLst>
              <a:gd fmla="val -99246" name="adj1"/>
              <a:gd fmla="val -14414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tupla t3 de R!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918482" y="1874423"/>
            <a:ext cx="238800" cy="8451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1108100" y="2046901"/>
            <a:ext cx="2241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Cargar página con t3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104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347" name="Google Shape;2347;p104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8" name="Google Shape;2348;p104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9" name="Google Shape;2349;p104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350" name="Google Shape;2350;p104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351" name="Google Shape;2351;p104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352" name="Google Shape;2352;p104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353" name="Google Shape;2353;p104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354" name="Google Shape;2354;p104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355" name="Google Shape;2355;p104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356" name="Google Shape;2356;p104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7" name="Google Shape;2357;p104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8" name="Google Shape;2358;p104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9" name="Google Shape;2359;p104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0" name="Google Shape;2360;p104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1" name="Google Shape;2361;p104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2" name="Google Shape;2362;p104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3" name="Google Shape;2363;p104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4" name="Google Shape;2364;p104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5" name="Google Shape;2365;p104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366" name="Google Shape;2366;p104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367" name="Google Shape;2367;p104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368" name="Google Shape;2368;p104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369" name="Google Shape;2369;p104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0" name="Google Shape;2370;p104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1" name="Google Shape;2371;p104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2" name="Google Shape;2372;p104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3" name="Google Shape;2373;p104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4" name="Google Shape;2374;p104"/>
          <p:cNvSpPr/>
          <p:nvPr/>
        </p:nvSpPr>
        <p:spPr>
          <a:xfrm>
            <a:off x="3948964" y="265053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5" name="Google Shape;2375;p104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6" name="Google Shape;2376;p104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05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382" name="Google Shape;2382;p105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3" name="Google Shape;2383;p105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4" name="Google Shape;2384;p105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385" name="Google Shape;2385;p105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386" name="Google Shape;2386;p105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387" name="Google Shape;2387;p105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388" name="Google Shape;2388;p105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389" name="Google Shape;2389;p105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390" name="Google Shape;2390;p105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391" name="Google Shape;2391;p105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2" name="Google Shape;2392;p105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3" name="Google Shape;2393;p105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4" name="Google Shape;2394;p105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5" name="Google Shape;2395;p105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6" name="Google Shape;2396;p105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7" name="Google Shape;2397;p105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8" name="Google Shape;2398;p105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9" name="Google Shape;2399;p105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0" name="Google Shape;2400;p105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401" name="Google Shape;2401;p105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402" name="Google Shape;2402;p105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403" name="Google Shape;2403;p105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404" name="Google Shape;2404;p105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5" name="Google Shape;2405;p105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6" name="Google Shape;2406;p105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7" name="Google Shape;2407;p105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8" name="Google Shape;2408;p105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9" name="Google Shape;2409;p105"/>
          <p:cNvSpPr/>
          <p:nvPr/>
        </p:nvSpPr>
        <p:spPr>
          <a:xfrm>
            <a:off x="3948964" y="2864481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0" name="Google Shape;2410;p105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1" name="Google Shape;2411;p105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106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417" name="Google Shape;2417;p106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8" name="Google Shape;2418;p106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9" name="Google Shape;2419;p106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420" name="Google Shape;2420;p106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421" name="Google Shape;2421;p106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422" name="Google Shape;2422;p106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423" name="Google Shape;2423;p106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424" name="Google Shape;2424;p106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425" name="Google Shape;2425;p106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426" name="Google Shape;2426;p106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7" name="Google Shape;2427;p106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8" name="Google Shape;2428;p106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9" name="Google Shape;2429;p106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0" name="Google Shape;2430;p106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1" name="Google Shape;2431;p106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2" name="Google Shape;2432;p106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3" name="Google Shape;2433;p106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4" name="Google Shape;2434;p106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5" name="Google Shape;2435;p106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436" name="Google Shape;2436;p106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437" name="Google Shape;2437;p106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438" name="Google Shape;2438;p106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439" name="Google Shape;2439;p106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0" name="Google Shape;2440;p106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1" name="Google Shape;2441;p106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2" name="Google Shape;2442;p106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3" name="Google Shape;2443;p106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4" name="Google Shape;2444;p106"/>
          <p:cNvSpPr/>
          <p:nvPr/>
        </p:nvSpPr>
        <p:spPr>
          <a:xfrm>
            <a:off x="3948964" y="298336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5" name="Google Shape;2445;p106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6" name="Google Shape;2446;p106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7" name="Google Shape;2447;p106"/>
          <p:cNvSpPr/>
          <p:nvPr/>
        </p:nvSpPr>
        <p:spPr>
          <a:xfrm>
            <a:off x="6177298" y="1710446"/>
            <a:ext cx="2456400" cy="349800"/>
          </a:xfrm>
          <a:prstGeom prst="wedgeEllipseCallout">
            <a:avLst>
              <a:gd fmla="val -122162" name="adj1"/>
              <a:gd fmla="val 326271" name="adj2"/>
            </a:avLst>
          </a:prstGeom>
          <a:solidFill>
            <a:srgbClr val="A5A5A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End of Buffer de R</a:t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107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453" name="Google Shape;2453;p107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4" name="Google Shape;2454;p107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5" name="Google Shape;2455;p107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456" name="Google Shape;2456;p107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457" name="Google Shape;2457;p107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458" name="Google Shape;2458;p107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459" name="Google Shape;2459;p107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460" name="Google Shape;2460;p107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461" name="Google Shape;2461;p107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462" name="Google Shape;2462;p107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3" name="Google Shape;2463;p107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4" name="Google Shape;2464;p107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5" name="Google Shape;2465;p107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6" name="Google Shape;2466;p107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7" name="Google Shape;2467;p107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8" name="Google Shape;2468;p107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9" name="Google Shape;2469;p107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0" name="Google Shape;2470;p107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1" name="Google Shape;2471;p107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472" name="Google Shape;2472;p107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473" name="Google Shape;2473;p107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474" name="Google Shape;2474;p107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475" name="Google Shape;2475;p107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6" name="Google Shape;2476;p107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7" name="Google Shape;2477;p107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8" name="Google Shape;2478;p107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9" name="Google Shape;2479;p107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0" name="Google Shape;2480;p107"/>
          <p:cNvSpPr/>
          <p:nvPr/>
        </p:nvSpPr>
        <p:spPr>
          <a:xfrm>
            <a:off x="2159963" y="2673136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1" name="Google Shape;2481;p107"/>
          <p:cNvSpPr/>
          <p:nvPr/>
        </p:nvSpPr>
        <p:spPr>
          <a:xfrm>
            <a:off x="4746004" y="267313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2" name="Google Shape;2482;p107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108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488" name="Google Shape;2488;p108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9" name="Google Shape;2489;p108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0" name="Google Shape;2490;p108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491" name="Google Shape;2491;p108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492" name="Google Shape;2492;p108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493" name="Google Shape;2493;p108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494" name="Google Shape;2494;p108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495" name="Google Shape;2495;p108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496" name="Google Shape;2496;p108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497" name="Google Shape;2497;p108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8" name="Google Shape;2498;p108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9" name="Google Shape;2499;p108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0" name="Google Shape;2500;p108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1" name="Google Shape;2501;p108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2" name="Google Shape;2502;p108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3" name="Google Shape;2503;p108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4" name="Google Shape;2504;p108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5" name="Google Shape;2505;p108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6" name="Google Shape;2506;p108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507" name="Google Shape;2507;p108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508" name="Google Shape;2508;p108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509" name="Google Shape;2509;p108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510" name="Google Shape;2510;p108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1" name="Google Shape;2511;p108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2" name="Google Shape;2512;p108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3" name="Google Shape;2513;p108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4" name="Google Shape;2514;p108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5" name="Google Shape;2515;p108"/>
          <p:cNvSpPr/>
          <p:nvPr/>
        </p:nvSpPr>
        <p:spPr>
          <a:xfrm>
            <a:off x="2159963" y="2673136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6" name="Google Shape;2516;p108"/>
          <p:cNvSpPr/>
          <p:nvPr/>
        </p:nvSpPr>
        <p:spPr>
          <a:xfrm>
            <a:off x="4746004" y="286831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7" name="Google Shape;2517;p108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109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523" name="Google Shape;2523;p109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4" name="Google Shape;2524;p109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5" name="Google Shape;2525;p109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526" name="Google Shape;2526;p109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527" name="Google Shape;2527;p109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528" name="Google Shape;2528;p109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529" name="Google Shape;2529;p109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530" name="Google Shape;2530;p109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531" name="Google Shape;2531;p109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532" name="Google Shape;2532;p109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3" name="Google Shape;2533;p109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4" name="Google Shape;2534;p109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5" name="Google Shape;2535;p109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6" name="Google Shape;2536;p109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7" name="Google Shape;2537;p109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8" name="Google Shape;2538;p109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9" name="Google Shape;2539;p109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0" name="Google Shape;2540;p109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1" name="Google Shape;2541;p109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542" name="Google Shape;2542;p109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543" name="Google Shape;2543;p109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544" name="Google Shape;2544;p109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545" name="Google Shape;2545;p109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6" name="Google Shape;2546;p109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7" name="Google Shape;2547;p109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8" name="Google Shape;2548;p109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9" name="Google Shape;2549;p109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0" name="Google Shape;2550;p109"/>
          <p:cNvSpPr/>
          <p:nvPr/>
        </p:nvSpPr>
        <p:spPr>
          <a:xfrm>
            <a:off x="2187518" y="2858388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1" name="Google Shape;2551;p109"/>
          <p:cNvSpPr/>
          <p:nvPr/>
        </p:nvSpPr>
        <p:spPr>
          <a:xfrm>
            <a:off x="4746004" y="286831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2" name="Google Shape;2552;p109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110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558" name="Google Shape;2558;p110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9" name="Google Shape;2559;p110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0" name="Google Shape;2560;p110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561" name="Google Shape;2561;p110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562" name="Google Shape;2562;p110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563" name="Google Shape;2563;p110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564" name="Google Shape;2564;p110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565" name="Google Shape;2565;p110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566" name="Google Shape;2566;p110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567" name="Google Shape;2567;p110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8" name="Google Shape;2568;p110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9" name="Google Shape;2569;p110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0" name="Google Shape;2570;p110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1" name="Google Shape;2571;p110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2" name="Google Shape;2572;p110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3" name="Google Shape;2573;p110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4" name="Google Shape;2574;p110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5" name="Google Shape;2575;p110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6" name="Google Shape;2576;p110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577" name="Google Shape;2577;p110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578" name="Google Shape;2578;p110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579" name="Google Shape;2579;p110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580" name="Google Shape;2580;p110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1" name="Google Shape;2581;p110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2" name="Google Shape;2582;p110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3" name="Google Shape;2583;p110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4" name="Google Shape;2584;p110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5" name="Google Shape;2585;p110"/>
          <p:cNvSpPr/>
          <p:nvPr/>
        </p:nvSpPr>
        <p:spPr>
          <a:xfrm>
            <a:off x="3039667" y="2685617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6" name="Google Shape;2586;p110"/>
          <p:cNvSpPr/>
          <p:nvPr/>
        </p:nvSpPr>
        <p:spPr>
          <a:xfrm>
            <a:off x="4746004" y="286831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7" name="Google Shape;2587;p110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111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593" name="Google Shape;2593;p111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4" name="Google Shape;2594;p111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5" name="Google Shape;2595;p111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596" name="Google Shape;2596;p111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597" name="Google Shape;2597;p111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598" name="Google Shape;2598;p111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599" name="Google Shape;2599;p111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600" name="Google Shape;2600;p111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601" name="Google Shape;2601;p111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602" name="Google Shape;2602;p111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3" name="Google Shape;2603;p111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4" name="Google Shape;2604;p111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5" name="Google Shape;2605;p111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6" name="Google Shape;2606;p111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7" name="Google Shape;2607;p111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8" name="Google Shape;2608;p111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9" name="Google Shape;2609;p111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0" name="Google Shape;2610;p111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1" name="Google Shape;2611;p111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612" name="Google Shape;2612;p111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613" name="Google Shape;2613;p111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614" name="Google Shape;2614;p111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615" name="Google Shape;2615;p111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6" name="Google Shape;2616;p111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7" name="Google Shape;2617;p111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8" name="Google Shape;2618;p111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9" name="Google Shape;2619;p111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0" name="Google Shape;2620;p111"/>
          <p:cNvSpPr/>
          <p:nvPr/>
        </p:nvSpPr>
        <p:spPr>
          <a:xfrm>
            <a:off x="3939269" y="297006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1" name="Google Shape;2621;p111"/>
          <p:cNvSpPr/>
          <p:nvPr/>
        </p:nvSpPr>
        <p:spPr>
          <a:xfrm>
            <a:off x="4746004" y="286831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2" name="Google Shape;2622;p111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12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628" name="Google Shape;2628;p112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9" name="Google Shape;2629;p112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0" name="Google Shape;2630;p112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631" name="Google Shape;2631;p112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632" name="Google Shape;2632;p112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633" name="Google Shape;2633;p112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634" name="Google Shape;2634;p112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635" name="Google Shape;2635;p112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636" name="Google Shape;2636;p112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637" name="Google Shape;2637;p112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8" name="Google Shape;2638;p112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9" name="Google Shape;2639;p112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0" name="Google Shape;2640;p112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1" name="Google Shape;2641;p112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2" name="Google Shape;2642;p112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3" name="Google Shape;2643;p112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4" name="Google Shape;2644;p112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5" name="Google Shape;2645;p112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6" name="Google Shape;2646;p112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647" name="Google Shape;2647;p112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648" name="Google Shape;2648;p112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649" name="Google Shape;2649;p112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650" name="Google Shape;2650;p112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1" name="Google Shape;2651;p112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2" name="Google Shape;2652;p112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3" name="Google Shape;2653;p112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4" name="Google Shape;2654;p112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5" name="Google Shape;2655;p112"/>
          <p:cNvSpPr/>
          <p:nvPr/>
        </p:nvSpPr>
        <p:spPr>
          <a:xfrm>
            <a:off x="2167618" y="268092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6" name="Google Shape;2656;p112"/>
          <p:cNvSpPr/>
          <p:nvPr/>
        </p:nvSpPr>
        <p:spPr>
          <a:xfrm>
            <a:off x="4746004" y="286831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7" name="Google Shape;2657;p112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113"/>
          <p:cNvSpPr txBox="1"/>
          <p:nvPr/>
        </p:nvSpPr>
        <p:spPr>
          <a:xfrm>
            <a:off x="1791984" y="533165"/>
            <a:ext cx="556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s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Block Nested Loop Join</a:t>
            </a:r>
            <a:endParaRPr sz="900"/>
          </a:p>
        </p:txBody>
      </p:sp>
      <p:sp>
        <p:nvSpPr>
          <p:cNvPr id="2663" name="Google Shape;2663;p113"/>
          <p:cNvSpPr/>
          <p:nvPr/>
        </p:nvSpPr>
        <p:spPr>
          <a:xfrm>
            <a:off x="2084955" y="4043619"/>
            <a:ext cx="64569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4" name="Google Shape;2664;p113"/>
          <p:cNvSpPr txBox="1"/>
          <p:nvPr/>
        </p:nvSpPr>
        <p:spPr>
          <a:xfrm>
            <a:off x="389950" y="4333657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5" name="Google Shape;2665;p113"/>
          <p:cNvSpPr/>
          <p:nvPr/>
        </p:nvSpPr>
        <p:spPr>
          <a:xfrm>
            <a:off x="234366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666" name="Google Shape;2666;p113"/>
          <p:cNvSpPr/>
          <p:nvPr/>
        </p:nvSpPr>
        <p:spPr>
          <a:xfrm>
            <a:off x="322438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667" name="Google Shape;2667;p113"/>
          <p:cNvSpPr/>
          <p:nvPr/>
        </p:nvSpPr>
        <p:spPr>
          <a:xfrm>
            <a:off x="4132661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668" name="Google Shape;2668;p113"/>
          <p:cNvSpPr/>
          <p:nvPr/>
        </p:nvSpPr>
        <p:spPr>
          <a:xfrm>
            <a:off x="5040940" y="4326674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t7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t8</a:t>
            </a:r>
            <a:endParaRPr sz="900"/>
          </a:p>
        </p:txBody>
      </p:sp>
      <p:sp>
        <p:nvSpPr>
          <p:cNvPr id="2669" name="Google Shape;2669;p113"/>
          <p:cNvSpPr/>
          <p:nvPr/>
        </p:nvSpPr>
        <p:spPr>
          <a:xfrm>
            <a:off x="5870626" y="4337405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tt2</a:t>
            </a:r>
            <a:endParaRPr sz="900"/>
          </a:p>
        </p:txBody>
      </p:sp>
      <p:sp>
        <p:nvSpPr>
          <p:cNvPr id="2670" name="Google Shape;2670;p113"/>
          <p:cNvSpPr/>
          <p:nvPr/>
        </p:nvSpPr>
        <p:spPr>
          <a:xfrm>
            <a:off x="6760536" y="4340612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671" name="Google Shape;2671;p113"/>
          <p:cNvSpPr/>
          <p:nvPr/>
        </p:nvSpPr>
        <p:spPr>
          <a:xfrm>
            <a:off x="7632585" y="4328278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tt6</a:t>
            </a:r>
            <a:endParaRPr sz="900"/>
          </a:p>
        </p:txBody>
      </p:sp>
      <p:sp>
        <p:nvSpPr>
          <p:cNvPr id="2672" name="Google Shape;2672;p113"/>
          <p:cNvSpPr txBox="1"/>
          <p:nvPr/>
        </p:nvSpPr>
        <p:spPr>
          <a:xfrm>
            <a:off x="2269161" y="407117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3" name="Google Shape;2673;p113"/>
          <p:cNvSpPr txBox="1"/>
          <p:nvPr/>
        </p:nvSpPr>
        <p:spPr>
          <a:xfrm>
            <a:off x="3174820" y="407056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4" name="Google Shape;2674;p113"/>
          <p:cNvSpPr txBox="1"/>
          <p:nvPr/>
        </p:nvSpPr>
        <p:spPr>
          <a:xfrm>
            <a:off x="4080478" y="40684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5" name="Google Shape;2675;p113"/>
          <p:cNvSpPr txBox="1"/>
          <p:nvPr/>
        </p:nvSpPr>
        <p:spPr>
          <a:xfrm>
            <a:off x="4991473" y="4068403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R-4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6" name="Google Shape;2676;p113"/>
          <p:cNvSpPr txBox="1"/>
          <p:nvPr/>
        </p:nvSpPr>
        <p:spPr>
          <a:xfrm>
            <a:off x="5808375" y="4066108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7" name="Google Shape;2677;p113"/>
          <p:cNvSpPr txBox="1"/>
          <p:nvPr/>
        </p:nvSpPr>
        <p:spPr>
          <a:xfrm>
            <a:off x="6655930" y="406558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8" name="Google Shape;2678;p113"/>
          <p:cNvSpPr txBox="1"/>
          <p:nvPr/>
        </p:nvSpPr>
        <p:spPr>
          <a:xfrm>
            <a:off x="7558086" y="4058695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9" name="Google Shape;2679;p113"/>
          <p:cNvSpPr txBox="1"/>
          <p:nvPr/>
        </p:nvSpPr>
        <p:spPr>
          <a:xfrm>
            <a:off x="389950" y="2719425"/>
            <a:ext cx="143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0" name="Google Shape;2680;p113"/>
          <p:cNvSpPr/>
          <p:nvPr/>
        </p:nvSpPr>
        <p:spPr>
          <a:xfrm>
            <a:off x="2084955" y="2458567"/>
            <a:ext cx="3839400" cy="8679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1" name="Google Shape;2681;p113"/>
          <p:cNvSpPr/>
          <p:nvPr/>
        </p:nvSpPr>
        <p:spPr>
          <a:xfrm>
            <a:off x="235131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t2</a:t>
            </a:r>
            <a:endParaRPr sz="900"/>
          </a:p>
        </p:txBody>
      </p:sp>
      <p:sp>
        <p:nvSpPr>
          <p:cNvPr id="2682" name="Google Shape;2682;p113"/>
          <p:cNvSpPr/>
          <p:nvPr/>
        </p:nvSpPr>
        <p:spPr>
          <a:xfrm>
            <a:off x="323203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t4</a:t>
            </a:r>
            <a:endParaRPr sz="900"/>
          </a:p>
        </p:txBody>
      </p:sp>
      <p:sp>
        <p:nvSpPr>
          <p:cNvPr id="2683" name="Google Shape;2683;p113"/>
          <p:cNvSpPr/>
          <p:nvPr/>
        </p:nvSpPr>
        <p:spPr>
          <a:xfrm>
            <a:off x="4140316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t5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t6</a:t>
            </a:r>
            <a:endParaRPr sz="900"/>
          </a:p>
        </p:txBody>
      </p:sp>
      <p:sp>
        <p:nvSpPr>
          <p:cNvPr id="2684" name="Google Shape;2684;p113"/>
          <p:cNvSpPr/>
          <p:nvPr/>
        </p:nvSpPr>
        <p:spPr>
          <a:xfrm>
            <a:off x="5048595" y="2609891"/>
            <a:ext cx="613500" cy="443700"/>
          </a:xfrm>
          <a:prstGeom prst="rect">
            <a:avLst/>
          </a:prstGeom>
          <a:solidFill>
            <a:srgbClr val="E3D4EE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tt3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tt4</a:t>
            </a:r>
            <a:endParaRPr sz="900"/>
          </a:p>
        </p:txBody>
      </p:sp>
      <p:sp>
        <p:nvSpPr>
          <p:cNvPr id="2685" name="Google Shape;2685;p113"/>
          <p:cNvSpPr txBox="1"/>
          <p:nvPr/>
        </p:nvSpPr>
        <p:spPr>
          <a:xfrm>
            <a:off x="389950" y="1451441"/>
            <a:ext cx="1199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6" name="Google Shape;2686;p113"/>
          <p:cNvSpPr txBox="1"/>
          <p:nvPr/>
        </p:nvSpPr>
        <p:spPr>
          <a:xfrm>
            <a:off x="989461" y="1431200"/>
            <a:ext cx="457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(R</a:t>
            </a:r>
            <a:r>
              <a:rPr b="0" i="0" lang="es" sz="23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⋈</a:t>
            </a:r>
            <a:r>
              <a:rPr b="0" baseline="-2500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" sz="2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S.next())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7" name="Google Shape;2687;p113"/>
          <p:cNvSpPr txBox="1"/>
          <p:nvPr/>
        </p:nvSpPr>
        <p:spPr>
          <a:xfrm>
            <a:off x="2276816" y="3041046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R-1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8" name="Google Shape;2688;p113"/>
          <p:cNvSpPr txBox="1"/>
          <p:nvPr/>
        </p:nvSpPr>
        <p:spPr>
          <a:xfrm>
            <a:off x="3112635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9" name="Google Shape;2689;p113"/>
          <p:cNvSpPr txBox="1"/>
          <p:nvPr/>
        </p:nvSpPr>
        <p:spPr>
          <a:xfrm>
            <a:off x="4051040" y="304520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R-3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0" name="Google Shape;2690;p113"/>
          <p:cNvSpPr/>
          <p:nvPr/>
        </p:nvSpPr>
        <p:spPr>
          <a:xfrm>
            <a:off x="2167618" y="2680920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1" name="Google Shape;2691;p113"/>
          <p:cNvSpPr/>
          <p:nvPr/>
        </p:nvSpPr>
        <p:spPr>
          <a:xfrm>
            <a:off x="4786334" y="2678009"/>
            <a:ext cx="36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FF63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2" name="Google Shape;2692;p113"/>
          <p:cNvSpPr txBox="1"/>
          <p:nvPr/>
        </p:nvSpPr>
        <p:spPr>
          <a:xfrm>
            <a:off x="4937356" y="3040214"/>
            <a:ext cx="762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S-2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