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</p:sldIdLst>
  <p:sldSz cy="9753600" cx="13004800"/>
  <p:notesSz cx="6858000" cy="9144000"/>
  <p:embeddedFontLst>
    <p:embeddedFont>
      <p:font typeface="Helvetica Neue"/>
      <p:regular r:id="rId123"/>
      <p:bold r:id="rId124"/>
      <p:italic r:id="rId125"/>
      <p:boldItalic r:id="rId126"/>
    </p:embeddedFont>
    <p:embeddedFont>
      <p:font typeface="Helvetica Neue Light"/>
      <p:regular r:id="rId127"/>
      <p:bold r:id="rId128"/>
      <p:italic r:id="rId129"/>
      <p:boldItalic r:id="rId1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1" roundtripDataSignature="AMtx7mgwNz9WZlmmqYrn3TsIpLudZ/3JD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6" name="Tamara Alexandra Cucumid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863260-D319-4F93-8543-31B94A001884}">
  <a:tblStyle styleId="{7E863260-D319-4F93-8543-31B94A001884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4"/>
          </a:solidFill>
        </a:fill>
      </a:tcStyle>
    </a:wholeTbl>
    <a:band1H>
      <a:tcTxStyle b="off" i="off"/>
      <a:tcStyle>
        <a:fill>
          <a:solidFill>
            <a:srgbClr val="CAD2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2E8"/>
          </a:solidFill>
        </a:fill>
      </a:tcStyle>
    </a:band1V>
    <a:band2V>
      <a:tcTxStyle b="off" i="off"/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23B7314-8402-42D1-A043-B1B0D0A6E24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HelveticaNeueLight-italic.fntdata"/><Relationship Id="rId128" Type="http://schemas.openxmlformats.org/officeDocument/2006/relationships/font" Target="fonts/HelveticaNeueLight-bold.fntdata"/><Relationship Id="rId127" Type="http://schemas.openxmlformats.org/officeDocument/2006/relationships/font" Target="fonts/HelveticaNeueLight-regular.fntdata"/><Relationship Id="rId126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HelveticaNeue-italic.fntdata"/><Relationship Id="rId29" Type="http://schemas.openxmlformats.org/officeDocument/2006/relationships/slide" Target="slides/slide23.xml"/><Relationship Id="rId124" Type="http://schemas.openxmlformats.org/officeDocument/2006/relationships/font" Target="fonts/HelveticaNeue-bold.fntdata"/><Relationship Id="rId123" Type="http://schemas.openxmlformats.org/officeDocument/2006/relationships/font" Target="fonts/HelveticaNeue-regular.fntdata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customschemas.google.com/relationships/presentationmetadata" Target="metadata"/><Relationship Id="rId130" Type="http://schemas.openxmlformats.org/officeDocument/2006/relationships/font" Target="fonts/HelveticaNeueLight-bold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20T21:14:15.789">
    <p:pos x="1169" y="4119"/>
    <p:text>esta dependencia la encontre super rara, estamos pensando en festivales como el de viña o de olmue que son siempre en la misma ciudad?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s5tWn8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2-04-20T21:27:16.864">
    <p:pos x="563" y="1950"/>
    <p:text>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uReBOA"/>
      </p:ext>
    </p:extLst>
  </p:cm>
  <p:cm authorId="0" idx="13" dt="2022-04-20T21:27:16.864">
    <p:pos x="563" y="1950"/>
    <p:text>será sala, modulo?</p:text>
    <p:extLst>
      <p:ext uri="{C676402C-5697-4E1C-873F-D02D1690AC5C}">
        <p15:threadingInfo timeZoneBias="0">
          <p15:parentCm authorId="0" idx="12"/>
        </p15:threadingInfo>
      </p:ext>
      <p:ext uri="http://customooxmlschemas.google.com/">
        <go:slidesCustomData xmlns:go="http://customooxmlschemas.google.com/" commentPostId="AAAAXuReBOE"/>
      </p:ext>
    </p:extLst>
  </p:cm>
  <p:cm authorId="0" idx="14" dt="2022-04-20T21:25:15.384">
    <p:pos x="563" y="4021"/>
    <p:text>esta dependencia funcional no me hace nada de sentido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uReBN8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2-04-20T21:27:31.060">
    <p:pos x="563" y="1950"/>
    <p:text>sala, modulo 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uReBOI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2-04-20T21:31:19.579">
    <p:pos x="292" y="3776"/>
    <p:text>este statement no se entiende mucho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uReBO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4-20T21:14:37.964">
    <p:pos x="563" y="1949"/>
    <p:text>No es consistente con la dependencia funcional de la diapo anterior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s5tWo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4-20T21:15:39.121">
    <p:pos x="563" y="2245"/>
    <p:text>Este ejemplo se repite 2 veces mas, y en cada uno se agregan/quitan algunos atributos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s5tWoE"/>
      </p:ext>
    </p:extLst>
  </p:cm>
  <p:cm authorId="0" idx="4" dt="2022-04-20T21:15:39.121">
    <p:pos x="563" y="2245"/>
    <p:text>seria bueno que cada vez q esta esta tabla tuviera los mismos atributos y dependencias</p:text>
    <p:extLst>
      <p:ext uri="{C676402C-5697-4E1C-873F-D02D1690AC5C}">
        <p15:threadingInfo timeZoneBias="0">
          <p15:parentCm authorId="0" idx="3"/>
        </p15:threadingInfo>
      </p:ext>
      <p:ext uri="http://customooxmlschemas.google.com/">
        <go:slidesCustomData xmlns:go="http://customooxmlschemas.google.com/" commentPostId="AAAAXs5tWoI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4-20T21:17:24.199">
    <p:pos x="6000" y="0"/>
    <p:text>no entiendo muy bien el objetivo de esta lamina y la siguiente, cuales son las dependencias funcionales originales?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s5tWoM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4-20T21:18:49.076">
    <p:pos x="389" y="1998"/>
    <p:text>esta misma tabla esta antes pero sin director, deberiamos unificarla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s5tWoQ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04-20T21:23:42.220">
    <p:pos x="3190" y="2151"/>
    <p:text>me hace ruido este ejemplo despues del ejemplo anterior, que tb se llaa R pero que tiene mas atributos y dependencias distintas, deberian ser los mismos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s5tWoU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04-20T21:37:24.357">
    <p:pos x="2804" y="2231"/>
    <p:text>quizas mejor dejarlos con x's e y's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uReBOQ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4-20T21:24:49.522">
    <p:pos x="6000" y="0"/>
    <p:text>sigo pensando que este ejemplo es muy poco intuitivo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uReBN4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2-04-20T00:11:30.221">
    <p:pos x="6000" y="0"/>
    <p:text>encuentro que esto no se entiende...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YKWrFYA"/>
      </p:ext>
    </p:extLst>
  </p:cm>
  <p:cm authorId="0" idx="11" dt="2022-04-20T00:11:30.221">
    <p:pos x="6000" y="0"/>
    <p:text>quizas poner la tabla original, como debe ser antes de la descomposicion?</p:text>
    <p:extLst>
      <p:ext uri="{C676402C-5697-4E1C-873F-D02D1690AC5C}">
        <p15:threadingInfo timeZoneBias="0">
          <p15:parentCm authorId="0" idx="10"/>
        </p15:threadingInfo>
      </p:ext>
      <p:ext uri="http://customooxmlschemas.google.com/">
        <go:slidesCustomData xmlns:go="http://customooxmlschemas.google.com/" commentPostId="AAAAYKWrFY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24d2776b59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1" name="Google Shape;971;g124d2776b59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24d2776b59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5" name="Google Shape;985;g124d2776b59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4d2776b59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2" name="Google Shape;1002;g124d2776b59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9" name="Google Shape;1019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9" name="Google Shape;1049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7" name="Google Shape;108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25236f9d3f_2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g125236f9d3f_2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25236f9d3f_2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125236f9d3f_2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25236f9d3f_2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g125236f9d3f_2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25236f9d3f_2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125236f9d3f_2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25236f9d3f_2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g125236f9d3f_2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25236f9d3f_2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g125236f9d3f_2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25236f9d3f_2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125236f9d3f_2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25236f9d3f_2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g125236f9d3f_2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5" name="Google Shape;1285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5236f9d3f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25236f9d3f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5236f9d3f_2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25236f9d3f_2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5236f9d3f_2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125236f9d3f_2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5236f9d3f_2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25236f9d3f_2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4d2776b5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g124d2776b5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4d2776b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g124d2776b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0" name="Google Shape;74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0" name="Google Shape;800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9" name="Google Shape;82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1" name="Google Shape;841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3" name="Google Shape;863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0" name="Google Shape;87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8" name="Google Shape;878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520588c04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7" name="Google Shape;887;g12520588c04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5" name="Google Shape;90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3" name="Google Shape;92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4d2776b5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2" name="Google Shape;932;g124d2776b5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24d2776b59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0" name="Google Shape;940;g124d2776b59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24d2776b59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9" name="Google Shape;949;g124d2776b59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24d2776b59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9" name="Google Shape;959;g124d2776b59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6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9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5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05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0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6"/>
          <p:cNvSpPr/>
          <p:nvPr>
            <p:ph idx="2" type="pic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9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9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8"/>
          <p:cNvSpPr/>
          <p:nvPr>
            <p:ph idx="2" type="pic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98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98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98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0"/>
          <p:cNvSpPr/>
          <p:nvPr>
            <p:ph idx="2" type="pic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0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0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0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0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2"/>
          <p:cNvSpPr/>
          <p:nvPr>
            <p:ph idx="2" type="pic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02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0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10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4"/>
          <p:cNvSpPr/>
          <p:nvPr>
            <p:ph idx="2" type="pic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4"/>
          <p:cNvSpPr/>
          <p:nvPr>
            <p:ph idx="3" type="pic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4"/>
          <p:cNvSpPr/>
          <p:nvPr>
            <p:ph idx="4" type="pic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omments" Target="../comments/comment4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comments" Target="../comments/comment5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comments" Target="../comments/comment6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comments" Target="../comments/comment7.xml"/><Relationship Id="rId4" Type="http://schemas.openxmlformats.org/officeDocument/2006/relationships/image" Target="../media/image2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comments" Target="../comments/comment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comments" Target="../comments/comment9.xml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comments" Target="../comments/comment10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comments" Target="../comments/comment11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comments" Target="../comments/comment12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</a:pPr>
            <a:r>
              <a:rPr b="0" i="0" lang="es-CL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Clase </a:t>
            </a:r>
            <a:r>
              <a:rPr lang="es-CL" sz="3200"/>
              <a:t>7</a:t>
            </a: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Dependencias y Formas Normales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/>
        </p:nvSpPr>
        <p:spPr>
          <a:xfrm>
            <a:off x="1448955" y="1011039"/>
            <a:ext cx="1010693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la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rgbClr val="FF0000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rgbClr val="FF0000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rgbClr val="FF0000"/>
                          </a:solidFill>
                        </a:rPr>
                        <a:t>17000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31" name="Google Shape;131;p10"/>
          <p:cNvSpPr txBox="1"/>
          <p:nvPr/>
        </p:nvSpPr>
        <p:spPr>
          <a:xfrm>
            <a:off x="1934007" y="7763750"/>
            <a:ext cx="913678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cambia el valor hora para el score 8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 de actualización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6502400" y="8451117"/>
            <a:ext cx="5815874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Cambiar en todas las tuplas</a:t>
            </a:r>
            <a:endParaRPr b="0" i="0" sz="32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24d2776b59_0_139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24d2776b59_0_139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24d2776b59_0_139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df  X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76" name="Google Shape;976;g124d2776b59_0_139"/>
          <p:cNvGraphicFramePr/>
          <p:nvPr/>
        </p:nvGraphicFramePr>
        <p:xfrm>
          <a:off x="9877850" y="4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7" name="Google Shape;977;g124d2776b59_0_139"/>
          <p:cNvSpPr txBox="1"/>
          <p:nvPr/>
        </p:nvSpPr>
        <p:spPr>
          <a:xfrm>
            <a:off x="9914086" y="6811250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Tasa, m2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Avalúo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78" name="Google Shape;978;g124d2776b59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6850"/>
            <a:ext cx="12700001" cy="15320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9" name="Google Shape;979;g124d2776b59_0_139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</a:tbl>
          </a:graphicData>
        </a:graphic>
      </p:graphicFrame>
      <p:sp>
        <p:nvSpPr>
          <p:cNvPr id="980" name="Google Shape;980;g124d2776b59_0_139"/>
          <p:cNvSpPr txBox="1"/>
          <p:nvPr/>
        </p:nvSpPr>
        <p:spPr>
          <a:xfrm>
            <a:off x="5185425" y="581257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RUT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Nombre, Apellido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81" name="Google Shape;981;g124d2776b59_0_139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2" name="Google Shape;982;g124d2776b59_0_139"/>
          <p:cNvSpPr txBox="1"/>
          <p:nvPr/>
        </p:nvSpPr>
        <p:spPr>
          <a:xfrm>
            <a:off x="341100" y="6811250"/>
            <a:ext cx="36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 → Tasa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g124d2776b59_0_170"/>
          <p:cNvPicPr preferRelativeResize="0"/>
          <p:nvPr/>
        </p:nvPicPr>
        <p:blipFill rotWithShape="1">
          <a:blip r:embed="rId3">
            <a:alphaModFix/>
          </a:blip>
          <a:srcRect b="0" l="53095" r="0" t="0"/>
          <a:stretch/>
        </p:blipFill>
        <p:spPr>
          <a:xfrm>
            <a:off x="6828851" y="7882475"/>
            <a:ext cx="6099748" cy="15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g124d2776b59_0_170"/>
          <p:cNvSpPr/>
          <p:nvPr/>
        </p:nvSpPr>
        <p:spPr>
          <a:xfrm>
            <a:off x="0" y="7448325"/>
            <a:ext cx="5939400" cy="21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g124d2776b59_0_170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24d2776b59_0_170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124d2776b59_0_170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df  X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92" name="Google Shape;992;g124d2776b59_0_170"/>
          <p:cNvGraphicFramePr/>
          <p:nvPr/>
        </p:nvGraphicFramePr>
        <p:xfrm>
          <a:off x="886700" y="744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69675"/>
                <a:gridCol w="1049075"/>
                <a:gridCol w="880275"/>
                <a:gridCol w="735575"/>
                <a:gridCol w="988800"/>
              </a:tblGrid>
              <a:tr h="67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</a:tr>
              <a:tr h="382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3" name="Google Shape;993;g124d2776b59_0_170"/>
          <p:cNvSpPr txBox="1"/>
          <p:nvPr/>
        </p:nvSpPr>
        <p:spPr>
          <a:xfrm>
            <a:off x="795650" y="8890225"/>
            <a:ext cx="5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Region, Rol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RUT, M2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94" name="Google Shape;994;g124d2776b59_0_170"/>
          <p:cNvGraphicFramePr/>
          <p:nvPr/>
        </p:nvGraphicFramePr>
        <p:xfrm>
          <a:off x="9877850" y="4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5" name="Google Shape;995;g124d2776b59_0_170"/>
          <p:cNvSpPr txBox="1"/>
          <p:nvPr/>
        </p:nvSpPr>
        <p:spPr>
          <a:xfrm>
            <a:off x="9914086" y="6811250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Tasa, m2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Avalúo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96" name="Google Shape;996;g124d2776b59_0_170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</a:tbl>
          </a:graphicData>
        </a:graphic>
      </p:graphicFrame>
      <p:sp>
        <p:nvSpPr>
          <p:cNvPr id="997" name="Google Shape;997;g124d2776b59_0_170"/>
          <p:cNvSpPr txBox="1"/>
          <p:nvPr/>
        </p:nvSpPr>
        <p:spPr>
          <a:xfrm>
            <a:off x="5185425" y="581257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RUT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Nombre, Apellido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98" name="Google Shape;998;g124d2776b59_0_170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9" name="Google Shape;999;g124d2776b59_0_170"/>
          <p:cNvSpPr txBox="1"/>
          <p:nvPr/>
        </p:nvSpPr>
        <p:spPr>
          <a:xfrm>
            <a:off x="341100" y="6811250"/>
            <a:ext cx="3668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 → Tasa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24d2776b59_0_95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124d2776b59_0_95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124d2776b59_0_95"/>
          <p:cNvSpPr txBox="1"/>
          <p:nvPr/>
        </p:nvSpPr>
        <p:spPr>
          <a:xfrm>
            <a:off x="661500" y="2525600"/>
            <a:ext cx="1213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</a:t>
            </a:r>
            <a:r>
              <a:rPr lang="es-CL"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 final, los esquemas resultantes R1,…, Rn no contienen una llave del original, agregar una.</a:t>
            </a:r>
            <a:endParaRPr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7" name="Google Shape;1007;g124d2776b59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500" y="7993807"/>
            <a:ext cx="7135849" cy="1379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8" name="Google Shape;1008;g124d2776b59_0_95"/>
          <p:cNvGraphicFramePr/>
          <p:nvPr/>
        </p:nvGraphicFramePr>
        <p:xfrm>
          <a:off x="9877850" y="4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722675"/>
                <a:gridCol w="959425"/>
                <a:gridCol w="946975"/>
              </a:tblGrid>
              <a:tr h="62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 sz="15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B3FE"/>
                    </a:solidFill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9" name="Google Shape;1009;g124d2776b59_0_95"/>
          <p:cNvSpPr txBox="1"/>
          <p:nvPr/>
        </p:nvSpPr>
        <p:spPr>
          <a:xfrm>
            <a:off x="9914086" y="6811250"/>
            <a:ext cx="255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Tasa, m2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Avalúo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010" name="Google Shape;1010;g124d2776b59_0_95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</a:tbl>
          </a:graphicData>
        </a:graphic>
      </p:graphicFrame>
      <p:sp>
        <p:nvSpPr>
          <p:cNvPr id="1011" name="Google Shape;1011;g124d2776b59_0_95"/>
          <p:cNvSpPr txBox="1"/>
          <p:nvPr/>
        </p:nvSpPr>
        <p:spPr>
          <a:xfrm>
            <a:off x="5185425" y="581257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RUT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Nombre, Apellido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012" name="Google Shape;1012;g124d2776b59_0_95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3" name="Google Shape;1013;g124d2776b59_0_95"/>
          <p:cNvSpPr txBox="1"/>
          <p:nvPr/>
        </p:nvSpPr>
        <p:spPr>
          <a:xfrm>
            <a:off x="341100" y="6811250"/>
            <a:ext cx="36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 → Tasa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4" name="Google Shape;1014;g124d2776b59_0_95"/>
          <p:cNvSpPr/>
          <p:nvPr/>
        </p:nvSpPr>
        <p:spPr>
          <a:xfrm>
            <a:off x="0" y="7448325"/>
            <a:ext cx="5939400" cy="21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5" name="Google Shape;1015;g124d2776b59_0_95"/>
          <p:cNvGraphicFramePr/>
          <p:nvPr/>
        </p:nvGraphicFramePr>
        <p:xfrm>
          <a:off x="886700" y="744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69675"/>
                <a:gridCol w="1049075"/>
                <a:gridCol w="880275"/>
                <a:gridCol w="735575"/>
                <a:gridCol w="988800"/>
              </a:tblGrid>
              <a:tr h="67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b="1" u="sng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024C"/>
                    </a:solidFill>
                  </a:tcPr>
                </a:tc>
              </a:tr>
              <a:tr h="382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9A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36363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4C4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6" name="Google Shape;1016;g124d2776b59_0_95"/>
          <p:cNvSpPr txBox="1"/>
          <p:nvPr/>
        </p:nvSpPr>
        <p:spPr>
          <a:xfrm>
            <a:off x="795650" y="8890225"/>
            <a:ext cx="5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Region, Rol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RUT, M2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9"/>
          <p:cNvSpPr txBox="1"/>
          <p:nvPr/>
        </p:nvSpPr>
        <p:spPr>
          <a:xfrm>
            <a:off x="-25" y="1011050"/>
            <a:ext cx="13004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nos “equivocamos” en E/R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2" name="Google Shape;1022;p89"/>
          <p:cNvSpPr/>
          <p:nvPr/>
        </p:nvSpPr>
        <p:spPr>
          <a:xfrm>
            <a:off x="4918565" y="4230188"/>
            <a:ext cx="2479040" cy="1293223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3" name="Google Shape;1023;p89"/>
          <p:cNvSpPr/>
          <p:nvPr/>
        </p:nvSpPr>
        <p:spPr>
          <a:xfrm>
            <a:off x="3345941" y="2982666"/>
            <a:ext cx="1185817" cy="47026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4" name="Google Shape;1024;p89"/>
          <p:cNvSpPr/>
          <p:nvPr/>
        </p:nvSpPr>
        <p:spPr>
          <a:xfrm>
            <a:off x="4740397" y="2757011"/>
            <a:ext cx="153779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5" name="Google Shape;1025;p89"/>
          <p:cNvSpPr/>
          <p:nvPr/>
        </p:nvSpPr>
        <p:spPr>
          <a:xfrm>
            <a:off x="6529183" y="2761055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26" name="Google Shape;1026;p89"/>
          <p:cNvCxnSpPr>
            <a:stCxn id="1023" idx="4"/>
          </p:cNvCxnSpPr>
          <p:nvPr/>
        </p:nvCxnSpPr>
        <p:spPr>
          <a:xfrm>
            <a:off x="3938850" y="3452929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27" name="Google Shape;1027;p89"/>
          <p:cNvCxnSpPr>
            <a:stCxn id="1024" idx="4"/>
          </p:cNvCxnSpPr>
          <p:nvPr/>
        </p:nvCxnSpPr>
        <p:spPr>
          <a:xfrm>
            <a:off x="5509292" y="3227273"/>
            <a:ext cx="395100" cy="10029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28" name="Google Shape;1028;p89"/>
          <p:cNvCxnSpPr>
            <a:stCxn id="1025" idx="4"/>
          </p:cNvCxnSpPr>
          <p:nvPr/>
        </p:nvCxnSpPr>
        <p:spPr>
          <a:xfrm flipH="1">
            <a:off x="6544403" y="3231317"/>
            <a:ext cx="767100" cy="1012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29" name="Google Shape;1029;p89"/>
          <p:cNvSpPr/>
          <p:nvPr/>
        </p:nvSpPr>
        <p:spPr>
          <a:xfrm>
            <a:off x="8432536" y="3022311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dueño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30" name="Google Shape;1030;p89"/>
          <p:cNvCxnSpPr>
            <a:stCxn id="1029" idx="3"/>
          </p:cNvCxnSpPr>
          <p:nvPr/>
        </p:nvCxnSpPr>
        <p:spPr>
          <a:xfrm flipH="1">
            <a:off x="6972672" y="3423705"/>
            <a:ext cx="1689000" cy="794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31" name="Google Shape;1031;p89"/>
          <p:cNvSpPr txBox="1"/>
          <p:nvPr/>
        </p:nvSpPr>
        <p:spPr>
          <a:xfrm>
            <a:off x="1365594" y="6159205"/>
            <a:ext cx="11214389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dirección, cadena, dueño)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dueño 🡪 cadena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0"/>
          <p:cNvSpPr/>
          <p:nvPr/>
        </p:nvSpPr>
        <p:spPr>
          <a:xfrm>
            <a:off x="4918565" y="4230188"/>
            <a:ext cx="2479040" cy="1293223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7" name="Google Shape;1037;p90"/>
          <p:cNvSpPr/>
          <p:nvPr/>
        </p:nvSpPr>
        <p:spPr>
          <a:xfrm>
            <a:off x="3345941" y="2982666"/>
            <a:ext cx="1185817" cy="47026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8" name="Google Shape;1038;p90"/>
          <p:cNvSpPr/>
          <p:nvPr/>
        </p:nvSpPr>
        <p:spPr>
          <a:xfrm>
            <a:off x="4740397" y="2757011"/>
            <a:ext cx="153779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9" name="Google Shape;1039;p90"/>
          <p:cNvSpPr/>
          <p:nvPr/>
        </p:nvSpPr>
        <p:spPr>
          <a:xfrm>
            <a:off x="6529183" y="2761055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40" name="Google Shape;1040;p90"/>
          <p:cNvCxnSpPr>
            <a:stCxn id="1037" idx="4"/>
          </p:cNvCxnSpPr>
          <p:nvPr/>
        </p:nvCxnSpPr>
        <p:spPr>
          <a:xfrm>
            <a:off x="3938850" y="3452929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1" name="Google Shape;1041;p90"/>
          <p:cNvCxnSpPr>
            <a:stCxn id="1038" idx="4"/>
          </p:cNvCxnSpPr>
          <p:nvPr/>
        </p:nvCxnSpPr>
        <p:spPr>
          <a:xfrm>
            <a:off x="5509292" y="3227273"/>
            <a:ext cx="395100" cy="10029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2" name="Google Shape;1042;p90"/>
          <p:cNvCxnSpPr>
            <a:stCxn id="1039" idx="4"/>
          </p:cNvCxnSpPr>
          <p:nvPr/>
        </p:nvCxnSpPr>
        <p:spPr>
          <a:xfrm flipH="1">
            <a:off x="6544403" y="3231317"/>
            <a:ext cx="767100" cy="1012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43" name="Google Shape;1043;p90"/>
          <p:cNvSpPr/>
          <p:nvPr/>
        </p:nvSpPr>
        <p:spPr>
          <a:xfrm>
            <a:off x="8432536" y="3022311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dueño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44" name="Google Shape;1044;p90"/>
          <p:cNvCxnSpPr>
            <a:stCxn id="1043" idx="3"/>
          </p:cNvCxnSpPr>
          <p:nvPr/>
        </p:nvCxnSpPr>
        <p:spPr>
          <a:xfrm flipH="1">
            <a:off x="6972672" y="3423705"/>
            <a:ext cx="1689000" cy="794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45" name="Google Shape;1045;p90"/>
          <p:cNvSpPr txBox="1"/>
          <p:nvPr/>
        </p:nvSpPr>
        <p:spPr>
          <a:xfrm>
            <a:off x="1365594" y="6159205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dirección, cadena, dueño)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 → dueño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90"/>
          <p:cNvSpPr txBox="1"/>
          <p:nvPr/>
        </p:nvSpPr>
        <p:spPr>
          <a:xfrm>
            <a:off x="-25" y="1011050"/>
            <a:ext cx="13004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nos “equivocamos” en E/R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91"/>
          <p:cNvSpPr/>
          <p:nvPr/>
        </p:nvSpPr>
        <p:spPr>
          <a:xfrm>
            <a:off x="4918565" y="4230188"/>
            <a:ext cx="2479040" cy="1293223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2" name="Google Shape;1052;p91"/>
          <p:cNvSpPr/>
          <p:nvPr/>
        </p:nvSpPr>
        <p:spPr>
          <a:xfrm>
            <a:off x="3345941" y="2982666"/>
            <a:ext cx="1185817" cy="47026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3" name="Google Shape;1053;p91"/>
          <p:cNvSpPr/>
          <p:nvPr/>
        </p:nvSpPr>
        <p:spPr>
          <a:xfrm>
            <a:off x="4740397" y="2757011"/>
            <a:ext cx="153779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4" name="Google Shape;1054;p91"/>
          <p:cNvSpPr/>
          <p:nvPr/>
        </p:nvSpPr>
        <p:spPr>
          <a:xfrm>
            <a:off x="6529183" y="2761055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55" name="Google Shape;1055;p91"/>
          <p:cNvCxnSpPr>
            <a:stCxn id="1052" idx="4"/>
          </p:cNvCxnSpPr>
          <p:nvPr/>
        </p:nvCxnSpPr>
        <p:spPr>
          <a:xfrm>
            <a:off x="3938850" y="3452929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6" name="Google Shape;1056;p91"/>
          <p:cNvCxnSpPr>
            <a:stCxn id="1053" idx="4"/>
          </p:cNvCxnSpPr>
          <p:nvPr/>
        </p:nvCxnSpPr>
        <p:spPr>
          <a:xfrm>
            <a:off x="5509292" y="3227273"/>
            <a:ext cx="395100" cy="10029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7" name="Google Shape;1057;p91"/>
          <p:cNvCxnSpPr>
            <a:stCxn id="1054" idx="4"/>
          </p:cNvCxnSpPr>
          <p:nvPr/>
        </p:nvCxnSpPr>
        <p:spPr>
          <a:xfrm flipH="1">
            <a:off x="6544403" y="3231317"/>
            <a:ext cx="767100" cy="1012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58" name="Google Shape;1058;p91"/>
          <p:cNvSpPr txBox="1"/>
          <p:nvPr/>
        </p:nvSpPr>
        <p:spPr>
          <a:xfrm>
            <a:off x="1365594" y="6159205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dirección, cadena, dueño)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cadena → dueño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91"/>
          <p:cNvSpPr/>
          <p:nvPr/>
        </p:nvSpPr>
        <p:spPr>
          <a:xfrm>
            <a:off x="8432536" y="3022311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dueño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60" name="Google Shape;1060;p91"/>
          <p:cNvCxnSpPr>
            <a:stCxn id="1059" idx="3"/>
          </p:cNvCxnSpPr>
          <p:nvPr/>
        </p:nvCxnSpPr>
        <p:spPr>
          <a:xfrm flipH="1">
            <a:off x="6972672" y="3423705"/>
            <a:ext cx="1689000" cy="794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61" name="Google Shape;1061;p91"/>
          <p:cNvSpPr txBox="1"/>
          <p:nvPr/>
        </p:nvSpPr>
        <p:spPr>
          <a:xfrm>
            <a:off x="1310109" y="7747138"/>
            <a:ext cx="11214389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dirección, cadena)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Dueños(cadena, dueño)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91"/>
          <p:cNvSpPr txBox="1"/>
          <p:nvPr/>
        </p:nvSpPr>
        <p:spPr>
          <a:xfrm>
            <a:off x="8711278" y="8024416"/>
            <a:ext cx="2983413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91"/>
          <p:cNvSpPr txBox="1"/>
          <p:nvPr/>
        </p:nvSpPr>
        <p:spPr>
          <a:xfrm>
            <a:off x="-25" y="1011050"/>
            <a:ext cx="13004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nos “equivocamos” en E/R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92"/>
          <p:cNvSpPr/>
          <p:nvPr/>
        </p:nvSpPr>
        <p:spPr>
          <a:xfrm>
            <a:off x="4918565" y="4230188"/>
            <a:ext cx="2479040" cy="1293223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9" name="Google Shape;1069;p92"/>
          <p:cNvSpPr/>
          <p:nvPr/>
        </p:nvSpPr>
        <p:spPr>
          <a:xfrm>
            <a:off x="3079428" y="3759925"/>
            <a:ext cx="1185817" cy="47026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0" name="Google Shape;1070;p92"/>
          <p:cNvSpPr/>
          <p:nvPr/>
        </p:nvSpPr>
        <p:spPr>
          <a:xfrm>
            <a:off x="8898513" y="4611607"/>
            <a:ext cx="153779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zip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1" name="Google Shape;1071;p92"/>
          <p:cNvSpPr/>
          <p:nvPr/>
        </p:nvSpPr>
        <p:spPr>
          <a:xfrm>
            <a:off x="4764488" y="2747491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calle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72" name="Google Shape;1072;p92"/>
          <p:cNvCxnSpPr>
            <a:stCxn id="1069" idx="4"/>
          </p:cNvCxnSpPr>
          <p:nvPr/>
        </p:nvCxnSpPr>
        <p:spPr>
          <a:xfrm>
            <a:off x="3672337" y="4230188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3" name="Google Shape;1073;p92"/>
          <p:cNvCxnSpPr>
            <a:stCxn id="1070" idx="2"/>
          </p:cNvCxnSpPr>
          <p:nvPr/>
        </p:nvCxnSpPr>
        <p:spPr>
          <a:xfrm flipH="1">
            <a:off x="7397613" y="4846738"/>
            <a:ext cx="1500900" cy="272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4" name="Google Shape;1074;p92"/>
          <p:cNvCxnSpPr>
            <a:stCxn id="1071" idx="4"/>
          </p:cNvCxnSpPr>
          <p:nvPr/>
        </p:nvCxnSpPr>
        <p:spPr>
          <a:xfrm>
            <a:off x="5546808" y="3217753"/>
            <a:ext cx="8100" cy="1026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75" name="Google Shape;1075;p92"/>
          <p:cNvSpPr txBox="1"/>
          <p:nvPr/>
        </p:nvSpPr>
        <p:spPr>
          <a:xfrm>
            <a:off x="927464" y="6159205"/>
            <a:ext cx="11652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calle, número, comuna, región, zip)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zip → calle, comuna, región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6" name="Google Shape;1076;p92"/>
          <p:cNvSpPr/>
          <p:nvPr/>
        </p:nvSpPr>
        <p:spPr>
          <a:xfrm>
            <a:off x="6672321" y="2773733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77" name="Google Shape;1077;p92"/>
          <p:cNvCxnSpPr>
            <a:stCxn id="1076" idx="4"/>
          </p:cNvCxnSpPr>
          <p:nvPr/>
        </p:nvCxnSpPr>
        <p:spPr>
          <a:xfrm flipH="1">
            <a:off x="6901441" y="3243995"/>
            <a:ext cx="553200" cy="960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78" name="Google Shape;1078;p92"/>
          <p:cNvSpPr/>
          <p:nvPr/>
        </p:nvSpPr>
        <p:spPr>
          <a:xfrm>
            <a:off x="8466097" y="3124133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comuna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79" name="Google Shape;1079;p92"/>
          <p:cNvCxnSpPr>
            <a:stCxn id="1078" idx="3"/>
          </p:cNvCxnSpPr>
          <p:nvPr/>
        </p:nvCxnSpPr>
        <p:spPr>
          <a:xfrm flipH="1">
            <a:off x="7397733" y="3525527"/>
            <a:ext cx="1297500" cy="870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80" name="Google Shape;1080;p92"/>
          <p:cNvSpPr/>
          <p:nvPr/>
        </p:nvSpPr>
        <p:spPr>
          <a:xfrm>
            <a:off x="3204661" y="2965225"/>
            <a:ext cx="1255120" cy="470263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81" name="Google Shape;1081;p92"/>
          <p:cNvCxnSpPr>
            <a:stCxn id="1080" idx="4"/>
          </p:cNvCxnSpPr>
          <p:nvPr/>
        </p:nvCxnSpPr>
        <p:spPr>
          <a:xfrm>
            <a:off x="3832221" y="3435488"/>
            <a:ext cx="12897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82" name="Google Shape;1082;p92"/>
          <p:cNvSpPr/>
          <p:nvPr/>
        </p:nvSpPr>
        <p:spPr>
          <a:xfrm>
            <a:off x="8770520" y="3759925"/>
            <a:ext cx="1564640" cy="47026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83" name="Google Shape;1083;p92"/>
          <p:cNvCxnSpPr>
            <a:stCxn id="1082" idx="3"/>
            <a:endCxn id="1068" idx="3"/>
          </p:cNvCxnSpPr>
          <p:nvPr/>
        </p:nvCxnSpPr>
        <p:spPr>
          <a:xfrm flipH="1">
            <a:off x="7397656" y="4161319"/>
            <a:ext cx="1602000" cy="715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84" name="Google Shape;1084;p92"/>
          <p:cNvSpPr txBox="1"/>
          <p:nvPr/>
        </p:nvSpPr>
        <p:spPr>
          <a:xfrm>
            <a:off x="-25" y="1011050"/>
            <a:ext cx="13004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nos “equivocamos” en E/R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/>
          <p:nvPr/>
        </p:nvSpPr>
        <p:spPr>
          <a:xfrm>
            <a:off x="4918565" y="4230188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0" name="Google Shape;1090;p93"/>
          <p:cNvSpPr/>
          <p:nvPr/>
        </p:nvSpPr>
        <p:spPr>
          <a:xfrm>
            <a:off x="3079428" y="3759925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1" name="Google Shape;1091;p93"/>
          <p:cNvSpPr/>
          <p:nvPr/>
        </p:nvSpPr>
        <p:spPr>
          <a:xfrm>
            <a:off x="8898513" y="4611607"/>
            <a:ext cx="15378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zip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2" name="Google Shape;1092;p93"/>
          <p:cNvSpPr/>
          <p:nvPr/>
        </p:nvSpPr>
        <p:spPr>
          <a:xfrm>
            <a:off x="4764488" y="2747491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calle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93" name="Google Shape;1093;p93"/>
          <p:cNvCxnSpPr>
            <a:stCxn id="1090" idx="4"/>
          </p:cNvCxnSpPr>
          <p:nvPr/>
        </p:nvCxnSpPr>
        <p:spPr>
          <a:xfrm>
            <a:off x="3672378" y="4230325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94" name="Google Shape;1094;p93"/>
          <p:cNvCxnSpPr>
            <a:stCxn id="1091" idx="2"/>
          </p:cNvCxnSpPr>
          <p:nvPr/>
        </p:nvCxnSpPr>
        <p:spPr>
          <a:xfrm flipH="1">
            <a:off x="7397613" y="4846807"/>
            <a:ext cx="1500900" cy="272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95" name="Google Shape;1095;p93"/>
          <p:cNvCxnSpPr>
            <a:stCxn id="1092" idx="4"/>
          </p:cNvCxnSpPr>
          <p:nvPr/>
        </p:nvCxnSpPr>
        <p:spPr>
          <a:xfrm>
            <a:off x="5546738" y="3217891"/>
            <a:ext cx="8100" cy="1026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96" name="Google Shape;1096;p93"/>
          <p:cNvSpPr txBox="1"/>
          <p:nvPr/>
        </p:nvSpPr>
        <p:spPr>
          <a:xfrm>
            <a:off x="927464" y="6159205"/>
            <a:ext cx="11652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calle, número, comuna, región, zip)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zip → calle, comuna, región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7" name="Google Shape;1097;p93"/>
          <p:cNvSpPr/>
          <p:nvPr/>
        </p:nvSpPr>
        <p:spPr>
          <a:xfrm>
            <a:off x="6672321" y="2773733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98" name="Google Shape;1098;p93"/>
          <p:cNvCxnSpPr>
            <a:stCxn id="1097" idx="4"/>
          </p:cNvCxnSpPr>
          <p:nvPr/>
        </p:nvCxnSpPr>
        <p:spPr>
          <a:xfrm flipH="1">
            <a:off x="6901371" y="3244133"/>
            <a:ext cx="553200" cy="960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99" name="Google Shape;1099;p93"/>
          <p:cNvSpPr txBox="1"/>
          <p:nvPr/>
        </p:nvSpPr>
        <p:spPr>
          <a:xfrm>
            <a:off x="1310109" y="7747138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número, zip)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CódigoPostal(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zip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calle, comuna, región)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3"/>
          <p:cNvSpPr txBox="1"/>
          <p:nvPr/>
        </p:nvSpPr>
        <p:spPr>
          <a:xfrm>
            <a:off x="9805837" y="8024416"/>
            <a:ext cx="2983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3"/>
          <p:cNvSpPr/>
          <p:nvPr/>
        </p:nvSpPr>
        <p:spPr>
          <a:xfrm>
            <a:off x="8466097" y="3124133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comuna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02" name="Google Shape;1102;p93"/>
          <p:cNvCxnSpPr>
            <a:stCxn id="1101" idx="3"/>
          </p:cNvCxnSpPr>
          <p:nvPr/>
        </p:nvCxnSpPr>
        <p:spPr>
          <a:xfrm flipH="1">
            <a:off x="7397713" y="3525645"/>
            <a:ext cx="1297500" cy="870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3" name="Google Shape;1103;p93"/>
          <p:cNvSpPr/>
          <p:nvPr/>
        </p:nvSpPr>
        <p:spPr>
          <a:xfrm>
            <a:off x="3204661" y="2965225"/>
            <a:ext cx="12552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04" name="Google Shape;1104;p93"/>
          <p:cNvCxnSpPr>
            <a:stCxn id="1103" idx="4"/>
          </p:cNvCxnSpPr>
          <p:nvPr/>
        </p:nvCxnSpPr>
        <p:spPr>
          <a:xfrm>
            <a:off x="3832261" y="3435625"/>
            <a:ext cx="12897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5" name="Google Shape;1105;p93"/>
          <p:cNvSpPr/>
          <p:nvPr/>
        </p:nvSpPr>
        <p:spPr>
          <a:xfrm>
            <a:off x="8770520" y="3759925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06" name="Google Shape;1106;p93"/>
          <p:cNvCxnSpPr>
            <a:stCxn id="1105" idx="3"/>
            <a:endCxn id="1089" idx="3"/>
          </p:cNvCxnSpPr>
          <p:nvPr/>
        </p:nvCxnSpPr>
        <p:spPr>
          <a:xfrm flipH="1">
            <a:off x="7397336" y="4161437"/>
            <a:ext cx="1602300" cy="715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7" name="Google Shape;1107;p93"/>
          <p:cNvSpPr txBox="1"/>
          <p:nvPr/>
        </p:nvSpPr>
        <p:spPr>
          <a:xfrm>
            <a:off x="-25" y="1011050"/>
            <a:ext cx="13004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nos “equivocamos” en E/R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25236f9d3f_2_182"/>
          <p:cNvSpPr/>
          <p:nvPr/>
        </p:nvSpPr>
        <p:spPr>
          <a:xfrm>
            <a:off x="629920" y="3572530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3" name="Google Shape;1113;g125236f9d3f_2_182"/>
          <p:cNvSpPr/>
          <p:nvPr/>
        </p:nvSpPr>
        <p:spPr>
          <a:xfrm>
            <a:off x="9895841" y="3610629"/>
            <a:ext cx="2478900" cy="12171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4" name="Google Shape;1114;g125236f9d3f_2_182"/>
          <p:cNvSpPr/>
          <p:nvPr/>
        </p:nvSpPr>
        <p:spPr>
          <a:xfrm>
            <a:off x="5307149" y="3409083"/>
            <a:ext cx="2099400" cy="1620000"/>
          </a:xfrm>
          <a:prstGeom prst="diamond">
            <a:avLst/>
          </a:prstGeom>
          <a:solidFill>
            <a:srgbClr val="961B0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b="0" i="0" lang="es-CL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</a:t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15" name="Google Shape;1115;g125236f9d3f_2_182"/>
          <p:cNvCxnSpPr>
            <a:stCxn id="1112" idx="3"/>
            <a:endCxn id="1114" idx="1"/>
          </p:cNvCxnSpPr>
          <p:nvPr/>
        </p:nvCxnSpPr>
        <p:spPr>
          <a:xfrm>
            <a:off x="3108820" y="4219180"/>
            <a:ext cx="2198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6" name="Google Shape;1116;g125236f9d3f_2_182"/>
          <p:cNvCxnSpPr>
            <a:stCxn id="1114" idx="3"/>
            <a:endCxn id="1113" idx="1"/>
          </p:cNvCxnSpPr>
          <p:nvPr/>
        </p:nvCxnSpPr>
        <p:spPr>
          <a:xfrm>
            <a:off x="7406549" y="4219083"/>
            <a:ext cx="2489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7" name="Google Shape;1117;g125236f9d3f_2_182"/>
          <p:cNvSpPr/>
          <p:nvPr/>
        </p:nvSpPr>
        <p:spPr>
          <a:xfrm>
            <a:off x="37011" y="2359035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8" name="Google Shape;1118;g125236f9d3f_2_182"/>
          <p:cNvSpPr/>
          <p:nvPr/>
        </p:nvSpPr>
        <p:spPr>
          <a:xfrm>
            <a:off x="1327330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9" name="Google Shape;1119;g125236f9d3f_2_182"/>
          <p:cNvSpPr/>
          <p:nvPr/>
        </p:nvSpPr>
        <p:spPr>
          <a:xfrm>
            <a:off x="3108960" y="2341276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0" name="Google Shape;1120;g125236f9d3f_2_182"/>
          <p:cNvSpPr/>
          <p:nvPr/>
        </p:nvSpPr>
        <p:spPr>
          <a:xfrm>
            <a:off x="8527145" y="2811538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1" name="Google Shape;1121;g125236f9d3f_2_182"/>
          <p:cNvSpPr/>
          <p:nvPr/>
        </p:nvSpPr>
        <p:spPr>
          <a:xfrm>
            <a:off x="10059495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2" name="Google Shape;1122;g125236f9d3f_2_182"/>
          <p:cNvSpPr/>
          <p:nvPr/>
        </p:nvSpPr>
        <p:spPr>
          <a:xfrm>
            <a:off x="11070452" y="2323778"/>
            <a:ext cx="1878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23" name="Google Shape;1123;g125236f9d3f_2_182"/>
          <p:cNvCxnSpPr>
            <a:stCxn id="1117" idx="4"/>
          </p:cNvCxnSpPr>
          <p:nvPr/>
        </p:nvCxnSpPr>
        <p:spPr>
          <a:xfrm>
            <a:off x="629961" y="2829435"/>
            <a:ext cx="679800" cy="743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4" name="Google Shape;1124;g125236f9d3f_2_182"/>
          <p:cNvCxnSpPr/>
          <p:nvPr/>
        </p:nvCxnSpPr>
        <p:spPr>
          <a:xfrm>
            <a:off x="1989542" y="2272092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5" name="Google Shape;1125;g125236f9d3f_2_182"/>
          <p:cNvCxnSpPr>
            <a:stCxn id="1119" idx="3"/>
          </p:cNvCxnSpPr>
          <p:nvPr/>
        </p:nvCxnSpPr>
        <p:spPr>
          <a:xfrm flipH="1">
            <a:off x="2551476" y="2742788"/>
            <a:ext cx="786600" cy="829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6" name="Google Shape;1126;g125236f9d3f_2_182"/>
          <p:cNvCxnSpPr>
            <a:stCxn id="1120" idx="5"/>
          </p:cNvCxnSpPr>
          <p:nvPr/>
        </p:nvCxnSpPr>
        <p:spPr>
          <a:xfrm>
            <a:off x="9539374" y="3213050"/>
            <a:ext cx="876000" cy="397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7" name="Google Shape;1127;g125236f9d3f_2_182"/>
          <p:cNvCxnSpPr>
            <a:stCxn id="1121" idx="4"/>
          </p:cNvCxnSpPr>
          <p:nvPr/>
        </p:nvCxnSpPr>
        <p:spPr>
          <a:xfrm>
            <a:off x="10765995" y="2272230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8" name="Google Shape;1128;g125236f9d3f_2_182"/>
          <p:cNvCxnSpPr>
            <a:stCxn id="1122" idx="4"/>
          </p:cNvCxnSpPr>
          <p:nvPr/>
        </p:nvCxnSpPr>
        <p:spPr>
          <a:xfrm flipH="1">
            <a:off x="11809202" y="2794178"/>
            <a:ext cx="200700" cy="816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29" name="Google Shape;1129;g125236f9d3f_2_182"/>
          <p:cNvSpPr txBox="1"/>
          <p:nvPr/>
        </p:nvSpPr>
        <p:spPr>
          <a:xfrm>
            <a:off x="795500" y="5958496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dirección)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descripción)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rid)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0" name="Google Shape;1130;g125236f9d3f_2_182"/>
          <p:cNvSpPr txBox="1"/>
          <p:nvPr/>
        </p:nvSpPr>
        <p:spPr>
          <a:xfrm>
            <a:off x="9391468" y="6481717"/>
            <a:ext cx="2983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125236f9d3f_2_182"/>
          <p:cNvSpPr txBox="1"/>
          <p:nvPr/>
        </p:nvSpPr>
        <p:spPr>
          <a:xfrm>
            <a:off x="4843398" y="1181475"/>
            <a:ext cx="36228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25236f9d3f_2_205"/>
          <p:cNvSpPr/>
          <p:nvPr/>
        </p:nvSpPr>
        <p:spPr>
          <a:xfrm>
            <a:off x="629920" y="3572530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7" name="Google Shape;1137;g125236f9d3f_2_205"/>
          <p:cNvSpPr/>
          <p:nvPr/>
        </p:nvSpPr>
        <p:spPr>
          <a:xfrm>
            <a:off x="9895841" y="3610629"/>
            <a:ext cx="2478900" cy="12171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8" name="Google Shape;1138;g125236f9d3f_2_205"/>
          <p:cNvSpPr/>
          <p:nvPr/>
        </p:nvSpPr>
        <p:spPr>
          <a:xfrm>
            <a:off x="5307149" y="3409083"/>
            <a:ext cx="2099400" cy="1620000"/>
          </a:xfrm>
          <a:prstGeom prst="diamond">
            <a:avLst/>
          </a:prstGeom>
          <a:solidFill>
            <a:srgbClr val="961B0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b="0" i="0" lang="es-CL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</a:t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39" name="Google Shape;1139;g125236f9d3f_2_205"/>
          <p:cNvCxnSpPr>
            <a:stCxn id="1136" idx="3"/>
            <a:endCxn id="1138" idx="1"/>
          </p:cNvCxnSpPr>
          <p:nvPr/>
        </p:nvCxnSpPr>
        <p:spPr>
          <a:xfrm>
            <a:off x="3108820" y="4219180"/>
            <a:ext cx="2198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0" name="Google Shape;1140;g125236f9d3f_2_205"/>
          <p:cNvCxnSpPr>
            <a:stCxn id="1138" idx="3"/>
            <a:endCxn id="1137" idx="1"/>
          </p:cNvCxnSpPr>
          <p:nvPr/>
        </p:nvCxnSpPr>
        <p:spPr>
          <a:xfrm>
            <a:off x="7406549" y="4219083"/>
            <a:ext cx="2489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41" name="Google Shape;1141;g125236f9d3f_2_205"/>
          <p:cNvSpPr/>
          <p:nvPr/>
        </p:nvSpPr>
        <p:spPr>
          <a:xfrm>
            <a:off x="37011" y="2359035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2" name="Google Shape;1142;g125236f9d3f_2_205"/>
          <p:cNvSpPr/>
          <p:nvPr/>
        </p:nvSpPr>
        <p:spPr>
          <a:xfrm>
            <a:off x="1327330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3" name="Google Shape;1143;g125236f9d3f_2_205"/>
          <p:cNvSpPr/>
          <p:nvPr/>
        </p:nvSpPr>
        <p:spPr>
          <a:xfrm>
            <a:off x="3108960" y="2341276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4" name="Google Shape;1144;g125236f9d3f_2_205"/>
          <p:cNvSpPr/>
          <p:nvPr/>
        </p:nvSpPr>
        <p:spPr>
          <a:xfrm>
            <a:off x="8527145" y="2811538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5" name="Google Shape;1145;g125236f9d3f_2_205"/>
          <p:cNvSpPr/>
          <p:nvPr/>
        </p:nvSpPr>
        <p:spPr>
          <a:xfrm>
            <a:off x="10059495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6" name="Google Shape;1146;g125236f9d3f_2_205"/>
          <p:cNvSpPr/>
          <p:nvPr/>
        </p:nvSpPr>
        <p:spPr>
          <a:xfrm>
            <a:off x="11070452" y="2323778"/>
            <a:ext cx="1878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47" name="Google Shape;1147;g125236f9d3f_2_205"/>
          <p:cNvCxnSpPr>
            <a:stCxn id="1141" idx="4"/>
          </p:cNvCxnSpPr>
          <p:nvPr/>
        </p:nvCxnSpPr>
        <p:spPr>
          <a:xfrm>
            <a:off x="629961" y="2829435"/>
            <a:ext cx="679800" cy="743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8" name="Google Shape;1148;g125236f9d3f_2_205"/>
          <p:cNvCxnSpPr/>
          <p:nvPr/>
        </p:nvCxnSpPr>
        <p:spPr>
          <a:xfrm>
            <a:off x="1989542" y="2272092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9" name="Google Shape;1149;g125236f9d3f_2_205"/>
          <p:cNvCxnSpPr>
            <a:stCxn id="1143" idx="3"/>
          </p:cNvCxnSpPr>
          <p:nvPr/>
        </p:nvCxnSpPr>
        <p:spPr>
          <a:xfrm flipH="1">
            <a:off x="2551476" y="2742788"/>
            <a:ext cx="786600" cy="829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0" name="Google Shape;1150;g125236f9d3f_2_205"/>
          <p:cNvCxnSpPr>
            <a:stCxn id="1144" idx="5"/>
          </p:cNvCxnSpPr>
          <p:nvPr/>
        </p:nvCxnSpPr>
        <p:spPr>
          <a:xfrm>
            <a:off x="9539374" y="3213050"/>
            <a:ext cx="876000" cy="397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1" name="Google Shape;1151;g125236f9d3f_2_205"/>
          <p:cNvCxnSpPr>
            <a:stCxn id="1145" idx="4"/>
          </p:cNvCxnSpPr>
          <p:nvPr/>
        </p:nvCxnSpPr>
        <p:spPr>
          <a:xfrm>
            <a:off x="10765995" y="2272230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2" name="Google Shape;1152;g125236f9d3f_2_205"/>
          <p:cNvCxnSpPr>
            <a:stCxn id="1146" idx="4"/>
          </p:cNvCxnSpPr>
          <p:nvPr/>
        </p:nvCxnSpPr>
        <p:spPr>
          <a:xfrm flipH="1">
            <a:off x="11809202" y="2794178"/>
            <a:ext cx="200700" cy="816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53" name="Google Shape;1153;g125236f9d3f_2_205"/>
          <p:cNvSpPr txBox="1"/>
          <p:nvPr/>
        </p:nvSpPr>
        <p:spPr>
          <a:xfrm>
            <a:off x="594901" y="5803093"/>
            <a:ext cx="11214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dirección, rid)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descripción)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 🡪 rid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 es una llave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4" name="Google Shape;1154;g125236f9d3f_2_205"/>
          <p:cNvSpPr txBox="1"/>
          <p:nvPr/>
        </p:nvSpPr>
        <p:spPr>
          <a:xfrm>
            <a:off x="9379500" y="6603311"/>
            <a:ext cx="2983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125236f9d3f_2_205"/>
          <p:cNvSpPr txBox="1"/>
          <p:nvPr/>
        </p:nvSpPr>
        <p:spPr>
          <a:xfrm>
            <a:off x="4690998" y="1029075"/>
            <a:ext cx="36228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1448955" y="1011039"/>
            <a:ext cx="1010693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la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11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chemeClr val="dk1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chemeClr val="dk1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chemeClr val="dk1"/>
                          </a:solidFill>
                        </a:rPr>
                        <a:t>17000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41" name="Google Shape;141;p11"/>
          <p:cNvSpPr txBox="1"/>
          <p:nvPr/>
        </p:nvSpPr>
        <p:spPr>
          <a:xfrm>
            <a:off x="1934007" y="7763750"/>
            <a:ext cx="913678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elimino a Cristian pierdo información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 de eliminación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3" name="Google Shape;143;p11"/>
          <p:cNvCxnSpPr/>
          <p:nvPr/>
        </p:nvCxnSpPr>
        <p:spPr>
          <a:xfrm>
            <a:off x="1934007" y="6337663"/>
            <a:ext cx="8882100" cy="0"/>
          </a:xfrm>
          <a:prstGeom prst="straightConnector1">
            <a:avLst/>
          </a:prstGeom>
          <a:noFill/>
          <a:ln cap="flat" cmpd="sng" w="38100">
            <a:solidFill>
              <a:srgbClr val="C72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236f9d3f_2_228"/>
          <p:cNvSpPr/>
          <p:nvPr/>
        </p:nvSpPr>
        <p:spPr>
          <a:xfrm>
            <a:off x="629920" y="3572530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1" name="Google Shape;1161;g125236f9d3f_2_228"/>
          <p:cNvSpPr/>
          <p:nvPr/>
        </p:nvSpPr>
        <p:spPr>
          <a:xfrm>
            <a:off x="9895841" y="3610629"/>
            <a:ext cx="2478900" cy="12171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2" name="Google Shape;1162;g125236f9d3f_2_228"/>
          <p:cNvSpPr/>
          <p:nvPr/>
        </p:nvSpPr>
        <p:spPr>
          <a:xfrm>
            <a:off x="5307149" y="3409083"/>
            <a:ext cx="2099400" cy="1620000"/>
          </a:xfrm>
          <a:prstGeom prst="diamond">
            <a:avLst/>
          </a:prstGeom>
          <a:solidFill>
            <a:srgbClr val="961B0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b="0" i="0" lang="es-CL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</a:t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63" name="Google Shape;1163;g125236f9d3f_2_228"/>
          <p:cNvCxnSpPr>
            <a:stCxn id="1160" idx="3"/>
            <a:endCxn id="1162" idx="1"/>
          </p:cNvCxnSpPr>
          <p:nvPr/>
        </p:nvCxnSpPr>
        <p:spPr>
          <a:xfrm>
            <a:off x="3108820" y="4219180"/>
            <a:ext cx="2198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64" name="Google Shape;1164;g125236f9d3f_2_228"/>
          <p:cNvCxnSpPr>
            <a:stCxn id="1162" idx="3"/>
            <a:endCxn id="1161" idx="1"/>
          </p:cNvCxnSpPr>
          <p:nvPr/>
        </p:nvCxnSpPr>
        <p:spPr>
          <a:xfrm>
            <a:off x="7406549" y="4219083"/>
            <a:ext cx="2489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5" name="Google Shape;1165;g125236f9d3f_2_228"/>
          <p:cNvSpPr/>
          <p:nvPr/>
        </p:nvSpPr>
        <p:spPr>
          <a:xfrm>
            <a:off x="37011" y="2359035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6" name="Google Shape;1166;g125236f9d3f_2_228"/>
          <p:cNvSpPr/>
          <p:nvPr/>
        </p:nvSpPr>
        <p:spPr>
          <a:xfrm>
            <a:off x="1309731" y="1839608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7" name="Google Shape;1167;g125236f9d3f_2_228"/>
          <p:cNvSpPr/>
          <p:nvPr/>
        </p:nvSpPr>
        <p:spPr>
          <a:xfrm>
            <a:off x="3108960" y="2341276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8" name="Google Shape;1168;g125236f9d3f_2_228"/>
          <p:cNvSpPr/>
          <p:nvPr/>
        </p:nvSpPr>
        <p:spPr>
          <a:xfrm>
            <a:off x="8527145" y="2811538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9" name="Google Shape;1169;g125236f9d3f_2_228"/>
          <p:cNvSpPr/>
          <p:nvPr/>
        </p:nvSpPr>
        <p:spPr>
          <a:xfrm>
            <a:off x="10059495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0" name="Google Shape;1170;g125236f9d3f_2_228"/>
          <p:cNvSpPr/>
          <p:nvPr/>
        </p:nvSpPr>
        <p:spPr>
          <a:xfrm>
            <a:off x="11070452" y="2323778"/>
            <a:ext cx="1878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71" name="Google Shape;1171;g125236f9d3f_2_228"/>
          <p:cNvCxnSpPr>
            <a:stCxn id="1165" idx="4"/>
          </p:cNvCxnSpPr>
          <p:nvPr/>
        </p:nvCxnSpPr>
        <p:spPr>
          <a:xfrm>
            <a:off x="629961" y="2829435"/>
            <a:ext cx="679800" cy="743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2" name="Google Shape;1172;g125236f9d3f_2_228"/>
          <p:cNvCxnSpPr/>
          <p:nvPr/>
        </p:nvCxnSpPr>
        <p:spPr>
          <a:xfrm>
            <a:off x="1989542" y="2272092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3" name="Google Shape;1173;g125236f9d3f_2_228"/>
          <p:cNvCxnSpPr>
            <a:stCxn id="1167" idx="3"/>
          </p:cNvCxnSpPr>
          <p:nvPr/>
        </p:nvCxnSpPr>
        <p:spPr>
          <a:xfrm flipH="1">
            <a:off x="2551476" y="2742788"/>
            <a:ext cx="786600" cy="829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4" name="Google Shape;1174;g125236f9d3f_2_228"/>
          <p:cNvCxnSpPr>
            <a:stCxn id="1168" idx="5"/>
          </p:cNvCxnSpPr>
          <p:nvPr/>
        </p:nvCxnSpPr>
        <p:spPr>
          <a:xfrm>
            <a:off x="9539374" y="3213050"/>
            <a:ext cx="876000" cy="397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5" name="Google Shape;1175;g125236f9d3f_2_228"/>
          <p:cNvCxnSpPr>
            <a:stCxn id="1169" idx="4"/>
          </p:cNvCxnSpPr>
          <p:nvPr/>
        </p:nvCxnSpPr>
        <p:spPr>
          <a:xfrm>
            <a:off x="10765995" y="2272230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6" name="Google Shape;1176;g125236f9d3f_2_228"/>
          <p:cNvCxnSpPr>
            <a:stCxn id="1170" idx="4"/>
          </p:cNvCxnSpPr>
          <p:nvPr/>
        </p:nvCxnSpPr>
        <p:spPr>
          <a:xfrm flipH="1">
            <a:off x="11809202" y="2794178"/>
            <a:ext cx="200700" cy="816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77" name="Google Shape;1177;g125236f9d3f_2_228"/>
          <p:cNvSpPr txBox="1"/>
          <p:nvPr/>
        </p:nvSpPr>
        <p:spPr>
          <a:xfrm>
            <a:off x="795500" y="5966540"/>
            <a:ext cx="112143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dirección)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descripción)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vid, rid)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 🡪 vid, rid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 🡪 rid</a:t>
            </a:r>
            <a:endParaRPr b="0" i="0" sz="3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8" name="Google Shape;1178;g125236f9d3f_2_228"/>
          <p:cNvSpPr/>
          <p:nvPr/>
        </p:nvSpPr>
        <p:spPr>
          <a:xfrm>
            <a:off x="5763985" y="2179674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79" name="Google Shape;1179;g125236f9d3f_2_228"/>
          <p:cNvCxnSpPr>
            <a:stCxn id="1178" idx="4"/>
            <a:endCxn id="1162" idx="0"/>
          </p:cNvCxnSpPr>
          <p:nvPr/>
        </p:nvCxnSpPr>
        <p:spPr>
          <a:xfrm>
            <a:off x="6356935" y="2650074"/>
            <a:ext cx="0" cy="759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0" name="Google Shape;1180;g125236f9d3f_2_228"/>
          <p:cNvSpPr txBox="1"/>
          <p:nvPr/>
        </p:nvSpPr>
        <p:spPr>
          <a:xfrm>
            <a:off x="9391468" y="6763363"/>
            <a:ext cx="2983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NOT 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125236f9d3f_2_228"/>
          <p:cNvSpPr txBox="1"/>
          <p:nvPr/>
        </p:nvSpPr>
        <p:spPr>
          <a:xfrm>
            <a:off x="1911750" y="775525"/>
            <a:ext cx="8890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(si hago tonteras)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25236f9d3f_2_253"/>
          <p:cNvSpPr/>
          <p:nvPr/>
        </p:nvSpPr>
        <p:spPr>
          <a:xfrm>
            <a:off x="629920" y="3572530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7" name="Google Shape;1187;g125236f9d3f_2_253"/>
          <p:cNvSpPr/>
          <p:nvPr/>
        </p:nvSpPr>
        <p:spPr>
          <a:xfrm>
            <a:off x="9895841" y="3610629"/>
            <a:ext cx="2478900" cy="12171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8" name="Google Shape;1188;g125236f9d3f_2_253"/>
          <p:cNvSpPr/>
          <p:nvPr/>
        </p:nvSpPr>
        <p:spPr>
          <a:xfrm>
            <a:off x="5307149" y="3409083"/>
            <a:ext cx="2099400" cy="1620000"/>
          </a:xfrm>
          <a:prstGeom prst="diamond">
            <a:avLst/>
          </a:prstGeom>
          <a:solidFill>
            <a:srgbClr val="961B0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b="0" i="0" lang="es-CL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</a:t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89" name="Google Shape;1189;g125236f9d3f_2_253"/>
          <p:cNvCxnSpPr>
            <a:stCxn id="1186" idx="3"/>
            <a:endCxn id="1188" idx="1"/>
          </p:cNvCxnSpPr>
          <p:nvPr/>
        </p:nvCxnSpPr>
        <p:spPr>
          <a:xfrm>
            <a:off x="3108820" y="4219180"/>
            <a:ext cx="2198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0" name="Google Shape;1190;g125236f9d3f_2_253"/>
          <p:cNvCxnSpPr>
            <a:stCxn id="1188" idx="3"/>
            <a:endCxn id="1187" idx="1"/>
          </p:cNvCxnSpPr>
          <p:nvPr/>
        </p:nvCxnSpPr>
        <p:spPr>
          <a:xfrm>
            <a:off x="7406549" y="4219083"/>
            <a:ext cx="2489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1" name="Google Shape;1191;g125236f9d3f_2_253"/>
          <p:cNvSpPr/>
          <p:nvPr/>
        </p:nvSpPr>
        <p:spPr>
          <a:xfrm>
            <a:off x="37011" y="2359035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2" name="Google Shape;1192;g125236f9d3f_2_253"/>
          <p:cNvSpPr/>
          <p:nvPr/>
        </p:nvSpPr>
        <p:spPr>
          <a:xfrm>
            <a:off x="1309731" y="1839608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3" name="Google Shape;1193;g125236f9d3f_2_253"/>
          <p:cNvSpPr/>
          <p:nvPr/>
        </p:nvSpPr>
        <p:spPr>
          <a:xfrm>
            <a:off x="3108960" y="2341276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4" name="Google Shape;1194;g125236f9d3f_2_253"/>
          <p:cNvSpPr/>
          <p:nvPr/>
        </p:nvSpPr>
        <p:spPr>
          <a:xfrm>
            <a:off x="8527145" y="2811538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5" name="Google Shape;1195;g125236f9d3f_2_253"/>
          <p:cNvSpPr/>
          <p:nvPr/>
        </p:nvSpPr>
        <p:spPr>
          <a:xfrm>
            <a:off x="10059495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6" name="Google Shape;1196;g125236f9d3f_2_253"/>
          <p:cNvSpPr/>
          <p:nvPr/>
        </p:nvSpPr>
        <p:spPr>
          <a:xfrm>
            <a:off x="11070452" y="2323778"/>
            <a:ext cx="1878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97" name="Google Shape;1197;g125236f9d3f_2_253"/>
          <p:cNvCxnSpPr>
            <a:stCxn id="1191" idx="4"/>
          </p:cNvCxnSpPr>
          <p:nvPr/>
        </p:nvCxnSpPr>
        <p:spPr>
          <a:xfrm>
            <a:off x="629961" y="2829435"/>
            <a:ext cx="679800" cy="743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8" name="Google Shape;1198;g125236f9d3f_2_253"/>
          <p:cNvCxnSpPr/>
          <p:nvPr/>
        </p:nvCxnSpPr>
        <p:spPr>
          <a:xfrm>
            <a:off x="1989542" y="2272092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9" name="Google Shape;1199;g125236f9d3f_2_253"/>
          <p:cNvCxnSpPr>
            <a:stCxn id="1193" idx="3"/>
          </p:cNvCxnSpPr>
          <p:nvPr/>
        </p:nvCxnSpPr>
        <p:spPr>
          <a:xfrm flipH="1">
            <a:off x="2551476" y="2742788"/>
            <a:ext cx="786600" cy="829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0" name="Google Shape;1200;g125236f9d3f_2_253"/>
          <p:cNvCxnSpPr>
            <a:stCxn id="1194" idx="5"/>
          </p:cNvCxnSpPr>
          <p:nvPr/>
        </p:nvCxnSpPr>
        <p:spPr>
          <a:xfrm>
            <a:off x="9539374" y="3213050"/>
            <a:ext cx="876000" cy="397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1" name="Google Shape;1201;g125236f9d3f_2_253"/>
          <p:cNvCxnSpPr>
            <a:stCxn id="1195" idx="4"/>
          </p:cNvCxnSpPr>
          <p:nvPr/>
        </p:nvCxnSpPr>
        <p:spPr>
          <a:xfrm>
            <a:off x="10765995" y="2272230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2" name="Google Shape;1202;g125236f9d3f_2_253"/>
          <p:cNvCxnSpPr>
            <a:stCxn id="1196" idx="4"/>
          </p:cNvCxnSpPr>
          <p:nvPr/>
        </p:nvCxnSpPr>
        <p:spPr>
          <a:xfrm flipH="1">
            <a:off x="11809202" y="2794178"/>
            <a:ext cx="200700" cy="816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03" name="Google Shape;1203;g125236f9d3f_2_253"/>
          <p:cNvSpPr txBox="1"/>
          <p:nvPr/>
        </p:nvSpPr>
        <p:spPr>
          <a:xfrm>
            <a:off x="795500" y="5966540"/>
            <a:ext cx="112143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dirección)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descripción)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vid, rid)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 🡪 vid, rid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 🡪 uid, rid</a:t>
            </a:r>
            <a:endParaRPr b="0" i="0" sz="3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4" name="Google Shape;1204;g125236f9d3f_2_253"/>
          <p:cNvSpPr/>
          <p:nvPr/>
        </p:nvSpPr>
        <p:spPr>
          <a:xfrm>
            <a:off x="5763985" y="2179674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05" name="Google Shape;1205;g125236f9d3f_2_253"/>
          <p:cNvCxnSpPr>
            <a:stCxn id="1204" idx="4"/>
            <a:endCxn id="1188" idx="0"/>
          </p:cNvCxnSpPr>
          <p:nvPr/>
        </p:nvCxnSpPr>
        <p:spPr>
          <a:xfrm>
            <a:off x="6356935" y="2650074"/>
            <a:ext cx="0" cy="759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06" name="Google Shape;1206;g125236f9d3f_2_253"/>
          <p:cNvSpPr txBox="1"/>
          <p:nvPr/>
        </p:nvSpPr>
        <p:spPr>
          <a:xfrm>
            <a:off x="10115016" y="6763363"/>
            <a:ext cx="1913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125236f9d3f_2_253"/>
          <p:cNvSpPr txBox="1"/>
          <p:nvPr/>
        </p:nvSpPr>
        <p:spPr>
          <a:xfrm>
            <a:off x="1911750" y="775525"/>
            <a:ext cx="8890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(si hago tonteras)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25236f9d3f_2_278"/>
          <p:cNvSpPr/>
          <p:nvPr/>
        </p:nvSpPr>
        <p:spPr>
          <a:xfrm>
            <a:off x="629920" y="3572530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3" name="Google Shape;1213;g125236f9d3f_2_278"/>
          <p:cNvSpPr/>
          <p:nvPr/>
        </p:nvSpPr>
        <p:spPr>
          <a:xfrm>
            <a:off x="9895841" y="3610629"/>
            <a:ext cx="2478900" cy="12171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4" name="Google Shape;1214;g125236f9d3f_2_278"/>
          <p:cNvSpPr/>
          <p:nvPr/>
        </p:nvSpPr>
        <p:spPr>
          <a:xfrm>
            <a:off x="5307149" y="3409083"/>
            <a:ext cx="2099400" cy="1620000"/>
          </a:xfrm>
          <a:prstGeom prst="diamond">
            <a:avLst/>
          </a:prstGeom>
          <a:solidFill>
            <a:srgbClr val="961B04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b="0" i="0" lang="es-CL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</a:t>
            </a:r>
            <a:endParaRPr b="0" i="0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15" name="Google Shape;1215;g125236f9d3f_2_278"/>
          <p:cNvCxnSpPr>
            <a:stCxn id="1212" idx="3"/>
            <a:endCxn id="1214" idx="1"/>
          </p:cNvCxnSpPr>
          <p:nvPr/>
        </p:nvCxnSpPr>
        <p:spPr>
          <a:xfrm>
            <a:off x="3108820" y="4219180"/>
            <a:ext cx="2198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6" name="Google Shape;1216;g125236f9d3f_2_278"/>
          <p:cNvCxnSpPr>
            <a:stCxn id="1214" idx="3"/>
            <a:endCxn id="1213" idx="1"/>
          </p:cNvCxnSpPr>
          <p:nvPr/>
        </p:nvCxnSpPr>
        <p:spPr>
          <a:xfrm>
            <a:off x="7406549" y="4219083"/>
            <a:ext cx="2489400" cy="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17" name="Google Shape;1217;g125236f9d3f_2_278"/>
          <p:cNvSpPr/>
          <p:nvPr/>
        </p:nvSpPr>
        <p:spPr>
          <a:xfrm>
            <a:off x="37011" y="2359035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8" name="Google Shape;1218;g125236f9d3f_2_278"/>
          <p:cNvSpPr/>
          <p:nvPr/>
        </p:nvSpPr>
        <p:spPr>
          <a:xfrm>
            <a:off x="1309731" y="1839608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9" name="Google Shape;1219;g125236f9d3f_2_278"/>
          <p:cNvSpPr/>
          <p:nvPr/>
        </p:nvSpPr>
        <p:spPr>
          <a:xfrm>
            <a:off x="3108960" y="2341276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0" name="Google Shape;1220;g125236f9d3f_2_278"/>
          <p:cNvSpPr/>
          <p:nvPr/>
        </p:nvSpPr>
        <p:spPr>
          <a:xfrm>
            <a:off x="8527145" y="2811538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1" name="Google Shape;1221;g125236f9d3f_2_278"/>
          <p:cNvSpPr/>
          <p:nvPr/>
        </p:nvSpPr>
        <p:spPr>
          <a:xfrm>
            <a:off x="10059495" y="1801830"/>
            <a:ext cx="14130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2" name="Google Shape;1222;g125236f9d3f_2_278"/>
          <p:cNvSpPr/>
          <p:nvPr/>
        </p:nvSpPr>
        <p:spPr>
          <a:xfrm>
            <a:off x="11070452" y="2323778"/>
            <a:ext cx="1878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23" name="Google Shape;1223;g125236f9d3f_2_278"/>
          <p:cNvCxnSpPr>
            <a:stCxn id="1217" idx="4"/>
          </p:cNvCxnSpPr>
          <p:nvPr/>
        </p:nvCxnSpPr>
        <p:spPr>
          <a:xfrm>
            <a:off x="629961" y="2829435"/>
            <a:ext cx="679800" cy="743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4" name="Google Shape;1224;g125236f9d3f_2_278"/>
          <p:cNvCxnSpPr/>
          <p:nvPr/>
        </p:nvCxnSpPr>
        <p:spPr>
          <a:xfrm>
            <a:off x="1989542" y="2272092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5" name="Google Shape;1225;g125236f9d3f_2_278"/>
          <p:cNvCxnSpPr>
            <a:stCxn id="1219" idx="3"/>
          </p:cNvCxnSpPr>
          <p:nvPr/>
        </p:nvCxnSpPr>
        <p:spPr>
          <a:xfrm flipH="1">
            <a:off x="2551476" y="2742788"/>
            <a:ext cx="786600" cy="829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6" name="Google Shape;1226;g125236f9d3f_2_278"/>
          <p:cNvCxnSpPr>
            <a:stCxn id="1220" idx="5"/>
          </p:cNvCxnSpPr>
          <p:nvPr/>
        </p:nvCxnSpPr>
        <p:spPr>
          <a:xfrm>
            <a:off x="9539374" y="3213050"/>
            <a:ext cx="876000" cy="3978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7" name="Google Shape;1227;g125236f9d3f_2_278"/>
          <p:cNvCxnSpPr>
            <a:stCxn id="1221" idx="4"/>
          </p:cNvCxnSpPr>
          <p:nvPr/>
        </p:nvCxnSpPr>
        <p:spPr>
          <a:xfrm>
            <a:off x="10765995" y="2272230"/>
            <a:ext cx="0" cy="1338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8" name="Google Shape;1228;g125236f9d3f_2_278"/>
          <p:cNvCxnSpPr>
            <a:stCxn id="1222" idx="4"/>
          </p:cNvCxnSpPr>
          <p:nvPr/>
        </p:nvCxnSpPr>
        <p:spPr>
          <a:xfrm flipH="1">
            <a:off x="11809202" y="2794178"/>
            <a:ext cx="200700" cy="8166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29" name="Google Shape;1229;g125236f9d3f_2_278"/>
          <p:cNvSpPr txBox="1"/>
          <p:nvPr/>
        </p:nvSpPr>
        <p:spPr>
          <a:xfrm>
            <a:off x="795500" y="5966540"/>
            <a:ext cx="112143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Viña(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dirección)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descripción)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Ubicada(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vid, rid)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 🡪 vid, rid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vid, rid 🡪 uid</a:t>
            </a:r>
            <a:endParaRPr b="0" i="0" sz="3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0" name="Google Shape;1230;g125236f9d3f_2_278"/>
          <p:cNvSpPr/>
          <p:nvPr/>
        </p:nvSpPr>
        <p:spPr>
          <a:xfrm>
            <a:off x="5763985" y="2179674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31" name="Google Shape;1231;g125236f9d3f_2_278"/>
          <p:cNvCxnSpPr>
            <a:stCxn id="1230" idx="4"/>
            <a:endCxn id="1214" idx="0"/>
          </p:cNvCxnSpPr>
          <p:nvPr/>
        </p:nvCxnSpPr>
        <p:spPr>
          <a:xfrm>
            <a:off x="6356935" y="2650074"/>
            <a:ext cx="0" cy="7590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32" name="Google Shape;1232;g125236f9d3f_2_278"/>
          <p:cNvSpPr txBox="1"/>
          <p:nvPr/>
        </p:nvSpPr>
        <p:spPr>
          <a:xfrm>
            <a:off x="9391468" y="6763363"/>
            <a:ext cx="2983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g125236f9d3f_2_278"/>
          <p:cNvSpPr txBox="1"/>
          <p:nvPr/>
        </p:nvSpPr>
        <p:spPr>
          <a:xfrm>
            <a:off x="1911750" y="775525"/>
            <a:ext cx="8890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(si hago tonteras)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25236f9d3f_2_303"/>
          <p:cNvSpPr txBox="1"/>
          <p:nvPr/>
        </p:nvSpPr>
        <p:spPr>
          <a:xfrm>
            <a:off x="1424904" y="1011039"/>
            <a:ext cx="10155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agregamos llaves artificiales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9" name="Google Shape;1239;g125236f9d3f_2_303"/>
          <p:cNvSpPr/>
          <p:nvPr/>
        </p:nvSpPr>
        <p:spPr>
          <a:xfrm>
            <a:off x="4918565" y="4230188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0" name="Google Shape;1240;g125236f9d3f_2_303"/>
          <p:cNvSpPr/>
          <p:nvPr/>
        </p:nvSpPr>
        <p:spPr>
          <a:xfrm>
            <a:off x="3345941" y="2982666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1" name="Google Shape;1241;g125236f9d3f_2_303"/>
          <p:cNvSpPr/>
          <p:nvPr/>
        </p:nvSpPr>
        <p:spPr>
          <a:xfrm>
            <a:off x="4740397" y="2757011"/>
            <a:ext cx="15378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2" name="Google Shape;1242;g125236f9d3f_2_303"/>
          <p:cNvSpPr/>
          <p:nvPr/>
        </p:nvSpPr>
        <p:spPr>
          <a:xfrm>
            <a:off x="6529183" y="2761055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43" name="Google Shape;1243;g125236f9d3f_2_303"/>
          <p:cNvCxnSpPr>
            <a:stCxn id="1240" idx="4"/>
          </p:cNvCxnSpPr>
          <p:nvPr/>
        </p:nvCxnSpPr>
        <p:spPr>
          <a:xfrm>
            <a:off x="3938891" y="3453066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44" name="Google Shape;1244;g125236f9d3f_2_303"/>
          <p:cNvCxnSpPr>
            <a:stCxn id="1241" idx="4"/>
          </p:cNvCxnSpPr>
          <p:nvPr/>
        </p:nvCxnSpPr>
        <p:spPr>
          <a:xfrm>
            <a:off x="5509297" y="3227411"/>
            <a:ext cx="395100" cy="10029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45" name="Google Shape;1245;g125236f9d3f_2_303"/>
          <p:cNvCxnSpPr>
            <a:stCxn id="1242" idx="4"/>
          </p:cNvCxnSpPr>
          <p:nvPr/>
        </p:nvCxnSpPr>
        <p:spPr>
          <a:xfrm flipH="1">
            <a:off x="6544333" y="3231455"/>
            <a:ext cx="767100" cy="1012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46" name="Google Shape;1246;g125236f9d3f_2_303"/>
          <p:cNvSpPr txBox="1"/>
          <p:nvPr/>
        </p:nvSpPr>
        <p:spPr>
          <a:xfrm>
            <a:off x="937282" y="6245198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Alumnos(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rut, nombre, edad)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 🡪 rut, nombre, edad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🡪 nombre, edad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(pero no aid)</a:t>
            </a:r>
            <a:endParaRPr/>
          </a:p>
        </p:txBody>
      </p:sp>
      <p:sp>
        <p:nvSpPr>
          <p:cNvPr id="1247" name="Google Shape;1247;g125236f9d3f_2_303"/>
          <p:cNvSpPr/>
          <p:nvPr/>
        </p:nvSpPr>
        <p:spPr>
          <a:xfrm>
            <a:off x="8432536" y="3022311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edad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48" name="Google Shape;1248;g125236f9d3f_2_303"/>
          <p:cNvCxnSpPr>
            <a:stCxn id="1247" idx="3"/>
          </p:cNvCxnSpPr>
          <p:nvPr/>
        </p:nvCxnSpPr>
        <p:spPr>
          <a:xfrm flipH="1">
            <a:off x="6972652" y="3423823"/>
            <a:ext cx="1689000" cy="794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49" name="Google Shape;1249;g125236f9d3f_2_303"/>
          <p:cNvSpPr txBox="1"/>
          <p:nvPr/>
        </p:nvSpPr>
        <p:spPr>
          <a:xfrm>
            <a:off x="9405257" y="6768418"/>
            <a:ext cx="3069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NOT 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5236f9d3f_2_318"/>
          <p:cNvSpPr txBox="1"/>
          <p:nvPr/>
        </p:nvSpPr>
        <p:spPr>
          <a:xfrm>
            <a:off x="1424904" y="1011039"/>
            <a:ext cx="10155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agregamos llaves artificiales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5" name="Google Shape;1255;g125236f9d3f_2_318"/>
          <p:cNvSpPr/>
          <p:nvPr/>
        </p:nvSpPr>
        <p:spPr>
          <a:xfrm>
            <a:off x="4918565" y="4230188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6" name="Google Shape;1256;g125236f9d3f_2_318"/>
          <p:cNvSpPr/>
          <p:nvPr/>
        </p:nvSpPr>
        <p:spPr>
          <a:xfrm>
            <a:off x="3345941" y="2982666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7" name="Google Shape;1257;g125236f9d3f_2_318"/>
          <p:cNvSpPr/>
          <p:nvPr/>
        </p:nvSpPr>
        <p:spPr>
          <a:xfrm>
            <a:off x="4740397" y="2757011"/>
            <a:ext cx="15378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8" name="Google Shape;1258;g125236f9d3f_2_318"/>
          <p:cNvSpPr/>
          <p:nvPr/>
        </p:nvSpPr>
        <p:spPr>
          <a:xfrm>
            <a:off x="6529183" y="2761055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59" name="Google Shape;1259;g125236f9d3f_2_318"/>
          <p:cNvCxnSpPr>
            <a:stCxn id="1256" idx="4"/>
          </p:cNvCxnSpPr>
          <p:nvPr/>
        </p:nvCxnSpPr>
        <p:spPr>
          <a:xfrm>
            <a:off x="3938891" y="3453066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0" name="Google Shape;1260;g125236f9d3f_2_318"/>
          <p:cNvCxnSpPr>
            <a:stCxn id="1257" idx="4"/>
          </p:cNvCxnSpPr>
          <p:nvPr/>
        </p:nvCxnSpPr>
        <p:spPr>
          <a:xfrm>
            <a:off x="5509297" y="3227411"/>
            <a:ext cx="395100" cy="10029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1" name="Google Shape;1261;g125236f9d3f_2_318"/>
          <p:cNvCxnSpPr>
            <a:stCxn id="1258" idx="4"/>
          </p:cNvCxnSpPr>
          <p:nvPr/>
        </p:nvCxnSpPr>
        <p:spPr>
          <a:xfrm flipH="1">
            <a:off x="6544333" y="3231455"/>
            <a:ext cx="767100" cy="1012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62" name="Google Shape;1262;g125236f9d3f_2_318"/>
          <p:cNvSpPr txBox="1"/>
          <p:nvPr/>
        </p:nvSpPr>
        <p:spPr>
          <a:xfrm>
            <a:off x="937282" y="6245198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Alumnos(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rut, nombre, edad)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 🡪 rut, nombre, edad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🡪 aid, nombre, edad</a:t>
            </a:r>
            <a:endParaRPr/>
          </a:p>
        </p:txBody>
      </p:sp>
      <p:sp>
        <p:nvSpPr>
          <p:cNvPr id="1263" name="Google Shape;1263;g125236f9d3f_2_318"/>
          <p:cNvSpPr/>
          <p:nvPr/>
        </p:nvSpPr>
        <p:spPr>
          <a:xfrm>
            <a:off x="8432536" y="3022311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edad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64" name="Google Shape;1264;g125236f9d3f_2_318"/>
          <p:cNvCxnSpPr>
            <a:stCxn id="1263" idx="3"/>
          </p:cNvCxnSpPr>
          <p:nvPr/>
        </p:nvCxnSpPr>
        <p:spPr>
          <a:xfrm flipH="1">
            <a:off x="6972652" y="3423823"/>
            <a:ext cx="1689000" cy="794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65" name="Google Shape;1265;g125236f9d3f_2_318"/>
          <p:cNvSpPr txBox="1"/>
          <p:nvPr/>
        </p:nvSpPr>
        <p:spPr>
          <a:xfrm>
            <a:off x="9977000" y="6768418"/>
            <a:ext cx="21747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25236f9d3f_2_333"/>
          <p:cNvSpPr txBox="1"/>
          <p:nvPr/>
        </p:nvSpPr>
        <p:spPr>
          <a:xfrm>
            <a:off x="1424904" y="1011039"/>
            <a:ext cx="10155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agregamos llaves artificiales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1" name="Google Shape;1271;g125236f9d3f_2_333"/>
          <p:cNvSpPr/>
          <p:nvPr/>
        </p:nvSpPr>
        <p:spPr>
          <a:xfrm>
            <a:off x="4918565" y="4230188"/>
            <a:ext cx="2478900" cy="1293300"/>
          </a:xfrm>
          <a:prstGeom prst="rect">
            <a:avLst/>
          </a:prstGeom>
          <a:solidFill>
            <a:srgbClr val="42A3FD">
              <a:alpha val="8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2" name="Google Shape;1272;g125236f9d3f_2_333"/>
          <p:cNvSpPr/>
          <p:nvPr/>
        </p:nvSpPr>
        <p:spPr>
          <a:xfrm>
            <a:off x="3345941" y="2982666"/>
            <a:ext cx="11859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sng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endParaRPr b="0" i="0" sz="1800" u="sng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3" name="Google Shape;1273;g125236f9d3f_2_333"/>
          <p:cNvSpPr/>
          <p:nvPr/>
        </p:nvSpPr>
        <p:spPr>
          <a:xfrm>
            <a:off x="4740397" y="2757011"/>
            <a:ext cx="15378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4" name="Google Shape;1274;g125236f9d3f_2_333"/>
          <p:cNvSpPr/>
          <p:nvPr/>
        </p:nvSpPr>
        <p:spPr>
          <a:xfrm>
            <a:off x="6529183" y="2761055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75" name="Google Shape;1275;g125236f9d3f_2_333"/>
          <p:cNvCxnSpPr>
            <a:stCxn id="1272" idx="4"/>
          </p:cNvCxnSpPr>
          <p:nvPr/>
        </p:nvCxnSpPr>
        <p:spPr>
          <a:xfrm>
            <a:off x="3938891" y="3453066"/>
            <a:ext cx="1255200" cy="7773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6" name="Google Shape;1276;g125236f9d3f_2_333"/>
          <p:cNvCxnSpPr>
            <a:stCxn id="1273" idx="4"/>
          </p:cNvCxnSpPr>
          <p:nvPr/>
        </p:nvCxnSpPr>
        <p:spPr>
          <a:xfrm>
            <a:off x="5509297" y="3227411"/>
            <a:ext cx="395100" cy="10029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7" name="Google Shape;1277;g125236f9d3f_2_333"/>
          <p:cNvCxnSpPr>
            <a:stCxn id="1274" idx="4"/>
          </p:cNvCxnSpPr>
          <p:nvPr/>
        </p:nvCxnSpPr>
        <p:spPr>
          <a:xfrm flipH="1">
            <a:off x="6544333" y="3231455"/>
            <a:ext cx="767100" cy="10125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78" name="Google Shape;1278;g125236f9d3f_2_333"/>
          <p:cNvSpPr txBox="1"/>
          <p:nvPr/>
        </p:nvSpPr>
        <p:spPr>
          <a:xfrm>
            <a:off x="937282" y="6004710"/>
            <a:ext cx="112143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Alumnos(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rut, nombre, edad)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realidad aquí sabemos qué las llaves son: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aid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9" name="Google Shape;1279;g125236f9d3f_2_333"/>
          <p:cNvSpPr/>
          <p:nvPr/>
        </p:nvSpPr>
        <p:spPr>
          <a:xfrm>
            <a:off x="8432536" y="3022311"/>
            <a:ext cx="1564500" cy="4704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edad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80" name="Google Shape;1280;g125236f9d3f_2_333"/>
          <p:cNvCxnSpPr>
            <a:stCxn id="1279" idx="3"/>
          </p:cNvCxnSpPr>
          <p:nvPr/>
        </p:nvCxnSpPr>
        <p:spPr>
          <a:xfrm flipH="1">
            <a:off x="6972652" y="3423823"/>
            <a:ext cx="1689000" cy="7941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1" name="Google Shape;1281;g125236f9d3f_2_333"/>
          <p:cNvSpPr txBox="1"/>
          <p:nvPr/>
        </p:nvSpPr>
        <p:spPr>
          <a:xfrm>
            <a:off x="5840654" y="7949622"/>
            <a:ext cx="21747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b="1" i="0" lang="es-CL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BCNF</a:t>
            </a:r>
            <a:endParaRPr b="1" i="0" sz="4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125236f9d3f_2_333"/>
          <p:cNvSpPr/>
          <p:nvPr/>
        </p:nvSpPr>
        <p:spPr>
          <a:xfrm>
            <a:off x="2818344" y="8035548"/>
            <a:ext cx="2691000" cy="5463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4"/>
          <p:cNvSpPr txBox="1"/>
          <p:nvPr/>
        </p:nvSpPr>
        <p:spPr>
          <a:xfrm>
            <a:off x="3903979" y="1015999"/>
            <a:ext cx="519684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Recapitulación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94"/>
          <p:cNvSpPr txBox="1"/>
          <p:nvPr/>
        </p:nvSpPr>
        <p:spPr>
          <a:xfrm>
            <a:off x="561579" y="4316809"/>
            <a:ext cx="11881642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Partimos desde tablas posiblemente mal diseñadas que generan anomalías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Agregamos dependencias funcionales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Intentamos descomponer en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problemas con las dependencias utilizar 3NF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5038881" y="1011039"/>
            <a:ext cx="292708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chemeClr val="dk1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chemeClr val="dk1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chemeClr val="dk1"/>
                          </a:solidFill>
                        </a:rPr>
                        <a:t>17000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51" name="Google Shape;151;p1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Descomponer la tabla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5038881" y="1011039"/>
            <a:ext cx="292708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Descomponer la tabla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58" name="Google Shape;158;p13"/>
          <p:cNvGraphicFramePr/>
          <p:nvPr/>
        </p:nvGraphicFramePr>
        <p:xfrm>
          <a:off x="927946" y="3058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2167475"/>
                <a:gridCol w="2167475"/>
                <a:gridCol w="2167475"/>
                <a:gridCol w="21674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graphicFrame>
        <p:nvGraphicFramePr>
          <p:cNvPr id="159" name="Google Shape;159;p13"/>
          <p:cNvGraphicFramePr/>
          <p:nvPr/>
        </p:nvGraphicFramePr>
        <p:xfrm>
          <a:off x="3851501" y="6971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4334925"/>
                <a:gridCol w="4334925"/>
              </a:tblGrid>
              <a:tr h="52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60" name="Google Shape;160;p13"/>
          <p:cNvSpPr txBox="1"/>
          <p:nvPr/>
        </p:nvSpPr>
        <p:spPr>
          <a:xfrm>
            <a:off x="692390" y="2410903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3767857" y="62296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5038859" y="1011039"/>
            <a:ext cx="292708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Solución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725631" y="4316810"/>
            <a:ext cx="11553538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pasó aquí?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s-CL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determina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valorHora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llama una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1723516" y="1015999"/>
            <a:ext cx="955776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Restricciones de Integridad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725631" y="3790950"/>
            <a:ext cx="11553538" cy="392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deben satisfacer restricciones de integridad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restricciones son importantes en la modelación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nos pueden ayudar a especificar lo que queremos en cada relación?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895205" y="2922906"/>
            <a:ext cx="112143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dependencia funcional en la relación R 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984105" y="5733351"/>
            <a:ext cx="112143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Dónde     e     son conjuntos de atributos de la relación R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n"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150" y="4711700"/>
            <a:ext cx="14605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82" name="Google Shape;1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2792" y="5661343"/>
            <a:ext cx="381001" cy="3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83" name="Google Shape;18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4794" y="5661343"/>
            <a:ext cx="342900" cy="3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895205" y="3257299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Personas(rut,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→ nombre</a:t>
            </a:r>
            <a:endParaRPr b="0" i="0" sz="36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895205" y="3257299"/>
            <a:ext cx="112143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Personas(rut,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→ nombre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Películas(pid, título, año, director)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título, año → director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895205" y="3257299"/>
            <a:ext cx="11214300" cy="56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Personas(rut,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→ nombre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Películas(pid, título, año, director)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título, año → director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GeoInfo(cid, nombre_ciudad, región, num_habitantes, intendente, coordenadas)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nombre_ciudad, región → num_habitantes, intendente, coordenadas_geográficas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2104567" y="1011039"/>
            <a:ext cx="8795678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 diseño de relaciones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25631" y="4316810"/>
            <a:ext cx="11553538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nuestro E/R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sabemos transformar a un esquema relacional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¿Siempre estará todo perfecto?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895205" y="3257299"/>
            <a:ext cx="11214300" cy="56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Personas(rut,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→ nombre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Películas(pid, título, año, director)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título, año → director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GeoInfo(cid, nombre_ciudad, región, num_habitantes, intendente, coordenadas)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nombre_ciudad, región → num_habitantes, intendente, coordenadas_geográficas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746274" y="3262060"/>
            <a:ext cx="4885509" cy="1182965"/>
          </a:xfrm>
          <a:prstGeom prst="wedgeEllipseCallout">
            <a:avLst>
              <a:gd fmla="val -142223" name="adj1"/>
              <a:gd fmla="val 155801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Lado izquierdo no es necesariamente una llave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895205" y="3716863"/>
            <a:ext cx="11214389" cy="11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es válida en 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ssi para toda tupla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se tiene: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Definición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n"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483" y="3920066"/>
            <a:ext cx="1460501" cy="33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516" y="4445000"/>
            <a:ext cx="1841501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222" name="Google Shape;2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423" y="3907366"/>
            <a:ext cx="342900" cy="342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223" name="Google Shape;2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4133" y="5754064"/>
            <a:ext cx="3225801" cy="46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5685785" y="5665164"/>
            <a:ext cx="170943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225" name="Google Shape;22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1066" y="5754064"/>
            <a:ext cx="3149601" cy="4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895205" y="3095031"/>
            <a:ext cx="11214389" cy="5642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dependencias agregaría?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Persona(rut, nombre, apellido_p, apellido_m)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Festival(nombre, año, ciudad)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Entrada(rut, nombre_festival, año_festival, ciudad_festival, categoría,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895205" y="3095031"/>
            <a:ext cx="11214389" cy="5642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dependencias agregaría?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Persona(rut, nombre, apellido_p, apellido_m)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Festival(nombre, año, ciudad)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Entrada(rut, nombre_festival, año_festival, ciudad_festival, categoría,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1856699" y="4876800"/>
            <a:ext cx="8161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 → nombre, appelido_p, appelido_m </a:t>
            </a:r>
            <a:endParaRPr b="0" i="0" sz="28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856703" y="6540460"/>
            <a:ext cx="6074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nombre → ciudad</a:t>
            </a:r>
            <a:endParaRPr b="0" i="0" sz="28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856702" y="8841195"/>
            <a:ext cx="10252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nombre_festival, año_festival, ciudad_festival, categoría → precio</a:t>
            </a:r>
            <a:endParaRPr b="0" i="0" sz="28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895205" y="3095031"/>
            <a:ext cx="11214389" cy="5642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llaves: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nombre, apellido_p, apellido_m)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Festival(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nombre, año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, ciudad)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Entrada(</a:t>
            </a:r>
            <a:r>
              <a:rPr b="0" i="0" lang="es-CL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rut, nombre_festival, año_festival, ciudad_festival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categoría,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895205" y="3564831"/>
            <a:ext cx="12945292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Programación(cine, teléfono, dirección, película, horario,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 → teléfono, dirección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cine, película, horario → precio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/>
        </p:nvSpPr>
        <p:spPr>
          <a:xfrm>
            <a:off x="2379218" y="1015999"/>
            <a:ext cx="824636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895205" y="3564831"/>
            <a:ext cx="12945292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Programación(cine, </a:t>
            </a: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teléfono</a:t>
            </a: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dirección, película, horario,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 → teléfono, dirección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cine, película, horario → precio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895205" y="7970243"/>
            <a:ext cx="11214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va a ser la llave?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1172590" y="1015999"/>
            <a:ext cx="106596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Buenas y malas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895205" y="6938690"/>
            <a:ext cx="11214389" cy="175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DJE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Depto → Jefe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Empleado → Salario (Empleado es llave)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8-04 a la(s) 11.01.52.png"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2707345"/>
            <a:ext cx="10833100" cy="35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/>
        </p:nvSpPr>
        <p:spPr>
          <a:xfrm>
            <a:off x="1172590" y="1015999"/>
            <a:ext cx="106596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Buenas y malas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895205" y="3736190"/>
            <a:ext cx="1121438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Compañía contrata a un empleado, pero no lo asigna a un departamento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 de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895205" y="6849255"/>
            <a:ext cx="11214389" cy="647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podemos almacenarlo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/>
        </p:nvSpPr>
        <p:spPr>
          <a:xfrm>
            <a:off x="1172590" y="1015999"/>
            <a:ext cx="106596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Buenas y malas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895205" y="3736186"/>
            <a:ext cx="11214389" cy="11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empleado Vargas abandona la empresa, por lo que hay que eliminarlo de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 de eliminación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895205" y="684925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¡Al hacer eso eliminamos también al jefe Correa!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2191143" y="1011039"/>
            <a:ext cx="862255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 en los datos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25631" y="4039811"/>
            <a:ext cx="115536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Quizás queremos guardar información 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Guías de una agencia de turismo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Necesitamos su id y 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horas que trabajaron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turistas le ponen un score/evaluación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Pago por hora depende del score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/>
        </p:nvSpPr>
        <p:spPr>
          <a:xfrm>
            <a:off x="1172590" y="1015999"/>
            <a:ext cx="106596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Buenas y malas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895205" y="5156200"/>
            <a:ext cx="1121438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dos tuplas indicando que Pérez es jefe de 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/>
        </p:nvSpPr>
        <p:spPr>
          <a:xfrm>
            <a:off x="1172590" y="1015999"/>
            <a:ext cx="106596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Buenas y malas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895205" y="3305470"/>
            <a:ext cx="11214389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problema es que la asociación entre jefes y empleados se almacena en la misma tabla que la asociación entre jefes y departamentos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895205" y="6318840"/>
            <a:ext cx="11214389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el mismo hecho puede ser almacenado muchas veces, como que jefe está a cargo de que departamento (ej. Pérez con D1)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/>
        </p:nvSpPr>
        <p:spPr>
          <a:xfrm>
            <a:off x="1172590" y="1015999"/>
            <a:ext cx="1065961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Buenas y malas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1295731" y="3574163"/>
            <a:ext cx="10413338" cy="1202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 dependencia Depto → Jefe 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Depto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 llave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1295731" y="6455674"/>
            <a:ext cx="1041333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¡Este tipo de situaciones queremos evitar!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8-04 a la(s) 11.16.04.png" id="315" name="Google Shape;3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4755602"/>
            <a:ext cx="9601200" cy="30861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 txBox="1"/>
          <p:nvPr/>
        </p:nvSpPr>
        <p:spPr>
          <a:xfrm>
            <a:off x="895205" y="2925600"/>
            <a:ext cx="1121438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Tabla de personas, que pueden tener más de un teléfono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895205" y="8422949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 → nombre, ciudad (pero no es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cierto que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 → teléfono)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895205" y="2925600"/>
            <a:ext cx="1121438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Tabla de personas, que pueden tener más de un teléfono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895205" y="5156200"/>
            <a:ext cx="1121438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 de actualización?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/>
        </p:nvSpPr>
        <p:spPr>
          <a:xfrm>
            <a:off x="895205" y="4006849"/>
            <a:ext cx="11214389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introducimos o modificamos datos en una tabla y no reflejamos la inserción (o modificación) en las otras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370356" y="1977168"/>
            <a:ext cx="6264088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 de inserción - actualización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/>
        </p:nvSpPr>
        <p:spPr>
          <a:xfrm>
            <a:off x="895205" y="4279900"/>
            <a:ext cx="1121438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eliminan un conjunto de valores y perdemos más datos de los que se querían borrar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 de eliminación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/>
        </p:nvSpPr>
        <p:spPr>
          <a:xfrm>
            <a:off x="895205" y="4552950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almacena un dato más de una vez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/>
        </p:nvSpPr>
        <p:spPr>
          <a:xfrm>
            <a:off x="895205" y="3187696"/>
            <a:ext cx="11214389" cy="3378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Eliminar anomalías tratando de minimizar la redundancia, para esto: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averiguar las dependencias que aplican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Descomponer las tablas en tablas más pequeñas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895205" y="3440509"/>
            <a:ext cx="12109594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Eliminar anomalías tratando de minimizar la redundancia, para esto: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Debemos averiguar las dependencias que aplican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Descomponer las tablas en tablas más pequeñas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2191137" y="1011039"/>
            <a:ext cx="862255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 en los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725631" y="4039811"/>
            <a:ext cx="115536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Quizás queremos guardar información 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Guías de una agencia de turismo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Necesitamos su id y 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 de horas que trabajaron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turistas le ponen un score/evaluación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Pago por hora depende del score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828858" y="7980109"/>
            <a:ext cx="9559496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Guías(</a:t>
            </a:r>
            <a:r>
              <a:rPr b="1" i="0" lang="es-CL" sz="3982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gid</a:t>
            </a: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nombre, rating, horas, valorHora)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895205" y="3168810"/>
            <a:ext cx="11214389" cy="3950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las dependencias: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→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deducir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X, Y, Z conjuntos de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895205" y="768968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Ejercicio: demostrar la observación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/>
        </p:nvSpPr>
        <p:spPr>
          <a:xfrm>
            <a:off x="895205" y="3422553"/>
            <a:ext cx="11214389" cy="3442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⊆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tenemos la dependencia: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deducir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X, Y, Z conjuntos de atributos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895205" y="768968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Ejercicio: demostrar la observación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895205" y="3451816"/>
            <a:ext cx="11214389" cy="2849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Llamamos dependencia trivial a la dependencia: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se tiene que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⊆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895205" y="768968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Ejercicio: demostrar la observación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895205" y="2905936"/>
            <a:ext cx="11214389" cy="3941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Y, X → Z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decir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Y,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895205" y="768968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Ejercicio: demostrar la observación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5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7" name="Google Shape;397;p44"/>
          <p:cNvSpPr txBox="1"/>
          <p:nvPr/>
        </p:nvSpPr>
        <p:spPr>
          <a:xfrm>
            <a:off x="895205" y="2886512"/>
            <a:ext cx="11214389" cy="3980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→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decir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X, Z → Y, Z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44"/>
          <p:cNvSpPr txBox="1"/>
          <p:nvPr/>
        </p:nvSpPr>
        <p:spPr>
          <a:xfrm>
            <a:off x="895205" y="7131247"/>
            <a:ext cx="11214389" cy="17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Ejercicio: demostrar la observación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6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895205" y="4002486"/>
            <a:ext cx="11214389" cy="174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X → Y, los atributos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(candidatos a) llave si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contiene a todos los atributos que son parte de la relación y no están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/>
        </p:nvSpPr>
        <p:spPr>
          <a:xfrm>
            <a:off x="895255" y="2525589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R(A,B,C,D,E)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X, Y, Z conjuntos de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6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Observaciones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3" name="Google Shape;413;p46"/>
          <p:cNvSpPr txBox="1"/>
          <p:nvPr/>
        </p:nvSpPr>
        <p:spPr>
          <a:xfrm>
            <a:off x="1052583" y="5271829"/>
            <a:ext cx="444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C,D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6949709" y="5271829"/>
            <a:ext cx="444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1958993" y="3452672"/>
            <a:ext cx="23139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 →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7901251" y="3729671"/>
            <a:ext cx="23139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2168434" y="3452672"/>
            <a:ext cx="2313900" cy="1205700"/>
          </a:xfrm>
          <a:prstGeom prst="roundRect">
            <a:avLst>
              <a:gd fmla="val 16667" name="adj"/>
            </a:avLst>
          </a:pr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8080045" y="3452672"/>
            <a:ext cx="2313900" cy="1205700"/>
          </a:xfrm>
          <a:prstGeom prst="roundRect">
            <a:avLst>
              <a:gd fmla="val 16667" name="adj"/>
            </a:avLst>
          </a:pr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1934326" y="4986211"/>
            <a:ext cx="2677800" cy="1205700"/>
          </a:xfrm>
          <a:prstGeom prst="roundRect">
            <a:avLst>
              <a:gd fmla="val 16667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7901251" y="4950776"/>
            <a:ext cx="2677800" cy="1205700"/>
          </a:xfrm>
          <a:prstGeom prst="roundRect">
            <a:avLst>
              <a:gd fmla="val 16667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46"/>
          <p:cNvSpPr txBox="1"/>
          <p:nvPr/>
        </p:nvSpPr>
        <p:spPr>
          <a:xfrm>
            <a:off x="4885988" y="6698980"/>
            <a:ext cx="3015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5054676" y="6442154"/>
            <a:ext cx="2677800" cy="1205700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1958993" y="7854874"/>
            <a:ext cx="28221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7901251" y="8131873"/>
            <a:ext cx="2313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2168434" y="7854874"/>
            <a:ext cx="2313900" cy="1205700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8080045" y="7854874"/>
            <a:ext cx="2313900" cy="1205700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4512876" y="3569668"/>
            <a:ext cx="3597900" cy="9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1C1FD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 1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4612212" y="5093866"/>
            <a:ext cx="3288900" cy="9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A684C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 2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4512876" y="8058744"/>
            <a:ext cx="3597900" cy="9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A365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 4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732562" y="6698980"/>
            <a:ext cx="1032600" cy="830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9FE98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8765177" y="6747157"/>
            <a:ext cx="1449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Obs3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/>
        </p:nvSpPr>
        <p:spPr>
          <a:xfrm>
            <a:off x="895205" y="3112214"/>
            <a:ext cx="11214389" cy="17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R(A,B,C,D,E)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X, Y, Z conjuntos de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Observaciones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1104834" y="6738343"/>
            <a:ext cx="4441372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C,D,E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7739772" y="6666674"/>
            <a:ext cx="444137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 → A,B,C,D,E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1705159" y="6452725"/>
            <a:ext cx="3129122" cy="1205760"/>
          </a:xfrm>
          <a:prstGeom prst="roundRect">
            <a:avLst>
              <a:gd fmla="val 16667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7589550" y="6417290"/>
            <a:ext cx="4678280" cy="1155358"/>
          </a:xfrm>
          <a:prstGeom prst="roundRect">
            <a:avLst>
              <a:gd fmla="val 16667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4834281" y="6586876"/>
            <a:ext cx="2755269" cy="9374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A684C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 1-4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2967285" y="7886879"/>
            <a:ext cx="7070228" cy="533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Observación 6: A,B es llave candidata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7927377" y="4645719"/>
            <a:ext cx="2852216" cy="12105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A,C → B,C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2194560" y="4368720"/>
            <a:ext cx="2313795" cy="1205760"/>
          </a:xfrm>
          <a:prstGeom prst="roundRect">
            <a:avLst>
              <a:gd fmla="val 16667" name="adj"/>
            </a:avLst>
          </a:pr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7" name="Google Shape;447;p47"/>
          <p:cNvSpPr/>
          <p:nvPr/>
        </p:nvSpPr>
        <p:spPr>
          <a:xfrm>
            <a:off x="8136818" y="4331488"/>
            <a:ext cx="2852216" cy="1205760"/>
          </a:xfrm>
          <a:prstGeom prst="roundRect">
            <a:avLst>
              <a:gd fmla="val 16667" name="adj"/>
            </a:avLst>
          </a:pr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47"/>
          <p:cNvSpPr/>
          <p:nvPr/>
        </p:nvSpPr>
        <p:spPr>
          <a:xfrm>
            <a:off x="4539002" y="4485716"/>
            <a:ext cx="3597816" cy="9374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1C1FD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 5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2225207" y="4620346"/>
            <a:ext cx="2313795" cy="12105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/>
        </p:nvSpPr>
        <p:spPr>
          <a:xfrm>
            <a:off x="895205" y="3992317"/>
            <a:ext cx="11214389" cy="2303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Averiguar todas las dependencias de R(a, b, c) 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a,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895205" y="7685244"/>
            <a:ext cx="11645138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inferir además a → b, c (por lo tanto,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llave)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895205" y="3424034"/>
            <a:ext cx="11658201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inferir además a → b, c (por lo tanto,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llave)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895205" y="5318470"/>
            <a:ext cx="11214389" cy="647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Demostración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supongo que para tuplas          tengo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466" name="Google Shape;4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0905" y="5489923"/>
            <a:ext cx="889001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467" name="Google Shape;46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500" y="6237016"/>
            <a:ext cx="2971800" cy="469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9"/>
          <p:cNvSpPr txBox="1"/>
          <p:nvPr/>
        </p:nvSpPr>
        <p:spPr>
          <a:xfrm>
            <a:off x="895205" y="7068652"/>
            <a:ext cx="11214389" cy="656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tengo a → b, se cumple 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469" name="Google Shape;46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4050" y="7187309"/>
            <a:ext cx="2895601" cy="4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2191137" y="1011039"/>
            <a:ext cx="862255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 en los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5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895205" y="3851072"/>
            <a:ext cx="11214389" cy="656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b → a, c, luego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477" name="Google Shape;4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008" y="3976079"/>
            <a:ext cx="3505201" cy="4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0"/>
          <p:cNvSpPr txBox="1"/>
          <p:nvPr/>
        </p:nvSpPr>
        <p:spPr>
          <a:xfrm>
            <a:off x="895205" y="5250470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479" name="Google Shape;47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643" y="5352070"/>
            <a:ext cx="2895601" cy="469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0"/>
          <p:cNvSpPr txBox="1"/>
          <p:nvPr/>
        </p:nvSpPr>
        <p:spPr>
          <a:xfrm>
            <a:off x="895205" y="6715362"/>
            <a:ext cx="11214389" cy="11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Importante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usar esta idea de demostración para los ejercicios planteados en cada observación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1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895205" y="353194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Averiguar todas las dependencias: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895205" y="487007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Toma(alumno, carrera, ramo, sala, hora)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895205" y="6208210"/>
            <a:ext cx="11214389" cy="1766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 → carrera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carrera, ramo → sala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ramo → 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/>
        </p:nvSpPr>
        <p:spPr>
          <a:xfrm>
            <a:off x="3946652" y="1015999"/>
            <a:ext cx="511149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895205" y="353194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Averiguar todas las dependencias: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895205" y="4870079"/>
            <a:ext cx="11214389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Toma(alumno, carrera, ramo, sala, hora)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2"/>
          <p:cNvSpPr txBox="1"/>
          <p:nvPr/>
        </p:nvSpPr>
        <p:spPr>
          <a:xfrm>
            <a:off x="895205" y="6208210"/>
            <a:ext cx="11214389" cy="1766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 → carrera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carrera, ramo → sala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ramo → 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2675381" y="8409306"/>
            <a:ext cx="765403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alumno, ramo → carrera, sala, hora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/>
        </p:nvSpPr>
        <p:spPr>
          <a:xfrm>
            <a:off x="895205" y="2914646"/>
            <a:ext cx="11214389" cy="3924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Eliminar anomalías tratando de minimizar la redundancia, para esto: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averiguar las dependencias que aplican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Descomponer las tablas en tablas más pequeñas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4666742" y="1015999"/>
            <a:ext cx="36713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/>
        </p:nvSpPr>
        <p:spPr>
          <a:xfrm>
            <a:off x="617627" y="3172931"/>
            <a:ext cx="11769544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Información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cine, </a:t>
            </a: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película</a:t>
            </a: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director, dirección, teléfono, horario, precio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1" name="Google Shape;511;p54"/>
          <p:cNvSpPr txBox="1"/>
          <p:nvPr/>
        </p:nvSpPr>
        <p:spPr>
          <a:xfrm>
            <a:off x="3586988" y="1015999"/>
            <a:ext cx="583082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4"/>
          <p:cNvSpPr txBox="1"/>
          <p:nvPr/>
        </p:nvSpPr>
        <p:spPr>
          <a:xfrm>
            <a:off x="895205" y="4618809"/>
            <a:ext cx="11214389" cy="1766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 → dirección, teléfono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título → director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cine, película, horario → precio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617628" y="7116594"/>
            <a:ext cx="12801724" cy="176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peor diseño: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MAL(cine, película, director, dirección, teléfono, horario,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mal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5"/>
          <p:cNvSpPr txBox="1"/>
          <p:nvPr/>
        </p:nvSpPr>
        <p:spPr>
          <a:xfrm>
            <a:off x="3586988" y="1015999"/>
            <a:ext cx="583082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5"/>
          <p:cNvSpPr txBox="1"/>
          <p:nvPr/>
        </p:nvSpPr>
        <p:spPr>
          <a:xfrm>
            <a:off x="705270" y="4052238"/>
            <a:ext cx="12984604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MAL(cine, película, director,dirección, teléfono, horario,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5"/>
          <p:cNvSpPr txBox="1"/>
          <p:nvPr/>
        </p:nvSpPr>
        <p:spPr>
          <a:xfrm>
            <a:off x="434748" y="5547180"/>
            <a:ext cx="12387172" cy="2318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Redundancia: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película determina al director, pero cada vez que dan la película los listamos a ambos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Listamos la dirección y el teléfono del cine una y otra vez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2" name="Google Shape;522;p55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mal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3586988" y="1015999"/>
            <a:ext cx="583082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mal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6"/>
          <p:cNvSpPr txBox="1"/>
          <p:nvPr/>
        </p:nvSpPr>
        <p:spPr>
          <a:xfrm>
            <a:off x="617628" y="4728030"/>
            <a:ext cx="11769544" cy="392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cambiamos una dirección nos volvemos inconsistentes, hay que cambiarla en todas las tuplas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dejamos de mostrar una película perdemos la asociación director - película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podemos agregar películas que no se muestran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6"/>
          <p:cNvSpPr txBox="1"/>
          <p:nvPr/>
        </p:nvSpPr>
        <p:spPr>
          <a:xfrm>
            <a:off x="617628" y="3501226"/>
            <a:ext cx="12984604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MAL(cine, película, director,dirección, teléfono, horario, precio)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/>
        </p:nvSpPr>
        <p:spPr>
          <a:xfrm>
            <a:off x="3586988" y="1015999"/>
            <a:ext cx="583082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buen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7"/>
          <p:cNvSpPr txBox="1"/>
          <p:nvPr/>
        </p:nvSpPr>
        <p:spPr>
          <a:xfrm>
            <a:off x="561579" y="3302821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Dividimos MAL en 3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8-04 a la(s) 16.55.22.png" id="538" name="Google Shape;5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4362450"/>
            <a:ext cx="117729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/>
          <p:nvPr/>
        </p:nvSpPr>
        <p:spPr>
          <a:xfrm>
            <a:off x="3586988" y="1015999"/>
            <a:ext cx="583082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buen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8"/>
          <p:cNvSpPr txBox="1"/>
          <p:nvPr/>
        </p:nvSpPr>
        <p:spPr>
          <a:xfrm>
            <a:off x="561579" y="2810825"/>
            <a:ext cx="11881642" cy="337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 buen diseño porque: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hay anomalías, cada dependencia funcional define una llave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perdemos dependencias funcionales, pues todas están restringidas a sus respectivas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perdemos información: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546" name="Google Shape;54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0" y="6499937"/>
            <a:ext cx="6718300" cy="495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547" name="Google Shape;54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500" y="7072503"/>
            <a:ext cx="7467600" cy="495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548" name="Google Shape;548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500" y="7645069"/>
            <a:ext cx="4978400" cy="495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549" name="Google Shape;549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7500" y="8217634"/>
            <a:ext cx="4622800" cy="4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4637" y="7635323"/>
            <a:ext cx="5371737" cy="5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5236f9d3f_2_0"/>
          <p:cNvSpPr txBox="1"/>
          <p:nvPr/>
        </p:nvSpPr>
        <p:spPr>
          <a:xfrm>
            <a:off x="3450429" y="975000"/>
            <a:ext cx="61038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 (repaso)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6" name="Google Shape;556;g125236f9d3f_2_0"/>
          <p:cNvSpPr txBox="1"/>
          <p:nvPr/>
        </p:nvSpPr>
        <p:spPr>
          <a:xfrm>
            <a:off x="561579" y="3221537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 llave (superkey):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conjunto de atributos qué determina a todo el resto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25236f9d3f_2_0"/>
          <p:cNvSpPr txBox="1"/>
          <p:nvPr/>
        </p:nvSpPr>
        <p:spPr>
          <a:xfrm>
            <a:off x="561579" y="5017177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(candidata/minimal):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conjunto de atributos qué determina a todo el resto, y ninguno de sus subconjuntos es una super llave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25236f9d3f_2_0"/>
          <p:cNvSpPr txBox="1"/>
          <p:nvPr/>
        </p:nvSpPr>
        <p:spPr>
          <a:xfrm>
            <a:off x="561579" y="7510507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llave candidata qué queremos destacar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1448955" y="1011039"/>
            <a:ext cx="1010693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la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6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94" name="Google Shape;94;p6"/>
          <p:cNvSpPr txBox="1"/>
          <p:nvPr/>
        </p:nvSpPr>
        <p:spPr>
          <a:xfrm>
            <a:off x="2423801" y="7486751"/>
            <a:ext cx="8392244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Guardamos el valor 18000 muchas veces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Gasto de espacio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5236f9d3f_2_57"/>
          <p:cNvSpPr txBox="1"/>
          <p:nvPr/>
        </p:nvSpPr>
        <p:spPr>
          <a:xfrm>
            <a:off x="3917561" y="1011039"/>
            <a:ext cx="5169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Surrogate Keys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4" name="Google Shape;564;g125236f9d3f_2_57"/>
          <p:cNvSpPr txBox="1"/>
          <p:nvPr/>
        </p:nvSpPr>
        <p:spPr>
          <a:xfrm>
            <a:off x="561579" y="2962959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Alumnos(</a:t>
            </a:r>
            <a:r>
              <a:rPr b="1" i="0" lang="es-CL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nombre, apellido, carrera, correo)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25236f9d3f_2_57"/>
          <p:cNvSpPr txBox="1"/>
          <p:nvPr/>
        </p:nvSpPr>
        <p:spPr>
          <a:xfrm>
            <a:off x="1841739" y="4413607"/>
            <a:ext cx="4023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25236f9d3f_2_57"/>
          <p:cNvSpPr txBox="1"/>
          <p:nvPr/>
        </p:nvSpPr>
        <p:spPr>
          <a:xfrm>
            <a:off x="7139725" y="4362310"/>
            <a:ext cx="4023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/>
        </p:nvSpPr>
        <p:spPr>
          <a:xfrm>
            <a:off x="588898" y="1015999"/>
            <a:ext cx="1182700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Boyce-Codd Normal Form (BCNF)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9"/>
          <p:cNvSpPr txBox="1"/>
          <p:nvPr/>
        </p:nvSpPr>
        <p:spPr>
          <a:xfrm>
            <a:off x="561579" y="3080613"/>
            <a:ext cx="11881642" cy="656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Causa de anomalías: X → Y cuando X no es una super llave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3" name="Google Shape;573;p59"/>
          <p:cNvSpPr txBox="1"/>
          <p:nvPr/>
        </p:nvSpPr>
        <p:spPr>
          <a:xfrm>
            <a:off x="561579" y="4512585"/>
            <a:ext cx="11881642" cy="1202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BCNF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para toda dependencia funcional no trivial X → Y,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super llave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561579" y="6495026"/>
            <a:ext cx="1188164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esquema está en BCNF si todas sus relaciones están en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9"/>
          <p:cNvSpPr/>
          <p:nvPr/>
        </p:nvSpPr>
        <p:spPr>
          <a:xfrm>
            <a:off x="751648" y="4457121"/>
            <a:ext cx="11501501" cy="1313449"/>
          </a:xfrm>
          <a:prstGeom prst="roundRect">
            <a:avLst>
              <a:gd fmla="val 16667" name="adj"/>
            </a:avLst>
          </a:prstGeom>
          <a:solidFill>
            <a:schemeClr val="lt2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 txBox="1"/>
          <p:nvPr/>
        </p:nvSpPr>
        <p:spPr>
          <a:xfrm>
            <a:off x="588898" y="1015999"/>
            <a:ext cx="11826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Boyce-Codd Normal Form (BCNF)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0"/>
          <p:cNvSpPr txBox="1"/>
          <p:nvPr/>
        </p:nvSpPr>
        <p:spPr>
          <a:xfrm>
            <a:off x="561579" y="3080613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tablas pueden tener más de una llave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2" name="Google Shape;582;p60"/>
          <p:cNvSpPr txBox="1"/>
          <p:nvPr/>
        </p:nvSpPr>
        <p:spPr>
          <a:xfrm>
            <a:off x="561579" y="4613826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Generalmente nos enfocamos en las llaves minimales o candidatas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0"/>
          <p:cNvSpPr txBox="1"/>
          <p:nvPr/>
        </p:nvSpPr>
        <p:spPr>
          <a:xfrm>
            <a:off x="561654" y="6395226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minimal si no existe una llave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X’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 que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X’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⊆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1"/>
          <p:cNvSpPr txBox="1"/>
          <p:nvPr/>
        </p:nvSpPr>
        <p:spPr>
          <a:xfrm>
            <a:off x="588898" y="1015999"/>
            <a:ext cx="11826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Boyce-Codd Normal Form (BCNF)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1"/>
          <p:cNvSpPr txBox="1"/>
          <p:nvPr/>
        </p:nvSpPr>
        <p:spPr>
          <a:xfrm>
            <a:off x="561579" y="3080613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tablas pueden tener más de una llave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0" name="Google Shape;590;p61"/>
          <p:cNvSpPr txBox="1"/>
          <p:nvPr/>
        </p:nvSpPr>
        <p:spPr>
          <a:xfrm>
            <a:off x="561579" y="4613826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Generalmente nos enfocamos en las llaves minimales o candidatas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1"/>
          <p:cNvSpPr txBox="1"/>
          <p:nvPr/>
        </p:nvSpPr>
        <p:spPr>
          <a:xfrm>
            <a:off x="561654" y="6395226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minimal si no existe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X’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 que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X’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⊆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61"/>
          <p:cNvSpPr txBox="1"/>
          <p:nvPr/>
        </p:nvSpPr>
        <p:spPr>
          <a:xfrm>
            <a:off x="561579" y="7812951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definición vale para cualquier llaves minimales y no minimales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5236f9d3f_2_114"/>
          <p:cNvSpPr txBox="1"/>
          <p:nvPr/>
        </p:nvSpPr>
        <p:spPr>
          <a:xfrm>
            <a:off x="2169492" y="1011039"/>
            <a:ext cx="86658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¿Cuándo estoy en BCNF?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8" name="Google Shape;598;g125236f9d3f_2_114"/>
          <p:cNvSpPr txBox="1"/>
          <p:nvPr/>
        </p:nvSpPr>
        <p:spPr>
          <a:xfrm>
            <a:off x="561579" y="2962959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Alumnos(</a:t>
            </a:r>
            <a:r>
              <a:rPr b="1" i="0" lang="es-CL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nombre, apellido, carrera, correo)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25236f9d3f_2_114"/>
          <p:cNvSpPr txBox="1"/>
          <p:nvPr/>
        </p:nvSpPr>
        <p:spPr>
          <a:xfrm>
            <a:off x="561579" y="3963310"/>
            <a:ext cx="40233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25236f9d3f_2_114"/>
          <p:cNvSpPr txBox="1"/>
          <p:nvPr/>
        </p:nvSpPr>
        <p:spPr>
          <a:xfrm>
            <a:off x="561579" y="8414265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Basta concentrarnos en las llaves!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1" name="Google Shape;601;g125236f9d3f_2_114"/>
          <p:cNvSpPr txBox="1"/>
          <p:nvPr/>
        </p:nvSpPr>
        <p:spPr>
          <a:xfrm>
            <a:off x="4584915" y="3963310"/>
            <a:ext cx="54474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r>
              <a:rPr b="1" lang="es-CL" sz="3600"/>
              <a:t> -&gt;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 </a:t>
            </a:r>
            <a:r>
              <a:rPr b="1" lang="es-CL" sz="3600"/>
              <a:t>-&gt;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correo </a:t>
            </a:r>
            <a:r>
              <a:rPr b="1" lang="es-CL" sz="3600"/>
              <a:t>-&gt;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todo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aid,rut </a:t>
            </a:r>
            <a:r>
              <a:rPr b="1" lang="es-CL" sz="3600"/>
              <a:t>-&gt;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todo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aid,nombre </a:t>
            </a:r>
            <a:r>
              <a:rPr b="1" lang="es-CL" sz="3600"/>
              <a:t>-&gt;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25236f9d3f_2_114"/>
          <p:cNvSpPr/>
          <p:nvPr/>
        </p:nvSpPr>
        <p:spPr>
          <a:xfrm>
            <a:off x="9405257" y="5247539"/>
            <a:ext cx="2939100" cy="663600"/>
          </a:xfrm>
          <a:prstGeom prst="wedgeEllipseCallout">
            <a:avLst>
              <a:gd fmla="val -62611" name="adj1"/>
              <a:gd fmla="val 168307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superllaves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5236f9d3f_2_123"/>
          <p:cNvSpPr txBox="1"/>
          <p:nvPr/>
        </p:nvSpPr>
        <p:spPr>
          <a:xfrm>
            <a:off x="2169492" y="1011039"/>
            <a:ext cx="86658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¿Cuándo estoy en BCNF?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8" name="Google Shape;608;g125236f9d3f_2_123"/>
          <p:cNvSpPr txBox="1"/>
          <p:nvPr/>
        </p:nvSpPr>
        <p:spPr>
          <a:xfrm>
            <a:off x="862025" y="2896382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BCNF hay qué pescar las dependencias: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 🡪 resto </a:t>
            </a:r>
            <a:r>
              <a:rPr b="0" i="0" lang="es-CL" sz="2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(ojo: llave candidata, posiblemente más de una)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notSuperLlave 🡪 algo </a:t>
            </a:r>
            <a:r>
              <a:rPr b="0" i="0" lang="es-CL" sz="2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(ya no estoy en BCNF)</a:t>
            </a:r>
            <a:endParaRPr b="0" i="0" sz="3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9" name="Google Shape;609;g125236f9d3f_2_123"/>
          <p:cNvSpPr txBox="1"/>
          <p:nvPr/>
        </p:nvSpPr>
        <p:spPr>
          <a:xfrm>
            <a:off x="862025" y="5306027"/>
            <a:ext cx="118815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AlumnoTelefono(</a:t>
            </a:r>
            <a:r>
              <a:rPr b="1" i="0" lang="es-CL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s-CL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  <a:r>
              <a:rPr b="1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nombre, apellido):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rut, telefono </a:t>
            </a:r>
            <a:r>
              <a:rPr lang="es-CL" sz="3600"/>
              <a:t>-&gt;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todo  (esto es la única llave, todo OK)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 </a:t>
            </a:r>
            <a:r>
              <a:rPr lang="es-CL" sz="3600"/>
              <a:t>-&gt;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nombre,apellido (como rut no es superLlave, entonces el esquema </a:t>
            </a:r>
            <a:r>
              <a:rPr lang="es-CL" sz="3600"/>
              <a:t>no está en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BCNF)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2"/>
          <p:cNvSpPr txBox="1"/>
          <p:nvPr/>
        </p:nvSpPr>
        <p:spPr>
          <a:xfrm>
            <a:off x="561579" y="3585408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 se logra mediante descomposiciones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2"/>
          <p:cNvSpPr txBox="1"/>
          <p:nvPr/>
        </p:nvSpPr>
        <p:spPr>
          <a:xfrm>
            <a:off x="561579" y="5290434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vimos una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MAL a tres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lograr BCNF?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4d2776b59_0_1"/>
          <p:cNvSpPr txBox="1"/>
          <p:nvPr/>
        </p:nvSpPr>
        <p:spPr>
          <a:xfrm>
            <a:off x="5429123" y="1015999"/>
            <a:ext cx="214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124d2776b59_0_1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24d2776b59_0_1"/>
          <p:cNvSpPr txBox="1"/>
          <p:nvPr/>
        </p:nvSpPr>
        <p:spPr>
          <a:xfrm>
            <a:off x="642500" y="2954975"/>
            <a:ext cx="117198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INPUT:  - el esquema de la tabla R(A) con A un conjunto de atributos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- dependencias funcionales estandarizadas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 Light"/>
              <a:buAutoNum type="arabicPeriod"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Tomar una </a:t>
            </a: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dependencia</a:t>
            </a: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funciona</a:t>
            </a: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  X → Y  y descomponer en 2 tablas con esquemas: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R1(X,Y)     y    R2(A – Y) 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5" name="Google Shape;625;g124d2776b5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475" y="6212975"/>
            <a:ext cx="48958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g124d2776b59_0_1"/>
          <p:cNvSpPr txBox="1"/>
          <p:nvPr/>
        </p:nvSpPr>
        <p:spPr>
          <a:xfrm>
            <a:off x="5002400" y="85445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90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A,B,C → F,G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4d2776b59_0_15"/>
          <p:cNvSpPr txBox="1"/>
          <p:nvPr/>
        </p:nvSpPr>
        <p:spPr>
          <a:xfrm>
            <a:off x="5429123" y="1015999"/>
            <a:ext cx="214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24d2776b59_0_15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24d2776b59_0_15"/>
          <p:cNvSpPr txBox="1"/>
          <p:nvPr/>
        </p:nvSpPr>
        <p:spPr>
          <a:xfrm>
            <a:off x="274450" y="2807363"/>
            <a:ext cx="128781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INPUT:  - el esquema de la tabla R(A)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- dependencias funcionales estandarizadas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 Light"/>
              <a:buAutoNum type="arabicPeriod"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Tomar una dependencia funcional  X → Y  y descomponer en 2 tablas con esquemas: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									R1(X,Y)     y    R2(A – Y) 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4" name="Google Shape;634;g124d2776b5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38" y="6199550"/>
            <a:ext cx="27622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124d2776b5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513" y="6190025"/>
            <a:ext cx="38290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124d2776b59_0_15"/>
          <p:cNvSpPr txBox="1"/>
          <p:nvPr/>
        </p:nvSpPr>
        <p:spPr>
          <a:xfrm>
            <a:off x="316600" y="8079800"/>
            <a:ext cx="127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2. Repetir con las tablas que aun no están en FNBC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3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3"/>
          <p:cNvSpPr txBox="1"/>
          <p:nvPr/>
        </p:nvSpPr>
        <p:spPr>
          <a:xfrm>
            <a:off x="561579" y="3312355"/>
            <a:ext cx="11881642" cy="11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Encontrar 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una dependencia que viole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3"/>
          <p:cNvSpPr txBox="1"/>
          <p:nvPr/>
        </p:nvSpPr>
        <p:spPr>
          <a:xfrm>
            <a:off x="561579" y="5429250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Descomponer relación en 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3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645" name="Google Shape;6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350" y="4660900"/>
            <a:ext cx="41021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7-08-04 a la(s) 17.12.47.png" id="646" name="Google Shape;64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6243187"/>
            <a:ext cx="5156200" cy="31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1448955" y="1011039"/>
            <a:ext cx="1010693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la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Pablo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9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03" name="Google Shape;103;p7"/>
          <p:cNvSpPr txBox="1"/>
          <p:nvPr/>
        </p:nvSpPr>
        <p:spPr>
          <a:xfrm>
            <a:off x="1934007" y="7791551"/>
            <a:ext cx="91368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conocemos el score, pero no el valorHora, no podemos insertar este guía a la tabla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 de inserción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4"/>
          <p:cNvSpPr txBox="1"/>
          <p:nvPr/>
        </p:nvSpPr>
        <p:spPr>
          <a:xfrm>
            <a:off x="5429123" y="1015999"/>
            <a:ext cx="214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4"/>
          <p:cNvSpPr txBox="1"/>
          <p:nvPr/>
        </p:nvSpPr>
        <p:spPr>
          <a:xfrm>
            <a:off x="561579" y="3312355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Encontrar 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una dependencia que viole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4"/>
          <p:cNvSpPr txBox="1"/>
          <p:nvPr/>
        </p:nvSpPr>
        <p:spPr>
          <a:xfrm>
            <a:off x="561579" y="5429250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Descomponer relación en 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4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655" name="Google Shape;65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350" y="4660900"/>
            <a:ext cx="41021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7-08-04 a la(s) 17.12.47.png" id="656" name="Google Shape;65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6243187"/>
            <a:ext cx="5156200" cy="31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64"/>
          <p:cNvSpPr/>
          <p:nvPr/>
        </p:nvSpPr>
        <p:spPr>
          <a:xfrm>
            <a:off x="9630925" y="4426950"/>
            <a:ext cx="3087600" cy="899700"/>
          </a:xfrm>
          <a:prstGeom prst="wedgeRoundRectCallout">
            <a:avLst>
              <a:gd fmla="val -72517" name="adj1"/>
              <a:gd fmla="val -985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CL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s-CL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-CL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a</a:t>
            </a:r>
            <a:r>
              <a:rPr b="0" baseline="-25000" i="0" lang="es-CL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CL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¿es llave?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5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5"/>
          <p:cNvSpPr txBox="1"/>
          <p:nvPr/>
        </p:nvSpPr>
        <p:spPr>
          <a:xfrm>
            <a:off x="5065424" y="3415946"/>
            <a:ext cx="287395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(a,b,c,d,e,f)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4" name="Google Shape;664;p65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5"/>
          <p:cNvSpPr txBox="1"/>
          <p:nvPr/>
        </p:nvSpPr>
        <p:spPr>
          <a:xfrm>
            <a:off x="3850578" y="4306579"/>
            <a:ext cx="5303644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a,b → c,e  rompe BCNF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5368529" y="7105098"/>
            <a:ext cx="2643723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(a,b,c,e)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65"/>
          <p:cNvSpPr txBox="1"/>
          <p:nvPr/>
        </p:nvSpPr>
        <p:spPr>
          <a:xfrm>
            <a:off x="5441407" y="8036925"/>
            <a:ext cx="249796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R2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(a,b,d,f)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8" name="Google Shape;668;p65"/>
          <p:cNvSpPr/>
          <p:nvPr/>
        </p:nvSpPr>
        <p:spPr>
          <a:xfrm>
            <a:off x="5894977" y="5129159"/>
            <a:ext cx="1214845" cy="19202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86F75"/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6"/>
          <p:cNvSpPr txBox="1"/>
          <p:nvPr/>
        </p:nvSpPr>
        <p:spPr>
          <a:xfrm>
            <a:off x="561654" y="4992807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repite el proceso anterior hasta que no haya más violaciones de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6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6"/>
          <p:cNvSpPr txBox="1"/>
          <p:nvPr/>
        </p:nvSpPr>
        <p:spPr>
          <a:xfrm>
            <a:off x="561654" y="7297040"/>
            <a:ext cx="11881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Optimización: elegir la mayor cantidad de B’s posibles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677" name="Google Shape;67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350" y="3543163"/>
            <a:ext cx="41021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7"/>
          <p:cNvSpPr txBox="1"/>
          <p:nvPr/>
        </p:nvSpPr>
        <p:spPr>
          <a:xfrm>
            <a:off x="561579" y="3154397"/>
            <a:ext cx="11881642" cy="229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descomponemos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lograr BCNF?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b →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7"/>
          <p:cNvSpPr txBox="1"/>
          <p:nvPr/>
        </p:nvSpPr>
        <p:spPr>
          <a:xfrm>
            <a:off x="561579" y="6346895"/>
            <a:ext cx="11881642" cy="656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deducir a → c, a → b,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8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8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</a:t>
            </a:r>
            <a:endParaRPr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6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8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4" name="Google Shape;694;p68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8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9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9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9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9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9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6" name="Google Shape;706;p69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7" name="Google Shape;707;p69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0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0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0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0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6" name="Google Shape;716;p70"/>
          <p:cNvSpPr txBox="1"/>
          <p:nvPr/>
        </p:nvSpPr>
        <p:spPr>
          <a:xfrm>
            <a:off x="5242223" y="7296014"/>
            <a:ext cx="2422383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R1(a, b, 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0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70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9" name="Google Shape;719;p70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0" name="Google Shape;720;p70"/>
          <p:cNvSpPr/>
          <p:nvPr/>
        </p:nvSpPr>
        <p:spPr>
          <a:xfrm>
            <a:off x="4833822" y="7111058"/>
            <a:ext cx="2422383" cy="1395254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1" name="Google Shape;721;p70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1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1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1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1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0" name="Google Shape;730;p71"/>
          <p:cNvSpPr txBox="1"/>
          <p:nvPr/>
        </p:nvSpPr>
        <p:spPr>
          <a:xfrm>
            <a:off x="5242223" y="7296014"/>
            <a:ext cx="2422383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R1(a, b, 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1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71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3" name="Google Shape;733;p71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4" name="Google Shape;734;p71"/>
          <p:cNvSpPr/>
          <p:nvPr/>
        </p:nvSpPr>
        <p:spPr>
          <a:xfrm>
            <a:off x="4833822" y="7111058"/>
            <a:ext cx="2422383" cy="1395254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5" name="Google Shape;735;p71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6" name="Google Shape;736;p71"/>
          <p:cNvSpPr txBox="1"/>
          <p:nvPr/>
        </p:nvSpPr>
        <p:spPr>
          <a:xfrm>
            <a:off x="7806126" y="7229441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7" name="Google Shape;737;p71"/>
          <p:cNvSpPr/>
          <p:nvPr/>
        </p:nvSpPr>
        <p:spPr>
          <a:xfrm>
            <a:off x="7256205" y="7624533"/>
            <a:ext cx="2036916" cy="267053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2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72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7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72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6" name="Google Shape;746;p72"/>
          <p:cNvSpPr txBox="1"/>
          <p:nvPr/>
        </p:nvSpPr>
        <p:spPr>
          <a:xfrm>
            <a:off x="5242223" y="7296014"/>
            <a:ext cx="2422383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R1(a, b, 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2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2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9" name="Google Shape;749;p72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0" name="Google Shape;750;p72"/>
          <p:cNvSpPr/>
          <p:nvPr/>
        </p:nvSpPr>
        <p:spPr>
          <a:xfrm>
            <a:off x="4833822" y="7111058"/>
            <a:ext cx="2422383" cy="1395254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1" name="Google Shape;751;p72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2" name="Google Shape;752;p72"/>
          <p:cNvSpPr txBox="1"/>
          <p:nvPr/>
        </p:nvSpPr>
        <p:spPr>
          <a:xfrm>
            <a:off x="10020838" y="7045189"/>
            <a:ext cx="2422383" cy="13952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R11(b,c)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R12(a,b)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2"/>
          <p:cNvSpPr txBox="1"/>
          <p:nvPr/>
        </p:nvSpPr>
        <p:spPr>
          <a:xfrm>
            <a:off x="7806126" y="7229441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4" name="Google Shape;754;p72"/>
          <p:cNvSpPr/>
          <p:nvPr/>
        </p:nvSpPr>
        <p:spPr>
          <a:xfrm>
            <a:off x="9293120" y="6844387"/>
            <a:ext cx="2922226" cy="1857832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5" name="Google Shape;755;p72"/>
          <p:cNvSpPr/>
          <p:nvPr/>
        </p:nvSpPr>
        <p:spPr>
          <a:xfrm>
            <a:off x="7256205" y="7624533"/>
            <a:ext cx="2036916" cy="267053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3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73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3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3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4" name="Google Shape;764;p73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3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6" name="Google Shape;766;p73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7" name="Google Shape;767;p73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1448955" y="1011039"/>
            <a:ext cx="1010693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la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rgbClr val="FF0000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12" name="Google Shape;112;p8"/>
          <p:cNvSpPr txBox="1"/>
          <p:nvPr/>
        </p:nvSpPr>
        <p:spPr>
          <a:xfrm>
            <a:off x="1934007" y="7763750"/>
            <a:ext cx="913678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cambia el valor hora para el score 8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 de actualización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4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74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4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4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6" name="Google Shape;776;p74"/>
          <p:cNvSpPr txBox="1"/>
          <p:nvPr/>
        </p:nvSpPr>
        <p:spPr>
          <a:xfrm>
            <a:off x="5242223" y="7296014"/>
            <a:ext cx="2422383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R1'(a,b)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R2'(a,c,d)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74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4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9" name="Google Shape;779;p74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0" name="Google Shape;780;p74"/>
          <p:cNvSpPr/>
          <p:nvPr/>
        </p:nvSpPr>
        <p:spPr>
          <a:xfrm>
            <a:off x="4833822" y="7091065"/>
            <a:ext cx="2422383" cy="1395254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1" name="Google Shape;781;p74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5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5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5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5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0" name="Google Shape;790;p75"/>
          <p:cNvSpPr txBox="1"/>
          <p:nvPr/>
        </p:nvSpPr>
        <p:spPr>
          <a:xfrm>
            <a:off x="5242223" y="7296014"/>
            <a:ext cx="2422383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R1'(a,b)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R2'(a,c,d)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5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5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3" name="Google Shape;793;p75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4" name="Google Shape;794;p75"/>
          <p:cNvSpPr/>
          <p:nvPr/>
        </p:nvSpPr>
        <p:spPr>
          <a:xfrm>
            <a:off x="4833822" y="7091065"/>
            <a:ext cx="2422383" cy="1395254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5" name="Google Shape;795;p75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6" name="Google Shape;796;p75"/>
          <p:cNvSpPr txBox="1"/>
          <p:nvPr/>
        </p:nvSpPr>
        <p:spPr>
          <a:xfrm>
            <a:off x="7806126" y="7229441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7" name="Google Shape;797;p75"/>
          <p:cNvSpPr/>
          <p:nvPr/>
        </p:nvSpPr>
        <p:spPr>
          <a:xfrm>
            <a:off x="7256205" y="7624533"/>
            <a:ext cx="2036916" cy="267053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6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6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6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76"/>
          <p:cNvSpPr txBox="1"/>
          <p:nvPr/>
        </p:nvSpPr>
        <p:spPr>
          <a:xfrm>
            <a:off x="5153295" y="3829521"/>
            <a:ext cx="2422383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CL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b, c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6" name="Google Shape;806;p76"/>
          <p:cNvSpPr txBox="1"/>
          <p:nvPr/>
        </p:nvSpPr>
        <p:spPr>
          <a:xfrm>
            <a:off x="5242223" y="7296014"/>
            <a:ext cx="2422383" cy="9643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R1'(a,b)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R2'(a,c,d)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6"/>
          <p:cNvSpPr txBox="1"/>
          <p:nvPr/>
        </p:nvSpPr>
        <p:spPr>
          <a:xfrm>
            <a:off x="824586" y="7506855"/>
            <a:ext cx="2422383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c,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6"/>
          <p:cNvSpPr txBox="1"/>
          <p:nvPr/>
        </p:nvSpPr>
        <p:spPr>
          <a:xfrm>
            <a:off x="3183105" y="7197927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b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9" name="Google Shape;809;p76"/>
          <p:cNvSpPr/>
          <p:nvPr/>
        </p:nvSpPr>
        <p:spPr>
          <a:xfrm>
            <a:off x="714935" y="7306509"/>
            <a:ext cx="2179024" cy="964367"/>
          </a:xfrm>
          <a:prstGeom prst="roundRect">
            <a:avLst>
              <a:gd fmla="val 16667" name="adj"/>
            </a:avLst>
          </a:prstGeom>
          <a:solidFill>
            <a:srgbClr val="81C1FD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0" name="Google Shape;810;p76"/>
          <p:cNvSpPr/>
          <p:nvPr/>
        </p:nvSpPr>
        <p:spPr>
          <a:xfrm>
            <a:off x="4833822" y="7091065"/>
            <a:ext cx="2422383" cy="1395254"/>
          </a:xfrm>
          <a:prstGeom prst="roundRect">
            <a:avLst>
              <a:gd fmla="val 16667" name="adj"/>
            </a:avLst>
          </a:prstGeom>
          <a:solidFill>
            <a:srgbClr val="F4A365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1" name="Google Shape;811;p76"/>
          <p:cNvSpPr/>
          <p:nvPr/>
        </p:nvSpPr>
        <p:spPr>
          <a:xfrm>
            <a:off x="2893959" y="7655021"/>
            <a:ext cx="1928762" cy="236565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2" name="Google Shape;812;p76"/>
          <p:cNvSpPr txBox="1"/>
          <p:nvPr/>
        </p:nvSpPr>
        <p:spPr>
          <a:xfrm>
            <a:off x="10020838" y="7045189"/>
            <a:ext cx="2422383" cy="13952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R1'(a,b)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R21'(a,c)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R22'(a,d)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76"/>
          <p:cNvSpPr txBox="1"/>
          <p:nvPr/>
        </p:nvSpPr>
        <p:spPr>
          <a:xfrm>
            <a:off x="7806126" y="7229441"/>
            <a:ext cx="1345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rPr b="0" i="0" lang="es-CL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→ c</a:t>
            </a:r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4" name="Google Shape;814;p76"/>
          <p:cNvSpPr/>
          <p:nvPr/>
        </p:nvSpPr>
        <p:spPr>
          <a:xfrm>
            <a:off x="9293120" y="6859776"/>
            <a:ext cx="2922226" cy="1857832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5" name="Google Shape;815;p76"/>
          <p:cNvSpPr/>
          <p:nvPr/>
        </p:nvSpPr>
        <p:spPr>
          <a:xfrm>
            <a:off x="7256205" y="7624533"/>
            <a:ext cx="2036916" cy="267053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7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77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                              Descomposición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7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3" name="Google Shape;823;p77"/>
          <p:cNvSpPr txBox="1"/>
          <p:nvPr/>
        </p:nvSpPr>
        <p:spPr>
          <a:xfrm>
            <a:off x="1856552" y="4432618"/>
            <a:ext cx="2422383" cy="13952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R11(b,c)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R12(a,b)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7"/>
          <p:cNvSpPr/>
          <p:nvPr/>
        </p:nvSpPr>
        <p:spPr>
          <a:xfrm>
            <a:off x="1128834" y="4231816"/>
            <a:ext cx="2922226" cy="1857832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5" name="Google Shape;825;p77"/>
          <p:cNvSpPr txBox="1"/>
          <p:nvPr/>
        </p:nvSpPr>
        <p:spPr>
          <a:xfrm>
            <a:off x="9119501" y="4417229"/>
            <a:ext cx="2422383" cy="13952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R1'(a,b)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R21'(a,c)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R22'(a,d)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77"/>
          <p:cNvSpPr/>
          <p:nvPr/>
        </p:nvSpPr>
        <p:spPr>
          <a:xfrm>
            <a:off x="8391783" y="4231816"/>
            <a:ext cx="2922226" cy="1857832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8"/>
          <p:cNvSpPr txBox="1"/>
          <p:nvPr/>
        </p:nvSpPr>
        <p:spPr>
          <a:xfrm>
            <a:off x="5429123" y="1015999"/>
            <a:ext cx="214655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8"/>
          <p:cNvSpPr txBox="1"/>
          <p:nvPr/>
        </p:nvSpPr>
        <p:spPr>
          <a:xfrm>
            <a:off x="561579" y="3172931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1:                              Descomposición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7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4" name="Google Shape;834;p78"/>
          <p:cNvSpPr txBox="1"/>
          <p:nvPr/>
        </p:nvSpPr>
        <p:spPr>
          <a:xfrm>
            <a:off x="1856552" y="4432618"/>
            <a:ext cx="2422383" cy="13952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R11(b,c)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R12(a,b)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78"/>
          <p:cNvSpPr/>
          <p:nvPr/>
        </p:nvSpPr>
        <p:spPr>
          <a:xfrm>
            <a:off x="1128834" y="4231816"/>
            <a:ext cx="2922226" cy="1857832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6" name="Google Shape;836;p78"/>
          <p:cNvSpPr txBox="1"/>
          <p:nvPr/>
        </p:nvSpPr>
        <p:spPr>
          <a:xfrm>
            <a:off x="9119501" y="4417229"/>
            <a:ext cx="2422383" cy="13952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R1'(a,b)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R21'(a,c)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R22'(a,d)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78"/>
          <p:cNvSpPr/>
          <p:nvPr/>
        </p:nvSpPr>
        <p:spPr>
          <a:xfrm>
            <a:off x="8391783" y="4231816"/>
            <a:ext cx="2922226" cy="1857832"/>
          </a:xfrm>
          <a:prstGeom prst="roundRect">
            <a:avLst>
              <a:gd fmla="val 16667" name="adj"/>
            </a:avLst>
          </a:prstGeom>
          <a:solidFill>
            <a:srgbClr val="1DFF63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8" name="Google Shape;838;p78"/>
          <p:cNvSpPr txBox="1"/>
          <p:nvPr/>
        </p:nvSpPr>
        <p:spPr>
          <a:xfrm>
            <a:off x="561579" y="7433393"/>
            <a:ext cx="1188164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Pero: el join natural es equivalente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9"/>
          <p:cNvSpPr txBox="1"/>
          <p:nvPr/>
        </p:nvSpPr>
        <p:spPr>
          <a:xfrm>
            <a:off x="2443607" y="1015999"/>
            <a:ext cx="8117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Pérdida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8-06 a la(s) 23.01.46.png" id="844" name="Google Shape;84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3937849"/>
            <a:ext cx="8458200" cy="5016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79"/>
          <p:cNvSpPr txBox="1"/>
          <p:nvPr/>
        </p:nvSpPr>
        <p:spPr>
          <a:xfrm>
            <a:off x="561579" y="2661074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descomposición no puede perder información!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0"/>
          <p:cNvSpPr txBox="1"/>
          <p:nvPr/>
        </p:nvSpPr>
        <p:spPr>
          <a:xfrm>
            <a:off x="2443607" y="1015999"/>
            <a:ext cx="8117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Pérdida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80"/>
          <p:cNvSpPr txBox="1"/>
          <p:nvPr/>
        </p:nvSpPr>
        <p:spPr>
          <a:xfrm>
            <a:off x="561579" y="2661074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descomposición no puede perder información!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8-06 a la(s) 23.02.48.png" id="852" name="Google Shape;85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200" y="4995822"/>
            <a:ext cx="77724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80"/>
          <p:cNvSpPr txBox="1"/>
          <p:nvPr/>
        </p:nvSpPr>
        <p:spPr>
          <a:xfrm>
            <a:off x="561579" y="3828448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hacer el join: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1"/>
          <p:cNvSpPr txBox="1"/>
          <p:nvPr/>
        </p:nvSpPr>
        <p:spPr>
          <a:xfrm>
            <a:off x="1561592" y="1015999"/>
            <a:ext cx="98816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sin pérdida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81"/>
          <p:cNvSpPr txBox="1"/>
          <p:nvPr/>
        </p:nvSpPr>
        <p:spPr>
          <a:xfrm>
            <a:off x="561579" y="3312358"/>
            <a:ext cx="1188164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R(A, B, C) descompuesta en R1(A, B) y R2(A, C) es sin pérdida de información si para toda instancia de 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860" name="Google Shape;86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550" y="5556250"/>
            <a:ext cx="2679700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2"/>
          <p:cNvSpPr txBox="1"/>
          <p:nvPr/>
        </p:nvSpPr>
        <p:spPr>
          <a:xfrm>
            <a:off x="1561592" y="1015999"/>
            <a:ext cx="988161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Descomposición sin pérdida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82"/>
          <p:cNvSpPr txBox="1"/>
          <p:nvPr/>
        </p:nvSpPr>
        <p:spPr>
          <a:xfrm>
            <a:off x="561579" y="4328333"/>
            <a:ext cx="11881642" cy="2849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todo esquema con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(A, B, C) y dependencia funcional A → B, para A, B, C conjuntos de atributos disjuntos, se tiene que la descomposición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(A, B) y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R2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(A, C) con A → B es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pérdida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82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Teorema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3"/>
          <p:cNvSpPr txBox="1"/>
          <p:nvPr/>
        </p:nvSpPr>
        <p:spPr>
          <a:xfrm>
            <a:off x="617628" y="3110722"/>
            <a:ext cx="11769544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Nuestra descomposición siempre va a ser sin pérdida de información, sin embargo puede ocurrir lo siguiente: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83"/>
          <p:cNvSpPr txBox="1"/>
          <p:nvPr/>
        </p:nvSpPr>
        <p:spPr>
          <a:xfrm>
            <a:off x="2768219" y="1015999"/>
            <a:ext cx="746836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83"/>
          <p:cNvSpPr txBox="1"/>
          <p:nvPr/>
        </p:nvSpPr>
        <p:spPr>
          <a:xfrm>
            <a:off x="895205" y="4874436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UCP(unidad, compañía, 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DF1: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unidad → compañía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DF2: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compañía, producto → unidad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3"/>
          <p:cNvSpPr txBox="1"/>
          <p:nvPr/>
        </p:nvSpPr>
        <p:spPr>
          <a:xfrm>
            <a:off x="561579" y="7197320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una violación de BCNF (unidad → compañía), ya que 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DF2 se sabe que (compañía, producto) es llave candidata, pero (unidad) no.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/>
        </p:nvSpPr>
        <p:spPr>
          <a:xfrm>
            <a:off x="1448955" y="1011039"/>
            <a:ext cx="10106934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la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1828858" y="3324762"/>
            <a:ext cx="1593611" cy="762452"/>
          </a:xfrm>
          <a:prstGeom prst="rect">
            <a:avLst/>
          </a:prstGeom>
          <a:noFill/>
          <a:ln>
            <a:noFill/>
          </a:ln>
        </p:spPr>
        <p:txBody>
          <a:bodyPr anchorCtr="0" anchor="t" bIns="64975" lIns="130025" spcFirstLastPara="1" rIns="130025" wrap="square" tIns="6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2"/>
              <a:buFont typeface="Calibri"/>
              <a:buNone/>
            </a:pPr>
            <a:r>
              <a:rPr b="1" i="0" lang="es-CL" sz="3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9"/>
          <p:cNvGraphicFramePr/>
          <p:nvPr/>
        </p:nvGraphicFramePr>
        <p:xfrm>
          <a:off x="2046732" y="4087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{7E863260-D319-4F93-8543-31B94A001884}</a:tableStyleId>
              </a:tblPr>
              <a:tblGrid>
                <a:gridCol w="1733975"/>
                <a:gridCol w="1733975"/>
                <a:gridCol w="1733975"/>
                <a:gridCol w="1733975"/>
                <a:gridCol w="1733975"/>
              </a:tblGrid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gid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nombre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score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horas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valorHora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Juan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>
                          <a:solidFill>
                            <a:srgbClr val="FF0000"/>
                          </a:solidFill>
                        </a:rPr>
                        <a:t>17000</a:t>
                      </a:r>
                      <a:endParaRPr sz="2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Johanna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Cristian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5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15000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4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Pedro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8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32</a:t>
                      </a:r>
                      <a:endParaRPr sz="2600" u="none" cap="none" strike="noStrike"/>
                    </a:p>
                  </a:txBody>
                  <a:tcPr marT="65025" marB="65025" marR="130050" marL="130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 Light"/>
                        <a:buNone/>
                      </a:pPr>
                      <a:r>
                        <a:rPr lang="es-CL" sz="2600" u="none" cap="none" strike="noStrike"/>
                        <a:t>18000</a:t>
                      </a:r>
                      <a:endParaRPr sz="1400" u="none" cap="none" strike="noStrike"/>
                    </a:p>
                  </a:txBody>
                  <a:tcPr marT="65025" marB="65025" marR="130050" marL="130050"/>
                </a:tc>
              </a:tr>
            </a:tbl>
          </a:graphicData>
        </a:graphic>
      </p:graphicFrame>
      <p:sp>
        <p:nvSpPr>
          <p:cNvPr id="121" name="Google Shape;121;p9"/>
          <p:cNvSpPr txBox="1"/>
          <p:nvPr/>
        </p:nvSpPr>
        <p:spPr>
          <a:xfrm>
            <a:off x="1934007" y="7763750"/>
            <a:ext cx="913678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cambia el valor hora para el score 8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Anomalías de actualización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6502400" y="8451117"/>
            <a:ext cx="5815874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Helvetica Neue Light"/>
              <a:buNone/>
            </a:pPr>
            <a:r>
              <a:rPr b="0" i="0" lang="es-CL" sz="32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inconsistentes!!</a:t>
            </a:r>
            <a:endParaRPr b="0" i="0" sz="32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4"/>
          <p:cNvSpPr txBox="1"/>
          <p:nvPr/>
        </p:nvSpPr>
        <p:spPr>
          <a:xfrm>
            <a:off x="617628" y="3383772"/>
            <a:ext cx="11769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al descomponer primero por DF1: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84"/>
          <p:cNvSpPr txBox="1"/>
          <p:nvPr/>
        </p:nvSpPr>
        <p:spPr>
          <a:xfrm>
            <a:off x="2768219" y="1015999"/>
            <a:ext cx="746836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4"/>
          <p:cNvSpPr txBox="1"/>
          <p:nvPr/>
        </p:nvSpPr>
        <p:spPr>
          <a:xfrm>
            <a:off x="617630" y="4371171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UC(unidad, compañía)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UP(unidad, 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84"/>
          <p:cNvSpPr txBox="1"/>
          <p:nvPr/>
        </p:nvSpPr>
        <p:spPr>
          <a:xfrm>
            <a:off x="561654" y="6025395"/>
            <a:ext cx="118815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primera relación aplica la dependencia DF1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(unidad → compañía), pero para la segunda no aplica ninguna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 Light"/>
              <a:buNone/>
            </a:pP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perdió la DF1!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4" name="Google Shape;884;p84"/>
          <p:cNvSpPr txBox="1"/>
          <p:nvPr/>
        </p:nvSpPr>
        <p:spPr>
          <a:xfrm>
            <a:off x="72175" y="2398575"/>
            <a:ext cx="740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889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•"/>
            </a:pPr>
            <a:r>
              <a:rPr lang="es-CL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DF1: unidad → compañía</a:t>
            </a:r>
            <a:endParaRPr sz="600">
              <a:solidFill>
                <a:schemeClr val="dk1"/>
              </a:solidFill>
            </a:endParaRPr>
          </a:p>
          <a:p>
            <a:pPr indent="-381000" lvl="1" marL="889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•"/>
            </a:pPr>
            <a:r>
              <a:rPr lang="es-CL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DF2: compañía, producto → unidad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2520588c04_1_2"/>
          <p:cNvSpPr txBox="1"/>
          <p:nvPr/>
        </p:nvSpPr>
        <p:spPr>
          <a:xfrm>
            <a:off x="617628" y="3383772"/>
            <a:ext cx="11769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Si descomponemos primero con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DF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2520588c04_1_2"/>
          <p:cNvSpPr txBox="1"/>
          <p:nvPr/>
        </p:nvSpPr>
        <p:spPr>
          <a:xfrm>
            <a:off x="2768219" y="1015999"/>
            <a:ext cx="7468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2520588c04_1_2"/>
          <p:cNvSpPr txBox="1"/>
          <p:nvPr/>
        </p:nvSpPr>
        <p:spPr>
          <a:xfrm>
            <a:off x="617630" y="4371171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UCP(compa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ñía, producto,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CP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compañía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12520588c04_1_2"/>
          <p:cNvSpPr txBox="1"/>
          <p:nvPr/>
        </p:nvSpPr>
        <p:spPr>
          <a:xfrm>
            <a:off x="561654" y="6025395"/>
            <a:ext cx="118815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primera relación aplica la dependencia DF2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(compañía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, producto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→ 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unidad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), pero para la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segunda 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aplica ninguna.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Se perdió la DF2!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3" name="Google Shape;893;g12520588c04_1_2"/>
          <p:cNvSpPr txBox="1"/>
          <p:nvPr/>
        </p:nvSpPr>
        <p:spPr>
          <a:xfrm>
            <a:off x="72175" y="2398575"/>
            <a:ext cx="740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889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•"/>
            </a:pPr>
            <a:r>
              <a:rPr lang="es-CL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DF1: unidad → compañía</a:t>
            </a:r>
            <a:endParaRPr sz="600">
              <a:solidFill>
                <a:schemeClr val="dk1"/>
              </a:solidFill>
            </a:endParaRPr>
          </a:p>
          <a:p>
            <a:pPr indent="-381000" lvl="1" marL="889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•"/>
            </a:pPr>
            <a:r>
              <a:rPr lang="es-CL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DF2: compañía, producto → unidad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5"/>
          <p:cNvSpPr txBox="1"/>
          <p:nvPr/>
        </p:nvSpPr>
        <p:spPr>
          <a:xfrm>
            <a:off x="2768219" y="1015999"/>
            <a:ext cx="746836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Problemas con BCNF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85"/>
          <p:cNvSpPr txBox="1"/>
          <p:nvPr/>
        </p:nvSpPr>
        <p:spPr>
          <a:xfrm>
            <a:off x="561579" y="4442091"/>
            <a:ext cx="1188164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descomposición no viola las dependencias, pero al hacer el Join: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pantalla 2017-08-07 a la(s) 11.09.06.png" id="900" name="Google Shape;900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5567" y="2701622"/>
            <a:ext cx="8233666" cy="1477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7-08-07 a la(s) 11.09.53.png" id="901" name="Google Shape;901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150" y="5898522"/>
            <a:ext cx="6032500" cy="13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85"/>
          <p:cNvSpPr txBox="1"/>
          <p:nvPr/>
        </p:nvSpPr>
        <p:spPr>
          <a:xfrm>
            <a:off x="561579" y="7507354"/>
            <a:ext cx="11881642" cy="120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Violamos la dependencia original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compañía, producto → unidad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6"/>
          <p:cNvSpPr/>
          <p:nvPr/>
        </p:nvSpPr>
        <p:spPr>
          <a:xfrm>
            <a:off x="333636" y="3056148"/>
            <a:ext cx="12109500" cy="1992600"/>
          </a:xfrm>
          <a:prstGeom prst="roundRect">
            <a:avLst>
              <a:gd fmla="val 16667" name="adj"/>
            </a:avLst>
          </a:prstGeom>
          <a:solidFill>
            <a:schemeClr val="lt2">
              <a:alpha val="20000"/>
            </a:schemeClr>
          </a:solidFill>
          <a:ln>
            <a:noFill/>
          </a:ln>
          <a:effectLst>
            <a:outerShdw blurRad="38100" rotWithShape="0" dir="5400000" dist="25400">
              <a:srgbClr val="000000">
                <a:alpha val="49411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8" name="Google Shape;908;p86"/>
          <p:cNvSpPr txBox="1"/>
          <p:nvPr/>
        </p:nvSpPr>
        <p:spPr>
          <a:xfrm>
            <a:off x="5746495" y="1015999"/>
            <a:ext cx="151180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86"/>
          <p:cNvSpPr txBox="1"/>
          <p:nvPr/>
        </p:nvSpPr>
        <p:spPr>
          <a:xfrm>
            <a:off x="561579" y="3118940"/>
            <a:ext cx="118815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relación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en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para toda dependencia funcional no trivial X → Y,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superllave o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parte de una llave minimal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86"/>
          <p:cNvSpPr txBox="1"/>
          <p:nvPr/>
        </p:nvSpPr>
        <p:spPr>
          <a:xfrm>
            <a:off x="561579" y="5424673"/>
            <a:ext cx="11881642" cy="656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llave minimal si no existe llave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Z’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que </a:t>
            </a: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Z’ ⊆ Z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1" name="Google Shape;911;p86"/>
          <p:cNvSpPr txBox="1"/>
          <p:nvPr/>
        </p:nvSpPr>
        <p:spPr>
          <a:xfrm>
            <a:off x="561579" y="6638638"/>
            <a:ext cx="11881642" cy="11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s-CL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3NF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menos restrictivo que BCNF ya que permite un poco más de redundancia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/>
          <p:nvPr/>
        </p:nvSpPr>
        <p:spPr>
          <a:xfrm>
            <a:off x="5746495" y="1015999"/>
            <a:ext cx="151180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7"/>
          <p:cNvSpPr txBox="1"/>
          <p:nvPr/>
        </p:nvSpPr>
        <p:spPr>
          <a:xfrm>
            <a:off x="561579" y="5294903"/>
            <a:ext cx="1188164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llevarla a BCNF: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7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7"/>
          <p:cNvSpPr txBox="1"/>
          <p:nvPr/>
        </p:nvSpPr>
        <p:spPr>
          <a:xfrm>
            <a:off x="895205" y="3096329"/>
            <a:ext cx="11214389" cy="175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Curso(sala, profesor, módulo)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sala → profesor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profesor, módulo → sala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0" name="Google Shape;920;p87"/>
          <p:cNvSpPr txBox="1"/>
          <p:nvPr/>
        </p:nvSpPr>
        <p:spPr>
          <a:xfrm>
            <a:off x="895205" y="6383850"/>
            <a:ext cx="11214389" cy="2294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Curso1(sala, profesor)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sala → profesor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Curso2(sala, módulo)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dependencias!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8"/>
          <p:cNvSpPr txBox="1"/>
          <p:nvPr/>
        </p:nvSpPr>
        <p:spPr>
          <a:xfrm>
            <a:off x="5746495" y="1015999"/>
            <a:ext cx="1511809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88"/>
          <p:cNvSpPr txBox="1"/>
          <p:nvPr/>
        </p:nvSpPr>
        <p:spPr>
          <a:xfrm>
            <a:off x="561579" y="5303646"/>
            <a:ext cx="11881642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esta relación está en 3NF: (profesor, módulo) es llave minimal, por lo que profesor es parte de una llave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88"/>
          <p:cNvSpPr txBox="1"/>
          <p:nvPr/>
        </p:nvSpPr>
        <p:spPr>
          <a:xfrm>
            <a:off x="3767857" y="1991912"/>
            <a:ext cx="546908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s-CL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8"/>
          <p:cNvSpPr txBox="1"/>
          <p:nvPr/>
        </p:nvSpPr>
        <p:spPr>
          <a:xfrm>
            <a:off x="895205" y="3096329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Curso(sala, profesor, módulo)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sala</a:t>
            </a: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 → 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profesor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profesor, módulo → sala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8"/>
          <p:cNvSpPr txBox="1"/>
          <p:nvPr/>
        </p:nvSpPr>
        <p:spPr>
          <a:xfrm>
            <a:off x="561579" y="6947437"/>
            <a:ext cx="11881642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Permitimos redundancia porque en este caso no existe descomposición en BCNF que preserve las dependencias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24d2776b59_0_45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124d2776b59_0_45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124d2776b59_0_45"/>
          <p:cNvSpPr txBox="1"/>
          <p:nvPr/>
        </p:nvSpPr>
        <p:spPr>
          <a:xfrm>
            <a:off x="464450" y="3335650"/>
            <a:ext cx="1187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INPUT:  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- el esquema de la tabla R(A)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- dependencias funcionales en un formato estandarizado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7" name="Google Shape;937;g124d2776b59_0_45"/>
          <p:cNvSpPr txBox="1"/>
          <p:nvPr/>
        </p:nvSpPr>
        <p:spPr>
          <a:xfrm>
            <a:off x="464450" y="5995725"/>
            <a:ext cx="1208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dependencia funcional  X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Si al final, los esquemas resultantes R1,…, Rn no contienen una llave del original, agregar una.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4d2776b59_0_62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124d2776b59_0_62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124d2776b59_0_62"/>
          <p:cNvSpPr txBox="1"/>
          <p:nvPr/>
        </p:nvSpPr>
        <p:spPr>
          <a:xfrm>
            <a:off x="619275" y="2660075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df  X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45" name="Google Shape;945;g124d2776b59_0_62"/>
          <p:cNvGraphicFramePr/>
          <p:nvPr/>
        </p:nvGraphicFramePr>
        <p:xfrm>
          <a:off x="1205975" y="34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431025"/>
                <a:gridCol w="1259925"/>
                <a:gridCol w="917750"/>
                <a:gridCol w="1057725"/>
                <a:gridCol w="1197700"/>
                <a:gridCol w="1431025"/>
                <a:gridCol w="902175"/>
                <a:gridCol w="1197700"/>
                <a:gridCol w="1197700"/>
              </a:tblGrid>
              <a:tr h="50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sz="18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sz="18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sz="18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 Lote</a:t>
                      </a:r>
                      <a:endParaRPr sz="1800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Avaluo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960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1040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1790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165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III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220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444444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Elena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Abarca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150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165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555555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Luisa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Muñoz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250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V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3,5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350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29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</a:tbl>
          </a:graphicData>
        </a:graphic>
      </p:graphicFrame>
      <p:pic>
        <p:nvPicPr>
          <p:cNvPr id="946" name="Google Shape;946;g124d2776b5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34750"/>
            <a:ext cx="12700001" cy="153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24d2776b59_0_158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24d2776b59_0_158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124d2776b59_0_158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df  X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54" name="Google Shape;954;g124d2776b59_0_158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5" name="Google Shape;955;g124d2776b59_0_158"/>
          <p:cNvSpPr txBox="1"/>
          <p:nvPr/>
        </p:nvSpPr>
        <p:spPr>
          <a:xfrm>
            <a:off x="341100" y="6811250"/>
            <a:ext cx="36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 → Tasa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56" name="Google Shape;956;g124d2776b59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1025"/>
            <a:ext cx="12700001" cy="153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4d2776b59_0_124"/>
          <p:cNvSpPr txBox="1"/>
          <p:nvPr/>
        </p:nvSpPr>
        <p:spPr>
          <a:xfrm>
            <a:off x="5746495" y="1015999"/>
            <a:ext cx="1511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s-CL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124d2776b59_0_124"/>
          <p:cNvSpPr txBox="1"/>
          <p:nvPr/>
        </p:nvSpPr>
        <p:spPr>
          <a:xfrm>
            <a:off x="3767857" y="1991912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s-CL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24d2776b59_0_124"/>
          <p:cNvSpPr txBox="1"/>
          <p:nvPr/>
        </p:nvSpPr>
        <p:spPr>
          <a:xfrm>
            <a:off x="619275" y="2715450"/>
            <a:ext cx="12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 Light"/>
              <a:buAutoNum type="arabicPeriod"/>
            </a:pP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df  X</a:t>
            </a:r>
            <a:r>
              <a:rPr lang="es-CL" sz="3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</a:t>
            </a:r>
            <a:r>
              <a:rPr lang="es-CL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Y  crear una tabla con esquema  X U Y</a:t>
            </a: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64" name="Google Shape;964;g124d2776b59_0_124"/>
          <p:cNvGraphicFramePr/>
          <p:nvPr/>
        </p:nvGraphicFramePr>
        <p:xfrm>
          <a:off x="54650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9225"/>
                <a:gridCol w="994200"/>
                <a:gridCol w="724175"/>
              </a:tblGrid>
              <a:tr h="56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Comuna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Región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Tasa x m2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047"/>
                    </a:solidFill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III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X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0,5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34300" marL="343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254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5" name="Google Shape;965;g124d2776b59_0_124"/>
          <p:cNvGraphicFramePr/>
          <p:nvPr/>
        </p:nvGraphicFramePr>
        <p:xfrm>
          <a:off x="4610850" y="3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{823B7314-8402-42D1-A043-B1B0D0A6E243}</a:tableStyleId>
              </a:tblPr>
              <a:tblGrid>
                <a:gridCol w="1127925"/>
                <a:gridCol w="1277200"/>
                <a:gridCol w="1542600"/>
              </a:tblGrid>
              <a:tr h="41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u="sng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RUT</a:t>
                      </a:r>
                      <a:endParaRPr b="1" u="sng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Apellido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8108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111111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Claudio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Gonzalez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222222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Maria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Zapata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333333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Carlos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Fernandez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34300" marL="34300">
                    <a:lnL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37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84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5E4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g124d2776b59_0_124"/>
          <p:cNvSpPr txBox="1"/>
          <p:nvPr/>
        </p:nvSpPr>
        <p:spPr>
          <a:xfrm>
            <a:off x="5185425" y="581257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RUT  </a:t>
            </a:r>
            <a:r>
              <a:rPr lang="es-CL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→ </a:t>
            </a: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Nombre, Apellido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67" name="Google Shape;967;g124d2776b59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1025"/>
            <a:ext cx="12700001" cy="1532064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g124d2776b59_0_124"/>
          <p:cNvSpPr txBox="1"/>
          <p:nvPr/>
        </p:nvSpPr>
        <p:spPr>
          <a:xfrm>
            <a:off x="341100" y="6811250"/>
            <a:ext cx="366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NombreComuna, Region → Tasa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