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9753600" cx="13004800"/>
  <p:notesSz cx="6858000" cy="9144000"/>
  <p:embeddedFontLst>
    <p:embeddedFont>
      <p:font typeface="Helvetica Neue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7" roundtripDataSignature="AMtx7mid56EbbAyuWomEWyJy9OanWbe9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HelveticaNeue-bold.fntdata"/><Relationship Id="rId63" Type="http://schemas.openxmlformats.org/officeDocument/2006/relationships/font" Target="fonts/HelveticaNeue-regular.fntdata"/><Relationship Id="rId22" Type="http://schemas.openxmlformats.org/officeDocument/2006/relationships/slide" Target="slides/slide18.xml"/><Relationship Id="rId66" Type="http://schemas.openxmlformats.org/officeDocument/2006/relationships/font" Target="fonts/HelveticaNeue-boldItalic.fntdata"/><Relationship Id="rId21" Type="http://schemas.openxmlformats.org/officeDocument/2006/relationships/slide" Target="slides/slide17.xml"/><Relationship Id="rId65" Type="http://schemas.openxmlformats.org/officeDocument/2006/relationships/font" Target="fonts/HelveticaNeue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customschemas.google.com/relationships/presentationmetadata" Target="meta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232ee70131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1232ee70131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232ee70131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g1232ee70131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232ee70131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g1232ee70131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232ee70131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g1232ee70131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232ee70131_0_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g1232ee70131_0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232ee70131_0_2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232ee70131_0_2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232ee70131_0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232ee70131_0_2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232ee70131_0_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232ee70131_0_2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232ee70131_0_2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232ee70131_0_2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232ee70131_0_2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232ee70131_0_2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232ee70131_0_2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232ee70131_0_2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232ee70131_0_2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232ee70131_0_2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232ee70131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232ee70131_0_2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232ee70131_0_2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232ee70131_0_2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232ee70131_0_2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232ee70131_0_2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6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96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12" name="Google Shape;12;p96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otos">
  <p:cSld name="3 foto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5"/>
          <p:cNvSpPr/>
          <p:nvPr>
            <p:ph idx="2" type="pic"/>
          </p:nvPr>
        </p:nvSpPr>
        <p:spPr>
          <a:xfrm>
            <a:off x="6680200" y="5026947"/>
            <a:ext cx="6057902" cy="4040705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5"/>
          <p:cNvSpPr/>
          <p:nvPr>
            <p:ph idx="3" type="pic"/>
          </p:nvPr>
        </p:nvSpPr>
        <p:spPr>
          <a:xfrm>
            <a:off x="6502400" y="886747"/>
            <a:ext cx="5867400" cy="3911602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05"/>
          <p:cNvSpPr/>
          <p:nvPr>
            <p:ph idx="4" type="pic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05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6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52" name="Google Shape;52;p106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1pPr>
            <a:lvl2pPr indent="-45720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4pPr>
            <a:lvl5pPr indent="-457200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53" name="Google Shape;53;p106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7"/>
          <p:cNvSpPr/>
          <p:nvPr>
            <p:ph idx="2" type="pic"/>
          </p:nvPr>
        </p:nvSpPr>
        <p:spPr>
          <a:xfrm>
            <a:off x="-812800" y="0"/>
            <a:ext cx="15232066" cy="10160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7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8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9"/>
          <p:cNvSpPr txBox="1"/>
          <p:nvPr>
            <p:ph type="title"/>
          </p:nvPr>
        </p:nvSpPr>
        <p:spPr>
          <a:xfrm>
            <a:off x="975360" y="3029937"/>
            <a:ext cx="11054100" cy="209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50" lIns="144450" spcFirstLastPara="1" rIns="144450" wrap="square" tIns="144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Calibri"/>
              <a:buNone/>
              <a:defRPr sz="7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09"/>
          <p:cNvSpPr txBox="1"/>
          <p:nvPr>
            <p:ph idx="1" type="body"/>
          </p:nvPr>
        </p:nvSpPr>
        <p:spPr>
          <a:xfrm>
            <a:off x="1950720" y="5527040"/>
            <a:ext cx="9103501" cy="2492401"/>
          </a:xfrm>
          <a:prstGeom prst="rect">
            <a:avLst/>
          </a:prstGeom>
          <a:noFill/>
          <a:ln>
            <a:noFill/>
          </a:ln>
        </p:spPr>
        <p:txBody>
          <a:bodyPr anchorCtr="0" anchor="t" bIns="144450" lIns="144450" spcFirstLastPara="1" rIns="144450" wrap="square" tIns="1444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Font typeface="Calibri"/>
              <a:buNone/>
              <a:defRPr sz="5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Font typeface="Calibri"/>
              <a:buNone/>
              <a:defRPr sz="5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Font typeface="Calibri"/>
              <a:buNone/>
              <a:defRPr sz="5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Font typeface="Calibri"/>
              <a:buNone/>
              <a:defRPr sz="5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Font typeface="Calibri"/>
              <a:buNone/>
              <a:defRPr sz="5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62" name="Google Shape;62;p109"/>
          <p:cNvSpPr txBox="1"/>
          <p:nvPr>
            <p:ph idx="12" type="sldNum"/>
          </p:nvPr>
        </p:nvSpPr>
        <p:spPr>
          <a:xfrm>
            <a:off x="7802879" y="9040141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9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1pPr>
            <a:lvl2pPr indent="-45720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4pPr>
            <a:lvl5pPr indent="-457200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16" name="Google Shape;16;p97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8"/>
          <p:cNvSpPr txBox="1"/>
          <p:nvPr>
            <p:ph type="title"/>
          </p:nvPr>
        </p:nvSpPr>
        <p:spPr>
          <a:xfrm>
            <a:off x="952499" y="444499"/>
            <a:ext cx="11099801" cy="215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Helvetica Neue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98"/>
          <p:cNvSpPr txBox="1"/>
          <p:nvPr>
            <p:ph idx="1" type="body"/>
          </p:nvPr>
        </p:nvSpPr>
        <p:spPr>
          <a:xfrm>
            <a:off x="952499" y="2603500"/>
            <a:ext cx="11099801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44500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400"/>
              <a:buChar char="•"/>
              <a:defRPr sz="3400"/>
            </a:lvl1pPr>
            <a:lvl2pPr indent="-44450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400"/>
              <a:buChar char="•"/>
              <a:defRPr sz="3400"/>
            </a:lvl2pPr>
            <a:lvl3pPr indent="-444500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400"/>
              <a:buChar char="•"/>
              <a:defRPr sz="3400"/>
            </a:lvl3pPr>
            <a:lvl4pPr indent="-444500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400"/>
              <a:buChar char="•"/>
              <a:defRPr sz="3400"/>
            </a:lvl4pPr>
            <a:lvl5pPr indent="-444500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400"/>
              <a:buChar char="•"/>
              <a:defRPr sz="34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20" name="Google Shape;20;p98"/>
          <p:cNvSpPr txBox="1"/>
          <p:nvPr>
            <p:ph idx="12" type="sldNum"/>
          </p:nvPr>
        </p:nvSpPr>
        <p:spPr>
          <a:xfrm>
            <a:off x="6325920" y="9251950"/>
            <a:ext cx="340260" cy="32451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>
  <p:cSld name="Foto (horizontal)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9"/>
          <p:cNvSpPr/>
          <p:nvPr>
            <p:ph idx="2" type="pic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99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99"/>
          <p:cNvSpPr txBox="1"/>
          <p:nvPr>
            <p:ph idx="1" type="body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25" name="Google Shape;25;p99"/>
          <p:cNvSpPr txBox="1"/>
          <p:nvPr>
            <p:ph idx="12" type="sldNum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centro)">
  <p:cSld name="Título (centro)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0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00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vertical)">
  <p:cSld name="Foto (vertical)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/>
          <p:nvPr>
            <p:ph idx="2" type="pic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01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01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33" name="Google Shape;33;p101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arriba)">
  <p:cSld name="Título (arriba)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02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3"/>
          <p:cNvSpPr/>
          <p:nvPr>
            <p:ph idx="2" type="pic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0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03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41" name="Google Shape;41;p103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4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1pPr>
            <a:lvl2pPr indent="-45720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4pPr>
            <a:lvl5pPr indent="-457200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44" name="Google Shape;44;p104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9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95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Bases de Datos</a:t>
            </a:r>
            <a:endParaRPr/>
          </a:p>
        </p:txBody>
      </p:sp>
      <p:sp>
        <p:nvSpPr>
          <p:cNvPr id="68" name="Google Shape;68;p1"/>
          <p:cNvSpPr txBox="1"/>
          <p:nvPr>
            <p:ph idx="4294967295" type="subTitle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5: Diseño de Bases de Datos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Binarias</a:t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2620962" y="4407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5867400" y="42418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8793161" y="4407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endParaRPr/>
          </a:p>
        </p:txBody>
      </p:sp>
      <p:cxnSp>
        <p:nvCxnSpPr>
          <p:cNvPr id="159" name="Google Shape;159;p10"/>
          <p:cNvCxnSpPr>
            <a:stCxn id="156" idx="3"/>
          </p:cNvCxnSpPr>
          <p:nvPr/>
        </p:nvCxnSpPr>
        <p:spPr>
          <a:xfrm flipH="1" rot="10800000">
            <a:off x="4211639" y="4869900"/>
            <a:ext cx="1660200" cy="6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0" name="Google Shape;160;p10"/>
          <p:cNvCxnSpPr>
            <a:endCxn id="158" idx="1"/>
          </p:cNvCxnSpPr>
          <p:nvPr/>
        </p:nvCxnSpPr>
        <p:spPr>
          <a:xfrm>
            <a:off x="7099961" y="4869900"/>
            <a:ext cx="1693200" cy="6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1" name="Google Shape;161;p10"/>
          <p:cNvSpPr txBox="1"/>
          <p:nvPr/>
        </p:nvSpPr>
        <p:spPr>
          <a:xfrm>
            <a:off x="725630" y="6921780"/>
            <a:ext cx="11553540" cy="647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Dos entidades relacionadas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Binarias</a:t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2620962" y="4407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5867400" y="42418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793161" y="4407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endParaRPr/>
          </a:p>
        </p:txBody>
      </p:sp>
      <p:cxnSp>
        <p:nvCxnSpPr>
          <p:cNvPr id="170" name="Google Shape;170;p11"/>
          <p:cNvCxnSpPr>
            <a:stCxn id="167" idx="3"/>
          </p:cNvCxnSpPr>
          <p:nvPr/>
        </p:nvCxnSpPr>
        <p:spPr>
          <a:xfrm>
            <a:off x="4211639" y="4876800"/>
            <a:ext cx="1688400" cy="7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1" name="Google Shape;171;p11"/>
          <p:cNvCxnSpPr>
            <a:endCxn id="169" idx="1"/>
          </p:cNvCxnSpPr>
          <p:nvPr/>
        </p:nvCxnSpPr>
        <p:spPr>
          <a:xfrm>
            <a:off x="7085861" y="4869900"/>
            <a:ext cx="1707300" cy="6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2" name="Google Shape;172;p11"/>
          <p:cNvSpPr/>
          <p:nvPr/>
        </p:nvSpPr>
        <p:spPr>
          <a:xfrm>
            <a:off x="1790550" y="2897490"/>
            <a:ext cx="1382367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805136" y="3814816"/>
            <a:ext cx="13824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3411039" y="3222541"/>
            <a:ext cx="17021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endParaRPr/>
          </a:p>
        </p:txBody>
      </p:sp>
      <p:cxnSp>
        <p:nvCxnSpPr>
          <p:cNvPr id="175" name="Google Shape;175;p11"/>
          <p:cNvCxnSpPr>
            <a:stCxn id="167" idx="0"/>
            <a:endCxn id="173" idx="6"/>
          </p:cNvCxnSpPr>
          <p:nvPr/>
        </p:nvCxnSpPr>
        <p:spPr>
          <a:xfrm rot="10800000">
            <a:off x="2187500" y="4116560"/>
            <a:ext cx="1228800" cy="290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6" name="Google Shape;176;p11"/>
          <p:cNvCxnSpPr>
            <a:stCxn id="167" idx="0"/>
            <a:endCxn id="172" idx="5"/>
          </p:cNvCxnSpPr>
          <p:nvPr/>
        </p:nvCxnSpPr>
        <p:spPr>
          <a:xfrm rot="10800000">
            <a:off x="2970500" y="3412460"/>
            <a:ext cx="445800" cy="994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7" name="Google Shape;177;p11"/>
          <p:cNvCxnSpPr>
            <a:stCxn id="167" idx="0"/>
            <a:endCxn id="174" idx="3"/>
          </p:cNvCxnSpPr>
          <p:nvPr/>
        </p:nvCxnSpPr>
        <p:spPr>
          <a:xfrm flipH="1" rot="10800000">
            <a:off x="3416300" y="3737660"/>
            <a:ext cx="243900" cy="669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8" name="Google Shape;178;p11"/>
          <p:cNvSpPr/>
          <p:nvPr/>
        </p:nvSpPr>
        <p:spPr>
          <a:xfrm>
            <a:off x="8897317" y="3222541"/>
            <a:ext cx="1382366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9329239" y="5927610"/>
            <a:ext cx="2697413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endParaRPr/>
          </a:p>
        </p:txBody>
      </p:sp>
      <p:cxnSp>
        <p:nvCxnSpPr>
          <p:cNvPr id="180" name="Google Shape;180;p11"/>
          <p:cNvCxnSpPr>
            <a:stCxn id="169" idx="0"/>
            <a:endCxn id="178" idx="4"/>
          </p:cNvCxnSpPr>
          <p:nvPr/>
        </p:nvCxnSpPr>
        <p:spPr>
          <a:xfrm rot="10800000">
            <a:off x="9588500" y="3825860"/>
            <a:ext cx="0" cy="58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1" name="Google Shape;181;p11"/>
          <p:cNvCxnSpPr>
            <a:stCxn id="169" idx="2"/>
            <a:endCxn id="179" idx="0"/>
          </p:cNvCxnSpPr>
          <p:nvPr/>
        </p:nvCxnSpPr>
        <p:spPr>
          <a:xfrm>
            <a:off x="9588500" y="5346340"/>
            <a:ext cx="1089300" cy="58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2" name="Google Shape;182;p11"/>
          <p:cNvSpPr txBox="1"/>
          <p:nvPr/>
        </p:nvSpPr>
        <p:spPr>
          <a:xfrm>
            <a:off x="3767856" y="1996890"/>
            <a:ext cx="5469087" cy="52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 con sus atributos</a:t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5651350" y="6080041"/>
            <a:ext cx="17021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endParaRPr/>
          </a:p>
        </p:txBody>
      </p:sp>
      <p:cxnSp>
        <p:nvCxnSpPr>
          <p:cNvPr id="184" name="Google Shape;184;p11"/>
          <p:cNvCxnSpPr>
            <a:stCxn id="183" idx="0"/>
          </p:cNvCxnSpPr>
          <p:nvPr/>
        </p:nvCxnSpPr>
        <p:spPr>
          <a:xfrm flipH="1" rot="10800000">
            <a:off x="6502400" y="5476741"/>
            <a:ext cx="4800" cy="603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5" name="Google Shape;185;p11"/>
          <p:cNvSpPr/>
          <p:nvPr/>
        </p:nvSpPr>
        <p:spPr>
          <a:xfrm>
            <a:off x="6801246" y="6773862"/>
            <a:ext cx="3073788" cy="16700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24" y="11975"/>
                </a:lnTo>
                <a:lnTo>
                  <a:pt x="1024" y="20733"/>
                </a:lnTo>
                <a:cubicBezTo>
                  <a:pt x="1024" y="21213"/>
                  <a:pt x="1234" y="21600"/>
                  <a:pt x="1495" y="21600"/>
                </a:cubicBezTo>
                <a:lnTo>
                  <a:pt x="21129" y="21600"/>
                </a:lnTo>
                <a:cubicBezTo>
                  <a:pt x="21390" y="21600"/>
                  <a:pt x="21600" y="21213"/>
                  <a:pt x="21600" y="20733"/>
                </a:cubicBezTo>
                <a:lnTo>
                  <a:pt x="21600" y="5077"/>
                </a:lnTo>
                <a:cubicBezTo>
                  <a:pt x="21600" y="4596"/>
                  <a:pt x="21390" y="4209"/>
                  <a:pt x="21129" y="4209"/>
                </a:cubicBezTo>
                <a:lnTo>
                  <a:pt x="2541" y="42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27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puede ser parte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una llave!!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/>
        </p:nvSpPr>
        <p:spPr>
          <a:xfrm>
            <a:off x="2148980" y="10266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Binarias</a:t>
            </a:r>
            <a:endParaRPr/>
          </a:p>
        </p:txBody>
      </p:sp>
      <p:sp>
        <p:nvSpPr>
          <p:cNvPr id="191" name="Google Shape;191;p12"/>
          <p:cNvSpPr txBox="1"/>
          <p:nvPr/>
        </p:nvSpPr>
        <p:spPr>
          <a:xfrm>
            <a:off x="3767856" y="1996890"/>
            <a:ext cx="5469087" cy="52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Multiplicidades</a:t>
            </a:r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4716462" y="2767092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sp>
        <p:nvSpPr>
          <p:cNvPr id="193" name="Google Shape;193;p12"/>
          <p:cNvSpPr/>
          <p:nvPr/>
        </p:nvSpPr>
        <p:spPr>
          <a:xfrm>
            <a:off x="7962900" y="2601632"/>
            <a:ext cx="1270000" cy="1270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endParaRPr/>
          </a:p>
        </p:txBody>
      </p:sp>
      <p:sp>
        <p:nvSpPr>
          <p:cNvPr id="194" name="Google Shape;194;p12"/>
          <p:cNvSpPr/>
          <p:nvPr/>
        </p:nvSpPr>
        <p:spPr>
          <a:xfrm>
            <a:off x="10888661" y="2767092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endParaRPr/>
          </a:p>
        </p:txBody>
      </p:sp>
      <p:cxnSp>
        <p:nvCxnSpPr>
          <p:cNvPr id="195" name="Google Shape;195;p12"/>
          <p:cNvCxnSpPr>
            <a:stCxn id="192" idx="3"/>
          </p:cNvCxnSpPr>
          <p:nvPr/>
        </p:nvCxnSpPr>
        <p:spPr>
          <a:xfrm flipH="1" rot="10800000">
            <a:off x="6307139" y="3232432"/>
            <a:ext cx="1710300" cy="4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12"/>
          <p:cNvCxnSpPr>
            <a:endCxn id="194" idx="1"/>
          </p:cNvCxnSpPr>
          <p:nvPr/>
        </p:nvCxnSpPr>
        <p:spPr>
          <a:xfrm>
            <a:off x="9217061" y="3218332"/>
            <a:ext cx="1671600" cy="18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97" name="Google Shape;197;p12"/>
          <p:cNvSpPr txBox="1"/>
          <p:nvPr/>
        </p:nvSpPr>
        <p:spPr>
          <a:xfrm>
            <a:off x="1883881" y="2762330"/>
            <a:ext cx="1188848" cy="620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Helvetica Neue"/>
              <a:buNone/>
            </a:pPr>
            <a:r>
              <a:rPr b="0" i="1" lang="en-US" sz="42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b="0" i="1" lang="en-US" sz="42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/>
          </a:p>
        </p:txBody>
      </p:sp>
      <p:grpSp>
        <p:nvGrpSpPr>
          <p:cNvPr id="198" name="Google Shape;198;p12"/>
          <p:cNvGrpSpPr/>
          <p:nvPr/>
        </p:nvGrpSpPr>
        <p:grpSpPr>
          <a:xfrm>
            <a:off x="1434225" y="4291234"/>
            <a:ext cx="11045114" cy="1270001"/>
            <a:chOff x="0" y="0"/>
            <a:chExt cx="11045113" cy="1270000"/>
          </a:xfrm>
        </p:grpSpPr>
        <p:sp>
          <p:nvSpPr>
            <p:cNvPr id="199" name="Google Shape;199;p12"/>
            <p:cNvSpPr/>
            <p:nvPr/>
          </p:nvSpPr>
          <p:spPr>
            <a:xfrm>
              <a:off x="3282236" y="165460"/>
              <a:ext cx="1590677" cy="93908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89">
                  <a:srgbClr val="C4C9F7"/>
                </a:gs>
                <a:gs pos="100000">
                  <a:srgbClr val="E1F2FC"/>
                </a:gs>
              </a:gsLst>
              <a:lin ang="16200000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Producto</a:t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528674" y="0"/>
              <a:ext cx="1270001" cy="127000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gradFill>
              <a:gsLst>
                <a:gs pos="0">
                  <a:srgbClr val="F5A09A"/>
                </a:gs>
                <a:gs pos="35000">
                  <a:srgbClr val="F7E0CB"/>
                </a:gs>
                <a:gs pos="100000">
                  <a:srgbClr val="FFEBE7"/>
                </a:gs>
              </a:gsLst>
              <a:lin ang="18900000" scaled="0"/>
            </a:gradFill>
            <a:ln cap="flat" cmpd="sng" w="9525">
              <a:solidFill>
                <a:srgbClr val="A01D0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fabrica</a:t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9454436" y="165460"/>
              <a:ext cx="1590677" cy="93908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89">
                  <a:srgbClr val="C4C9F7"/>
                </a:gs>
                <a:gs pos="100000">
                  <a:srgbClr val="E1F2FC"/>
                </a:gs>
              </a:gsLst>
              <a:lin ang="16200000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Compañía</a:t>
              </a:r>
              <a:endParaRPr/>
            </a:p>
          </p:txBody>
        </p:sp>
        <p:cxnSp>
          <p:nvCxnSpPr>
            <p:cNvPr id="202" name="Google Shape;202;p12"/>
            <p:cNvCxnSpPr>
              <a:stCxn id="199" idx="3"/>
            </p:cNvCxnSpPr>
            <p:nvPr/>
          </p:nvCxnSpPr>
          <p:spPr>
            <a:xfrm flipH="1" rot="10800000">
              <a:off x="4872913" y="620900"/>
              <a:ext cx="1724400" cy="141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03" name="Google Shape;203;p12"/>
            <p:cNvCxnSpPr>
              <a:endCxn id="201" idx="1"/>
            </p:cNvCxnSpPr>
            <p:nvPr/>
          </p:nvCxnSpPr>
          <p:spPr>
            <a:xfrm>
              <a:off x="7811336" y="635000"/>
              <a:ext cx="16431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04" name="Google Shape;204;p12"/>
            <p:cNvSpPr txBox="1"/>
            <p:nvPr/>
          </p:nvSpPr>
          <p:spPr>
            <a:xfrm>
              <a:off x="0" y="275532"/>
              <a:ext cx="2088160" cy="620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4200"/>
                <a:buFont typeface="Helvetica Neue"/>
                <a:buNone/>
              </a:pPr>
              <a:r>
                <a:rPr b="0" i="1" lang="en-US" sz="4200" u="none" cap="none" strike="noStrike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</a:t>
              </a:r>
              <a:r>
                <a:rPr b="0" i="0" lang="en-US" sz="4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a </a:t>
              </a:r>
              <a:r>
                <a:rPr b="0" i="1" lang="en-US" sz="4200" u="none" cap="none" strike="noStrike">
                  <a:solidFill>
                    <a:schemeClr val="accent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 o 1</a:t>
              </a:r>
              <a:endParaRPr/>
            </a:p>
          </p:txBody>
        </p:sp>
      </p:grpSp>
      <p:grpSp>
        <p:nvGrpSpPr>
          <p:cNvPr id="205" name="Google Shape;205;p12"/>
          <p:cNvGrpSpPr/>
          <p:nvPr/>
        </p:nvGrpSpPr>
        <p:grpSpPr>
          <a:xfrm>
            <a:off x="1294525" y="6038850"/>
            <a:ext cx="11184814" cy="1270000"/>
            <a:chOff x="0" y="0"/>
            <a:chExt cx="11184813" cy="1270000"/>
          </a:xfrm>
        </p:grpSpPr>
        <p:sp>
          <p:nvSpPr>
            <p:cNvPr id="206" name="Google Shape;206;p12"/>
            <p:cNvSpPr/>
            <p:nvPr/>
          </p:nvSpPr>
          <p:spPr>
            <a:xfrm>
              <a:off x="3421936" y="165460"/>
              <a:ext cx="1590677" cy="93908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89">
                  <a:srgbClr val="C4C9F7"/>
                </a:gs>
                <a:gs pos="100000">
                  <a:srgbClr val="E1F2FC"/>
                </a:gs>
              </a:gsLst>
              <a:lin ang="16200000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Producto</a:t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6668374" y="0"/>
              <a:ext cx="1270001" cy="127000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gradFill>
              <a:gsLst>
                <a:gs pos="0">
                  <a:srgbClr val="F5A09A"/>
                </a:gs>
                <a:gs pos="35000">
                  <a:srgbClr val="F7E0CB"/>
                </a:gs>
                <a:gs pos="100000">
                  <a:srgbClr val="FFEBE7"/>
                </a:gs>
              </a:gsLst>
              <a:lin ang="18900000" scaled="0"/>
            </a:gradFill>
            <a:ln cap="flat" cmpd="sng" w="9525">
              <a:solidFill>
                <a:srgbClr val="A01D0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fabrica</a:t>
              </a: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594136" y="165460"/>
              <a:ext cx="1590677" cy="93908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89">
                  <a:srgbClr val="C4C9F7"/>
                </a:gs>
                <a:gs pos="100000">
                  <a:srgbClr val="E1F2FC"/>
                </a:gs>
              </a:gsLst>
              <a:lin ang="16200000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Compañía</a:t>
              </a:r>
              <a:endParaRPr/>
            </a:p>
          </p:txBody>
        </p:sp>
        <p:cxnSp>
          <p:nvCxnSpPr>
            <p:cNvPr id="209" name="Google Shape;209;p12"/>
            <p:cNvCxnSpPr>
              <a:stCxn id="206" idx="3"/>
            </p:cNvCxnSpPr>
            <p:nvPr/>
          </p:nvCxnSpPr>
          <p:spPr>
            <a:xfrm flipH="1" rot="10800000">
              <a:off x="5012613" y="623600"/>
              <a:ext cx="1668000" cy="11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10" name="Google Shape;210;p12"/>
            <p:cNvCxnSpPr>
              <a:endCxn id="208" idx="1"/>
            </p:cNvCxnSpPr>
            <p:nvPr/>
          </p:nvCxnSpPr>
          <p:spPr>
            <a:xfrm flipH="1" rot="10800000">
              <a:off x="7965136" y="635000"/>
              <a:ext cx="1629000" cy="27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11" name="Google Shape;211;p12"/>
            <p:cNvSpPr txBox="1"/>
            <p:nvPr/>
          </p:nvSpPr>
          <p:spPr>
            <a:xfrm>
              <a:off x="0" y="292698"/>
              <a:ext cx="2088160" cy="620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4200"/>
                <a:buFont typeface="Helvetica Neue"/>
                <a:buNone/>
              </a:pPr>
              <a:r>
                <a:rPr b="0" i="1" lang="en-US" sz="4200" u="none" cap="none" strike="noStrike">
                  <a:solidFill>
                    <a:schemeClr val="accent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 o 1 </a:t>
              </a:r>
              <a:r>
                <a:rPr b="0" i="0" lang="en-US" sz="4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="0" i="1" lang="en-US" sz="4200" u="none" cap="none" strike="noStrike">
                  <a:solidFill>
                    <a:schemeClr val="accent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i="1" lang="en-US" sz="4200" u="none" cap="none" strike="noStrike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</a:t>
              </a:r>
              <a:endParaRPr/>
            </a:p>
          </p:txBody>
        </p:sp>
      </p:grpSp>
      <p:grpSp>
        <p:nvGrpSpPr>
          <p:cNvPr id="212" name="Google Shape;212;p12"/>
          <p:cNvGrpSpPr/>
          <p:nvPr/>
        </p:nvGrpSpPr>
        <p:grpSpPr>
          <a:xfrm>
            <a:off x="984569" y="7835900"/>
            <a:ext cx="11494770" cy="1270000"/>
            <a:chOff x="0" y="0"/>
            <a:chExt cx="11494769" cy="1270000"/>
          </a:xfrm>
        </p:grpSpPr>
        <p:sp>
          <p:nvSpPr>
            <p:cNvPr id="213" name="Google Shape;213;p12"/>
            <p:cNvSpPr/>
            <p:nvPr/>
          </p:nvSpPr>
          <p:spPr>
            <a:xfrm>
              <a:off x="3731892" y="165460"/>
              <a:ext cx="1590677" cy="93908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89">
                  <a:srgbClr val="C4C9F7"/>
                </a:gs>
                <a:gs pos="100000">
                  <a:srgbClr val="E1F2FC"/>
                </a:gs>
              </a:gsLst>
              <a:lin ang="16200000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Producto</a:t>
              </a:r>
              <a:endParaRPr/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6978330" y="0"/>
              <a:ext cx="1270001" cy="127000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gradFill>
              <a:gsLst>
                <a:gs pos="0">
                  <a:srgbClr val="F5A09A"/>
                </a:gs>
                <a:gs pos="35000">
                  <a:srgbClr val="F7E0CB"/>
                </a:gs>
                <a:gs pos="100000">
                  <a:srgbClr val="FFEBE7"/>
                </a:gs>
              </a:gsLst>
              <a:lin ang="18900000" scaled="0"/>
            </a:gradFill>
            <a:ln cap="flat" cmpd="sng" w="9525">
              <a:solidFill>
                <a:srgbClr val="A01D0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fabrica</a:t>
              </a:r>
              <a:endParaRPr/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9904092" y="165460"/>
              <a:ext cx="1590677" cy="93908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89">
                  <a:srgbClr val="C4C9F7"/>
                </a:gs>
                <a:gs pos="100000">
                  <a:srgbClr val="E1F2FC"/>
                </a:gs>
              </a:gsLst>
              <a:lin ang="16200000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Compañía</a:t>
              </a:r>
              <a:endParaRPr/>
            </a:p>
          </p:txBody>
        </p:sp>
        <p:cxnSp>
          <p:nvCxnSpPr>
            <p:cNvPr id="216" name="Google Shape;216;p12"/>
            <p:cNvCxnSpPr>
              <a:stCxn id="213" idx="3"/>
            </p:cNvCxnSpPr>
            <p:nvPr/>
          </p:nvCxnSpPr>
          <p:spPr>
            <a:xfrm flipH="1" rot="10800000">
              <a:off x="5322569" y="633200"/>
              <a:ext cx="1682100" cy="18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17" name="Google Shape;217;p12"/>
            <p:cNvCxnSpPr>
              <a:endCxn id="215" idx="1"/>
            </p:cNvCxnSpPr>
            <p:nvPr/>
          </p:nvCxnSpPr>
          <p:spPr>
            <a:xfrm>
              <a:off x="8232492" y="619100"/>
              <a:ext cx="1671600" cy="159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18" name="Google Shape;218;p12"/>
            <p:cNvSpPr txBox="1"/>
            <p:nvPr/>
          </p:nvSpPr>
          <p:spPr>
            <a:xfrm>
              <a:off x="0" y="260429"/>
              <a:ext cx="2987472" cy="620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4200"/>
                <a:buFont typeface="Helvetica Neue"/>
                <a:buNone/>
              </a:pPr>
              <a:r>
                <a:rPr b="0" i="1" lang="en-US" sz="4200" u="none" cap="none" strike="noStrike">
                  <a:solidFill>
                    <a:schemeClr val="accent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 o 1</a:t>
              </a:r>
              <a:r>
                <a:rPr b="0" i="0" lang="en-US" sz="4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a </a:t>
              </a:r>
              <a:r>
                <a:rPr b="0" i="1" lang="en-US" sz="4200" u="none" cap="none" strike="noStrike">
                  <a:solidFill>
                    <a:schemeClr val="accent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 o 1</a:t>
              </a:r>
              <a:endParaRPr/>
            </a:p>
          </p:txBody>
        </p:sp>
      </p:grpSp>
      <p:sp>
        <p:nvSpPr>
          <p:cNvPr id="219" name="Google Shape;219;p12"/>
          <p:cNvSpPr/>
          <p:nvPr/>
        </p:nvSpPr>
        <p:spPr>
          <a:xfrm>
            <a:off x="2325762" y="3382049"/>
            <a:ext cx="1574802" cy="8187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23" y="12512"/>
                </a:lnTo>
                <a:lnTo>
                  <a:pt x="1023" y="20689"/>
                </a:lnTo>
                <a:cubicBezTo>
                  <a:pt x="1023" y="21191"/>
                  <a:pt x="1236" y="21600"/>
                  <a:pt x="1497" y="21600"/>
                </a:cubicBezTo>
                <a:lnTo>
                  <a:pt x="21126" y="21600"/>
                </a:lnTo>
                <a:cubicBezTo>
                  <a:pt x="21387" y="21600"/>
                  <a:pt x="21600" y="21191"/>
                  <a:pt x="21600" y="20689"/>
                </a:cubicBezTo>
                <a:lnTo>
                  <a:pt x="21600" y="5308"/>
                </a:lnTo>
                <a:cubicBezTo>
                  <a:pt x="21600" y="4807"/>
                  <a:pt x="21387" y="4397"/>
                  <a:pt x="21126" y="4397"/>
                </a:cubicBezTo>
                <a:lnTo>
                  <a:pt x="2542" y="43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 o más</a:t>
            </a:r>
            <a:endParaRPr/>
          </a:p>
        </p:txBody>
      </p:sp>
      <p:sp>
        <p:nvSpPr>
          <p:cNvPr id="220" name="Google Shape;220;p12"/>
          <p:cNvSpPr/>
          <p:nvPr/>
        </p:nvSpPr>
        <p:spPr>
          <a:xfrm>
            <a:off x="3683000" y="5062537"/>
            <a:ext cx="4526334" cy="885438"/>
          </a:xfrm>
          <a:custGeom>
            <a:rect b="b" l="l" r="r" t="t"/>
            <a:pathLst>
              <a:path extrusionOk="0" h="21600" w="21600">
                <a:moveTo>
                  <a:pt x="17127" y="0"/>
                </a:moveTo>
                <a:lnTo>
                  <a:pt x="16797" y="5693"/>
                </a:lnTo>
                <a:lnTo>
                  <a:pt x="165" y="5693"/>
                </a:lnTo>
                <a:cubicBezTo>
                  <a:pt x="74" y="5693"/>
                  <a:pt x="0" y="6071"/>
                  <a:pt x="0" y="6535"/>
                </a:cubicBezTo>
                <a:lnTo>
                  <a:pt x="0" y="20758"/>
                </a:lnTo>
                <a:cubicBezTo>
                  <a:pt x="0" y="21222"/>
                  <a:pt x="74" y="21600"/>
                  <a:pt x="165" y="21600"/>
                </a:cubicBezTo>
                <a:lnTo>
                  <a:pt x="21435" y="21600"/>
                </a:lnTo>
                <a:cubicBezTo>
                  <a:pt x="21526" y="21600"/>
                  <a:pt x="21600" y="21222"/>
                  <a:pt x="21600" y="20758"/>
                </a:cubicBezTo>
                <a:lnTo>
                  <a:pt x="21600" y="6535"/>
                </a:lnTo>
                <a:cubicBezTo>
                  <a:pt x="21600" y="6071"/>
                  <a:pt x="21526" y="5693"/>
                  <a:pt x="21435" y="5693"/>
                </a:cubicBezTo>
                <a:lnTo>
                  <a:pt x="17454" y="5693"/>
                </a:lnTo>
                <a:lnTo>
                  <a:pt x="17127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producto se fabrica por como máximo una compañía</a:t>
            </a:r>
            <a:endParaRPr/>
          </a:p>
        </p:txBody>
      </p:sp>
      <p:sp>
        <p:nvSpPr>
          <p:cNvPr id="221" name="Google Shape;221;p12"/>
          <p:cNvSpPr/>
          <p:nvPr/>
        </p:nvSpPr>
        <p:spPr>
          <a:xfrm>
            <a:off x="8026400" y="6853634"/>
            <a:ext cx="4526360" cy="1024732"/>
          </a:xfrm>
          <a:custGeom>
            <a:rect b="b" l="l" r="r" t="t"/>
            <a:pathLst>
              <a:path extrusionOk="0" h="21600" w="21600">
                <a:moveTo>
                  <a:pt x="8964" y="0"/>
                </a:moveTo>
                <a:lnTo>
                  <a:pt x="8636" y="7855"/>
                </a:lnTo>
                <a:lnTo>
                  <a:pt x="165" y="7855"/>
                </a:lnTo>
                <a:cubicBezTo>
                  <a:pt x="74" y="7855"/>
                  <a:pt x="0" y="8182"/>
                  <a:pt x="0" y="8583"/>
                </a:cubicBezTo>
                <a:lnTo>
                  <a:pt x="0" y="20872"/>
                </a:lnTo>
                <a:cubicBezTo>
                  <a:pt x="0" y="21273"/>
                  <a:pt x="74" y="21600"/>
                  <a:pt x="165" y="21600"/>
                </a:cubicBezTo>
                <a:lnTo>
                  <a:pt x="21435" y="21600"/>
                </a:lnTo>
                <a:cubicBezTo>
                  <a:pt x="21526" y="21600"/>
                  <a:pt x="21600" y="21273"/>
                  <a:pt x="21600" y="20872"/>
                </a:cubicBezTo>
                <a:lnTo>
                  <a:pt x="21600" y="8583"/>
                </a:lnTo>
                <a:cubicBezTo>
                  <a:pt x="21600" y="8182"/>
                  <a:pt x="21526" y="7855"/>
                  <a:pt x="21435" y="7855"/>
                </a:cubicBezTo>
                <a:lnTo>
                  <a:pt x="9293" y="7855"/>
                </a:lnTo>
                <a:lnTo>
                  <a:pt x="8964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compañía fabrica como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máximo un producto :S</a:t>
            </a:r>
            <a:endParaRPr/>
          </a:p>
        </p:txBody>
      </p:sp>
      <p:sp>
        <p:nvSpPr>
          <p:cNvPr id="222" name="Google Shape;222;p12"/>
          <p:cNvSpPr/>
          <p:nvPr/>
        </p:nvSpPr>
        <p:spPr>
          <a:xfrm>
            <a:off x="8850226" y="3920551"/>
            <a:ext cx="3702510" cy="939060"/>
          </a:xfrm>
          <a:custGeom>
            <a:rect b="b" l="l" r="r" t="t"/>
            <a:pathLst>
              <a:path extrusionOk="0" h="21600" w="21600">
                <a:moveTo>
                  <a:pt x="165" y="0"/>
                </a:moveTo>
                <a:cubicBezTo>
                  <a:pt x="74" y="0"/>
                  <a:pt x="0" y="366"/>
                  <a:pt x="0" y="815"/>
                </a:cubicBezTo>
                <a:lnTo>
                  <a:pt x="0" y="14569"/>
                </a:lnTo>
                <a:cubicBezTo>
                  <a:pt x="0" y="15017"/>
                  <a:pt x="74" y="15383"/>
                  <a:pt x="165" y="15383"/>
                </a:cubicBezTo>
                <a:lnTo>
                  <a:pt x="6509" y="15383"/>
                </a:lnTo>
                <a:lnTo>
                  <a:pt x="6839" y="21600"/>
                </a:lnTo>
                <a:lnTo>
                  <a:pt x="7167" y="15383"/>
                </a:lnTo>
                <a:lnTo>
                  <a:pt x="21435" y="15383"/>
                </a:lnTo>
                <a:cubicBezTo>
                  <a:pt x="21526" y="15383"/>
                  <a:pt x="21600" y="15017"/>
                  <a:pt x="21600" y="14569"/>
                </a:cubicBezTo>
                <a:lnTo>
                  <a:pt x="21600" y="815"/>
                </a:lnTo>
                <a:cubicBezTo>
                  <a:pt x="21600" y="366"/>
                  <a:pt x="21526" y="0"/>
                  <a:pt x="21435" y="0"/>
                </a:cubicBezTo>
                <a:lnTo>
                  <a:pt x="165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2743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compañía puede fabricar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varios productos</a:t>
            </a:r>
            <a:endParaRPr sz="2000"/>
          </a:p>
        </p:txBody>
      </p:sp>
      <p:sp>
        <p:nvSpPr>
          <p:cNvPr id="223" name="Google Shape;223;p12"/>
          <p:cNvSpPr/>
          <p:nvPr/>
        </p:nvSpPr>
        <p:spPr>
          <a:xfrm>
            <a:off x="3009900" y="6718300"/>
            <a:ext cx="4526360" cy="1160066"/>
          </a:xfrm>
          <a:custGeom>
            <a:rect b="b" l="l" r="r" t="t"/>
            <a:pathLst>
              <a:path extrusionOk="0" h="21600" w="21600">
                <a:moveTo>
                  <a:pt x="18649" y="0"/>
                </a:moveTo>
                <a:lnTo>
                  <a:pt x="18320" y="9459"/>
                </a:lnTo>
                <a:lnTo>
                  <a:pt x="165" y="9459"/>
                </a:lnTo>
                <a:cubicBezTo>
                  <a:pt x="74" y="9459"/>
                  <a:pt x="0" y="9748"/>
                  <a:pt x="0" y="10102"/>
                </a:cubicBezTo>
                <a:lnTo>
                  <a:pt x="0" y="20957"/>
                </a:lnTo>
                <a:cubicBezTo>
                  <a:pt x="0" y="21311"/>
                  <a:pt x="74" y="21600"/>
                  <a:pt x="165" y="21600"/>
                </a:cubicBezTo>
                <a:lnTo>
                  <a:pt x="21435" y="21600"/>
                </a:lnTo>
                <a:cubicBezTo>
                  <a:pt x="21526" y="21600"/>
                  <a:pt x="21600" y="21311"/>
                  <a:pt x="21600" y="20957"/>
                </a:cubicBezTo>
                <a:lnTo>
                  <a:pt x="21600" y="10102"/>
                </a:lnTo>
                <a:cubicBezTo>
                  <a:pt x="21600" y="9748"/>
                  <a:pt x="21526" y="9459"/>
                  <a:pt x="21435" y="9459"/>
                </a:cubicBezTo>
                <a:lnTo>
                  <a:pt x="18979" y="9459"/>
                </a:lnTo>
                <a:lnTo>
                  <a:pt x="18649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producto </a:t>
            </a:r>
            <a:r>
              <a:rPr lang="en-US" sz="2000">
                <a:solidFill>
                  <a:srgbClr val="FFFFFF"/>
                </a:solidFill>
              </a:rPr>
              <a:t>puede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fabricado por muchas compañías </a:t>
            </a:r>
            <a:endParaRPr/>
          </a:p>
        </p:txBody>
      </p:sp>
      <p:sp>
        <p:nvSpPr>
          <p:cNvPr id="224" name="Google Shape;224;p12"/>
          <p:cNvSpPr/>
          <p:nvPr/>
        </p:nvSpPr>
        <p:spPr>
          <a:xfrm>
            <a:off x="3367250" y="8465900"/>
            <a:ext cx="4339656" cy="1160082"/>
          </a:xfrm>
          <a:custGeom>
            <a:rect b="b" l="l" r="r" t="t"/>
            <a:pathLst>
              <a:path extrusionOk="0" h="21600" w="21600">
                <a:moveTo>
                  <a:pt x="18649" y="0"/>
                </a:moveTo>
                <a:lnTo>
                  <a:pt x="18320" y="9459"/>
                </a:lnTo>
                <a:lnTo>
                  <a:pt x="165" y="9459"/>
                </a:lnTo>
                <a:cubicBezTo>
                  <a:pt x="74" y="9459"/>
                  <a:pt x="0" y="9748"/>
                  <a:pt x="0" y="10102"/>
                </a:cubicBezTo>
                <a:lnTo>
                  <a:pt x="0" y="20957"/>
                </a:lnTo>
                <a:cubicBezTo>
                  <a:pt x="0" y="21311"/>
                  <a:pt x="74" y="21600"/>
                  <a:pt x="165" y="21600"/>
                </a:cubicBezTo>
                <a:lnTo>
                  <a:pt x="21435" y="21600"/>
                </a:lnTo>
                <a:cubicBezTo>
                  <a:pt x="21526" y="21600"/>
                  <a:pt x="21600" y="21311"/>
                  <a:pt x="21600" y="20957"/>
                </a:cubicBezTo>
                <a:lnTo>
                  <a:pt x="21600" y="10102"/>
                </a:lnTo>
                <a:cubicBezTo>
                  <a:pt x="21600" y="9748"/>
                  <a:pt x="21526" y="9459"/>
                  <a:pt x="21435" y="9459"/>
                </a:cubicBezTo>
                <a:lnTo>
                  <a:pt x="18979" y="9459"/>
                </a:lnTo>
                <a:lnTo>
                  <a:pt x="18649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br>
              <a:rPr lang="en-US" sz="2000">
                <a:solidFill>
                  <a:srgbClr val="FFFFFF"/>
                </a:solidFill>
              </a:rPr>
            </a:br>
            <a:br>
              <a:rPr lang="en-US" sz="2000">
                <a:solidFill>
                  <a:srgbClr val="FFFFFF"/>
                </a:solidFill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producto se fabrica por como máximo una compañía</a:t>
            </a:r>
            <a:endParaRPr/>
          </a:p>
        </p:txBody>
      </p:sp>
      <p:sp>
        <p:nvSpPr>
          <p:cNvPr id="225" name="Google Shape;225;p12"/>
          <p:cNvSpPr/>
          <p:nvPr/>
        </p:nvSpPr>
        <p:spPr>
          <a:xfrm>
            <a:off x="8166100" y="8488099"/>
            <a:ext cx="4608144" cy="1137888"/>
          </a:xfrm>
          <a:custGeom>
            <a:rect b="b" l="l" r="r" t="t"/>
            <a:pathLst>
              <a:path extrusionOk="0" h="21600" w="21600">
                <a:moveTo>
                  <a:pt x="8964" y="0"/>
                </a:moveTo>
                <a:lnTo>
                  <a:pt x="8636" y="7855"/>
                </a:lnTo>
                <a:lnTo>
                  <a:pt x="165" y="7855"/>
                </a:lnTo>
                <a:cubicBezTo>
                  <a:pt x="74" y="7855"/>
                  <a:pt x="0" y="8182"/>
                  <a:pt x="0" y="8583"/>
                </a:cubicBezTo>
                <a:lnTo>
                  <a:pt x="0" y="20872"/>
                </a:lnTo>
                <a:cubicBezTo>
                  <a:pt x="0" y="21273"/>
                  <a:pt x="74" y="21600"/>
                  <a:pt x="165" y="21600"/>
                </a:cubicBezTo>
                <a:lnTo>
                  <a:pt x="21435" y="21600"/>
                </a:lnTo>
                <a:cubicBezTo>
                  <a:pt x="21526" y="21600"/>
                  <a:pt x="21600" y="21273"/>
                  <a:pt x="21600" y="20872"/>
                </a:cubicBezTo>
                <a:lnTo>
                  <a:pt x="21600" y="8583"/>
                </a:lnTo>
                <a:cubicBezTo>
                  <a:pt x="21600" y="8182"/>
                  <a:pt x="21526" y="7855"/>
                  <a:pt x="21435" y="7855"/>
                </a:cubicBezTo>
                <a:lnTo>
                  <a:pt x="9293" y="7855"/>
                </a:lnTo>
                <a:lnTo>
                  <a:pt x="8964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compañía fabrica como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máximo un producto :S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/>
        </p:nvSpPr>
        <p:spPr>
          <a:xfrm>
            <a:off x="2148980" y="10266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Binarias</a:t>
            </a:r>
            <a:endParaRPr/>
          </a:p>
        </p:txBody>
      </p:sp>
      <p:sp>
        <p:nvSpPr>
          <p:cNvPr id="231" name="Google Shape;231;p13"/>
          <p:cNvSpPr txBox="1"/>
          <p:nvPr/>
        </p:nvSpPr>
        <p:spPr>
          <a:xfrm>
            <a:off x="3767856" y="1996890"/>
            <a:ext cx="5469087" cy="52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Multiplicidades</a:t>
            </a:r>
            <a:endParaRPr/>
          </a:p>
        </p:txBody>
      </p:sp>
      <p:pic>
        <p:nvPicPr>
          <p:cNvPr descr="Picture 3" id="232" name="Google Shape;2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406" y="2605049"/>
            <a:ext cx="4325988" cy="675806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/>
          <p:nvPr/>
        </p:nvSpPr>
        <p:spPr>
          <a:xfrm>
            <a:off x="8634028" y="3695700"/>
            <a:ext cx="4041414" cy="934092"/>
          </a:xfrm>
          <a:custGeom>
            <a:rect b="b" l="l" r="r" t="t"/>
            <a:pathLst>
              <a:path extrusionOk="0" h="21600" w="21600">
                <a:moveTo>
                  <a:pt x="4890" y="0"/>
                </a:moveTo>
                <a:cubicBezTo>
                  <a:pt x="4693" y="0"/>
                  <a:pt x="4533" y="511"/>
                  <a:pt x="4533" y="1141"/>
                </a:cubicBezTo>
                <a:lnTo>
                  <a:pt x="4533" y="9438"/>
                </a:lnTo>
                <a:lnTo>
                  <a:pt x="0" y="11720"/>
                </a:lnTo>
                <a:lnTo>
                  <a:pt x="4533" y="14002"/>
                </a:lnTo>
                <a:lnTo>
                  <a:pt x="4533" y="20459"/>
                </a:lnTo>
                <a:cubicBezTo>
                  <a:pt x="4533" y="21089"/>
                  <a:pt x="4693" y="21600"/>
                  <a:pt x="4890" y="21600"/>
                </a:cubicBezTo>
                <a:lnTo>
                  <a:pt x="21243" y="21600"/>
                </a:lnTo>
                <a:cubicBezTo>
                  <a:pt x="21440" y="21600"/>
                  <a:pt x="21600" y="21089"/>
                  <a:pt x="21600" y="20459"/>
                </a:cubicBezTo>
                <a:lnTo>
                  <a:pt x="21600" y="1141"/>
                </a:lnTo>
                <a:cubicBezTo>
                  <a:pt x="21600" y="511"/>
                  <a:pt x="21440" y="0"/>
                  <a:pt x="21243" y="0"/>
                </a:cubicBezTo>
                <a:lnTo>
                  <a:pt x="489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           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Muchas convenciones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distintas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8" name="Google Shape;23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730" y="4545498"/>
            <a:ext cx="1477716" cy="147771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4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Binarias</a:t>
            </a: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2620962" y="4407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5867400" y="42418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8793161" y="4407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endParaRPr/>
          </a:p>
        </p:txBody>
      </p:sp>
      <p:cxnSp>
        <p:nvCxnSpPr>
          <p:cNvPr id="243" name="Google Shape;243;p14"/>
          <p:cNvCxnSpPr>
            <a:stCxn id="240" idx="3"/>
          </p:cNvCxnSpPr>
          <p:nvPr/>
        </p:nvCxnSpPr>
        <p:spPr>
          <a:xfrm flipH="1" rot="10800000">
            <a:off x="4211639" y="4869900"/>
            <a:ext cx="1660200" cy="6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4" name="Google Shape;244;p14"/>
          <p:cNvCxnSpPr>
            <a:endCxn id="242" idx="1"/>
          </p:cNvCxnSpPr>
          <p:nvPr/>
        </p:nvCxnSpPr>
        <p:spPr>
          <a:xfrm>
            <a:off x="7128161" y="4869900"/>
            <a:ext cx="1665000" cy="6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5" name="Google Shape;245;p14"/>
          <p:cNvSpPr txBox="1"/>
          <p:nvPr/>
        </p:nvSpPr>
        <p:spPr>
          <a:xfrm>
            <a:off x="3608114" y="1996890"/>
            <a:ext cx="5999163" cy="52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Sólo utilizaremos esta convención:</a:t>
            </a:r>
            <a:endParaRPr/>
          </a:p>
        </p:txBody>
      </p:sp>
      <p:sp>
        <p:nvSpPr>
          <p:cNvPr id="246" name="Google Shape;246;p14"/>
          <p:cNvSpPr/>
          <p:nvPr/>
        </p:nvSpPr>
        <p:spPr>
          <a:xfrm>
            <a:off x="1988145" y="5605447"/>
            <a:ext cx="3014663" cy="1228329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9260" y="4557"/>
                </a:lnTo>
                <a:lnTo>
                  <a:pt x="367" y="4557"/>
                </a:lnTo>
                <a:cubicBezTo>
                  <a:pt x="164" y="4557"/>
                  <a:pt x="0" y="4960"/>
                  <a:pt x="0" y="5458"/>
                </a:cubicBezTo>
                <a:lnTo>
                  <a:pt x="0" y="20700"/>
                </a:lnTo>
                <a:cubicBezTo>
                  <a:pt x="0" y="21197"/>
                  <a:pt x="164" y="21600"/>
                  <a:pt x="367" y="21600"/>
                </a:cubicBezTo>
                <a:lnTo>
                  <a:pt x="20099" y="21600"/>
                </a:lnTo>
                <a:cubicBezTo>
                  <a:pt x="20301" y="21600"/>
                  <a:pt x="20465" y="21197"/>
                  <a:pt x="20465" y="20700"/>
                </a:cubicBezTo>
                <a:lnTo>
                  <a:pt x="20465" y="9436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“Esa es mi compañía”</a:t>
            </a:r>
            <a:endParaRPr/>
          </a:p>
        </p:txBody>
      </p:sp>
      <p:sp>
        <p:nvSpPr>
          <p:cNvPr id="247" name="Google Shape;247;p14"/>
          <p:cNvSpPr/>
          <p:nvPr/>
        </p:nvSpPr>
        <p:spPr>
          <a:xfrm>
            <a:off x="1790550" y="2897490"/>
            <a:ext cx="1382367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248" name="Google Shape;248;p14"/>
          <p:cNvSpPr/>
          <p:nvPr/>
        </p:nvSpPr>
        <p:spPr>
          <a:xfrm>
            <a:off x="805061" y="4136941"/>
            <a:ext cx="1382366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endParaRPr/>
          </a:p>
        </p:txBody>
      </p:sp>
      <p:sp>
        <p:nvSpPr>
          <p:cNvPr id="249" name="Google Shape;249;p14"/>
          <p:cNvSpPr/>
          <p:nvPr/>
        </p:nvSpPr>
        <p:spPr>
          <a:xfrm>
            <a:off x="3411039" y="3222541"/>
            <a:ext cx="17021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endParaRPr/>
          </a:p>
        </p:txBody>
      </p:sp>
      <p:cxnSp>
        <p:nvCxnSpPr>
          <p:cNvPr id="250" name="Google Shape;250;p14"/>
          <p:cNvCxnSpPr>
            <a:stCxn id="240" idx="0"/>
            <a:endCxn id="248" idx="6"/>
          </p:cNvCxnSpPr>
          <p:nvPr/>
        </p:nvCxnSpPr>
        <p:spPr>
          <a:xfrm flipH="1">
            <a:off x="2187500" y="4407260"/>
            <a:ext cx="1228800" cy="31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1" name="Google Shape;251;p14"/>
          <p:cNvCxnSpPr>
            <a:stCxn id="240" idx="0"/>
            <a:endCxn id="247" idx="4"/>
          </p:cNvCxnSpPr>
          <p:nvPr/>
        </p:nvCxnSpPr>
        <p:spPr>
          <a:xfrm rot="10800000">
            <a:off x="2481800" y="3500960"/>
            <a:ext cx="934500" cy="906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2" name="Google Shape;252;p14"/>
          <p:cNvCxnSpPr>
            <a:stCxn id="240" idx="0"/>
            <a:endCxn id="249" idx="4"/>
          </p:cNvCxnSpPr>
          <p:nvPr/>
        </p:nvCxnSpPr>
        <p:spPr>
          <a:xfrm flipH="1" rot="10800000">
            <a:off x="3416300" y="3825860"/>
            <a:ext cx="845700" cy="58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3" name="Google Shape;253;p14"/>
          <p:cNvSpPr/>
          <p:nvPr/>
        </p:nvSpPr>
        <p:spPr>
          <a:xfrm>
            <a:off x="8897317" y="3222541"/>
            <a:ext cx="1382366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254" name="Google Shape;254;p14"/>
          <p:cNvSpPr/>
          <p:nvPr/>
        </p:nvSpPr>
        <p:spPr>
          <a:xfrm>
            <a:off x="9329239" y="5927610"/>
            <a:ext cx="2697413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valor-acción</a:t>
            </a:r>
            <a:endParaRPr/>
          </a:p>
        </p:txBody>
      </p:sp>
      <p:cxnSp>
        <p:nvCxnSpPr>
          <p:cNvPr id="255" name="Google Shape;255;p14"/>
          <p:cNvCxnSpPr>
            <a:stCxn id="242" idx="0"/>
            <a:endCxn id="253" idx="4"/>
          </p:cNvCxnSpPr>
          <p:nvPr/>
        </p:nvCxnSpPr>
        <p:spPr>
          <a:xfrm rot="10800000">
            <a:off x="9588500" y="3825860"/>
            <a:ext cx="0" cy="58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6" name="Google Shape;256;p14"/>
          <p:cNvCxnSpPr>
            <a:stCxn id="242" idx="2"/>
            <a:endCxn id="254" idx="0"/>
          </p:cNvCxnSpPr>
          <p:nvPr/>
        </p:nvCxnSpPr>
        <p:spPr>
          <a:xfrm>
            <a:off x="9588500" y="5346340"/>
            <a:ext cx="1089300" cy="58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7" name="Google Shape;257;p14"/>
          <p:cNvSpPr/>
          <p:nvPr/>
        </p:nvSpPr>
        <p:spPr>
          <a:xfrm>
            <a:off x="5651350" y="6080041"/>
            <a:ext cx="17021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endParaRPr/>
          </a:p>
        </p:txBody>
      </p:sp>
      <p:cxnSp>
        <p:nvCxnSpPr>
          <p:cNvPr id="258" name="Google Shape;258;p14"/>
          <p:cNvCxnSpPr>
            <a:stCxn id="257" idx="0"/>
          </p:cNvCxnSpPr>
          <p:nvPr/>
        </p:nvCxnSpPr>
        <p:spPr>
          <a:xfrm flipH="1" rot="10800000">
            <a:off x="6502400" y="5490841"/>
            <a:ext cx="18900" cy="589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14"/>
          <p:cNvSpPr txBox="1"/>
          <p:nvPr/>
        </p:nvSpPr>
        <p:spPr>
          <a:xfrm>
            <a:off x="1220930" y="7497213"/>
            <a:ext cx="11553540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Multiplicidad de atributos es siempre a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/>
          <p:nvPr>
            <p:ph type="title"/>
          </p:nvPr>
        </p:nvSpPr>
        <p:spPr>
          <a:xfrm>
            <a:off x="1269950" y="4149449"/>
            <a:ext cx="10464900" cy="14547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Diagramas E/R</a:t>
            </a:r>
            <a:endParaRPr/>
          </a:p>
        </p:txBody>
      </p:sp>
      <p:sp>
        <p:nvSpPr>
          <p:cNvPr id="265" name="Google Shape;265;p15"/>
          <p:cNvSpPr txBox="1"/>
          <p:nvPr/>
        </p:nvSpPr>
        <p:spPr>
          <a:xfrm>
            <a:off x="1955776" y="55224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Múltiples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Múltiples</a:t>
            </a:r>
            <a:endParaRPr/>
          </a:p>
        </p:txBody>
      </p:sp>
      <p:sp>
        <p:nvSpPr>
          <p:cNvPr id="271" name="Google Shape;271;p16"/>
          <p:cNvSpPr txBox="1"/>
          <p:nvPr/>
        </p:nvSpPr>
        <p:spPr>
          <a:xfrm>
            <a:off x="3633514" y="2022290"/>
            <a:ext cx="5999163" cy="1387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se puede modelar un alquiler que involucra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Locales de Videos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/>
          </a:p>
        </p:txBody>
      </p:sp>
      <p:pic>
        <p:nvPicPr>
          <p:cNvPr descr="Picture 4" id="272" name="Google Shape;2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565" y="4025900"/>
            <a:ext cx="6769061" cy="4581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Múltiples</a:t>
            </a:r>
            <a:endParaRPr/>
          </a:p>
        </p:txBody>
      </p:sp>
      <p:sp>
        <p:nvSpPr>
          <p:cNvPr id="278" name="Google Shape;278;p17"/>
          <p:cNvSpPr txBox="1"/>
          <p:nvPr/>
        </p:nvSpPr>
        <p:spPr>
          <a:xfrm>
            <a:off x="3633514" y="2022290"/>
            <a:ext cx="5999163" cy="1387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se puede modelar un alquiler que involucra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Locales de Videos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3408362" y="3899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</a:t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5867400" y="55753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8285161" y="3899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Videos</a:t>
            </a:r>
            <a:endParaRPr/>
          </a:p>
        </p:txBody>
      </p:sp>
      <p:cxnSp>
        <p:nvCxnSpPr>
          <p:cNvPr id="282" name="Google Shape;282;p17"/>
          <p:cNvCxnSpPr>
            <a:stCxn id="279" idx="2"/>
          </p:cNvCxnSpPr>
          <p:nvPr/>
        </p:nvCxnSpPr>
        <p:spPr>
          <a:xfrm>
            <a:off x="4203701" y="4838340"/>
            <a:ext cx="1682400" cy="1344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3" name="Google Shape;283;p17"/>
          <p:cNvCxnSpPr>
            <a:endCxn id="281" idx="2"/>
          </p:cNvCxnSpPr>
          <p:nvPr/>
        </p:nvCxnSpPr>
        <p:spPr>
          <a:xfrm flipH="1" rot="10800000">
            <a:off x="7128099" y="4838340"/>
            <a:ext cx="1952400" cy="1358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4" name="Google Shape;284;p17"/>
          <p:cNvSpPr/>
          <p:nvPr/>
        </p:nvSpPr>
        <p:spPr>
          <a:xfrm>
            <a:off x="5707062" y="79759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285" name="Google Shape;285;p17"/>
          <p:cNvCxnSpPr>
            <a:endCxn id="284" idx="0"/>
          </p:cNvCxnSpPr>
          <p:nvPr/>
        </p:nvCxnSpPr>
        <p:spPr>
          <a:xfrm flipH="1">
            <a:off x="6502401" y="6831760"/>
            <a:ext cx="4800" cy="1144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Múltiples</a:t>
            </a:r>
            <a:endParaRPr/>
          </a:p>
        </p:txBody>
      </p:sp>
      <p:sp>
        <p:nvSpPr>
          <p:cNvPr id="291" name="Google Shape;291;p18"/>
          <p:cNvSpPr txBox="1"/>
          <p:nvPr/>
        </p:nvSpPr>
        <p:spPr>
          <a:xfrm>
            <a:off x="3633514" y="2073090"/>
            <a:ext cx="5999163" cy="52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¿Por qué no un atributo?</a:t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5867400" y="55753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8285161" y="3899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Videos</a:t>
            </a:r>
            <a:endParaRPr/>
          </a:p>
        </p:txBody>
      </p:sp>
      <p:cxnSp>
        <p:nvCxnSpPr>
          <p:cNvPr id="294" name="Google Shape;294;p18"/>
          <p:cNvCxnSpPr>
            <a:stCxn id="295" idx="0"/>
          </p:cNvCxnSpPr>
          <p:nvPr/>
        </p:nvCxnSpPr>
        <p:spPr>
          <a:xfrm>
            <a:off x="3931889" y="3806741"/>
            <a:ext cx="1954200" cy="2389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18"/>
          <p:cNvCxnSpPr>
            <a:endCxn id="293" idx="2"/>
          </p:cNvCxnSpPr>
          <p:nvPr/>
        </p:nvCxnSpPr>
        <p:spPr>
          <a:xfrm flipH="1" rot="10800000">
            <a:off x="7128099" y="4838340"/>
            <a:ext cx="1952400" cy="1344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18"/>
          <p:cNvSpPr/>
          <p:nvPr/>
        </p:nvSpPr>
        <p:spPr>
          <a:xfrm>
            <a:off x="5707062" y="79759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298" name="Google Shape;298;p18"/>
          <p:cNvCxnSpPr>
            <a:endCxn id="297" idx="0"/>
          </p:cNvCxnSpPr>
          <p:nvPr/>
        </p:nvCxnSpPr>
        <p:spPr>
          <a:xfrm flipH="1">
            <a:off x="6502401" y="6831760"/>
            <a:ext cx="4800" cy="1144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5" name="Google Shape;295;p18"/>
          <p:cNvSpPr/>
          <p:nvPr/>
        </p:nvSpPr>
        <p:spPr>
          <a:xfrm>
            <a:off x="3080839" y="3806741"/>
            <a:ext cx="17021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</a:t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457200" y="4457700"/>
            <a:ext cx="3179366" cy="2309019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8402" y="5940"/>
                </a:lnTo>
                <a:lnTo>
                  <a:pt x="421" y="5940"/>
                </a:lnTo>
                <a:cubicBezTo>
                  <a:pt x="189" y="5940"/>
                  <a:pt x="0" y="6200"/>
                  <a:pt x="0" y="6519"/>
                </a:cubicBezTo>
                <a:lnTo>
                  <a:pt x="0" y="21021"/>
                </a:lnTo>
                <a:cubicBezTo>
                  <a:pt x="0" y="21340"/>
                  <a:pt x="189" y="21600"/>
                  <a:pt x="421" y="21600"/>
                </a:cubicBezTo>
                <a:lnTo>
                  <a:pt x="19211" y="21600"/>
                </a:lnTo>
                <a:cubicBezTo>
                  <a:pt x="19443" y="21600"/>
                  <a:pt x="19629" y="21340"/>
                  <a:pt x="19629" y="21021"/>
                </a:cubicBezTo>
                <a:lnTo>
                  <a:pt x="19629" y="8862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2743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Quizás no es un “valor simple”: que pasa si queremos guardar año, director, etc?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Múltiples</a:t>
            </a:r>
            <a:endParaRPr/>
          </a:p>
        </p:txBody>
      </p:sp>
      <p:sp>
        <p:nvSpPr>
          <p:cNvPr id="305" name="Google Shape;305;p19"/>
          <p:cNvSpPr txBox="1"/>
          <p:nvPr/>
        </p:nvSpPr>
        <p:spPr>
          <a:xfrm>
            <a:off x="3633514" y="2073090"/>
            <a:ext cx="5999163" cy="52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¿Y ahora?</a:t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5867400" y="55753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8285161" y="3899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Videos</a:t>
            </a:r>
            <a:endParaRPr/>
          </a:p>
        </p:txBody>
      </p:sp>
      <p:cxnSp>
        <p:nvCxnSpPr>
          <p:cNvPr id="308" name="Google Shape;308;p19"/>
          <p:cNvCxnSpPr>
            <a:stCxn id="309" idx="0"/>
          </p:cNvCxnSpPr>
          <p:nvPr/>
        </p:nvCxnSpPr>
        <p:spPr>
          <a:xfrm>
            <a:off x="5406999" y="4270275"/>
            <a:ext cx="1100100" cy="1305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0" name="Google Shape;310;p19"/>
          <p:cNvCxnSpPr>
            <a:endCxn id="307" idx="2"/>
          </p:cNvCxnSpPr>
          <p:nvPr/>
        </p:nvCxnSpPr>
        <p:spPr>
          <a:xfrm flipH="1" rot="10800000">
            <a:off x="7184499" y="4838340"/>
            <a:ext cx="1896000" cy="1344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1" name="Google Shape;311;p19"/>
          <p:cNvSpPr/>
          <p:nvPr/>
        </p:nvSpPr>
        <p:spPr>
          <a:xfrm>
            <a:off x="5707062" y="79759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312" name="Google Shape;312;p19"/>
          <p:cNvCxnSpPr>
            <a:endCxn id="311" idx="0"/>
          </p:cNvCxnSpPr>
          <p:nvPr/>
        </p:nvCxnSpPr>
        <p:spPr>
          <a:xfrm>
            <a:off x="6493101" y="6803560"/>
            <a:ext cx="9300" cy="1172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3" name="Google Shape;313;p19"/>
          <p:cNvSpPr/>
          <p:nvPr/>
        </p:nvSpPr>
        <p:spPr>
          <a:xfrm>
            <a:off x="722459" y="3960153"/>
            <a:ext cx="106328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año</a:t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864325" y="5346350"/>
            <a:ext cx="3865266" cy="274638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7596" y="8434"/>
                </a:lnTo>
                <a:lnTo>
                  <a:pt x="401" y="8434"/>
                </a:lnTo>
                <a:cubicBezTo>
                  <a:pt x="180" y="8434"/>
                  <a:pt x="0" y="8653"/>
                  <a:pt x="0" y="8921"/>
                </a:cubicBezTo>
                <a:lnTo>
                  <a:pt x="0" y="21113"/>
                </a:lnTo>
                <a:cubicBezTo>
                  <a:pt x="0" y="21381"/>
                  <a:pt x="180" y="21600"/>
                  <a:pt x="401" y="21600"/>
                </a:cubicBezTo>
                <a:lnTo>
                  <a:pt x="18335" y="21600"/>
                </a:lnTo>
                <a:cubicBezTo>
                  <a:pt x="18556" y="21600"/>
                  <a:pt x="18733" y="21381"/>
                  <a:pt x="18733" y="21113"/>
                </a:cubicBezTo>
                <a:lnTo>
                  <a:pt x="18733" y="10728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7315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7315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7315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7315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7315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se pueden relacionar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315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atributos de diferentes entidades.</a:t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1935162" y="4407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</a:t>
            </a: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1036139" y="2998094"/>
            <a:ext cx="1270001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2703659" y="2998094"/>
            <a:ext cx="106328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4875359" y="4270275"/>
            <a:ext cx="106328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p_id</a:t>
            </a:r>
            <a:endParaRPr/>
          </a:p>
        </p:txBody>
      </p:sp>
      <p:cxnSp>
        <p:nvCxnSpPr>
          <p:cNvPr id="318" name="Google Shape;318;p19"/>
          <p:cNvCxnSpPr>
            <a:stCxn id="317" idx="4"/>
            <a:endCxn id="315" idx="0"/>
          </p:cNvCxnSpPr>
          <p:nvPr/>
        </p:nvCxnSpPr>
        <p:spPr>
          <a:xfrm flipH="1">
            <a:off x="2730399" y="3601543"/>
            <a:ext cx="504900" cy="805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9" name="Google Shape;319;p19"/>
          <p:cNvCxnSpPr>
            <a:stCxn id="313" idx="6"/>
            <a:endCxn id="315" idx="0"/>
          </p:cNvCxnSpPr>
          <p:nvPr/>
        </p:nvCxnSpPr>
        <p:spPr>
          <a:xfrm>
            <a:off x="1785739" y="4261878"/>
            <a:ext cx="944700" cy="145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0" name="Google Shape;320;p19"/>
          <p:cNvCxnSpPr>
            <a:stCxn id="316" idx="5"/>
            <a:endCxn id="315" idx="0"/>
          </p:cNvCxnSpPr>
          <p:nvPr/>
        </p:nvCxnSpPr>
        <p:spPr>
          <a:xfrm>
            <a:off x="2120153" y="3513170"/>
            <a:ext cx="610200" cy="894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/>
        </p:nvSpPr>
        <p:spPr>
          <a:xfrm>
            <a:off x="4369942" y="1026667"/>
            <a:ext cx="426491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Hasta ahora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725630" y="3152625"/>
            <a:ext cx="11553602" cy="17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Conocemos el modelo relacional y SQL por lo que podemos comenzar a diseñar una base de datos, pero... ¿Sabemos si lo estamos haciendo bien?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725630" y="5440150"/>
            <a:ext cx="11553602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error en la modelación puede ser muy costoso!</a:t>
            </a:r>
            <a:endParaRPr/>
          </a:p>
        </p:txBody>
      </p:sp>
      <p:sp>
        <p:nvSpPr>
          <p:cNvPr id="76" name="Google Shape;76;p2"/>
          <p:cNvSpPr txBox="1"/>
          <p:nvPr/>
        </p:nvSpPr>
        <p:spPr>
          <a:xfrm>
            <a:off x="725630" y="7189575"/>
            <a:ext cx="11553602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ejemplo: olvidar añadir una columna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Múltiples</a:t>
            </a:r>
            <a:endParaRPr/>
          </a:p>
        </p:txBody>
      </p:sp>
      <p:sp>
        <p:nvSpPr>
          <p:cNvPr id="326" name="Google Shape;326;p20"/>
          <p:cNvSpPr txBox="1"/>
          <p:nvPr/>
        </p:nvSpPr>
        <p:spPr>
          <a:xfrm>
            <a:off x="3646214" y="2123890"/>
            <a:ext cx="5999163" cy="52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significa esto?</a:t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3408362" y="3899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</a:t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5867400" y="55753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8285161" y="3899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Videos</a:t>
            </a:r>
            <a:endParaRPr/>
          </a:p>
        </p:txBody>
      </p:sp>
      <p:cxnSp>
        <p:nvCxnSpPr>
          <p:cNvPr id="330" name="Google Shape;330;p20"/>
          <p:cNvCxnSpPr>
            <a:stCxn id="327" idx="2"/>
          </p:cNvCxnSpPr>
          <p:nvPr/>
        </p:nvCxnSpPr>
        <p:spPr>
          <a:xfrm>
            <a:off x="4203701" y="4838340"/>
            <a:ext cx="1696500" cy="1372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1" name="Google Shape;331;p20"/>
          <p:cNvCxnSpPr>
            <a:endCxn id="329" idx="2"/>
          </p:cNvCxnSpPr>
          <p:nvPr/>
        </p:nvCxnSpPr>
        <p:spPr>
          <a:xfrm flipH="1" rot="10800000">
            <a:off x="7128099" y="4838340"/>
            <a:ext cx="1952400" cy="1316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32" name="Google Shape;332;p20"/>
          <p:cNvSpPr/>
          <p:nvPr/>
        </p:nvSpPr>
        <p:spPr>
          <a:xfrm>
            <a:off x="5707062" y="79759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333" name="Google Shape;333;p20"/>
          <p:cNvCxnSpPr>
            <a:endCxn id="332" idx="0"/>
          </p:cNvCxnSpPr>
          <p:nvPr/>
        </p:nvCxnSpPr>
        <p:spPr>
          <a:xfrm flipH="1">
            <a:off x="6502401" y="6859960"/>
            <a:ext cx="18900" cy="1116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4" name="Google Shape;334;p20"/>
          <p:cNvCxnSpPr>
            <a:endCxn id="332" idx="0"/>
          </p:cNvCxnSpPr>
          <p:nvPr/>
        </p:nvCxnSpPr>
        <p:spPr>
          <a:xfrm flipH="1">
            <a:off x="6502401" y="6874060"/>
            <a:ext cx="4800" cy="1101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35" name="Google Shape;335;p20"/>
          <p:cNvSpPr/>
          <p:nvPr/>
        </p:nvSpPr>
        <p:spPr>
          <a:xfrm>
            <a:off x="2770981" y="6102966"/>
            <a:ext cx="3602038" cy="1620441"/>
          </a:xfrm>
          <a:custGeom>
            <a:rect b="b" l="l" r="r" t="t"/>
            <a:pathLst>
              <a:path extrusionOk="0" h="21600" w="21600">
                <a:moveTo>
                  <a:pt x="307" y="0"/>
                </a:moveTo>
                <a:cubicBezTo>
                  <a:pt x="137" y="0"/>
                  <a:pt x="0" y="306"/>
                  <a:pt x="0" y="682"/>
                </a:cubicBezTo>
                <a:lnTo>
                  <a:pt x="0" y="20918"/>
                </a:lnTo>
                <a:cubicBezTo>
                  <a:pt x="0" y="21294"/>
                  <a:pt x="137" y="21600"/>
                  <a:pt x="307" y="21600"/>
                </a:cubicBezTo>
                <a:lnTo>
                  <a:pt x="16693" y="21600"/>
                </a:lnTo>
                <a:cubicBezTo>
                  <a:pt x="16862" y="21600"/>
                  <a:pt x="17000" y="21294"/>
                  <a:pt x="17000" y="20918"/>
                </a:cubicBezTo>
                <a:lnTo>
                  <a:pt x="17000" y="19045"/>
                </a:lnTo>
                <a:lnTo>
                  <a:pt x="21600" y="17680"/>
                </a:lnTo>
                <a:lnTo>
                  <a:pt x="17000" y="16310"/>
                </a:lnTo>
                <a:lnTo>
                  <a:pt x="17000" y="682"/>
                </a:lnTo>
                <a:cubicBezTo>
                  <a:pt x="17000" y="306"/>
                  <a:pt x="16862" y="0"/>
                  <a:pt x="16693" y="0"/>
                </a:cubicBezTo>
                <a:lnTo>
                  <a:pt x="307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8229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persona puede alquilar a lo más 1 sola película en un solo local de videos</a:t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6605587" y="6102966"/>
            <a:ext cx="3750867" cy="1254126"/>
          </a:xfrm>
          <a:custGeom>
            <a:rect b="b" l="l" r="r" t="t"/>
            <a:pathLst>
              <a:path extrusionOk="0" h="21600" w="21600">
                <a:moveTo>
                  <a:pt x="6139" y="0"/>
                </a:moveTo>
                <a:cubicBezTo>
                  <a:pt x="5982" y="0"/>
                  <a:pt x="5855" y="378"/>
                  <a:pt x="5855" y="848"/>
                </a:cubicBezTo>
                <a:lnTo>
                  <a:pt x="5855" y="13391"/>
                </a:lnTo>
                <a:lnTo>
                  <a:pt x="0" y="15093"/>
                </a:lnTo>
                <a:lnTo>
                  <a:pt x="5855" y="16795"/>
                </a:lnTo>
                <a:lnTo>
                  <a:pt x="5855" y="20746"/>
                </a:lnTo>
                <a:cubicBezTo>
                  <a:pt x="5855" y="21215"/>
                  <a:pt x="5982" y="21600"/>
                  <a:pt x="6139" y="21600"/>
                </a:cubicBezTo>
                <a:lnTo>
                  <a:pt x="21314" y="21600"/>
                </a:lnTo>
                <a:cubicBezTo>
                  <a:pt x="21471" y="21600"/>
                  <a:pt x="21600" y="21215"/>
                  <a:pt x="21600" y="20746"/>
                </a:cubicBezTo>
                <a:lnTo>
                  <a:pt x="21600" y="848"/>
                </a:lnTo>
                <a:cubicBezTo>
                  <a:pt x="21600" y="378"/>
                  <a:pt x="21471" y="0"/>
                  <a:pt x="21314" y="0"/>
                </a:cubicBezTo>
                <a:lnTo>
                  <a:pt x="6139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8872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“Dime la persona y te diré que arriendas”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Múltiples</a:t>
            </a:r>
            <a:endParaRPr/>
          </a:p>
        </p:txBody>
      </p:sp>
      <p:sp>
        <p:nvSpPr>
          <p:cNvPr id="342" name="Google Shape;342;p21"/>
          <p:cNvSpPr txBox="1"/>
          <p:nvPr/>
        </p:nvSpPr>
        <p:spPr>
          <a:xfrm>
            <a:off x="3633514" y="1906211"/>
            <a:ext cx="5999163" cy="1822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¿Y qué pasa si decimos que una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puede alquilar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pero de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solo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3408362" y="3899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</a:t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5867400" y="55753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8285161" y="3899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Videos</a:t>
            </a:r>
            <a:endParaRPr/>
          </a:p>
        </p:txBody>
      </p:sp>
      <p:cxnSp>
        <p:nvCxnSpPr>
          <p:cNvPr id="346" name="Google Shape;346;p21"/>
          <p:cNvCxnSpPr>
            <a:stCxn id="343" idx="2"/>
          </p:cNvCxnSpPr>
          <p:nvPr/>
        </p:nvCxnSpPr>
        <p:spPr>
          <a:xfrm>
            <a:off x="4203701" y="4838340"/>
            <a:ext cx="1710600" cy="1386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7" name="Google Shape;347;p21"/>
          <p:cNvCxnSpPr>
            <a:endCxn id="345" idx="2"/>
          </p:cNvCxnSpPr>
          <p:nvPr/>
        </p:nvCxnSpPr>
        <p:spPr>
          <a:xfrm flipH="1" rot="10800000">
            <a:off x="7128099" y="4838340"/>
            <a:ext cx="1952400" cy="1358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8" name="Google Shape;348;p21"/>
          <p:cNvSpPr/>
          <p:nvPr/>
        </p:nvSpPr>
        <p:spPr>
          <a:xfrm>
            <a:off x="5707062" y="79759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349" name="Google Shape;349;p21"/>
          <p:cNvCxnSpPr>
            <a:endCxn id="348" idx="0"/>
          </p:cNvCxnSpPr>
          <p:nvPr/>
        </p:nvCxnSpPr>
        <p:spPr>
          <a:xfrm>
            <a:off x="6479001" y="6789460"/>
            <a:ext cx="23400" cy="1186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21"/>
          <p:cNvSpPr/>
          <p:nvPr/>
        </p:nvSpPr>
        <p:spPr>
          <a:xfrm>
            <a:off x="10083800" y="7649934"/>
            <a:ext cx="1254125" cy="671014"/>
          </a:xfrm>
          <a:custGeom>
            <a:rect b="b" l="l" r="r" t="t"/>
            <a:pathLst>
              <a:path extrusionOk="0" h="21600" w="21600">
                <a:moveTo>
                  <a:pt x="0" y="20737"/>
                </a:moveTo>
                <a:lnTo>
                  <a:pt x="0" y="863"/>
                </a:lnTo>
                <a:cubicBezTo>
                  <a:pt x="0" y="386"/>
                  <a:pt x="207" y="0"/>
                  <a:pt x="462" y="0"/>
                </a:cubicBezTo>
                <a:lnTo>
                  <a:pt x="21138" y="0"/>
                </a:lnTo>
                <a:cubicBezTo>
                  <a:pt x="21393" y="0"/>
                  <a:pt x="21600" y="386"/>
                  <a:pt x="21600" y="863"/>
                </a:cubicBezTo>
                <a:lnTo>
                  <a:pt x="21600" y="20737"/>
                </a:lnTo>
                <a:cubicBezTo>
                  <a:pt x="21600" y="21214"/>
                  <a:pt x="21393" y="21600"/>
                  <a:pt x="21138" y="21600"/>
                </a:cubicBezTo>
                <a:lnTo>
                  <a:pt x="462" y="21600"/>
                </a:lnTo>
                <a:cubicBezTo>
                  <a:pt x="207" y="21600"/>
                  <a:pt x="0" y="21214"/>
                  <a:pt x="0" y="20737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Ups…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Múltiples</a:t>
            </a:r>
            <a:endParaRPr/>
          </a:p>
        </p:txBody>
      </p:sp>
      <p:sp>
        <p:nvSpPr>
          <p:cNvPr id="356" name="Google Shape;356;p22"/>
          <p:cNvSpPr txBox="1"/>
          <p:nvPr/>
        </p:nvSpPr>
        <p:spPr>
          <a:xfrm>
            <a:off x="3633514" y="2009590"/>
            <a:ext cx="5999163" cy="955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pasa si usamos solo relaciones binarias?</a:t>
            </a: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3615258" y="7125060"/>
            <a:ext cx="1590676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</a:t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6213995" y="5308600"/>
            <a:ext cx="1270001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vendedor</a:t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8060257" y="71250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Videos</a:t>
            </a:r>
            <a:endParaRPr/>
          </a:p>
        </p:txBody>
      </p:sp>
      <p:cxnSp>
        <p:nvCxnSpPr>
          <p:cNvPr id="360" name="Google Shape;360;p22"/>
          <p:cNvCxnSpPr>
            <a:stCxn id="357" idx="0"/>
            <a:endCxn id="361" idx="0"/>
          </p:cNvCxnSpPr>
          <p:nvPr/>
        </p:nvCxnSpPr>
        <p:spPr>
          <a:xfrm rot="10800000">
            <a:off x="4410596" y="5321760"/>
            <a:ext cx="0" cy="1803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2" name="Google Shape;362;p22"/>
          <p:cNvCxnSpPr/>
          <p:nvPr/>
        </p:nvCxnSpPr>
        <p:spPr>
          <a:xfrm>
            <a:off x="7212796" y="6196560"/>
            <a:ext cx="875100" cy="945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63" name="Google Shape;363;p22"/>
          <p:cNvSpPr/>
          <p:nvPr/>
        </p:nvSpPr>
        <p:spPr>
          <a:xfrm>
            <a:off x="8060257" y="3518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364" name="Google Shape;364;p22"/>
          <p:cNvCxnSpPr>
            <a:endCxn id="363" idx="1"/>
          </p:cNvCxnSpPr>
          <p:nvPr/>
        </p:nvCxnSpPr>
        <p:spPr>
          <a:xfrm flipH="1" rot="10800000">
            <a:off x="7269157" y="3987800"/>
            <a:ext cx="791100" cy="6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65" name="Google Shape;365;p22"/>
          <p:cNvSpPr/>
          <p:nvPr/>
        </p:nvSpPr>
        <p:spPr>
          <a:xfrm>
            <a:off x="3615258" y="3518260"/>
            <a:ext cx="1590676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Alquiler</a:t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3775595" y="5156200"/>
            <a:ext cx="1270001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5998095" y="3352800"/>
            <a:ext cx="1270001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cliente</a:t>
            </a:r>
            <a:endParaRPr/>
          </a:p>
        </p:txBody>
      </p:sp>
      <p:cxnSp>
        <p:nvCxnSpPr>
          <p:cNvPr id="367" name="Google Shape;367;p22"/>
          <p:cNvCxnSpPr>
            <a:endCxn id="365" idx="2"/>
          </p:cNvCxnSpPr>
          <p:nvPr/>
        </p:nvCxnSpPr>
        <p:spPr>
          <a:xfrm rot="10800000">
            <a:off x="4410596" y="4457340"/>
            <a:ext cx="7500" cy="737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8" name="Google Shape;368;p22"/>
          <p:cNvCxnSpPr>
            <a:endCxn id="365" idx="3"/>
          </p:cNvCxnSpPr>
          <p:nvPr/>
        </p:nvCxnSpPr>
        <p:spPr>
          <a:xfrm rot="10800000">
            <a:off x="5205934" y="3987800"/>
            <a:ext cx="849600" cy="6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9" name="Google Shape;369;p22"/>
          <p:cNvCxnSpPr/>
          <p:nvPr/>
        </p:nvCxnSpPr>
        <p:spPr>
          <a:xfrm rot="10800000">
            <a:off x="5208500" y="4432200"/>
            <a:ext cx="1383300" cy="1143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Múltiples</a:t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3615258" y="7734660"/>
            <a:ext cx="1590676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</a:t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6213995" y="5918200"/>
            <a:ext cx="1270001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vendedor</a:t>
            </a:r>
            <a:endParaRPr/>
          </a:p>
        </p:txBody>
      </p:sp>
      <p:sp>
        <p:nvSpPr>
          <p:cNvPr id="377" name="Google Shape;377;p23"/>
          <p:cNvSpPr/>
          <p:nvPr/>
        </p:nvSpPr>
        <p:spPr>
          <a:xfrm>
            <a:off x="8060257" y="77346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Videos</a:t>
            </a:r>
            <a:endParaRPr/>
          </a:p>
        </p:txBody>
      </p:sp>
      <p:cxnSp>
        <p:nvCxnSpPr>
          <p:cNvPr id="378" name="Google Shape;378;p23"/>
          <p:cNvCxnSpPr>
            <a:stCxn id="375" idx="0"/>
            <a:endCxn id="379" idx="0"/>
          </p:cNvCxnSpPr>
          <p:nvPr/>
        </p:nvCxnSpPr>
        <p:spPr>
          <a:xfrm rot="10800000">
            <a:off x="4410596" y="5931360"/>
            <a:ext cx="0" cy="1803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0" name="Google Shape;380;p23"/>
          <p:cNvCxnSpPr/>
          <p:nvPr/>
        </p:nvCxnSpPr>
        <p:spPr>
          <a:xfrm>
            <a:off x="7184596" y="6845760"/>
            <a:ext cx="903300" cy="903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1" name="Google Shape;381;p23"/>
          <p:cNvSpPr/>
          <p:nvPr/>
        </p:nvSpPr>
        <p:spPr>
          <a:xfrm>
            <a:off x="8060257" y="41278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382" name="Google Shape;382;p23"/>
          <p:cNvCxnSpPr>
            <a:endCxn id="381" idx="1"/>
          </p:cNvCxnSpPr>
          <p:nvPr/>
        </p:nvCxnSpPr>
        <p:spPr>
          <a:xfrm>
            <a:off x="7311757" y="4587500"/>
            <a:ext cx="748500" cy="9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23"/>
          <p:cNvSpPr/>
          <p:nvPr/>
        </p:nvSpPr>
        <p:spPr>
          <a:xfrm>
            <a:off x="3615258" y="4127860"/>
            <a:ext cx="1590676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Alquiler</a:t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3775595" y="5765800"/>
            <a:ext cx="1270001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5998095" y="3962400"/>
            <a:ext cx="1270001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cliente</a:t>
            </a:r>
            <a:endParaRPr/>
          </a:p>
        </p:txBody>
      </p:sp>
      <p:cxnSp>
        <p:nvCxnSpPr>
          <p:cNvPr id="385" name="Google Shape;385;p23"/>
          <p:cNvCxnSpPr>
            <a:endCxn id="383" idx="2"/>
          </p:cNvCxnSpPr>
          <p:nvPr/>
        </p:nvCxnSpPr>
        <p:spPr>
          <a:xfrm rot="10800000">
            <a:off x="4410596" y="5066940"/>
            <a:ext cx="21600" cy="720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6" name="Google Shape;386;p23"/>
          <p:cNvCxnSpPr>
            <a:endCxn id="383" idx="3"/>
          </p:cNvCxnSpPr>
          <p:nvPr/>
        </p:nvCxnSpPr>
        <p:spPr>
          <a:xfrm rot="10800000">
            <a:off x="5205934" y="4597400"/>
            <a:ext cx="849600" cy="4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7" name="Google Shape;387;p23"/>
          <p:cNvCxnSpPr/>
          <p:nvPr/>
        </p:nvCxnSpPr>
        <p:spPr>
          <a:xfrm rot="10800000">
            <a:off x="5194375" y="5067375"/>
            <a:ext cx="1369200" cy="1129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8" name="Google Shape;388;p23"/>
          <p:cNvSpPr txBox="1"/>
          <p:nvPr/>
        </p:nvSpPr>
        <p:spPr>
          <a:xfrm>
            <a:off x="3633514" y="1906211"/>
            <a:ext cx="5999163" cy="1822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¿Y qué pasa si decimos que una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puede alquilar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pero de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solo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/>
          </a:p>
        </p:txBody>
      </p:sp>
      <p:cxnSp>
        <p:nvCxnSpPr>
          <p:cNvPr id="389" name="Google Shape;389;p23"/>
          <p:cNvCxnSpPr>
            <a:endCxn id="381" idx="1"/>
          </p:cNvCxnSpPr>
          <p:nvPr/>
        </p:nvCxnSpPr>
        <p:spPr>
          <a:xfrm>
            <a:off x="7297657" y="4573400"/>
            <a:ext cx="762600" cy="240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med" w="med" type="triangl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Múltiples</a:t>
            </a:r>
            <a:endParaRPr/>
          </a:p>
        </p:txBody>
      </p:sp>
      <p:sp>
        <p:nvSpPr>
          <p:cNvPr id="395" name="Google Shape;395;p24"/>
          <p:cNvSpPr txBox="1"/>
          <p:nvPr/>
        </p:nvSpPr>
        <p:spPr>
          <a:xfrm>
            <a:off x="3633514" y="1971490"/>
            <a:ext cx="5999163" cy="52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¿Cuál es mejor?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643458" y="6998060"/>
            <a:ext cx="1590676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3242195" y="5181600"/>
            <a:ext cx="1270001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vendedor</a:t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5088457" y="69980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Videos</a:t>
            </a:r>
            <a:endParaRPr/>
          </a:p>
        </p:txBody>
      </p:sp>
      <p:cxnSp>
        <p:nvCxnSpPr>
          <p:cNvPr id="399" name="Google Shape;399;p24"/>
          <p:cNvCxnSpPr>
            <a:stCxn id="396" idx="0"/>
            <a:endCxn id="400" idx="0"/>
          </p:cNvCxnSpPr>
          <p:nvPr/>
        </p:nvCxnSpPr>
        <p:spPr>
          <a:xfrm rot="10800000">
            <a:off x="1438796" y="5194760"/>
            <a:ext cx="0" cy="1803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1" name="Google Shape;401;p24"/>
          <p:cNvCxnSpPr/>
          <p:nvPr/>
        </p:nvCxnSpPr>
        <p:spPr>
          <a:xfrm>
            <a:off x="4234696" y="6083660"/>
            <a:ext cx="846900" cy="931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2" name="Google Shape;402;p24"/>
          <p:cNvSpPr/>
          <p:nvPr/>
        </p:nvSpPr>
        <p:spPr>
          <a:xfrm>
            <a:off x="5088457" y="3391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403" name="Google Shape;403;p24"/>
          <p:cNvCxnSpPr>
            <a:endCxn id="402" idx="1"/>
          </p:cNvCxnSpPr>
          <p:nvPr/>
        </p:nvCxnSpPr>
        <p:spPr>
          <a:xfrm>
            <a:off x="4347457" y="3853600"/>
            <a:ext cx="741000" cy="7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4" name="Google Shape;404;p24"/>
          <p:cNvSpPr/>
          <p:nvPr/>
        </p:nvSpPr>
        <p:spPr>
          <a:xfrm>
            <a:off x="643458" y="3391260"/>
            <a:ext cx="1590676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Alquiler</a:t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803795" y="5029200"/>
            <a:ext cx="1270001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3026295" y="3225800"/>
            <a:ext cx="1270001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cliente</a:t>
            </a:r>
            <a:endParaRPr/>
          </a:p>
        </p:txBody>
      </p:sp>
      <p:cxnSp>
        <p:nvCxnSpPr>
          <p:cNvPr id="406" name="Google Shape;406;p24"/>
          <p:cNvCxnSpPr>
            <a:endCxn id="404" idx="2"/>
          </p:cNvCxnSpPr>
          <p:nvPr/>
        </p:nvCxnSpPr>
        <p:spPr>
          <a:xfrm rot="10800000">
            <a:off x="1438796" y="4330340"/>
            <a:ext cx="29100" cy="765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7" name="Google Shape;407;p24"/>
          <p:cNvCxnSpPr>
            <a:endCxn id="404" idx="3"/>
          </p:cNvCxnSpPr>
          <p:nvPr/>
        </p:nvCxnSpPr>
        <p:spPr>
          <a:xfrm flipH="1">
            <a:off x="2234134" y="3839500"/>
            <a:ext cx="786600" cy="21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8" name="Google Shape;408;p24"/>
          <p:cNvCxnSpPr/>
          <p:nvPr/>
        </p:nvCxnSpPr>
        <p:spPr>
          <a:xfrm rot="10800000">
            <a:off x="2216025" y="4319300"/>
            <a:ext cx="1326900" cy="1171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9" name="Google Shape;409;p24"/>
          <p:cNvSpPr/>
          <p:nvPr/>
        </p:nvSpPr>
        <p:spPr>
          <a:xfrm>
            <a:off x="8437562" y="34674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</a:t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9829800" y="506095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10973866" y="34674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Videos</a:t>
            </a:r>
            <a:endParaRPr/>
          </a:p>
        </p:txBody>
      </p:sp>
      <p:cxnSp>
        <p:nvCxnSpPr>
          <p:cNvPr id="412" name="Google Shape;412;p24"/>
          <p:cNvCxnSpPr>
            <a:stCxn id="409" idx="2"/>
          </p:cNvCxnSpPr>
          <p:nvPr/>
        </p:nvCxnSpPr>
        <p:spPr>
          <a:xfrm>
            <a:off x="9232901" y="4406540"/>
            <a:ext cx="915900" cy="1013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3" name="Google Shape;413;p24"/>
          <p:cNvCxnSpPr>
            <a:endCxn id="411" idx="2"/>
          </p:cNvCxnSpPr>
          <p:nvPr/>
        </p:nvCxnSpPr>
        <p:spPr>
          <a:xfrm flipH="1" rot="10800000">
            <a:off x="10826305" y="4406540"/>
            <a:ext cx="942900" cy="957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24"/>
          <p:cNvSpPr/>
          <p:nvPr/>
        </p:nvSpPr>
        <p:spPr>
          <a:xfrm>
            <a:off x="9669462" y="7074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415" name="Google Shape;415;p24"/>
          <p:cNvCxnSpPr>
            <a:endCxn id="414" idx="0"/>
          </p:cNvCxnSpPr>
          <p:nvPr/>
        </p:nvCxnSpPr>
        <p:spPr>
          <a:xfrm>
            <a:off x="10459401" y="6295460"/>
            <a:ext cx="5400" cy="778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24"/>
          <p:cNvCxnSpPr/>
          <p:nvPr/>
        </p:nvCxnSpPr>
        <p:spPr>
          <a:xfrm flipH="1" rot="10800000">
            <a:off x="7486453" y="3211165"/>
            <a:ext cx="1" cy="490607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7" name="Google Shape;417;p24"/>
          <p:cNvSpPr/>
          <p:nvPr/>
        </p:nvSpPr>
        <p:spPr>
          <a:xfrm>
            <a:off x="2928788" y="7848960"/>
            <a:ext cx="1635523" cy="1284288"/>
          </a:xfrm>
          <a:custGeom>
            <a:rect b="b" l="l" r="r" t="t"/>
            <a:pathLst>
              <a:path extrusionOk="0" h="21600" w="21600">
                <a:moveTo>
                  <a:pt x="8774" y="0"/>
                </a:moveTo>
                <a:lnTo>
                  <a:pt x="7993" y="9532"/>
                </a:lnTo>
                <a:lnTo>
                  <a:pt x="388" y="9532"/>
                </a:lnTo>
                <a:cubicBezTo>
                  <a:pt x="172" y="9532"/>
                  <a:pt x="0" y="9751"/>
                  <a:pt x="0" y="10026"/>
                </a:cubicBezTo>
                <a:lnTo>
                  <a:pt x="0" y="21099"/>
                </a:lnTo>
                <a:cubicBezTo>
                  <a:pt x="0" y="21374"/>
                  <a:pt x="172" y="21600"/>
                  <a:pt x="388" y="21600"/>
                </a:cubicBezTo>
                <a:lnTo>
                  <a:pt x="21212" y="21600"/>
                </a:lnTo>
                <a:cubicBezTo>
                  <a:pt x="21428" y="21600"/>
                  <a:pt x="21600" y="21374"/>
                  <a:pt x="21600" y="21099"/>
                </a:cubicBezTo>
                <a:lnTo>
                  <a:pt x="21600" y="10026"/>
                </a:lnTo>
                <a:cubicBezTo>
                  <a:pt x="21600" y="9751"/>
                  <a:pt x="21428" y="9532"/>
                  <a:pt x="21212" y="9532"/>
                </a:cubicBezTo>
                <a:lnTo>
                  <a:pt x="9555" y="9532"/>
                </a:lnTo>
                <a:lnTo>
                  <a:pt x="8774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548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Más flexible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8294490" y="7872772"/>
            <a:ext cx="1635523" cy="1260476"/>
          </a:xfrm>
          <a:custGeom>
            <a:rect b="b" l="l" r="r" t="t"/>
            <a:pathLst>
              <a:path extrusionOk="0" h="21600" w="21600">
                <a:moveTo>
                  <a:pt x="12207" y="0"/>
                </a:moveTo>
                <a:lnTo>
                  <a:pt x="11426" y="9304"/>
                </a:lnTo>
                <a:lnTo>
                  <a:pt x="388" y="9304"/>
                </a:lnTo>
                <a:cubicBezTo>
                  <a:pt x="172" y="9304"/>
                  <a:pt x="0" y="9528"/>
                  <a:pt x="0" y="9807"/>
                </a:cubicBezTo>
                <a:lnTo>
                  <a:pt x="0" y="21090"/>
                </a:lnTo>
                <a:cubicBezTo>
                  <a:pt x="0" y="21369"/>
                  <a:pt x="172" y="21600"/>
                  <a:pt x="388" y="21600"/>
                </a:cubicBezTo>
                <a:lnTo>
                  <a:pt x="21212" y="21600"/>
                </a:lnTo>
                <a:cubicBezTo>
                  <a:pt x="21428" y="21600"/>
                  <a:pt x="21600" y="21369"/>
                  <a:pt x="21600" y="21090"/>
                </a:cubicBezTo>
                <a:lnTo>
                  <a:pt x="21600" y="9807"/>
                </a:lnTo>
                <a:cubicBezTo>
                  <a:pt x="21600" y="9528"/>
                  <a:pt x="21428" y="9304"/>
                  <a:pt x="21212" y="9304"/>
                </a:cubicBezTo>
                <a:lnTo>
                  <a:pt x="12988" y="9304"/>
                </a:lnTo>
                <a:lnTo>
                  <a:pt x="12207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457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Más conciso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Múltiples</a:t>
            </a:r>
            <a:endParaRPr/>
          </a:p>
        </p:txBody>
      </p:sp>
      <p:sp>
        <p:nvSpPr>
          <p:cNvPr id="424" name="Google Shape;424;p25"/>
          <p:cNvSpPr txBox="1"/>
          <p:nvPr/>
        </p:nvSpPr>
        <p:spPr>
          <a:xfrm>
            <a:off x="3633514" y="2034990"/>
            <a:ext cx="5999163" cy="955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entidad puede participar más de una vez en una relación</a:t>
            </a:r>
            <a:endParaRPr/>
          </a:p>
        </p:txBody>
      </p:sp>
      <p:sp>
        <p:nvSpPr>
          <p:cNvPr id="425" name="Google Shape;425;p25"/>
          <p:cNvSpPr/>
          <p:nvPr/>
        </p:nvSpPr>
        <p:spPr>
          <a:xfrm>
            <a:off x="3408362" y="3899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</a:t>
            </a:r>
            <a:endParaRPr/>
          </a:p>
        </p:txBody>
      </p:sp>
      <p:sp>
        <p:nvSpPr>
          <p:cNvPr id="426" name="Google Shape;426;p25"/>
          <p:cNvSpPr/>
          <p:nvPr/>
        </p:nvSpPr>
        <p:spPr>
          <a:xfrm>
            <a:off x="5867400" y="55753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endParaRPr/>
          </a:p>
        </p:txBody>
      </p:sp>
      <p:sp>
        <p:nvSpPr>
          <p:cNvPr id="427" name="Google Shape;427;p25"/>
          <p:cNvSpPr/>
          <p:nvPr/>
        </p:nvSpPr>
        <p:spPr>
          <a:xfrm>
            <a:off x="8285161" y="3899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Videos</a:t>
            </a:r>
            <a:endParaRPr/>
          </a:p>
        </p:txBody>
      </p:sp>
      <p:cxnSp>
        <p:nvCxnSpPr>
          <p:cNvPr id="428" name="Google Shape;428;p25"/>
          <p:cNvCxnSpPr>
            <a:stCxn id="425" idx="2"/>
          </p:cNvCxnSpPr>
          <p:nvPr/>
        </p:nvCxnSpPr>
        <p:spPr>
          <a:xfrm>
            <a:off x="4203701" y="4838340"/>
            <a:ext cx="1950600" cy="1061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9" name="Google Shape;429;p25"/>
          <p:cNvCxnSpPr>
            <a:endCxn id="427" idx="2"/>
          </p:cNvCxnSpPr>
          <p:nvPr/>
        </p:nvCxnSpPr>
        <p:spPr>
          <a:xfrm flipH="1" rot="10800000">
            <a:off x="6845799" y="4838340"/>
            <a:ext cx="2234700" cy="1033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0" name="Google Shape;430;p25"/>
          <p:cNvSpPr/>
          <p:nvPr/>
        </p:nvSpPr>
        <p:spPr>
          <a:xfrm>
            <a:off x="5707062" y="79759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431" name="Google Shape;431;p25"/>
          <p:cNvCxnSpPr/>
          <p:nvPr/>
        </p:nvCxnSpPr>
        <p:spPr>
          <a:xfrm flipH="1">
            <a:off x="5956650" y="6634150"/>
            <a:ext cx="324600" cy="1298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2" name="Google Shape;432;p25"/>
          <p:cNvCxnSpPr/>
          <p:nvPr/>
        </p:nvCxnSpPr>
        <p:spPr>
          <a:xfrm>
            <a:off x="6803525" y="6535325"/>
            <a:ext cx="282300" cy="1425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3" name="Google Shape;433;p25"/>
          <p:cNvSpPr txBox="1"/>
          <p:nvPr/>
        </p:nvSpPr>
        <p:spPr>
          <a:xfrm>
            <a:off x="5302969" y="7191108"/>
            <a:ext cx="526654" cy="197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/>
          </a:p>
        </p:txBody>
      </p:sp>
      <p:sp>
        <p:nvSpPr>
          <p:cNvPr id="434" name="Google Shape;434;p25"/>
          <p:cNvSpPr txBox="1"/>
          <p:nvPr/>
        </p:nvSpPr>
        <p:spPr>
          <a:xfrm>
            <a:off x="7220669" y="7191108"/>
            <a:ext cx="496963" cy="197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cajero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>
            <p:ph type="title"/>
          </p:nvPr>
        </p:nvSpPr>
        <p:spPr>
          <a:xfrm>
            <a:off x="1269950" y="4149449"/>
            <a:ext cx="10464900" cy="14547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Diagramas E/R</a:t>
            </a:r>
            <a:endParaRPr/>
          </a:p>
        </p:txBody>
      </p:sp>
      <p:sp>
        <p:nvSpPr>
          <p:cNvPr id="440" name="Google Shape;440;p26"/>
          <p:cNvSpPr txBox="1"/>
          <p:nvPr/>
        </p:nvSpPr>
        <p:spPr>
          <a:xfrm>
            <a:off x="1955776" y="55224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Restricciones Avanzadas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Restricciones Avanzadas</a:t>
            </a:r>
            <a:endParaRPr/>
          </a:p>
        </p:txBody>
      </p:sp>
      <p:sp>
        <p:nvSpPr>
          <p:cNvPr id="446" name="Google Shape;446;p27"/>
          <p:cNvSpPr/>
          <p:nvPr/>
        </p:nvSpPr>
        <p:spPr>
          <a:xfrm>
            <a:off x="2620962" y="37849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5867400" y="36195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8793161" y="37849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endParaRPr/>
          </a:p>
        </p:txBody>
      </p:sp>
      <p:cxnSp>
        <p:nvCxnSpPr>
          <p:cNvPr id="449" name="Google Shape;449;p27"/>
          <p:cNvCxnSpPr>
            <a:stCxn id="446" idx="3"/>
          </p:cNvCxnSpPr>
          <p:nvPr/>
        </p:nvCxnSpPr>
        <p:spPr>
          <a:xfrm>
            <a:off x="4211639" y="4254500"/>
            <a:ext cx="1702500" cy="8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27"/>
          <p:cNvCxnSpPr>
            <a:endCxn id="448" idx="1"/>
          </p:cNvCxnSpPr>
          <p:nvPr/>
        </p:nvCxnSpPr>
        <p:spPr>
          <a:xfrm>
            <a:off x="7156361" y="4248800"/>
            <a:ext cx="1636800" cy="5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51" name="Google Shape;451;p27"/>
          <p:cNvSpPr txBox="1"/>
          <p:nvPr/>
        </p:nvSpPr>
        <p:spPr>
          <a:xfrm>
            <a:off x="3633514" y="2250890"/>
            <a:ext cx="5999163" cy="52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¿Que es más natural?</a:t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>
            <a:off x="2620962" y="64773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5867400" y="63119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8793161" y="64773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endParaRPr/>
          </a:p>
        </p:txBody>
      </p:sp>
      <p:cxnSp>
        <p:nvCxnSpPr>
          <p:cNvPr id="455" name="Google Shape;455;p27"/>
          <p:cNvCxnSpPr>
            <a:stCxn id="452" idx="3"/>
          </p:cNvCxnSpPr>
          <p:nvPr/>
        </p:nvCxnSpPr>
        <p:spPr>
          <a:xfrm>
            <a:off x="4211639" y="6946900"/>
            <a:ext cx="1688400" cy="26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6" name="Google Shape;456;p27"/>
          <p:cNvCxnSpPr>
            <a:endCxn id="454" idx="1"/>
          </p:cNvCxnSpPr>
          <p:nvPr/>
        </p:nvCxnSpPr>
        <p:spPr>
          <a:xfrm>
            <a:off x="7085861" y="6930700"/>
            <a:ext cx="1707300" cy="16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Restricciones Avanzadas</a:t>
            </a: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2620962" y="33023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5867400" y="31369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</a:t>
            </a: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8793161" y="33023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Compañía</a:t>
            </a:r>
            <a:endParaRPr/>
          </a:p>
        </p:txBody>
      </p:sp>
      <p:cxnSp>
        <p:nvCxnSpPr>
          <p:cNvPr id="465" name="Google Shape;465;p28"/>
          <p:cNvCxnSpPr>
            <a:stCxn id="462" idx="3"/>
          </p:cNvCxnSpPr>
          <p:nvPr/>
        </p:nvCxnSpPr>
        <p:spPr>
          <a:xfrm>
            <a:off x="4211639" y="3771900"/>
            <a:ext cx="1674300" cy="11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6" name="Google Shape;466;p28"/>
          <p:cNvCxnSpPr>
            <a:endCxn id="464" idx="1"/>
          </p:cNvCxnSpPr>
          <p:nvPr/>
        </p:nvCxnSpPr>
        <p:spPr>
          <a:xfrm>
            <a:off x="7142261" y="3754800"/>
            <a:ext cx="1650900" cy="17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67" name="Google Shape;467;p28"/>
          <p:cNvSpPr txBox="1"/>
          <p:nvPr/>
        </p:nvSpPr>
        <p:spPr>
          <a:xfrm>
            <a:off x="3620814" y="2047690"/>
            <a:ext cx="5999163" cy="52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Participación y participación total</a:t>
            </a:r>
            <a:endParaRPr/>
          </a:p>
        </p:txBody>
      </p:sp>
      <p:sp>
        <p:nvSpPr>
          <p:cNvPr id="468" name="Google Shape;468;p28"/>
          <p:cNvSpPr txBox="1"/>
          <p:nvPr/>
        </p:nvSpPr>
        <p:spPr>
          <a:xfrm>
            <a:off x="240425" y="3461867"/>
            <a:ext cx="2088161" cy="620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Helvetica Neue"/>
              <a:buNone/>
            </a:pPr>
            <a:r>
              <a:rPr b="0" i="1" lang="en-US" sz="42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b="0" i="1" lang="en-US" sz="4200" u="none" cap="none" strike="noStrike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o 1</a:t>
            </a:r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1612900" y="4122737"/>
            <a:ext cx="4526360" cy="885429"/>
          </a:xfrm>
          <a:custGeom>
            <a:rect b="b" l="l" r="r" t="t"/>
            <a:pathLst>
              <a:path extrusionOk="0" h="21600" w="21600">
                <a:moveTo>
                  <a:pt x="17127" y="0"/>
                </a:moveTo>
                <a:lnTo>
                  <a:pt x="16797" y="5693"/>
                </a:lnTo>
                <a:lnTo>
                  <a:pt x="165" y="5693"/>
                </a:lnTo>
                <a:cubicBezTo>
                  <a:pt x="74" y="5693"/>
                  <a:pt x="0" y="6071"/>
                  <a:pt x="0" y="6535"/>
                </a:cubicBezTo>
                <a:lnTo>
                  <a:pt x="0" y="20758"/>
                </a:lnTo>
                <a:cubicBezTo>
                  <a:pt x="0" y="21222"/>
                  <a:pt x="74" y="21600"/>
                  <a:pt x="165" y="21600"/>
                </a:cubicBezTo>
                <a:lnTo>
                  <a:pt x="21435" y="21600"/>
                </a:lnTo>
                <a:cubicBezTo>
                  <a:pt x="21526" y="21600"/>
                  <a:pt x="21600" y="21222"/>
                  <a:pt x="21600" y="20758"/>
                </a:cubicBezTo>
                <a:lnTo>
                  <a:pt x="21600" y="6535"/>
                </a:lnTo>
                <a:cubicBezTo>
                  <a:pt x="21600" y="6071"/>
                  <a:pt x="21526" y="5693"/>
                  <a:pt x="21435" y="5693"/>
                </a:cubicBezTo>
                <a:lnTo>
                  <a:pt x="17454" y="5693"/>
                </a:lnTo>
                <a:lnTo>
                  <a:pt x="17127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producto se fabrica por como máximo una compañía</a:t>
            </a:r>
            <a:endParaRPr/>
          </a:p>
        </p:txBody>
      </p:sp>
      <p:sp>
        <p:nvSpPr>
          <p:cNvPr id="470" name="Google Shape;470;p28"/>
          <p:cNvSpPr/>
          <p:nvPr/>
        </p:nvSpPr>
        <p:spPr>
          <a:xfrm>
            <a:off x="1612900" y="6167437"/>
            <a:ext cx="4526360" cy="885429"/>
          </a:xfrm>
          <a:custGeom>
            <a:rect b="b" l="l" r="r" t="t"/>
            <a:pathLst>
              <a:path extrusionOk="0" h="21600" w="21600">
                <a:moveTo>
                  <a:pt x="17127" y="0"/>
                </a:moveTo>
                <a:lnTo>
                  <a:pt x="16797" y="5693"/>
                </a:lnTo>
                <a:lnTo>
                  <a:pt x="165" y="5693"/>
                </a:lnTo>
                <a:cubicBezTo>
                  <a:pt x="74" y="5693"/>
                  <a:pt x="0" y="6071"/>
                  <a:pt x="0" y="6535"/>
                </a:cubicBezTo>
                <a:lnTo>
                  <a:pt x="0" y="20758"/>
                </a:lnTo>
                <a:cubicBezTo>
                  <a:pt x="0" y="21222"/>
                  <a:pt x="74" y="21600"/>
                  <a:pt x="165" y="21600"/>
                </a:cubicBezTo>
                <a:lnTo>
                  <a:pt x="21435" y="21600"/>
                </a:lnTo>
                <a:cubicBezTo>
                  <a:pt x="21526" y="21600"/>
                  <a:pt x="21600" y="21222"/>
                  <a:pt x="21600" y="20758"/>
                </a:cubicBezTo>
                <a:lnTo>
                  <a:pt x="21600" y="6535"/>
                </a:lnTo>
                <a:cubicBezTo>
                  <a:pt x="21600" y="6071"/>
                  <a:pt x="21526" y="5693"/>
                  <a:pt x="21435" y="5693"/>
                </a:cubicBezTo>
                <a:lnTo>
                  <a:pt x="17454" y="5693"/>
                </a:lnTo>
                <a:lnTo>
                  <a:pt x="17127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producto se fabrica por como mínimo en una compañía</a:t>
            </a:r>
            <a:endParaRPr/>
          </a:p>
        </p:txBody>
      </p:sp>
      <p:grpSp>
        <p:nvGrpSpPr>
          <p:cNvPr id="471" name="Google Shape;471;p28"/>
          <p:cNvGrpSpPr/>
          <p:nvPr/>
        </p:nvGrpSpPr>
        <p:grpSpPr>
          <a:xfrm>
            <a:off x="240425" y="5168900"/>
            <a:ext cx="10143414" cy="1270000"/>
            <a:chOff x="0" y="0"/>
            <a:chExt cx="10143413" cy="1270000"/>
          </a:xfrm>
        </p:grpSpPr>
        <p:sp>
          <p:nvSpPr>
            <p:cNvPr id="472" name="Google Shape;472;p28"/>
            <p:cNvSpPr/>
            <p:nvPr/>
          </p:nvSpPr>
          <p:spPr>
            <a:xfrm>
              <a:off x="2380536" y="165460"/>
              <a:ext cx="1590677" cy="93908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89">
                  <a:srgbClr val="C4C9F7"/>
                </a:gs>
                <a:gs pos="100000">
                  <a:srgbClr val="E1F2FC"/>
                </a:gs>
              </a:gsLst>
              <a:lin ang="16200000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Producto</a:t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5626974" y="0"/>
              <a:ext cx="1270001" cy="127000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gradFill>
              <a:gsLst>
                <a:gs pos="0">
                  <a:srgbClr val="F5A09A"/>
                </a:gs>
                <a:gs pos="35000">
                  <a:srgbClr val="F7E0CB"/>
                </a:gs>
                <a:gs pos="100000">
                  <a:srgbClr val="FFEBE7"/>
                </a:gs>
              </a:gsLst>
              <a:lin ang="18900000" scaled="0"/>
            </a:gradFill>
            <a:ln cap="flat" cmpd="sng" w="9525">
              <a:solidFill>
                <a:srgbClr val="A01D0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fabrica</a:t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8552736" y="165460"/>
              <a:ext cx="1590677" cy="93908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89">
                  <a:srgbClr val="C4C9F7"/>
                </a:gs>
                <a:gs pos="100000">
                  <a:srgbClr val="E1F2FC"/>
                </a:gs>
              </a:gsLst>
              <a:lin ang="16200000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Compañía</a:t>
              </a:r>
              <a:endParaRPr/>
            </a:p>
          </p:txBody>
        </p:sp>
        <p:cxnSp>
          <p:nvCxnSpPr>
            <p:cNvPr id="475" name="Google Shape;475;p28"/>
            <p:cNvCxnSpPr>
              <a:stCxn id="472" idx="3"/>
            </p:cNvCxnSpPr>
            <p:nvPr/>
          </p:nvCxnSpPr>
          <p:spPr>
            <a:xfrm flipH="1" rot="10800000">
              <a:off x="3971213" y="632600"/>
              <a:ext cx="1716600" cy="24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76" name="Google Shape;476;p28"/>
            <p:cNvCxnSpPr>
              <a:endCxn id="474" idx="1"/>
            </p:cNvCxnSpPr>
            <p:nvPr/>
          </p:nvCxnSpPr>
          <p:spPr>
            <a:xfrm>
              <a:off x="6901836" y="632600"/>
              <a:ext cx="1650900" cy="2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477" name="Google Shape;477;p28"/>
            <p:cNvSpPr txBox="1"/>
            <p:nvPr/>
          </p:nvSpPr>
          <p:spPr>
            <a:xfrm>
              <a:off x="0" y="210468"/>
              <a:ext cx="20589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4200"/>
                <a:buFont typeface="Helvetica Neue"/>
                <a:buNone/>
              </a:pPr>
              <a:r>
                <a:rPr b="0" i="1" lang="en-US" sz="4200" u="none" cap="none" strike="noStrike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</a:t>
              </a:r>
              <a:r>
                <a:rPr b="0" i="0" lang="en-US" sz="4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a </a:t>
              </a:r>
              <a:r>
                <a:rPr b="0" i="1" lang="en-US" sz="4200" u="none" cap="none" strike="noStrike">
                  <a:solidFill>
                    <a:schemeClr val="accent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 a n</a:t>
              </a:r>
              <a:endParaRPr/>
            </a:p>
          </p:txBody>
        </p:sp>
      </p:grpSp>
      <p:sp>
        <p:nvSpPr>
          <p:cNvPr id="478" name="Google Shape;478;p28"/>
          <p:cNvSpPr/>
          <p:nvPr/>
        </p:nvSpPr>
        <p:spPr>
          <a:xfrm>
            <a:off x="1625600" y="8364897"/>
            <a:ext cx="4526360" cy="885430"/>
          </a:xfrm>
          <a:custGeom>
            <a:rect b="b" l="l" r="r" t="t"/>
            <a:pathLst>
              <a:path extrusionOk="0" h="21600" w="21600">
                <a:moveTo>
                  <a:pt x="17127" y="0"/>
                </a:moveTo>
                <a:lnTo>
                  <a:pt x="16797" y="5693"/>
                </a:lnTo>
                <a:lnTo>
                  <a:pt x="165" y="5693"/>
                </a:lnTo>
                <a:cubicBezTo>
                  <a:pt x="74" y="5693"/>
                  <a:pt x="0" y="6071"/>
                  <a:pt x="0" y="6535"/>
                </a:cubicBezTo>
                <a:lnTo>
                  <a:pt x="0" y="20758"/>
                </a:lnTo>
                <a:cubicBezTo>
                  <a:pt x="0" y="21222"/>
                  <a:pt x="74" y="21600"/>
                  <a:pt x="165" y="21600"/>
                </a:cubicBezTo>
                <a:lnTo>
                  <a:pt x="21435" y="21600"/>
                </a:lnTo>
                <a:cubicBezTo>
                  <a:pt x="21526" y="21600"/>
                  <a:pt x="21600" y="21222"/>
                  <a:pt x="21600" y="20758"/>
                </a:cubicBezTo>
                <a:lnTo>
                  <a:pt x="21600" y="6535"/>
                </a:lnTo>
                <a:cubicBezTo>
                  <a:pt x="21600" y="6071"/>
                  <a:pt x="21526" y="5693"/>
                  <a:pt x="21435" y="5693"/>
                </a:cubicBezTo>
                <a:lnTo>
                  <a:pt x="17454" y="5693"/>
                </a:lnTo>
                <a:lnTo>
                  <a:pt x="17127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producto se fabrica en exactamente 1 (sola) compañía</a:t>
            </a:r>
            <a:endParaRPr/>
          </a:p>
        </p:txBody>
      </p:sp>
      <p:grpSp>
        <p:nvGrpSpPr>
          <p:cNvPr id="479" name="Google Shape;479;p28"/>
          <p:cNvGrpSpPr/>
          <p:nvPr/>
        </p:nvGrpSpPr>
        <p:grpSpPr>
          <a:xfrm>
            <a:off x="675413" y="7366360"/>
            <a:ext cx="9721126" cy="1270001"/>
            <a:chOff x="0" y="0"/>
            <a:chExt cx="9721125" cy="1270000"/>
          </a:xfrm>
        </p:grpSpPr>
        <p:sp>
          <p:nvSpPr>
            <p:cNvPr id="480" name="Google Shape;480;p28"/>
            <p:cNvSpPr/>
            <p:nvPr/>
          </p:nvSpPr>
          <p:spPr>
            <a:xfrm>
              <a:off x="1958248" y="165460"/>
              <a:ext cx="1590677" cy="93908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89">
                  <a:srgbClr val="C4C9F7"/>
                </a:gs>
                <a:gs pos="100000">
                  <a:srgbClr val="E1F2FC"/>
                </a:gs>
              </a:gsLst>
              <a:lin ang="16200000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Producto</a:t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5204686" y="0"/>
              <a:ext cx="1270001" cy="127000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gradFill>
              <a:gsLst>
                <a:gs pos="0">
                  <a:srgbClr val="F5A09A"/>
                </a:gs>
                <a:gs pos="35000">
                  <a:srgbClr val="F7E0CB"/>
                </a:gs>
                <a:gs pos="100000">
                  <a:srgbClr val="FFEBE7"/>
                </a:gs>
              </a:gsLst>
              <a:lin ang="18900000" scaled="0"/>
            </a:gradFill>
            <a:ln cap="flat" cmpd="sng" w="9525">
              <a:solidFill>
                <a:srgbClr val="A01D0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fabrica</a:t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130448" y="165460"/>
              <a:ext cx="1590677" cy="939080"/>
            </a:xfrm>
            <a:prstGeom prst="rect">
              <a:avLst/>
            </a:prstGeom>
            <a:gradFill>
              <a:gsLst>
                <a:gs pos="0">
                  <a:srgbClr val="B2C2F5"/>
                </a:gs>
                <a:gs pos="35589">
                  <a:srgbClr val="C4C9F7"/>
                </a:gs>
                <a:gs pos="100000">
                  <a:srgbClr val="E1F2FC"/>
                </a:gs>
              </a:gsLst>
              <a:lin ang="16200000" scaled="0"/>
            </a:gradFill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Compañía</a:t>
              </a:r>
              <a:endParaRPr/>
            </a:p>
          </p:txBody>
        </p:sp>
        <p:cxnSp>
          <p:nvCxnSpPr>
            <p:cNvPr id="483" name="Google Shape;483;p28"/>
            <p:cNvCxnSpPr>
              <a:stCxn id="480" idx="3"/>
            </p:cNvCxnSpPr>
            <p:nvPr/>
          </p:nvCxnSpPr>
          <p:spPr>
            <a:xfrm flipH="1" rot="10800000">
              <a:off x="3548925" y="622700"/>
              <a:ext cx="1675800" cy="123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84" name="Google Shape;484;p28"/>
            <p:cNvCxnSpPr>
              <a:endCxn id="482" idx="1"/>
            </p:cNvCxnSpPr>
            <p:nvPr/>
          </p:nvCxnSpPr>
          <p:spPr>
            <a:xfrm flipH="1" rot="10800000">
              <a:off x="6481048" y="635000"/>
              <a:ext cx="1649400" cy="21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485" name="Google Shape;485;p28"/>
            <p:cNvSpPr txBox="1"/>
            <p:nvPr/>
          </p:nvSpPr>
          <p:spPr>
            <a:xfrm>
              <a:off x="0" y="197768"/>
              <a:ext cx="1188848" cy="620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4200"/>
                <a:buFont typeface="Helvetica Neue"/>
                <a:buNone/>
              </a:pPr>
              <a:r>
                <a:rPr b="0" i="1" lang="en-US" sz="4200" u="none" cap="none" strike="noStrike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</a:t>
              </a:r>
              <a:r>
                <a:rPr b="0" i="0" lang="en-US" sz="4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a </a:t>
              </a:r>
              <a:r>
                <a:rPr b="0" i="1" lang="en-US" sz="4200" u="none" cap="none" strike="noStrike">
                  <a:solidFill>
                    <a:schemeClr val="accent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29"/>
          <p:cNvCxnSpPr>
            <a:stCxn id="491" idx="3"/>
            <a:endCxn id="492" idx="1"/>
          </p:cNvCxnSpPr>
          <p:nvPr/>
        </p:nvCxnSpPr>
        <p:spPr>
          <a:xfrm>
            <a:off x="8557550" y="6624543"/>
            <a:ext cx="26511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</p:cxnSp>
      <p:sp>
        <p:nvSpPr>
          <p:cNvPr id="493" name="Google Shape;493;p29"/>
          <p:cNvSpPr txBox="1"/>
          <p:nvPr/>
        </p:nvSpPr>
        <p:spPr>
          <a:xfrm>
            <a:off x="298472" y="599286"/>
            <a:ext cx="12284945" cy="957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Helvetica Neue"/>
              <a:buNone/>
            </a:pPr>
            <a:r>
              <a:rPr b="0" i="0" lang="en-US" sz="5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Equivalencia de multiplicidades</a:t>
            </a:r>
            <a:endParaRPr/>
          </a:p>
        </p:txBody>
      </p:sp>
      <p:cxnSp>
        <p:nvCxnSpPr>
          <p:cNvPr id="494" name="Google Shape;494;p29"/>
          <p:cNvCxnSpPr>
            <a:stCxn id="495" idx="3"/>
          </p:cNvCxnSpPr>
          <p:nvPr/>
        </p:nvCxnSpPr>
        <p:spPr>
          <a:xfrm flipH="1" rot="10800000">
            <a:off x="1894810" y="3200432"/>
            <a:ext cx="724500" cy="5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</p:cxnSp>
      <p:sp>
        <p:nvSpPr>
          <p:cNvPr id="495" name="Google Shape;495;p29"/>
          <p:cNvSpPr/>
          <p:nvPr/>
        </p:nvSpPr>
        <p:spPr>
          <a:xfrm>
            <a:off x="304134" y="2735992"/>
            <a:ext cx="1590676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2585372" y="2570531"/>
            <a:ext cx="1270001" cy="1270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compra</a:t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4545934" y="2735992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498" name="Google Shape;498;p29"/>
          <p:cNvCxnSpPr>
            <a:endCxn id="497" idx="1"/>
          </p:cNvCxnSpPr>
          <p:nvPr/>
        </p:nvCxnSpPr>
        <p:spPr>
          <a:xfrm flipH="1" rot="10800000">
            <a:off x="3848134" y="3205532"/>
            <a:ext cx="697800" cy="4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</p:cxnSp>
      <p:cxnSp>
        <p:nvCxnSpPr>
          <p:cNvPr id="499" name="Google Shape;499;p29"/>
          <p:cNvCxnSpPr>
            <a:endCxn id="500" idx="1"/>
          </p:cNvCxnSpPr>
          <p:nvPr/>
        </p:nvCxnSpPr>
        <p:spPr>
          <a:xfrm flipH="1" rot="10800000">
            <a:off x="8286873" y="3205532"/>
            <a:ext cx="2947200" cy="13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</p:cxnSp>
      <p:sp>
        <p:nvSpPr>
          <p:cNvPr id="501" name="Google Shape;501;p29"/>
          <p:cNvSpPr/>
          <p:nvPr/>
        </p:nvSpPr>
        <p:spPr>
          <a:xfrm>
            <a:off x="6992273" y="2735992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9273510" y="2570531"/>
            <a:ext cx="1270001" cy="1270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compra</a:t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11234073" y="2735992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sp>
        <p:nvSpPr>
          <p:cNvPr id="503" name="Google Shape;503;p29"/>
          <p:cNvSpPr txBox="1"/>
          <p:nvPr/>
        </p:nvSpPr>
        <p:spPr>
          <a:xfrm>
            <a:off x="8638364" y="2752769"/>
            <a:ext cx="718267" cy="4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(0,n)</a:t>
            </a:r>
            <a:endParaRPr/>
          </a:p>
        </p:txBody>
      </p:sp>
      <p:sp>
        <p:nvSpPr>
          <p:cNvPr id="504" name="Google Shape;504;p29"/>
          <p:cNvSpPr txBox="1"/>
          <p:nvPr/>
        </p:nvSpPr>
        <p:spPr>
          <a:xfrm>
            <a:off x="10508087" y="2752769"/>
            <a:ext cx="718267" cy="4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(0,n)</a:t>
            </a:r>
            <a:endParaRPr/>
          </a:p>
        </p:txBody>
      </p:sp>
      <p:cxnSp>
        <p:nvCxnSpPr>
          <p:cNvPr id="505" name="Google Shape;505;p29"/>
          <p:cNvCxnSpPr>
            <a:stCxn id="506" idx="3"/>
          </p:cNvCxnSpPr>
          <p:nvPr/>
        </p:nvCxnSpPr>
        <p:spPr>
          <a:xfrm flipH="1" rot="10800000">
            <a:off x="1869411" y="4905324"/>
            <a:ext cx="730800" cy="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</p:cxnSp>
      <p:sp>
        <p:nvSpPr>
          <p:cNvPr id="506" name="Google Shape;506;p29"/>
          <p:cNvSpPr/>
          <p:nvPr/>
        </p:nvSpPr>
        <p:spPr>
          <a:xfrm>
            <a:off x="278734" y="4438484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559972" y="4273023"/>
            <a:ext cx="1270001" cy="1270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compra</a:t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4520534" y="4438484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509" name="Google Shape;509;p29"/>
          <p:cNvCxnSpPr>
            <a:endCxn id="508" idx="1"/>
          </p:cNvCxnSpPr>
          <p:nvPr/>
        </p:nvCxnSpPr>
        <p:spPr>
          <a:xfrm>
            <a:off x="3847934" y="4905324"/>
            <a:ext cx="672600" cy="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</p:cxnSp>
      <p:cxnSp>
        <p:nvCxnSpPr>
          <p:cNvPr id="510" name="Google Shape;510;p29"/>
          <p:cNvCxnSpPr>
            <a:stCxn id="511" idx="3"/>
            <a:endCxn id="512" idx="1"/>
          </p:cNvCxnSpPr>
          <p:nvPr/>
        </p:nvCxnSpPr>
        <p:spPr>
          <a:xfrm>
            <a:off x="8557550" y="4908024"/>
            <a:ext cx="26511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</p:cxnSp>
      <p:sp>
        <p:nvSpPr>
          <p:cNvPr id="511" name="Google Shape;511;p29"/>
          <p:cNvSpPr/>
          <p:nvPr/>
        </p:nvSpPr>
        <p:spPr>
          <a:xfrm>
            <a:off x="6966873" y="4438484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9248110" y="4273023"/>
            <a:ext cx="1270001" cy="1270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compra</a:t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11208673" y="4438484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sp>
        <p:nvSpPr>
          <p:cNvPr id="514" name="Google Shape;514;p29"/>
          <p:cNvSpPr txBox="1"/>
          <p:nvPr/>
        </p:nvSpPr>
        <p:spPr>
          <a:xfrm>
            <a:off x="8612964" y="4455261"/>
            <a:ext cx="712612" cy="4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(0,1)</a:t>
            </a:r>
            <a:endParaRPr/>
          </a:p>
        </p:txBody>
      </p:sp>
      <p:sp>
        <p:nvSpPr>
          <p:cNvPr id="515" name="Google Shape;515;p29"/>
          <p:cNvSpPr txBox="1"/>
          <p:nvPr/>
        </p:nvSpPr>
        <p:spPr>
          <a:xfrm>
            <a:off x="10482687" y="4455261"/>
            <a:ext cx="718267" cy="4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(0,n)</a:t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278734" y="6155002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2559972" y="5989542"/>
            <a:ext cx="1270001" cy="1270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compra</a:t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4520534" y="6155002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519" name="Google Shape;519;p29"/>
          <p:cNvCxnSpPr>
            <a:endCxn id="518" idx="1"/>
          </p:cNvCxnSpPr>
          <p:nvPr/>
        </p:nvCxnSpPr>
        <p:spPr>
          <a:xfrm flipH="1" rot="10800000">
            <a:off x="3847934" y="6624542"/>
            <a:ext cx="672600" cy="4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</p:cxnSp>
      <p:sp>
        <p:nvSpPr>
          <p:cNvPr id="491" name="Google Shape;491;p29"/>
          <p:cNvSpPr/>
          <p:nvPr/>
        </p:nvSpPr>
        <p:spPr>
          <a:xfrm>
            <a:off x="6966873" y="6155003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9248110" y="5989542"/>
            <a:ext cx="1270001" cy="1270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compra</a:t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11208673" y="6155003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sp>
        <p:nvSpPr>
          <p:cNvPr id="521" name="Google Shape;521;p29"/>
          <p:cNvSpPr txBox="1"/>
          <p:nvPr/>
        </p:nvSpPr>
        <p:spPr>
          <a:xfrm>
            <a:off x="8612964" y="6171780"/>
            <a:ext cx="718267" cy="4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(1,n)</a:t>
            </a:r>
            <a:endParaRPr/>
          </a:p>
        </p:txBody>
      </p:sp>
      <p:sp>
        <p:nvSpPr>
          <p:cNvPr id="522" name="Google Shape;522;p29"/>
          <p:cNvSpPr txBox="1"/>
          <p:nvPr/>
        </p:nvSpPr>
        <p:spPr>
          <a:xfrm>
            <a:off x="10482687" y="6171780"/>
            <a:ext cx="718267" cy="4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(0,n)</a:t>
            </a: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2562794" y="7507538"/>
            <a:ext cx="1270001" cy="1270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compra</a:t>
            </a: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4523356" y="7672999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525" name="Google Shape;525;p29"/>
          <p:cNvCxnSpPr>
            <a:endCxn id="524" idx="1"/>
          </p:cNvCxnSpPr>
          <p:nvPr/>
        </p:nvCxnSpPr>
        <p:spPr>
          <a:xfrm flipH="1" rot="10800000">
            <a:off x="3809956" y="8142539"/>
            <a:ext cx="713400" cy="1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</p:cxnSp>
      <p:cxnSp>
        <p:nvCxnSpPr>
          <p:cNvPr id="526" name="Google Shape;526;p29"/>
          <p:cNvCxnSpPr>
            <a:stCxn id="527" idx="3"/>
            <a:endCxn id="528" idx="1"/>
          </p:cNvCxnSpPr>
          <p:nvPr/>
        </p:nvCxnSpPr>
        <p:spPr>
          <a:xfrm>
            <a:off x="8560372" y="8142539"/>
            <a:ext cx="26511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</p:cxnSp>
      <p:sp>
        <p:nvSpPr>
          <p:cNvPr id="527" name="Google Shape;527;p29"/>
          <p:cNvSpPr/>
          <p:nvPr/>
        </p:nvSpPr>
        <p:spPr>
          <a:xfrm>
            <a:off x="6969695" y="7672999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9250933" y="7507538"/>
            <a:ext cx="1270001" cy="1270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compra</a:t>
            </a: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11211495" y="7672999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sp>
        <p:nvSpPr>
          <p:cNvPr id="530" name="Google Shape;530;p29"/>
          <p:cNvSpPr txBox="1"/>
          <p:nvPr/>
        </p:nvSpPr>
        <p:spPr>
          <a:xfrm>
            <a:off x="8615786" y="7689777"/>
            <a:ext cx="712612" cy="431078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10485509" y="7689777"/>
            <a:ext cx="718267" cy="431078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(0,n)</a:t>
            </a: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281556" y="7672999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cxnSp>
        <p:nvCxnSpPr>
          <p:cNvPr id="533" name="Google Shape;533;p29"/>
          <p:cNvCxnSpPr/>
          <p:nvPr/>
        </p:nvCxnSpPr>
        <p:spPr>
          <a:xfrm rot="10800000">
            <a:off x="178463" y="4056777"/>
            <a:ext cx="12524964" cy="1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7647"/>
              </a:srgbClr>
            </a:outerShdw>
          </a:effectLst>
        </p:spPr>
      </p:cxnSp>
      <p:cxnSp>
        <p:nvCxnSpPr>
          <p:cNvPr id="534" name="Google Shape;534;p29"/>
          <p:cNvCxnSpPr/>
          <p:nvPr/>
        </p:nvCxnSpPr>
        <p:spPr>
          <a:xfrm rot="10800000">
            <a:off x="279382" y="5775800"/>
            <a:ext cx="12524963" cy="1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7647"/>
              </a:srgbClr>
            </a:outerShdw>
          </a:effectLst>
        </p:spPr>
      </p:cxnSp>
      <p:cxnSp>
        <p:nvCxnSpPr>
          <p:cNvPr id="535" name="Google Shape;535;p29"/>
          <p:cNvCxnSpPr/>
          <p:nvPr/>
        </p:nvCxnSpPr>
        <p:spPr>
          <a:xfrm rot="10800000">
            <a:off x="279382" y="7383540"/>
            <a:ext cx="12524963" cy="1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7647"/>
              </a:srgbClr>
            </a:outerShdw>
          </a:effectLst>
        </p:spPr>
      </p:cxnSp>
      <p:sp>
        <p:nvSpPr>
          <p:cNvPr id="536" name="Google Shape;536;p29"/>
          <p:cNvSpPr txBox="1"/>
          <p:nvPr/>
        </p:nvSpPr>
        <p:spPr>
          <a:xfrm>
            <a:off x="6339662" y="2734820"/>
            <a:ext cx="422849" cy="777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9"/>
          <p:cNvSpPr txBox="1"/>
          <p:nvPr/>
        </p:nvSpPr>
        <p:spPr>
          <a:xfrm>
            <a:off x="6330439" y="4455261"/>
            <a:ext cx="422849" cy="777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9"/>
          <p:cNvSpPr txBox="1"/>
          <p:nvPr/>
        </p:nvSpPr>
        <p:spPr>
          <a:xfrm>
            <a:off x="6311428" y="6146830"/>
            <a:ext cx="422849" cy="777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9"/>
          <p:cNvSpPr txBox="1"/>
          <p:nvPr/>
        </p:nvSpPr>
        <p:spPr>
          <a:xfrm>
            <a:off x="6330439" y="7663600"/>
            <a:ext cx="422849" cy="777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9"/>
          <p:cNvSpPr txBox="1"/>
          <p:nvPr/>
        </p:nvSpPr>
        <p:spPr>
          <a:xfrm>
            <a:off x="2488496" y="2120696"/>
            <a:ext cx="1412953" cy="324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Ramakrishnan</a:t>
            </a:r>
            <a:endParaRPr/>
          </a:p>
        </p:txBody>
      </p:sp>
      <p:sp>
        <p:nvSpPr>
          <p:cNvPr id="541" name="Google Shape;541;p29"/>
          <p:cNvSpPr txBox="1"/>
          <p:nvPr/>
        </p:nvSpPr>
        <p:spPr>
          <a:xfrm>
            <a:off x="9452275" y="2120696"/>
            <a:ext cx="912471" cy="324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min-max</a:t>
            </a:r>
            <a:endParaRPr/>
          </a:p>
        </p:txBody>
      </p:sp>
      <p:cxnSp>
        <p:nvCxnSpPr>
          <p:cNvPr id="542" name="Google Shape;542;p29"/>
          <p:cNvCxnSpPr>
            <a:stCxn id="516" idx="3"/>
          </p:cNvCxnSpPr>
          <p:nvPr/>
        </p:nvCxnSpPr>
        <p:spPr>
          <a:xfrm flipH="1" rot="10800000">
            <a:off x="1869411" y="6619742"/>
            <a:ext cx="730800" cy="4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12700">
              <a:srgbClr val="000000">
                <a:alpha val="37647"/>
              </a:srgbClr>
            </a:outerShdw>
          </a:effectLst>
        </p:spPr>
      </p:cxnSp>
      <p:cxnSp>
        <p:nvCxnSpPr>
          <p:cNvPr id="543" name="Google Shape;543;p29"/>
          <p:cNvCxnSpPr/>
          <p:nvPr/>
        </p:nvCxnSpPr>
        <p:spPr>
          <a:xfrm>
            <a:off x="1894808" y="8120839"/>
            <a:ext cx="276900" cy="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25400" rotWithShape="0" dir="5400000" dist="127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1405509" y="1026667"/>
            <a:ext cx="10193782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Diseño de base de datos</a:t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1574800" y="2302572"/>
            <a:ext cx="9657954" cy="1713062"/>
          </a:xfrm>
          <a:prstGeom prst="rect">
            <a:avLst/>
          </a:prstGeom>
          <a:solidFill>
            <a:srgbClr val="3EA55E"/>
          </a:solidFill>
          <a:ln cap="flat" cmpd="sng" w="25400">
            <a:solidFill>
              <a:srgbClr val="0063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Análisis de requisitos</a:t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1574800" y="4919020"/>
            <a:ext cx="9657954" cy="1713062"/>
          </a:xfrm>
          <a:prstGeom prst="rect">
            <a:avLst/>
          </a:prstGeom>
          <a:solidFill>
            <a:srgbClr val="408AD0"/>
          </a:solidFill>
          <a:ln cap="flat" cmpd="sng" w="25400">
            <a:solidFill>
              <a:srgbClr val="0063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conceptual de bases de datos</a:t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1574800" y="7535468"/>
            <a:ext cx="9657954" cy="1713063"/>
          </a:xfrm>
          <a:prstGeom prst="rect">
            <a:avLst/>
          </a:prstGeom>
          <a:solidFill>
            <a:srgbClr val="986EB3"/>
          </a:solidFill>
          <a:ln cap="flat" cmpd="sng" w="25400">
            <a:solidFill>
              <a:srgbClr val="0063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lógico de bases de datos</a:t>
            </a:r>
            <a:endParaRPr/>
          </a:p>
        </p:txBody>
      </p:sp>
      <p:sp>
        <p:nvSpPr>
          <p:cNvPr id="85" name="Google Shape;85;p3"/>
          <p:cNvSpPr txBox="1"/>
          <p:nvPr/>
        </p:nvSpPr>
        <p:spPr>
          <a:xfrm>
            <a:off x="3780308" y="3089008"/>
            <a:ext cx="2105845" cy="382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Usuarios</a:t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5990654" y="2869806"/>
            <a:ext cx="826245" cy="820887"/>
          </a:xfrm>
          <a:prstGeom prst="rightArrow">
            <a:avLst>
              <a:gd fmla="val 32000" name="adj1"/>
              <a:gd fmla="val 64418" name="adj2"/>
            </a:avLst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7349008" y="3089008"/>
            <a:ext cx="2105845" cy="382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endParaRPr/>
          </a:p>
        </p:txBody>
      </p:sp>
      <p:sp>
        <p:nvSpPr>
          <p:cNvPr id="88" name="Google Shape;88;p3"/>
          <p:cNvSpPr txBox="1"/>
          <p:nvPr/>
        </p:nvSpPr>
        <p:spPr>
          <a:xfrm>
            <a:off x="3678708" y="5584309"/>
            <a:ext cx="2105845" cy="382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5990654" y="5365107"/>
            <a:ext cx="826245" cy="820888"/>
          </a:xfrm>
          <a:prstGeom prst="rightArrow">
            <a:avLst>
              <a:gd fmla="val 32000" name="adj1"/>
              <a:gd fmla="val 64418" name="adj2"/>
            </a:avLst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7213500" y="5584309"/>
            <a:ext cx="3829150" cy="382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entidad-relación</a:t>
            </a:r>
            <a:endParaRPr/>
          </a:p>
        </p:txBody>
      </p:sp>
      <p:sp>
        <p:nvSpPr>
          <p:cNvPr id="91" name="Google Shape;91;p3"/>
          <p:cNvSpPr txBox="1"/>
          <p:nvPr/>
        </p:nvSpPr>
        <p:spPr>
          <a:xfrm>
            <a:off x="2031900" y="8321408"/>
            <a:ext cx="3829150" cy="382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entidad-relación</a:t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5990654" y="8102206"/>
            <a:ext cx="826245" cy="820887"/>
          </a:xfrm>
          <a:prstGeom prst="rightArrow">
            <a:avLst>
              <a:gd fmla="val 32000" name="adj1"/>
              <a:gd fmla="val 64418" name="adj2"/>
            </a:avLst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7302103" y="8321408"/>
            <a:ext cx="2990950" cy="382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relacional</a:t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 rot="5400000">
            <a:off x="5990654" y="4056883"/>
            <a:ext cx="826245" cy="820888"/>
          </a:xfrm>
          <a:prstGeom prst="rightArrow">
            <a:avLst>
              <a:gd fmla="val 32000" name="adj1"/>
              <a:gd fmla="val 64418" name="adj2"/>
            </a:avLst>
          </a:prstGeom>
          <a:gradFill>
            <a:gsLst>
              <a:gs pos="0">
                <a:srgbClr val="3EA55E"/>
              </a:gs>
              <a:gs pos="100000">
                <a:srgbClr val="408AD0"/>
              </a:gs>
            </a:gsLst>
            <a:lin ang="0" scaled="0"/>
          </a:gra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 rot="5400000">
            <a:off x="5990654" y="6673332"/>
            <a:ext cx="826245" cy="820887"/>
          </a:xfrm>
          <a:prstGeom prst="rightArrow">
            <a:avLst>
              <a:gd fmla="val 32000" name="adj1"/>
              <a:gd fmla="val 64418" name="adj2"/>
            </a:avLst>
          </a:prstGeom>
          <a:gradFill>
            <a:gsLst>
              <a:gs pos="0">
                <a:srgbClr val="408AD0"/>
              </a:gs>
              <a:gs pos="100000">
                <a:srgbClr val="986EB3"/>
              </a:gs>
            </a:gsLst>
            <a:lin ang="0" scaled="0"/>
          </a:gra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ctangle Rectangle"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299" y="4620591"/>
            <a:ext cx="10038955" cy="4926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 txBox="1"/>
          <p:nvPr>
            <p:ph type="title"/>
          </p:nvPr>
        </p:nvSpPr>
        <p:spPr>
          <a:xfrm>
            <a:off x="1269950" y="4149449"/>
            <a:ext cx="10464900" cy="14547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Diagramas E/R</a:t>
            </a:r>
            <a:endParaRPr/>
          </a:p>
        </p:txBody>
      </p:sp>
      <p:sp>
        <p:nvSpPr>
          <p:cNvPr id="549" name="Google Shape;549;p30"/>
          <p:cNvSpPr txBox="1"/>
          <p:nvPr/>
        </p:nvSpPr>
        <p:spPr>
          <a:xfrm>
            <a:off x="1955776" y="55224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Jerarquía de clases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1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Jerarquía de clases</a:t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5719762" y="3692440"/>
            <a:ext cx="1590677" cy="939081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Bebida</a:t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>
            <a:off x="3479451" y="71885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Vino</a:t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>
            <a:off x="4676706" y="4636209"/>
            <a:ext cx="1239268" cy="980925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1"/>
          <p:cNvSpPr/>
          <p:nvPr/>
        </p:nvSpPr>
        <p:spPr>
          <a:xfrm>
            <a:off x="4274789" y="6352947"/>
            <a:ext cx="1" cy="83085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1"/>
          <p:cNvSpPr/>
          <p:nvPr/>
        </p:nvSpPr>
        <p:spPr>
          <a:xfrm>
            <a:off x="5823917" y="2540080"/>
            <a:ext cx="1382366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560" name="Google Shape;560;p31"/>
          <p:cNvSpPr/>
          <p:nvPr/>
        </p:nvSpPr>
        <p:spPr>
          <a:xfrm>
            <a:off x="3941961" y="2651041"/>
            <a:ext cx="1382366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origen</a:t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>
            <a:off x="7436939" y="2651041"/>
            <a:ext cx="17021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</a:t>
            </a:r>
            <a:endParaRPr/>
          </a:p>
        </p:txBody>
      </p:sp>
      <p:cxnSp>
        <p:nvCxnSpPr>
          <p:cNvPr id="562" name="Google Shape;562;p31"/>
          <p:cNvCxnSpPr>
            <a:stCxn id="555" idx="0"/>
            <a:endCxn id="559" idx="4"/>
          </p:cNvCxnSpPr>
          <p:nvPr/>
        </p:nvCxnSpPr>
        <p:spPr>
          <a:xfrm rot="10800000">
            <a:off x="6515101" y="3143440"/>
            <a:ext cx="0" cy="549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63" name="Google Shape;563;p31"/>
          <p:cNvCxnSpPr>
            <a:stCxn id="555" idx="0"/>
            <a:endCxn id="561" idx="3"/>
          </p:cNvCxnSpPr>
          <p:nvPr/>
        </p:nvCxnSpPr>
        <p:spPr>
          <a:xfrm flipH="1" rot="10800000">
            <a:off x="6515101" y="3166240"/>
            <a:ext cx="1171200" cy="526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64" name="Google Shape;564;p31"/>
          <p:cNvSpPr/>
          <p:nvPr/>
        </p:nvSpPr>
        <p:spPr>
          <a:xfrm>
            <a:off x="8081961" y="71885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Cerveza</a:t>
            </a:r>
            <a:endParaRPr/>
          </a:p>
        </p:txBody>
      </p:sp>
      <p:sp>
        <p:nvSpPr>
          <p:cNvPr id="565" name="Google Shape;565;p31"/>
          <p:cNvSpPr/>
          <p:nvPr/>
        </p:nvSpPr>
        <p:spPr>
          <a:xfrm>
            <a:off x="7146822" y="4636209"/>
            <a:ext cx="1343334" cy="1008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p31"/>
          <p:cNvGrpSpPr/>
          <p:nvPr/>
        </p:nvGrpSpPr>
        <p:grpSpPr>
          <a:xfrm>
            <a:off x="3827064" y="5522498"/>
            <a:ext cx="895451" cy="825534"/>
            <a:chOff x="0" y="0"/>
            <a:chExt cx="895450" cy="825532"/>
          </a:xfrm>
        </p:grpSpPr>
        <p:sp>
          <p:nvSpPr>
            <p:cNvPr id="567" name="Google Shape;567;p31"/>
            <p:cNvSpPr/>
            <p:nvPr/>
          </p:nvSpPr>
          <p:spPr>
            <a:xfrm rot="10800000">
              <a:off x="0" y="0"/>
              <a:ext cx="895450" cy="82553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CF97C"/>
                </a:gs>
                <a:gs pos="3261">
                  <a:srgbClr val="8CF97C"/>
                </a:gs>
                <a:gs pos="39293">
                  <a:srgbClr val="B7FCB6"/>
                </a:gs>
                <a:gs pos="100000">
                  <a:srgbClr val="DAFDD0"/>
                </a:gs>
              </a:gsLst>
              <a:lin ang="16200000" scaled="0"/>
            </a:gradFill>
            <a:ln cap="flat" cmpd="sng" w="9525">
              <a:solidFill>
                <a:srgbClr val="1DFF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8" name="Google Shape;568;p31"/>
            <p:cNvSpPr txBox="1"/>
            <p:nvPr/>
          </p:nvSpPr>
          <p:spPr>
            <a:xfrm>
              <a:off x="265605" y="150428"/>
              <a:ext cx="383190" cy="296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</a:t>
              </a:r>
              <a:endParaRPr/>
            </a:p>
          </p:txBody>
        </p:sp>
      </p:grpSp>
      <p:grpSp>
        <p:nvGrpSpPr>
          <p:cNvPr id="569" name="Google Shape;569;p31"/>
          <p:cNvGrpSpPr/>
          <p:nvPr/>
        </p:nvGrpSpPr>
        <p:grpSpPr>
          <a:xfrm>
            <a:off x="8429575" y="5522498"/>
            <a:ext cx="895451" cy="825534"/>
            <a:chOff x="0" y="0"/>
            <a:chExt cx="895450" cy="825532"/>
          </a:xfrm>
        </p:grpSpPr>
        <p:sp>
          <p:nvSpPr>
            <p:cNvPr id="570" name="Google Shape;570;p31"/>
            <p:cNvSpPr/>
            <p:nvPr/>
          </p:nvSpPr>
          <p:spPr>
            <a:xfrm rot="10800000">
              <a:off x="0" y="0"/>
              <a:ext cx="895450" cy="82553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CF97C"/>
                </a:gs>
                <a:gs pos="3261">
                  <a:srgbClr val="8CF97C"/>
                </a:gs>
                <a:gs pos="39293">
                  <a:srgbClr val="B7FCB6"/>
                </a:gs>
                <a:gs pos="100000">
                  <a:srgbClr val="DAFDD0"/>
                </a:gs>
              </a:gsLst>
              <a:lin ang="16200000" scaled="0"/>
            </a:gradFill>
            <a:ln cap="flat" cmpd="sng" w="9525">
              <a:solidFill>
                <a:srgbClr val="1DFF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1" name="Google Shape;571;p31"/>
            <p:cNvSpPr txBox="1"/>
            <p:nvPr/>
          </p:nvSpPr>
          <p:spPr>
            <a:xfrm>
              <a:off x="265605" y="150428"/>
              <a:ext cx="383190" cy="296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</a:t>
              </a:r>
              <a:endParaRPr/>
            </a:p>
          </p:txBody>
        </p:sp>
      </p:grpSp>
      <p:sp>
        <p:nvSpPr>
          <p:cNvPr id="572" name="Google Shape;572;p31"/>
          <p:cNvSpPr/>
          <p:nvPr/>
        </p:nvSpPr>
        <p:spPr>
          <a:xfrm>
            <a:off x="8877299" y="6352947"/>
            <a:ext cx="1" cy="83085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3" name="Google Shape;573;p31"/>
          <p:cNvCxnSpPr>
            <a:stCxn id="555" idx="0"/>
            <a:endCxn id="560" idx="5"/>
          </p:cNvCxnSpPr>
          <p:nvPr/>
        </p:nvCxnSpPr>
        <p:spPr>
          <a:xfrm rot="10800000">
            <a:off x="5121901" y="3166240"/>
            <a:ext cx="1393200" cy="526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74" name="Google Shape;574;p31"/>
          <p:cNvSpPr/>
          <p:nvPr/>
        </p:nvSpPr>
        <p:spPr>
          <a:xfrm>
            <a:off x="1262261" y="8442241"/>
            <a:ext cx="1382366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año</a:t>
            </a:r>
            <a:endParaRPr/>
          </a:p>
        </p:txBody>
      </p:sp>
      <p:cxnSp>
        <p:nvCxnSpPr>
          <p:cNvPr id="575" name="Google Shape;575;p31"/>
          <p:cNvCxnSpPr>
            <a:stCxn id="556" idx="1"/>
            <a:endCxn id="574" idx="0"/>
          </p:cNvCxnSpPr>
          <p:nvPr/>
        </p:nvCxnSpPr>
        <p:spPr>
          <a:xfrm flipH="1">
            <a:off x="1953351" y="7658100"/>
            <a:ext cx="1526100" cy="784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76" name="Google Shape;576;p31"/>
          <p:cNvSpPr/>
          <p:nvPr/>
        </p:nvSpPr>
        <p:spPr>
          <a:xfrm>
            <a:off x="8095456" y="3447653"/>
            <a:ext cx="4609704" cy="9001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391" y="13495"/>
                </a:lnTo>
                <a:lnTo>
                  <a:pt x="391" y="20771"/>
                </a:lnTo>
                <a:cubicBezTo>
                  <a:pt x="391" y="21228"/>
                  <a:pt x="463" y="21600"/>
                  <a:pt x="552" y="21600"/>
                </a:cubicBezTo>
                <a:lnTo>
                  <a:pt x="21438" y="21600"/>
                </a:lnTo>
                <a:cubicBezTo>
                  <a:pt x="21527" y="21600"/>
                  <a:pt x="21600" y="21228"/>
                  <a:pt x="21600" y="20771"/>
                </a:cubicBezTo>
                <a:lnTo>
                  <a:pt x="21600" y="6781"/>
                </a:lnTo>
                <a:cubicBezTo>
                  <a:pt x="21600" y="6325"/>
                  <a:pt x="21527" y="5952"/>
                  <a:pt x="21438" y="5952"/>
                </a:cubicBezTo>
                <a:lnTo>
                  <a:pt x="872" y="59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27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atributos de bebida se heredan por vino y cerveza</a:t>
            </a:r>
            <a:endParaRPr/>
          </a:p>
        </p:txBody>
      </p:sp>
      <p:sp>
        <p:nvSpPr>
          <p:cNvPr id="577" name="Google Shape;577;p31"/>
          <p:cNvSpPr/>
          <p:nvPr/>
        </p:nvSpPr>
        <p:spPr>
          <a:xfrm>
            <a:off x="2989311" y="3861943"/>
            <a:ext cx="2570957" cy="600076"/>
          </a:xfrm>
          <a:custGeom>
            <a:rect b="b" l="l" r="r" t="t"/>
            <a:pathLst>
              <a:path extrusionOk="0" h="21600" w="21600">
                <a:moveTo>
                  <a:pt x="267" y="0"/>
                </a:moveTo>
                <a:cubicBezTo>
                  <a:pt x="120" y="0"/>
                  <a:pt x="0" y="513"/>
                  <a:pt x="0" y="1143"/>
                </a:cubicBezTo>
                <a:lnTo>
                  <a:pt x="0" y="20457"/>
                </a:lnTo>
                <a:cubicBezTo>
                  <a:pt x="0" y="21087"/>
                  <a:pt x="120" y="21600"/>
                  <a:pt x="267" y="21600"/>
                </a:cubicBezTo>
                <a:lnTo>
                  <a:pt x="17645" y="21600"/>
                </a:lnTo>
                <a:cubicBezTo>
                  <a:pt x="17793" y="21600"/>
                  <a:pt x="17912" y="21087"/>
                  <a:pt x="17912" y="20457"/>
                </a:cubicBezTo>
                <a:lnTo>
                  <a:pt x="17912" y="15343"/>
                </a:lnTo>
                <a:lnTo>
                  <a:pt x="21600" y="13071"/>
                </a:lnTo>
                <a:lnTo>
                  <a:pt x="17912" y="10800"/>
                </a:lnTo>
                <a:lnTo>
                  <a:pt x="17912" y="1143"/>
                </a:lnTo>
                <a:cubicBezTo>
                  <a:pt x="17912" y="513"/>
                  <a:pt x="17793" y="0"/>
                  <a:pt x="17645" y="0"/>
                </a:cubicBezTo>
                <a:lnTo>
                  <a:pt x="267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4572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endParaRPr/>
          </a:p>
        </p:txBody>
      </p:sp>
      <p:grpSp>
        <p:nvGrpSpPr>
          <p:cNvPr id="578" name="Google Shape;578;p31"/>
          <p:cNvGrpSpPr/>
          <p:nvPr/>
        </p:nvGrpSpPr>
        <p:grpSpPr>
          <a:xfrm>
            <a:off x="5174058" y="6643243"/>
            <a:ext cx="2707880" cy="776686"/>
            <a:chOff x="-169069" y="0"/>
            <a:chExt cx="2707879" cy="776685"/>
          </a:xfrm>
        </p:grpSpPr>
        <p:sp>
          <p:nvSpPr>
            <p:cNvPr id="579" name="Google Shape;579;p31"/>
            <p:cNvSpPr/>
            <p:nvPr/>
          </p:nvSpPr>
          <p:spPr>
            <a:xfrm>
              <a:off x="-169069" y="0"/>
              <a:ext cx="2301082" cy="776685"/>
            </a:xfrm>
            <a:custGeom>
              <a:rect b="b" l="l" r="r" t="t"/>
              <a:pathLst>
                <a:path extrusionOk="0" h="21600" w="21600">
                  <a:moveTo>
                    <a:pt x="1885" y="0"/>
                  </a:moveTo>
                  <a:cubicBezTo>
                    <a:pt x="1721" y="0"/>
                    <a:pt x="1587" y="396"/>
                    <a:pt x="1587" y="883"/>
                  </a:cubicBezTo>
                  <a:lnTo>
                    <a:pt x="1587" y="13499"/>
                  </a:lnTo>
                  <a:lnTo>
                    <a:pt x="0" y="21600"/>
                  </a:lnTo>
                  <a:lnTo>
                    <a:pt x="2630" y="16688"/>
                  </a:lnTo>
                  <a:lnTo>
                    <a:pt x="21302" y="16688"/>
                  </a:lnTo>
                  <a:cubicBezTo>
                    <a:pt x="21466" y="16688"/>
                    <a:pt x="21600" y="16292"/>
                    <a:pt x="21600" y="15805"/>
                  </a:cubicBezTo>
                  <a:lnTo>
                    <a:pt x="21600" y="883"/>
                  </a:lnTo>
                  <a:cubicBezTo>
                    <a:pt x="21600" y="396"/>
                    <a:pt x="21466" y="0"/>
                    <a:pt x="21302" y="0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02509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2649448" dist="42426">
                <a:srgbClr val="000000">
                  <a:alpha val="23921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Subclases</a:t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0" y="0"/>
              <a:ext cx="2538810" cy="725885"/>
            </a:xfrm>
            <a:custGeom>
              <a:rect b="b" l="l" r="r" t="t"/>
              <a:pathLst>
                <a:path extrusionOk="0" h="21600" w="21600">
                  <a:moveTo>
                    <a:pt x="270" y="0"/>
                  </a:moveTo>
                  <a:cubicBezTo>
                    <a:pt x="121" y="0"/>
                    <a:pt x="0" y="424"/>
                    <a:pt x="0" y="945"/>
                  </a:cubicBezTo>
                  <a:lnTo>
                    <a:pt x="0" y="16912"/>
                  </a:lnTo>
                  <a:cubicBezTo>
                    <a:pt x="0" y="17433"/>
                    <a:pt x="121" y="17856"/>
                    <a:pt x="270" y="17856"/>
                  </a:cubicBezTo>
                  <a:lnTo>
                    <a:pt x="16312" y="17856"/>
                  </a:lnTo>
                  <a:lnTo>
                    <a:pt x="21600" y="21600"/>
                  </a:lnTo>
                  <a:lnTo>
                    <a:pt x="18139" y="15152"/>
                  </a:lnTo>
                  <a:lnTo>
                    <a:pt x="18139" y="945"/>
                  </a:lnTo>
                  <a:cubicBezTo>
                    <a:pt x="18139" y="424"/>
                    <a:pt x="18018" y="0"/>
                    <a:pt x="17869" y="0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02509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2649448" dist="42426">
                <a:srgbClr val="000000">
                  <a:alpha val="23921"/>
                </a:srgbClr>
              </a:outerShdw>
            </a:effectLst>
          </p:spPr>
          <p:txBody>
            <a:bodyPr anchorCtr="0" anchor="ctr" bIns="0" lIns="0" spcFirstLastPara="1" rIns="36575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Subclases</a:t>
              </a:r>
              <a:endParaRPr/>
            </a:p>
          </p:txBody>
        </p:sp>
      </p:grpSp>
      <p:sp>
        <p:nvSpPr>
          <p:cNvPr id="581" name="Google Shape;581;p31"/>
          <p:cNvSpPr/>
          <p:nvPr/>
        </p:nvSpPr>
        <p:spPr>
          <a:xfrm>
            <a:off x="4737100" y="8142684"/>
            <a:ext cx="4526360" cy="916782"/>
          </a:xfrm>
          <a:custGeom>
            <a:rect b="b" l="l" r="r" t="t"/>
            <a:pathLst>
              <a:path extrusionOk="0" h="21600" w="21600">
                <a:moveTo>
                  <a:pt x="8055" y="0"/>
                </a:moveTo>
                <a:lnTo>
                  <a:pt x="7727" y="6237"/>
                </a:lnTo>
                <a:lnTo>
                  <a:pt x="165" y="6237"/>
                </a:lnTo>
                <a:cubicBezTo>
                  <a:pt x="74" y="6237"/>
                  <a:pt x="0" y="6602"/>
                  <a:pt x="0" y="7050"/>
                </a:cubicBezTo>
                <a:lnTo>
                  <a:pt x="0" y="20786"/>
                </a:lnTo>
                <a:cubicBezTo>
                  <a:pt x="0" y="21235"/>
                  <a:pt x="74" y="21600"/>
                  <a:pt x="165" y="21600"/>
                </a:cubicBezTo>
                <a:lnTo>
                  <a:pt x="21435" y="21600"/>
                </a:lnTo>
                <a:cubicBezTo>
                  <a:pt x="21526" y="21600"/>
                  <a:pt x="21600" y="21235"/>
                  <a:pt x="21600" y="20786"/>
                </a:cubicBezTo>
                <a:lnTo>
                  <a:pt x="21600" y="7050"/>
                </a:lnTo>
                <a:cubicBezTo>
                  <a:pt x="21600" y="6602"/>
                  <a:pt x="21526" y="6237"/>
                  <a:pt x="21435" y="6237"/>
                </a:cubicBezTo>
                <a:lnTo>
                  <a:pt x="8384" y="6237"/>
                </a:lnTo>
                <a:lnTo>
                  <a:pt x="8055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27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 subclases no pueden tener llaves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2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Jerarquía de clases</a:t>
            </a: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2646362" y="3387640"/>
            <a:ext cx="1590677" cy="939081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Bebida</a:t>
            </a: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406051" y="68837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Vino</a:t>
            </a:r>
            <a:endParaRPr/>
          </a:p>
        </p:txBody>
      </p:sp>
      <p:sp>
        <p:nvSpPr>
          <p:cNvPr id="589" name="Google Shape;589;p32"/>
          <p:cNvSpPr/>
          <p:nvPr/>
        </p:nvSpPr>
        <p:spPr>
          <a:xfrm>
            <a:off x="1603306" y="4331409"/>
            <a:ext cx="1239269" cy="98092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2"/>
          <p:cNvSpPr/>
          <p:nvPr/>
        </p:nvSpPr>
        <p:spPr>
          <a:xfrm>
            <a:off x="1201389" y="6048147"/>
            <a:ext cx="1" cy="83085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2"/>
          <p:cNvSpPr/>
          <p:nvPr/>
        </p:nvSpPr>
        <p:spPr>
          <a:xfrm>
            <a:off x="5008561" y="68837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Cerveza</a:t>
            </a:r>
            <a:endParaRPr/>
          </a:p>
        </p:txBody>
      </p:sp>
      <p:sp>
        <p:nvSpPr>
          <p:cNvPr id="592" name="Google Shape;592;p32"/>
          <p:cNvSpPr/>
          <p:nvPr/>
        </p:nvSpPr>
        <p:spPr>
          <a:xfrm>
            <a:off x="4073422" y="4331409"/>
            <a:ext cx="1343334" cy="1008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3" name="Google Shape;593;p32"/>
          <p:cNvGrpSpPr/>
          <p:nvPr/>
        </p:nvGrpSpPr>
        <p:grpSpPr>
          <a:xfrm>
            <a:off x="753664" y="5217698"/>
            <a:ext cx="895451" cy="825534"/>
            <a:chOff x="0" y="0"/>
            <a:chExt cx="895450" cy="825532"/>
          </a:xfrm>
        </p:grpSpPr>
        <p:sp>
          <p:nvSpPr>
            <p:cNvPr id="594" name="Google Shape;594;p32"/>
            <p:cNvSpPr/>
            <p:nvPr/>
          </p:nvSpPr>
          <p:spPr>
            <a:xfrm rot="10800000">
              <a:off x="0" y="0"/>
              <a:ext cx="895450" cy="82553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CF97C"/>
                </a:gs>
                <a:gs pos="3261">
                  <a:srgbClr val="8CF97C"/>
                </a:gs>
                <a:gs pos="39293">
                  <a:srgbClr val="B7FCB6"/>
                </a:gs>
                <a:gs pos="100000">
                  <a:srgbClr val="DAFDD0"/>
                </a:gs>
              </a:gsLst>
              <a:lin ang="16200000" scaled="0"/>
            </a:gradFill>
            <a:ln cap="flat" cmpd="sng" w="9525">
              <a:solidFill>
                <a:srgbClr val="1DFF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5" name="Google Shape;595;p32"/>
            <p:cNvSpPr txBox="1"/>
            <p:nvPr/>
          </p:nvSpPr>
          <p:spPr>
            <a:xfrm>
              <a:off x="265605" y="150428"/>
              <a:ext cx="383190" cy="296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</a:t>
              </a:r>
              <a:endParaRPr/>
            </a:p>
          </p:txBody>
        </p:sp>
      </p:grpSp>
      <p:grpSp>
        <p:nvGrpSpPr>
          <p:cNvPr id="596" name="Google Shape;596;p32"/>
          <p:cNvGrpSpPr/>
          <p:nvPr/>
        </p:nvGrpSpPr>
        <p:grpSpPr>
          <a:xfrm>
            <a:off x="5356174" y="5217698"/>
            <a:ext cx="895452" cy="825534"/>
            <a:chOff x="0" y="0"/>
            <a:chExt cx="895450" cy="825532"/>
          </a:xfrm>
        </p:grpSpPr>
        <p:sp>
          <p:nvSpPr>
            <p:cNvPr id="597" name="Google Shape;597;p32"/>
            <p:cNvSpPr/>
            <p:nvPr/>
          </p:nvSpPr>
          <p:spPr>
            <a:xfrm rot="10800000">
              <a:off x="0" y="0"/>
              <a:ext cx="895450" cy="82553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CF97C"/>
                </a:gs>
                <a:gs pos="3261">
                  <a:srgbClr val="8CF97C"/>
                </a:gs>
                <a:gs pos="39293">
                  <a:srgbClr val="B7FCB6"/>
                </a:gs>
                <a:gs pos="100000">
                  <a:srgbClr val="DAFDD0"/>
                </a:gs>
              </a:gsLst>
              <a:lin ang="16200000" scaled="0"/>
            </a:gradFill>
            <a:ln cap="flat" cmpd="sng" w="9525">
              <a:solidFill>
                <a:srgbClr val="1DFF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8" name="Google Shape;598;p32"/>
            <p:cNvSpPr txBox="1"/>
            <p:nvPr/>
          </p:nvSpPr>
          <p:spPr>
            <a:xfrm>
              <a:off x="265605" y="150428"/>
              <a:ext cx="383190" cy="296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</a:t>
              </a:r>
              <a:endParaRPr/>
            </a:p>
          </p:txBody>
        </p:sp>
      </p:grpSp>
      <p:sp>
        <p:nvSpPr>
          <p:cNvPr id="599" name="Google Shape;599;p32"/>
          <p:cNvSpPr/>
          <p:nvPr/>
        </p:nvSpPr>
        <p:spPr>
          <a:xfrm>
            <a:off x="5803899" y="6048147"/>
            <a:ext cx="1" cy="83085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2"/>
          <p:cNvSpPr txBox="1"/>
          <p:nvPr/>
        </p:nvSpPr>
        <p:spPr>
          <a:xfrm>
            <a:off x="3633514" y="2059383"/>
            <a:ext cx="5999163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Solapamiento</a:t>
            </a:r>
            <a:endParaRPr/>
          </a:p>
        </p:txBody>
      </p:sp>
      <p:sp>
        <p:nvSpPr>
          <p:cNvPr id="601" name="Google Shape;601;p32"/>
          <p:cNvSpPr/>
          <p:nvPr/>
        </p:nvSpPr>
        <p:spPr>
          <a:xfrm>
            <a:off x="7480300" y="3822700"/>
            <a:ext cx="2984302" cy="2984302"/>
          </a:xfrm>
          <a:prstGeom prst="ellipse">
            <a:avLst/>
          </a:prstGeom>
          <a:solidFill>
            <a:srgbClr val="7FB1DF">
              <a:alpha val="50196"/>
            </a:srgbClr>
          </a:solidFill>
          <a:ln cap="flat" cmpd="sng" w="25400">
            <a:solidFill>
              <a:schemeClr val="accent1">
                <a:alpha val="50196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Vinos</a:t>
            </a:r>
            <a:endParaRPr/>
          </a:p>
        </p:txBody>
      </p:sp>
      <p:sp>
        <p:nvSpPr>
          <p:cNvPr id="602" name="Google Shape;602;p32"/>
          <p:cNvSpPr/>
          <p:nvPr/>
        </p:nvSpPr>
        <p:spPr>
          <a:xfrm>
            <a:off x="9461500" y="3822700"/>
            <a:ext cx="2984302" cy="2984302"/>
          </a:xfrm>
          <a:prstGeom prst="ellipse">
            <a:avLst/>
          </a:prstGeom>
          <a:solidFill>
            <a:srgbClr val="E39181">
              <a:alpha val="50196"/>
            </a:srgbClr>
          </a:solidFill>
          <a:ln cap="flat" cmpd="sng" w="25400">
            <a:solidFill>
              <a:schemeClr val="accent1">
                <a:alpha val="50196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Cervezas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Jerarquía de clases</a:t>
            </a:r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2646362" y="3387640"/>
            <a:ext cx="1590677" cy="939081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Bebida</a:t>
            </a:r>
            <a:endParaRPr/>
          </a:p>
        </p:txBody>
      </p:sp>
      <p:sp>
        <p:nvSpPr>
          <p:cNvPr id="609" name="Google Shape;609;p33"/>
          <p:cNvSpPr/>
          <p:nvPr/>
        </p:nvSpPr>
        <p:spPr>
          <a:xfrm>
            <a:off x="406051" y="68837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Vino</a:t>
            </a:r>
            <a:endParaRPr/>
          </a:p>
        </p:txBody>
      </p:sp>
      <p:sp>
        <p:nvSpPr>
          <p:cNvPr id="610" name="Google Shape;610;p33"/>
          <p:cNvSpPr/>
          <p:nvPr/>
        </p:nvSpPr>
        <p:spPr>
          <a:xfrm>
            <a:off x="1603306" y="4331409"/>
            <a:ext cx="1239269" cy="98092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3"/>
          <p:cNvSpPr/>
          <p:nvPr/>
        </p:nvSpPr>
        <p:spPr>
          <a:xfrm>
            <a:off x="1201389" y="6048147"/>
            <a:ext cx="1" cy="83085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3"/>
          <p:cNvSpPr/>
          <p:nvPr/>
        </p:nvSpPr>
        <p:spPr>
          <a:xfrm>
            <a:off x="5008561" y="68837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Cerveza</a:t>
            </a:r>
            <a:endParaRPr/>
          </a:p>
        </p:txBody>
      </p:sp>
      <p:sp>
        <p:nvSpPr>
          <p:cNvPr id="613" name="Google Shape;613;p33"/>
          <p:cNvSpPr/>
          <p:nvPr/>
        </p:nvSpPr>
        <p:spPr>
          <a:xfrm>
            <a:off x="4073422" y="4331409"/>
            <a:ext cx="1343334" cy="1008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p33"/>
          <p:cNvGrpSpPr/>
          <p:nvPr/>
        </p:nvGrpSpPr>
        <p:grpSpPr>
          <a:xfrm>
            <a:off x="753664" y="5217698"/>
            <a:ext cx="895451" cy="825534"/>
            <a:chOff x="0" y="0"/>
            <a:chExt cx="895450" cy="825532"/>
          </a:xfrm>
        </p:grpSpPr>
        <p:sp>
          <p:nvSpPr>
            <p:cNvPr id="615" name="Google Shape;615;p33"/>
            <p:cNvSpPr/>
            <p:nvPr/>
          </p:nvSpPr>
          <p:spPr>
            <a:xfrm rot="10800000">
              <a:off x="0" y="0"/>
              <a:ext cx="895450" cy="82553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CF97C"/>
                </a:gs>
                <a:gs pos="3261">
                  <a:srgbClr val="8CF97C"/>
                </a:gs>
                <a:gs pos="39293">
                  <a:srgbClr val="B7FCB6"/>
                </a:gs>
                <a:gs pos="100000">
                  <a:srgbClr val="DAFDD0"/>
                </a:gs>
              </a:gsLst>
              <a:lin ang="16200000" scaled="0"/>
            </a:gradFill>
            <a:ln cap="flat" cmpd="sng" w="9525">
              <a:solidFill>
                <a:srgbClr val="1DFF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6" name="Google Shape;616;p33"/>
            <p:cNvSpPr txBox="1"/>
            <p:nvPr/>
          </p:nvSpPr>
          <p:spPr>
            <a:xfrm>
              <a:off x="265605" y="150428"/>
              <a:ext cx="383190" cy="296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</a:t>
              </a: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5356174" y="5217698"/>
            <a:ext cx="895452" cy="825534"/>
            <a:chOff x="0" y="0"/>
            <a:chExt cx="895450" cy="825532"/>
          </a:xfrm>
        </p:grpSpPr>
        <p:sp>
          <p:nvSpPr>
            <p:cNvPr id="618" name="Google Shape;618;p33"/>
            <p:cNvSpPr/>
            <p:nvPr/>
          </p:nvSpPr>
          <p:spPr>
            <a:xfrm rot="10800000">
              <a:off x="0" y="0"/>
              <a:ext cx="895450" cy="82553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CF97C"/>
                </a:gs>
                <a:gs pos="3261">
                  <a:srgbClr val="8CF97C"/>
                </a:gs>
                <a:gs pos="39293">
                  <a:srgbClr val="B7FCB6"/>
                </a:gs>
                <a:gs pos="100000">
                  <a:srgbClr val="DAFDD0"/>
                </a:gs>
              </a:gsLst>
              <a:lin ang="16200000" scaled="0"/>
            </a:gradFill>
            <a:ln cap="flat" cmpd="sng" w="9525">
              <a:solidFill>
                <a:srgbClr val="1DFF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9" name="Google Shape;619;p33"/>
            <p:cNvSpPr txBox="1"/>
            <p:nvPr/>
          </p:nvSpPr>
          <p:spPr>
            <a:xfrm>
              <a:off x="265605" y="150428"/>
              <a:ext cx="383190" cy="296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</a:t>
              </a:r>
              <a:endParaRPr/>
            </a:p>
          </p:txBody>
        </p:sp>
      </p:grpSp>
      <p:sp>
        <p:nvSpPr>
          <p:cNvPr id="620" name="Google Shape;620;p33"/>
          <p:cNvSpPr/>
          <p:nvPr/>
        </p:nvSpPr>
        <p:spPr>
          <a:xfrm>
            <a:off x="5803899" y="6048147"/>
            <a:ext cx="1" cy="83085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3"/>
          <p:cNvSpPr txBox="1"/>
          <p:nvPr/>
        </p:nvSpPr>
        <p:spPr>
          <a:xfrm>
            <a:off x="3633514" y="2059383"/>
            <a:ext cx="5999163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Solapamiento</a:t>
            </a:r>
            <a:endParaRPr/>
          </a:p>
        </p:txBody>
      </p:sp>
      <p:sp>
        <p:nvSpPr>
          <p:cNvPr id="622" name="Google Shape;622;p33"/>
          <p:cNvSpPr/>
          <p:nvPr/>
        </p:nvSpPr>
        <p:spPr>
          <a:xfrm>
            <a:off x="6705600" y="3822700"/>
            <a:ext cx="2984302" cy="2984302"/>
          </a:xfrm>
          <a:prstGeom prst="ellipse">
            <a:avLst/>
          </a:prstGeom>
          <a:solidFill>
            <a:srgbClr val="7FB1DF">
              <a:alpha val="50196"/>
            </a:srgbClr>
          </a:solidFill>
          <a:ln cap="flat" cmpd="sng" w="25400">
            <a:solidFill>
              <a:schemeClr val="accent1">
                <a:alpha val="50196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Vinos</a:t>
            </a:r>
            <a:endParaRPr/>
          </a:p>
        </p:txBody>
      </p:sp>
      <p:sp>
        <p:nvSpPr>
          <p:cNvPr id="623" name="Google Shape;623;p33"/>
          <p:cNvSpPr/>
          <p:nvPr/>
        </p:nvSpPr>
        <p:spPr>
          <a:xfrm>
            <a:off x="9740900" y="3822700"/>
            <a:ext cx="2984302" cy="2984302"/>
          </a:xfrm>
          <a:prstGeom prst="ellipse">
            <a:avLst/>
          </a:prstGeom>
          <a:solidFill>
            <a:srgbClr val="E39181">
              <a:alpha val="50196"/>
            </a:srgbClr>
          </a:solidFill>
          <a:ln cap="flat" cmpd="sng" w="25400">
            <a:solidFill>
              <a:schemeClr val="accent1">
                <a:alpha val="50196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Cervezas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4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Jerarquía de clases</a:t>
            </a:r>
            <a:endParaRPr/>
          </a:p>
        </p:txBody>
      </p:sp>
      <p:sp>
        <p:nvSpPr>
          <p:cNvPr id="629" name="Google Shape;629;p34"/>
          <p:cNvSpPr/>
          <p:nvPr/>
        </p:nvSpPr>
        <p:spPr>
          <a:xfrm>
            <a:off x="2646362" y="3387640"/>
            <a:ext cx="1590677" cy="939081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Bebida</a:t>
            </a:r>
            <a:endParaRPr/>
          </a:p>
        </p:txBody>
      </p:sp>
      <p:sp>
        <p:nvSpPr>
          <p:cNvPr id="630" name="Google Shape;630;p34"/>
          <p:cNvSpPr/>
          <p:nvPr/>
        </p:nvSpPr>
        <p:spPr>
          <a:xfrm>
            <a:off x="406051" y="68837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Vino</a:t>
            </a:r>
            <a:endParaRPr/>
          </a:p>
        </p:txBody>
      </p:sp>
      <p:sp>
        <p:nvSpPr>
          <p:cNvPr id="631" name="Google Shape;631;p34"/>
          <p:cNvSpPr/>
          <p:nvPr/>
        </p:nvSpPr>
        <p:spPr>
          <a:xfrm>
            <a:off x="1603306" y="4331409"/>
            <a:ext cx="1239269" cy="98092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4"/>
          <p:cNvSpPr/>
          <p:nvPr/>
        </p:nvSpPr>
        <p:spPr>
          <a:xfrm>
            <a:off x="1201389" y="6048147"/>
            <a:ext cx="1" cy="83085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4"/>
          <p:cNvSpPr/>
          <p:nvPr/>
        </p:nvSpPr>
        <p:spPr>
          <a:xfrm>
            <a:off x="5008561" y="68837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Cerveza</a:t>
            </a:r>
            <a:endParaRPr/>
          </a:p>
        </p:txBody>
      </p:sp>
      <p:sp>
        <p:nvSpPr>
          <p:cNvPr id="634" name="Google Shape;634;p34"/>
          <p:cNvSpPr/>
          <p:nvPr/>
        </p:nvSpPr>
        <p:spPr>
          <a:xfrm>
            <a:off x="4073422" y="4331409"/>
            <a:ext cx="1343334" cy="1008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5" name="Google Shape;635;p34"/>
          <p:cNvGrpSpPr/>
          <p:nvPr/>
        </p:nvGrpSpPr>
        <p:grpSpPr>
          <a:xfrm>
            <a:off x="753664" y="5217698"/>
            <a:ext cx="895451" cy="825534"/>
            <a:chOff x="0" y="0"/>
            <a:chExt cx="895450" cy="825532"/>
          </a:xfrm>
        </p:grpSpPr>
        <p:sp>
          <p:nvSpPr>
            <p:cNvPr id="636" name="Google Shape;636;p34"/>
            <p:cNvSpPr/>
            <p:nvPr/>
          </p:nvSpPr>
          <p:spPr>
            <a:xfrm rot="10800000">
              <a:off x="0" y="0"/>
              <a:ext cx="895450" cy="82553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CF97C"/>
                </a:gs>
                <a:gs pos="3261">
                  <a:srgbClr val="8CF97C"/>
                </a:gs>
                <a:gs pos="39293">
                  <a:srgbClr val="B7FCB6"/>
                </a:gs>
                <a:gs pos="100000">
                  <a:srgbClr val="DAFDD0"/>
                </a:gs>
              </a:gsLst>
              <a:lin ang="16200000" scaled="0"/>
            </a:gradFill>
            <a:ln cap="flat" cmpd="sng" w="9525">
              <a:solidFill>
                <a:srgbClr val="1DFF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7" name="Google Shape;637;p34"/>
            <p:cNvSpPr txBox="1"/>
            <p:nvPr/>
          </p:nvSpPr>
          <p:spPr>
            <a:xfrm>
              <a:off x="265605" y="150428"/>
              <a:ext cx="383190" cy="296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</a:t>
              </a:r>
              <a:endParaRPr/>
            </a:p>
          </p:txBody>
        </p:sp>
      </p:grpSp>
      <p:grpSp>
        <p:nvGrpSpPr>
          <p:cNvPr id="638" name="Google Shape;638;p34"/>
          <p:cNvGrpSpPr/>
          <p:nvPr/>
        </p:nvGrpSpPr>
        <p:grpSpPr>
          <a:xfrm>
            <a:off x="5356174" y="5217698"/>
            <a:ext cx="895452" cy="825534"/>
            <a:chOff x="0" y="0"/>
            <a:chExt cx="895450" cy="825532"/>
          </a:xfrm>
        </p:grpSpPr>
        <p:sp>
          <p:nvSpPr>
            <p:cNvPr id="639" name="Google Shape;639;p34"/>
            <p:cNvSpPr/>
            <p:nvPr/>
          </p:nvSpPr>
          <p:spPr>
            <a:xfrm rot="10800000">
              <a:off x="0" y="0"/>
              <a:ext cx="895450" cy="82553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CF97C"/>
                </a:gs>
                <a:gs pos="3261">
                  <a:srgbClr val="8CF97C"/>
                </a:gs>
                <a:gs pos="39293">
                  <a:srgbClr val="B7FCB6"/>
                </a:gs>
                <a:gs pos="100000">
                  <a:srgbClr val="DAFDD0"/>
                </a:gs>
              </a:gsLst>
              <a:lin ang="16200000" scaled="0"/>
            </a:gradFill>
            <a:ln cap="flat" cmpd="sng" w="9525">
              <a:solidFill>
                <a:srgbClr val="1DFF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0" name="Google Shape;640;p34"/>
            <p:cNvSpPr txBox="1"/>
            <p:nvPr/>
          </p:nvSpPr>
          <p:spPr>
            <a:xfrm>
              <a:off x="265605" y="150428"/>
              <a:ext cx="383190" cy="296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</a:t>
              </a:r>
              <a:endParaRPr/>
            </a:p>
          </p:txBody>
        </p:sp>
      </p:grpSp>
      <p:sp>
        <p:nvSpPr>
          <p:cNvPr id="641" name="Google Shape;641;p34"/>
          <p:cNvSpPr/>
          <p:nvPr/>
        </p:nvSpPr>
        <p:spPr>
          <a:xfrm>
            <a:off x="5803899" y="6048147"/>
            <a:ext cx="1" cy="83085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3633514" y="2059383"/>
            <a:ext cx="5999163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Cobertura</a:t>
            </a:r>
            <a:endParaRPr/>
          </a:p>
        </p:txBody>
      </p:sp>
      <p:sp>
        <p:nvSpPr>
          <p:cNvPr id="643" name="Google Shape;643;p34"/>
          <p:cNvSpPr/>
          <p:nvPr/>
        </p:nvSpPr>
        <p:spPr>
          <a:xfrm>
            <a:off x="7480300" y="3822700"/>
            <a:ext cx="2984302" cy="2984302"/>
          </a:xfrm>
          <a:prstGeom prst="ellipse">
            <a:avLst/>
          </a:prstGeom>
          <a:solidFill>
            <a:srgbClr val="7FB1DF">
              <a:alpha val="50196"/>
            </a:srgbClr>
          </a:solidFill>
          <a:ln cap="flat" cmpd="sng" w="25400">
            <a:solidFill>
              <a:schemeClr val="accent1">
                <a:alpha val="50196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Vinos</a:t>
            </a:r>
            <a:endParaRPr/>
          </a:p>
        </p:txBody>
      </p:sp>
      <p:sp>
        <p:nvSpPr>
          <p:cNvPr id="644" name="Google Shape;644;p34"/>
          <p:cNvSpPr/>
          <p:nvPr/>
        </p:nvSpPr>
        <p:spPr>
          <a:xfrm>
            <a:off x="9461500" y="3822700"/>
            <a:ext cx="2984302" cy="2984302"/>
          </a:xfrm>
          <a:prstGeom prst="ellipse">
            <a:avLst/>
          </a:prstGeom>
          <a:solidFill>
            <a:srgbClr val="E39181">
              <a:alpha val="50196"/>
            </a:srgbClr>
          </a:solidFill>
          <a:ln cap="flat" cmpd="sng" w="25400">
            <a:solidFill>
              <a:schemeClr val="accent1">
                <a:alpha val="50196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Cervezas</a:t>
            </a:r>
            <a:endParaRPr/>
          </a:p>
        </p:txBody>
      </p:sp>
      <p:sp>
        <p:nvSpPr>
          <p:cNvPr id="645" name="Google Shape;645;p34"/>
          <p:cNvSpPr/>
          <p:nvPr/>
        </p:nvSpPr>
        <p:spPr>
          <a:xfrm>
            <a:off x="7337127" y="3679527"/>
            <a:ext cx="3270648" cy="3270648"/>
          </a:xfrm>
          <a:prstGeom prst="ellipse">
            <a:avLst/>
          </a:prstGeom>
          <a:solidFill>
            <a:srgbClr val="7EC393">
              <a:alpha val="28627"/>
            </a:srgbClr>
          </a:solidFill>
          <a:ln cap="flat" cmpd="sng" w="25400">
            <a:solidFill>
              <a:schemeClr val="accent1">
                <a:alpha val="2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4"/>
          <p:cNvSpPr/>
          <p:nvPr/>
        </p:nvSpPr>
        <p:spPr>
          <a:xfrm>
            <a:off x="9318327" y="3679527"/>
            <a:ext cx="3270648" cy="3270648"/>
          </a:xfrm>
          <a:prstGeom prst="ellipse">
            <a:avLst/>
          </a:prstGeom>
          <a:solidFill>
            <a:srgbClr val="7EC393">
              <a:alpha val="29411"/>
            </a:srgbClr>
          </a:solidFill>
          <a:ln cap="flat" cmpd="sng" w="25400">
            <a:solidFill>
              <a:schemeClr val="accent1">
                <a:alpha val="2941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4"/>
          <p:cNvSpPr txBox="1"/>
          <p:nvPr/>
        </p:nvSpPr>
        <p:spPr>
          <a:xfrm>
            <a:off x="9177808" y="3203308"/>
            <a:ext cx="1481337" cy="456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Bebidas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5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Jerarquía de clases</a:t>
            </a:r>
            <a:endParaRPr/>
          </a:p>
        </p:txBody>
      </p:sp>
      <p:sp>
        <p:nvSpPr>
          <p:cNvPr id="653" name="Google Shape;653;p35"/>
          <p:cNvSpPr/>
          <p:nvPr/>
        </p:nvSpPr>
        <p:spPr>
          <a:xfrm>
            <a:off x="2646362" y="3387640"/>
            <a:ext cx="1590677" cy="939081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Bebida</a:t>
            </a:r>
            <a:endParaRPr/>
          </a:p>
        </p:txBody>
      </p:sp>
      <p:sp>
        <p:nvSpPr>
          <p:cNvPr id="654" name="Google Shape;654;p35"/>
          <p:cNvSpPr/>
          <p:nvPr/>
        </p:nvSpPr>
        <p:spPr>
          <a:xfrm>
            <a:off x="406051" y="68837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Vino</a:t>
            </a:r>
            <a:endParaRPr/>
          </a:p>
        </p:txBody>
      </p:sp>
      <p:sp>
        <p:nvSpPr>
          <p:cNvPr id="655" name="Google Shape;655;p35"/>
          <p:cNvSpPr/>
          <p:nvPr/>
        </p:nvSpPr>
        <p:spPr>
          <a:xfrm>
            <a:off x="1603306" y="4331409"/>
            <a:ext cx="1239269" cy="98092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5"/>
          <p:cNvSpPr/>
          <p:nvPr/>
        </p:nvSpPr>
        <p:spPr>
          <a:xfrm>
            <a:off x="1201389" y="6048147"/>
            <a:ext cx="1" cy="83085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5"/>
          <p:cNvSpPr/>
          <p:nvPr/>
        </p:nvSpPr>
        <p:spPr>
          <a:xfrm>
            <a:off x="5008561" y="68837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Cerveza</a:t>
            </a:r>
            <a:endParaRPr/>
          </a:p>
        </p:txBody>
      </p:sp>
      <p:sp>
        <p:nvSpPr>
          <p:cNvPr id="658" name="Google Shape;658;p35"/>
          <p:cNvSpPr/>
          <p:nvPr/>
        </p:nvSpPr>
        <p:spPr>
          <a:xfrm>
            <a:off x="4073422" y="4331409"/>
            <a:ext cx="1343334" cy="1008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9" name="Google Shape;659;p35"/>
          <p:cNvGrpSpPr/>
          <p:nvPr/>
        </p:nvGrpSpPr>
        <p:grpSpPr>
          <a:xfrm>
            <a:off x="753664" y="5217698"/>
            <a:ext cx="895451" cy="825534"/>
            <a:chOff x="0" y="0"/>
            <a:chExt cx="895450" cy="825532"/>
          </a:xfrm>
        </p:grpSpPr>
        <p:sp>
          <p:nvSpPr>
            <p:cNvPr id="660" name="Google Shape;660;p35"/>
            <p:cNvSpPr/>
            <p:nvPr/>
          </p:nvSpPr>
          <p:spPr>
            <a:xfrm rot="10800000">
              <a:off x="0" y="0"/>
              <a:ext cx="895450" cy="82553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CF97C"/>
                </a:gs>
                <a:gs pos="3261">
                  <a:srgbClr val="8CF97C"/>
                </a:gs>
                <a:gs pos="39293">
                  <a:srgbClr val="B7FCB6"/>
                </a:gs>
                <a:gs pos="100000">
                  <a:srgbClr val="DAFDD0"/>
                </a:gs>
              </a:gsLst>
              <a:lin ang="16200000" scaled="0"/>
            </a:gradFill>
            <a:ln cap="flat" cmpd="sng" w="9525">
              <a:solidFill>
                <a:srgbClr val="1DFF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1" name="Google Shape;661;p35"/>
            <p:cNvSpPr txBox="1"/>
            <p:nvPr/>
          </p:nvSpPr>
          <p:spPr>
            <a:xfrm>
              <a:off x="265605" y="150428"/>
              <a:ext cx="383190" cy="296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</a:t>
              </a:r>
              <a:endParaRPr/>
            </a:p>
          </p:txBody>
        </p:sp>
      </p:grpSp>
      <p:grpSp>
        <p:nvGrpSpPr>
          <p:cNvPr id="662" name="Google Shape;662;p35"/>
          <p:cNvGrpSpPr/>
          <p:nvPr/>
        </p:nvGrpSpPr>
        <p:grpSpPr>
          <a:xfrm>
            <a:off x="5356174" y="5217698"/>
            <a:ext cx="895452" cy="825534"/>
            <a:chOff x="0" y="0"/>
            <a:chExt cx="895450" cy="825532"/>
          </a:xfrm>
        </p:grpSpPr>
        <p:sp>
          <p:nvSpPr>
            <p:cNvPr id="663" name="Google Shape;663;p35"/>
            <p:cNvSpPr/>
            <p:nvPr/>
          </p:nvSpPr>
          <p:spPr>
            <a:xfrm rot="10800000">
              <a:off x="0" y="0"/>
              <a:ext cx="895450" cy="82553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CF97C"/>
                </a:gs>
                <a:gs pos="3261">
                  <a:srgbClr val="8CF97C"/>
                </a:gs>
                <a:gs pos="39293">
                  <a:srgbClr val="B7FCB6"/>
                </a:gs>
                <a:gs pos="100000">
                  <a:srgbClr val="DAFDD0"/>
                </a:gs>
              </a:gsLst>
              <a:lin ang="16200000" scaled="0"/>
            </a:gradFill>
            <a:ln cap="flat" cmpd="sng" w="9525">
              <a:solidFill>
                <a:srgbClr val="1DFF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4" name="Google Shape;664;p35"/>
            <p:cNvSpPr txBox="1"/>
            <p:nvPr/>
          </p:nvSpPr>
          <p:spPr>
            <a:xfrm>
              <a:off x="265605" y="150428"/>
              <a:ext cx="383190" cy="296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</a:t>
              </a:r>
              <a:endParaRPr/>
            </a:p>
          </p:txBody>
        </p:sp>
      </p:grpSp>
      <p:sp>
        <p:nvSpPr>
          <p:cNvPr id="665" name="Google Shape;665;p35"/>
          <p:cNvSpPr/>
          <p:nvPr/>
        </p:nvSpPr>
        <p:spPr>
          <a:xfrm>
            <a:off x="5803899" y="6048147"/>
            <a:ext cx="1" cy="83085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5"/>
          <p:cNvSpPr txBox="1"/>
          <p:nvPr/>
        </p:nvSpPr>
        <p:spPr>
          <a:xfrm>
            <a:off x="3633514" y="2059383"/>
            <a:ext cx="5999163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 Cobertura</a:t>
            </a:r>
            <a:endParaRPr/>
          </a:p>
        </p:txBody>
      </p:sp>
      <p:sp>
        <p:nvSpPr>
          <p:cNvPr id="667" name="Google Shape;667;p35"/>
          <p:cNvSpPr/>
          <p:nvPr/>
        </p:nvSpPr>
        <p:spPr>
          <a:xfrm>
            <a:off x="7480300" y="3822700"/>
            <a:ext cx="2984302" cy="2984302"/>
          </a:xfrm>
          <a:prstGeom prst="ellipse">
            <a:avLst/>
          </a:prstGeom>
          <a:solidFill>
            <a:srgbClr val="7FB1DF">
              <a:alpha val="50196"/>
            </a:srgbClr>
          </a:solidFill>
          <a:ln cap="flat" cmpd="sng" w="25400">
            <a:solidFill>
              <a:schemeClr val="accent1">
                <a:alpha val="50196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Vinos</a:t>
            </a:r>
            <a:endParaRPr/>
          </a:p>
        </p:txBody>
      </p:sp>
      <p:sp>
        <p:nvSpPr>
          <p:cNvPr id="668" name="Google Shape;668;p35"/>
          <p:cNvSpPr/>
          <p:nvPr/>
        </p:nvSpPr>
        <p:spPr>
          <a:xfrm>
            <a:off x="9461500" y="3822700"/>
            <a:ext cx="2984302" cy="2984302"/>
          </a:xfrm>
          <a:prstGeom prst="ellipse">
            <a:avLst/>
          </a:prstGeom>
          <a:solidFill>
            <a:srgbClr val="E39181">
              <a:alpha val="50196"/>
            </a:srgbClr>
          </a:solidFill>
          <a:ln cap="flat" cmpd="sng" w="25400">
            <a:solidFill>
              <a:schemeClr val="accent1">
                <a:alpha val="50196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Cervezas</a:t>
            </a:r>
            <a:endParaRPr/>
          </a:p>
        </p:txBody>
      </p:sp>
      <p:sp>
        <p:nvSpPr>
          <p:cNvPr id="669" name="Google Shape;669;p35"/>
          <p:cNvSpPr/>
          <p:nvPr/>
        </p:nvSpPr>
        <p:spPr>
          <a:xfrm>
            <a:off x="7039421" y="2974280"/>
            <a:ext cx="5772827" cy="4381005"/>
          </a:xfrm>
          <a:prstGeom prst="ellipse">
            <a:avLst/>
          </a:prstGeom>
          <a:solidFill>
            <a:srgbClr val="7EC393">
              <a:alpha val="29411"/>
            </a:srgbClr>
          </a:solidFill>
          <a:ln cap="flat" cmpd="sng" w="25400">
            <a:solidFill>
              <a:schemeClr val="accent1">
                <a:alpha val="2941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5"/>
          <p:cNvSpPr txBox="1"/>
          <p:nvPr/>
        </p:nvSpPr>
        <p:spPr>
          <a:xfrm>
            <a:off x="9185166" y="2461102"/>
            <a:ext cx="1481337" cy="456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Bebidas</a:t>
            </a:r>
            <a:endParaRPr/>
          </a:p>
        </p:txBody>
      </p:sp>
      <p:sp>
        <p:nvSpPr>
          <p:cNvPr id="671" name="Google Shape;671;p35"/>
          <p:cNvSpPr txBox="1"/>
          <p:nvPr/>
        </p:nvSpPr>
        <p:spPr>
          <a:xfrm>
            <a:off x="8997329" y="3228100"/>
            <a:ext cx="790211" cy="271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Whisky</a:t>
            </a:r>
            <a:endParaRPr/>
          </a:p>
        </p:txBody>
      </p:sp>
      <p:sp>
        <p:nvSpPr>
          <p:cNvPr id="672" name="Google Shape;672;p35"/>
          <p:cNvSpPr txBox="1"/>
          <p:nvPr/>
        </p:nvSpPr>
        <p:spPr>
          <a:xfrm>
            <a:off x="9606309" y="6862505"/>
            <a:ext cx="1058963" cy="271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Chocoron</a:t>
            </a:r>
            <a:endParaRPr/>
          </a:p>
        </p:txBody>
      </p:sp>
      <p:sp>
        <p:nvSpPr>
          <p:cNvPr id="673" name="Google Shape;673;p35"/>
          <p:cNvSpPr txBox="1"/>
          <p:nvPr/>
        </p:nvSpPr>
        <p:spPr>
          <a:xfrm>
            <a:off x="10026029" y="3382878"/>
            <a:ext cx="602755" cy="271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Pisco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6"/>
          <p:cNvSpPr txBox="1"/>
          <p:nvPr>
            <p:ph type="title"/>
          </p:nvPr>
        </p:nvSpPr>
        <p:spPr>
          <a:xfrm>
            <a:off x="1269950" y="4149449"/>
            <a:ext cx="10464900" cy="14547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Diagramas E/R</a:t>
            </a:r>
            <a:endParaRPr/>
          </a:p>
        </p:txBody>
      </p:sp>
      <p:sp>
        <p:nvSpPr>
          <p:cNvPr id="679" name="Google Shape;679;p36"/>
          <p:cNvSpPr txBox="1"/>
          <p:nvPr/>
        </p:nvSpPr>
        <p:spPr>
          <a:xfrm>
            <a:off x="1955776" y="55224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 Débiles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7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 Débiles</a:t>
            </a:r>
            <a:endParaRPr/>
          </a:p>
        </p:txBody>
      </p:sp>
      <p:sp>
        <p:nvSpPr>
          <p:cNvPr id="685" name="Google Shape;685;p37"/>
          <p:cNvSpPr/>
          <p:nvPr/>
        </p:nvSpPr>
        <p:spPr>
          <a:xfrm>
            <a:off x="2620962" y="44199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endParaRPr/>
          </a:p>
        </p:txBody>
      </p:sp>
      <p:sp>
        <p:nvSpPr>
          <p:cNvPr id="686" name="Google Shape;686;p37"/>
          <p:cNvSpPr/>
          <p:nvPr/>
        </p:nvSpPr>
        <p:spPr>
          <a:xfrm>
            <a:off x="5867400" y="42545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</a:t>
            </a:r>
            <a:endParaRPr/>
          </a:p>
        </p:txBody>
      </p:sp>
      <p:sp>
        <p:nvSpPr>
          <p:cNvPr id="687" name="Google Shape;687;p37"/>
          <p:cNvSpPr/>
          <p:nvPr/>
        </p:nvSpPr>
        <p:spPr>
          <a:xfrm>
            <a:off x="8793161" y="44199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endParaRPr/>
          </a:p>
        </p:txBody>
      </p:sp>
      <p:cxnSp>
        <p:nvCxnSpPr>
          <p:cNvPr id="688" name="Google Shape;688;p37"/>
          <p:cNvCxnSpPr>
            <a:stCxn id="685" idx="3"/>
          </p:cNvCxnSpPr>
          <p:nvPr/>
        </p:nvCxnSpPr>
        <p:spPr>
          <a:xfrm flipH="1" rot="10800000">
            <a:off x="4211639" y="4887700"/>
            <a:ext cx="1728300" cy="1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89" name="Google Shape;689;p37"/>
          <p:cNvCxnSpPr>
            <a:endCxn id="687" idx="1"/>
          </p:cNvCxnSpPr>
          <p:nvPr/>
        </p:nvCxnSpPr>
        <p:spPr>
          <a:xfrm>
            <a:off x="7079561" y="4887700"/>
            <a:ext cx="1713600" cy="1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90" name="Google Shape;690;p37"/>
          <p:cNvSpPr/>
          <p:nvPr/>
        </p:nvSpPr>
        <p:spPr>
          <a:xfrm>
            <a:off x="451939" y="5728594"/>
            <a:ext cx="1270001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endParaRPr/>
          </a:p>
        </p:txBody>
      </p:sp>
      <p:cxnSp>
        <p:nvCxnSpPr>
          <p:cNvPr id="691" name="Google Shape;691;p37"/>
          <p:cNvCxnSpPr>
            <a:stCxn id="690" idx="0"/>
            <a:endCxn id="685" idx="2"/>
          </p:cNvCxnSpPr>
          <p:nvPr/>
        </p:nvCxnSpPr>
        <p:spPr>
          <a:xfrm flipH="1" rot="10800000">
            <a:off x="1086939" y="5358994"/>
            <a:ext cx="2329500" cy="369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92" name="Google Shape;692;p37"/>
          <p:cNvSpPr/>
          <p:nvPr/>
        </p:nvSpPr>
        <p:spPr>
          <a:xfrm>
            <a:off x="2552700" y="6007994"/>
            <a:ext cx="12700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cxnSp>
        <p:nvCxnSpPr>
          <p:cNvPr id="693" name="Google Shape;693;p37"/>
          <p:cNvCxnSpPr>
            <a:stCxn id="692" idx="0"/>
            <a:endCxn id="685" idx="2"/>
          </p:cNvCxnSpPr>
          <p:nvPr/>
        </p:nvCxnSpPr>
        <p:spPr>
          <a:xfrm flipH="1" rot="10800000">
            <a:off x="3187700" y="5359094"/>
            <a:ext cx="228600" cy="64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94" name="Google Shape;694;p37"/>
          <p:cNvSpPr/>
          <p:nvPr/>
        </p:nvSpPr>
        <p:spPr>
          <a:xfrm>
            <a:off x="8953500" y="6007994"/>
            <a:ext cx="12700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10769600" y="5728594"/>
            <a:ext cx="12700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cxnSp>
        <p:nvCxnSpPr>
          <p:cNvPr id="696" name="Google Shape;696;p37"/>
          <p:cNvCxnSpPr>
            <a:stCxn id="687" idx="2"/>
            <a:endCxn id="695" idx="0"/>
          </p:cNvCxnSpPr>
          <p:nvPr/>
        </p:nvCxnSpPr>
        <p:spPr>
          <a:xfrm>
            <a:off x="9588500" y="5359040"/>
            <a:ext cx="1816200" cy="369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97" name="Google Shape;697;p37"/>
          <p:cNvCxnSpPr>
            <a:stCxn id="687" idx="2"/>
            <a:endCxn id="694" idx="0"/>
          </p:cNvCxnSpPr>
          <p:nvPr/>
        </p:nvCxnSpPr>
        <p:spPr>
          <a:xfrm>
            <a:off x="9588500" y="5359040"/>
            <a:ext cx="0" cy="64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98" name="Google Shape;698;p37"/>
          <p:cNvSpPr/>
          <p:nvPr/>
        </p:nvSpPr>
        <p:spPr>
          <a:xfrm>
            <a:off x="2303463" y="3307853"/>
            <a:ext cx="1900238" cy="971551"/>
          </a:xfrm>
          <a:custGeom>
            <a:rect b="b" l="l" r="r" t="t"/>
            <a:pathLst>
              <a:path extrusionOk="0" h="21600" w="21600">
                <a:moveTo>
                  <a:pt x="334" y="0"/>
                </a:moveTo>
                <a:cubicBezTo>
                  <a:pt x="149" y="0"/>
                  <a:pt x="0" y="292"/>
                  <a:pt x="0" y="653"/>
                </a:cubicBezTo>
                <a:lnTo>
                  <a:pt x="0" y="11726"/>
                </a:lnTo>
                <a:cubicBezTo>
                  <a:pt x="0" y="12088"/>
                  <a:pt x="149" y="12379"/>
                  <a:pt x="334" y="12379"/>
                </a:cubicBezTo>
                <a:lnTo>
                  <a:pt x="11454" y="12379"/>
                </a:lnTo>
                <a:lnTo>
                  <a:pt x="12126" y="21600"/>
                </a:lnTo>
                <a:lnTo>
                  <a:pt x="12798" y="12379"/>
                </a:lnTo>
                <a:lnTo>
                  <a:pt x="21266" y="12379"/>
                </a:lnTo>
                <a:cubicBezTo>
                  <a:pt x="21451" y="12379"/>
                  <a:pt x="21600" y="12088"/>
                  <a:pt x="21600" y="11726"/>
                </a:cubicBezTo>
                <a:lnTo>
                  <a:pt x="21600" y="653"/>
                </a:lnTo>
                <a:cubicBezTo>
                  <a:pt x="21600" y="292"/>
                  <a:pt x="21451" y="0"/>
                  <a:pt x="21266" y="0"/>
                </a:cubicBezTo>
                <a:lnTo>
                  <a:pt x="334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4572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¿Y la llave?</a:t>
            </a:r>
            <a:endParaRPr/>
          </a:p>
        </p:txBody>
      </p:sp>
      <p:cxnSp>
        <p:nvCxnSpPr>
          <p:cNvPr id="699" name="Google Shape;699;p37"/>
          <p:cNvCxnSpPr>
            <a:stCxn id="685" idx="2"/>
            <a:endCxn id="694" idx="2"/>
          </p:cNvCxnSpPr>
          <p:nvPr/>
        </p:nvCxnSpPr>
        <p:spPr>
          <a:xfrm>
            <a:off x="3416300" y="5359040"/>
            <a:ext cx="5537100" cy="950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00" name="Google Shape;700;p37"/>
          <p:cNvSpPr/>
          <p:nvPr/>
        </p:nvSpPr>
        <p:spPr>
          <a:xfrm>
            <a:off x="6689037" y="5616086"/>
            <a:ext cx="828503" cy="828503"/>
          </a:xfrm>
          <a:custGeom>
            <a:rect b="b" l="l" r="r" t="t"/>
            <a:pathLst>
              <a:path extrusionOk="0" h="21577" w="21577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8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 Débiles</a:t>
            </a:r>
            <a:endParaRPr/>
          </a:p>
        </p:txBody>
      </p:sp>
      <p:sp>
        <p:nvSpPr>
          <p:cNvPr id="706" name="Google Shape;706;p38"/>
          <p:cNvSpPr/>
          <p:nvPr/>
        </p:nvSpPr>
        <p:spPr>
          <a:xfrm>
            <a:off x="2620962" y="44199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endParaRPr/>
          </a:p>
        </p:txBody>
      </p:sp>
      <p:sp>
        <p:nvSpPr>
          <p:cNvPr id="707" name="Google Shape;707;p38"/>
          <p:cNvSpPr/>
          <p:nvPr/>
        </p:nvSpPr>
        <p:spPr>
          <a:xfrm>
            <a:off x="5867400" y="42545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</a:t>
            </a:r>
            <a:endParaRPr/>
          </a:p>
        </p:txBody>
      </p:sp>
      <p:sp>
        <p:nvSpPr>
          <p:cNvPr id="708" name="Google Shape;708;p38"/>
          <p:cNvSpPr/>
          <p:nvPr/>
        </p:nvSpPr>
        <p:spPr>
          <a:xfrm>
            <a:off x="8793161" y="44199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endParaRPr/>
          </a:p>
        </p:txBody>
      </p:sp>
      <p:cxnSp>
        <p:nvCxnSpPr>
          <p:cNvPr id="709" name="Google Shape;709;p38"/>
          <p:cNvCxnSpPr>
            <a:stCxn id="706" idx="3"/>
          </p:cNvCxnSpPr>
          <p:nvPr/>
        </p:nvCxnSpPr>
        <p:spPr>
          <a:xfrm flipH="1" rot="10800000">
            <a:off x="4211639" y="4843900"/>
            <a:ext cx="1618500" cy="45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10" name="Google Shape;710;p38"/>
          <p:cNvCxnSpPr>
            <a:endCxn id="708" idx="1"/>
          </p:cNvCxnSpPr>
          <p:nvPr/>
        </p:nvCxnSpPr>
        <p:spPr>
          <a:xfrm>
            <a:off x="7101461" y="4887700"/>
            <a:ext cx="1691700" cy="1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11" name="Google Shape;711;p38"/>
          <p:cNvSpPr/>
          <p:nvPr/>
        </p:nvSpPr>
        <p:spPr>
          <a:xfrm>
            <a:off x="451939" y="5728594"/>
            <a:ext cx="1270001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endParaRPr/>
          </a:p>
        </p:txBody>
      </p:sp>
      <p:cxnSp>
        <p:nvCxnSpPr>
          <p:cNvPr id="712" name="Google Shape;712;p38"/>
          <p:cNvCxnSpPr>
            <a:stCxn id="711" idx="0"/>
            <a:endCxn id="706" idx="2"/>
          </p:cNvCxnSpPr>
          <p:nvPr/>
        </p:nvCxnSpPr>
        <p:spPr>
          <a:xfrm flipH="1" rot="10800000">
            <a:off x="1086939" y="5358994"/>
            <a:ext cx="2329500" cy="369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13" name="Google Shape;713;p38"/>
          <p:cNvSpPr/>
          <p:nvPr/>
        </p:nvSpPr>
        <p:spPr>
          <a:xfrm>
            <a:off x="3187699" y="5409766"/>
            <a:ext cx="144859" cy="899953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8"/>
          <p:cNvSpPr/>
          <p:nvPr/>
        </p:nvSpPr>
        <p:spPr>
          <a:xfrm>
            <a:off x="8953500" y="6007994"/>
            <a:ext cx="12700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/>
          </a:p>
        </p:txBody>
      </p:sp>
      <p:sp>
        <p:nvSpPr>
          <p:cNvPr id="715" name="Google Shape;715;p38"/>
          <p:cNvSpPr/>
          <p:nvPr/>
        </p:nvSpPr>
        <p:spPr>
          <a:xfrm>
            <a:off x="10769600" y="5728594"/>
            <a:ext cx="12700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cxnSp>
        <p:nvCxnSpPr>
          <p:cNvPr id="716" name="Google Shape;716;p38"/>
          <p:cNvCxnSpPr>
            <a:stCxn id="708" idx="2"/>
            <a:endCxn id="715" idx="0"/>
          </p:cNvCxnSpPr>
          <p:nvPr/>
        </p:nvCxnSpPr>
        <p:spPr>
          <a:xfrm>
            <a:off x="9588500" y="5359040"/>
            <a:ext cx="1816200" cy="369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17" name="Google Shape;717;p38"/>
          <p:cNvCxnSpPr>
            <a:stCxn id="708" idx="2"/>
            <a:endCxn id="714" idx="0"/>
          </p:cNvCxnSpPr>
          <p:nvPr/>
        </p:nvCxnSpPr>
        <p:spPr>
          <a:xfrm>
            <a:off x="9588500" y="5359040"/>
            <a:ext cx="0" cy="64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718" name="Google Shape;718;p38"/>
          <p:cNvGrpSpPr/>
          <p:nvPr/>
        </p:nvGrpSpPr>
        <p:grpSpPr>
          <a:xfrm>
            <a:off x="2552700" y="6007994"/>
            <a:ext cx="1270000" cy="603450"/>
            <a:chOff x="0" y="0"/>
            <a:chExt cx="1270000" cy="603449"/>
          </a:xfrm>
        </p:grpSpPr>
        <p:sp>
          <p:nvSpPr>
            <p:cNvPr id="719" name="Google Shape;719;p38"/>
            <p:cNvSpPr/>
            <p:nvPr/>
          </p:nvSpPr>
          <p:spPr>
            <a:xfrm>
              <a:off x="0" y="0"/>
              <a:ext cx="1270000" cy="603449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2">
                  <a:srgbClr val="EAF7DC"/>
                </a:gs>
                <a:gs pos="100000">
                  <a:srgbClr val="F1FCF1"/>
                </a:gs>
              </a:gsLst>
              <a:lin ang="16200000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nombre</a:t>
              </a:r>
              <a:endParaRPr/>
            </a:p>
          </p:txBody>
        </p:sp>
        <p:cxnSp>
          <p:nvCxnSpPr>
            <p:cNvPr id="720" name="Google Shape;720;p38"/>
            <p:cNvCxnSpPr/>
            <p:nvPr/>
          </p:nvCxnSpPr>
          <p:spPr>
            <a:xfrm>
              <a:off x="228600" y="443605"/>
              <a:ext cx="812800" cy="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Dot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721" name="Google Shape;721;p38"/>
          <p:cNvSpPr/>
          <p:nvPr/>
        </p:nvSpPr>
        <p:spPr>
          <a:xfrm>
            <a:off x="2646363" y="6735715"/>
            <a:ext cx="1900238" cy="981869"/>
          </a:xfrm>
          <a:custGeom>
            <a:rect b="b" l="l" r="r" t="t"/>
            <a:pathLst>
              <a:path extrusionOk="0" h="21600" w="21600">
                <a:moveTo>
                  <a:pt x="6415" y="0"/>
                </a:moveTo>
                <a:lnTo>
                  <a:pt x="5747" y="9351"/>
                </a:lnTo>
                <a:lnTo>
                  <a:pt x="334" y="9351"/>
                </a:lnTo>
                <a:cubicBezTo>
                  <a:pt x="149" y="9351"/>
                  <a:pt x="0" y="9639"/>
                  <a:pt x="0" y="9997"/>
                </a:cubicBezTo>
                <a:lnTo>
                  <a:pt x="0" y="20954"/>
                </a:lnTo>
                <a:cubicBezTo>
                  <a:pt x="0" y="21311"/>
                  <a:pt x="149" y="21600"/>
                  <a:pt x="334" y="21600"/>
                </a:cubicBezTo>
                <a:lnTo>
                  <a:pt x="21266" y="21600"/>
                </a:lnTo>
                <a:cubicBezTo>
                  <a:pt x="21451" y="21600"/>
                  <a:pt x="21600" y="21311"/>
                  <a:pt x="21600" y="20954"/>
                </a:cubicBezTo>
                <a:lnTo>
                  <a:pt x="21600" y="9997"/>
                </a:lnTo>
                <a:cubicBezTo>
                  <a:pt x="21600" y="9639"/>
                  <a:pt x="21451" y="9351"/>
                  <a:pt x="21266" y="9351"/>
                </a:cubicBezTo>
                <a:lnTo>
                  <a:pt x="7087" y="9351"/>
                </a:lnTo>
                <a:lnTo>
                  <a:pt x="6415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36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Llave parcial</a:t>
            </a:r>
            <a:endParaRPr/>
          </a:p>
        </p:txBody>
      </p:sp>
      <p:sp>
        <p:nvSpPr>
          <p:cNvPr id="722" name="Google Shape;722;p38"/>
          <p:cNvSpPr/>
          <p:nvPr/>
        </p:nvSpPr>
        <p:spPr>
          <a:xfrm>
            <a:off x="3992563" y="3515868"/>
            <a:ext cx="3102373" cy="1159273"/>
          </a:xfrm>
          <a:custGeom>
            <a:rect b="b" l="l" r="r" t="t"/>
            <a:pathLst>
              <a:path extrusionOk="0" h="21600" w="21600">
                <a:moveTo>
                  <a:pt x="210" y="0"/>
                </a:moveTo>
                <a:cubicBezTo>
                  <a:pt x="94" y="0"/>
                  <a:pt x="0" y="251"/>
                  <a:pt x="0" y="562"/>
                </a:cubicBezTo>
                <a:lnTo>
                  <a:pt x="0" y="10094"/>
                </a:lnTo>
                <a:cubicBezTo>
                  <a:pt x="0" y="10405"/>
                  <a:pt x="94" y="10656"/>
                  <a:pt x="210" y="10656"/>
                </a:cubicBezTo>
                <a:lnTo>
                  <a:pt x="7696" y="10656"/>
                </a:lnTo>
                <a:lnTo>
                  <a:pt x="8116" y="21600"/>
                </a:lnTo>
                <a:lnTo>
                  <a:pt x="8538" y="10656"/>
                </a:lnTo>
                <a:lnTo>
                  <a:pt x="21387" y="10656"/>
                </a:lnTo>
                <a:cubicBezTo>
                  <a:pt x="21503" y="10656"/>
                  <a:pt x="21600" y="10405"/>
                  <a:pt x="21600" y="10094"/>
                </a:cubicBezTo>
                <a:lnTo>
                  <a:pt x="21600" y="562"/>
                </a:lnTo>
                <a:cubicBezTo>
                  <a:pt x="21600" y="251"/>
                  <a:pt x="21503" y="0"/>
                  <a:pt x="21387" y="0"/>
                </a:cubicBezTo>
                <a:lnTo>
                  <a:pt x="21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5486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Participación total (n a 1)</a:t>
            </a:r>
            <a:endParaRPr/>
          </a:p>
        </p:txBody>
      </p:sp>
      <p:sp>
        <p:nvSpPr>
          <p:cNvPr id="723" name="Google Shape;723;p38"/>
          <p:cNvSpPr txBox="1"/>
          <p:nvPr/>
        </p:nvSpPr>
        <p:spPr>
          <a:xfrm>
            <a:off x="3633514" y="1843483"/>
            <a:ext cx="5999163" cy="955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…entidades cuya llave dependa de la llave de otra entidad</a:t>
            </a:r>
            <a:endParaRPr/>
          </a:p>
        </p:txBody>
      </p:sp>
      <p:sp>
        <p:nvSpPr>
          <p:cNvPr id="724" name="Google Shape;724;p38"/>
          <p:cNvSpPr txBox="1"/>
          <p:nvPr/>
        </p:nvSpPr>
        <p:spPr>
          <a:xfrm>
            <a:off x="5310330" y="6980273"/>
            <a:ext cx="7319627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llave de </a:t>
            </a:r>
            <a:r>
              <a:rPr b="0" i="0" lang="en-US" sz="36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el par (</a:t>
            </a:r>
            <a:r>
              <a:rPr b="0" i="0" lang="en-US" sz="36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36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725" name="Google Shape;725;p38"/>
          <p:cNvSpPr/>
          <p:nvPr/>
        </p:nvSpPr>
        <p:spPr>
          <a:xfrm>
            <a:off x="10279063" y="8367268"/>
            <a:ext cx="1900388" cy="556965"/>
          </a:xfrm>
          <a:custGeom>
            <a:rect b="b" l="l" r="r" t="t"/>
            <a:pathLst>
              <a:path extrusionOk="0" h="21600" w="21600">
                <a:moveTo>
                  <a:pt x="0" y="20459"/>
                </a:moveTo>
                <a:lnTo>
                  <a:pt x="0" y="1141"/>
                </a:lnTo>
                <a:cubicBezTo>
                  <a:pt x="0" y="511"/>
                  <a:pt x="150" y="0"/>
                  <a:pt x="334" y="0"/>
                </a:cubicBezTo>
                <a:lnTo>
                  <a:pt x="21266" y="0"/>
                </a:lnTo>
                <a:cubicBezTo>
                  <a:pt x="21450" y="0"/>
                  <a:pt x="21600" y="511"/>
                  <a:pt x="21600" y="1141"/>
                </a:cubicBezTo>
                <a:lnTo>
                  <a:pt x="21600" y="20459"/>
                </a:lnTo>
                <a:cubicBezTo>
                  <a:pt x="21600" y="21089"/>
                  <a:pt x="21450" y="21600"/>
                  <a:pt x="21266" y="21600"/>
                </a:cubicBezTo>
                <a:lnTo>
                  <a:pt x="334" y="21600"/>
                </a:lnTo>
                <a:cubicBezTo>
                  <a:pt x="150" y="21600"/>
                  <a:pt x="0" y="21089"/>
                  <a:pt x="0" y="20459"/>
                </a:cubicBez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¿Y las notas?…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9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 Débiles</a:t>
            </a:r>
            <a:endParaRPr/>
          </a:p>
        </p:txBody>
      </p:sp>
      <p:sp>
        <p:nvSpPr>
          <p:cNvPr id="731" name="Google Shape;731;p39"/>
          <p:cNvSpPr/>
          <p:nvPr/>
        </p:nvSpPr>
        <p:spPr>
          <a:xfrm>
            <a:off x="5580062" y="44199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endParaRPr/>
          </a:p>
        </p:txBody>
      </p:sp>
      <p:sp>
        <p:nvSpPr>
          <p:cNvPr id="732" name="Google Shape;732;p39"/>
          <p:cNvSpPr/>
          <p:nvPr/>
        </p:nvSpPr>
        <p:spPr>
          <a:xfrm>
            <a:off x="8166100" y="42037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</a:t>
            </a:r>
            <a:endParaRPr/>
          </a:p>
        </p:txBody>
      </p:sp>
      <p:sp>
        <p:nvSpPr>
          <p:cNvPr id="733" name="Google Shape;733;p39"/>
          <p:cNvSpPr/>
          <p:nvPr/>
        </p:nvSpPr>
        <p:spPr>
          <a:xfrm>
            <a:off x="10050461" y="43691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endParaRPr/>
          </a:p>
        </p:txBody>
      </p:sp>
      <p:cxnSp>
        <p:nvCxnSpPr>
          <p:cNvPr id="734" name="Google Shape;734;p39"/>
          <p:cNvCxnSpPr>
            <a:stCxn id="731" idx="3"/>
          </p:cNvCxnSpPr>
          <p:nvPr/>
        </p:nvCxnSpPr>
        <p:spPr>
          <a:xfrm flipH="1" rot="10800000">
            <a:off x="7170739" y="4865800"/>
            <a:ext cx="1070400" cy="23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35" name="Google Shape;735;p39"/>
          <p:cNvCxnSpPr>
            <a:endCxn id="733" idx="1"/>
          </p:cNvCxnSpPr>
          <p:nvPr/>
        </p:nvCxnSpPr>
        <p:spPr>
          <a:xfrm flipH="1" rot="10800000">
            <a:off x="9402761" y="4838700"/>
            <a:ext cx="647700" cy="5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36" name="Google Shape;736;p39"/>
          <p:cNvSpPr/>
          <p:nvPr/>
        </p:nvSpPr>
        <p:spPr>
          <a:xfrm>
            <a:off x="4376239" y="5893332"/>
            <a:ext cx="1270001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endParaRPr/>
          </a:p>
        </p:txBody>
      </p:sp>
      <p:cxnSp>
        <p:nvCxnSpPr>
          <p:cNvPr id="737" name="Google Shape;737;p39"/>
          <p:cNvCxnSpPr>
            <a:stCxn id="736" idx="0"/>
            <a:endCxn id="731" idx="2"/>
          </p:cNvCxnSpPr>
          <p:nvPr/>
        </p:nvCxnSpPr>
        <p:spPr>
          <a:xfrm flipH="1" rot="10800000">
            <a:off x="5011240" y="5359032"/>
            <a:ext cx="1364100" cy="534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38" name="Google Shape;738;p39"/>
          <p:cNvSpPr/>
          <p:nvPr/>
        </p:nvSpPr>
        <p:spPr>
          <a:xfrm>
            <a:off x="6426009" y="5409766"/>
            <a:ext cx="76391" cy="78529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9"/>
          <p:cNvSpPr/>
          <p:nvPr/>
        </p:nvSpPr>
        <p:spPr>
          <a:xfrm>
            <a:off x="10045700" y="6007994"/>
            <a:ext cx="12700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/>
          </a:p>
        </p:txBody>
      </p:sp>
      <p:sp>
        <p:nvSpPr>
          <p:cNvPr id="740" name="Google Shape;740;p39"/>
          <p:cNvSpPr/>
          <p:nvPr/>
        </p:nvSpPr>
        <p:spPr>
          <a:xfrm>
            <a:off x="11493500" y="5957194"/>
            <a:ext cx="12700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cxnSp>
        <p:nvCxnSpPr>
          <p:cNvPr id="741" name="Google Shape;741;p39"/>
          <p:cNvCxnSpPr>
            <a:stCxn id="733" idx="2"/>
            <a:endCxn id="740" idx="0"/>
          </p:cNvCxnSpPr>
          <p:nvPr/>
        </p:nvCxnSpPr>
        <p:spPr>
          <a:xfrm>
            <a:off x="10845800" y="5308240"/>
            <a:ext cx="1282800" cy="64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42" name="Google Shape;742;p39"/>
          <p:cNvCxnSpPr>
            <a:stCxn id="733" idx="2"/>
            <a:endCxn id="739" idx="0"/>
          </p:cNvCxnSpPr>
          <p:nvPr/>
        </p:nvCxnSpPr>
        <p:spPr>
          <a:xfrm flipH="1">
            <a:off x="10680800" y="5308240"/>
            <a:ext cx="165000" cy="699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743" name="Google Shape;743;p39"/>
          <p:cNvGrpSpPr/>
          <p:nvPr/>
        </p:nvGrpSpPr>
        <p:grpSpPr>
          <a:xfrm>
            <a:off x="5867400" y="5893332"/>
            <a:ext cx="1270000" cy="603450"/>
            <a:chOff x="0" y="0"/>
            <a:chExt cx="1270000" cy="603449"/>
          </a:xfrm>
        </p:grpSpPr>
        <p:sp>
          <p:nvSpPr>
            <p:cNvPr id="744" name="Google Shape;744;p39"/>
            <p:cNvSpPr/>
            <p:nvPr/>
          </p:nvSpPr>
          <p:spPr>
            <a:xfrm>
              <a:off x="0" y="0"/>
              <a:ext cx="1270000" cy="603449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2">
                  <a:srgbClr val="EAF7DC"/>
                </a:gs>
                <a:gs pos="100000">
                  <a:srgbClr val="F1FCF1"/>
                </a:gs>
              </a:gsLst>
              <a:lin ang="16200000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nombre</a:t>
              </a:r>
              <a:endParaRPr/>
            </a:p>
          </p:txBody>
        </p:sp>
        <p:cxnSp>
          <p:nvCxnSpPr>
            <p:cNvPr id="745" name="Google Shape;745;p39"/>
            <p:cNvCxnSpPr/>
            <p:nvPr/>
          </p:nvCxnSpPr>
          <p:spPr>
            <a:xfrm>
              <a:off x="228600" y="416385"/>
              <a:ext cx="812800" cy="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Dot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746" name="Google Shape;746;p39"/>
          <p:cNvSpPr txBox="1"/>
          <p:nvPr/>
        </p:nvSpPr>
        <p:spPr>
          <a:xfrm>
            <a:off x="2901379" y="2059383"/>
            <a:ext cx="7202042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Podemos encadenar entidades débiles</a:t>
            </a:r>
            <a:endParaRPr/>
          </a:p>
        </p:txBody>
      </p:sp>
      <p:sp>
        <p:nvSpPr>
          <p:cNvPr id="747" name="Google Shape;747;p39"/>
          <p:cNvSpPr/>
          <p:nvPr/>
        </p:nvSpPr>
        <p:spPr>
          <a:xfrm>
            <a:off x="1063625" y="4419960"/>
            <a:ext cx="1590676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</a:t>
            </a:r>
            <a:endParaRPr/>
          </a:p>
        </p:txBody>
      </p:sp>
      <p:sp>
        <p:nvSpPr>
          <p:cNvPr id="748" name="Google Shape;748;p39"/>
          <p:cNvSpPr/>
          <p:nvPr/>
        </p:nvSpPr>
        <p:spPr>
          <a:xfrm>
            <a:off x="3657600" y="42545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</a:t>
            </a:r>
            <a:endParaRPr/>
          </a:p>
        </p:txBody>
      </p:sp>
      <p:cxnSp>
        <p:nvCxnSpPr>
          <p:cNvPr id="749" name="Google Shape;749;p39"/>
          <p:cNvCxnSpPr>
            <a:stCxn id="747" idx="3"/>
          </p:cNvCxnSpPr>
          <p:nvPr/>
        </p:nvCxnSpPr>
        <p:spPr>
          <a:xfrm flipH="1" rot="10800000">
            <a:off x="2654301" y="4887700"/>
            <a:ext cx="1159500" cy="1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50" name="Google Shape;750;p39"/>
          <p:cNvCxnSpPr>
            <a:endCxn id="731" idx="1"/>
          </p:cNvCxnSpPr>
          <p:nvPr/>
        </p:nvCxnSpPr>
        <p:spPr>
          <a:xfrm>
            <a:off x="4953362" y="4887700"/>
            <a:ext cx="626700" cy="1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51" name="Google Shape;751;p39"/>
          <p:cNvSpPr/>
          <p:nvPr/>
        </p:nvSpPr>
        <p:spPr>
          <a:xfrm>
            <a:off x="607764" y="5957194"/>
            <a:ext cx="1396455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endParaRPr/>
          </a:p>
        </p:txBody>
      </p:sp>
      <p:grpSp>
        <p:nvGrpSpPr>
          <p:cNvPr id="752" name="Google Shape;752;p39"/>
          <p:cNvGrpSpPr/>
          <p:nvPr/>
        </p:nvGrpSpPr>
        <p:grpSpPr>
          <a:xfrm>
            <a:off x="2264025" y="5893325"/>
            <a:ext cx="1694101" cy="603301"/>
            <a:chOff x="1" y="-7"/>
            <a:chExt cx="1694100" cy="603300"/>
          </a:xfrm>
        </p:grpSpPr>
        <p:sp>
          <p:nvSpPr>
            <p:cNvPr id="753" name="Google Shape;753;p39"/>
            <p:cNvSpPr/>
            <p:nvPr/>
          </p:nvSpPr>
          <p:spPr>
            <a:xfrm>
              <a:off x="1" y="-7"/>
              <a:ext cx="1694100" cy="6033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2">
                  <a:srgbClr val="EAF7DC"/>
                </a:gs>
                <a:gs pos="100000">
                  <a:srgbClr val="F1FCF1"/>
                </a:gs>
              </a:gsLst>
              <a:lin ang="16200000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rut_alumno</a:t>
              </a:r>
              <a:endParaRPr/>
            </a:p>
          </p:txBody>
        </p:sp>
        <p:cxnSp>
          <p:nvCxnSpPr>
            <p:cNvPr id="754" name="Google Shape;754;p39"/>
            <p:cNvCxnSpPr/>
            <p:nvPr/>
          </p:nvCxnSpPr>
          <p:spPr>
            <a:xfrm>
              <a:off x="228600" y="416385"/>
              <a:ext cx="1145700" cy="27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Dot"/>
              <a:miter lim="400000"/>
              <a:headEnd len="sm" w="sm" type="none"/>
              <a:tailEnd len="sm" w="sm" type="none"/>
            </a:ln>
          </p:spPr>
        </p:cxnSp>
      </p:grpSp>
      <p:cxnSp>
        <p:nvCxnSpPr>
          <p:cNvPr id="755" name="Google Shape;755;p39"/>
          <p:cNvCxnSpPr>
            <a:stCxn id="751" idx="0"/>
            <a:endCxn id="747" idx="2"/>
          </p:cNvCxnSpPr>
          <p:nvPr/>
        </p:nvCxnSpPr>
        <p:spPr>
          <a:xfrm flipH="1" rot="10800000">
            <a:off x="1305992" y="5358994"/>
            <a:ext cx="552900" cy="598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56" name="Google Shape;756;p39"/>
          <p:cNvSpPr/>
          <p:nvPr/>
        </p:nvSpPr>
        <p:spPr>
          <a:xfrm>
            <a:off x="1955774" y="5372949"/>
            <a:ext cx="767340" cy="534276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9"/>
          <p:cNvSpPr txBox="1"/>
          <p:nvPr/>
        </p:nvSpPr>
        <p:spPr>
          <a:xfrm>
            <a:off x="5284930" y="7204834"/>
            <a:ext cx="7319627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llave de </a:t>
            </a:r>
            <a:r>
              <a:rPr b="0" i="0" lang="en-US" sz="36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la tupla (</a:t>
            </a:r>
            <a:r>
              <a:rPr b="0" i="0" lang="en-US" sz="36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36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36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rut_alumno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758" name="Google Shape;758;p39"/>
          <p:cNvSpPr/>
          <p:nvPr/>
        </p:nvSpPr>
        <p:spPr>
          <a:xfrm>
            <a:off x="10228238" y="8748168"/>
            <a:ext cx="1900368" cy="556956"/>
          </a:xfrm>
          <a:custGeom>
            <a:rect b="b" l="l" r="r" t="t"/>
            <a:pathLst>
              <a:path extrusionOk="0" h="21600" w="21600">
                <a:moveTo>
                  <a:pt x="0" y="20459"/>
                </a:moveTo>
                <a:lnTo>
                  <a:pt x="0" y="1141"/>
                </a:lnTo>
                <a:cubicBezTo>
                  <a:pt x="0" y="511"/>
                  <a:pt x="150" y="0"/>
                  <a:pt x="334" y="0"/>
                </a:cubicBezTo>
                <a:lnTo>
                  <a:pt x="21266" y="0"/>
                </a:lnTo>
                <a:cubicBezTo>
                  <a:pt x="21450" y="0"/>
                  <a:pt x="21600" y="511"/>
                  <a:pt x="21600" y="1141"/>
                </a:cubicBezTo>
                <a:lnTo>
                  <a:pt x="21600" y="20459"/>
                </a:lnTo>
                <a:cubicBezTo>
                  <a:pt x="21600" y="21089"/>
                  <a:pt x="21450" y="21600"/>
                  <a:pt x="21266" y="21600"/>
                </a:cubicBezTo>
                <a:lnTo>
                  <a:pt x="334" y="21600"/>
                </a:lnTo>
                <a:cubicBezTo>
                  <a:pt x="150" y="21600"/>
                  <a:pt x="0" y="21089"/>
                  <a:pt x="0" y="20459"/>
                </a:cubicBez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¿Y </a:t>
            </a:r>
            <a:r>
              <a:rPr lang="en-US" sz="2000">
                <a:solidFill>
                  <a:srgbClr val="FFFFFF"/>
                </a:solidFill>
              </a:rPr>
              <a:t>el alumno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?…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918082" y="579117"/>
            <a:ext cx="11168702" cy="1909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Construir una aplicación con un RDBMS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801830" y="2469820"/>
            <a:ext cx="11553602" cy="1105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la práctica es imposible saber de antemano todos los requisitos que debe cumplir un software.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857962" y="4022746"/>
            <a:ext cx="11553602" cy="161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la mano con eso, el esquema de la base de datos va cambiando a medida que progresa el desarrollo de un proyecto.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857962" y="6129923"/>
            <a:ext cx="11553602" cy="2121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esquema bien diseñado no solo nos permite consultar con facilidad y guardar los datos de forma óptima, si no que también permite modificarlo y aumentarlo con menos dolores de cabeza.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857962" y="8754366"/>
            <a:ext cx="11553602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errores en el diseño son muy costosos a la larga!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232ee70131_0_4"/>
          <p:cNvSpPr txBox="1"/>
          <p:nvPr/>
        </p:nvSpPr>
        <p:spPr>
          <a:xfrm>
            <a:off x="1955776" y="1001267"/>
            <a:ext cx="9093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 Débiles</a:t>
            </a:r>
            <a:endParaRPr/>
          </a:p>
        </p:txBody>
      </p:sp>
      <p:sp>
        <p:nvSpPr>
          <p:cNvPr id="764" name="Google Shape;764;g1232ee70131_0_4"/>
          <p:cNvSpPr/>
          <p:nvPr/>
        </p:nvSpPr>
        <p:spPr>
          <a:xfrm>
            <a:off x="5580062" y="441996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endParaRPr/>
          </a:p>
        </p:txBody>
      </p:sp>
      <p:sp>
        <p:nvSpPr>
          <p:cNvPr id="765" name="Google Shape;765;g1232ee70131_0_4"/>
          <p:cNvSpPr/>
          <p:nvPr/>
        </p:nvSpPr>
        <p:spPr>
          <a:xfrm>
            <a:off x="8166100" y="4203700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</a:t>
            </a:r>
            <a:endParaRPr/>
          </a:p>
        </p:txBody>
      </p:sp>
      <p:sp>
        <p:nvSpPr>
          <p:cNvPr id="766" name="Google Shape;766;g1232ee70131_0_4"/>
          <p:cNvSpPr/>
          <p:nvPr/>
        </p:nvSpPr>
        <p:spPr>
          <a:xfrm>
            <a:off x="10050461" y="436916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endParaRPr/>
          </a:p>
        </p:txBody>
      </p:sp>
      <p:cxnSp>
        <p:nvCxnSpPr>
          <p:cNvPr id="767" name="Google Shape;767;g1232ee70131_0_4"/>
          <p:cNvCxnSpPr>
            <a:stCxn id="764" idx="3"/>
          </p:cNvCxnSpPr>
          <p:nvPr/>
        </p:nvCxnSpPr>
        <p:spPr>
          <a:xfrm flipH="1" rot="10800000">
            <a:off x="7170662" y="4865760"/>
            <a:ext cx="1070400" cy="23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68" name="Google Shape;768;g1232ee70131_0_4"/>
          <p:cNvCxnSpPr>
            <a:endCxn id="766" idx="1"/>
          </p:cNvCxnSpPr>
          <p:nvPr/>
        </p:nvCxnSpPr>
        <p:spPr>
          <a:xfrm flipH="1" rot="10800000">
            <a:off x="9402761" y="4838660"/>
            <a:ext cx="647700" cy="5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69" name="Google Shape;769;g1232ee70131_0_4"/>
          <p:cNvSpPr/>
          <p:nvPr/>
        </p:nvSpPr>
        <p:spPr>
          <a:xfrm>
            <a:off x="4376239" y="5893332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endParaRPr/>
          </a:p>
        </p:txBody>
      </p:sp>
      <p:cxnSp>
        <p:nvCxnSpPr>
          <p:cNvPr id="770" name="Google Shape;770;g1232ee70131_0_4"/>
          <p:cNvCxnSpPr>
            <a:stCxn id="769" idx="0"/>
            <a:endCxn id="764" idx="2"/>
          </p:cNvCxnSpPr>
          <p:nvPr/>
        </p:nvCxnSpPr>
        <p:spPr>
          <a:xfrm flipH="1" rot="10800000">
            <a:off x="5011189" y="5359032"/>
            <a:ext cx="1364100" cy="534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71" name="Google Shape;771;g1232ee70131_0_4"/>
          <p:cNvSpPr/>
          <p:nvPr/>
        </p:nvSpPr>
        <p:spPr>
          <a:xfrm>
            <a:off x="6426009" y="5409766"/>
            <a:ext cx="76410" cy="785268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1232ee70131_0_4"/>
          <p:cNvSpPr/>
          <p:nvPr/>
        </p:nvSpPr>
        <p:spPr>
          <a:xfrm>
            <a:off x="10045700" y="600799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/>
          </a:p>
        </p:txBody>
      </p:sp>
      <p:sp>
        <p:nvSpPr>
          <p:cNvPr id="773" name="Google Shape;773;g1232ee70131_0_4"/>
          <p:cNvSpPr/>
          <p:nvPr/>
        </p:nvSpPr>
        <p:spPr>
          <a:xfrm>
            <a:off x="11493500" y="595719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cxnSp>
        <p:nvCxnSpPr>
          <p:cNvPr id="774" name="Google Shape;774;g1232ee70131_0_4"/>
          <p:cNvCxnSpPr>
            <a:stCxn id="766" idx="2"/>
            <a:endCxn id="773" idx="0"/>
          </p:cNvCxnSpPr>
          <p:nvPr/>
        </p:nvCxnSpPr>
        <p:spPr>
          <a:xfrm>
            <a:off x="10845761" y="5308160"/>
            <a:ext cx="1282800" cy="64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75" name="Google Shape;775;g1232ee70131_0_4"/>
          <p:cNvCxnSpPr>
            <a:stCxn id="766" idx="2"/>
            <a:endCxn id="772" idx="0"/>
          </p:cNvCxnSpPr>
          <p:nvPr/>
        </p:nvCxnSpPr>
        <p:spPr>
          <a:xfrm flipH="1">
            <a:off x="10680761" y="5308160"/>
            <a:ext cx="165000" cy="699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776" name="Google Shape;776;g1232ee70131_0_4"/>
          <p:cNvGrpSpPr/>
          <p:nvPr/>
        </p:nvGrpSpPr>
        <p:grpSpPr>
          <a:xfrm>
            <a:off x="5867400" y="5893332"/>
            <a:ext cx="1269900" cy="603300"/>
            <a:chOff x="0" y="0"/>
            <a:chExt cx="1269900" cy="603300"/>
          </a:xfrm>
        </p:grpSpPr>
        <p:sp>
          <p:nvSpPr>
            <p:cNvPr id="777" name="Google Shape;777;g1232ee70131_0_4"/>
            <p:cNvSpPr/>
            <p:nvPr/>
          </p:nvSpPr>
          <p:spPr>
            <a:xfrm>
              <a:off x="0" y="0"/>
              <a:ext cx="1269900" cy="6033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nombre</a:t>
              </a:r>
              <a:endParaRPr/>
            </a:p>
          </p:txBody>
        </p:sp>
        <p:cxnSp>
          <p:nvCxnSpPr>
            <p:cNvPr id="778" name="Google Shape;778;g1232ee70131_0_4"/>
            <p:cNvCxnSpPr/>
            <p:nvPr/>
          </p:nvCxnSpPr>
          <p:spPr>
            <a:xfrm>
              <a:off x="228600" y="416385"/>
              <a:ext cx="8127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Dot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779" name="Google Shape;779;g1232ee70131_0_4"/>
          <p:cNvSpPr txBox="1"/>
          <p:nvPr/>
        </p:nvSpPr>
        <p:spPr>
          <a:xfrm>
            <a:off x="2901379" y="2059383"/>
            <a:ext cx="7202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Agregando nombre del alumno</a:t>
            </a:r>
            <a:endParaRPr/>
          </a:p>
        </p:txBody>
      </p:sp>
      <p:sp>
        <p:nvSpPr>
          <p:cNvPr id="780" name="Google Shape;780;g1232ee70131_0_4"/>
          <p:cNvSpPr/>
          <p:nvPr/>
        </p:nvSpPr>
        <p:spPr>
          <a:xfrm>
            <a:off x="1063625" y="441996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</a:t>
            </a:r>
            <a:endParaRPr/>
          </a:p>
        </p:txBody>
      </p:sp>
      <p:sp>
        <p:nvSpPr>
          <p:cNvPr id="781" name="Google Shape;781;g1232ee70131_0_4"/>
          <p:cNvSpPr/>
          <p:nvPr/>
        </p:nvSpPr>
        <p:spPr>
          <a:xfrm>
            <a:off x="3657600" y="4254500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</a:t>
            </a:r>
            <a:endParaRPr/>
          </a:p>
        </p:txBody>
      </p:sp>
      <p:cxnSp>
        <p:nvCxnSpPr>
          <p:cNvPr id="782" name="Google Shape;782;g1232ee70131_0_4"/>
          <p:cNvCxnSpPr>
            <a:stCxn id="780" idx="3"/>
          </p:cNvCxnSpPr>
          <p:nvPr/>
        </p:nvCxnSpPr>
        <p:spPr>
          <a:xfrm flipH="1" rot="10800000">
            <a:off x="2654225" y="4887660"/>
            <a:ext cx="1159500" cy="1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83" name="Google Shape;783;g1232ee70131_0_4"/>
          <p:cNvCxnSpPr>
            <a:endCxn id="764" idx="1"/>
          </p:cNvCxnSpPr>
          <p:nvPr/>
        </p:nvCxnSpPr>
        <p:spPr>
          <a:xfrm>
            <a:off x="4953362" y="4887660"/>
            <a:ext cx="626700" cy="1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84" name="Google Shape;784;g1232ee70131_0_4"/>
          <p:cNvSpPr/>
          <p:nvPr/>
        </p:nvSpPr>
        <p:spPr>
          <a:xfrm>
            <a:off x="607764" y="5957194"/>
            <a:ext cx="13965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endParaRPr/>
          </a:p>
        </p:txBody>
      </p:sp>
      <p:grpSp>
        <p:nvGrpSpPr>
          <p:cNvPr id="785" name="Google Shape;785;g1232ee70131_0_4"/>
          <p:cNvGrpSpPr/>
          <p:nvPr/>
        </p:nvGrpSpPr>
        <p:grpSpPr>
          <a:xfrm>
            <a:off x="2264025" y="5893325"/>
            <a:ext cx="1694100" cy="603300"/>
            <a:chOff x="1" y="-7"/>
            <a:chExt cx="1694100" cy="603300"/>
          </a:xfrm>
        </p:grpSpPr>
        <p:sp>
          <p:nvSpPr>
            <p:cNvPr id="786" name="Google Shape;786;g1232ee70131_0_4"/>
            <p:cNvSpPr/>
            <p:nvPr/>
          </p:nvSpPr>
          <p:spPr>
            <a:xfrm>
              <a:off x="1" y="-7"/>
              <a:ext cx="1694100" cy="6033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rut_alumno</a:t>
              </a:r>
              <a:endParaRPr/>
            </a:p>
          </p:txBody>
        </p:sp>
        <p:cxnSp>
          <p:nvCxnSpPr>
            <p:cNvPr id="787" name="Google Shape;787;g1232ee70131_0_4"/>
            <p:cNvCxnSpPr/>
            <p:nvPr/>
          </p:nvCxnSpPr>
          <p:spPr>
            <a:xfrm>
              <a:off x="228600" y="416385"/>
              <a:ext cx="1145700" cy="27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Dot"/>
              <a:miter lim="400000"/>
              <a:headEnd len="sm" w="sm" type="none"/>
              <a:tailEnd len="sm" w="sm" type="none"/>
            </a:ln>
          </p:spPr>
        </p:cxnSp>
      </p:grpSp>
      <p:cxnSp>
        <p:nvCxnSpPr>
          <p:cNvPr id="788" name="Google Shape;788;g1232ee70131_0_4"/>
          <p:cNvCxnSpPr>
            <a:stCxn id="784" idx="0"/>
            <a:endCxn id="780" idx="2"/>
          </p:cNvCxnSpPr>
          <p:nvPr/>
        </p:nvCxnSpPr>
        <p:spPr>
          <a:xfrm flipH="1" rot="10800000">
            <a:off x="1306014" y="5358994"/>
            <a:ext cx="552900" cy="598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89" name="Google Shape;789;g1232ee70131_0_4"/>
          <p:cNvSpPr/>
          <p:nvPr/>
        </p:nvSpPr>
        <p:spPr>
          <a:xfrm>
            <a:off x="1955774" y="5372949"/>
            <a:ext cx="767340" cy="534276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1232ee70131_0_4"/>
          <p:cNvSpPr/>
          <p:nvPr/>
        </p:nvSpPr>
        <p:spPr>
          <a:xfrm>
            <a:off x="458975" y="2593075"/>
            <a:ext cx="24423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nombre_alumno</a:t>
            </a:r>
            <a:endParaRPr/>
          </a:p>
        </p:txBody>
      </p:sp>
      <p:sp>
        <p:nvSpPr>
          <p:cNvPr id="791" name="Google Shape;791;g1232ee70131_0_4"/>
          <p:cNvSpPr/>
          <p:nvPr/>
        </p:nvSpPr>
        <p:spPr>
          <a:xfrm rot="10800000">
            <a:off x="1579695" y="3205246"/>
            <a:ext cx="279234" cy="1210788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1232ee70131_0_4"/>
          <p:cNvSpPr/>
          <p:nvPr/>
        </p:nvSpPr>
        <p:spPr>
          <a:xfrm>
            <a:off x="134086" y="2480473"/>
            <a:ext cx="828503" cy="828503"/>
          </a:xfrm>
          <a:custGeom>
            <a:rect b="b" l="l" r="r" t="t"/>
            <a:pathLst>
              <a:path extrusionOk="0" h="21577" w="21577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1232ee70131_0_4"/>
          <p:cNvSpPr/>
          <p:nvPr/>
        </p:nvSpPr>
        <p:spPr>
          <a:xfrm>
            <a:off x="2901375" y="2831150"/>
            <a:ext cx="6331500" cy="11344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6298" y="4416"/>
                </a:lnTo>
                <a:lnTo>
                  <a:pt x="6298" y="20889"/>
                </a:lnTo>
                <a:cubicBezTo>
                  <a:pt x="6298" y="21281"/>
                  <a:pt x="6445" y="21600"/>
                  <a:pt x="6625" y="21600"/>
                </a:cubicBezTo>
                <a:lnTo>
                  <a:pt x="21274" y="21600"/>
                </a:lnTo>
                <a:cubicBezTo>
                  <a:pt x="21455" y="21600"/>
                  <a:pt x="21600" y="21281"/>
                  <a:pt x="21600" y="20889"/>
                </a:cubicBezTo>
                <a:lnTo>
                  <a:pt x="21600" y="3090"/>
                </a:lnTo>
                <a:cubicBezTo>
                  <a:pt x="21600" y="2698"/>
                  <a:pt x="21455" y="2379"/>
                  <a:pt x="21274" y="2379"/>
                </a:cubicBezTo>
                <a:lnTo>
                  <a:pt x="9865" y="23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0"/>
              </a:srgbClr>
            </a:outerShdw>
          </a:effectLst>
        </p:spPr>
        <p:txBody>
          <a:bodyPr anchorCtr="0" anchor="ctr" bIns="0" lIns="2011675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Repeticiones del nombre del alumno para cada nota! (Redundante con RUT)</a:t>
            </a:r>
            <a:endParaRPr/>
          </a:p>
        </p:txBody>
      </p:sp>
      <p:sp>
        <p:nvSpPr>
          <p:cNvPr id="794" name="Google Shape;794;g1232ee70131_0_4"/>
          <p:cNvSpPr txBox="1"/>
          <p:nvPr/>
        </p:nvSpPr>
        <p:spPr>
          <a:xfrm>
            <a:off x="6807741" y="7775250"/>
            <a:ext cx="5320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¿Hay algún problema?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232ee70131_0_42"/>
          <p:cNvSpPr txBox="1"/>
          <p:nvPr/>
        </p:nvSpPr>
        <p:spPr>
          <a:xfrm>
            <a:off x="1955776" y="1001267"/>
            <a:ext cx="9093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 Débiles</a:t>
            </a:r>
            <a:endParaRPr/>
          </a:p>
        </p:txBody>
      </p:sp>
      <p:sp>
        <p:nvSpPr>
          <p:cNvPr id="800" name="Google Shape;800;g1232ee70131_0_42"/>
          <p:cNvSpPr/>
          <p:nvPr/>
        </p:nvSpPr>
        <p:spPr>
          <a:xfrm>
            <a:off x="5580062" y="441996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endParaRPr/>
          </a:p>
        </p:txBody>
      </p:sp>
      <p:sp>
        <p:nvSpPr>
          <p:cNvPr id="801" name="Google Shape;801;g1232ee70131_0_42"/>
          <p:cNvSpPr/>
          <p:nvPr/>
        </p:nvSpPr>
        <p:spPr>
          <a:xfrm>
            <a:off x="8166100" y="4203700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</a:t>
            </a:r>
            <a:endParaRPr/>
          </a:p>
        </p:txBody>
      </p:sp>
      <p:sp>
        <p:nvSpPr>
          <p:cNvPr id="802" name="Google Shape;802;g1232ee70131_0_42"/>
          <p:cNvSpPr/>
          <p:nvPr/>
        </p:nvSpPr>
        <p:spPr>
          <a:xfrm>
            <a:off x="10050461" y="436916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endParaRPr/>
          </a:p>
        </p:txBody>
      </p:sp>
      <p:cxnSp>
        <p:nvCxnSpPr>
          <p:cNvPr id="803" name="Google Shape;803;g1232ee70131_0_42"/>
          <p:cNvCxnSpPr>
            <a:stCxn id="800" idx="3"/>
          </p:cNvCxnSpPr>
          <p:nvPr/>
        </p:nvCxnSpPr>
        <p:spPr>
          <a:xfrm flipH="1" rot="10800000">
            <a:off x="7170662" y="4865760"/>
            <a:ext cx="1070400" cy="23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04" name="Google Shape;804;g1232ee70131_0_42"/>
          <p:cNvCxnSpPr>
            <a:endCxn id="802" idx="1"/>
          </p:cNvCxnSpPr>
          <p:nvPr/>
        </p:nvCxnSpPr>
        <p:spPr>
          <a:xfrm flipH="1" rot="10800000">
            <a:off x="9402761" y="4838660"/>
            <a:ext cx="647700" cy="5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05" name="Google Shape;805;g1232ee70131_0_42"/>
          <p:cNvSpPr/>
          <p:nvPr/>
        </p:nvSpPr>
        <p:spPr>
          <a:xfrm>
            <a:off x="4376239" y="5893332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endParaRPr/>
          </a:p>
        </p:txBody>
      </p:sp>
      <p:cxnSp>
        <p:nvCxnSpPr>
          <p:cNvPr id="806" name="Google Shape;806;g1232ee70131_0_42"/>
          <p:cNvCxnSpPr>
            <a:stCxn id="805" idx="0"/>
            <a:endCxn id="800" idx="2"/>
          </p:cNvCxnSpPr>
          <p:nvPr/>
        </p:nvCxnSpPr>
        <p:spPr>
          <a:xfrm flipH="1" rot="10800000">
            <a:off x="5011189" y="5359032"/>
            <a:ext cx="1364100" cy="534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07" name="Google Shape;807;g1232ee70131_0_42"/>
          <p:cNvSpPr/>
          <p:nvPr/>
        </p:nvSpPr>
        <p:spPr>
          <a:xfrm>
            <a:off x="6426009" y="5409766"/>
            <a:ext cx="76410" cy="785268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1232ee70131_0_42"/>
          <p:cNvSpPr/>
          <p:nvPr/>
        </p:nvSpPr>
        <p:spPr>
          <a:xfrm>
            <a:off x="10045700" y="600799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/>
          </a:p>
        </p:txBody>
      </p:sp>
      <p:sp>
        <p:nvSpPr>
          <p:cNvPr id="809" name="Google Shape;809;g1232ee70131_0_42"/>
          <p:cNvSpPr/>
          <p:nvPr/>
        </p:nvSpPr>
        <p:spPr>
          <a:xfrm>
            <a:off x="11493500" y="595719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cxnSp>
        <p:nvCxnSpPr>
          <p:cNvPr id="810" name="Google Shape;810;g1232ee70131_0_42"/>
          <p:cNvCxnSpPr>
            <a:stCxn id="802" idx="2"/>
            <a:endCxn id="809" idx="0"/>
          </p:cNvCxnSpPr>
          <p:nvPr/>
        </p:nvCxnSpPr>
        <p:spPr>
          <a:xfrm>
            <a:off x="10845761" y="5308160"/>
            <a:ext cx="1282800" cy="64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11" name="Google Shape;811;g1232ee70131_0_42"/>
          <p:cNvCxnSpPr>
            <a:stCxn id="802" idx="2"/>
            <a:endCxn id="808" idx="0"/>
          </p:cNvCxnSpPr>
          <p:nvPr/>
        </p:nvCxnSpPr>
        <p:spPr>
          <a:xfrm flipH="1">
            <a:off x="10680761" y="5308160"/>
            <a:ext cx="165000" cy="699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812" name="Google Shape;812;g1232ee70131_0_42"/>
          <p:cNvGrpSpPr/>
          <p:nvPr/>
        </p:nvGrpSpPr>
        <p:grpSpPr>
          <a:xfrm>
            <a:off x="5867400" y="5893332"/>
            <a:ext cx="1269900" cy="603300"/>
            <a:chOff x="0" y="0"/>
            <a:chExt cx="1269900" cy="603300"/>
          </a:xfrm>
        </p:grpSpPr>
        <p:sp>
          <p:nvSpPr>
            <p:cNvPr id="813" name="Google Shape;813;g1232ee70131_0_42"/>
            <p:cNvSpPr/>
            <p:nvPr/>
          </p:nvSpPr>
          <p:spPr>
            <a:xfrm>
              <a:off x="0" y="0"/>
              <a:ext cx="1269900" cy="6033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nombre</a:t>
              </a:r>
              <a:endParaRPr/>
            </a:p>
          </p:txBody>
        </p:sp>
        <p:cxnSp>
          <p:nvCxnSpPr>
            <p:cNvPr id="814" name="Google Shape;814;g1232ee70131_0_42"/>
            <p:cNvCxnSpPr/>
            <p:nvPr/>
          </p:nvCxnSpPr>
          <p:spPr>
            <a:xfrm>
              <a:off x="228600" y="416385"/>
              <a:ext cx="8127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Dot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815" name="Google Shape;815;g1232ee70131_0_42"/>
          <p:cNvSpPr txBox="1"/>
          <p:nvPr/>
        </p:nvSpPr>
        <p:spPr>
          <a:xfrm>
            <a:off x="2901379" y="2059383"/>
            <a:ext cx="7202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Agregando nombre del alumno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6" name="Google Shape;816;g1232ee70131_0_42"/>
          <p:cNvSpPr/>
          <p:nvPr/>
        </p:nvSpPr>
        <p:spPr>
          <a:xfrm>
            <a:off x="1063625" y="441996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</a:t>
            </a:r>
            <a:endParaRPr/>
          </a:p>
        </p:txBody>
      </p:sp>
      <p:sp>
        <p:nvSpPr>
          <p:cNvPr id="817" name="Google Shape;817;g1232ee70131_0_42"/>
          <p:cNvSpPr/>
          <p:nvPr/>
        </p:nvSpPr>
        <p:spPr>
          <a:xfrm>
            <a:off x="3657600" y="4254500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</a:t>
            </a:r>
            <a:endParaRPr/>
          </a:p>
        </p:txBody>
      </p:sp>
      <p:cxnSp>
        <p:nvCxnSpPr>
          <p:cNvPr id="818" name="Google Shape;818;g1232ee70131_0_42"/>
          <p:cNvCxnSpPr>
            <a:stCxn id="816" idx="3"/>
          </p:cNvCxnSpPr>
          <p:nvPr/>
        </p:nvCxnSpPr>
        <p:spPr>
          <a:xfrm flipH="1" rot="10800000">
            <a:off x="2654225" y="4887660"/>
            <a:ext cx="1159500" cy="1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19" name="Google Shape;819;g1232ee70131_0_42"/>
          <p:cNvCxnSpPr>
            <a:endCxn id="800" idx="1"/>
          </p:cNvCxnSpPr>
          <p:nvPr/>
        </p:nvCxnSpPr>
        <p:spPr>
          <a:xfrm>
            <a:off x="4953362" y="4887660"/>
            <a:ext cx="626700" cy="1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20" name="Google Shape;820;g1232ee70131_0_42"/>
          <p:cNvSpPr/>
          <p:nvPr/>
        </p:nvSpPr>
        <p:spPr>
          <a:xfrm>
            <a:off x="782264" y="2852944"/>
            <a:ext cx="13965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endParaRPr/>
          </a:p>
        </p:txBody>
      </p:sp>
      <p:cxnSp>
        <p:nvCxnSpPr>
          <p:cNvPr id="821" name="Google Shape;821;g1232ee70131_0_42"/>
          <p:cNvCxnSpPr>
            <a:stCxn id="820" idx="4"/>
            <a:endCxn id="816" idx="0"/>
          </p:cNvCxnSpPr>
          <p:nvPr/>
        </p:nvCxnSpPr>
        <p:spPr>
          <a:xfrm>
            <a:off x="1480514" y="3456244"/>
            <a:ext cx="378300" cy="963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22" name="Google Shape;822;g1232ee70131_0_42"/>
          <p:cNvSpPr/>
          <p:nvPr/>
        </p:nvSpPr>
        <p:spPr>
          <a:xfrm>
            <a:off x="4095386" y="7460473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Alumno</a:t>
            </a:r>
            <a:endParaRPr/>
          </a:p>
        </p:txBody>
      </p:sp>
      <p:sp>
        <p:nvSpPr>
          <p:cNvPr id="823" name="Google Shape;823;g1232ee70131_0_42"/>
          <p:cNvSpPr/>
          <p:nvPr/>
        </p:nvSpPr>
        <p:spPr>
          <a:xfrm>
            <a:off x="6502425" y="7335969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u="sng">
                <a:latin typeface="Helvetica Neue"/>
                <a:ea typeface="Helvetica Neue"/>
                <a:cs typeface="Helvetica Neue"/>
                <a:sym typeface="Helvetica Neue"/>
              </a:rPr>
              <a:t>rut</a:t>
            </a:r>
            <a:endParaRPr/>
          </a:p>
        </p:txBody>
      </p:sp>
      <p:sp>
        <p:nvSpPr>
          <p:cNvPr id="824" name="Google Shape;824;g1232ee70131_0_42"/>
          <p:cNvSpPr/>
          <p:nvPr/>
        </p:nvSpPr>
        <p:spPr>
          <a:xfrm>
            <a:off x="6548675" y="826789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825" name="Google Shape;825;g1232ee70131_0_42"/>
          <p:cNvSpPr/>
          <p:nvPr/>
        </p:nvSpPr>
        <p:spPr>
          <a:xfrm flipH="1" rot="10800000">
            <a:off x="5703374" y="7723916"/>
            <a:ext cx="835758" cy="275508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1232ee70131_0_42"/>
          <p:cNvSpPr/>
          <p:nvPr/>
        </p:nvSpPr>
        <p:spPr>
          <a:xfrm>
            <a:off x="5721749" y="8082077"/>
            <a:ext cx="835758" cy="450036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1232ee70131_0_42"/>
          <p:cNvSpPr/>
          <p:nvPr/>
        </p:nvSpPr>
        <p:spPr>
          <a:xfrm>
            <a:off x="1223913" y="7294950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endParaRPr/>
          </a:p>
        </p:txBody>
      </p:sp>
      <p:cxnSp>
        <p:nvCxnSpPr>
          <p:cNvPr id="828" name="Google Shape;828;g1232ee70131_0_42"/>
          <p:cNvCxnSpPr>
            <a:stCxn id="822" idx="1"/>
          </p:cNvCxnSpPr>
          <p:nvPr/>
        </p:nvCxnSpPr>
        <p:spPr>
          <a:xfrm flipH="1">
            <a:off x="2507186" y="7929973"/>
            <a:ext cx="1588200" cy="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g1232ee70131_0_42"/>
          <p:cNvCxnSpPr>
            <a:stCxn id="816" idx="2"/>
          </p:cNvCxnSpPr>
          <p:nvPr/>
        </p:nvCxnSpPr>
        <p:spPr>
          <a:xfrm>
            <a:off x="1858925" y="5358960"/>
            <a:ext cx="14700" cy="1914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30" name="Google Shape;830;g1232ee70131_0_42"/>
          <p:cNvSpPr/>
          <p:nvPr/>
        </p:nvSpPr>
        <p:spPr>
          <a:xfrm>
            <a:off x="586062" y="4060948"/>
            <a:ext cx="828503" cy="828503"/>
          </a:xfrm>
          <a:custGeom>
            <a:rect b="b" l="l" r="r" t="t"/>
            <a:pathLst>
              <a:path extrusionOk="0" h="21577" w="21577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1232ee70131_0_42"/>
          <p:cNvSpPr/>
          <p:nvPr/>
        </p:nvSpPr>
        <p:spPr>
          <a:xfrm>
            <a:off x="2493950" y="3170998"/>
            <a:ext cx="2116476" cy="828522"/>
          </a:xfrm>
          <a:custGeom>
            <a:rect b="b" l="l" r="r" t="t"/>
            <a:pathLst>
              <a:path extrusionOk="0" h="21600" w="21600">
                <a:moveTo>
                  <a:pt x="0" y="20737"/>
                </a:moveTo>
                <a:lnTo>
                  <a:pt x="0" y="863"/>
                </a:lnTo>
                <a:cubicBezTo>
                  <a:pt x="0" y="386"/>
                  <a:pt x="207" y="0"/>
                  <a:pt x="462" y="0"/>
                </a:cubicBezTo>
                <a:lnTo>
                  <a:pt x="21138" y="0"/>
                </a:lnTo>
                <a:cubicBezTo>
                  <a:pt x="21393" y="0"/>
                  <a:pt x="21600" y="386"/>
                  <a:pt x="21600" y="863"/>
                </a:cubicBezTo>
                <a:lnTo>
                  <a:pt x="21600" y="20737"/>
                </a:lnTo>
                <a:cubicBezTo>
                  <a:pt x="21600" y="21214"/>
                  <a:pt x="21393" y="21600"/>
                  <a:pt x="21138" y="21600"/>
                </a:cubicBezTo>
                <a:lnTo>
                  <a:pt x="462" y="21600"/>
                </a:lnTo>
                <a:cubicBezTo>
                  <a:pt x="207" y="21600"/>
                  <a:pt x="0" y="21214"/>
                  <a:pt x="0" y="20737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No hay llave parcial!</a:t>
            </a:r>
            <a:endParaRPr/>
          </a:p>
        </p:txBody>
      </p:sp>
      <p:sp>
        <p:nvSpPr>
          <p:cNvPr id="832" name="Google Shape;832;g1232ee70131_0_42"/>
          <p:cNvSpPr txBox="1"/>
          <p:nvPr/>
        </p:nvSpPr>
        <p:spPr>
          <a:xfrm>
            <a:off x="7891666" y="7649850"/>
            <a:ext cx="5320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¿Hay algún problema?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7" name="Google Shape;837;g1232ee70131_0_91"/>
          <p:cNvCxnSpPr>
            <a:endCxn id="838" idx="3"/>
          </p:cNvCxnSpPr>
          <p:nvPr/>
        </p:nvCxnSpPr>
        <p:spPr>
          <a:xfrm rot="10800000">
            <a:off x="2269461" y="4864073"/>
            <a:ext cx="1422600" cy="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39" name="Google Shape;839;g1232ee70131_0_91"/>
          <p:cNvCxnSpPr>
            <a:endCxn id="840" idx="1"/>
          </p:cNvCxnSpPr>
          <p:nvPr/>
        </p:nvCxnSpPr>
        <p:spPr>
          <a:xfrm>
            <a:off x="4573862" y="4867560"/>
            <a:ext cx="1006200" cy="21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41" name="Google Shape;841;g1232ee70131_0_91"/>
          <p:cNvSpPr txBox="1"/>
          <p:nvPr/>
        </p:nvSpPr>
        <p:spPr>
          <a:xfrm>
            <a:off x="1955776" y="1001267"/>
            <a:ext cx="9093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 Débiles</a:t>
            </a:r>
            <a:endParaRPr/>
          </a:p>
        </p:txBody>
      </p:sp>
      <p:sp>
        <p:nvSpPr>
          <p:cNvPr id="840" name="Google Shape;840;g1232ee70131_0_91"/>
          <p:cNvSpPr/>
          <p:nvPr/>
        </p:nvSpPr>
        <p:spPr>
          <a:xfrm>
            <a:off x="5580062" y="441996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endParaRPr/>
          </a:p>
        </p:txBody>
      </p:sp>
      <p:sp>
        <p:nvSpPr>
          <p:cNvPr id="842" name="Google Shape;842;g1232ee70131_0_91"/>
          <p:cNvSpPr/>
          <p:nvPr/>
        </p:nvSpPr>
        <p:spPr>
          <a:xfrm>
            <a:off x="8166100" y="4203700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</a:t>
            </a:r>
            <a:endParaRPr/>
          </a:p>
        </p:txBody>
      </p:sp>
      <p:sp>
        <p:nvSpPr>
          <p:cNvPr id="843" name="Google Shape;843;g1232ee70131_0_91"/>
          <p:cNvSpPr/>
          <p:nvPr/>
        </p:nvSpPr>
        <p:spPr>
          <a:xfrm>
            <a:off x="10050461" y="436916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endParaRPr/>
          </a:p>
        </p:txBody>
      </p:sp>
      <p:cxnSp>
        <p:nvCxnSpPr>
          <p:cNvPr id="844" name="Google Shape;844;g1232ee70131_0_91"/>
          <p:cNvCxnSpPr>
            <a:stCxn id="840" idx="3"/>
          </p:cNvCxnSpPr>
          <p:nvPr/>
        </p:nvCxnSpPr>
        <p:spPr>
          <a:xfrm flipH="1" rot="10800000">
            <a:off x="7170662" y="4865760"/>
            <a:ext cx="1070400" cy="23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45" name="Google Shape;845;g1232ee70131_0_91"/>
          <p:cNvCxnSpPr>
            <a:endCxn id="843" idx="1"/>
          </p:cNvCxnSpPr>
          <p:nvPr/>
        </p:nvCxnSpPr>
        <p:spPr>
          <a:xfrm flipH="1" rot="10800000">
            <a:off x="9402761" y="4838660"/>
            <a:ext cx="647700" cy="5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46" name="Google Shape;846;g1232ee70131_0_91"/>
          <p:cNvSpPr/>
          <p:nvPr/>
        </p:nvSpPr>
        <p:spPr>
          <a:xfrm>
            <a:off x="4376239" y="5893332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endParaRPr/>
          </a:p>
        </p:txBody>
      </p:sp>
      <p:cxnSp>
        <p:nvCxnSpPr>
          <p:cNvPr id="847" name="Google Shape;847;g1232ee70131_0_91"/>
          <p:cNvCxnSpPr>
            <a:stCxn id="846" idx="0"/>
            <a:endCxn id="840" idx="2"/>
          </p:cNvCxnSpPr>
          <p:nvPr/>
        </p:nvCxnSpPr>
        <p:spPr>
          <a:xfrm flipH="1" rot="10800000">
            <a:off x="5011189" y="5359032"/>
            <a:ext cx="1364100" cy="534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48" name="Google Shape;848;g1232ee70131_0_91"/>
          <p:cNvSpPr/>
          <p:nvPr/>
        </p:nvSpPr>
        <p:spPr>
          <a:xfrm>
            <a:off x="6426009" y="5409766"/>
            <a:ext cx="76410" cy="785268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1232ee70131_0_91"/>
          <p:cNvSpPr/>
          <p:nvPr/>
        </p:nvSpPr>
        <p:spPr>
          <a:xfrm>
            <a:off x="10045700" y="600799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/>
          </a:p>
        </p:txBody>
      </p:sp>
      <p:sp>
        <p:nvSpPr>
          <p:cNvPr id="850" name="Google Shape;850;g1232ee70131_0_91"/>
          <p:cNvSpPr/>
          <p:nvPr/>
        </p:nvSpPr>
        <p:spPr>
          <a:xfrm>
            <a:off x="11493500" y="595719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cxnSp>
        <p:nvCxnSpPr>
          <p:cNvPr id="851" name="Google Shape;851;g1232ee70131_0_91"/>
          <p:cNvCxnSpPr>
            <a:stCxn id="843" idx="2"/>
            <a:endCxn id="850" idx="0"/>
          </p:cNvCxnSpPr>
          <p:nvPr/>
        </p:nvCxnSpPr>
        <p:spPr>
          <a:xfrm>
            <a:off x="10845761" y="5308160"/>
            <a:ext cx="1282800" cy="64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52" name="Google Shape;852;g1232ee70131_0_91"/>
          <p:cNvCxnSpPr>
            <a:stCxn id="843" idx="2"/>
            <a:endCxn id="849" idx="0"/>
          </p:cNvCxnSpPr>
          <p:nvPr/>
        </p:nvCxnSpPr>
        <p:spPr>
          <a:xfrm flipH="1">
            <a:off x="10680761" y="5308160"/>
            <a:ext cx="165000" cy="699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853" name="Google Shape;853;g1232ee70131_0_91"/>
          <p:cNvGrpSpPr/>
          <p:nvPr/>
        </p:nvGrpSpPr>
        <p:grpSpPr>
          <a:xfrm>
            <a:off x="5867400" y="5893332"/>
            <a:ext cx="1269900" cy="603300"/>
            <a:chOff x="0" y="0"/>
            <a:chExt cx="1269900" cy="603300"/>
          </a:xfrm>
        </p:grpSpPr>
        <p:sp>
          <p:nvSpPr>
            <p:cNvPr id="854" name="Google Shape;854;g1232ee70131_0_91"/>
            <p:cNvSpPr/>
            <p:nvPr/>
          </p:nvSpPr>
          <p:spPr>
            <a:xfrm>
              <a:off x="0" y="0"/>
              <a:ext cx="1269900" cy="6033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nombre</a:t>
              </a:r>
              <a:endParaRPr/>
            </a:p>
          </p:txBody>
        </p:sp>
        <p:cxnSp>
          <p:nvCxnSpPr>
            <p:cNvPr id="855" name="Google Shape;855;g1232ee70131_0_91"/>
            <p:cNvCxnSpPr/>
            <p:nvPr/>
          </p:nvCxnSpPr>
          <p:spPr>
            <a:xfrm>
              <a:off x="228600" y="416385"/>
              <a:ext cx="8127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Dot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856" name="Google Shape;856;g1232ee70131_0_91"/>
          <p:cNvSpPr txBox="1"/>
          <p:nvPr/>
        </p:nvSpPr>
        <p:spPr>
          <a:xfrm>
            <a:off x="2901379" y="2059383"/>
            <a:ext cx="7202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Agregando nombre del alumno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7" name="Google Shape;857;g1232ee70131_0_91"/>
          <p:cNvSpPr/>
          <p:nvPr/>
        </p:nvSpPr>
        <p:spPr>
          <a:xfrm>
            <a:off x="3289738" y="4242588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nota</a:t>
            </a:r>
            <a:endParaRPr/>
          </a:p>
        </p:txBody>
      </p:sp>
      <p:sp>
        <p:nvSpPr>
          <p:cNvPr id="858" name="Google Shape;858;g1232ee70131_0_91"/>
          <p:cNvSpPr/>
          <p:nvPr/>
        </p:nvSpPr>
        <p:spPr>
          <a:xfrm>
            <a:off x="2598739" y="2929244"/>
            <a:ext cx="13965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endParaRPr/>
          </a:p>
        </p:txBody>
      </p:sp>
      <p:cxnSp>
        <p:nvCxnSpPr>
          <p:cNvPr id="859" name="Google Shape;859;g1232ee70131_0_91"/>
          <p:cNvCxnSpPr>
            <a:stCxn id="858" idx="4"/>
            <a:endCxn id="860" idx="0"/>
          </p:cNvCxnSpPr>
          <p:nvPr/>
        </p:nvCxnSpPr>
        <p:spPr>
          <a:xfrm>
            <a:off x="3296989" y="3532544"/>
            <a:ext cx="378300" cy="963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38" name="Google Shape;838;g1232ee70131_0_91"/>
          <p:cNvSpPr/>
          <p:nvPr/>
        </p:nvSpPr>
        <p:spPr>
          <a:xfrm>
            <a:off x="678861" y="4394573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Alumno</a:t>
            </a:r>
            <a:endParaRPr/>
          </a:p>
        </p:txBody>
      </p:sp>
      <p:sp>
        <p:nvSpPr>
          <p:cNvPr id="861" name="Google Shape;861;g1232ee70131_0_91"/>
          <p:cNvSpPr/>
          <p:nvPr/>
        </p:nvSpPr>
        <p:spPr>
          <a:xfrm>
            <a:off x="155375" y="622604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u="sng">
                <a:latin typeface="Helvetica Neue"/>
                <a:ea typeface="Helvetica Neue"/>
                <a:cs typeface="Helvetica Neue"/>
                <a:sym typeface="Helvetica Neue"/>
              </a:rPr>
              <a:t>rut</a:t>
            </a:r>
            <a:endParaRPr/>
          </a:p>
        </p:txBody>
      </p:sp>
      <p:sp>
        <p:nvSpPr>
          <p:cNvPr id="862" name="Google Shape;862;g1232ee70131_0_91"/>
          <p:cNvSpPr/>
          <p:nvPr/>
        </p:nvSpPr>
        <p:spPr>
          <a:xfrm>
            <a:off x="1533350" y="6272669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863" name="Google Shape;863;g1232ee70131_0_91"/>
          <p:cNvSpPr/>
          <p:nvPr/>
        </p:nvSpPr>
        <p:spPr>
          <a:xfrm flipH="1">
            <a:off x="835743" y="5333625"/>
            <a:ext cx="312282" cy="89240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g1232ee70131_0_91"/>
          <p:cNvSpPr/>
          <p:nvPr/>
        </p:nvSpPr>
        <p:spPr>
          <a:xfrm>
            <a:off x="1836091" y="5333622"/>
            <a:ext cx="233874" cy="939006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1232ee70131_0_91"/>
          <p:cNvSpPr/>
          <p:nvPr/>
        </p:nvSpPr>
        <p:spPr>
          <a:xfrm>
            <a:off x="9027451" y="8086925"/>
            <a:ext cx="3471606" cy="699894"/>
          </a:xfrm>
          <a:custGeom>
            <a:rect b="b" l="l" r="r" t="t"/>
            <a:pathLst>
              <a:path extrusionOk="0" h="21600" w="21600">
                <a:moveTo>
                  <a:pt x="0" y="20459"/>
                </a:moveTo>
                <a:lnTo>
                  <a:pt x="0" y="1141"/>
                </a:lnTo>
                <a:cubicBezTo>
                  <a:pt x="0" y="511"/>
                  <a:pt x="150" y="0"/>
                  <a:pt x="334" y="0"/>
                </a:cubicBezTo>
                <a:lnTo>
                  <a:pt x="21266" y="0"/>
                </a:lnTo>
                <a:cubicBezTo>
                  <a:pt x="21450" y="0"/>
                  <a:pt x="21600" y="511"/>
                  <a:pt x="21600" y="1141"/>
                </a:cubicBezTo>
                <a:lnTo>
                  <a:pt x="21600" y="20459"/>
                </a:lnTo>
                <a:cubicBezTo>
                  <a:pt x="21600" y="21089"/>
                  <a:pt x="21450" y="21600"/>
                  <a:pt x="21266" y="21600"/>
                </a:cubicBezTo>
                <a:lnTo>
                  <a:pt x="334" y="21600"/>
                </a:lnTo>
                <a:cubicBezTo>
                  <a:pt x="150" y="21600"/>
                  <a:pt x="0" y="21089"/>
                  <a:pt x="0" y="20459"/>
                </a:cubicBez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¿Y </a:t>
            </a:r>
            <a:r>
              <a:rPr lang="en-US" sz="2000">
                <a:solidFill>
                  <a:srgbClr val="FFFFFF"/>
                </a:solidFill>
              </a:rPr>
              <a:t>notas por pregunta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?…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0" name="Google Shape;870;g1232ee70131_0_129"/>
          <p:cNvCxnSpPr>
            <a:endCxn id="871" idx="3"/>
          </p:cNvCxnSpPr>
          <p:nvPr/>
        </p:nvCxnSpPr>
        <p:spPr>
          <a:xfrm rot="10800000">
            <a:off x="2269461" y="4864073"/>
            <a:ext cx="1422600" cy="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72" name="Google Shape;872;g1232ee70131_0_129"/>
          <p:cNvCxnSpPr>
            <a:endCxn id="873" idx="1"/>
          </p:cNvCxnSpPr>
          <p:nvPr/>
        </p:nvCxnSpPr>
        <p:spPr>
          <a:xfrm>
            <a:off x="4573862" y="4867560"/>
            <a:ext cx="1006200" cy="21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74" name="Google Shape;874;g1232ee70131_0_129"/>
          <p:cNvSpPr txBox="1"/>
          <p:nvPr/>
        </p:nvSpPr>
        <p:spPr>
          <a:xfrm>
            <a:off x="1955776" y="1001267"/>
            <a:ext cx="9093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 Débiles</a:t>
            </a:r>
            <a:endParaRPr/>
          </a:p>
        </p:txBody>
      </p:sp>
      <p:sp>
        <p:nvSpPr>
          <p:cNvPr id="873" name="Google Shape;873;g1232ee70131_0_129"/>
          <p:cNvSpPr/>
          <p:nvPr/>
        </p:nvSpPr>
        <p:spPr>
          <a:xfrm>
            <a:off x="5580062" y="441996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endParaRPr/>
          </a:p>
        </p:txBody>
      </p:sp>
      <p:sp>
        <p:nvSpPr>
          <p:cNvPr id="875" name="Google Shape;875;g1232ee70131_0_129"/>
          <p:cNvSpPr/>
          <p:nvPr/>
        </p:nvSpPr>
        <p:spPr>
          <a:xfrm>
            <a:off x="8166100" y="4203700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</a:t>
            </a:r>
            <a:endParaRPr/>
          </a:p>
        </p:txBody>
      </p:sp>
      <p:sp>
        <p:nvSpPr>
          <p:cNvPr id="876" name="Google Shape;876;g1232ee70131_0_129"/>
          <p:cNvSpPr/>
          <p:nvPr/>
        </p:nvSpPr>
        <p:spPr>
          <a:xfrm>
            <a:off x="10050461" y="436916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endParaRPr/>
          </a:p>
        </p:txBody>
      </p:sp>
      <p:cxnSp>
        <p:nvCxnSpPr>
          <p:cNvPr id="877" name="Google Shape;877;g1232ee70131_0_129"/>
          <p:cNvCxnSpPr>
            <a:stCxn id="873" idx="3"/>
          </p:cNvCxnSpPr>
          <p:nvPr/>
        </p:nvCxnSpPr>
        <p:spPr>
          <a:xfrm flipH="1" rot="10800000">
            <a:off x="7170662" y="4865760"/>
            <a:ext cx="1070400" cy="23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78" name="Google Shape;878;g1232ee70131_0_129"/>
          <p:cNvCxnSpPr>
            <a:endCxn id="876" idx="1"/>
          </p:cNvCxnSpPr>
          <p:nvPr/>
        </p:nvCxnSpPr>
        <p:spPr>
          <a:xfrm flipH="1" rot="10800000">
            <a:off x="9402761" y="4838660"/>
            <a:ext cx="647700" cy="5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79" name="Google Shape;879;g1232ee70131_0_129"/>
          <p:cNvSpPr/>
          <p:nvPr/>
        </p:nvSpPr>
        <p:spPr>
          <a:xfrm>
            <a:off x="4376239" y="5893332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endParaRPr/>
          </a:p>
        </p:txBody>
      </p:sp>
      <p:cxnSp>
        <p:nvCxnSpPr>
          <p:cNvPr id="880" name="Google Shape;880;g1232ee70131_0_129"/>
          <p:cNvCxnSpPr>
            <a:stCxn id="879" idx="0"/>
            <a:endCxn id="873" idx="2"/>
          </p:cNvCxnSpPr>
          <p:nvPr/>
        </p:nvCxnSpPr>
        <p:spPr>
          <a:xfrm flipH="1" rot="10800000">
            <a:off x="5011189" y="5359032"/>
            <a:ext cx="1364100" cy="534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81" name="Google Shape;881;g1232ee70131_0_129"/>
          <p:cNvSpPr/>
          <p:nvPr/>
        </p:nvSpPr>
        <p:spPr>
          <a:xfrm>
            <a:off x="6426009" y="5409766"/>
            <a:ext cx="76410" cy="785268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1232ee70131_0_129"/>
          <p:cNvSpPr/>
          <p:nvPr/>
        </p:nvSpPr>
        <p:spPr>
          <a:xfrm>
            <a:off x="10045700" y="600799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/>
          </a:p>
        </p:txBody>
      </p:sp>
      <p:sp>
        <p:nvSpPr>
          <p:cNvPr id="883" name="Google Shape;883;g1232ee70131_0_129"/>
          <p:cNvSpPr/>
          <p:nvPr/>
        </p:nvSpPr>
        <p:spPr>
          <a:xfrm>
            <a:off x="11493500" y="595719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cxnSp>
        <p:nvCxnSpPr>
          <p:cNvPr id="884" name="Google Shape;884;g1232ee70131_0_129"/>
          <p:cNvCxnSpPr>
            <a:stCxn id="876" idx="2"/>
            <a:endCxn id="883" idx="0"/>
          </p:cNvCxnSpPr>
          <p:nvPr/>
        </p:nvCxnSpPr>
        <p:spPr>
          <a:xfrm>
            <a:off x="10845761" y="5308160"/>
            <a:ext cx="1282800" cy="64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85" name="Google Shape;885;g1232ee70131_0_129"/>
          <p:cNvCxnSpPr>
            <a:stCxn id="876" idx="2"/>
            <a:endCxn id="882" idx="0"/>
          </p:cNvCxnSpPr>
          <p:nvPr/>
        </p:nvCxnSpPr>
        <p:spPr>
          <a:xfrm flipH="1">
            <a:off x="10680761" y="5308160"/>
            <a:ext cx="165000" cy="699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886" name="Google Shape;886;g1232ee70131_0_129"/>
          <p:cNvGrpSpPr/>
          <p:nvPr/>
        </p:nvGrpSpPr>
        <p:grpSpPr>
          <a:xfrm>
            <a:off x="5867400" y="5893332"/>
            <a:ext cx="1269900" cy="603300"/>
            <a:chOff x="0" y="0"/>
            <a:chExt cx="1269900" cy="603300"/>
          </a:xfrm>
        </p:grpSpPr>
        <p:sp>
          <p:nvSpPr>
            <p:cNvPr id="887" name="Google Shape;887;g1232ee70131_0_129"/>
            <p:cNvSpPr/>
            <p:nvPr/>
          </p:nvSpPr>
          <p:spPr>
            <a:xfrm>
              <a:off x="0" y="0"/>
              <a:ext cx="1269900" cy="6033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nombre</a:t>
              </a:r>
              <a:endParaRPr/>
            </a:p>
          </p:txBody>
        </p:sp>
        <p:cxnSp>
          <p:nvCxnSpPr>
            <p:cNvPr id="888" name="Google Shape;888;g1232ee70131_0_129"/>
            <p:cNvCxnSpPr/>
            <p:nvPr/>
          </p:nvCxnSpPr>
          <p:spPr>
            <a:xfrm>
              <a:off x="228600" y="416385"/>
              <a:ext cx="8127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Dot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889" name="Google Shape;889;g1232ee70131_0_129"/>
          <p:cNvSpPr txBox="1"/>
          <p:nvPr/>
        </p:nvSpPr>
        <p:spPr>
          <a:xfrm>
            <a:off x="2901379" y="2059383"/>
            <a:ext cx="7202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Nota por pregunta</a:t>
            </a:r>
            <a:endParaRPr/>
          </a:p>
        </p:txBody>
      </p:sp>
      <p:sp>
        <p:nvSpPr>
          <p:cNvPr id="890" name="Google Shape;890;g1232ee70131_0_129"/>
          <p:cNvSpPr/>
          <p:nvPr/>
        </p:nvSpPr>
        <p:spPr>
          <a:xfrm>
            <a:off x="3289738" y="4242588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nota</a:t>
            </a:r>
            <a:endParaRPr/>
          </a:p>
        </p:txBody>
      </p:sp>
      <p:sp>
        <p:nvSpPr>
          <p:cNvPr id="891" name="Google Shape;891;g1232ee70131_0_129"/>
          <p:cNvSpPr/>
          <p:nvPr/>
        </p:nvSpPr>
        <p:spPr>
          <a:xfrm>
            <a:off x="2598739" y="2929244"/>
            <a:ext cx="13965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endParaRPr/>
          </a:p>
        </p:txBody>
      </p:sp>
      <p:cxnSp>
        <p:nvCxnSpPr>
          <p:cNvPr id="892" name="Google Shape;892;g1232ee70131_0_129"/>
          <p:cNvCxnSpPr>
            <a:stCxn id="891" idx="4"/>
            <a:endCxn id="893" idx="0"/>
          </p:cNvCxnSpPr>
          <p:nvPr/>
        </p:nvCxnSpPr>
        <p:spPr>
          <a:xfrm>
            <a:off x="3296989" y="3532544"/>
            <a:ext cx="378300" cy="963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71" name="Google Shape;871;g1232ee70131_0_129"/>
          <p:cNvSpPr/>
          <p:nvPr/>
        </p:nvSpPr>
        <p:spPr>
          <a:xfrm>
            <a:off x="678861" y="4394573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Alumno</a:t>
            </a:r>
            <a:endParaRPr/>
          </a:p>
        </p:txBody>
      </p:sp>
      <p:sp>
        <p:nvSpPr>
          <p:cNvPr id="894" name="Google Shape;894;g1232ee70131_0_129"/>
          <p:cNvSpPr/>
          <p:nvPr/>
        </p:nvSpPr>
        <p:spPr>
          <a:xfrm>
            <a:off x="155375" y="622604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u="sng">
                <a:latin typeface="Helvetica Neue"/>
                <a:ea typeface="Helvetica Neue"/>
                <a:cs typeface="Helvetica Neue"/>
                <a:sym typeface="Helvetica Neue"/>
              </a:rPr>
              <a:t>rut</a:t>
            </a:r>
            <a:endParaRPr/>
          </a:p>
        </p:txBody>
      </p:sp>
      <p:sp>
        <p:nvSpPr>
          <p:cNvPr id="895" name="Google Shape;895;g1232ee70131_0_129"/>
          <p:cNvSpPr/>
          <p:nvPr/>
        </p:nvSpPr>
        <p:spPr>
          <a:xfrm>
            <a:off x="1533350" y="6272669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896" name="Google Shape;896;g1232ee70131_0_129"/>
          <p:cNvSpPr/>
          <p:nvPr/>
        </p:nvSpPr>
        <p:spPr>
          <a:xfrm flipH="1">
            <a:off x="835743" y="5333625"/>
            <a:ext cx="312282" cy="89240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g1232ee70131_0_129"/>
          <p:cNvSpPr/>
          <p:nvPr/>
        </p:nvSpPr>
        <p:spPr>
          <a:xfrm>
            <a:off x="1836091" y="5333622"/>
            <a:ext cx="233874" cy="939006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g1232ee70131_0_129"/>
          <p:cNvSpPr/>
          <p:nvPr/>
        </p:nvSpPr>
        <p:spPr>
          <a:xfrm>
            <a:off x="4716564" y="2922106"/>
            <a:ext cx="13965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pregunta</a:t>
            </a:r>
            <a:endParaRPr/>
          </a:p>
        </p:txBody>
      </p:sp>
      <p:cxnSp>
        <p:nvCxnSpPr>
          <p:cNvPr id="899" name="Google Shape;899;g1232ee70131_0_129"/>
          <p:cNvCxnSpPr>
            <a:endCxn id="898" idx="4"/>
          </p:cNvCxnSpPr>
          <p:nvPr/>
        </p:nvCxnSpPr>
        <p:spPr>
          <a:xfrm flipH="1" rot="10800000">
            <a:off x="4243014" y="3525407"/>
            <a:ext cx="1171800" cy="1020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900" name="Google Shape;900;g1232ee70131_0_129"/>
          <p:cNvSpPr/>
          <p:nvPr/>
        </p:nvSpPr>
        <p:spPr>
          <a:xfrm>
            <a:off x="5757212" y="2809510"/>
            <a:ext cx="828503" cy="828503"/>
          </a:xfrm>
          <a:custGeom>
            <a:rect b="b" l="l" r="r" t="t"/>
            <a:pathLst>
              <a:path extrusionOk="0" h="21577" w="21577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g1232ee70131_0_129"/>
          <p:cNvSpPr/>
          <p:nvPr/>
        </p:nvSpPr>
        <p:spPr>
          <a:xfrm>
            <a:off x="7054825" y="2716575"/>
            <a:ext cx="4981986" cy="963576"/>
          </a:xfrm>
          <a:custGeom>
            <a:rect b="b" l="l" r="r" t="t"/>
            <a:pathLst>
              <a:path extrusionOk="0" h="21600" w="21600">
                <a:moveTo>
                  <a:pt x="0" y="20737"/>
                </a:moveTo>
                <a:lnTo>
                  <a:pt x="0" y="863"/>
                </a:lnTo>
                <a:cubicBezTo>
                  <a:pt x="0" y="386"/>
                  <a:pt x="207" y="0"/>
                  <a:pt x="462" y="0"/>
                </a:cubicBezTo>
                <a:lnTo>
                  <a:pt x="21138" y="0"/>
                </a:lnTo>
                <a:cubicBezTo>
                  <a:pt x="21393" y="0"/>
                  <a:pt x="21600" y="386"/>
                  <a:pt x="21600" y="863"/>
                </a:cubicBezTo>
                <a:lnTo>
                  <a:pt x="21600" y="20737"/>
                </a:lnTo>
                <a:cubicBezTo>
                  <a:pt x="21600" y="21214"/>
                  <a:pt x="21393" y="21600"/>
                  <a:pt x="21138" y="21600"/>
                </a:cubicBezTo>
                <a:lnTo>
                  <a:pt x="462" y="21600"/>
                </a:lnTo>
                <a:cubicBezTo>
                  <a:pt x="207" y="21600"/>
                  <a:pt x="0" y="21214"/>
                  <a:pt x="0" y="20737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Un alumno puede tener varias notas por varias preguntas en la misma evaluación!</a:t>
            </a:r>
            <a:endParaRPr/>
          </a:p>
        </p:txBody>
      </p:sp>
      <p:sp>
        <p:nvSpPr>
          <p:cNvPr id="902" name="Google Shape;902;g1232ee70131_0_129"/>
          <p:cNvSpPr txBox="1"/>
          <p:nvPr/>
        </p:nvSpPr>
        <p:spPr>
          <a:xfrm>
            <a:off x="6807741" y="7775250"/>
            <a:ext cx="5320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¿Hay algún problema?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232ee70131_0_165"/>
          <p:cNvSpPr txBox="1"/>
          <p:nvPr/>
        </p:nvSpPr>
        <p:spPr>
          <a:xfrm>
            <a:off x="1955776" y="1001267"/>
            <a:ext cx="9093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 Débiles</a:t>
            </a:r>
            <a:endParaRPr/>
          </a:p>
        </p:txBody>
      </p:sp>
      <p:sp>
        <p:nvSpPr>
          <p:cNvPr id="908" name="Google Shape;908;g1232ee70131_0_165"/>
          <p:cNvSpPr/>
          <p:nvPr/>
        </p:nvSpPr>
        <p:spPr>
          <a:xfrm>
            <a:off x="5580062" y="441996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endParaRPr/>
          </a:p>
        </p:txBody>
      </p:sp>
      <p:sp>
        <p:nvSpPr>
          <p:cNvPr id="909" name="Google Shape;909;g1232ee70131_0_165"/>
          <p:cNvSpPr/>
          <p:nvPr/>
        </p:nvSpPr>
        <p:spPr>
          <a:xfrm>
            <a:off x="8166100" y="4203700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</a:t>
            </a:r>
            <a:endParaRPr/>
          </a:p>
        </p:txBody>
      </p:sp>
      <p:sp>
        <p:nvSpPr>
          <p:cNvPr id="910" name="Google Shape;910;g1232ee70131_0_165"/>
          <p:cNvSpPr/>
          <p:nvPr/>
        </p:nvSpPr>
        <p:spPr>
          <a:xfrm>
            <a:off x="10050461" y="436916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endParaRPr/>
          </a:p>
        </p:txBody>
      </p:sp>
      <p:cxnSp>
        <p:nvCxnSpPr>
          <p:cNvPr id="911" name="Google Shape;911;g1232ee70131_0_165"/>
          <p:cNvCxnSpPr>
            <a:stCxn id="908" idx="3"/>
          </p:cNvCxnSpPr>
          <p:nvPr/>
        </p:nvCxnSpPr>
        <p:spPr>
          <a:xfrm flipH="1" rot="10800000">
            <a:off x="7170662" y="4865760"/>
            <a:ext cx="1070400" cy="23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912" name="Google Shape;912;g1232ee70131_0_165"/>
          <p:cNvCxnSpPr>
            <a:endCxn id="910" idx="1"/>
          </p:cNvCxnSpPr>
          <p:nvPr/>
        </p:nvCxnSpPr>
        <p:spPr>
          <a:xfrm flipH="1" rot="10800000">
            <a:off x="9402761" y="4838660"/>
            <a:ext cx="647700" cy="5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913" name="Google Shape;913;g1232ee70131_0_165"/>
          <p:cNvSpPr/>
          <p:nvPr/>
        </p:nvSpPr>
        <p:spPr>
          <a:xfrm>
            <a:off x="4376239" y="5893332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</a:t>
            </a:r>
            <a:endParaRPr/>
          </a:p>
        </p:txBody>
      </p:sp>
      <p:cxnSp>
        <p:nvCxnSpPr>
          <p:cNvPr id="914" name="Google Shape;914;g1232ee70131_0_165"/>
          <p:cNvCxnSpPr>
            <a:stCxn id="913" idx="0"/>
            <a:endCxn id="908" idx="2"/>
          </p:cNvCxnSpPr>
          <p:nvPr/>
        </p:nvCxnSpPr>
        <p:spPr>
          <a:xfrm flipH="1" rot="10800000">
            <a:off x="5011189" y="5359032"/>
            <a:ext cx="1364100" cy="534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915" name="Google Shape;915;g1232ee70131_0_165"/>
          <p:cNvSpPr/>
          <p:nvPr/>
        </p:nvSpPr>
        <p:spPr>
          <a:xfrm>
            <a:off x="6426009" y="5409766"/>
            <a:ext cx="76410" cy="785268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1232ee70131_0_165"/>
          <p:cNvSpPr/>
          <p:nvPr/>
        </p:nvSpPr>
        <p:spPr>
          <a:xfrm>
            <a:off x="10045700" y="600799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/>
          </a:p>
        </p:txBody>
      </p:sp>
      <p:sp>
        <p:nvSpPr>
          <p:cNvPr id="917" name="Google Shape;917;g1232ee70131_0_165"/>
          <p:cNvSpPr/>
          <p:nvPr/>
        </p:nvSpPr>
        <p:spPr>
          <a:xfrm>
            <a:off x="11493500" y="595719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cxnSp>
        <p:nvCxnSpPr>
          <p:cNvPr id="918" name="Google Shape;918;g1232ee70131_0_165"/>
          <p:cNvCxnSpPr>
            <a:stCxn id="910" idx="2"/>
            <a:endCxn id="917" idx="0"/>
          </p:cNvCxnSpPr>
          <p:nvPr/>
        </p:nvCxnSpPr>
        <p:spPr>
          <a:xfrm>
            <a:off x="10845761" y="5308160"/>
            <a:ext cx="1282800" cy="64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919" name="Google Shape;919;g1232ee70131_0_165"/>
          <p:cNvCxnSpPr>
            <a:stCxn id="910" idx="2"/>
            <a:endCxn id="916" idx="0"/>
          </p:cNvCxnSpPr>
          <p:nvPr/>
        </p:nvCxnSpPr>
        <p:spPr>
          <a:xfrm flipH="1">
            <a:off x="10680761" y="5308160"/>
            <a:ext cx="165000" cy="699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920" name="Google Shape;920;g1232ee70131_0_165"/>
          <p:cNvGrpSpPr/>
          <p:nvPr/>
        </p:nvGrpSpPr>
        <p:grpSpPr>
          <a:xfrm>
            <a:off x="5867400" y="5893332"/>
            <a:ext cx="1269900" cy="603300"/>
            <a:chOff x="0" y="0"/>
            <a:chExt cx="1269900" cy="603300"/>
          </a:xfrm>
        </p:grpSpPr>
        <p:sp>
          <p:nvSpPr>
            <p:cNvPr id="921" name="Google Shape;921;g1232ee70131_0_165"/>
            <p:cNvSpPr/>
            <p:nvPr/>
          </p:nvSpPr>
          <p:spPr>
            <a:xfrm>
              <a:off x="0" y="0"/>
              <a:ext cx="1269900" cy="6033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nombre</a:t>
              </a:r>
              <a:endParaRPr/>
            </a:p>
          </p:txBody>
        </p:sp>
        <p:cxnSp>
          <p:nvCxnSpPr>
            <p:cNvPr id="922" name="Google Shape;922;g1232ee70131_0_165"/>
            <p:cNvCxnSpPr/>
            <p:nvPr/>
          </p:nvCxnSpPr>
          <p:spPr>
            <a:xfrm>
              <a:off x="228600" y="416385"/>
              <a:ext cx="8127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Dot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923" name="Google Shape;923;g1232ee70131_0_165"/>
          <p:cNvSpPr txBox="1"/>
          <p:nvPr/>
        </p:nvSpPr>
        <p:spPr>
          <a:xfrm>
            <a:off x="2901379" y="2059383"/>
            <a:ext cx="7202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 por pregunta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4" name="Google Shape;924;g1232ee70131_0_165"/>
          <p:cNvSpPr/>
          <p:nvPr/>
        </p:nvSpPr>
        <p:spPr>
          <a:xfrm>
            <a:off x="1063625" y="441996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</a:t>
            </a:r>
            <a:endParaRPr/>
          </a:p>
        </p:txBody>
      </p:sp>
      <p:sp>
        <p:nvSpPr>
          <p:cNvPr id="925" name="Google Shape;925;g1232ee70131_0_165"/>
          <p:cNvSpPr/>
          <p:nvPr/>
        </p:nvSpPr>
        <p:spPr>
          <a:xfrm>
            <a:off x="3657600" y="4254500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</a:t>
            </a:r>
            <a:endParaRPr/>
          </a:p>
        </p:txBody>
      </p:sp>
      <p:cxnSp>
        <p:nvCxnSpPr>
          <p:cNvPr id="926" name="Google Shape;926;g1232ee70131_0_165"/>
          <p:cNvCxnSpPr>
            <a:stCxn id="924" idx="3"/>
          </p:cNvCxnSpPr>
          <p:nvPr/>
        </p:nvCxnSpPr>
        <p:spPr>
          <a:xfrm flipH="1" rot="10800000">
            <a:off x="2654225" y="4883460"/>
            <a:ext cx="1062000" cy="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927" name="Google Shape;927;g1232ee70131_0_165"/>
          <p:cNvCxnSpPr>
            <a:endCxn id="908" idx="1"/>
          </p:cNvCxnSpPr>
          <p:nvPr/>
        </p:nvCxnSpPr>
        <p:spPr>
          <a:xfrm>
            <a:off x="4953362" y="4887660"/>
            <a:ext cx="626700" cy="1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928" name="Google Shape;928;g1232ee70131_0_165"/>
          <p:cNvCxnSpPr>
            <a:endCxn id="924" idx="0"/>
          </p:cNvCxnSpPr>
          <p:nvPr/>
        </p:nvCxnSpPr>
        <p:spPr>
          <a:xfrm flipH="1">
            <a:off x="1858925" y="3456360"/>
            <a:ext cx="1182300" cy="963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929" name="Google Shape;929;g1232ee70131_0_165"/>
          <p:cNvSpPr/>
          <p:nvPr/>
        </p:nvSpPr>
        <p:spPr>
          <a:xfrm>
            <a:off x="4095386" y="7460473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Alumno</a:t>
            </a:r>
            <a:endParaRPr/>
          </a:p>
        </p:txBody>
      </p:sp>
      <p:sp>
        <p:nvSpPr>
          <p:cNvPr id="930" name="Google Shape;930;g1232ee70131_0_165"/>
          <p:cNvSpPr/>
          <p:nvPr/>
        </p:nvSpPr>
        <p:spPr>
          <a:xfrm>
            <a:off x="6502425" y="7335969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u="sng">
                <a:latin typeface="Helvetica Neue"/>
                <a:ea typeface="Helvetica Neue"/>
                <a:cs typeface="Helvetica Neue"/>
                <a:sym typeface="Helvetica Neue"/>
              </a:rPr>
              <a:t>rut</a:t>
            </a:r>
            <a:endParaRPr/>
          </a:p>
        </p:txBody>
      </p:sp>
      <p:sp>
        <p:nvSpPr>
          <p:cNvPr id="931" name="Google Shape;931;g1232ee70131_0_165"/>
          <p:cNvSpPr/>
          <p:nvPr/>
        </p:nvSpPr>
        <p:spPr>
          <a:xfrm>
            <a:off x="6548675" y="8267894"/>
            <a:ext cx="12699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932" name="Google Shape;932;g1232ee70131_0_165"/>
          <p:cNvSpPr/>
          <p:nvPr/>
        </p:nvSpPr>
        <p:spPr>
          <a:xfrm flipH="1" rot="10800000">
            <a:off x="5703374" y="7723916"/>
            <a:ext cx="835758" cy="275508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1232ee70131_0_165"/>
          <p:cNvSpPr/>
          <p:nvPr/>
        </p:nvSpPr>
        <p:spPr>
          <a:xfrm>
            <a:off x="5721749" y="8082077"/>
            <a:ext cx="835758" cy="450036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1232ee70131_0_165"/>
          <p:cNvSpPr/>
          <p:nvPr/>
        </p:nvSpPr>
        <p:spPr>
          <a:xfrm>
            <a:off x="1223913" y="7294950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endParaRPr/>
          </a:p>
        </p:txBody>
      </p:sp>
      <p:cxnSp>
        <p:nvCxnSpPr>
          <p:cNvPr id="935" name="Google Shape;935;g1232ee70131_0_165"/>
          <p:cNvCxnSpPr>
            <a:stCxn id="929" idx="1"/>
          </p:cNvCxnSpPr>
          <p:nvPr/>
        </p:nvCxnSpPr>
        <p:spPr>
          <a:xfrm flipH="1">
            <a:off x="2507186" y="7929973"/>
            <a:ext cx="1588200" cy="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g1232ee70131_0_165"/>
          <p:cNvCxnSpPr>
            <a:stCxn id="924" idx="2"/>
          </p:cNvCxnSpPr>
          <p:nvPr/>
        </p:nvCxnSpPr>
        <p:spPr>
          <a:xfrm>
            <a:off x="1858925" y="5358960"/>
            <a:ext cx="14700" cy="1914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937" name="Google Shape;937;g1232ee70131_0_165"/>
          <p:cNvGrpSpPr/>
          <p:nvPr/>
        </p:nvGrpSpPr>
        <p:grpSpPr>
          <a:xfrm>
            <a:off x="2356662" y="2852950"/>
            <a:ext cx="1435876" cy="603300"/>
            <a:chOff x="0" y="0"/>
            <a:chExt cx="1269900" cy="603300"/>
          </a:xfrm>
        </p:grpSpPr>
        <p:sp>
          <p:nvSpPr>
            <p:cNvPr id="938" name="Google Shape;938;g1232ee70131_0_165"/>
            <p:cNvSpPr/>
            <p:nvPr/>
          </p:nvSpPr>
          <p:spPr>
            <a:xfrm>
              <a:off x="0" y="0"/>
              <a:ext cx="1269900" cy="603300"/>
            </a:xfrm>
            <a:prstGeom prst="ellipse">
              <a:avLst/>
            </a:prstGeom>
            <a:gradFill>
              <a:gsLst>
                <a:gs pos="0">
                  <a:srgbClr val="ECF58E"/>
                </a:gs>
                <a:gs pos="35530">
                  <a:srgbClr val="EAF7DC"/>
                </a:gs>
                <a:gs pos="100000">
                  <a:srgbClr val="F1FCF1"/>
                </a:gs>
              </a:gsLst>
              <a:lin ang="16200038" scaled="0"/>
            </a:gradFill>
            <a:ln cap="flat" cmpd="sng" w="9525">
              <a:solidFill>
                <a:srgbClr val="CCC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lang="en-US" sz="1800">
                  <a:latin typeface="Helvetica Neue"/>
                  <a:ea typeface="Helvetica Neue"/>
                  <a:cs typeface="Helvetica Neue"/>
                  <a:sym typeface="Helvetica Neue"/>
                </a:rPr>
                <a:t>pregunta</a:t>
              </a:r>
              <a:endParaRPr/>
            </a:p>
          </p:txBody>
        </p:sp>
        <p:cxnSp>
          <p:nvCxnSpPr>
            <p:cNvPr id="939" name="Google Shape;939;g1232ee70131_0_165"/>
            <p:cNvCxnSpPr/>
            <p:nvPr/>
          </p:nvCxnSpPr>
          <p:spPr>
            <a:xfrm>
              <a:off x="228600" y="416385"/>
              <a:ext cx="8127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Dot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940" name="Google Shape;940;g1232ee70131_0_165"/>
          <p:cNvSpPr/>
          <p:nvPr/>
        </p:nvSpPr>
        <p:spPr>
          <a:xfrm>
            <a:off x="782264" y="2852944"/>
            <a:ext cx="13965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endParaRPr/>
          </a:p>
        </p:txBody>
      </p:sp>
      <p:cxnSp>
        <p:nvCxnSpPr>
          <p:cNvPr id="941" name="Google Shape;941;g1232ee70131_0_165"/>
          <p:cNvCxnSpPr>
            <a:stCxn id="940" idx="4"/>
          </p:cNvCxnSpPr>
          <p:nvPr/>
        </p:nvCxnSpPr>
        <p:spPr>
          <a:xfrm>
            <a:off x="1480514" y="3456244"/>
            <a:ext cx="378300" cy="963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942" name="Google Shape;942;g1232ee70131_0_165"/>
          <p:cNvSpPr txBox="1"/>
          <p:nvPr/>
        </p:nvSpPr>
        <p:spPr>
          <a:xfrm>
            <a:off x="7772316" y="7775250"/>
            <a:ext cx="5320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¿Hay algún problema?</a:t>
            </a:r>
            <a:endParaRPr/>
          </a:p>
        </p:txBody>
      </p:sp>
      <p:sp>
        <p:nvSpPr>
          <p:cNvPr id="943" name="Google Shape;943;g1232ee70131_0_165"/>
          <p:cNvSpPr/>
          <p:nvPr/>
        </p:nvSpPr>
        <p:spPr>
          <a:xfrm>
            <a:off x="8944851" y="8647150"/>
            <a:ext cx="3471606" cy="699894"/>
          </a:xfrm>
          <a:custGeom>
            <a:rect b="b" l="l" r="r" t="t"/>
            <a:pathLst>
              <a:path extrusionOk="0" h="21600" w="21600">
                <a:moveTo>
                  <a:pt x="0" y="20459"/>
                </a:moveTo>
                <a:lnTo>
                  <a:pt x="0" y="1141"/>
                </a:lnTo>
                <a:cubicBezTo>
                  <a:pt x="0" y="511"/>
                  <a:pt x="150" y="0"/>
                  <a:pt x="334" y="0"/>
                </a:cubicBezTo>
                <a:lnTo>
                  <a:pt x="21266" y="0"/>
                </a:lnTo>
                <a:cubicBezTo>
                  <a:pt x="21450" y="0"/>
                  <a:pt x="21600" y="511"/>
                  <a:pt x="21600" y="1141"/>
                </a:cubicBezTo>
                <a:lnTo>
                  <a:pt x="21600" y="20459"/>
                </a:lnTo>
                <a:cubicBezTo>
                  <a:pt x="21600" y="21089"/>
                  <a:pt x="21450" y="21600"/>
                  <a:pt x="21266" y="21600"/>
                </a:cubicBezTo>
                <a:lnTo>
                  <a:pt x="334" y="21600"/>
                </a:lnTo>
                <a:cubicBezTo>
                  <a:pt x="150" y="21600"/>
                  <a:pt x="0" y="21089"/>
                  <a:pt x="0" y="20459"/>
                </a:cubicBez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No :)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0"/>
          <p:cNvSpPr txBox="1"/>
          <p:nvPr>
            <p:ph type="title"/>
          </p:nvPr>
        </p:nvSpPr>
        <p:spPr>
          <a:xfrm>
            <a:off x="1269950" y="4149449"/>
            <a:ext cx="10464900" cy="14547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Diagramas E/R</a:t>
            </a:r>
            <a:endParaRPr/>
          </a:p>
        </p:txBody>
      </p:sp>
      <p:sp>
        <p:nvSpPr>
          <p:cNvPr id="949" name="Google Shape;949;p40"/>
          <p:cNvSpPr txBox="1"/>
          <p:nvPr/>
        </p:nvSpPr>
        <p:spPr>
          <a:xfrm>
            <a:off x="1955776" y="55224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Agregación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1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Agregación</a:t>
            </a:r>
            <a:endParaRPr/>
          </a:p>
        </p:txBody>
      </p:sp>
      <p:sp>
        <p:nvSpPr>
          <p:cNvPr id="955" name="Google Shape;955;p41"/>
          <p:cNvSpPr txBox="1"/>
          <p:nvPr/>
        </p:nvSpPr>
        <p:spPr>
          <a:xfrm>
            <a:off x="2345149" y="1864425"/>
            <a:ext cx="8314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Queremos registrar las películas que posee un local de video y su precio por noche.</a:t>
            </a:r>
            <a:endParaRPr/>
          </a:p>
        </p:txBody>
      </p:sp>
      <p:sp>
        <p:nvSpPr>
          <p:cNvPr id="956" name="Google Shape;956;p41"/>
          <p:cNvSpPr/>
          <p:nvPr/>
        </p:nvSpPr>
        <p:spPr>
          <a:xfrm>
            <a:off x="3403612" y="3899260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</a:t>
            </a:r>
            <a:endParaRPr/>
          </a:p>
        </p:txBody>
      </p:sp>
      <p:sp>
        <p:nvSpPr>
          <p:cNvPr id="957" name="Google Shape;957;p41"/>
          <p:cNvSpPr/>
          <p:nvPr/>
        </p:nvSpPr>
        <p:spPr>
          <a:xfrm>
            <a:off x="5867400" y="55753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endParaRPr/>
          </a:p>
        </p:txBody>
      </p:sp>
      <p:sp>
        <p:nvSpPr>
          <p:cNvPr id="958" name="Google Shape;958;p41"/>
          <p:cNvSpPr/>
          <p:nvPr/>
        </p:nvSpPr>
        <p:spPr>
          <a:xfrm>
            <a:off x="8285161" y="3899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Videos</a:t>
            </a:r>
            <a:endParaRPr/>
          </a:p>
        </p:txBody>
      </p:sp>
      <p:cxnSp>
        <p:nvCxnSpPr>
          <p:cNvPr id="959" name="Google Shape;959;p41"/>
          <p:cNvCxnSpPr>
            <a:stCxn id="956" idx="2"/>
          </p:cNvCxnSpPr>
          <p:nvPr/>
        </p:nvCxnSpPr>
        <p:spPr>
          <a:xfrm>
            <a:off x="4198912" y="4838260"/>
            <a:ext cx="1714200" cy="1342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60" name="Google Shape;960;p41"/>
          <p:cNvCxnSpPr>
            <a:endCxn id="958" idx="2"/>
          </p:cNvCxnSpPr>
          <p:nvPr/>
        </p:nvCxnSpPr>
        <p:spPr>
          <a:xfrm flipH="1" rot="10800000">
            <a:off x="7145199" y="4838340"/>
            <a:ext cx="1935300" cy="1342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61" name="Google Shape;961;p41"/>
          <p:cNvSpPr/>
          <p:nvPr/>
        </p:nvSpPr>
        <p:spPr>
          <a:xfrm>
            <a:off x="5707062" y="79759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962" name="Google Shape;962;p41"/>
          <p:cNvCxnSpPr>
            <a:endCxn id="961" idx="0"/>
          </p:cNvCxnSpPr>
          <p:nvPr/>
        </p:nvCxnSpPr>
        <p:spPr>
          <a:xfrm>
            <a:off x="6487701" y="6772660"/>
            <a:ext cx="14700" cy="1203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63" name="Google Shape;963;p41"/>
          <p:cNvSpPr/>
          <p:nvPr/>
        </p:nvSpPr>
        <p:spPr>
          <a:xfrm>
            <a:off x="1270000" y="3328294"/>
            <a:ext cx="1270001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/>
          </a:p>
        </p:txBody>
      </p:sp>
      <p:sp>
        <p:nvSpPr>
          <p:cNvPr id="964" name="Google Shape;964;p41"/>
          <p:cNvSpPr/>
          <p:nvPr/>
        </p:nvSpPr>
        <p:spPr>
          <a:xfrm>
            <a:off x="10096500" y="2858394"/>
            <a:ext cx="12700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/>
          </a:p>
        </p:txBody>
      </p:sp>
      <p:sp>
        <p:nvSpPr>
          <p:cNvPr id="965" name="Google Shape;965;p41"/>
          <p:cNvSpPr/>
          <p:nvPr/>
        </p:nvSpPr>
        <p:spPr>
          <a:xfrm>
            <a:off x="10528300" y="3844633"/>
            <a:ext cx="12700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966" name="Google Shape;966;p41"/>
          <p:cNvSpPr/>
          <p:nvPr/>
        </p:nvSpPr>
        <p:spPr>
          <a:xfrm>
            <a:off x="2374900" y="2643490"/>
            <a:ext cx="127000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967" name="Google Shape;967;p41"/>
          <p:cNvSpPr/>
          <p:nvPr/>
        </p:nvSpPr>
        <p:spPr>
          <a:xfrm>
            <a:off x="3403600" y="5908575"/>
            <a:ext cx="127000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hasta</a:t>
            </a:r>
            <a:endParaRPr/>
          </a:p>
        </p:txBody>
      </p:sp>
      <p:sp>
        <p:nvSpPr>
          <p:cNvPr id="968" name="Google Shape;968;p41"/>
          <p:cNvSpPr/>
          <p:nvPr/>
        </p:nvSpPr>
        <p:spPr>
          <a:xfrm>
            <a:off x="3695700" y="8143775"/>
            <a:ext cx="127000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</a:t>
            </a:r>
            <a:endParaRPr/>
          </a:p>
        </p:txBody>
      </p:sp>
      <p:sp>
        <p:nvSpPr>
          <p:cNvPr id="969" name="Google Shape;969;p41"/>
          <p:cNvSpPr/>
          <p:nvPr/>
        </p:nvSpPr>
        <p:spPr>
          <a:xfrm>
            <a:off x="8039100" y="8143775"/>
            <a:ext cx="127000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cxnSp>
        <p:nvCxnSpPr>
          <p:cNvPr id="970" name="Google Shape;970;p41"/>
          <p:cNvCxnSpPr>
            <a:stCxn id="963" idx="6"/>
            <a:endCxn id="956" idx="0"/>
          </p:cNvCxnSpPr>
          <p:nvPr/>
        </p:nvCxnSpPr>
        <p:spPr>
          <a:xfrm>
            <a:off x="2540001" y="3630018"/>
            <a:ext cx="1659000" cy="269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71" name="Google Shape;971;p41"/>
          <p:cNvCxnSpPr>
            <a:stCxn id="966" idx="5"/>
            <a:endCxn id="956" idx="0"/>
          </p:cNvCxnSpPr>
          <p:nvPr/>
        </p:nvCxnSpPr>
        <p:spPr>
          <a:xfrm>
            <a:off x="3458913" y="3158567"/>
            <a:ext cx="740100" cy="740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72" name="Google Shape;972;p41"/>
          <p:cNvCxnSpPr>
            <a:stCxn id="964" idx="3"/>
            <a:endCxn id="958" idx="3"/>
          </p:cNvCxnSpPr>
          <p:nvPr/>
        </p:nvCxnSpPr>
        <p:spPr>
          <a:xfrm flipH="1">
            <a:off x="9875987" y="3373470"/>
            <a:ext cx="406500" cy="995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73" name="Google Shape;973;p41"/>
          <p:cNvCxnSpPr>
            <a:stCxn id="965" idx="2"/>
            <a:endCxn id="958" idx="3"/>
          </p:cNvCxnSpPr>
          <p:nvPr/>
        </p:nvCxnSpPr>
        <p:spPr>
          <a:xfrm flipH="1">
            <a:off x="9875800" y="4146358"/>
            <a:ext cx="652500" cy="222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74" name="Google Shape;974;p41"/>
          <p:cNvCxnSpPr>
            <a:endCxn id="967" idx="6"/>
          </p:cNvCxnSpPr>
          <p:nvPr/>
        </p:nvCxnSpPr>
        <p:spPr>
          <a:xfrm flipH="1">
            <a:off x="4673600" y="6180900"/>
            <a:ext cx="1288200" cy="29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75" name="Google Shape;975;p41"/>
          <p:cNvCxnSpPr>
            <a:stCxn id="961" idx="1"/>
            <a:endCxn id="968" idx="6"/>
          </p:cNvCxnSpPr>
          <p:nvPr/>
        </p:nvCxnSpPr>
        <p:spPr>
          <a:xfrm rot="10800000">
            <a:off x="4965762" y="8445500"/>
            <a:ext cx="741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76" name="Google Shape;976;p41"/>
          <p:cNvCxnSpPr>
            <a:stCxn id="969" idx="2"/>
            <a:endCxn id="961" idx="3"/>
          </p:cNvCxnSpPr>
          <p:nvPr/>
        </p:nvCxnSpPr>
        <p:spPr>
          <a:xfrm rot="10800000">
            <a:off x="7297800" y="8445500"/>
            <a:ext cx="741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1" name="Google Shape;981;p42"/>
          <p:cNvCxnSpPr>
            <a:endCxn id="982" idx="6"/>
          </p:cNvCxnSpPr>
          <p:nvPr/>
        </p:nvCxnSpPr>
        <p:spPr>
          <a:xfrm flipH="1">
            <a:off x="4673600" y="6202800"/>
            <a:ext cx="1266300" cy="7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83" name="Google Shape;983;p42"/>
          <p:cNvCxnSpPr>
            <a:stCxn id="984" idx="3"/>
            <a:endCxn id="985" idx="1"/>
          </p:cNvCxnSpPr>
          <p:nvPr/>
        </p:nvCxnSpPr>
        <p:spPr>
          <a:xfrm>
            <a:off x="4999039" y="4368800"/>
            <a:ext cx="32862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86" name="Google Shape;986;p42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Agregación</a:t>
            </a:r>
            <a:endParaRPr/>
          </a:p>
        </p:txBody>
      </p:sp>
      <p:sp>
        <p:nvSpPr>
          <p:cNvPr id="984" name="Google Shape;984;p42"/>
          <p:cNvSpPr/>
          <p:nvPr/>
        </p:nvSpPr>
        <p:spPr>
          <a:xfrm>
            <a:off x="3408362" y="3899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</a:t>
            </a:r>
            <a:endParaRPr/>
          </a:p>
        </p:txBody>
      </p:sp>
      <p:sp>
        <p:nvSpPr>
          <p:cNvPr id="987" name="Google Shape;987;p42"/>
          <p:cNvSpPr/>
          <p:nvPr/>
        </p:nvSpPr>
        <p:spPr>
          <a:xfrm>
            <a:off x="5867400" y="55753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endParaRPr/>
          </a:p>
        </p:txBody>
      </p:sp>
      <p:sp>
        <p:nvSpPr>
          <p:cNvPr id="985" name="Google Shape;985;p42"/>
          <p:cNvSpPr/>
          <p:nvPr/>
        </p:nvSpPr>
        <p:spPr>
          <a:xfrm>
            <a:off x="8285161" y="3899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Videos</a:t>
            </a:r>
            <a:endParaRPr/>
          </a:p>
        </p:txBody>
      </p:sp>
      <p:cxnSp>
        <p:nvCxnSpPr>
          <p:cNvPr id="988" name="Google Shape;988;p42"/>
          <p:cNvCxnSpPr>
            <a:stCxn id="984" idx="2"/>
          </p:cNvCxnSpPr>
          <p:nvPr/>
        </p:nvCxnSpPr>
        <p:spPr>
          <a:xfrm>
            <a:off x="4203701" y="4838340"/>
            <a:ext cx="1714200" cy="1408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89" name="Google Shape;989;p42"/>
          <p:cNvCxnSpPr>
            <a:endCxn id="985" idx="2"/>
          </p:cNvCxnSpPr>
          <p:nvPr/>
        </p:nvCxnSpPr>
        <p:spPr>
          <a:xfrm flipH="1" rot="10800000">
            <a:off x="7145499" y="4838340"/>
            <a:ext cx="1935000" cy="1386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90" name="Google Shape;990;p42"/>
          <p:cNvSpPr/>
          <p:nvPr/>
        </p:nvSpPr>
        <p:spPr>
          <a:xfrm>
            <a:off x="5707062" y="79759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991" name="Google Shape;991;p42"/>
          <p:cNvCxnSpPr>
            <a:endCxn id="990" idx="0"/>
          </p:cNvCxnSpPr>
          <p:nvPr/>
        </p:nvCxnSpPr>
        <p:spPr>
          <a:xfrm flipH="1">
            <a:off x="6502401" y="6860260"/>
            <a:ext cx="7200" cy="1115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92" name="Google Shape;992;p42"/>
          <p:cNvSpPr/>
          <p:nvPr/>
        </p:nvSpPr>
        <p:spPr>
          <a:xfrm>
            <a:off x="5867400" y="37338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tiene</a:t>
            </a:r>
            <a:endParaRPr/>
          </a:p>
        </p:txBody>
      </p:sp>
      <p:sp>
        <p:nvSpPr>
          <p:cNvPr id="993" name="Google Shape;993;p42"/>
          <p:cNvSpPr txBox="1"/>
          <p:nvPr/>
        </p:nvSpPr>
        <p:spPr>
          <a:xfrm>
            <a:off x="7625441" y="5384275"/>
            <a:ext cx="5320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¿Hay algún problema?</a:t>
            </a:r>
            <a:endParaRPr/>
          </a:p>
        </p:txBody>
      </p:sp>
      <p:sp>
        <p:nvSpPr>
          <p:cNvPr id="994" name="Google Shape;994;p42"/>
          <p:cNvSpPr/>
          <p:nvPr/>
        </p:nvSpPr>
        <p:spPr>
          <a:xfrm>
            <a:off x="1270000" y="3328294"/>
            <a:ext cx="1270001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/>
          </a:p>
        </p:txBody>
      </p:sp>
      <p:sp>
        <p:nvSpPr>
          <p:cNvPr id="995" name="Google Shape;995;p42"/>
          <p:cNvSpPr/>
          <p:nvPr/>
        </p:nvSpPr>
        <p:spPr>
          <a:xfrm>
            <a:off x="10096500" y="2858394"/>
            <a:ext cx="12700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/>
          </a:p>
        </p:txBody>
      </p:sp>
      <p:sp>
        <p:nvSpPr>
          <p:cNvPr id="996" name="Google Shape;996;p42"/>
          <p:cNvSpPr/>
          <p:nvPr/>
        </p:nvSpPr>
        <p:spPr>
          <a:xfrm>
            <a:off x="10528300" y="3844633"/>
            <a:ext cx="12700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997" name="Google Shape;997;p42"/>
          <p:cNvSpPr/>
          <p:nvPr/>
        </p:nvSpPr>
        <p:spPr>
          <a:xfrm>
            <a:off x="2374900" y="2643490"/>
            <a:ext cx="127000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998" name="Google Shape;998;p42"/>
          <p:cNvSpPr/>
          <p:nvPr/>
        </p:nvSpPr>
        <p:spPr>
          <a:xfrm>
            <a:off x="5172450" y="2826463"/>
            <a:ext cx="26673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precio_por_noche</a:t>
            </a:r>
            <a:endParaRPr/>
          </a:p>
        </p:txBody>
      </p:sp>
      <p:sp>
        <p:nvSpPr>
          <p:cNvPr id="982" name="Google Shape;982;p42"/>
          <p:cNvSpPr/>
          <p:nvPr/>
        </p:nvSpPr>
        <p:spPr>
          <a:xfrm>
            <a:off x="3403600" y="5908575"/>
            <a:ext cx="127000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hasta</a:t>
            </a:r>
            <a:endParaRPr/>
          </a:p>
        </p:txBody>
      </p:sp>
      <p:sp>
        <p:nvSpPr>
          <p:cNvPr id="999" name="Google Shape;999;p42"/>
          <p:cNvSpPr/>
          <p:nvPr/>
        </p:nvSpPr>
        <p:spPr>
          <a:xfrm>
            <a:off x="3695700" y="8143775"/>
            <a:ext cx="127000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</a:t>
            </a:r>
            <a:endParaRPr/>
          </a:p>
        </p:txBody>
      </p:sp>
      <p:sp>
        <p:nvSpPr>
          <p:cNvPr id="1000" name="Google Shape;1000;p42"/>
          <p:cNvSpPr/>
          <p:nvPr/>
        </p:nvSpPr>
        <p:spPr>
          <a:xfrm>
            <a:off x="8039100" y="8143775"/>
            <a:ext cx="127000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cxnSp>
        <p:nvCxnSpPr>
          <p:cNvPr id="1001" name="Google Shape;1001;p42"/>
          <p:cNvCxnSpPr>
            <a:stCxn id="994" idx="6"/>
            <a:endCxn id="984" idx="0"/>
          </p:cNvCxnSpPr>
          <p:nvPr/>
        </p:nvCxnSpPr>
        <p:spPr>
          <a:xfrm>
            <a:off x="2540001" y="3630018"/>
            <a:ext cx="1663800" cy="269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02" name="Google Shape;1002;p42"/>
          <p:cNvCxnSpPr>
            <a:stCxn id="997" idx="5"/>
            <a:endCxn id="984" idx="0"/>
          </p:cNvCxnSpPr>
          <p:nvPr/>
        </p:nvCxnSpPr>
        <p:spPr>
          <a:xfrm>
            <a:off x="3458913" y="3158567"/>
            <a:ext cx="744900" cy="740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03" name="Google Shape;1003;p42"/>
          <p:cNvCxnSpPr>
            <a:stCxn id="998" idx="4"/>
          </p:cNvCxnSpPr>
          <p:nvPr/>
        </p:nvCxnSpPr>
        <p:spPr>
          <a:xfrm>
            <a:off x="6506100" y="3429763"/>
            <a:ext cx="300" cy="289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04" name="Google Shape;1004;p42"/>
          <p:cNvCxnSpPr>
            <a:stCxn id="995" idx="3"/>
            <a:endCxn id="985" idx="3"/>
          </p:cNvCxnSpPr>
          <p:nvPr/>
        </p:nvCxnSpPr>
        <p:spPr>
          <a:xfrm flipH="1">
            <a:off x="9875987" y="3373470"/>
            <a:ext cx="406500" cy="995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05" name="Google Shape;1005;p42"/>
          <p:cNvCxnSpPr>
            <a:stCxn id="996" idx="2"/>
            <a:endCxn id="985" idx="3"/>
          </p:cNvCxnSpPr>
          <p:nvPr/>
        </p:nvCxnSpPr>
        <p:spPr>
          <a:xfrm flipH="1">
            <a:off x="9875800" y="4146358"/>
            <a:ext cx="652500" cy="222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06" name="Google Shape;1006;p42"/>
          <p:cNvCxnSpPr>
            <a:stCxn id="990" idx="1"/>
            <a:endCxn id="999" idx="6"/>
          </p:cNvCxnSpPr>
          <p:nvPr/>
        </p:nvCxnSpPr>
        <p:spPr>
          <a:xfrm rot="10800000">
            <a:off x="4965762" y="8445500"/>
            <a:ext cx="741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07" name="Google Shape;1007;p42"/>
          <p:cNvCxnSpPr>
            <a:stCxn id="1000" idx="2"/>
            <a:endCxn id="990" idx="3"/>
          </p:cNvCxnSpPr>
          <p:nvPr/>
        </p:nvCxnSpPr>
        <p:spPr>
          <a:xfrm rot="10800000">
            <a:off x="7297800" y="8445500"/>
            <a:ext cx="741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08" name="Google Shape;1008;p42"/>
          <p:cNvSpPr/>
          <p:nvPr/>
        </p:nvSpPr>
        <p:spPr>
          <a:xfrm>
            <a:off x="7226300" y="6087987"/>
            <a:ext cx="4078288" cy="188118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6298" y="4416"/>
                </a:lnTo>
                <a:lnTo>
                  <a:pt x="6298" y="20889"/>
                </a:lnTo>
                <a:cubicBezTo>
                  <a:pt x="6298" y="21281"/>
                  <a:pt x="6445" y="21600"/>
                  <a:pt x="6625" y="21600"/>
                </a:cubicBezTo>
                <a:lnTo>
                  <a:pt x="21274" y="21600"/>
                </a:lnTo>
                <a:cubicBezTo>
                  <a:pt x="21455" y="21600"/>
                  <a:pt x="21600" y="21281"/>
                  <a:pt x="21600" y="20889"/>
                </a:cubicBezTo>
                <a:lnTo>
                  <a:pt x="21600" y="3090"/>
                </a:lnTo>
                <a:cubicBezTo>
                  <a:pt x="21600" y="2698"/>
                  <a:pt x="21455" y="2379"/>
                  <a:pt x="21274" y="2379"/>
                </a:cubicBezTo>
                <a:lnTo>
                  <a:pt x="9865" y="23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128015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puede alquilar películas de locales que no tengan la película.</a:t>
            </a:r>
            <a:endParaRPr/>
          </a:p>
        </p:txBody>
      </p:sp>
      <p:sp>
        <p:nvSpPr>
          <p:cNvPr id="1009" name="Google Shape;1009;p42"/>
          <p:cNvSpPr/>
          <p:nvPr/>
        </p:nvSpPr>
        <p:spPr>
          <a:xfrm>
            <a:off x="1049337" y="6289476"/>
            <a:ext cx="4729163" cy="1881189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3425" y="5122"/>
                </a:lnTo>
                <a:lnTo>
                  <a:pt x="138" y="5122"/>
                </a:lnTo>
                <a:cubicBezTo>
                  <a:pt x="62" y="5122"/>
                  <a:pt x="0" y="5277"/>
                  <a:pt x="0" y="5468"/>
                </a:cubicBezTo>
                <a:lnTo>
                  <a:pt x="0" y="21254"/>
                </a:lnTo>
                <a:cubicBezTo>
                  <a:pt x="0" y="21445"/>
                  <a:pt x="62" y="21600"/>
                  <a:pt x="138" y="21600"/>
                </a:cubicBezTo>
                <a:lnTo>
                  <a:pt x="14030" y="21600"/>
                </a:lnTo>
                <a:cubicBezTo>
                  <a:pt x="14106" y="21600"/>
                  <a:pt x="14170" y="21445"/>
                  <a:pt x="14170" y="21254"/>
                </a:cubicBezTo>
                <a:lnTo>
                  <a:pt x="14170" y="609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1645900" wrap="square" tIns="457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Queremos relacionar la entidad “Persona” con la relación “tiene”.</a:t>
            </a:r>
            <a:endParaRPr/>
          </a:p>
        </p:txBody>
      </p:sp>
      <p:sp>
        <p:nvSpPr>
          <p:cNvPr id="1010" name="Google Shape;1010;p42"/>
          <p:cNvSpPr/>
          <p:nvPr/>
        </p:nvSpPr>
        <p:spPr>
          <a:xfrm>
            <a:off x="366850" y="8445500"/>
            <a:ext cx="2856816" cy="859410"/>
          </a:xfrm>
          <a:custGeom>
            <a:rect b="b" l="l" r="r" t="t"/>
            <a:pathLst>
              <a:path extrusionOk="0" h="21600" w="21600">
                <a:moveTo>
                  <a:pt x="0" y="20459"/>
                </a:moveTo>
                <a:lnTo>
                  <a:pt x="0" y="1141"/>
                </a:lnTo>
                <a:cubicBezTo>
                  <a:pt x="0" y="511"/>
                  <a:pt x="150" y="0"/>
                  <a:pt x="334" y="0"/>
                </a:cubicBezTo>
                <a:lnTo>
                  <a:pt x="21266" y="0"/>
                </a:lnTo>
                <a:cubicBezTo>
                  <a:pt x="21450" y="0"/>
                  <a:pt x="21600" y="511"/>
                  <a:pt x="21600" y="1141"/>
                </a:cubicBezTo>
                <a:lnTo>
                  <a:pt x="21600" y="20459"/>
                </a:lnTo>
                <a:cubicBezTo>
                  <a:pt x="21600" y="21089"/>
                  <a:pt x="21450" y="21600"/>
                  <a:pt x="21266" y="21600"/>
                </a:cubicBezTo>
                <a:lnTo>
                  <a:pt x="334" y="21600"/>
                </a:lnTo>
                <a:cubicBezTo>
                  <a:pt x="150" y="21600"/>
                  <a:pt x="0" y="21089"/>
                  <a:pt x="0" y="20459"/>
                </a:cubicBez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!Pero las relaciones son entre entidades!</a:t>
            </a:r>
            <a:endParaRPr/>
          </a:p>
        </p:txBody>
      </p:sp>
      <p:sp>
        <p:nvSpPr>
          <p:cNvPr id="1011" name="Google Shape;1011;p42"/>
          <p:cNvSpPr txBox="1"/>
          <p:nvPr/>
        </p:nvSpPr>
        <p:spPr>
          <a:xfrm>
            <a:off x="2345149" y="1864425"/>
            <a:ext cx="8314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Queremos registrar las películas que posee un local de video y su precio por noche.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6" name="Google Shape;1016;p43"/>
          <p:cNvCxnSpPr>
            <a:stCxn id="1017" idx="3"/>
            <a:endCxn id="1018" idx="1"/>
          </p:cNvCxnSpPr>
          <p:nvPr/>
        </p:nvCxnSpPr>
        <p:spPr>
          <a:xfrm>
            <a:off x="4999039" y="4368800"/>
            <a:ext cx="3286200" cy="0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19" name="Google Shape;1019;p43"/>
          <p:cNvSpPr/>
          <p:nvPr/>
        </p:nvSpPr>
        <p:spPr>
          <a:xfrm>
            <a:off x="1008707" y="2741414"/>
            <a:ext cx="10987386" cy="2255689"/>
          </a:xfrm>
          <a:prstGeom prst="rect">
            <a:avLst/>
          </a:prstGeom>
          <a:solidFill>
            <a:srgbClr val="7FB1DF">
              <a:alpha val="32549"/>
            </a:srgbClr>
          </a:solidFill>
          <a:ln cap="flat" cmpd="sng" w="101600">
            <a:solidFill>
              <a:schemeClr val="accent1">
                <a:alpha val="32549"/>
              </a:schemeClr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3"/>
          <p:cNvSpPr txBox="1"/>
          <p:nvPr/>
        </p:nvSpPr>
        <p:spPr>
          <a:xfrm>
            <a:off x="1955776" y="1001267"/>
            <a:ext cx="909324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Agregación</a:t>
            </a:r>
            <a:endParaRPr/>
          </a:p>
        </p:txBody>
      </p:sp>
      <p:sp>
        <p:nvSpPr>
          <p:cNvPr id="1021" name="Google Shape;1021;p43"/>
          <p:cNvSpPr txBox="1"/>
          <p:nvPr/>
        </p:nvSpPr>
        <p:spPr>
          <a:xfrm>
            <a:off x="2901379" y="2059383"/>
            <a:ext cx="7202042" cy="523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Encapsulando relaciones</a:t>
            </a:r>
            <a:endParaRPr/>
          </a:p>
        </p:txBody>
      </p:sp>
      <p:sp>
        <p:nvSpPr>
          <p:cNvPr id="1017" name="Google Shape;1017;p43"/>
          <p:cNvSpPr/>
          <p:nvPr/>
        </p:nvSpPr>
        <p:spPr>
          <a:xfrm>
            <a:off x="3408362" y="3899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</a:t>
            </a:r>
            <a:endParaRPr/>
          </a:p>
        </p:txBody>
      </p:sp>
      <p:sp>
        <p:nvSpPr>
          <p:cNvPr id="1022" name="Google Shape;1022;p43"/>
          <p:cNvSpPr/>
          <p:nvPr/>
        </p:nvSpPr>
        <p:spPr>
          <a:xfrm>
            <a:off x="5867400" y="55753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alquila</a:t>
            </a:r>
            <a:endParaRPr/>
          </a:p>
        </p:txBody>
      </p:sp>
      <p:sp>
        <p:nvSpPr>
          <p:cNvPr id="1018" name="Google Shape;1018;p43"/>
          <p:cNvSpPr/>
          <p:nvPr/>
        </p:nvSpPr>
        <p:spPr>
          <a:xfrm>
            <a:off x="8285161" y="38992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de Videos</a:t>
            </a:r>
            <a:endParaRPr/>
          </a:p>
        </p:txBody>
      </p:sp>
      <p:cxnSp>
        <p:nvCxnSpPr>
          <p:cNvPr id="1023" name="Google Shape;1023;p43"/>
          <p:cNvCxnSpPr>
            <a:stCxn id="1019" idx="2"/>
          </p:cNvCxnSpPr>
          <p:nvPr/>
        </p:nvCxnSpPr>
        <p:spPr>
          <a:xfrm>
            <a:off x="6502400" y="4997103"/>
            <a:ext cx="3300" cy="579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24" name="Google Shape;1024;p43"/>
          <p:cNvSpPr/>
          <p:nvPr/>
        </p:nvSpPr>
        <p:spPr>
          <a:xfrm>
            <a:off x="5707062" y="7975960"/>
            <a:ext cx="1590677" cy="93908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</a:t>
            </a:r>
            <a:endParaRPr/>
          </a:p>
        </p:txBody>
      </p:sp>
      <p:cxnSp>
        <p:nvCxnSpPr>
          <p:cNvPr id="1025" name="Google Shape;1025;p43"/>
          <p:cNvCxnSpPr>
            <a:endCxn id="1024" idx="0"/>
          </p:cNvCxnSpPr>
          <p:nvPr/>
        </p:nvCxnSpPr>
        <p:spPr>
          <a:xfrm flipH="1">
            <a:off x="6502401" y="6794560"/>
            <a:ext cx="7200" cy="1181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26" name="Google Shape;1026;p43"/>
          <p:cNvSpPr/>
          <p:nvPr/>
        </p:nvSpPr>
        <p:spPr>
          <a:xfrm>
            <a:off x="5867400" y="3733800"/>
            <a:ext cx="1270000" cy="1270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00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tiene</a:t>
            </a:r>
            <a:endParaRPr/>
          </a:p>
        </p:txBody>
      </p:sp>
      <p:sp>
        <p:nvSpPr>
          <p:cNvPr id="1027" name="Google Shape;1027;p43"/>
          <p:cNvSpPr/>
          <p:nvPr/>
        </p:nvSpPr>
        <p:spPr>
          <a:xfrm>
            <a:off x="1270000" y="3328294"/>
            <a:ext cx="1270001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/>
          </a:p>
        </p:txBody>
      </p:sp>
      <p:sp>
        <p:nvSpPr>
          <p:cNvPr id="1028" name="Google Shape;1028;p43"/>
          <p:cNvSpPr/>
          <p:nvPr/>
        </p:nvSpPr>
        <p:spPr>
          <a:xfrm>
            <a:off x="10096500" y="2858394"/>
            <a:ext cx="12700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/>
          </a:p>
        </p:txBody>
      </p:sp>
      <p:sp>
        <p:nvSpPr>
          <p:cNvPr id="1029" name="Google Shape;1029;p43"/>
          <p:cNvSpPr/>
          <p:nvPr/>
        </p:nvSpPr>
        <p:spPr>
          <a:xfrm>
            <a:off x="10528300" y="3844633"/>
            <a:ext cx="1270000" cy="603449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1030" name="Google Shape;1030;p43"/>
          <p:cNvSpPr/>
          <p:nvPr/>
        </p:nvSpPr>
        <p:spPr>
          <a:xfrm>
            <a:off x="2374900" y="2643490"/>
            <a:ext cx="127000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1031" name="Google Shape;1031;p43"/>
          <p:cNvSpPr/>
          <p:nvPr/>
        </p:nvSpPr>
        <p:spPr>
          <a:xfrm>
            <a:off x="5178200" y="2856663"/>
            <a:ext cx="26484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precio_por_noche</a:t>
            </a:r>
            <a:endParaRPr/>
          </a:p>
        </p:txBody>
      </p:sp>
      <p:sp>
        <p:nvSpPr>
          <p:cNvPr id="1032" name="Google Shape;1032;p43"/>
          <p:cNvSpPr/>
          <p:nvPr/>
        </p:nvSpPr>
        <p:spPr>
          <a:xfrm>
            <a:off x="3403600" y="5908575"/>
            <a:ext cx="127000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hasta</a:t>
            </a:r>
            <a:endParaRPr/>
          </a:p>
        </p:txBody>
      </p:sp>
      <p:sp>
        <p:nvSpPr>
          <p:cNvPr id="1033" name="Google Shape;1033;p43"/>
          <p:cNvSpPr/>
          <p:nvPr/>
        </p:nvSpPr>
        <p:spPr>
          <a:xfrm>
            <a:off x="3695700" y="8143775"/>
            <a:ext cx="127000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</a:t>
            </a:r>
            <a:endParaRPr/>
          </a:p>
        </p:txBody>
      </p:sp>
      <p:sp>
        <p:nvSpPr>
          <p:cNvPr id="1034" name="Google Shape;1034;p43"/>
          <p:cNvSpPr/>
          <p:nvPr/>
        </p:nvSpPr>
        <p:spPr>
          <a:xfrm>
            <a:off x="8039100" y="8143775"/>
            <a:ext cx="1270000" cy="60345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cxnSp>
        <p:nvCxnSpPr>
          <p:cNvPr id="1035" name="Google Shape;1035;p43"/>
          <p:cNvCxnSpPr>
            <a:stCxn id="1027" idx="6"/>
            <a:endCxn id="1017" idx="0"/>
          </p:cNvCxnSpPr>
          <p:nvPr/>
        </p:nvCxnSpPr>
        <p:spPr>
          <a:xfrm>
            <a:off x="2540001" y="3630018"/>
            <a:ext cx="1663800" cy="269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36" name="Google Shape;1036;p43"/>
          <p:cNvCxnSpPr>
            <a:stCxn id="1030" idx="5"/>
            <a:endCxn id="1017" idx="0"/>
          </p:cNvCxnSpPr>
          <p:nvPr/>
        </p:nvCxnSpPr>
        <p:spPr>
          <a:xfrm>
            <a:off x="3458913" y="3158567"/>
            <a:ext cx="744900" cy="740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37" name="Google Shape;1037;p43"/>
          <p:cNvCxnSpPr>
            <a:stCxn id="1031" idx="4"/>
          </p:cNvCxnSpPr>
          <p:nvPr/>
        </p:nvCxnSpPr>
        <p:spPr>
          <a:xfrm flipH="1">
            <a:off x="6500900" y="3459963"/>
            <a:ext cx="1500" cy="304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38" name="Google Shape;1038;p43"/>
          <p:cNvCxnSpPr>
            <a:stCxn id="1028" idx="4"/>
            <a:endCxn id="1018" idx="3"/>
          </p:cNvCxnSpPr>
          <p:nvPr/>
        </p:nvCxnSpPr>
        <p:spPr>
          <a:xfrm flipH="1">
            <a:off x="9875900" y="3461843"/>
            <a:ext cx="855600" cy="906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39" name="Google Shape;1039;p43"/>
          <p:cNvCxnSpPr>
            <a:stCxn id="1029" idx="3"/>
            <a:endCxn id="1018" idx="3"/>
          </p:cNvCxnSpPr>
          <p:nvPr/>
        </p:nvCxnSpPr>
        <p:spPr>
          <a:xfrm flipH="1">
            <a:off x="9875787" y="4359709"/>
            <a:ext cx="838500" cy="9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40" name="Google Shape;1040;p43"/>
          <p:cNvCxnSpPr>
            <a:endCxn id="1032" idx="6"/>
          </p:cNvCxnSpPr>
          <p:nvPr/>
        </p:nvCxnSpPr>
        <p:spPr>
          <a:xfrm rot="10800000">
            <a:off x="4673600" y="6210300"/>
            <a:ext cx="1266300" cy="14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41" name="Google Shape;1041;p43"/>
          <p:cNvCxnSpPr>
            <a:stCxn id="1024" idx="1"/>
            <a:endCxn id="1033" idx="6"/>
          </p:cNvCxnSpPr>
          <p:nvPr/>
        </p:nvCxnSpPr>
        <p:spPr>
          <a:xfrm rot="10800000">
            <a:off x="4965762" y="8445500"/>
            <a:ext cx="741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42" name="Google Shape;1042;p43"/>
          <p:cNvCxnSpPr>
            <a:stCxn id="1034" idx="2"/>
            <a:endCxn id="1024" idx="3"/>
          </p:cNvCxnSpPr>
          <p:nvPr/>
        </p:nvCxnSpPr>
        <p:spPr>
          <a:xfrm rot="10800000">
            <a:off x="7297800" y="8445500"/>
            <a:ext cx="741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43" name="Google Shape;1043;p43"/>
          <p:cNvSpPr/>
          <p:nvPr/>
        </p:nvSpPr>
        <p:spPr>
          <a:xfrm>
            <a:off x="8339137" y="5168390"/>
            <a:ext cx="3102373" cy="2249488"/>
          </a:xfrm>
          <a:custGeom>
            <a:rect b="b" l="l" r="r" t="t"/>
            <a:pathLst>
              <a:path extrusionOk="0" h="21600" w="21600">
                <a:moveTo>
                  <a:pt x="12252" y="0"/>
                </a:moveTo>
                <a:lnTo>
                  <a:pt x="11829" y="7820"/>
                </a:lnTo>
                <a:lnTo>
                  <a:pt x="210" y="7820"/>
                </a:lnTo>
                <a:cubicBezTo>
                  <a:pt x="94" y="7820"/>
                  <a:pt x="0" y="7949"/>
                  <a:pt x="0" y="8110"/>
                </a:cubicBezTo>
                <a:lnTo>
                  <a:pt x="0" y="21310"/>
                </a:lnTo>
                <a:cubicBezTo>
                  <a:pt x="0" y="21471"/>
                  <a:pt x="94" y="21600"/>
                  <a:pt x="210" y="21600"/>
                </a:cubicBezTo>
                <a:lnTo>
                  <a:pt x="21387" y="21600"/>
                </a:lnTo>
                <a:cubicBezTo>
                  <a:pt x="21503" y="21600"/>
                  <a:pt x="21600" y="21471"/>
                  <a:pt x="21600" y="21310"/>
                </a:cubicBezTo>
                <a:lnTo>
                  <a:pt x="21600" y="8110"/>
                </a:lnTo>
                <a:cubicBezTo>
                  <a:pt x="21600" y="7949"/>
                  <a:pt x="21503" y="7820"/>
                  <a:pt x="21387" y="7820"/>
                </a:cubicBezTo>
                <a:lnTo>
                  <a:pt x="12675" y="7820"/>
                </a:lnTo>
                <a:lnTo>
                  <a:pt x="12252" y="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1"/>
              </a:srgbClr>
            </a:outerShdw>
          </a:effectLst>
        </p:spPr>
        <p:txBody>
          <a:bodyPr anchorCtr="0" anchor="ctr" bIns="0" lIns="0" spcFirstLastPara="1" rIns="0" wrap="square" tIns="914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Encapsulamos la relación y sus correspondientes entidades en una </a:t>
            </a:r>
            <a:r>
              <a:rPr b="0" i="1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entidad virtual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232ee70131_0_298"/>
          <p:cNvSpPr txBox="1"/>
          <p:nvPr>
            <p:ph type="title"/>
          </p:nvPr>
        </p:nvSpPr>
        <p:spPr>
          <a:xfrm>
            <a:off x="952500" y="444500"/>
            <a:ext cx="11099700" cy="21591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Ejemplo: Modelando vinos y cervezas</a:t>
            </a:r>
            <a:endParaRPr sz="6000"/>
          </a:p>
        </p:txBody>
      </p:sp>
      <p:sp>
        <p:nvSpPr>
          <p:cNvPr id="1049" name="Google Shape;1049;g1232ee70131_0_298"/>
          <p:cNvSpPr txBox="1"/>
          <p:nvPr>
            <p:ph idx="1" type="body"/>
          </p:nvPr>
        </p:nvSpPr>
        <p:spPr>
          <a:xfrm>
            <a:off x="952500" y="2603500"/>
            <a:ext cx="11099700" cy="62865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4200"/>
              </a:spcBef>
              <a:spcAft>
                <a:spcPts val="0"/>
              </a:spcAft>
              <a:buNone/>
            </a:pPr>
            <a:r>
              <a:rPr lang="en-US"/>
              <a:t>Vendemos </a:t>
            </a:r>
            <a:r>
              <a:rPr b="1" lang="en-US"/>
              <a:t>vinos</a:t>
            </a:r>
            <a:r>
              <a:rPr lang="en-US"/>
              <a:t> y </a:t>
            </a:r>
            <a:r>
              <a:rPr b="1" lang="en-US"/>
              <a:t>cervezas</a:t>
            </a:r>
            <a:r>
              <a:rPr lang="en-US"/>
              <a:t>. Cada vino tiene año, tipo, grados y ciudad-origen. Cada cerveza tiene ciudad-origen, tipo, grados. Vinos y cervezas tienen un precio unitario y una cantidad </a:t>
            </a:r>
            <a:r>
              <a:rPr b="1" lang="en-US"/>
              <a:t>“en stock”</a:t>
            </a:r>
            <a:r>
              <a:rPr lang="en-US"/>
              <a:t> cada día.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1659508" y="1026716"/>
            <a:ext cx="9685802" cy="99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Diseño conceptual de la BD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725605" y="2897441"/>
            <a:ext cx="11553602" cy="6033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qué diseñar y diagramar la base de datos:</a:t>
            </a:r>
            <a:b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4826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Identificar las entidades.</a:t>
            </a:r>
            <a:b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4826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Entender cómo se asocian esas entidades.</a:t>
            </a:r>
            <a:b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4826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Visualizar las restricciones del dominio.</a:t>
            </a:r>
            <a:b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4826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lograr un buen diseño!</a:t>
            </a:r>
            <a:endParaRPr/>
          </a:p>
          <a:p>
            <a:pPr indent="914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mantener el esquema bien documentado.</a:t>
            </a:r>
            <a:b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g1232ee70131_0_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56000"/>
            <a:ext cx="12700000" cy="616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g1232ee70131_0_216"/>
          <p:cNvSpPr txBox="1"/>
          <p:nvPr/>
        </p:nvSpPr>
        <p:spPr>
          <a:xfrm>
            <a:off x="7683991" y="1802425"/>
            <a:ext cx="5320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¿Hay algún problema? </a:t>
            </a:r>
            <a:endParaRPr/>
          </a:p>
        </p:txBody>
      </p:sp>
      <p:sp>
        <p:nvSpPr>
          <p:cNvPr id="1056" name="Google Shape;1056;g1232ee70131_0_216"/>
          <p:cNvSpPr txBox="1"/>
          <p:nvPr/>
        </p:nvSpPr>
        <p:spPr>
          <a:xfrm>
            <a:off x="1115625" y="303275"/>
            <a:ext cx="10773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Modelando vinos y cervezas</a:t>
            </a:r>
            <a:endParaRPr sz="6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7" name="Google Shape;1057;g1232ee70131_0_216"/>
          <p:cNvSpPr/>
          <p:nvPr/>
        </p:nvSpPr>
        <p:spPr>
          <a:xfrm>
            <a:off x="9764175" y="2756000"/>
            <a:ext cx="2717172" cy="656694"/>
          </a:xfrm>
          <a:custGeom>
            <a:rect b="b" l="l" r="r" t="t"/>
            <a:pathLst>
              <a:path extrusionOk="0" h="21600" w="21600">
                <a:moveTo>
                  <a:pt x="0" y="20737"/>
                </a:moveTo>
                <a:lnTo>
                  <a:pt x="0" y="863"/>
                </a:lnTo>
                <a:cubicBezTo>
                  <a:pt x="0" y="386"/>
                  <a:pt x="207" y="0"/>
                  <a:pt x="462" y="0"/>
                </a:cubicBezTo>
                <a:lnTo>
                  <a:pt x="21138" y="0"/>
                </a:lnTo>
                <a:cubicBezTo>
                  <a:pt x="21393" y="0"/>
                  <a:pt x="21600" y="386"/>
                  <a:pt x="21600" y="863"/>
                </a:cubicBezTo>
                <a:lnTo>
                  <a:pt x="21600" y="20737"/>
                </a:lnTo>
                <a:cubicBezTo>
                  <a:pt x="21600" y="21214"/>
                  <a:pt x="21393" y="21600"/>
                  <a:pt x="21138" y="21600"/>
                </a:cubicBezTo>
                <a:lnTo>
                  <a:pt x="462" y="21600"/>
                </a:lnTo>
                <a:cubicBezTo>
                  <a:pt x="207" y="21600"/>
                  <a:pt x="0" y="21214"/>
                  <a:pt x="0" y="20737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No hay llaves</a:t>
            </a:r>
            <a:endParaRPr/>
          </a:p>
        </p:txBody>
      </p:sp>
      <p:sp>
        <p:nvSpPr>
          <p:cNvPr id="1058" name="Google Shape;1058;g1232ee70131_0_216"/>
          <p:cNvSpPr txBox="1"/>
          <p:nvPr/>
        </p:nvSpPr>
        <p:spPr>
          <a:xfrm>
            <a:off x="207500" y="1467450"/>
            <a:ext cx="31539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Vendemos </a:t>
            </a:r>
            <a:r>
              <a:rPr b="1"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vinos</a:t>
            </a: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1"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cervezas</a:t>
            </a: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Cada vino tiene año, tipo, grados y ciudad-origen. Cada cerveza tiene ciudad-origen, tipo, grados. Vinos y cervezas tienen un precio unitario y una cantidad </a:t>
            </a:r>
            <a:r>
              <a:rPr b="1"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“en stock”</a:t>
            </a: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cada día.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Google Shape;1063;g1232ee70131_0_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88" y="2846875"/>
            <a:ext cx="12492676" cy="6062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g1232ee70131_0_223"/>
          <p:cNvSpPr txBox="1"/>
          <p:nvPr/>
        </p:nvSpPr>
        <p:spPr>
          <a:xfrm>
            <a:off x="7561141" y="2026713"/>
            <a:ext cx="5320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¿Hay algún problema?</a:t>
            </a:r>
            <a:endParaRPr/>
          </a:p>
        </p:txBody>
      </p:sp>
      <p:sp>
        <p:nvSpPr>
          <p:cNvPr id="1065" name="Google Shape;1065;g1232ee70131_0_223"/>
          <p:cNvSpPr txBox="1"/>
          <p:nvPr/>
        </p:nvSpPr>
        <p:spPr>
          <a:xfrm>
            <a:off x="1115625" y="303275"/>
            <a:ext cx="10773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Modelando vinos y cervezas</a:t>
            </a:r>
            <a:endParaRPr/>
          </a:p>
        </p:txBody>
      </p:sp>
      <p:sp>
        <p:nvSpPr>
          <p:cNvPr id="1066" name="Google Shape;1066;g1232ee70131_0_223"/>
          <p:cNvSpPr txBox="1"/>
          <p:nvPr/>
        </p:nvSpPr>
        <p:spPr>
          <a:xfrm>
            <a:off x="2901354" y="1329583"/>
            <a:ext cx="7202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Agregando llaves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7" name="Google Shape;1067;g1232ee70131_0_223"/>
          <p:cNvSpPr/>
          <p:nvPr/>
        </p:nvSpPr>
        <p:spPr>
          <a:xfrm>
            <a:off x="9764175" y="2756000"/>
            <a:ext cx="2717172" cy="656694"/>
          </a:xfrm>
          <a:custGeom>
            <a:rect b="b" l="l" r="r" t="t"/>
            <a:pathLst>
              <a:path extrusionOk="0" h="21600" w="21600">
                <a:moveTo>
                  <a:pt x="0" y="20737"/>
                </a:moveTo>
                <a:lnTo>
                  <a:pt x="0" y="863"/>
                </a:lnTo>
                <a:cubicBezTo>
                  <a:pt x="0" y="386"/>
                  <a:pt x="207" y="0"/>
                  <a:pt x="462" y="0"/>
                </a:cubicBezTo>
                <a:lnTo>
                  <a:pt x="21138" y="0"/>
                </a:lnTo>
                <a:cubicBezTo>
                  <a:pt x="21393" y="0"/>
                  <a:pt x="21600" y="386"/>
                  <a:pt x="21600" y="863"/>
                </a:cubicBezTo>
                <a:lnTo>
                  <a:pt x="21600" y="20737"/>
                </a:lnTo>
                <a:cubicBezTo>
                  <a:pt x="21600" y="21214"/>
                  <a:pt x="21393" y="21600"/>
                  <a:pt x="21138" y="21600"/>
                </a:cubicBezTo>
                <a:lnTo>
                  <a:pt x="462" y="21600"/>
                </a:lnTo>
                <a:cubicBezTo>
                  <a:pt x="207" y="21600"/>
                  <a:pt x="0" y="21214"/>
                  <a:pt x="0" y="20737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Repetición de atributos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232ee70131_0_237"/>
          <p:cNvSpPr txBox="1"/>
          <p:nvPr/>
        </p:nvSpPr>
        <p:spPr>
          <a:xfrm>
            <a:off x="7561141" y="2026713"/>
            <a:ext cx="5320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¿Hay algún problema?</a:t>
            </a:r>
            <a:endParaRPr/>
          </a:p>
        </p:txBody>
      </p:sp>
      <p:sp>
        <p:nvSpPr>
          <p:cNvPr id="1073" name="Google Shape;1073;g1232ee70131_0_237"/>
          <p:cNvSpPr txBox="1"/>
          <p:nvPr/>
        </p:nvSpPr>
        <p:spPr>
          <a:xfrm>
            <a:off x="1115625" y="303275"/>
            <a:ext cx="10773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Modelando vinos y cervezas</a:t>
            </a:r>
            <a:endParaRPr/>
          </a:p>
        </p:txBody>
      </p:sp>
      <p:sp>
        <p:nvSpPr>
          <p:cNvPr id="1074" name="Google Shape;1074;g1232ee70131_0_237"/>
          <p:cNvSpPr txBox="1"/>
          <p:nvPr/>
        </p:nvSpPr>
        <p:spPr>
          <a:xfrm>
            <a:off x="2901354" y="1329583"/>
            <a:ext cx="7202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Usando jerarquía de clases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5" name="Google Shape;1075;g1232ee70131_0_237"/>
          <p:cNvSpPr/>
          <p:nvPr/>
        </p:nvSpPr>
        <p:spPr>
          <a:xfrm>
            <a:off x="9764175" y="2756000"/>
            <a:ext cx="2717172" cy="656694"/>
          </a:xfrm>
          <a:custGeom>
            <a:rect b="b" l="l" r="r" t="t"/>
            <a:pathLst>
              <a:path extrusionOk="0" h="21600" w="21600">
                <a:moveTo>
                  <a:pt x="0" y="20737"/>
                </a:moveTo>
                <a:lnTo>
                  <a:pt x="0" y="863"/>
                </a:lnTo>
                <a:cubicBezTo>
                  <a:pt x="0" y="386"/>
                  <a:pt x="207" y="0"/>
                  <a:pt x="462" y="0"/>
                </a:cubicBezTo>
                <a:lnTo>
                  <a:pt x="21138" y="0"/>
                </a:lnTo>
                <a:cubicBezTo>
                  <a:pt x="21393" y="0"/>
                  <a:pt x="21600" y="386"/>
                  <a:pt x="21600" y="863"/>
                </a:cubicBezTo>
                <a:lnTo>
                  <a:pt x="21600" y="20737"/>
                </a:lnTo>
                <a:cubicBezTo>
                  <a:pt x="21600" y="21214"/>
                  <a:pt x="21393" y="21600"/>
                  <a:pt x="21138" y="21600"/>
                </a:cubicBezTo>
                <a:lnTo>
                  <a:pt x="462" y="21600"/>
                </a:lnTo>
                <a:cubicBezTo>
                  <a:pt x="207" y="21600"/>
                  <a:pt x="0" y="21214"/>
                  <a:pt x="0" y="20737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La llave de stock</a:t>
            </a:r>
            <a:endParaRPr/>
          </a:p>
        </p:txBody>
      </p:sp>
      <p:pic>
        <p:nvPicPr>
          <p:cNvPr id="1076" name="Google Shape;1076;g1232ee70131_0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725" y="3243669"/>
            <a:ext cx="11327395" cy="603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232ee70131_0_246"/>
          <p:cNvSpPr txBox="1"/>
          <p:nvPr/>
        </p:nvSpPr>
        <p:spPr>
          <a:xfrm>
            <a:off x="7561141" y="2026713"/>
            <a:ext cx="5320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¿Hay algún problema?</a:t>
            </a:r>
            <a:endParaRPr/>
          </a:p>
        </p:txBody>
      </p:sp>
      <p:sp>
        <p:nvSpPr>
          <p:cNvPr id="1082" name="Google Shape;1082;g1232ee70131_0_246"/>
          <p:cNvSpPr txBox="1"/>
          <p:nvPr/>
        </p:nvSpPr>
        <p:spPr>
          <a:xfrm>
            <a:off x="1115625" y="303275"/>
            <a:ext cx="10773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Modelando vinos y cervezas</a:t>
            </a:r>
            <a:endParaRPr/>
          </a:p>
        </p:txBody>
      </p:sp>
      <p:sp>
        <p:nvSpPr>
          <p:cNvPr id="1083" name="Google Shape;1083;g1232ee70131_0_246"/>
          <p:cNvSpPr txBox="1"/>
          <p:nvPr/>
        </p:nvSpPr>
        <p:spPr>
          <a:xfrm>
            <a:off x="2901354" y="1329583"/>
            <a:ext cx="7202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Usando jerarquía de clases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4" name="Google Shape;1084;g1232ee70131_0_246"/>
          <p:cNvSpPr/>
          <p:nvPr/>
        </p:nvSpPr>
        <p:spPr>
          <a:xfrm>
            <a:off x="9764175" y="2756000"/>
            <a:ext cx="2717172" cy="656694"/>
          </a:xfrm>
          <a:custGeom>
            <a:rect b="b" l="l" r="r" t="t"/>
            <a:pathLst>
              <a:path extrusionOk="0" h="21600" w="21600">
                <a:moveTo>
                  <a:pt x="0" y="20737"/>
                </a:moveTo>
                <a:lnTo>
                  <a:pt x="0" y="863"/>
                </a:lnTo>
                <a:cubicBezTo>
                  <a:pt x="0" y="386"/>
                  <a:pt x="207" y="0"/>
                  <a:pt x="462" y="0"/>
                </a:cubicBezTo>
                <a:lnTo>
                  <a:pt x="21138" y="0"/>
                </a:lnTo>
                <a:cubicBezTo>
                  <a:pt x="21393" y="0"/>
                  <a:pt x="21600" y="386"/>
                  <a:pt x="21600" y="863"/>
                </a:cubicBezTo>
                <a:lnTo>
                  <a:pt x="21600" y="20737"/>
                </a:lnTo>
                <a:cubicBezTo>
                  <a:pt x="21600" y="21214"/>
                  <a:pt x="21393" y="21600"/>
                  <a:pt x="21138" y="21600"/>
                </a:cubicBezTo>
                <a:lnTo>
                  <a:pt x="462" y="21600"/>
                </a:lnTo>
                <a:cubicBezTo>
                  <a:pt x="207" y="21600"/>
                  <a:pt x="0" y="21214"/>
                  <a:pt x="0" y="20737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Multiplicidades</a:t>
            </a:r>
            <a:endParaRPr/>
          </a:p>
        </p:txBody>
      </p:sp>
      <p:pic>
        <p:nvPicPr>
          <p:cNvPr id="1085" name="Google Shape;1085;g1232ee70131_0_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25" y="3304369"/>
            <a:ext cx="11278190" cy="6036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232ee70131_0_255"/>
          <p:cNvSpPr txBox="1"/>
          <p:nvPr/>
        </p:nvSpPr>
        <p:spPr>
          <a:xfrm>
            <a:off x="1115625" y="303275"/>
            <a:ext cx="10773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Modelando vinos y cervezas</a:t>
            </a:r>
            <a:endParaRPr/>
          </a:p>
        </p:txBody>
      </p:sp>
      <p:sp>
        <p:nvSpPr>
          <p:cNvPr id="1091" name="Google Shape;1091;g1232ee70131_0_255"/>
          <p:cNvSpPr txBox="1"/>
          <p:nvPr/>
        </p:nvSpPr>
        <p:spPr>
          <a:xfrm>
            <a:off x="2901354" y="1329583"/>
            <a:ext cx="7202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 multiplicidades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92" name="Google Shape;1092;g1232ee70131_0_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550" y="3304369"/>
            <a:ext cx="11231741" cy="6036106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g1232ee70131_0_255"/>
          <p:cNvSpPr/>
          <p:nvPr/>
        </p:nvSpPr>
        <p:spPr>
          <a:xfrm>
            <a:off x="9257150" y="2540075"/>
            <a:ext cx="3068010" cy="1161162"/>
          </a:xfrm>
          <a:custGeom>
            <a:rect b="b" l="l" r="r" t="t"/>
            <a:pathLst>
              <a:path extrusionOk="0" h="21600" w="21600">
                <a:moveTo>
                  <a:pt x="0" y="20459"/>
                </a:moveTo>
                <a:lnTo>
                  <a:pt x="0" y="1141"/>
                </a:lnTo>
                <a:cubicBezTo>
                  <a:pt x="0" y="511"/>
                  <a:pt x="150" y="0"/>
                  <a:pt x="334" y="0"/>
                </a:cubicBezTo>
                <a:lnTo>
                  <a:pt x="21266" y="0"/>
                </a:lnTo>
                <a:cubicBezTo>
                  <a:pt x="21450" y="0"/>
                  <a:pt x="21600" y="511"/>
                  <a:pt x="21600" y="1141"/>
                </a:cubicBezTo>
                <a:lnTo>
                  <a:pt x="21600" y="20459"/>
                </a:lnTo>
                <a:cubicBezTo>
                  <a:pt x="21600" y="21089"/>
                  <a:pt x="21450" y="21600"/>
                  <a:pt x="21266" y="21600"/>
                </a:cubicBezTo>
                <a:lnTo>
                  <a:pt x="334" y="21600"/>
                </a:lnTo>
                <a:cubicBezTo>
                  <a:pt x="150" y="21600"/>
                  <a:pt x="0" y="21089"/>
                  <a:pt x="0" y="20459"/>
                </a:cubicBez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¿Que pasa si cada bebida tiene que tener un valor de stock?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232ee70131_0_266"/>
          <p:cNvSpPr txBox="1"/>
          <p:nvPr/>
        </p:nvSpPr>
        <p:spPr>
          <a:xfrm>
            <a:off x="1115625" y="303275"/>
            <a:ext cx="10773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Modelando vinos y cervezas</a:t>
            </a:r>
            <a:endParaRPr/>
          </a:p>
        </p:txBody>
      </p:sp>
      <p:sp>
        <p:nvSpPr>
          <p:cNvPr id="1099" name="Google Shape;1099;g1232ee70131_0_266"/>
          <p:cNvSpPr txBox="1"/>
          <p:nvPr/>
        </p:nvSpPr>
        <p:spPr>
          <a:xfrm>
            <a:off x="2901354" y="1329583"/>
            <a:ext cx="7202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 multiplicidades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0" name="Google Shape;1100;g1232ee70131_0_266"/>
          <p:cNvSpPr/>
          <p:nvPr/>
        </p:nvSpPr>
        <p:spPr>
          <a:xfrm>
            <a:off x="9257150" y="2540075"/>
            <a:ext cx="3068010" cy="1161162"/>
          </a:xfrm>
          <a:custGeom>
            <a:rect b="b" l="l" r="r" t="t"/>
            <a:pathLst>
              <a:path extrusionOk="0" h="21600" w="21600">
                <a:moveTo>
                  <a:pt x="0" y="20459"/>
                </a:moveTo>
                <a:lnTo>
                  <a:pt x="0" y="1141"/>
                </a:lnTo>
                <a:cubicBezTo>
                  <a:pt x="0" y="511"/>
                  <a:pt x="150" y="0"/>
                  <a:pt x="334" y="0"/>
                </a:cubicBezTo>
                <a:lnTo>
                  <a:pt x="21266" y="0"/>
                </a:lnTo>
                <a:cubicBezTo>
                  <a:pt x="21450" y="0"/>
                  <a:pt x="21600" y="511"/>
                  <a:pt x="21600" y="1141"/>
                </a:cubicBezTo>
                <a:lnTo>
                  <a:pt x="21600" y="20459"/>
                </a:lnTo>
                <a:cubicBezTo>
                  <a:pt x="21600" y="21089"/>
                  <a:pt x="21450" y="21600"/>
                  <a:pt x="21266" y="21600"/>
                </a:cubicBezTo>
                <a:lnTo>
                  <a:pt x="334" y="21600"/>
                </a:lnTo>
                <a:cubicBezTo>
                  <a:pt x="150" y="21600"/>
                  <a:pt x="0" y="21089"/>
                  <a:pt x="0" y="20459"/>
                </a:cubicBez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02509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¿Que pasa si solo se guarda el stock actual?</a:t>
            </a:r>
            <a:endParaRPr/>
          </a:p>
        </p:txBody>
      </p:sp>
      <p:pic>
        <p:nvPicPr>
          <p:cNvPr id="1101" name="Google Shape;1101;g1232ee70131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75" y="3501900"/>
            <a:ext cx="10885300" cy="58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232ee70131_0_274"/>
          <p:cNvSpPr txBox="1"/>
          <p:nvPr/>
        </p:nvSpPr>
        <p:spPr>
          <a:xfrm>
            <a:off x="1115625" y="303275"/>
            <a:ext cx="10773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Modelando vinos y cervezas</a:t>
            </a:r>
            <a:endParaRPr/>
          </a:p>
        </p:txBody>
      </p:sp>
      <p:sp>
        <p:nvSpPr>
          <p:cNvPr id="1107" name="Google Shape;1107;g1232ee70131_0_274"/>
          <p:cNvSpPr txBox="1"/>
          <p:nvPr/>
        </p:nvSpPr>
        <p:spPr>
          <a:xfrm>
            <a:off x="2901354" y="1329583"/>
            <a:ext cx="7202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 solo stock actual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8" name="Google Shape;1108;g1232ee70131_0_274"/>
          <p:cNvSpPr txBox="1"/>
          <p:nvPr/>
        </p:nvSpPr>
        <p:spPr>
          <a:xfrm>
            <a:off x="7561141" y="2026713"/>
            <a:ext cx="5320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¿Hay algún problema?</a:t>
            </a:r>
            <a:endParaRPr/>
          </a:p>
        </p:txBody>
      </p:sp>
      <p:sp>
        <p:nvSpPr>
          <p:cNvPr id="1109" name="Google Shape;1109;g1232ee70131_0_274"/>
          <p:cNvSpPr/>
          <p:nvPr/>
        </p:nvSpPr>
        <p:spPr>
          <a:xfrm>
            <a:off x="9764175" y="2756000"/>
            <a:ext cx="2717172" cy="656694"/>
          </a:xfrm>
          <a:custGeom>
            <a:rect b="b" l="l" r="r" t="t"/>
            <a:pathLst>
              <a:path extrusionOk="0" h="21600" w="21600">
                <a:moveTo>
                  <a:pt x="0" y="20737"/>
                </a:moveTo>
                <a:lnTo>
                  <a:pt x="0" y="863"/>
                </a:lnTo>
                <a:cubicBezTo>
                  <a:pt x="0" y="386"/>
                  <a:pt x="207" y="0"/>
                  <a:pt x="462" y="0"/>
                </a:cubicBezTo>
                <a:lnTo>
                  <a:pt x="21138" y="0"/>
                </a:lnTo>
                <a:cubicBezTo>
                  <a:pt x="21393" y="0"/>
                  <a:pt x="21600" y="386"/>
                  <a:pt x="21600" y="863"/>
                </a:cubicBezTo>
                <a:lnTo>
                  <a:pt x="21600" y="20737"/>
                </a:lnTo>
                <a:cubicBezTo>
                  <a:pt x="21600" y="21214"/>
                  <a:pt x="21393" y="21600"/>
                  <a:pt x="21138" y="21600"/>
                </a:cubicBezTo>
                <a:lnTo>
                  <a:pt x="462" y="21600"/>
                </a:lnTo>
                <a:cubicBezTo>
                  <a:pt x="207" y="21600"/>
                  <a:pt x="0" y="21214"/>
                  <a:pt x="0" y="20737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2649448" dist="42426">
              <a:srgbClr val="000000">
                <a:alpha val="2392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!No hay llave parcial!</a:t>
            </a:r>
            <a:endParaRPr/>
          </a:p>
        </p:txBody>
      </p:sp>
      <p:pic>
        <p:nvPicPr>
          <p:cNvPr id="1110" name="Google Shape;1110;g1232ee70131_0_274"/>
          <p:cNvPicPr preferRelativeResize="0"/>
          <p:nvPr/>
        </p:nvPicPr>
        <p:blipFill rotWithShape="1">
          <a:blip r:embed="rId3">
            <a:alphaModFix/>
          </a:blip>
          <a:srcRect b="0" l="0" r="9016" t="0"/>
          <a:stretch/>
        </p:blipFill>
        <p:spPr>
          <a:xfrm>
            <a:off x="1405249" y="3225275"/>
            <a:ext cx="10194299" cy="60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1232ee70131_0_284"/>
          <p:cNvSpPr txBox="1"/>
          <p:nvPr/>
        </p:nvSpPr>
        <p:spPr>
          <a:xfrm>
            <a:off x="1115625" y="303275"/>
            <a:ext cx="10773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Modelando vinos y cervezas</a:t>
            </a:r>
            <a:endParaRPr/>
          </a:p>
        </p:txBody>
      </p:sp>
      <p:sp>
        <p:nvSpPr>
          <p:cNvPr id="1116" name="Google Shape;1116;g1232ee70131_0_284"/>
          <p:cNvSpPr txBox="1"/>
          <p:nvPr/>
        </p:nvSpPr>
        <p:spPr>
          <a:xfrm>
            <a:off x="2901354" y="1329583"/>
            <a:ext cx="7202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 solo stock actual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17" name="Google Shape;1117;g1232ee70131_0_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550" y="2683413"/>
            <a:ext cx="8377699" cy="676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232ee70131_0_293"/>
          <p:cNvSpPr txBox="1"/>
          <p:nvPr>
            <p:ph type="title"/>
          </p:nvPr>
        </p:nvSpPr>
        <p:spPr>
          <a:xfrm>
            <a:off x="952550" y="3797250"/>
            <a:ext cx="11099700" cy="21591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¿Preguntas?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1269950" y="4149449"/>
            <a:ext cx="10464900" cy="14547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Diagramas E/R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/>
        </p:nvSpPr>
        <p:spPr>
          <a:xfrm>
            <a:off x="3883786" y="1026667"/>
            <a:ext cx="52371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Diagramas E/R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2914560" y="3278940"/>
            <a:ext cx="4583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</a:t>
            </a:r>
            <a:endParaRPr/>
          </a:p>
        </p:txBody>
      </p:sp>
      <p:sp>
        <p:nvSpPr>
          <p:cNvPr id="123" name="Google Shape;123;p7"/>
          <p:cNvSpPr txBox="1"/>
          <p:nvPr/>
        </p:nvSpPr>
        <p:spPr>
          <a:xfrm>
            <a:off x="2914560" y="5247800"/>
            <a:ext cx="4583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Atributo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2914560" y="7216660"/>
            <a:ext cx="4583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Relación</a:t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8499638" y="3137788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90">
                <a:srgbClr val="C4C9F7"/>
              </a:gs>
              <a:gs pos="100000">
                <a:srgbClr val="E1F2FC"/>
              </a:gs>
            </a:gsLst>
            <a:lin ang="16200038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8603744" y="5274338"/>
            <a:ext cx="13824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0">
                <a:srgbClr val="EAF7DC"/>
              </a:gs>
              <a:gs pos="100000">
                <a:srgbClr val="F1FCF1"/>
              </a:gs>
            </a:gsLst>
            <a:lin ang="16200038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127" name="Google Shape;127;p7"/>
          <p:cNvSpPr/>
          <p:nvPr/>
        </p:nvSpPr>
        <p:spPr>
          <a:xfrm>
            <a:off x="8659927" y="6909984"/>
            <a:ext cx="1270026" cy="127002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5A09A"/>
              </a:gs>
              <a:gs pos="35000">
                <a:srgbClr val="F7E0CB"/>
              </a:gs>
              <a:gs pos="100000">
                <a:srgbClr val="FFEBE7"/>
              </a:gs>
            </a:gsLst>
            <a:lin ang="18900044" scaled="0"/>
          </a:gradFill>
          <a:ln cap="flat" cmpd="sng" w="9525">
            <a:solidFill>
              <a:srgbClr val="A01D0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/>
        </p:nvSpPr>
        <p:spPr>
          <a:xfrm>
            <a:off x="3883786" y="1026667"/>
            <a:ext cx="5237229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Diagramas E/R</a:t>
            </a:r>
            <a:endParaRPr/>
          </a:p>
        </p:txBody>
      </p:sp>
      <p:sp>
        <p:nvSpPr>
          <p:cNvPr id="133" name="Google Shape;133;p8"/>
          <p:cNvSpPr txBox="1"/>
          <p:nvPr/>
        </p:nvSpPr>
        <p:spPr>
          <a:xfrm>
            <a:off x="725630" y="6772808"/>
            <a:ext cx="11553540" cy="218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Obligatorio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cada entidad debe tener una </a:t>
            </a:r>
            <a:r>
              <a:rPr b="0" i="0" lang="en-US" sz="36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llave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i.e. un conjunto de </a:t>
            </a:r>
            <a:r>
              <a:rPr b="0" i="0" lang="en-US" sz="2800" u="none" cap="none" strike="noStrik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atributos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mínimo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1645920" lvl="3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cuyos valores identifican de manera unívoca </a:t>
            </a:r>
            <a:endParaRPr/>
          </a:p>
          <a:p>
            <a:pPr indent="114300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 cada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</a:t>
            </a: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 conjunto</a:t>
            </a:r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3767856" y="1996890"/>
            <a:ext cx="5469087" cy="52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 con sus atributos</a:t>
            </a: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5486044" y="5090575"/>
            <a:ext cx="1590600" cy="939000"/>
          </a:xfrm>
          <a:prstGeom prst="rect">
            <a:avLst/>
          </a:prstGeom>
          <a:gradFill>
            <a:gsLst>
              <a:gs pos="0">
                <a:srgbClr val="B2C2F5"/>
              </a:gs>
              <a:gs pos="35589">
                <a:srgbClr val="C4C9F7"/>
              </a:gs>
              <a:gs pos="100000">
                <a:srgbClr val="E1F2FC"/>
              </a:gs>
            </a:gsLst>
            <a:lin ang="16200000" scaled="0"/>
          </a:gradFill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</a:t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5651344" y="3263485"/>
            <a:ext cx="1382400" cy="60330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3700654" y="3841162"/>
            <a:ext cx="13824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precio</a:t>
            </a: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7602033" y="3841162"/>
            <a:ext cx="1702200" cy="603600"/>
          </a:xfrm>
          <a:prstGeom prst="ellipse">
            <a:avLst/>
          </a:prstGeom>
          <a:gradFill>
            <a:gsLst>
              <a:gs pos="0">
                <a:srgbClr val="ECF58E"/>
              </a:gs>
              <a:gs pos="35532">
                <a:srgbClr val="EAF7DC"/>
              </a:gs>
              <a:gs pos="100000">
                <a:srgbClr val="F1FCF1"/>
              </a:gs>
            </a:gsLst>
            <a:lin ang="16200000" scaled="0"/>
          </a:gradFill>
          <a:ln cap="flat" cmpd="sng" w="9525">
            <a:solidFill>
              <a:srgbClr val="CCC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categoría</a:t>
            </a:r>
            <a:endParaRPr/>
          </a:p>
        </p:txBody>
      </p:sp>
      <p:cxnSp>
        <p:nvCxnSpPr>
          <p:cNvPr id="139" name="Google Shape;139;p8"/>
          <p:cNvCxnSpPr>
            <a:stCxn id="135" idx="0"/>
            <a:endCxn id="137" idx="4"/>
          </p:cNvCxnSpPr>
          <p:nvPr/>
        </p:nvCxnSpPr>
        <p:spPr>
          <a:xfrm rot="10800000">
            <a:off x="4391944" y="4444675"/>
            <a:ext cx="1889400" cy="645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0" name="Google Shape;140;p8"/>
          <p:cNvCxnSpPr>
            <a:stCxn id="135" idx="0"/>
            <a:endCxn id="136" idx="4"/>
          </p:cNvCxnSpPr>
          <p:nvPr/>
        </p:nvCxnSpPr>
        <p:spPr>
          <a:xfrm flipH="1" rot="10800000">
            <a:off x="6281344" y="3866875"/>
            <a:ext cx="61200" cy="1223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1" name="Google Shape;141;p8"/>
          <p:cNvCxnSpPr>
            <a:stCxn id="135" idx="0"/>
            <a:endCxn id="138" idx="3"/>
          </p:cNvCxnSpPr>
          <p:nvPr/>
        </p:nvCxnSpPr>
        <p:spPr>
          <a:xfrm flipH="1" rot="10800000">
            <a:off x="6281344" y="4356475"/>
            <a:ext cx="1569900" cy="734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/>
        </p:nvSpPr>
        <p:spPr>
          <a:xfrm>
            <a:off x="4560442" y="1026667"/>
            <a:ext cx="388391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</a:t>
            </a:r>
            <a:endParaRPr/>
          </a:p>
        </p:txBody>
      </p:sp>
      <p:sp>
        <p:nvSpPr>
          <p:cNvPr id="147" name="Google Shape;147;p9"/>
          <p:cNvSpPr txBox="1"/>
          <p:nvPr/>
        </p:nvSpPr>
        <p:spPr>
          <a:xfrm>
            <a:off x="725630" y="3209939"/>
            <a:ext cx="11553540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Sean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conjuntos, una relación (binaria)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un subconjunto de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25630" y="5435651"/>
            <a:ext cx="11553540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{1, 2, 3},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{a, b, c, d}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725630" y="7115261"/>
            <a:ext cx="11553540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{(1, a), (1, c), (2, b)}</a:t>
            </a:r>
            <a:endParaRPr/>
          </a:p>
        </p:txBody>
      </p:sp>
      <p:sp>
        <p:nvSpPr>
          <p:cNvPr id="150" name="Google Shape;150;p9"/>
          <p:cNvSpPr txBox="1"/>
          <p:nvPr/>
        </p:nvSpPr>
        <p:spPr>
          <a:xfrm>
            <a:off x="725630" y="8054903"/>
            <a:ext cx="11553602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Veremos como modelar esto en un esquema relacional.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