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71" r:id="rId12"/>
    <p:sldId id="272" r:id="rId13"/>
    <p:sldId id="273" r:id="rId14"/>
    <p:sldId id="274" r:id="rId15"/>
    <p:sldId id="267" r:id="rId16"/>
    <p:sldId id="282" r:id="rId17"/>
    <p:sldId id="270" r:id="rId18"/>
    <p:sldId id="268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5" r:id="rId27"/>
    <p:sldId id="283" r:id="rId28"/>
  </p:sldIdLst>
  <p:sldSz cx="13004800" cy="97536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ítulo" id="{2958081B-9D53-CA4A-82D8-AAB8EF7536B6}">
          <p14:sldIdLst>
            <p14:sldId id="256"/>
          </p14:sldIdLst>
        </p14:section>
        <p14:section name="Migraciones" id="{73A6E173-8312-944D-B9D3-ED3EB16A96D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4"/>
            <p14:sldId id="271"/>
            <p14:sldId id="272"/>
            <p14:sldId id="273"/>
            <p14:sldId id="274"/>
          </p14:sldIdLst>
        </p14:section>
        <p14:section name="Modelación" id="{67DE15F1-581D-1F40-B92E-49FB639CE61F}">
          <p14:sldIdLst>
            <p14:sldId id="267"/>
            <p14:sldId id="282"/>
            <p14:sldId id="270"/>
            <p14:sldId id="268"/>
            <p14:sldId id="276"/>
            <p14:sldId id="277"/>
          </p14:sldIdLst>
        </p14:section>
        <p14:section name="Rendimiento y ORMs" id="{0DB8C0F0-B8E7-5643-946C-D35F5DF52EF9}">
          <p14:sldIdLst>
            <p14:sldId id="275"/>
            <p14:sldId id="278"/>
            <p14:sldId id="279"/>
            <p14:sldId id="280"/>
            <p14:sldId id="281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5" roundtripDataSignature="AMtx7mhpf8vQ/iWo1s8Fgo/GArsFnzcz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A936D-8FC9-4A12-9C4F-80F20B73772D}">
  <a:tblStyle styleId="{3DBA936D-8FC9-4A12-9C4F-80F20B7377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2" d="100"/>
          <a:sy n="82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17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17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176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5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5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0"/>
          <p:cNvSpPr>
            <a:spLocks noGrp="1"/>
          </p:cNvSpPr>
          <p:nvPr>
            <p:ph type="pic" idx="2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80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0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2"/>
          <p:cNvSpPr>
            <a:spLocks noGrp="1"/>
          </p:cNvSpPr>
          <p:nvPr>
            <p:ph type="pic" idx="2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8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2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3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marL="914400" lvl="1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marL="1371600" lvl="2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marL="1828800" lvl="3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marL="2286000" lvl="4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4"/>
          <p:cNvSpPr>
            <a:spLocks noGrp="1"/>
          </p:cNvSpPr>
          <p:nvPr>
            <p:ph type="pic" idx="2"/>
          </p:nvPr>
        </p:nvSpPr>
        <p:spPr>
          <a:xfrm>
            <a:off x="6680200" y="5026947"/>
            <a:ext cx="6057902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84"/>
          <p:cNvSpPr>
            <a:spLocks noGrp="1"/>
          </p:cNvSpPr>
          <p:nvPr>
            <p:ph type="pic" idx="3"/>
          </p:nvPr>
        </p:nvSpPr>
        <p:spPr>
          <a:xfrm>
            <a:off x="6502400" y="886747"/>
            <a:ext cx="5867400" cy="391160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84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8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5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5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marL="914400" lvl="1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marL="1371600" lvl="2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marL="1828800" lvl="3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marL="2286000" lvl="4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marL="2743200" lvl="5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6"/>
          <p:cNvSpPr>
            <a:spLocks noGrp="1"/>
          </p:cNvSpPr>
          <p:nvPr>
            <p:ph type="pic" idx="2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8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4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74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7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querysets/#prefetch-related" TargetMode="External"/><Relationship Id="rId2" Type="http://schemas.openxmlformats.org/officeDocument/2006/relationships/hyperlink" Target="https://docs.djangoproject.com/en/4.1/ref/models/querysets/#select-related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chne/rails-mini-profiler" TargetMode="External"/><Relationship Id="rId2" Type="http://schemas.openxmlformats.org/officeDocument/2006/relationships/hyperlink" Target="https://github.com/jazzband/django-debug-toolbar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llycope.com/software/yoyo/lates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 idx="4294967295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B</a:t>
            </a:r>
            <a:r>
              <a:rPr lang="en-US"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ases de Datos</a:t>
            </a:r>
            <a:endParaRPr sz="8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4294967295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14: Bases de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/>
              <a:t>s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oftware</a:t>
            </a: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835A5-6F51-2964-E87D-6C8F915EA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L"/>
              <a:t>Veamos un ejemplo en vivo.</a:t>
            </a:r>
          </a:p>
          <a:p>
            <a:pPr marL="0" indent="0" algn="ctr">
              <a:buNone/>
            </a:pPr>
            <a:endParaRPr lang="en-CL"/>
          </a:p>
          <a:p>
            <a:pPr marL="0" indent="0" algn="ctr">
              <a:buNone/>
            </a:pPr>
            <a:r>
              <a:rPr lang="en-CL"/>
              <a:t>👀</a:t>
            </a:r>
          </a:p>
        </p:txBody>
      </p:sp>
    </p:spTree>
    <p:extLst>
      <p:ext uri="{BB962C8B-B14F-4D97-AF65-F5344CB8AC3E}">
        <p14:creationId xmlns:p14="http://schemas.microsoft.com/office/powerpoint/2010/main" val="44424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76359-3309-33FF-E015-DA4D23B6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Migraciones delicadas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D925-2D22-04AB-156D-D53E2512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r>
              <a:rPr lang="en-CL"/>
              <a:t>Las migraciones de la base de datos corren después del deploy, en la etapa del 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CL"/>
              <a:t> de la aplicación (antes de que la versión nueva empieze a funcionar).</a:t>
            </a:r>
          </a:p>
          <a:p>
            <a:r>
              <a:rPr lang="en-CL"/>
              <a:t>Los cambios que se hagan deben ser compatibles la versión anterior de la aplicación.</a:t>
            </a:r>
          </a:p>
          <a:p>
            <a:r>
              <a:rPr lang="en-CL"/>
              <a:t>Para hacer cambios grandes a veces es necesario hacer varias migraciones en varios lanzamientos de la aplicación para evitar problemas.</a:t>
            </a:r>
          </a:p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916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C178A-DE71-98DE-823B-D0A16474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L" sz="6000"/>
              <a:t>Migraciones delicadas: Renombrar una tabla o columna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1D5B-B295-B525-2EA6-0BC6B5F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CL"/>
              <a:t>Al renombrar una tabla o una columna la versión anterior de la aplicación no va a poder leer la tabla, para hacer el cambio es necesario hacerlo en varios pasos: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Crear una tabla o columna nueva con el nombre correcto.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Escribir los datos nuevos en ambas tablas/columnas.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Copiar los datos de la tabla/columna antigua a la nueva.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Cambiar las lecturas de la tabla/columna antigua a la nueva.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Cuando todo esté bien dejar de escribir a la tabla/columna nueva y borrarla.</a:t>
            </a:r>
          </a:p>
        </p:txBody>
      </p:sp>
    </p:spTree>
    <p:extLst>
      <p:ext uri="{BB962C8B-B14F-4D97-AF65-F5344CB8AC3E}">
        <p14:creationId xmlns:p14="http://schemas.microsoft.com/office/powerpoint/2010/main" val="41943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87204-E3A7-91AB-234B-2695F4D1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Rediseñar una base de datos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C842-F029-C6A2-0FF2-B188CB35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 anchor="t"/>
          <a:lstStyle/>
          <a:p>
            <a:pPr marL="50800" indent="0">
              <a:buNone/>
            </a:pPr>
            <a:r>
              <a:rPr lang="en-CL"/>
              <a:t>Hacer todo de nuevo generalmente es la peor decisión. Si es posible arreglar el modelo de datos sin partir de 0, suele ser preferible.</a:t>
            </a:r>
          </a:p>
          <a:p>
            <a:pPr marL="50800" indent="0">
              <a:buNone/>
            </a:pPr>
            <a:r>
              <a:rPr lang="en-CL"/>
              <a:t>Pero a veces es necesario.</a:t>
            </a:r>
          </a:p>
          <a:p>
            <a:pPr marL="50800" indent="0">
              <a:buNone/>
            </a:pPr>
            <a:endParaRPr lang="en-CL"/>
          </a:p>
          <a:p>
            <a:pPr marL="50800" indent="0">
              <a:buNone/>
            </a:pPr>
            <a:r>
              <a:rPr lang="en-CL"/>
              <a:t>¿Cómo migramos una base de datos mal diseñada a otra nueva bien hecha?</a:t>
            </a:r>
          </a:p>
          <a:p>
            <a:pPr marL="50800" indent="0">
              <a:buNone/>
            </a:pPr>
            <a:r>
              <a:rPr lang="en-CL"/>
              <a:t>El proceso es similar a renombrar una tabla, pero es un proceso mucho más largo y engorroso.</a:t>
            </a:r>
          </a:p>
        </p:txBody>
      </p:sp>
    </p:spTree>
    <p:extLst>
      <p:ext uri="{BB962C8B-B14F-4D97-AF65-F5344CB8AC3E}">
        <p14:creationId xmlns:p14="http://schemas.microsoft.com/office/powerpoint/2010/main" val="139210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87204-E3A7-91AB-234B-2695F4D1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Rediseñar una base de datos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C842-F029-C6A2-0FF2-B188CB35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 anchor="t"/>
          <a:lstStyle/>
          <a:p>
            <a:pPr marL="565150" indent="-514350">
              <a:buFont typeface="+mj-lt"/>
              <a:buAutoNum type="arabicPeriod"/>
            </a:pPr>
            <a:r>
              <a:rPr lang="en-CL"/>
              <a:t>Partimos de a poco modelando correctamente algunas tablas en la base de datos nueva.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Escribimos datos nuevos a ambas tablas. Hay que tener cuidado con referencias entre distintas bases de datos. PostgreSQL soporta llaves foráneas enter distintas bases de datos, pero las ORMs en general no).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Copiamos los datos de la base de datos vieja a la nueva.</a:t>
            </a:r>
          </a:p>
          <a:p>
            <a:pPr marL="565150" indent="-514350">
              <a:buFont typeface="+mj-lt"/>
              <a:buAutoNum type="arabicPeriod"/>
            </a:pPr>
            <a:r>
              <a:rPr lang="en-CL"/>
              <a:t>Eventualmente estamos seguros de que la tabla en la base de datos nueva funciona correctamente y dejamos de usar la tabla de la base de datos vieja.</a:t>
            </a:r>
          </a:p>
          <a:p>
            <a:endParaRPr lang="en-CL"/>
          </a:p>
          <a:p>
            <a:pPr marL="50800" indent="0">
              <a:buNone/>
            </a:pP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4387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69288-44FE-DBB8-F95B-95563087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/>
              <a:t>Modelación de datos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69AEAA-0618-0470-000A-6C3205F0B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58" y="3103727"/>
            <a:ext cx="7550484" cy="548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40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6AA5A-7A37-D260-4C52-4490744CC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L"/>
              <a:t>¡Lo más importante al desarrollar una aplicación!</a:t>
            </a:r>
          </a:p>
          <a:p>
            <a:pPr marL="0" indent="0" algn="ctr">
              <a:buNone/>
            </a:pPr>
            <a:endParaRPr lang="en-CL"/>
          </a:p>
          <a:p>
            <a:pPr marL="0" indent="0" algn="ctr">
              <a:buNone/>
            </a:pPr>
            <a:r>
              <a:rPr lang="en-CL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19900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7E67F-87EA-5584-E21E-5630C14B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Modelación de datos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F678-C8DC-63E6-5DB1-4E52B01D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pPr marL="50800" indent="0">
              <a:buNone/>
            </a:pPr>
            <a:r>
              <a:rPr lang="en-CL"/>
              <a:t>Más allá del uso que nuestra aplicación le dé a los datos, eventualmente los vamos a querer para hacer análisis, reportes, campañas, entre otros.</a:t>
            </a:r>
          </a:p>
          <a:p>
            <a:pPr marL="50800" indent="0">
              <a:buNone/>
            </a:pPr>
            <a:r>
              <a:rPr lang="en-CL"/>
              <a:t>Si el esquema es engorroso y dificil de entender, va a ser difícil trabajar con los datos. Arreglar una base de datos mal modelada es generalmente una tarea poco abarcable.</a:t>
            </a:r>
          </a:p>
          <a:p>
            <a:pPr marL="50800" indent="0">
              <a:buNone/>
            </a:pPr>
            <a:r>
              <a:rPr lang="en-CL"/>
              <a:t>Eventualmente queremos poder tomar decisiones a partir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75032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0FDAD8-44A6-7398-44DE-743E347D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Modelación de procesos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CEFEC-BC27-9B01-8F27-D6A46AE5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pPr marL="50800" indent="0">
              <a:buNone/>
            </a:pPr>
            <a:r>
              <a:rPr lang="en-CL"/>
              <a:t>A veces queremos modelar procesos que van cambiando de estados:</a:t>
            </a:r>
          </a:p>
          <a:p>
            <a:r>
              <a:rPr lang="en-CL"/>
              <a:t>Una compra  (pagada, en preparación, despachada)</a:t>
            </a:r>
          </a:p>
          <a:p>
            <a:r>
              <a:rPr lang="en-CL"/>
              <a:t>Una revisión manual (en espera de revisión, distintos resultados de la revisión: aprobada, rechazada, u otros)</a:t>
            </a:r>
          </a:p>
          <a:p>
            <a:pPr marL="50800" indent="0">
              <a:buNone/>
            </a:pP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9723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474753-4587-9ABF-DE08-44858456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Modelación de procesos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C4E2E-F49B-8BC3-5527-533EE73C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 anchor="t"/>
          <a:lstStyle/>
          <a:p>
            <a:pPr marL="50800" indent="0">
              <a:buNone/>
            </a:pPr>
            <a:r>
              <a:rPr lang="en-CL"/>
              <a:t>Podríamos querer modelarlo como un campo de la tabla:</a:t>
            </a:r>
          </a:p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state, comment, created_at, updated_at)</a:t>
            </a:r>
          </a:p>
          <a:p>
            <a:pPr marL="50800" indent="0">
              <a:buNone/>
            </a:pPr>
            <a:r>
              <a:rPr lang="en-CL"/>
              <a:t>O también:</a:t>
            </a:r>
          </a:p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comment, ordered_at, paid_at, prepared_at, shipped_at)</a:t>
            </a:r>
          </a:p>
          <a:p>
            <a:pPr marL="50800" indent="0">
              <a:buNone/>
            </a:pPr>
            <a:r>
              <a:rPr lang="en-CL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¿Estamos seguro que no pierdemos información así? ¿Qué pasa si queremos guardar información adicional sobre las etapas del proceso?</a:t>
            </a:r>
          </a:p>
        </p:txBody>
      </p:sp>
    </p:spTree>
    <p:extLst>
      <p:ext uri="{BB962C8B-B14F-4D97-AF65-F5344CB8AC3E}">
        <p14:creationId xmlns:p14="http://schemas.microsoft.com/office/powerpoint/2010/main" val="59352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BCCE5-9F8F-4E6A-EED4-9277692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Migraciones</a:t>
            </a:r>
          </a:p>
        </p:txBody>
      </p:sp>
      <p:pic>
        <p:nvPicPr>
          <p:cNvPr id="1030" name="Picture 6" descr="migrations header image">
            <a:extLst>
              <a:ext uri="{FF2B5EF4-FFF2-40B4-BE49-F238E27FC236}">
                <a16:creationId xmlns:a16="http://schemas.microsoft.com/office/drawing/2014/main" id="{D8B0C7FC-2FE0-0367-9B80-F955D2E3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2" y="2894111"/>
            <a:ext cx="9603874" cy="483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3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DA5A4-9939-ED85-9D28-72CF7AF9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Modelación de procesos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D8255-8473-EC70-CB48-9470A6FC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comment, created_at)</a:t>
            </a:r>
          </a:p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PaidOrder(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order_id, created_at, payment_method, payment_receipt)</a:t>
            </a:r>
          </a:p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PreparedOrder(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order_id, created_at, comment)</a:t>
            </a:r>
          </a:p>
          <a:p>
            <a:pPr marL="50800" indent="0">
              <a:buNone/>
            </a:pP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ShippedOrder(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order_id, created_at, tracking_number, shipping_company, expected_delivery_date)</a:t>
            </a:r>
          </a:p>
        </p:txBody>
      </p:sp>
    </p:spTree>
    <p:extLst>
      <p:ext uri="{BB962C8B-B14F-4D97-AF65-F5344CB8AC3E}">
        <p14:creationId xmlns:p14="http://schemas.microsoft.com/office/powerpoint/2010/main" val="59823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1EE2E3-24CA-CCE1-DB38-5BB61B70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DF7EEA-A27E-4820-F759-7554B87E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3" y="2598822"/>
            <a:ext cx="10738613" cy="68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7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6898C-E67F-CB20-52E4-979B27F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264EE-BBD6-2286-D091-2FE661F4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r>
              <a:rPr lang="en-CL"/>
              <a:t>Generalmente en una aplicación web lo más lento es la base de datos (cuando no hay mucha lógica implementada en el código).</a:t>
            </a:r>
          </a:p>
          <a:p>
            <a:r>
              <a:rPr lang="en-CL"/>
              <a:t>Muchas veces la aplicación no funciona lento porque los datos estén mal modelados, o porque la consulta sea muy pesada.</a:t>
            </a:r>
          </a:p>
          <a:p>
            <a:r>
              <a:rPr lang="en-CL"/>
              <a:t>¡Podríamos estar haciendo muchas consultas chicas!</a:t>
            </a:r>
          </a:p>
          <a:p>
            <a:r>
              <a:rPr lang="en-CL"/>
              <a:t>(También nos podría estar haciendo falta un índice.)</a:t>
            </a:r>
          </a:p>
        </p:txBody>
      </p:sp>
    </p:spTree>
    <p:extLst>
      <p:ext uri="{BB962C8B-B14F-4D97-AF65-F5344CB8AC3E}">
        <p14:creationId xmlns:p14="http://schemas.microsoft.com/office/powerpoint/2010/main" val="53498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1D8019-1020-B985-E7FB-C2F853D4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B17BE-A590-E77F-D9FC-04A6F75CA972}"/>
              </a:ext>
            </a:extLst>
          </p:cNvPr>
          <p:cNvSpPr txBox="1"/>
          <p:nvPr/>
        </p:nvSpPr>
        <p:spPr>
          <a:xfrm>
            <a:off x="952500" y="2603500"/>
            <a:ext cx="735169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0080"/>
                </a:solidFill>
                <a:effectLst/>
              </a:rPr>
              <a:t>def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my_view</a:t>
            </a:r>
            <a:r>
              <a:rPr lang="en-US" sz="2800">
                <a:solidFill>
                  <a:srgbClr val="000080"/>
                </a:solidFill>
                <a:effectLst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</a:rPr>
              <a:t>request</a:t>
            </a:r>
            <a:r>
              <a:rPr lang="en-US" sz="2800">
                <a:solidFill>
                  <a:srgbClr val="000080"/>
                </a:solidFill>
                <a:effectLst/>
              </a:rPr>
              <a:t>,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article_id</a:t>
            </a:r>
            <a:r>
              <a:rPr lang="en-US" sz="2800">
                <a:solidFill>
                  <a:srgbClr val="000080"/>
                </a:solidFill>
                <a:effectLst/>
              </a:rPr>
              <a:t>):</a:t>
            </a:r>
          </a:p>
          <a:p>
            <a:r>
              <a:rPr lang="en-US" sz="2800">
                <a:solidFill>
                  <a:srgbClr val="000080"/>
                </a:solidFill>
              </a:rPr>
              <a:t>    </a:t>
            </a:r>
            <a:r>
              <a:rPr lang="en-US" sz="2800">
                <a:solidFill>
                  <a:srgbClr val="008000"/>
                </a:solidFill>
                <a:effectLst/>
              </a:rPr>
              <a:t>article</a:t>
            </a:r>
            <a:r>
              <a:rPr lang="en-US" sz="2800"/>
              <a:t> </a:t>
            </a:r>
            <a:r>
              <a:rPr lang="en-US" sz="2800">
                <a:solidFill>
                  <a:srgbClr val="000080"/>
                </a:solidFill>
                <a:effectLst/>
              </a:rPr>
              <a:t>=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</a:rPr>
              <a:t>objects</a:t>
            </a:r>
            <a:r>
              <a:rPr lang="en-US" sz="2800">
                <a:solidFill>
                  <a:srgbClr val="000080"/>
                </a:solidFill>
                <a:effectLst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</a:rPr>
              <a:t>get</a:t>
            </a:r>
            <a:r>
              <a:rPr lang="en-US" sz="2800">
                <a:solidFill>
                  <a:srgbClr val="000080"/>
                </a:solidFill>
                <a:effectLst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</a:rPr>
              <a:t>article_id</a:t>
            </a:r>
            <a:r>
              <a:rPr lang="en-US" sz="2800">
                <a:solidFill>
                  <a:srgbClr val="000080"/>
                </a:solidFill>
                <a:effectLst/>
              </a:rPr>
              <a:t>)</a:t>
            </a:r>
          </a:p>
          <a:p>
            <a:r>
              <a:rPr lang="en-US" sz="2800">
                <a:solidFill>
                  <a:srgbClr val="000080"/>
                </a:solidFill>
              </a:rPr>
              <a:t>    </a:t>
            </a:r>
            <a:r>
              <a:rPr lang="en-US" sz="2800">
                <a:solidFill>
                  <a:srgbClr val="000080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render</a:t>
            </a:r>
            <a:r>
              <a:rPr lang="en-US" sz="2800">
                <a:solidFill>
                  <a:srgbClr val="000080"/>
                </a:solidFill>
                <a:effectLst/>
              </a:rPr>
              <a:t>(</a:t>
            </a:r>
          </a:p>
          <a:p>
            <a:r>
              <a:rPr lang="en-US" sz="2800">
                <a:solidFill>
                  <a:srgbClr val="000080"/>
                </a:solidFill>
              </a:rPr>
              <a:t>        </a:t>
            </a:r>
            <a:r>
              <a:rPr lang="en-US" sz="2800">
                <a:solidFill>
                  <a:srgbClr val="008000"/>
                </a:solidFill>
                <a:effectLst/>
              </a:rPr>
              <a:t>request</a:t>
            </a:r>
            <a:r>
              <a:rPr lang="en-US" sz="2800">
                <a:solidFill>
                  <a:srgbClr val="000080"/>
                </a:solidFill>
                <a:effectLst/>
              </a:rPr>
              <a:t>,</a:t>
            </a:r>
          </a:p>
          <a:p>
            <a:r>
              <a:rPr lang="en-US" sz="2800">
                <a:solidFill>
                  <a:srgbClr val="000080"/>
                </a:solidFill>
              </a:rPr>
              <a:t>        </a:t>
            </a:r>
            <a:r>
              <a:rPr lang="en-US" sz="2800">
                <a:solidFill>
                  <a:srgbClr val="EE0000"/>
                </a:solidFill>
                <a:effectLst/>
              </a:rPr>
              <a:t>"my_view.html"</a:t>
            </a:r>
            <a:r>
              <a:rPr lang="en-US" sz="2800">
                <a:solidFill>
                  <a:srgbClr val="000080"/>
                </a:solidFill>
                <a:effectLst/>
              </a:rPr>
              <a:t>,</a:t>
            </a:r>
          </a:p>
          <a:p>
            <a:r>
              <a:rPr lang="en-US" sz="2800">
                <a:solidFill>
                  <a:srgbClr val="000080"/>
                </a:solidFill>
              </a:rPr>
              <a:t>        </a:t>
            </a:r>
            <a:r>
              <a:rPr lang="en-US" sz="2800">
                <a:solidFill>
                  <a:srgbClr val="000080"/>
                </a:solidFill>
                <a:effectLst/>
              </a:rPr>
              <a:t>{</a:t>
            </a:r>
            <a:r>
              <a:rPr lang="en-US" sz="2800">
                <a:solidFill>
                  <a:srgbClr val="EE0000"/>
                </a:solidFill>
                <a:effectLst/>
              </a:rPr>
              <a:t>"article"</a:t>
            </a:r>
            <a:r>
              <a:rPr lang="en-US" sz="2800">
                <a:solidFill>
                  <a:srgbClr val="000080"/>
                </a:solidFill>
                <a:effectLst/>
              </a:rPr>
              <a:t>: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</a:rPr>
              <a:t>,</a:t>
            </a:r>
            <a:r>
              <a:rPr lang="en-US" sz="2800"/>
              <a:t> </a:t>
            </a:r>
            <a:r>
              <a:rPr lang="en-US" sz="2800">
                <a:solidFill>
                  <a:srgbClr val="EE0000"/>
                </a:solidFill>
                <a:effectLst/>
              </a:rPr>
              <a:t>"author"</a:t>
            </a:r>
            <a:r>
              <a:rPr lang="en-US" sz="2800">
                <a:solidFill>
                  <a:srgbClr val="000080"/>
                </a:solidFill>
                <a:effectLst/>
              </a:rPr>
              <a:t>:</a:t>
            </a:r>
            <a:r>
              <a:rPr lang="en-US" sz="2800"/>
              <a:t> </a:t>
            </a:r>
            <a:r>
              <a:rPr lang="en-US" sz="2800">
                <a:solidFill>
                  <a:srgbClr val="008000"/>
                </a:solidFill>
                <a:effectLst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</a:rPr>
              <a:t>author</a:t>
            </a:r>
            <a:r>
              <a:rPr lang="en-US" sz="2800">
                <a:solidFill>
                  <a:srgbClr val="000080"/>
                </a:solidFill>
                <a:effectLst/>
              </a:rPr>
              <a:t>}</a:t>
            </a:r>
          </a:p>
          <a:p>
            <a:r>
              <a:rPr lang="en-US" sz="2800">
                <a:solidFill>
                  <a:srgbClr val="000080"/>
                </a:solidFill>
                <a:effectLst/>
              </a:rPr>
              <a:t>)</a:t>
            </a:r>
            <a:endParaRPr lang="en-CL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BECD6-68A8-A031-3FB2-872EF69912B7}"/>
              </a:ext>
            </a:extLst>
          </p:cNvPr>
          <p:cNvSpPr txBox="1"/>
          <p:nvPr/>
        </p:nvSpPr>
        <p:spPr>
          <a:xfrm>
            <a:off x="952500" y="6240379"/>
            <a:ext cx="1109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Este pedazo de código hace (al menos) dos consultas a la base de datos: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primera para traer el articulo que venía como argumento de la vista.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segunda para buscar el autor del articulo cuando lo pedimos para el </a:t>
            </a:r>
            <a:r>
              <a:rPr lang="en-CL" sz="280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dict</a:t>
            </a:r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que va en lo que retorna la vista.</a:t>
            </a:r>
          </a:p>
        </p:txBody>
      </p:sp>
    </p:spTree>
    <p:extLst>
      <p:ext uri="{BB962C8B-B14F-4D97-AF65-F5344CB8AC3E}">
        <p14:creationId xmlns:p14="http://schemas.microsoft.com/office/powerpoint/2010/main" val="370276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1D8019-1020-B985-E7FB-C2F853D4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B17BE-A590-E77F-D9FC-04A6F75CA972}"/>
              </a:ext>
            </a:extLst>
          </p:cNvPr>
          <p:cNvSpPr txBox="1"/>
          <p:nvPr/>
        </p:nvSpPr>
        <p:spPr>
          <a:xfrm>
            <a:off x="952500" y="2603500"/>
            <a:ext cx="108318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my_view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article_id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article_id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select_related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"my_view.html"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"article"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L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BECD6-68A8-A031-3FB2-872EF69912B7}"/>
              </a:ext>
            </a:extLst>
          </p:cNvPr>
          <p:cNvSpPr txBox="1"/>
          <p:nvPr/>
        </p:nvSpPr>
        <p:spPr>
          <a:xfrm>
            <a:off x="952500" y="6888491"/>
            <a:ext cx="1109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Podemos hacer las consultas juntas (con un join) usando </a:t>
            </a:r>
            <a:r>
              <a:rPr lang="en-CL" sz="280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  <a:hlinkClick r:id="rId2"/>
              </a:rPr>
              <a:t>select_related</a:t>
            </a:r>
            <a:r>
              <a:rPr lang="en-CL" sz="280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 Django.</a:t>
            </a:r>
          </a:p>
          <a:p>
            <a:endParaRPr lang="en-CL" sz="2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Cuando queremos traer varias instancias de modelos relacionados podemos usar </a:t>
            </a:r>
            <a:r>
              <a:rPr lang="en-CL" sz="280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  <a:hlinkClick r:id="rId3"/>
              </a:rPr>
              <a:t>prefetch_related</a:t>
            </a:r>
            <a:r>
              <a:rPr lang="en-CL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Se usa para relaciones N-N.</a:t>
            </a:r>
          </a:p>
        </p:txBody>
      </p:sp>
    </p:spTree>
    <p:extLst>
      <p:ext uri="{BB962C8B-B14F-4D97-AF65-F5344CB8AC3E}">
        <p14:creationId xmlns:p14="http://schemas.microsoft.com/office/powerpoint/2010/main" val="248150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92805-599C-5EE2-E5B5-713CABF7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75BB-F7BA-BC27-E141-EA98CC0B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r>
              <a:rPr lang="en-CL"/>
              <a:t>No podemos optimizar nuestras aplicaciones si no sabemos dónde funcionan lento.</a:t>
            </a:r>
          </a:p>
          <a:p>
            <a:r>
              <a:rPr lang="en-CL"/>
              <a:t>Por lo que necesitamos herramientas que nos muestren esa información.</a:t>
            </a:r>
          </a:p>
          <a:p>
            <a:r>
              <a:rPr lang="en-CL"/>
              <a:t>En los entornos de desarrollo enDjango se usa </a:t>
            </a:r>
            <a:r>
              <a:rPr lang="en-CL">
                <a:hlinkClick r:id="rId2"/>
              </a:rPr>
              <a:t>django-debug-toolbar</a:t>
            </a:r>
            <a:r>
              <a:rPr lang="en-CL"/>
              <a:t>, para Ruby on Rails existe </a:t>
            </a:r>
            <a:r>
              <a:rPr lang="en-CL">
                <a:hlinkClick r:id="rId3"/>
              </a:rPr>
              <a:t>Rails Mini Profiler</a:t>
            </a:r>
            <a:r>
              <a:rPr lang="en-CL"/>
              <a:t>.</a:t>
            </a:r>
          </a:p>
          <a:p>
            <a:r>
              <a:rPr lang="en-CL"/>
              <a:t>En producción generalmente queremos más información por lo que integramos herramientas de monitoreo (APM) como Scout o NewRelic.</a:t>
            </a:r>
          </a:p>
        </p:txBody>
      </p:sp>
    </p:spTree>
    <p:extLst>
      <p:ext uri="{BB962C8B-B14F-4D97-AF65-F5344CB8AC3E}">
        <p14:creationId xmlns:p14="http://schemas.microsoft.com/office/powerpoint/2010/main" val="13411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835A5-6F51-2964-E87D-6C8F915EA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L"/>
              <a:t>Veamos un ejemplo en vivo.</a:t>
            </a:r>
          </a:p>
          <a:p>
            <a:pPr marL="0" indent="0" algn="ctr">
              <a:buNone/>
            </a:pPr>
            <a:endParaRPr lang="en-CL"/>
          </a:p>
          <a:p>
            <a:pPr marL="0" indent="0" algn="ctr">
              <a:buNone/>
            </a:pPr>
            <a:r>
              <a:rPr lang="en-CL"/>
              <a:t>👀</a:t>
            </a:r>
          </a:p>
        </p:txBody>
      </p:sp>
    </p:spTree>
    <p:extLst>
      <p:ext uri="{BB962C8B-B14F-4D97-AF65-F5344CB8AC3E}">
        <p14:creationId xmlns:p14="http://schemas.microsoft.com/office/powerpoint/2010/main" val="270364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E21E7-66E8-7281-274B-AE9CDF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Rendimiento y 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2CE9F-30F0-8E60-AA7E-7C76DFFB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549900" cy="6286500"/>
          </a:xfrm>
        </p:spPr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CL"/>
              <a:t>Ya vimos que cuando queremos aproximar el tiempo que va a tomar una consulta revisamos cuantas páginas del disco se leen.</a:t>
            </a:r>
          </a:p>
          <a:p>
            <a:pPr marL="50800" indent="0">
              <a:buNone/>
            </a:pPr>
            <a:r>
              <a:rPr lang="en-CL"/>
              <a:t>Para efectos de lecturas a una base de datos a través de una red, la cantidad de consultas que hacemos suele impactar más que la eficiencia de las consultas.</a:t>
            </a:r>
          </a:p>
          <a:p>
            <a:pPr marL="50800" indent="0">
              <a:buNone/>
            </a:pPr>
            <a:r>
              <a:rPr lang="en-CL"/>
              <a:t>Eso no quita que tenemos que hacer las consultas bien!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1D081-A4B8-AD04-0185-E3399406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29" y="3255667"/>
            <a:ext cx="4300241" cy="4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889FB0-E1E8-24BB-9FC8-831A76B1E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CL"/>
              <a:t>Digamos que estamos haciendo un scrapper de precios y stocks de cervezas en distintas tiendas. Tenemos el siguiente esquema que hasta ahora nos ha funcionado bien:</a:t>
            </a:r>
          </a:p>
          <a:p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Cervezas(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nombre, ibu, abv, id_marca, precio)</a:t>
            </a:r>
          </a:p>
          <a:p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Marcas(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nombre, país)</a:t>
            </a:r>
          </a:p>
          <a:p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Tiendas(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nombre)</a:t>
            </a:r>
          </a:p>
          <a:p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Stocks(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id_tienda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L" u="sng">
                <a:latin typeface="Consolas" panose="020B0609020204030204" pitchFamily="49" charset="0"/>
                <a:cs typeface="Consolas" panose="020B0609020204030204" pitchFamily="49" charset="0"/>
              </a:rPr>
              <a:t>id_cerveza</a:t>
            </a:r>
            <a:r>
              <a:rPr lang="en-CL">
                <a:latin typeface="Consolas" panose="020B0609020204030204" pitchFamily="49" charset="0"/>
                <a:cs typeface="Consolas" panose="020B0609020204030204" pitchFamily="49" charset="0"/>
              </a:rPr>
              <a:t>, cantidad)</a:t>
            </a:r>
          </a:p>
        </p:txBody>
      </p:sp>
    </p:spTree>
    <p:extLst>
      <p:ext uri="{BB962C8B-B14F-4D97-AF65-F5344CB8AC3E}">
        <p14:creationId xmlns:p14="http://schemas.microsoft.com/office/powerpoint/2010/main" val="280087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63DF0-7F30-3881-A75F-98C6F6A9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0"/>
            <a:ext cx="11099800" cy="2406315"/>
          </a:xfrm>
        </p:spPr>
        <p:txBody>
          <a:bodyPr anchor="t"/>
          <a:lstStyle/>
          <a:p>
            <a:pPr marL="0" indent="0">
              <a:buNone/>
            </a:pPr>
            <a:r>
              <a:rPr lang="en-CL"/>
              <a:t>Nuestra jefa nos comenta que los precios de una misma cerveza no necesariamente son los mismos para tiendas distintas!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A0E78-554C-50A3-8545-1D2CF24D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8" y="2406315"/>
            <a:ext cx="4343400" cy="553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008FA5-E53D-E39F-A0ED-A7926AE1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94" y="2812715"/>
            <a:ext cx="36576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3E7E7-1B26-4135-AD4E-D9CECEA1B356}"/>
              </a:ext>
            </a:extLst>
          </p:cNvPr>
          <p:cNvSpPr txBox="1"/>
          <p:nvPr/>
        </p:nvSpPr>
        <p:spPr>
          <a:xfrm>
            <a:off x="3781142" y="8349915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¿Cómo lo solucionamos?</a:t>
            </a:r>
          </a:p>
        </p:txBody>
      </p:sp>
    </p:spTree>
    <p:extLst>
      <p:ext uri="{BB962C8B-B14F-4D97-AF65-F5344CB8AC3E}">
        <p14:creationId xmlns:p14="http://schemas.microsoft.com/office/powerpoint/2010/main" val="22850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17AE6-D395-60CF-071C-DD4383D3E781}"/>
              </a:ext>
            </a:extLst>
          </p:cNvPr>
          <p:cNvSpPr txBox="1"/>
          <p:nvPr/>
        </p:nvSpPr>
        <p:spPr>
          <a:xfrm>
            <a:off x="1317458" y="866274"/>
            <a:ext cx="103698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Precios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id_cerveza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 NULL,</a:t>
            </a:r>
          </a:p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id_tienda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 NULL,</a:t>
            </a:r>
          </a:p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precio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FOREIGN KEY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id_cerveza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REFERENCES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Cervezas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FOREIGN KEY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id_tienda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REFERENCES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Tiendas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L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A9C65-6AB6-3A8C-E59E-88911560AE33}"/>
              </a:ext>
            </a:extLst>
          </p:cNvPr>
          <p:cNvSpPr txBox="1"/>
          <p:nvPr/>
        </p:nvSpPr>
        <p:spPr>
          <a:xfrm>
            <a:off x="1317458" y="7145270"/>
            <a:ext cx="10369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Cervezas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DROP COLUMN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precio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L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E546-D96F-7F2A-2BE8-39478B486118}"/>
              </a:ext>
            </a:extLst>
          </p:cNvPr>
          <p:cNvSpPr txBox="1"/>
          <p:nvPr/>
        </p:nvSpPr>
        <p:spPr>
          <a:xfrm>
            <a:off x="1317458" y="5082990"/>
            <a:ext cx="10369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2800">
                <a:latin typeface="Consolas" panose="020B0609020204030204" pitchFamily="49" charset="0"/>
                <a:cs typeface="Consolas" panose="020B0609020204030204" pitchFamily="49" charset="0"/>
              </a:rPr>
              <a:t>&lt;copio los precios de la tabla Cervezas a la nueva tabla Precios para no perder información&gt;</a:t>
            </a:r>
          </a:p>
        </p:txBody>
      </p:sp>
    </p:spTree>
    <p:extLst>
      <p:ext uri="{BB962C8B-B14F-4D97-AF65-F5344CB8AC3E}">
        <p14:creationId xmlns:p14="http://schemas.microsoft.com/office/powerpoint/2010/main" val="250289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38E129-F5C5-70DD-85B9-24411BBA3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L"/>
              <a:t>¿Habrá una forma mejor de hacer esto?</a:t>
            </a:r>
          </a:p>
          <a:p>
            <a:pPr marL="0" indent="0" algn="ctr">
              <a:buNone/>
            </a:pPr>
            <a:endParaRPr lang="en-CL"/>
          </a:p>
          <a:p>
            <a:pPr marL="0" indent="0" algn="ctr">
              <a:buNone/>
            </a:pPr>
            <a:r>
              <a:rPr lang="en-CL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6832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41B7DB-69E1-D968-0EE0-32DE4010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Migraciones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A6A0-3AE8-270A-58F3-CE543F2F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</p:spPr>
        <p:txBody>
          <a:bodyPr/>
          <a:lstStyle/>
          <a:p>
            <a:r>
              <a:rPr lang="en-CL"/>
              <a:t>El esquema de una base de datos define las tablas y sus relaciones.</a:t>
            </a:r>
          </a:p>
          <a:p>
            <a:r>
              <a:rPr lang="en-CL"/>
              <a:t>En la vida de un proyecto los requerimientos van cambiando, y el esquema de la base de datos necesita cambiar.</a:t>
            </a:r>
          </a:p>
          <a:p>
            <a:r>
              <a:rPr lang="en-CL"/>
              <a:t>Usamos migraciones para modificar el esquema de la base de datos en la medida que las necesidades van cambiando.</a:t>
            </a:r>
          </a:p>
        </p:txBody>
      </p:sp>
    </p:spTree>
    <p:extLst>
      <p:ext uri="{BB962C8B-B14F-4D97-AF65-F5344CB8AC3E}">
        <p14:creationId xmlns:p14="http://schemas.microsoft.com/office/powerpoint/2010/main" val="8390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339606-1DA3-46E6-2780-6EE1E4D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/>
              <a:t>Ejemplo: </a:t>
            </a:r>
            <a:r>
              <a:rPr lang="en-CL">
                <a:hlinkClick r:id="rId2"/>
              </a:rPr>
              <a:t>yoyo-migrations</a:t>
            </a:r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174EB-99CF-A483-2D52-C65BF59AF2B1}"/>
              </a:ext>
            </a:extLst>
          </p:cNvPr>
          <p:cNvSpPr txBox="1"/>
          <p:nvPr/>
        </p:nvSpPr>
        <p:spPr>
          <a:xfrm>
            <a:off x="396401" y="2603500"/>
            <a:ext cx="1221199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file: migrations/0002.create-prices.py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yoyo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</a:p>
          <a:p>
            <a:endParaRPr lang="en-US" sz="28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__depends__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"0001.initial-schema"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80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steps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step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"CREATE TABLE Precios(id_cerveza INT NOT NULL, ...)"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"DROP TABLE Precios"</a:t>
            </a:r>
            <a:endParaRPr lang="en-US" sz="2800"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step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"ALTER TABLE Cervezas DROP COLUMN precio"</a:t>
            </a:r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>
                <a:solidFill>
                  <a:srgbClr val="EE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"ALTER TABLE Cervezas ADD precio DECIMAL(10, 2)”</a:t>
            </a:r>
            <a:endParaRPr lang="en-US" sz="280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r>
              <a:rPr lang="en-US" sz="280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C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7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D879A0-D81D-DC54-F2DE-CA4A3B4C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Migraciones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D534-78CE-E48E-63E6-E7AE5940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998" y="2603500"/>
            <a:ext cx="11099800" cy="6286500"/>
          </a:xfrm>
        </p:spPr>
        <p:txBody>
          <a:bodyPr>
            <a:normAutofit fontScale="92500"/>
          </a:bodyPr>
          <a:lstStyle/>
          <a:p>
            <a:r>
              <a:rPr lang="en-CL"/>
              <a:t>Las creamos y probamos en nuestra copia local de la base de datos.</a:t>
            </a:r>
          </a:p>
          <a:p>
            <a:r>
              <a:rPr lang="en-CL"/>
              <a:t>Si no queda bien, deshacemos la migración (rollback), la arreglamos y la corremos de nuevo.</a:t>
            </a:r>
          </a:p>
          <a:p>
            <a:r>
              <a:rPr lang="en-CL"/>
              <a:t>Cuando está todo bien subimos nuestros cambios (a git por ejemplo).</a:t>
            </a:r>
          </a:p>
          <a:p>
            <a:r>
              <a:rPr lang="en-CL"/>
              <a:t>Al lanzar versiones nuevas se corren (automáticamente) las migraciones pendientes.</a:t>
            </a:r>
          </a:p>
          <a:p>
            <a:r>
              <a:rPr lang="en-CL"/>
              <a:t>Si el lanzamiento tiene problemas se puede hacer redeploy de la version anterior del servicio junto con un rollback de las migraciones relacionadas a ese lanzamiento.</a:t>
            </a:r>
          </a:p>
        </p:txBody>
      </p:sp>
    </p:spTree>
    <p:extLst>
      <p:ext uri="{BB962C8B-B14F-4D97-AF65-F5344CB8AC3E}">
        <p14:creationId xmlns:p14="http://schemas.microsoft.com/office/powerpoint/2010/main" val="282639869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1476</Words>
  <Application>Microsoft Macintosh PowerPoint</Application>
  <PresentationFormat>Custom</PresentationFormat>
  <Paragraphs>139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Helvetica Neue</vt:lpstr>
      <vt:lpstr>White</vt:lpstr>
      <vt:lpstr>Bases de Datos</vt:lpstr>
      <vt:lpstr>Migraciones</vt:lpstr>
      <vt:lpstr>PowerPoint Presentation</vt:lpstr>
      <vt:lpstr>PowerPoint Presentation</vt:lpstr>
      <vt:lpstr>PowerPoint Presentation</vt:lpstr>
      <vt:lpstr>PowerPoint Presentation</vt:lpstr>
      <vt:lpstr>Migraciones</vt:lpstr>
      <vt:lpstr>Ejemplo: yoyo-migrations</vt:lpstr>
      <vt:lpstr>Migraciones</vt:lpstr>
      <vt:lpstr>PowerPoint Presentation</vt:lpstr>
      <vt:lpstr>Migraciones delicadas</vt:lpstr>
      <vt:lpstr>Migraciones delicadas: Renombrar una tabla o columna</vt:lpstr>
      <vt:lpstr>Rediseñar una base de datos</vt:lpstr>
      <vt:lpstr>Rediseñar una base de datos</vt:lpstr>
      <vt:lpstr>Modelación de datos</vt:lpstr>
      <vt:lpstr>PowerPoint Presentation</vt:lpstr>
      <vt:lpstr>Modelación de datos</vt:lpstr>
      <vt:lpstr>Modelación de procesos</vt:lpstr>
      <vt:lpstr>Modelación de procesos</vt:lpstr>
      <vt:lpstr>Modelación de procesos</vt:lpstr>
      <vt:lpstr>Rendimiento y ORMs</vt:lpstr>
      <vt:lpstr>Rendimiento y ORMs</vt:lpstr>
      <vt:lpstr>Rendimiento y ORMs</vt:lpstr>
      <vt:lpstr>Rendimiento y ORMs</vt:lpstr>
      <vt:lpstr>Rendimiento y ORMs</vt:lpstr>
      <vt:lpstr>PowerPoint Presentation</vt:lpstr>
      <vt:lpstr>Rendimiento y 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cp:lastModifiedBy>Alejandro Pimentel</cp:lastModifiedBy>
  <cp:revision>14</cp:revision>
  <dcterms:modified xsi:type="dcterms:W3CDTF">2022-11-09T18:17:08Z</dcterms:modified>
</cp:coreProperties>
</file>