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</p:sldIdLst>
  <p:sldSz cy="6858000" cx="9144000"/>
  <p:notesSz cx="6858000" cy="9144000"/>
  <p:embeddedFontLst>
    <p:embeddedFont>
      <p:font typeface="Tahoma"/>
      <p:regular r:id="rId79"/>
      <p:bold r:id="rId80"/>
    </p:embeddedFont>
    <p:embeddedFont>
      <p:font typeface="Helvetica Neue"/>
      <p:regular r:id="rId81"/>
      <p:bold r:id="rId82"/>
      <p:italic r:id="rId83"/>
      <p:boldItalic r:id="rId84"/>
    </p:embeddedFont>
    <p:embeddedFont>
      <p:font typeface="Helvetica Neue Light"/>
      <p:regular r:id="rId85"/>
      <p:bold r:id="rId86"/>
      <p:italic r:id="rId87"/>
      <p:boldItalic r:id="rId8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89" roundtripDataSignature="AMtx7mi42S5jI4aURZ6ihfrUD9t0VWsU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C6F794D-DE3D-4A1B-9D33-1E774CCB8E77}">
  <a:tblStyle styleId="{0C6F794D-DE3D-4A1B-9D33-1E774CCB8E77}" styleName="Table_0">
    <a:wholeTbl>
      <a:tcTxStyle b="off" i="off">
        <a:font>
          <a:latin typeface="Helvetica Light"/>
          <a:ea typeface="Helvetica Light"/>
          <a:cs typeface="Helvetica Light"/>
        </a:font>
        <a:schemeClr val="dk1"/>
      </a:tcTxStyle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fill>
          <a:solidFill>
            <a:schemeClr val="accent1">
              <a:alpha val="40000"/>
            </a:schemeClr>
          </a:solidFill>
        </a:fill>
      </a:tcStyle>
    </a:band1H>
    <a:band2H>
      <a:tcTxStyle b="off" i="off"/>
    </a:band2H>
    <a:band1V>
      <a:tcTxStyle b="off" i="off"/>
      <a:tcStyle>
        <a:tcBdr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 b="off" i="off"/>
    </a:band2V>
    <a:lastCol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lastCol>
    <a:firstCol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firstCol>
    <a:lastRow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Helvetica Light"/>
          <a:ea typeface="Helvetica Light"/>
          <a:cs typeface="Helvetica Light"/>
        </a:font>
        <a:schemeClr val="lt1"/>
      </a:tcTxStyle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  <a:tblStyle styleId="{B1466A94-CDE6-468A-9B65-CE0E4E63C42C}" styleName="Table_1">
    <a:wholeTbl>
      <a:tcTxStyle b="off" i="off">
        <a:font>
          <a:latin typeface="Helvetica Light"/>
          <a:ea typeface="Helvetica Light"/>
          <a:cs typeface="Helvetica Light"/>
        </a:font>
        <a:schemeClr val="dk1"/>
      </a:tcTxStyle>
      <a:tcStyle>
        <a:tcBdr>
          <a:lef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fill>
          <a:solidFill>
            <a:schemeClr val="accent6">
              <a:alpha val="40000"/>
            </a:schemeClr>
          </a:solidFill>
        </a:fill>
      </a:tcStyle>
    </a:band1H>
    <a:band2H>
      <a:tcTxStyle b="off" i="off"/>
    </a:band2H>
    <a:band1V>
      <a:tcTxStyle b="off" i="off"/>
      <a:tcStyle>
        <a:tcBdr>
          <a:top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TxStyle b="off" i="off"/>
    </a:band2V>
    <a:lastCol>
      <a:tcTxStyle b="on" i="off"/>
      <a:tcStyle>
        <a:tcBdr>
          <a:lef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lastCol>
    <a:firstCol>
      <a:tcTxStyle b="on" i="off"/>
      <a:tcStyle>
        <a:tcBdr>
          <a:lef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firstCol>
    <a:lastRow>
      <a:tcTxStyle b="on" i="off"/>
      <a:tcStyle>
        <a:tcBdr>
          <a:lef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Helvetica Light"/>
          <a:ea typeface="Helvetica Light"/>
          <a:cs typeface="Helvetica Light"/>
        </a:font>
        <a:schemeClr val="lt1"/>
      </a:tcTxStyle>
      <a:tcStyle>
        <a:tcBdr>
          <a:lef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6"/>
          </a:solidFill>
        </a:fill>
      </a:tcStyle>
    </a:firstRow>
    <a:neCell>
      <a:tcTxStyle b="off" i="off"/>
    </a:neCell>
    <a:nwCell>
      <a:tcTxStyle b="off" i="off"/>
    </a:nwCell>
  </a:tblStyle>
  <a:tblStyle styleId="{F6CAD34C-44A5-4817-9994-EB54B529AD41}" styleName="Table_2">
    <a:wholeTbl>
      <a:tcTxStyle b="off" i="off">
        <a:font>
          <a:latin typeface="Helvetica Light"/>
          <a:ea typeface="Helvetica Light"/>
          <a:cs typeface="Helvetica Light"/>
        </a:font>
        <a:schemeClr val="dk1"/>
      </a:tcTxStyle>
      <a:tcStyle>
        <a:tcBdr>
          <a:lef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fill>
          <a:solidFill>
            <a:schemeClr val="accent5">
              <a:alpha val="40000"/>
            </a:schemeClr>
          </a:solidFill>
        </a:fill>
      </a:tcStyle>
    </a:band1H>
    <a:band2H>
      <a:tcTxStyle b="off" i="off"/>
    </a:band2H>
    <a:band1V>
      <a:tcTxStyle b="off" i="off"/>
      <a:tcStyle>
        <a:tcBdr>
          <a:top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TxStyle b="off" i="off"/>
    </a:band2V>
    <a:lastCol>
      <a:tcTxStyle b="on" i="off"/>
      <a:tcStyle>
        <a:tcBdr>
          <a:lef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lastCol>
    <a:firstCol>
      <a:tcTxStyle b="on" i="off"/>
      <a:tcStyle>
        <a:tcBdr>
          <a:lef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firstCol>
    <a:lastRow>
      <a:tcTxStyle b="on" i="off"/>
      <a:tcStyle>
        <a:tcBdr>
          <a:lef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Helvetica Light"/>
          <a:ea typeface="Helvetica Light"/>
          <a:cs typeface="Helvetica Light"/>
        </a:font>
        <a:schemeClr val="lt1"/>
      </a:tcTxStyle>
      <a:tcStyle>
        <a:tcBdr>
          <a:lef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5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font" Target="fonts/HelveticaNeue-boldItalic.fntdata"/><Relationship Id="rId83" Type="http://schemas.openxmlformats.org/officeDocument/2006/relationships/font" Target="fonts/HelveticaNeue-italic.fntdata"/><Relationship Id="rId42" Type="http://schemas.openxmlformats.org/officeDocument/2006/relationships/slide" Target="slides/slide36.xml"/><Relationship Id="rId86" Type="http://schemas.openxmlformats.org/officeDocument/2006/relationships/font" Target="fonts/HelveticaNeueLight-bold.fntdata"/><Relationship Id="rId41" Type="http://schemas.openxmlformats.org/officeDocument/2006/relationships/slide" Target="slides/slide35.xml"/><Relationship Id="rId85" Type="http://schemas.openxmlformats.org/officeDocument/2006/relationships/font" Target="fonts/HelveticaNeueLight-regular.fntdata"/><Relationship Id="rId44" Type="http://schemas.openxmlformats.org/officeDocument/2006/relationships/slide" Target="slides/slide38.xml"/><Relationship Id="rId88" Type="http://schemas.openxmlformats.org/officeDocument/2006/relationships/font" Target="fonts/HelveticaNeueLight-boldItalic.fntdata"/><Relationship Id="rId43" Type="http://schemas.openxmlformats.org/officeDocument/2006/relationships/slide" Target="slides/slide37.xml"/><Relationship Id="rId87" Type="http://schemas.openxmlformats.org/officeDocument/2006/relationships/font" Target="fonts/HelveticaNeueLight-italic.fntdata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9" Type="http://customschemas.google.com/relationships/presentationmetadata" Target="metadata"/><Relationship Id="rId80" Type="http://schemas.openxmlformats.org/officeDocument/2006/relationships/font" Target="fonts/Tahoma-bold.fntdata"/><Relationship Id="rId82" Type="http://schemas.openxmlformats.org/officeDocument/2006/relationships/font" Target="fonts/HelveticaNeue-bold.fntdata"/><Relationship Id="rId81" Type="http://schemas.openxmlformats.org/officeDocument/2006/relationships/font" Target="fonts/HelveticaNeu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font" Target="fonts/Tahoma-regular.fntdata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5" name="Google Shape;26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1" name="Google Shape;281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7" name="Google Shape;297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3" name="Google Shape;303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1" name="Google Shape;311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0" name="Google Shape;320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1" name="Google Shape;33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8" name="Google Shape;338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7" name="Google Shape;347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8" name="Google Shape;358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4" name="Google Shape;364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9" name="Google Shape;379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5" name="Google Shape;385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2" name="Google Shape;392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8" name="Google Shape;398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5" name="Google Shape;405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1" name="Google Shape;411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7" name="Google Shape;417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3" name="Google Shape;423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9" name="Google Shape;429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5" name="Google Shape;435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3" name="Google Shape;443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0" name="Google Shape;450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7" name="Google Shape;457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6" name="Google Shape;466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5" name="Google Shape;475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4" name="Google Shape;484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1" name="Google Shape;491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7" name="Google Shape;497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3" name="Google Shape;503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9" name="Google Shape;509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0" name="Google Shape;520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6" name="Google Shape;526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3" name="Google Shape;533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1" name="Google Shape;541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7" name="Google Shape;547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3" name="Google Shape;553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1" name="Google Shape;561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7" name="Google Shape;567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3" name="Google Shape;573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0" name="Google Shape;580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7" name="Google Shape;587;p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6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6" name="Google Shape;596;p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6" name="Google Shape;606;p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9" name="Google Shape;619;p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9" name="Google Shape;629;p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6" name="Google Shape;636;p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subtítulo">
  <p:cSld name="TITLE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4"/>
          <p:cNvSpPr txBox="1"/>
          <p:nvPr>
            <p:ph type="title"/>
          </p:nvPr>
        </p:nvSpPr>
        <p:spPr>
          <a:xfrm>
            <a:off x="892969" y="1151930"/>
            <a:ext cx="7358100" cy="2321700"/>
          </a:xfrm>
          <a:prstGeom prst="rect">
            <a:avLst/>
          </a:prstGeom>
          <a:noFill/>
          <a:ln>
            <a:noFill/>
          </a:ln>
        </p:spPr>
        <p:txBody>
          <a:bodyPr anchorCtr="0" anchor="b" bIns="35725" lIns="35725" spcFirstLastPara="1" rIns="35725" wrap="square" tIns="357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9pPr>
          </a:lstStyle>
          <a:p/>
        </p:txBody>
      </p:sp>
      <p:sp>
        <p:nvSpPr>
          <p:cNvPr id="11" name="Google Shape;11;p74"/>
          <p:cNvSpPr txBox="1"/>
          <p:nvPr>
            <p:ph idx="1" type="body"/>
          </p:nvPr>
        </p:nvSpPr>
        <p:spPr>
          <a:xfrm>
            <a:off x="892969" y="3536156"/>
            <a:ext cx="73581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5725" lIns="35725" spcFirstLastPara="1" rIns="35725" wrap="square" tIns="357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  <a:defRPr sz="23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  <a:defRPr sz="23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  <a:defRPr sz="23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  <a:defRPr sz="23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  <a:defRPr sz="2300"/>
            </a:lvl5pPr>
            <a:lvl6pPr indent="-285750" lvl="5" marL="27432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" name="Google Shape;12;p74"/>
          <p:cNvSpPr txBox="1"/>
          <p:nvPr>
            <p:ph idx="12" type="sldNum"/>
          </p:nvPr>
        </p:nvSpPr>
        <p:spPr>
          <a:xfrm>
            <a:off x="4437983" y="6505277"/>
            <a:ext cx="2589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5725" lIns="35725" spcFirstLastPara="1" rIns="35725" wrap="square" tIns="35725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 Light"/>
              <a:buNone/>
              <a:defRPr b="0" i="0" sz="1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 Light"/>
              <a:buNone/>
              <a:defRPr b="0" i="0" sz="1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 Light"/>
              <a:buNone/>
              <a:defRPr b="0" i="0" sz="1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 Light"/>
              <a:buNone/>
              <a:defRPr b="0" i="0" sz="1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 Light"/>
              <a:buNone/>
              <a:defRPr b="0" i="0" sz="1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 Light"/>
              <a:buNone/>
              <a:defRPr b="0" i="0" sz="1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 Light"/>
              <a:buNone/>
              <a:defRPr b="0" i="0" sz="1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 Light"/>
              <a:buNone/>
              <a:defRPr b="0" i="0" sz="1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 Light"/>
              <a:buNone/>
              <a:defRPr b="0" i="0" sz="1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3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8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4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84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8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7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7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6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" name="Google Shape;19;p76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" name="Google Shape;20;p7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7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7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78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78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7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0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80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8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1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2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82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82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82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8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9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6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8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0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2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Relationship Id="rId3" Type="http://schemas.openxmlformats.org/officeDocument/2006/relationships/hyperlink" Target="http://aidanhogan.com/teaching/cc5212-1-2020/lectures/MDP2020-10.pdf" TargetMode="Externa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Relationship Id="rId3" Type="http://schemas.openxmlformats.org/officeDocument/2006/relationships/hyperlink" Target="https://www.youtube.com/watch?v=vR97-4UG7x0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>
            <p:ph idx="4294967295" type="ctrTitle"/>
          </p:nvPr>
        </p:nvSpPr>
        <p:spPr>
          <a:xfrm>
            <a:off x="892969" y="1151930"/>
            <a:ext cx="7358100" cy="2321700"/>
          </a:xfrm>
          <a:prstGeom prst="rect">
            <a:avLst/>
          </a:prstGeom>
          <a:noFill/>
          <a:ln>
            <a:noFill/>
          </a:ln>
        </p:spPr>
        <p:txBody>
          <a:bodyPr anchorCtr="0" anchor="b" bIns="35725" lIns="35725" spcFirstLastPara="1" rIns="35725" wrap="square" tIns="357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 Light"/>
              <a:buNone/>
            </a:pPr>
            <a:r>
              <a:rPr b="0" i="0" lang="es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Bases de Datos</a:t>
            </a:r>
            <a:endParaRPr b="0" i="0" sz="5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9" name="Google Shape;59;p1"/>
          <p:cNvSpPr txBox="1"/>
          <p:nvPr>
            <p:ph idx="4294967295" type="subTitle"/>
          </p:nvPr>
        </p:nvSpPr>
        <p:spPr>
          <a:xfrm>
            <a:off x="892969" y="3536156"/>
            <a:ext cx="73581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5725" lIns="35725" spcFirstLastPara="1" rIns="35725" wrap="square" tIns="357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NoSQL</a:t>
            </a:r>
            <a:endParaRPr b="0" i="0" sz="25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"/>
          <p:cNvSpPr txBox="1"/>
          <p:nvPr/>
        </p:nvSpPr>
        <p:spPr>
          <a:xfrm>
            <a:off x="3043651" y="710887"/>
            <a:ext cx="3056700" cy="13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Consistencia</a:t>
            </a:r>
            <a:endParaRPr b="0" i="0" sz="4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15" name="Google Shape;11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0980" y="2615800"/>
            <a:ext cx="6576714" cy="4071937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0"/>
          <p:cNvSpPr txBox="1"/>
          <p:nvPr/>
        </p:nvSpPr>
        <p:spPr>
          <a:xfrm>
            <a:off x="510209" y="1860751"/>
            <a:ext cx="81237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¿Cuántos userID hay empezando con "A"?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"/>
          <p:cNvSpPr txBox="1"/>
          <p:nvPr/>
        </p:nvSpPr>
        <p:spPr>
          <a:xfrm>
            <a:off x="3043651" y="710887"/>
            <a:ext cx="3056700" cy="13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Consistencia</a:t>
            </a:r>
            <a:endParaRPr b="0" i="0" sz="4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22" name="Google Shape;12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0980" y="2615800"/>
            <a:ext cx="6576714" cy="4071937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1"/>
          <p:cNvSpPr txBox="1"/>
          <p:nvPr/>
        </p:nvSpPr>
        <p:spPr>
          <a:xfrm>
            <a:off x="510209" y="1860751"/>
            <a:ext cx="81237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¿Cuántos userID hay empezando con "A"?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1"/>
          <p:cNvSpPr/>
          <p:nvPr/>
        </p:nvSpPr>
        <p:spPr>
          <a:xfrm>
            <a:off x="6456930" y="2185962"/>
            <a:ext cx="1616700" cy="466500"/>
          </a:xfrm>
          <a:prstGeom prst="wedgeEllipseCallout">
            <a:avLst>
              <a:gd fmla="val -90151" name="adj1"/>
              <a:gd fmla="val 158048" name="adj2"/>
            </a:avLst>
          </a:prstGeom>
          <a:blipFill rotWithShape="1">
            <a:blip r:embed="rId4">
              <a:alphaModFix/>
            </a:blip>
            <a:tile algn="tl" flip="none" tx="0" sx="99995" ty="0" sy="99995"/>
          </a:blip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35725" lIns="35725" spcFirstLastPara="1" rIns="35725" wrap="square" tIns="3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</a:pPr>
            <a:r>
              <a:rPr b="0" i="0" lang="es" sz="17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128</a:t>
            </a:r>
            <a:endParaRPr b="0" i="0" sz="17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/>
        </p:nvSpPr>
        <p:spPr>
          <a:xfrm>
            <a:off x="3043651" y="710887"/>
            <a:ext cx="3056700" cy="13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Consistencia</a:t>
            </a:r>
            <a:endParaRPr b="0" i="0" sz="4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30" name="Google Shape;13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0980" y="2615800"/>
            <a:ext cx="6576714" cy="407193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2"/>
          <p:cNvSpPr txBox="1"/>
          <p:nvPr/>
        </p:nvSpPr>
        <p:spPr>
          <a:xfrm>
            <a:off x="510209" y="1860751"/>
            <a:ext cx="81237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¿Cuántos userID hay empezando con "A"?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2"/>
          <p:cNvSpPr/>
          <p:nvPr/>
        </p:nvSpPr>
        <p:spPr>
          <a:xfrm>
            <a:off x="6456930" y="2185962"/>
            <a:ext cx="1616700" cy="466500"/>
          </a:xfrm>
          <a:prstGeom prst="wedgeEllipseCallout">
            <a:avLst>
              <a:gd fmla="val -90151" name="adj1"/>
              <a:gd fmla="val 158048" name="adj2"/>
            </a:avLst>
          </a:prstGeom>
          <a:blipFill rotWithShape="1">
            <a:blip r:embed="rId4">
              <a:alphaModFix/>
            </a:blip>
            <a:tile algn="tl" flip="none" tx="0" sx="99995" ty="0" sy="99995"/>
          </a:blip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35725" lIns="35725" spcFirstLastPara="1" rIns="35725" wrap="square" tIns="3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</a:pPr>
            <a:r>
              <a:rPr b="0" i="0" lang="es" sz="17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128</a:t>
            </a:r>
            <a:endParaRPr b="0" i="0" sz="17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3" name="Google Shape;133;p12"/>
          <p:cNvSpPr/>
          <p:nvPr/>
        </p:nvSpPr>
        <p:spPr>
          <a:xfrm>
            <a:off x="7527472" y="4185165"/>
            <a:ext cx="1616700" cy="466500"/>
          </a:xfrm>
          <a:prstGeom prst="wedgeEllipseCallout">
            <a:avLst>
              <a:gd fmla="val -67992" name="adj1"/>
              <a:gd fmla="val 173796" name="adj2"/>
            </a:avLst>
          </a:prstGeom>
          <a:blipFill rotWithShape="1">
            <a:blip r:embed="rId4">
              <a:alphaModFix/>
            </a:blip>
            <a:tile algn="tl" flip="none" tx="0" sx="99995" ty="0" sy="99995"/>
          </a:blip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35725" lIns="35725" spcFirstLastPara="1" rIns="35725" wrap="square" tIns="3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</a:pPr>
            <a:r>
              <a:rPr b="0" i="0" lang="es" sz="17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128</a:t>
            </a:r>
            <a:endParaRPr b="0" i="0" sz="17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"/>
          <p:cNvSpPr txBox="1"/>
          <p:nvPr/>
        </p:nvSpPr>
        <p:spPr>
          <a:xfrm>
            <a:off x="3043651" y="710887"/>
            <a:ext cx="3056700" cy="13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Consistencia</a:t>
            </a:r>
            <a:endParaRPr b="0" i="0" sz="4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39" name="Google Shape;13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0980" y="2615800"/>
            <a:ext cx="6576714" cy="4071937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3"/>
          <p:cNvSpPr txBox="1"/>
          <p:nvPr/>
        </p:nvSpPr>
        <p:spPr>
          <a:xfrm>
            <a:off x="510209" y="1860751"/>
            <a:ext cx="81237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¿Cuántos userID hay empezando con "A"?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3"/>
          <p:cNvSpPr/>
          <p:nvPr/>
        </p:nvSpPr>
        <p:spPr>
          <a:xfrm>
            <a:off x="6456930" y="2185962"/>
            <a:ext cx="1616700" cy="466500"/>
          </a:xfrm>
          <a:prstGeom prst="wedgeEllipseCallout">
            <a:avLst>
              <a:gd fmla="val -90151" name="adj1"/>
              <a:gd fmla="val 158048" name="adj2"/>
            </a:avLst>
          </a:prstGeom>
          <a:blipFill rotWithShape="1">
            <a:blip r:embed="rId4">
              <a:alphaModFix/>
            </a:blip>
            <a:tile algn="tl" flip="none" tx="0" sx="99995" ty="0" sy="99995"/>
          </a:blip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35725" lIns="35725" spcFirstLastPara="1" rIns="35725" wrap="square" tIns="3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</a:pPr>
            <a:r>
              <a:rPr b="0" i="0" lang="es" sz="17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128</a:t>
            </a:r>
            <a:endParaRPr b="0" i="0" sz="17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2" name="Google Shape;142;p13"/>
          <p:cNvSpPr/>
          <p:nvPr/>
        </p:nvSpPr>
        <p:spPr>
          <a:xfrm>
            <a:off x="7527472" y="4185165"/>
            <a:ext cx="1616700" cy="466500"/>
          </a:xfrm>
          <a:prstGeom prst="wedgeEllipseCallout">
            <a:avLst>
              <a:gd fmla="val -67992" name="adj1"/>
              <a:gd fmla="val 173796" name="adj2"/>
            </a:avLst>
          </a:prstGeom>
          <a:blipFill rotWithShape="1">
            <a:blip r:embed="rId4">
              <a:alphaModFix/>
            </a:blip>
            <a:tile algn="tl" flip="none" tx="0" sx="99995" ty="0" sy="99995"/>
          </a:blip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35725" lIns="35725" spcFirstLastPara="1" rIns="35725" wrap="square" tIns="3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</a:pPr>
            <a:r>
              <a:rPr b="0" i="0" lang="es" sz="17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128</a:t>
            </a:r>
            <a:endParaRPr b="0" i="0" sz="17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3" name="Google Shape;143;p13"/>
          <p:cNvSpPr/>
          <p:nvPr/>
        </p:nvSpPr>
        <p:spPr>
          <a:xfrm>
            <a:off x="176553" y="3612644"/>
            <a:ext cx="1616700" cy="466500"/>
          </a:xfrm>
          <a:prstGeom prst="wedgeEllipseCallout">
            <a:avLst>
              <a:gd fmla="val 45644" name="adj1"/>
              <a:gd fmla="val 136396" name="adj2"/>
            </a:avLst>
          </a:prstGeom>
          <a:blipFill rotWithShape="1">
            <a:blip r:embed="rId4">
              <a:alphaModFix/>
            </a:blip>
            <a:tile algn="tl" flip="none" tx="0" sx="99995" ty="0" sy="99995"/>
          </a:blip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35725" lIns="35725" spcFirstLastPara="1" rIns="35725" wrap="square" tIns="3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</a:pPr>
            <a:r>
              <a:rPr b="0" i="0" lang="es" sz="17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128</a:t>
            </a:r>
            <a:endParaRPr b="0" i="0" sz="17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4"/>
          <p:cNvSpPr txBox="1"/>
          <p:nvPr/>
        </p:nvSpPr>
        <p:spPr>
          <a:xfrm>
            <a:off x="3043651" y="710887"/>
            <a:ext cx="3056700" cy="13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Consistencia</a:t>
            </a:r>
            <a:endParaRPr b="0" i="0" sz="4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49" name="Google Shape;14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0980" y="2615800"/>
            <a:ext cx="6576714" cy="4071937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4"/>
          <p:cNvSpPr txBox="1"/>
          <p:nvPr/>
        </p:nvSpPr>
        <p:spPr>
          <a:xfrm>
            <a:off x="510209" y="1860751"/>
            <a:ext cx="81237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¿Cuántos userID hay empezando con "A"?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4"/>
          <p:cNvSpPr/>
          <p:nvPr/>
        </p:nvSpPr>
        <p:spPr>
          <a:xfrm>
            <a:off x="6456930" y="2185962"/>
            <a:ext cx="1616700" cy="466500"/>
          </a:xfrm>
          <a:prstGeom prst="wedgeEllipseCallout">
            <a:avLst>
              <a:gd fmla="val -90151" name="adj1"/>
              <a:gd fmla="val 158048" name="adj2"/>
            </a:avLst>
          </a:prstGeom>
          <a:blipFill rotWithShape="1">
            <a:blip r:embed="rId4">
              <a:alphaModFix/>
            </a:blip>
            <a:tile algn="tl" flip="none" tx="0" sx="99995" ty="0" sy="99995"/>
          </a:blip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35725" lIns="35725" spcFirstLastPara="1" rIns="35725" wrap="square" tIns="3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</a:pPr>
            <a:r>
              <a:rPr b="0" i="0" lang="es" sz="17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128</a:t>
            </a:r>
            <a:endParaRPr b="0" i="0" sz="17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2" name="Google Shape;152;p14"/>
          <p:cNvSpPr/>
          <p:nvPr/>
        </p:nvSpPr>
        <p:spPr>
          <a:xfrm>
            <a:off x="7527472" y="4185165"/>
            <a:ext cx="1616700" cy="466500"/>
          </a:xfrm>
          <a:prstGeom prst="wedgeEllipseCallout">
            <a:avLst>
              <a:gd fmla="val -67992" name="adj1"/>
              <a:gd fmla="val 173796" name="adj2"/>
            </a:avLst>
          </a:prstGeom>
          <a:blipFill rotWithShape="1">
            <a:blip r:embed="rId4">
              <a:alphaModFix/>
            </a:blip>
            <a:tile algn="tl" flip="none" tx="0" sx="99995" ty="0" sy="99995"/>
          </a:blip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35725" lIns="35725" spcFirstLastPara="1" rIns="35725" wrap="square" tIns="3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</a:pPr>
            <a:r>
              <a:rPr b="0" i="0" lang="es" sz="17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128</a:t>
            </a:r>
            <a:endParaRPr b="0" i="0" sz="17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3" name="Google Shape;153;p14"/>
          <p:cNvSpPr/>
          <p:nvPr/>
        </p:nvSpPr>
        <p:spPr>
          <a:xfrm>
            <a:off x="176553" y="3612644"/>
            <a:ext cx="1616700" cy="466500"/>
          </a:xfrm>
          <a:prstGeom prst="wedgeEllipseCallout">
            <a:avLst>
              <a:gd fmla="val 45644" name="adj1"/>
              <a:gd fmla="val 136396" name="adj2"/>
            </a:avLst>
          </a:prstGeom>
          <a:blipFill rotWithShape="1">
            <a:blip r:embed="rId4">
              <a:alphaModFix/>
            </a:blip>
            <a:tile algn="tl" flip="none" tx="0" sx="99995" ty="0" sy="99995"/>
          </a:blip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35725" lIns="35725" spcFirstLastPara="1" rIns="35725" wrap="square" tIns="3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</a:pPr>
            <a:r>
              <a:rPr b="0" i="0" lang="es" sz="17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128</a:t>
            </a:r>
            <a:endParaRPr b="0" i="0" sz="17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4" name="Google Shape;154;p14"/>
          <p:cNvSpPr/>
          <p:nvPr/>
        </p:nvSpPr>
        <p:spPr>
          <a:xfrm>
            <a:off x="1795072" y="3429000"/>
            <a:ext cx="991800" cy="7020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2125" lIns="64275" spcFirstLastPara="1" rIns="64275" wrap="square" tIns="32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 Light"/>
              <a:buNone/>
            </a:pPr>
            <a:r>
              <a:t/>
            </a:r>
            <a:endParaRPr b="0" i="0" sz="25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5" name="Google Shape;155;p14"/>
          <p:cNvSpPr/>
          <p:nvPr/>
        </p:nvSpPr>
        <p:spPr>
          <a:xfrm>
            <a:off x="6467084" y="5180239"/>
            <a:ext cx="991800" cy="7020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2125" lIns="64275" spcFirstLastPara="1" rIns="64275" wrap="square" tIns="32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 Light"/>
              <a:buNone/>
            </a:pPr>
            <a:r>
              <a:t/>
            </a:r>
            <a:endParaRPr b="0" i="0" sz="25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6" name="Google Shape;156;p14"/>
          <p:cNvSpPr/>
          <p:nvPr/>
        </p:nvSpPr>
        <p:spPr>
          <a:xfrm>
            <a:off x="4076060" y="2985067"/>
            <a:ext cx="991800" cy="7020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2125" lIns="64275" spcFirstLastPara="1" rIns="64275" wrap="square" tIns="32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 Light"/>
              <a:buNone/>
            </a:pPr>
            <a:r>
              <a:t/>
            </a:r>
            <a:endParaRPr b="0" i="0" sz="25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"/>
          <p:cNvSpPr txBox="1"/>
          <p:nvPr/>
        </p:nvSpPr>
        <p:spPr>
          <a:xfrm>
            <a:off x="3043651" y="710887"/>
            <a:ext cx="3056700" cy="13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Consistencia</a:t>
            </a:r>
            <a:endParaRPr b="0" i="0" sz="4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62" name="Google Shape;16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0980" y="2615800"/>
            <a:ext cx="6576714" cy="4071937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5"/>
          <p:cNvSpPr txBox="1"/>
          <p:nvPr/>
        </p:nvSpPr>
        <p:spPr>
          <a:xfrm>
            <a:off x="510209" y="1860751"/>
            <a:ext cx="81237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¿Cuántos userID hay empezando con "A"?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5"/>
          <p:cNvSpPr/>
          <p:nvPr/>
        </p:nvSpPr>
        <p:spPr>
          <a:xfrm>
            <a:off x="6456930" y="2185962"/>
            <a:ext cx="1616700" cy="466500"/>
          </a:xfrm>
          <a:prstGeom prst="wedgeEllipseCallout">
            <a:avLst>
              <a:gd fmla="val -90151" name="adj1"/>
              <a:gd fmla="val 158048" name="adj2"/>
            </a:avLst>
          </a:prstGeom>
          <a:blipFill rotWithShape="1">
            <a:blip r:embed="rId4">
              <a:alphaModFix/>
            </a:blip>
            <a:tile algn="tl" flip="none" tx="0" sx="99995" ty="0" sy="99995"/>
          </a:blip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35725" lIns="35725" spcFirstLastPara="1" rIns="35725" wrap="square" tIns="3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</a:pPr>
            <a:r>
              <a:rPr b="0" i="0" lang="es" sz="17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128</a:t>
            </a:r>
            <a:endParaRPr b="0" i="0" sz="17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5" name="Google Shape;165;p15"/>
          <p:cNvSpPr/>
          <p:nvPr/>
        </p:nvSpPr>
        <p:spPr>
          <a:xfrm>
            <a:off x="7527472" y="4185165"/>
            <a:ext cx="1616700" cy="466500"/>
          </a:xfrm>
          <a:prstGeom prst="wedgeEllipseCallout">
            <a:avLst>
              <a:gd fmla="val -67992" name="adj1"/>
              <a:gd fmla="val 173796" name="adj2"/>
            </a:avLst>
          </a:prstGeom>
          <a:blipFill rotWithShape="1">
            <a:blip r:embed="rId4">
              <a:alphaModFix/>
            </a:blip>
            <a:tile algn="tl" flip="none" tx="0" sx="99995" ty="0" sy="99995"/>
          </a:blip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35725" lIns="35725" spcFirstLastPara="1" rIns="35725" wrap="square" tIns="3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</a:pPr>
            <a:r>
              <a:rPr b="0" i="0" lang="es" sz="17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128</a:t>
            </a:r>
            <a:endParaRPr b="0" i="0" sz="17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6" name="Google Shape;166;p15"/>
          <p:cNvSpPr/>
          <p:nvPr/>
        </p:nvSpPr>
        <p:spPr>
          <a:xfrm>
            <a:off x="176553" y="3612644"/>
            <a:ext cx="1616700" cy="466500"/>
          </a:xfrm>
          <a:prstGeom prst="wedgeEllipseCallout">
            <a:avLst>
              <a:gd fmla="val 45644" name="adj1"/>
              <a:gd fmla="val 136396" name="adj2"/>
            </a:avLst>
          </a:prstGeom>
          <a:blipFill rotWithShape="1">
            <a:blip r:embed="rId4">
              <a:alphaModFix/>
            </a:blip>
            <a:tile algn="tl" flip="none" tx="0" sx="99995" ty="0" sy="99995"/>
          </a:blip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35725" lIns="35725" spcFirstLastPara="1" rIns="35725" wrap="square" tIns="3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</a:pPr>
            <a:r>
              <a:rPr b="0" i="0" lang="es" sz="17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128</a:t>
            </a:r>
            <a:endParaRPr b="0" i="0" sz="17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7" name="Google Shape;167;p15"/>
          <p:cNvSpPr txBox="1"/>
          <p:nvPr/>
        </p:nvSpPr>
        <p:spPr>
          <a:xfrm rot="-2711796">
            <a:off x="3787561" y="4441170"/>
            <a:ext cx="1731008" cy="2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problema en la red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" name="Google Shape;168;p15"/>
          <p:cNvCxnSpPr/>
          <p:nvPr/>
        </p:nvCxnSpPr>
        <p:spPr>
          <a:xfrm flipH="1">
            <a:off x="3062355" y="3162640"/>
            <a:ext cx="3182100" cy="3182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"/>
          <p:cNvSpPr txBox="1"/>
          <p:nvPr/>
        </p:nvSpPr>
        <p:spPr>
          <a:xfrm>
            <a:off x="3324302" y="710887"/>
            <a:ext cx="2495400" cy="13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Availability</a:t>
            </a:r>
            <a:endParaRPr b="0" i="0" sz="4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74" name="Google Shape;17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0980" y="2615800"/>
            <a:ext cx="6576714" cy="4071937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6"/>
          <p:cNvSpPr txBox="1"/>
          <p:nvPr/>
        </p:nvSpPr>
        <p:spPr>
          <a:xfrm>
            <a:off x="510209" y="1860751"/>
            <a:ext cx="81237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¿Cuántos userID hay empezando con "A"?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6"/>
          <p:cNvSpPr/>
          <p:nvPr/>
        </p:nvSpPr>
        <p:spPr>
          <a:xfrm>
            <a:off x="176553" y="3612644"/>
            <a:ext cx="1616700" cy="466500"/>
          </a:xfrm>
          <a:prstGeom prst="wedgeEllipseCallout">
            <a:avLst>
              <a:gd fmla="val 45644" name="adj1"/>
              <a:gd fmla="val 136396" name="adj2"/>
            </a:avLst>
          </a:prstGeom>
          <a:blipFill rotWithShape="1">
            <a:blip r:embed="rId4">
              <a:alphaModFix/>
            </a:blip>
            <a:tile algn="tl" flip="none" tx="0" sx="99995" ty="0" sy="99995"/>
          </a:blip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35725" lIns="35725" spcFirstLastPara="1" rIns="35725" wrap="square" tIns="3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</a:pPr>
            <a:r>
              <a:rPr b="0" i="0" lang="es" sz="17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128</a:t>
            </a:r>
            <a:endParaRPr b="0" i="0" sz="17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"/>
          <p:cNvSpPr txBox="1"/>
          <p:nvPr/>
        </p:nvSpPr>
        <p:spPr>
          <a:xfrm>
            <a:off x="3324302" y="710887"/>
            <a:ext cx="2495400" cy="13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Availability</a:t>
            </a:r>
            <a:endParaRPr b="0" i="0" sz="4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82" name="Google Shape;18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0980" y="2615800"/>
            <a:ext cx="6576714" cy="4071937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7"/>
          <p:cNvSpPr txBox="1"/>
          <p:nvPr/>
        </p:nvSpPr>
        <p:spPr>
          <a:xfrm>
            <a:off x="510209" y="1860751"/>
            <a:ext cx="81237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¿Cuántos userID hay empezando con "A"?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1795072" y="3429000"/>
            <a:ext cx="991800" cy="7020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2125" lIns="64275" spcFirstLastPara="1" rIns="64275" wrap="square" tIns="32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 Light"/>
              <a:buNone/>
            </a:pPr>
            <a:r>
              <a:t/>
            </a:r>
            <a:endParaRPr b="0" i="0" sz="25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5" name="Google Shape;185;p17"/>
          <p:cNvSpPr/>
          <p:nvPr/>
        </p:nvSpPr>
        <p:spPr>
          <a:xfrm>
            <a:off x="6467084" y="5180239"/>
            <a:ext cx="991800" cy="7020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2125" lIns="64275" spcFirstLastPara="1" rIns="64275" wrap="square" tIns="32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 Light"/>
              <a:buNone/>
            </a:pPr>
            <a:r>
              <a:t/>
            </a:r>
            <a:endParaRPr b="0" i="0" sz="25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4076060" y="2985067"/>
            <a:ext cx="991800" cy="7020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2125" lIns="64275" spcFirstLastPara="1" rIns="64275" wrap="square" tIns="32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 Light"/>
              <a:buNone/>
            </a:pPr>
            <a:r>
              <a:t/>
            </a:r>
            <a:endParaRPr b="0" i="0" sz="25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7" name="Google Shape;187;p17"/>
          <p:cNvSpPr/>
          <p:nvPr/>
        </p:nvSpPr>
        <p:spPr>
          <a:xfrm>
            <a:off x="1795071" y="5272087"/>
            <a:ext cx="991800" cy="7020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2125" lIns="64275" spcFirstLastPara="1" rIns="64275" wrap="square" tIns="32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 Light"/>
              <a:buNone/>
            </a:pPr>
            <a:r>
              <a:t/>
            </a:r>
            <a:endParaRPr b="0" i="0" sz="25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"/>
          <p:cNvSpPr txBox="1"/>
          <p:nvPr/>
        </p:nvSpPr>
        <p:spPr>
          <a:xfrm>
            <a:off x="3324302" y="710887"/>
            <a:ext cx="2495400" cy="13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Availability</a:t>
            </a:r>
            <a:endParaRPr b="0" i="0" sz="4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93" name="Google Shape;19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0980" y="2615800"/>
            <a:ext cx="6576714" cy="4071937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8"/>
          <p:cNvSpPr txBox="1"/>
          <p:nvPr/>
        </p:nvSpPr>
        <p:spPr>
          <a:xfrm>
            <a:off x="510209" y="1860751"/>
            <a:ext cx="81237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¿Cuántos userID hay empezando con "A"?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8"/>
          <p:cNvSpPr/>
          <p:nvPr/>
        </p:nvSpPr>
        <p:spPr>
          <a:xfrm>
            <a:off x="1508352" y="2474346"/>
            <a:ext cx="2000400" cy="466500"/>
          </a:xfrm>
          <a:prstGeom prst="wedgeEllipseCallout">
            <a:avLst>
              <a:gd fmla="val 45644" name="adj1"/>
              <a:gd fmla="val 136396" name="adj2"/>
            </a:avLst>
          </a:prstGeom>
          <a:blipFill rotWithShape="1">
            <a:blip r:embed="rId4">
              <a:alphaModFix/>
            </a:blip>
            <a:tile algn="tl" flip="none" tx="0" sx="99995" ty="0" sy="99995"/>
          </a:blip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35725" lIns="35725" spcFirstLastPara="1" rIns="35725" wrap="square" tIns="3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</a:pPr>
            <a:r>
              <a:rPr b="0" i="0" lang="es" sz="17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130 (quizás)</a:t>
            </a:r>
            <a:endParaRPr b="0" i="0" sz="17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6" name="Google Shape;196;p18"/>
          <p:cNvSpPr/>
          <p:nvPr/>
        </p:nvSpPr>
        <p:spPr>
          <a:xfrm>
            <a:off x="1795072" y="3429000"/>
            <a:ext cx="991800" cy="7020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2125" lIns="64275" spcFirstLastPara="1" rIns="64275" wrap="square" tIns="32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 Light"/>
              <a:buNone/>
            </a:pPr>
            <a:r>
              <a:t/>
            </a:r>
            <a:endParaRPr b="0" i="0" sz="25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6467084" y="5180239"/>
            <a:ext cx="991800" cy="7020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2125" lIns="64275" spcFirstLastPara="1" rIns="64275" wrap="square" tIns="32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 Light"/>
              <a:buNone/>
            </a:pPr>
            <a:r>
              <a:t/>
            </a:r>
            <a:endParaRPr b="0" i="0" sz="25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8" name="Google Shape;198;p18"/>
          <p:cNvSpPr/>
          <p:nvPr/>
        </p:nvSpPr>
        <p:spPr>
          <a:xfrm>
            <a:off x="4076060" y="2985067"/>
            <a:ext cx="991800" cy="7020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2125" lIns="64275" spcFirstLastPara="1" rIns="64275" wrap="square" tIns="32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 Light"/>
              <a:buNone/>
            </a:pPr>
            <a:r>
              <a:t/>
            </a:r>
            <a:endParaRPr b="0" i="0" sz="25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9" name="Google Shape;199;p18"/>
          <p:cNvSpPr/>
          <p:nvPr/>
        </p:nvSpPr>
        <p:spPr>
          <a:xfrm>
            <a:off x="1795071" y="5272087"/>
            <a:ext cx="991800" cy="7020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2125" lIns="64275" spcFirstLastPara="1" rIns="64275" wrap="square" tIns="32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 Light"/>
              <a:buNone/>
            </a:pPr>
            <a:r>
              <a:t/>
            </a:r>
            <a:endParaRPr b="0" i="0" sz="25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"/>
          <p:cNvSpPr txBox="1"/>
          <p:nvPr/>
        </p:nvSpPr>
        <p:spPr>
          <a:xfrm>
            <a:off x="2432197" y="710887"/>
            <a:ext cx="4279800" cy="13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Partition tolerance</a:t>
            </a:r>
            <a:endParaRPr b="0" i="0" sz="4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05" name="Google Shape;20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0980" y="2615800"/>
            <a:ext cx="6576714" cy="4071937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9"/>
          <p:cNvSpPr txBox="1"/>
          <p:nvPr/>
        </p:nvSpPr>
        <p:spPr>
          <a:xfrm>
            <a:off x="510209" y="1860751"/>
            <a:ext cx="81237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¿Cuántos userID hay empezando con "A"?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9"/>
          <p:cNvSpPr/>
          <p:nvPr/>
        </p:nvSpPr>
        <p:spPr>
          <a:xfrm>
            <a:off x="176553" y="3612644"/>
            <a:ext cx="1616700" cy="466500"/>
          </a:xfrm>
          <a:prstGeom prst="wedgeEllipseCallout">
            <a:avLst>
              <a:gd fmla="val 45644" name="adj1"/>
              <a:gd fmla="val 136396" name="adj2"/>
            </a:avLst>
          </a:prstGeom>
          <a:blipFill rotWithShape="1">
            <a:blip r:embed="rId4">
              <a:alphaModFix/>
            </a:blip>
            <a:tile algn="tl" flip="none" tx="0" sx="99995" ty="0" sy="99995"/>
          </a:blip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35725" lIns="35725" spcFirstLastPara="1" rIns="35725" wrap="square" tIns="3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</a:pPr>
            <a:r>
              <a:rPr b="0" i="0" lang="es" sz="17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128</a:t>
            </a:r>
            <a:endParaRPr b="0" i="0" sz="17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8" name="Google Shape;208;p19"/>
          <p:cNvSpPr/>
          <p:nvPr/>
        </p:nvSpPr>
        <p:spPr>
          <a:xfrm>
            <a:off x="1795072" y="3429000"/>
            <a:ext cx="991800" cy="7020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2125" lIns="64275" spcFirstLastPara="1" rIns="64275" wrap="square" tIns="32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 Light"/>
              <a:buNone/>
            </a:pPr>
            <a:r>
              <a:t/>
            </a:r>
            <a:endParaRPr b="0" i="0" sz="25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9" name="Google Shape;209;p19"/>
          <p:cNvSpPr/>
          <p:nvPr/>
        </p:nvSpPr>
        <p:spPr>
          <a:xfrm>
            <a:off x="6467084" y="5180239"/>
            <a:ext cx="991800" cy="7020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2125" lIns="64275" spcFirstLastPara="1" rIns="64275" wrap="square" tIns="32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 Light"/>
              <a:buNone/>
            </a:pPr>
            <a:r>
              <a:t/>
            </a:r>
            <a:endParaRPr b="0" i="0" sz="25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0" name="Google Shape;210;p19"/>
          <p:cNvSpPr/>
          <p:nvPr/>
        </p:nvSpPr>
        <p:spPr>
          <a:xfrm>
            <a:off x="4076060" y="2985067"/>
            <a:ext cx="991800" cy="7020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2125" lIns="64275" spcFirstLastPara="1" rIns="64275" wrap="square" tIns="32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 Light"/>
              <a:buNone/>
            </a:pPr>
            <a:r>
              <a:t/>
            </a:r>
            <a:endParaRPr b="0" i="0" sz="25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/>
          <p:nvPr/>
        </p:nvSpPr>
        <p:spPr>
          <a:xfrm>
            <a:off x="3072616" y="714374"/>
            <a:ext cx="29988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Hasta ahora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510209" y="3009305"/>
            <a:ext cx="8123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-317500" lvl="0" marL="317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Char char="•"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Bases de datos relacionales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317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Char char="•"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SQL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"/>
          <p:cNvSpPr txBox="1"/>
          <p:nvPr/>
        </p:nvSpPr>
        <p:spPr>
          <a:xfrm>
            <a:off x="2432197" y="710887"/>
            <a:ext cx="4279800" cy="13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Partition tolerance</a:t>
            </a:r>
            <a:endParaRPr b="0" i="0" sz="4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16" name="Google Shape;21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0980" y="2615800"/>
            <a:ext cx="6576714" cy="4071937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0"/>
          <p:cNvSpPr txBox="1"/>
          <p:nvPr/>
        </p:nvSpPr>
        <p:spPr>
          <a:xfrm>
            <a:off x="510209" y="1860751"/>
            <a:ext cx="81237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¿Cuántos userID hay empezando con "A"?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0"/>
          <p:cNvSpPr/>
          <p:nvPr/>
        </p:nvSpPr>
        <p:spPr>
          <a:xfrm>
            <a:off x="7134757" y="2241044"/>
            <a:ext cx="1616700" cy="466500"/>
          </a:xfrm>
          <a:prstGeom prst="wedgeEllipseCallout">
            <a:avLst>
              <a:gd fmla="val -42424" name="adj1"/>
              <a:gd fmla="val 211196" name="adj2"/>
            </a:avLst>
          </a:prstGeom>
          <a:blipFill rotWithShape="1">
            <a:blip r:embed="rId4">
              <a:alphaModFix/>
            </a:blip>
            <a:tile algn="tl" flip="none" tx="0" sx="99995" ty="0" sy="99995"/>
          </a:blip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35725" lIns="35725" spcFirstLastPara="1" rIns="35725" wrap="square" tIns="3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</a:pPr>
            <a:r>
              <a:rPr b="0" i="0" lang="es" sz="17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128</a:t>
            </a:r>
            <a:endParaRPr b="0" i="0" sz="17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9" name="Google Shape;219;p20"/>
          <p:cNvSpPr txBox="1"/>
          <p:nvPr/>
        </p:nvSpPr>
        <p:spPr>
          <a:xfrm rot="-2711796">
            <a:off x="3787561" y="4441170"/>
            <a:ext cx="1731008" cy="2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problema en la red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" name="Google Shape;220;p20"/>
          <p:cNvCxnSpPr/>
          <p:nvPr/>
        </p:nvCxnSpPr>
        <p:spPr>
          <a:xfrm flipH="1">
            <a:off x="3062355" y="3162640"/>
            <a:ext cx="3182100" cy="3182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"/>
          <p:cNvSpPr txBox="1"/>
          <p:nvPr/>
        </p:nvSpPr>
        <p:spPr>
          <a:xfrm>
            <a:off x="2902761" y="710887"/>
            <a:ext cx="33384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Teorema CAP</a:t>
            </a:r>
            <a:endParaRPr b="0" i="0" sz="4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6" name="Google Shape;226;p21"/>
          <p:cNvSpPr txBox="1"/>
          <p:nvPr/>
        </p:nvSpPr>
        <p:spPr>
          <a:xfrm>
            <a:off x="510209" y="2126085"/>
            <a:ext cx="8123700" cy="30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Plantea que para una base de datos distribuida es imposible mantener simultáneamente estas tres características: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 Light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00050" lvl="0" marL="406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Consistency</a:t>
            </a:r>
            <a:endParaRPr b="0" i="0" sz="25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41300" lvl="0" marL="406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00050" lvl="0" marL="406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Availablity</a:t>
            </a:r>
            <a:endParaRPr b="0" i="0" sz="25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 Light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00050" lvl="0" marL="406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Partition tolerance</a:t>
            </a:r>
            <a:endParaRPr b="0" i="0" sz="25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2"/>
          <p:cNvSpPr txBox="1"/>
          <p:nvPr/>
        </p:nvSpPr>
        <p:spPr>
          <a:xfrm>
            <a:off x="2902761" y="710887"/>
            <a:ext cx="33384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Teorema CAP</a:t>
            </a:r>
            <a:endParaRPr b="0" i="0" sz="4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2" name="Google Shape;232;p22"/>
          <p:cNvSpPr txBox="1"/>
          <p:nvPr/>
        </p:nvSpPr>
        <p:spPr>
          <a:xfrm>
            <a:off x="510209" y="2126085"/>
            <a:ext cx="8123700" cy="30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 es dado en cualquier sistema distribuido. Entonces, el Teorema CAP nos dice que hay que elegir entre: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 Light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00050" lvl="0" marL="406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Consistency</a:t>
            </a:r>
            <a:endParaRPr b="0" i="0" sz="25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41300" lvl="0" marL="406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00050" lvl="0" marL="406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Availablity</a:t>
            </a:r>
            <a:endParaRPr b="0" i="0" sz="25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41300" lvl="0" marL="406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 Light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Entonces tenemos sistemas CP y AP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3"/>
          <p:cNvSpPr txBox="1"/>
          <p:nvPr/>
        </p:nvSpPr>
        <p:spPr>
          <a:xfrm>
            <a:off x="2900003" y="440575"/>
            <a:ext cx="32925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AP vs CP</a:t>
            </a:r>
            <a:endParaRPr b="0" i="0" sz="4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38" name="Google Shape;23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5230" y="2345500"/>
            <a:ext cx="6576714" cy="4071937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3"/>
          <p:cNvSpPr txBox="1"/>
          <p:nvPr/>
        </p:nvSpPr>
        <p:spPr>
          <a:xfrm>
            <a:off x="484459" y="1590451"/>
            <a:ext cx="81237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¿Cuántos userID hay empezando con "Z"?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3"/>
          <p:cNvSpPr/>
          <p:nvPr/>
        </p:nvSpPr>
        <p:spPr>
          <a:xfrm>
            <a:off x="194686" y="3330150"/>
            <a:ext cx="1308600" cy="551400"/>
          </a:xfrm>
          <a:prstGeom prst="wedgeEllipseCallout">
            <a:avLst>
              <a:gd fmla="val 69414" name="adj1"/>
              <a:gd fmla="val 72654" name="adj2"/>
            </a:avLst>
          </a:prstGeom>
          <a:solidFill>
            <a:srgbClr val="BFE0FF"/>
          </a:solidFill>
          <a:ln>
            <a:noFill/>
          </a:ln>
        </p:spPr>
        <p:txBody>
          <a:bodyPr anchorCtr="0" anchor="ctr" bIns="32125" lIns="64275" spcFirstLastPara="1" rIns="64275" wrap="square" tIns="32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38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0930" y="2345500"/>
            <a:ext cx="6576714" cy="4071937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4"/>
          <p:cNvSpPr txBox="1"/>
          <p:nvPr/>
        </p:nvSpPr>
        <p:spPr>
          <a:xfrm>
            <a:off x="510159" y="1590451"/>
            <a:ext cx="81237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¿Cuántos userID hay empezando con "Z"?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4"/>
          <p:cNvSpPr txBox="1"/>
          <p:nvPr/>
        </p:nvSpPr>
        <p:spPr>
          <a:xfrm rot="-2711796">
            <a:off x="3787471" y="4170910"/>
            <a:ext cx="1731008" cy="2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problema en la red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8" name="Google Shape;248;p24"/>
          <p:cNvCxnSpPr/>
          <p:nvPr/>
        </p:nvCxnSpPr>
        <p:spPr>
          <a:xfrm flipH="1">
            <a:off x="3062305" y="2892340"/>
            <a:ext cx="3182100" cy="3182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9" name="Google Shape;249;p24"/>
          <p:cNvSpPr txBox="1"/>
          <p:nvPr/>
        </p:nvSpPr>
        <p:spPr>
          <a:xfrm>
            <a:off x="2925703" y="440575"/>
            <a:ext cx="32925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AP vs CP</a:t>
            </a:r>
            <a:endParaRPr b="0" i="0" sz="4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3855" y="2345500"/>
            <a:ext cx="6576714" cy="4071937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5"/>
          <p:cNvSpPr txBox="1"/>
          <p:nvPr/>
        </p:nvSpPr>
        <p:spPr>
          <a:xfrm>
            <a:off x="523084" y="1590451"/>
            <a:ext cx="81237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¿Cuántos userID hay empezando con "Z"?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5"/>
          <p:cNvSpPr txBox="1"/>
          <p:nvPr/>
        </p:nvSpPr>
        <p:spPr>
          <a:xfrm rot="-2711796">
            <a:off x="3800396" y="4170910"/>
            <a:ext cx="1731008" cy="2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problema en la red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7" name="Google Shape;257;p25"/>
          <p:cNvCxnSpPr/>
          <p:nvPr/>
        </p:nvCxnSpPr>
        <p:spPr>
          <a:xfrm flipH="1">
            <a:off x="3075230" y="2892340"/>
            <a:ext cx="3182100" cy="3182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8" name="Google Shape;258;p25"/>
          <p:cNvSpPr/>
          <p:nvPr/>
        </p:nvSpPr>
        <p:spPr>
          <a:xfrm>
            <a:off x="7652305" y="4123395"/>
            <a:ext cx="1181400" cy="6096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2125" lIns="64275" spcFirstLastPara="1" rIns="64275" wrap="square" tIns="32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/>
              <a:buNone/>
            </a:pPr>
            <a:r>
              <a:rPr b="0" i="0" lang="es" sz="1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Agregar user “Z123”</a:t>
            </a:r>
            <a:endParaRPr b="0" i="0" sz="11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9" name="Google Shape;259;p25"/>
          <p:cNvSpPr/>
          <p:nvPr/>
        </p:nvSpPr>
        <p:spPr>
          <a:xfrm rot="10800000">
            <a:off x="7297105" y="4311628"/>
            <a:ext cx="355200" cy="2334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2125" lIns="64275" spcFirstLastPara="1" rIns="64275" wrap="square" tIns="32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 Light"/>
              <a:buNone/>
            </a:pPr>
            <a:r>
              <a:t/>
            </a:r>
            <a:endParaRPr b="0" i="0" sz="25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0" name="Google Shape;260;p25"/>
          <p:cNvSpPr/>
          <p:nvPr/>
        </p:nvSpPr>
        <p:spPr>
          <a:xfrm>
            <a:off x="7652305" y="2813101"/>
            <a:ext cx="1199100" cy="51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13" y="54475"/>
                </a:moveTo>
                <a:lnTo>
                  <a:pt x="-38459" y="133645"/>
                </a:lnTo>
              </a:path>
            </a:pathLst>
          </a:custGeom>
          <a:solidFill>
            <a:schemeClr val="accent1"/>
          </a:solidFill>
          <a:ln cap="flat" cmpd="sng" w="25400">
            <a:solidFill>
              <a:srgbClr val="0249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2125" lIns="64275" spcFirstLastPara="1" rIns="64275" wrap="square" tIns="32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Helvetica Neue Light"/>
              <a:buNone/>
            </a:pPr>
            <a:r>
              <a:rPr b="0" i="0" lang="es" sz="25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+ Z123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5"/>
          <p:cNvSpPr/>
          <p:nvPr/>
        </p:nvSpPr>
        <p:spPr>
          <a:xfrm>
            <a:off x="7753888" y="5058205"/>
            <a:ext cx="1199100" cy="51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13" y="54475"/>
                </a:moveTo>
                <a:lnTo>
                  <a:pt x="-47652" y="31325"/>
                </a:lnTo>
              </a:path>
            </a:pathLst>
          </a:custGeom>
          <a:solidFill>
            <a:schemeClr val="accent1"/>
          </a:solidFill>
          <a:ln cap="flat" cmpd="sng" w="25400">
            <a:solidFill>
              <a:srgbClr val="0249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2125" lIns="64275" spcFirstLastPara="1" rIns="64275" wrap="square" tIns="32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Helvetica Neue Light"/>
              <a:buNone/>
            </a:pPr>
            <a:r>
              <a:rPr b="0" i="0" lang="es" sz="25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+ Z123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5"/>
          <p:cNvSpPr txBox="1"/>
          <p:nvPr/>
        </p:nvSpPr>
        <p:spPr>
          <a:xfrm>
            <a:off x="2938628" y="440575"/>
            <a:ext cx="32925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AP vs CP</a:t>
            </a:r>
            <a:endParaRPr b="0" i="0" sz="4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6"/>
          <p:cNvSpPr txBox="1"/>
          <p:nvPr/>
        </p:nvSpPr>
        <p:spPr>
          <a:xfrm>
            <a:off x="2881371" y="440587"/>
            <a:ext cx="34761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 sistema AP</a:t>
            </a:r>
            <a:endParaRPr b="0" i="0" sz="4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68" name="Google Shape;26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8343" y="2345500"/>
            <a:ext cx="6576714" cy="4071937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6"/>
          <p:cNvSpPr txBox="1"/>
          <p:nvPr/>
        </p:nvSpPr>
        <p:spPr>
          <a:xfrm>
            <a:off x="557571" y="1590451"/>
            <a:ext cx="81237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¿Cuántos userID hay empezando con "Z"?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6"/>
          <p:cNvSpPr txBox="1"/>
          <p:nvPr/>
        </p:nvSpPr>
        <p:spPr>
          <a:xfrm rot="-2711796">
            <a:off x="3834883" y="4170910"/>
            <a:ext cx="1731008" cy="2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problema en la red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1" name="Google Shape;271;p26"/>
          <p:cNvCxnSpPr/>
          <p:nvPr/>
        </p:nvCxnSpPr>
        <p:spPr>
          <a:xfrm flipH="1">
            <a:off x="3109718" y="2892340"/>
            <a:ext cx="3182100" cy="3182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2" name="Google Shape;272;p26"/>
          <p:cNvSpPr/>
          <p:nvPr/>
        </p:nvSpPr>
        <p:spPr>
          <a:xfrm>
            <a:off x="7686793" y="4123395"/>
            <a:ext cx="1181400" cy="6096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2125" lIns="64275" spcFirstLastPara="1" rIns="64275" wrap="square" tIns="32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/>
              <a:buNone/>
            </a:pPr>
            <a:r>
              <a:rPr b="0" i="0" lang="es" sz="1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Agregar user “Z123”</a:t>
            </a:r>
            <a:endParaRPr b="0" i="0" sz="11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3" name="Google Shape;273;p26"/>
          <p:cNvSpPr/>
          <p:nvPr/>
        </p:nvSpPr>
        <p:spPr>
          <a:xfrm rot="10800000">
            <a:off x="7331593" y="4311628"/>
            <a:ext cx="355200" cy="2334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2125" lIns="64275" spcFirstLastPara="1" rIns="64275" wrap="square" tIns="32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 Light"/>
              <a:buNone/>
            </a:pPr>
            <a:r>
              <a:t/>
            </a:r>
            <a:endParaRPr b="0" i="0" sz="25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4" name="Google Shape;274;p26"/>
          <p:cNvSpPr/>
          <p:nvPr/>
        </p:nvSpPr>
        <p:spPr>
          <a:xfrm>
            <a:off x="7686793" y="2813101"/>
            <a:ext cx="1199100" cy="51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13" y="54475"/>
                </a:moveTo>
                <a:lnTo>
                  <a:pt x="-38459" y="133645"/>
                </a:lnTo>
              </a:path>
            </a:pathLst>
          </a:custGeom>
          <a:solidFill>
            <a:schemeClr val="accent1"/>
          </a:solidFill>
          <a:ln cap="flat" cmpd="sng" w="25400">
            <a:solidFill>
              <a:srgbClr val="0249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2125" lIns="64275" spcFirstLastPara="1" rIns="64275" wrap="square" tIns="32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Helvetica Neue Light"/>
              <a:buNone/>
            </a:pPr>
            <a:r>
              <a:rPr b="0" i="0" lang="es" sz="25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+ Z123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6"/>
          <p:cNvSpPr/>
          <p:nvPr/>
        </p:nvSpPr>
        <p:spPr>
          <a:xfrm>
            <a:off x="7788376" y="5058205"/>
            <a:ext cx="1199100" cy="51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13" y="54475"/>
                </a:moveTo>
                <a:lnTo>
                  <a:pt x="-47652" y="31325"/>
                </a:lnTo>
              </a:path>
            </a:pathLst>
          </a:custGeom>
          <a:solidFill>
            <a:schemeClr val="accent1"/>
          </a:solidFill>
          <a:ln cap="flat" cmpd="sng" w="25400">
            <a:solidFill>
              <a:srgbClr val="0249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2125" lIns="64275" spcFirstLastPara="1" rIns="64275" wrap="square" tIns="32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Helvetica Neue Light"/>
              <a:buNone/>
            </a:pPr>
            <a:r>
              <a:rPr b="0" i="0" lang="es" sz="25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+ Z123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6"/>
          <p:cNvSpPr/>
          <p:nvPr/>
        </p:nvSpPr>
        <p:spPr>
          <a:xfrm>
            <a:off x="156522" y="4162302"/>
            <a:ext cx="1349100" cy="6096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2125" lIns="64275" spcFirstLastPara="1" rIns="64275" wrap="square" tIns="32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/>
              <a:buNone/>
            </a:pPr>
            <a:r>
              <a:rPr b="0" i="0" lang="es" sz="1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¿Cuántos userID empiezan con Z?</a:t>
            </a:r>
            <a:endParaRPr b="0" i="0" sz="11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7" name="Google Shape;277;p26"/>
          <p:cNvSpPr/>
          <p:nvPr/>
        </p:nvSpPr>
        <p:spPr>
          <a:xfrm>
            <a:off x="1505243" y="4341160"/>
            <a:ext cx="405600" cy="2334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2125" lIns="64275" spcFirstLastPara="1" rIns="64275" wrap="square" tIns="32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 Light"/>
              <a:buNone/>
            </a:pPr>
            <a:r>
              <a:t/>
            </a:r>
            <a:endParaRPr b="0" i="0" sz="25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8" name="Google Shape;278;p26"/>
          <p:cNvSpPr/>
          <p:nvPr/>
        </p:nvSpPr>
        <p:spPr>
          <a:xfrm>
            <a:off x="267799" y="3330150"/>
            <a:ext cx="1308600" cy="551400"/>
          </a:xfrm>
          <a:prstGeom prst="wedgeEllipseCallout">
            <a:avLst>
              <a:gd fmla="val 69414" name="adj1"/>
              <a:gd fmla="val 72654" name="adj2"/>
            </a:avLst>
          </a:prstGeom>
          <a:solidFill>
            <a:srgbClr val="BFE0FF"/>
          </a:solidFill>
          <a:ln>
            <a:noFill/>
          </a:ln>
        </p:spPr>
        <p:txBody>
          <a:bodyPr anchorCtr="0" anchor="ctr" bIns="32125" lIns="64275" spcFirstLastPara="1" rIns="64275" wrap="square" tIns="32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38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7"/>
          <p:cNvSpPr txBox="1"/>
          <p:nvPr/>
        </p:nvSpPr>
        <p:spPr>
          <a:xfrm>
            <a:off x="2863902" y="440587"/>
            <a:ext cx="35112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 sistema CP</a:t>
            </a:r>
            <a:endParaRPr b="0" i="0" sz="4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84" name="Google Shape;28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8343" y="2345500"/>
            <a:ext cx="6576714" cy="4071937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7"/>
          <p:cNvSpPr txBox="1"/>
          <p:nvPr/>
        </p:nvSpPr>
        <p:spPr>
          <a:xfrm>
            <a:off x="557571" y="1590451"/>
            <a:ext cx="81237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¿Cuántos userID hay empezando con "Z"?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7"/>
          <p:cNvSpPr txBox="1"/>
          <p:nvPr/>
        </p:nvSpPr>
        <p:spPr>
          <a:xfrm rot="-2711796">
            <a:off x="3834883" y="4170910"/>
            <a:ext cx="1731008" cy="2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problema en la red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7" name="Google Shape;287;p27"/>
          <p:cNvCxnSpPr/>
          <p:nvPr/>
        </p:nvCxnSpPr>
        <p:spPr>
          <a:xfrm flipH="1">
            <a:off x="3109718" y="2892340"/>
            <a:ext cx="3182100" cy="3182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8" name="Google Shape;288;p27"/>
          <p:cNvSpPr/>
          <p:nvPr/>
        </p:nvSpPr>
        <p:spPr>
          <a:xfrm>
            <a:off x="7686793" y="4123395"/>
            <a:ext cx="1181400" cy="6096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2125" lIns="64275" spcFirstLastPara="1" rIns="64275" wrap="square" tIns="32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/>
              <a:buNone/>
            </a:pPr>
            <a:r>
              <a:rPr b="0" i="0" lang="es" sz="1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Agregar user “Z123”</a:t>
            </a:r>
            <a:endParaRPr b="0" i="0" sz="11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9" name="Google Shape;289;p27"/>
          <p:cNvSpPr/>
          <p:nvPr/>
        </p:nvSpPr>
        <p:spPr>
          <a:xfrm rot="10800000">
            <a:off x="7331593" y="4311628"/>
            <a:ext cx="355200" cy="2334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2125" lIns="64275" spcFirstLastPara="1" rIns="64275" wrap="square" tIns="32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 Light"/>
              <a:buNone/>
            </a:pPr>
            <a:r>
              <a:t/>
            </a:r>
            <a:endParaRPr b="0" i="0" sz="25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0" name="Google Shape;290;p27"/>
          <p:cNvSpPr/>
          <p:nvPr/>
        </p:nvSpPr>
        <p:spPr>
          <a:xfrm>
            <a:off x="7686793" y="2813101"/>
            <a:ext cx="1199100" cy="51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13" y="54475"/>
                </a:moveTo>
                <a:lnTo>
                  <a:pt x="-38459" y="133645"/>
                </a:lnTo>
              </a:path>
            </a:pathLst>
          </a:custGeom>
          <a:solidFill>
            <a:schemeClr val="accent1"/>
          </a:solidFill>
          <a:ln cap="flat" cmpd="sng" w="25400">
            <a:solidFill>
              <a:srgbClr val="0249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2125" lIns="64275" spcFirstLastPara="1" rIns="64275" wrap="square" tIns="32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Helvetica Neue Light"/>
              <a:buNone/>
            </a:pPr>
            <a:r>
              <a:rPr b="0" i="0" lang="es" sz="25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+ Z123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7"/>
          <p:cNvSpPr/>
          <p:nvPr/>
        </p:nvSpPr>
        <p:spPr>
          <a:xfrm>
            <a:off x="7788376" y="5058205"/>
            <a:ext cx="1199100" cy="51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13" y="54475"/>
                </a:moveTo>
                <a:lnTo>
                  <a:pt x="-47652" y="31325"/>
                </a:lnTo>
              </a:path>
            </a:pathLst>
          </a:custGeom>
          <a:solidFill>
            <a:schemeClr val="accent1"/>
          </a:solidFill>
          <a:ln cap="flat" cmpd="sng" w="25400">
            <a:solidFill>
              <a:srgbClr val="0249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2125" lIns="64275" spcFirstLastPara="1" rIns="64275" wrap="square" tIns="32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Helvetica Neue Light"/>
              <a:buNone/>
            </a:pPr>
            <a:r>
              <a:rPr b="0" i="0" lang="es" sz="25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+ Z123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7"/>
          <p:cNvSpPr/>
          <p:nvPr/>
        </p:nvSpPr>
        <p:spPr>
          <a:xfrm>
            <a:off x="156522" y="4162302"/>
            <a:ext cx="1349100" cy="6096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2125" lIns="64275" spcFirstLastPara="1" rIns="64275" wrap="square" tIns="32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/>
              <a:buNone/>
            </a:pPr>
            <a:r>
              <a:rPr b="0" i="0" lang="es" sz="1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¿Cuántos userID empiezan con Z?</a:t>
            </a:r>
            <a:endParaRPr b="0" i="0" sz="11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3" name="Google Shape;293;p27"/>
          <p:cNvSpPr/>
          <p:nvPr/>
        </p:nvSpPr>
        <p:spPr>
          <a:xfrm>
            <a:off x="1505243" y="4341160"/>
            <a:ext cx="405600" cy="2334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2125" lIns="64275" spcFirstLastPara="1" rIns="64275" wrap="square" tIns="32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 Light"/>
              <a:buNone/>
            </a:pPr>
            <a:r>
              <a:t/>
            </a:r>
            <a:endParaRPr b="0" i="0" sz="25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4" name="Google Shape;294;p27"/>
          <p:cNvSpPr/>
          <p:nvPr/>
        </p:nvSpPr>
        <p:spPr>
          <a:xfrm>
            <a:off x="267799" y="3330150"/>
            <a:ext cx="1308600" cy="551400"/>
          </a:xfrm>
          <a:prstGeom prst="wedgeEllipseCallout">
            <a:avLst>
              <a:gd fmla="val 69414" name="adj1"/>
              <a:gd fmla="val 72654" name="adj2"/>
            </a:avLst>
          </a:prstGeom>
          <a:solidFill>
            <a:srgbClr val="BFE0FF"/>
          </a:solidFill>
          <a:ln>
            <a:noFill/>
          </a:ln>
        </p:spPr>
        <p:txBody>
          <a:bodyPr anchorCtr="0" anchor="ctr" bIns="32125" lIns="64275" spcFirstLastPara="1" rIns="64275" wrap="square" tIns="32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8"/>
          <p:cNvSpPr txBox="1"/>
          <p:nvPr/>
        </p:nvSpPr>
        <p:spPr>
          <a:xfrm>
            <a:off x="3363208" y="710875"/>
            <a:ext cx="24177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BASE</a:t>
            </a:r>
            <a:endParaRPr b="0" i="0" sz="4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0" name="Google Shape;300;p28"/>
          <p:cNvSpPr txBox="1"/>
          <p:nvPr/>
        </p:nvSpPr>
        <p:spPr>
          <a:xfrm>
            <a:off x="510209" y="1779837"/>
            <a:ext cx="8123700" cy="37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la práctica, sistemas distribuidos fijan el P, y balancean entre C y A, sin elegir uno exclusivamente.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Paradigma BASE: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 Light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00050" lvl="0" marL="406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Basically Available</a:t>
            </a:r>
            <a:endParaRPr b="0" i="0" sz="25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41300" lvl="0" marL="406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00050" lvl="0" marL="406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Soft state</a:t>
            </a:r>
            <a:endParaRPr b="0" i="0" sz="25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41300" lvl="0" marL="406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00050" lvl="0" marL="406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b="1" i="0" lang="e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Eventually consistent</a:t>
            </a:r>
            <a:endParaRPr b="1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643" y="1830925"/>
            <a:ext cx="6576714" cy="4071937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9"/>
          <p:cNvSpPr txBox="1"/>
          <p:nvPr/>
        </p:nvSpPr>
        <p:spPr>
          <a:xfrm>
            <a:off x="3769567" y="3582677"/>
            <a:ext cx="17310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problema en la red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7" name="Google Shape;307;p29"/>
          <p:cNvCxnSpPr>
            <a:stCxn id="305" idx="3"/>
            <a:endCxn id="305" idx="1"/>
          </p:cNvCxnSpPr>
          <p:nvPr/>
        </p:nvCxnSpPr>
        <p:spPr>
          <a:xfrm rot="10800000">
            <a:off x="1283757" y="3866894"/>
            <a:ext cx="6576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8" name="Google Shape;308;p29"/>
          <p:cNvSpPr txBox="1"/>
          <p:nvPr/>
        </p:nvSpPr>
        <p:spPr>
          <a:xfrm>
            <a:off x="1993651" y="286262"/>
            <a:ext cx="51567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Consistencia eventual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/>
        </p:nvSpPr>
        <p:spPr>
          <a:xfrm>
            <a:off x="1296618" y="710887"/>
            <a:ext cx="6550800" cy="13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Bases de datos relacionales</a:t>
            </a:r>
            <a:endParaRPr b="0" i="0" sz="4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510209" y="2808638"/>
            <a:ext cx="8123700" cy="122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-317500" lvl="0" marL="317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Char char="•"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Muchas estructura (un esquema fijo)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317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Char char="•"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Muchas garantías (ACID)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317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Char char="•"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Generalmente centralizadas (viven en un servidor)</a:t>
            </a:r>
            <a:endParaRPr b="0" i="0" sz="25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230" y="1856675"/>
            <a:ext cx="6576714" cy="4071937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0"/>
          <p:cNvSpPr txBox="1"/>
          <p:nvPr/>
        </p:nvSpPr>
        <p:spPr>
          <a:xfrm>
            <a:off x="3239154" y="3608427"/>
            <a:ext cx="17310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problema en la red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5" name="Google Shape;315;p30"/>
          <p:cNvCxnSpPr>
            <a:stCxn id="313" idx="3"/>
            <a:endCxn id="313" idx="1"/>
          </p:cNvCxnSpPr>
          <p:nvPr/>
        </p:nvCxnSpPr>
        <p:spPr>
          <a:xfrm rot="10800000">
            <a:off x="753344" y="3892644"/>
            <a:ext cx="6576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6" name="Google Shape;316;p30"/>
          <p:cNvSpPr/>
          <p:nvPr/>
        </p:nvSpPr>
        <p:spPr>
          <a:xfrm>
            <a:off x="7191680" y="2324276"/>
            <a:ext cx="1199100" cy="51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13" y="54475"/>
                </a:moveTo>
                <a:lnTo>
                  <a:pt x="-38459" y="133645"/>
                </a:lnTo>
              </a:path>
            </a:pathLst>
          </a:custGeom>
          <a:solidFill>
            <a:schemeClr val="accent1"/>
          </a:solidFill>
          <a:ln cap="flat" cmpd="sng" w="25400">
            <a:solidFill>
              <a:srgbClr val="0249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2125" lIns="64275" spcFirstLastPara="1" rIns="64275" wrap="square" tIns="32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Helvetica Neue Light"/>
              <a:buNone/>
            </a:pPr>
            <a:r>
              <a:rPr b="0" i="0" lang="es" sz="25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+ Z123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0"/>
          <p:cNvSpPr txBox="1"/>
          <p:nvPr/>
        </p:nvSpPr>
        <p:spPr>
          <a:xfrm>
            <a:off x="1993651" y="286262"/>
            <a:ext cx="51567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Consistencia eventual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230" y="2126875"/>
            <a:ext cx="6576714" cy="4071937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1"/>
          <p:cNvSpPr txBox="1"/>
          <p:nvPr/>
        </p:nvSpPr>
        <p:spPr>
          <a:xfrm>
            <a:off x="3239154" y="3878627"/>
            <a:ext cx="17310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problema en la red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4" name="Google Shape;324;p31"/>
          <p:cNvCxnSpPr>
            <a:stCxn id="322" idx="3"/>
            <a:endCxn id="322" idx="1"/>
          </p:cNvCxnSpPr>
          <p:nvPr/>
        </p:nvCxnSpPr>
        <p:spPr>
          <a:xfrm rot="10800000">
            <a:off x="753344" y="4162844"/>
            <a:ext cx="6576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5" name="Google Shape;325;p31"/>
          <p:cNvSpPr/>
          <p:nvPr/>
        </p:nvSpPr>
        <p:spPr>
          <a:xfrm>
            <a:off x="7191680" y="2594476"/>
            <a:ext cx="1199100" cy="51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13" y="54475"/>
                </a:moveTo>
                <a:lnTo>
                  <a:pt x="-38459" y="133645"/>
                </a:lnTo>
              </a:path>
            </a:pathLst>
          </a:custGeom>
          <a:solidFill>
            <a:schemeClr val="accent1"/>
          </a:solidFill>
          <a:ln cap="flat" cmpd="sng" w="25400">
            <a:solidFill>
              <a:srgbClr val="0249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2125" lIns="64275" spcFirstLastPara="1" rIns="64275" wrap="square" tIns="32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Helvetica Neue Light"/>
              <a:buNone/>
            </a:pPr>
            <a:r>
              <a:rPr b="0" i="0" lang="es" sz="25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+ Z123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1"/>
          <p:cNvSpPr/>
          <p:nvPr/>
        </p:nvSpPr>
        <p:spPr>
          <a:xfrm>
            <a:off x="4741674" y="1626185"/>
            <a:ext cx="2753700" cy="366900"/>
          </a:xfrm>
          <a:prstGeom prst="wedgeRoundRectCallout">
            <a:avLst>
              <a:gd fmla="val -48221" name="adj1"/>
              <a:gd fmla="val 228963" name="adj2"/>
              <a:gd fmla="val 16667" name="adj3"/>
            </a:avLst>
          </a:prstGeom>
          <a:blipFill rotWithShape="1">
            <a:blip r:embed="rId4">
              <a:alphaModFix/>
            </a:blip>
            <a:tile algn="tl" flip="none" tx="0" sx="99995" ty="0" sy="99995"/>
          </a:blip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35725" lIns="35725" spcFirstLastPara="1" rIns="35725" wrap="square" tIns="3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</a:pPr>
            <a:r>
              <a:rPr b="0" i="0" lang="es" sz="17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Usuarios con uID en "Z": 38</a:t>
            </a:r>
            <a:endParaRPr b="0" i="0" sz="17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7" name="Google Shape;327;p31"/>
          <p:cNvSpPr/>
          <p:nvPr/>
        </p:nvSpPr>
        <p:spPr>
          <a:xfrm>
            <a:off x="5456674" y="5803450"/>
            <a:ext cx="2753700" cy="366900"/>
          </a:xfrm>
          <a:prstGeom prst="wedgeRoundRectCallout">
            <a:avLst>
              <a:gd fmla="val -39882" name="adj1"/>
              <a:gd fmla="val -168830" name="adj2"/>
              <a:gd fmla="val 16667" name="adj3"/>
            </a:avLst>
          </a:prstGeom>
          <a:blipFill rotWithShape="1">
            <a:blip r:embed="rId4">
              <a:alphaModFix/>
            </a:blip>
            <a:tile algn="tl" flip="none" tx="0" sx="99995" ty="0" sy="99995"/>
          </a:blip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35725" lIns="35725" spcFirstLastPara="1" rIns="35725" wrap="square" tIns="3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</a:pPr>
            <a:r>
              <a:rPr b="0" i="0" lang="es" sz="17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Usuarios con uID en "Z": 37</a:t>
            </a:r>
            <a:endParaRPr b="0" i="0" sz="17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8" name="Google Shape;328;p31"/>
          <p:cNvSpPr txBox="1"/>
          <p:nvPr/>
        </p:nvSpPr>
        <p:spPr>
          <a:xfrm>
            <a:off x="1993651" y="286262"/>
            <a:ext cx="51567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Consistencia eventual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230" y="1753725"/>
            <a:ext cx="6576714" cy="4071937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2"/>
          <p:cNvSpPr/>
          <p:nvPr/>
        </p:nvSpPr>
        <p:spPr>
          <a:xfrm>
            <a:off x="7191680" y="2221326"/>
            <a:ext cx="1199100" cy="51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13" y="54475"/>
                </a:moveTo>
                <a:lnTo>
                  <a:pt x="-38459" y="133645"/>
                </a:lnTo>
              </a:path>
            </a:pathLst>
          </a:custGeom>
          <a:solidFill>
            <a:schemeClr val="accent1"/>
          </a:solidFill>
          <a:ln cap="flat" cmpd="sng" w="25400">
            <a:solidFill>
              <a:srgbClr val="0249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2125" lIns="64275" spcFirstLastPara="1" rIns="64275" wrap="square" tIns="32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Helvetica Neue Light"/>
              <a:buNone/>
            </a:pPr>
            <a:r>
              <a:rPr b="0" i="0" lang="es" sz="25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+ Z123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2"/>
          <p:cNvSpPr txBox="1"/>
          <p:nvPr/>
        </p:nvSpPr>
        <p:spPr>
          <a:xfrm>
            <a:off x="1993651" y="286262"/>
            <a:ext cx="51567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Consistencia eventual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230" y="1701837"/>
            <a:ext cx="6576714" cy="4071937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3"/>
          <p:cNvSpPr/>
          <p:nvPr/>
        </p:nvSpPr>
        <p:spPr>
          <a:xfrm>
            <a:off x="7191680" y="2169439"/>
            <a:ext cx="1199100" cy="51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13" y="54475"/>
                </a:moveTo>
                <a:lnTo>
                  <a:pt x="-38459" y="133645"/>
                </a:lnTo>
              </a:path>
            </a:pathLst>
          </a:custGeom>
          <a:solidFill>
            <a:schemeClr val="accent1"/>
          </a:solidFill>
          <a:ln cap="flat" cmpd="sng" w="25400">
            <a:solidFill>
              <a:srgbClr val="0249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2125" lIns="64275" spcFirstLastPara="1" rIns="64275" wrap="square" tIns="32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Helvetica Neue Light"/>
              <a:buNone/>
            </a:pPr>
            <a:r>
              <a:rPr b="0" i="0" lang="es" sz="25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+ Z123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33"/>
          <p:cNvSpPr/>
          <p:nvPr/>
        </p:nvSpPr>
        <p:spPr>
          <a:xfrm>
            <a:off x="7191680" y="4416659"/>
            <a:ext cx="1199100" cy="51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13" y="54475"/>
                </a:moveTo>
                <a:lnTo>
                  <a:pt x="-41216" y="-2782"/>
                </a:lnTo>
              </a:path>
            </a:pathLst>
          </a:custGeom>
          <a:solidFill>
            <a:schemeClr val="accent1"/>
          </a:solidFill>
          <a:ln cap="flat" cmpd="sng" w="25400">
            <a:solidFill>
              <a:srgbClr val="0249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2125" lIns="64275" spcFirstLastPara="1" rIns="64275" wrap="square" tIns="32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Helvetica Neue Light"/>
              <a:buNone/>
            </a:pPr>
            <a:r>
              <a:rPr b="0" i="0" lang="es" sz="25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+ Z123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33"/>
          <p:cNvSpPr/>
          <p:nvPr/>
        </p:nvSpPr>
        <p:spPr>
          <a:xfrm>
            <a:off x="7612019" y="2853526"/>
            <a:ext cx="358200" cy="1396200"/>
          </a:xfrm>
          <a:prstGeom prst="downArrow">
            <a:avLst>
              <a:gd fmla="val 50000" name="adj1"/>
              <a:gd fmla="val 50000" name="adj2"/>
            </a:avLst>
          </a:prstGeom>
          <a:blipFill rotWithShape="1">
            <a:blip r:embed="rId4">
              <a:alphaModFix/>
            </a:blip>
            <a:tile algn="tl" flip="none" tx="0" sx="99995" ty="0" sy="99995"/>
          </a:blip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35725" lIns="35725" spcFirstLastPara="1" rIns="35725" wrap="square" tIns="3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</a:pPr>
            <a:r>
              <a:t/>
            </a:r>
            <a:endParaRPr b="0" i="0" sz="17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44" name="Google Shape;344;p33"/>
          <p:cNvSpPr txBox="1"/>
          <p:nvPr/>
        </p:nvSpPr>
        <p:spPr>
          <a:xfrm>
            <a:off x="1993651" y="286262"/>
            <a:ext cx="51567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Consistencia eventual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4330" y="1933850"/>
            <a:ext cx="6576714" cy="4071937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4"/>
          <p:cNvSpPr/>
          <p:nvPr/>
        </p:nvSpPr>
        <p:spPr>
          <a:xfrm>
            <a:off x="7102780" y="2401451"/>
            <a:ext cx="1199100" cy="51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13" y="54475"/>
                </a:moveTo>
                <a:lnTo>
                  <a:pt x="-38459" y="133645"/>
                </a:lnTo>
              </a:path>
            </a:pathLst>
          </a:custGeom>
          <a:solidFill>
            <a:schemeClr val="accent1"/>
          </a:solidFill>
          <a:ln cap="flat" cmpd="sng" w="25400">
            <a:solidFill>
              <a:srgbClr val="0249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2125" lIns="64275" spcFirstLastPara="1" rIns="64275" wrap="square" tIns="32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Helvetica Neue Light"/>
              <a:buNone/>
            </a:pPr>
            <a:r>
              <a:rPr b="0" i="0" lang="es" sz="25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+ Z123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34"/>
          <p:cNvSpPr/>
          <p:nvPr/>
        </p:nvSpPr>
        <p:spPr>
          <a:xfrm>
            <a:off x="7102780" y="4648671"/>
            <a:ext cx="1199100" cy="51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13" y="54475"/>
                </a:moveTo>
                <a:lnTo>
                  <a:pt x="-41216" y="-2782"/>
                </a:lnTo>
              </a:path>
            </a:pathLst>
          </a:custGeom>
          <a:solidFill>
            <a:schemeClr val="accent1"/>
          </a:solidFill>
          <a:ln cap="flat" cmpd="sng" w="25400">
            <a:solidFill>
              <a:srgbClr val="0249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2125" lIns="64275" spcFirstLastPara="1" rIns="64275" wrap="square" tIns="32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Helvetica Neue Light"/>
              <a:buNone/>
            </a:pPr>
            <a:r>
              <a:rPr b="0" i="0" lang="es" sz="25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+ Z123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34"/>
          <p:cNvSpPr/>
          <p:nvPr/>
        </p:nvSpPr>
        <p:spPr>
          <a:xfrm>
            <a:off x="7523119" y="3085538"/>
            <a:ext cx="358200" cy="1396200"/>
          </a:xfrm>
          <a:prstGeom prst="downArrow">
            <a:avLst>
              <a:gd fmla="val 50000" name="adj1"/>
              <a:gd fmla="val 50000" name="adj2"/>
            </a:avLst>
          </a:prstGeom>
          <a:blipFill rotWithShape="1">
            <a:blip r:embed="rId4">
              <a:alphaModFix/>
            </a:blip>
            <a:tile algn="tl" flip="none" tx="0" sx="99995" ty="0" sy="99995"/>
          </a:blip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35725" lIns="35725" spcFirstLastPara="1" rIns="35725" wrap="square" tIns="3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</a:pPr>
            <a:r>
              <a:t/>
            </a:r>
            <a:endParaRPr b="0" i="0" sz="17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53" name="Google Shape;353;p34"/>
          <p:cNvSpPr/>
          <p:nvPr/>
        </p:nvSpPr>
        <p:spPr>
          <a:xfrm>
            <a:off x="4652774" y="1433160"/>
            <a:ext cx="2753700" cy="366900"/>
          </a:xfrm>
          <a:prstGeom prst="wedgeRoundRectCallout">
            <a:avLst>
              <a:gd fmla="val 13154" name="adj1"/>
              <a:gd fmla="val 281502" name="adj2"/>
              <a:gd fmla="val 16667" name="adj3"/>
            </a:avLst>
          </a:prstGeom>
          <a:blipFill rotWithShape="1">
            <a:blip r:embed="rId4">
              <a:alphaModFix/>
            </a:blip>
            <a:tile algn="tl" flip="none" tx="0" sx="99995" ty="0" sy="99995"/>
          </a:blip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35725" lIns="35725" spcFirstLastPara="1" rIns="35725" wrap="square" tIns="3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</a:pPr>
            <a:r>
              <a:rPr b="0" i="0" lang="es" sz="17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Usuarios con uID en "Z": 38</a:t>
            </a:r>
            <a:endParaRPr b="0" i="0" sz="17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54" name="Google Shape;354;p34"/>
          <p:cNvSpPr/>
          <p:nvPr/>
        </p:nvSpPr>
        <p:spPr>
          <a:xfrm>
            <a:off x="5725982" y="5656643"/>
            <a:ext cx="2753700" cy="366900"/>
          </a:xfrm>
          <a:prstGeom prst="wedgeRoundRectCallout">
            <a:avLst>
              <a:gd fmla="val -23204" name="adj1"/>
              <a:gd fmla="val -258897" name="adj2"/>
              <a:gd fmla="val 16667" name="adj3"/>
            </a:avLst>
          </a:prstGeom>
          <a:blipFill rotWithShape="1">
            <a:blip r:embed="rId4">
              <a:alphaModFix/>
            </a:blip>
            <a:tile algn="tl" flip="none" tx="0" sx="99995" ty="0" sy="99995"/>
          </a:blip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35725" lIns="35725" spcFirstLastPara="1" rIns="35725" wrap="square" tIns="3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</a:pPr>
            <a:r>
              <a:rPr b="0" i="0" lang="es" sz="17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Usuarios con uID en "Z": 38</a:t>
            </a:r>
            <a:endParaRPr b="0" i="0" sz="17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55" name="Google Shape;355;p34"/>
          <p:cNvSpPr txBox="1"/>
          <p:nvPr/>
        </p:nvSpPr>
        <p:spPr>
          <a:xfrm>
            <a:off x="1993651" y="286262"/>
            <a:ext cx="51567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Consistencia eventual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5"/>
          <p:cNvSpPr txBox="1"/>
          <p:nvPr/>
        </p:nvSpPr>
        <p:spPr>
          <a:xfrm>
            <a:off x="2287912" y="710887"/>
            <a:ext cx="4568400" cy="13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Sabores de NoSQL</a:t>
            </a:r>
            <a:endParaRPr b="0" i="0" sz="4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61" name="Google Shape;361;p35"/>
          <p:cNvSpPr txBox="1"/>
          <p:nvPr/>
        </p:nvSpPr>
        <p:spPr>
          <a:xfrm>
            <a:off x="510209" y="2419108"/>
            <a:ext cx="8123700" cy="19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 Light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 más populares hoy en día:</a:t>
            </a:r>
            <a:endParaRPr b="0" i="0" sz="25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 Light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1150" lvl="1" marL="622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Char char="•"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BD key-value</a:t>
            </a:r>
            <a:endParaRPr b="0" i="0" sz="25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1150" lvl="1" marL="622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Char char="•"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BD de grafos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622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Char char="•"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BD de documentos</a:t>
            </a:r>
            <a:endParaRPr b="0" i="0" sz="25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6"/>
          <p:cNvSpPr txBox="1"/>
          <p:nvPr/>
        </p:nvSpPr>
        <p:spPr>
          <a:xfrm>
            <a:off x="2287912" y="710887"/>
            <a:ext cx="4568400" cy="13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Sabores de NoSQL</a:t>
            </a:r>
            <a:endParaRPr b="0" i="0" sz="4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367" name="Google Shape;367;p36"/>
          <p:cNvCxnSpPr/>
          <p:nvPr/>
        </p:nvCxnSpPr>
        <p:spPr>
          <a:xfrm>
            <a:off x="1696366" y="5588132"/>
            <a:ext cx="59247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68" name="Google Shape;368;p36"/>
          <p:cNvSpPr txBox="1"/>
          <p:nvPr/>
        </p:nvSpPr>
        <p:spPr>
          <a:xfrm>
            <a:off x="1621239" y="2314994"/>
            <a:ext cx="25176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b="0" i="0" lang="es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BD key- value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69" name="Google Shape;369;p36"/>
          <p:cNvSpPr txBox="1"/>
          <p:nvPr/>
        </p:nvSpPr>
        <p:spPr>
          <a:xfrm>
            <a:off x="3398335" y="3213889"/>
            <a:ext cx="22803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b="0" i="0" lang="es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BD de documentos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36"/>
          <p:cNvSpPr txBox="1"/>
          <p:nvPr/>
        </p:nvSpPr>
        <p:spPr>
          <a:xfrm>
            <a:off x="5954926" y="5697213"/>
            <a:ext cx="17850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b="0" i="0" lang="es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Complejidad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1" name="Google Shape;371;p36"/>
          <p:cNvCxnSpPr/>
          <p:nvPr/>
        </p:nvCxnSpPr>
        <p:spPr>
          <a:xfrm rot="10800000">
            <a:off x="1714500" y="1920632"/>
            <a:ext cx="0" cy="36675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72" name="Google Shape;372;p36"/>
          <p:cNvSpPr txBox="1"/>
          <p:nvPr/>
        </p:nvSpPr>
        <p:spPr>
          <a:xfrm>
            <a:off x="321469" y="2098431"/>
            <a:ext cx="13749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b="0" i="0" lang="es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Volumen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b="0" i="0" lang="es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 Datos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36"/>
          <p:cNvSpPr txBox="1"/>
          <p:nvPr/>
        </p:nvSpPr>
        <p:spPr>
          <a:xfrm>
            <a:off x="5177463" y="4143863"/>
            <a:ext cx="21549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b="0" i="0" lang="es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BD de grafos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36"/>
          <p:cNvSpPr/>
          <p:nvPr/>
        </p:nvSpPr>
        <p:spPr>
          <a:xfrm>
            <a:off x="2777821" y="2744452"/>
            <a:ext cx="204300" cy="203100"/>
          </a:xfrm>
          <a:prstGeom prst="flowChartConnector">
            <a:avLst/>
          </a:prstGeom>
          <a:solidFill>
            <a:schemeClr val="accent1"/>
          </a:solidFill>
          <a:ln cap="flat" cmpd="sng" w="25400">
            <a:solidFill>
              <a:srgbClr val="0249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2125" lIns="64275" spcFirstLastPara="1" rIns="64275" wrap="square" tIns="32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 Light"/>
              <a:buNone/>
            </a:pPr>
            <a:r>
              <a:t/>
            </a:r>
            <a:endParaRPr b="0" i="0" sz="25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75" name="Google Shape;375;p36"/>
          <p:cNvSpPr/>
          <p:nvPr/>
        </p:nvSpPr>
        <p:spPr>
          <a:xfrm>
            <a:off x="4436268" y="3662659"/>
            <a:ext cx="204300" cy="203100"/>
          </a:xfrm>
          <a:prstGeom prst="flowChartConnector">
            <a:avLst/>
          </a:prstGeom>
          <a:solidFill>
            <a:schemeClr val="accent1"/>
          </a:solidFill>
          <a:ln cap="flat" cmpd="sng" w="25400">
            <a:solidFill>
              <a:srgbClr val="0249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2125" lIns="64275" spcFirstLastPara="1" rIns="64275" wrap="square" tIns="32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 Light"/>
              <a:buNone/>
            </a:pPr>
            <a:r>
              <a:t/>
            </a:r>
            <a:endParaRPr b="0" i="0" sz="25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76" name="Google Shape;376;p36"/>
          <p:cNvSpPr/>
          <p:nvPr/>
        </p:nvSpPr>
        <p:spPr>
          <a:xfrm>
            <a:off x="6050542" y="4620831"/>
            <a:ext cx="204300" cy="203100"/>
          </a:xfrm>
          <a:prstGeom prst="flowChartConnector">
            <a:avLst/>
          </a:prstGeom>
          <a:solidFill>
            <a:schemeClr val="accent1"/>
          </a:solidFill>
          <a:ln cap="flat" cmpd="sng" w="25400">
            <a:solidFill>
              <a:srgbClr val="0249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2125" lIns="64275" spcFirstLastPara="1" rIns="64275" wrap="square" tIns="32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 Light"/>
              <a:buNone/>
            </a:pPr>
            <a:r>
              <a:t/>
            </a:r>
            <a:endParaRPr b="0" i="0" sz="25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 txBox="1"/>
          <p:nvPr/>
        </p:nvSpPr>
        <p:spPr>
          <a:xfrm>
            <a:off x="2730252" y="714374"/>
            <a:ext cx="36837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BD Key - Value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37"/>
          <p:cNvSpPr txBox="1"/>
          <p:nvPr/>
        </p:nvSpPr>
        <p:spPr>
          <a:xfrm>
            <a:off x="510209" y="2433339"/>
            <a:ext cx="8123700" cy="19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 Light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Independientemente del esquema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 Light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1150" lvl="1" marL="622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Char char="•"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Arquitectura almacena información por medio de pares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622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Char char="•"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Cada par tiene una llave (identificador) y un valor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8"/>
          <p:cNvSpPr txBox="1"/>
          <p:nvPr/>
        </p:nvSpPr>
        <p:spPr>
          <a:xfrm>
            <a:off x="2730252" y="714374"/>
            <a:ext cx="36837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BD Key - Value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38"/>
          <p:cNvSpPr txBox="1"/>
          <p:nvPr/>
        </p:nvSpPr>
        <p:spPr>
          <a:xfrm>
            <a:off x="510209" y="1798746"/>
            <a:ext cx="8123700" cy="16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 Light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Operaciones cruciales: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0" marL="406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put(key,value)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0" marL="406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get(key)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0" marL="406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delete(key)</a:t>
            </a:r>
            <a:endParaRPr b="0" i="0" sz="25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389" name="Google Shape;389;p38"/>
          <p:cNvGraphicFramePr/>
          <p:nvPr/>
        </p:nvGraphicFramePr>
        <p:xfrm>
          <a:off x="1159498" y="3798996"/>
          <a:ext cx="3000000" cy="3000000"/>
        </p:xfrm>
        <a:graphic>
          <a:graphicData uri="http://schemas.openxmlformats.org/drawingml/2006/table">
            <a:tbl>
              <a:tblPr bandRow="1" firstRow="1">
                <a:gradFill>
                  <a:gsLst>
                    <a:gs pos="0">
                      <a:srgbClr val="91B3FF"/>
                    </a:gs>
                    <a:gs pos="35000">
                      <a:srgbClr val="B4C9FF"/>
                    </a:gs>
                    <a:gs pos="100000">
                      <a:srgbClr val="E0E7FF"/>
                    </a:gs>
                  </a:gsLst>
                  <a:lin ang="16200038" scaled="0"/>
                </a:gradFill>
                <a:tableStyleId>{0C6F794D-DE3D-4A1B-9D33-1E774CCB8E77}</a:tableStyleId>
              </a:tblPr>
              <a:tblGrid>
                <a:gridCol w="3412500"/>
                <a:gridCol w="3412500"/>
              </a:tblGrid>
              <a:tr h="369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Helvetica Neue Light"/>
                        <a:buNone/>
                      </a:pPr>
                      <a:r>
                        <a:rPr lang="es" sz="1700" u="none" cap="none" strike="noStrike"/>
                        <a:t>Key</a:t>
                      </a:r>
                      <a:endParaRPr sz="1700" u="none" cap="none" strike="noStrike"/>
                    </a:p>
                  </a:txBody>
                  <a:tcPr marT="32150" marB="32150" marR="64300" marL="6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Helvetica Neue Light"/>
                        <a:buNone/>
                      </a:pPr>
                      <a:r>
                        <a:rPr lang="es" sz="1700" u="none" cap="none" strike="noStrike"/>
                        <a:t>Value</a:t>
                      </a:r>
                      <a:endParaRPr sz="1700" u="none" cap="none" strike="noStrike"/>
                    </a:p>
                  </a:txBody>
                  <a:tcPr marT="32150" marB="32150" marR="64300" marL="64300" anchor="ctr"/>
                </a:tc>
              </a:tr>
              <a:tr h="369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 Light"/>
                        <a:buNone/>
                      </a:pPr>
                      <a:r>
                        <a:rPr lang="es" sz="1300" u="none" cap="none" strike="noStrike"/>
                        <a:t>Chile</a:t>
                      </a:r>
                      <a:endParaRPr sz="1300" u="none" cap="none" strike="noStrike"/>
                    </a:p>
                  </a:txBody>
                  <a:tcPr marT="32150" marB="32150" marR="64300" marL="6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 Light"/>
                        <a:buNone/>
                      </a:pPr>
                      <a:r>
                        <a:rPr lang="es" sz="1300" u="none" cap="none" strike="noStrike"/>
                        <a:t>Santiago</a:t>
                      </a:r>
                      <a:endParaRPr sz="1300" u="none" cap="none" strike="noStrike"/>
                    </a:p>
                  </a:txBody>
                  <a:tcPr marT="32150" marB="32150" marR="64300" marL="64300" anchor="ctr"/>
                </a:tc>
              </a:tr>
              <a:tr h="369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 Light"/>
                        <a:buNone/>
                      </a:pPr>
                      <a:r>
                        <a:rPr lang="es" sz="1300" u="none" cap="none" strike="noStrike"/>
                        <a:t>Inglaterra</a:t>
                      </a:r>
                      <a:endParaRPr sz="1300" u="none" cap="none" strike="noStrike"/>
                    </a:p>
                  </a:txBody>
                  <a:tcPr marT="32150" marB="32150" marR="64300" marL="6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 Light"/>
                        <a:buNone/>
                      </a:pPr>
                      <a:r>
                        <a:rPr lang="es" sz="1300" u="none" cap="none" strike="noStrike"/>
                        <a:t>Londres</a:t>
                      </a:r>
                      <a:endParaRPr sz="1300" u="none" cap="none" strike="noStrike"/>
                    </a:p>
                  </a:txBody>
                  <a:tcPr marT="32150" marB="32150" marR="64300" marL="64300" anchor="ctr"/>
                </a:tc>
              </a:tr>
              <a:tr h="369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 Light"/>
                        <a:buNone/>
                      </a:pPr>
                      <a:r>
                        <a:rPr lang="es" sz="1300" u="none" cap="none" strike="noStrike"/>
                        <a:t>Escocia</a:t>
                      </a:r>
                      <a:endParaRPr sz="1300" u="none" cap="none" strike="noStrike"/>
                    </a:p>
                  </a:txBody>
                  <a:tcPr marT="32150" marB="32150" marR="64300" marL="6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 Light"/>
                        <a:buNone/>
                      </a:pPr>
                      <a:r>
                        <a:rPr lang="es" sz="1300" u="none" cap="none" strike="noStrike"/>
                        <a:t>Edinburgo</a:t>
                      </a:r>
                      <a:endParaRPr sz="1300" u="none" cap="none" strike="noStrike"/>
                    </a:p>
                  </a:txBody>
                  <a:tcPr marT="32150" marB="32150" marR="64300" marL="64300" anchor="ctr"/>
                </a:tc>
              </a:tr>
              <a:tr h="369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 Light"/>
                        <a:buNone/>
                      </a:pPr>
                      <a:r>
                        <a:rPr lang="es" sz="1300" u="none" cap="none" strike="noStrike"/>
                        <a:t>Francia</a:t>
                      </a:r>
                      <a:endParaRPr sz="1300" u="none" cap="none" strike="noStrike"/>
                    </a:p>
                  </a:txBody>
                  <a:tcPr marT="32150" marB="32150" marR="64300" marL="6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 Light"/>
                        <a:buNone/>
                      </a:pPr>
                      <a:r>
                        <a:rPr lang="es" sz="1300" u="none" cap="none" strike="noStrike"/>
                        <a:t>Paris</a:t>
                      </a:r>
                      <a:endParaRPr sz="1300" u="none" cap="none" strike="noStrike"/>
                    </a:p>
                  </a:txBody>
                  <a:tcPr marT="32150" marB="32150" marR="64300" marL="64300" anchor="ctr"/>
                </a:tc>
              </a:tr>
              <a:tr h="369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 Light"/>
                        <a:buNone/>
                      </a:pPr>
                      <a:r>
                        <a:rPr lang="es" sz="1300" u="none" cap="none" strike="noStrike"/>
                        <a:t>Alemania</a:t>
                      </a:r>
                      <a:endParaRPr sz="1300" u="none" cap="none" strike="noStrike"/>
                    </a:p>
                  </a:txBody>
                  <a:tcPr marT="32150" marB="32150" marR="64300" marL="6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 Light"/>
                        <a:buNone/>
                      </a:pPr>
                      <a:r>
                        <a:rPr lang="es" sz="1300" u="none" cap="none" strike="noStrike"/>
                        <a:t>Berlin</a:t>
                      </a:r>
                      <a:endParaRPr sz="1300" u="none" cap="none" strike="noStrike"/>
                    </a:p>
                  </a:txBody>
                  <a:tcPr marT="32150" marB="32150" marR="64300" marL="64300" anchor="ctr"/>
                </a:tc>
              </a:tr>
              <a:tr h="369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 Light"/>
                        <a:buNone/>
                      </a:pPr>
                      <a:r>
                        <a:rPr lang="es" sz="1300" u="none" cap="none" strike="noStrike"/>
                        <a:t>…</a:t>
                      </a:r>
                      <a:endParaRPr sz="1300" u="none" cap="none" strike="noStrike"/>
                    </a:p>
                  </a:txBody>
                  <a:tcPr marT="32150" marB="32150" marR="64300" marL="6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 Light"/>
                        <a:buNone/>
                      </a:pPr>
                      <a:r>
                        <a:rPr lang="es" sz="1300" u="none" cap="none" strike="noStrike"/>
                        <a:t>…</a:t>
                      </a:r>
                      <a:endParaRPr sz="1300" u="none" cap="none" strike="noStrike"/>
                    </a:p>
                  </a:txBody>
                  <a:tcPr marT="32150" marB="32150" marR="64300" marL="643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9"/>
          <p:cNvSpPr txBox="1"/>
          <p:nvPr/>
        </p:nvSpPr>
        <p:spPr>
          <a:xfrm>
            <a:off x="2730252" y="714374"/>
            <a:ext cx="36837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BD Key - Value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39"/>
          <p:cNvSpPr txBox="1"/>
          <p:nvPr/>
        </p:nvSpPr>
        <p:spPr>
          <a:xfrm>
            <a:off x="510209" y="2354187"/>
            <a:ext cx="8123700" cy="25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-317500" lvl="0" marL="317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Son grandes tablas de hash persistentes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317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Esta categoría es difusa, pues muchas de las aplicaciones de otros tipos de BD usan key - value y hashing hasta cierto punto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15900" lvl="0" marL="317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15900" lvl="0" marL="317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 más importante: Amazon Dynamo, otro es Redis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/>
          <p:nvPr/>
        </p:nvSpPr>
        <p:spPr>
          <a:xfrm>
            <a:off x="3668405" y="714374"/>
            <a:ext cx="1807200" cy="13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NoSQL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4"/>
          <p:cNvSpPr txBox="1"/>
          <p:nvPr/>
        </p:nvSpPr>
        <p:spPr>
          <a:xfrm>
            <a:off x="510209" y="2224343"/>
            <a:ext cx="8123700" cy="23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 Light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Término común para denominar bases de datos con: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 Light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1150" lvl="1" marL="622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Char char="•"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Menos restricciones que el modelo relacional</a:t>
            </a:r>
            <a:endParaRPr b="0" i="0" sz="25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1150" lvl="1" marL="622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Char char="•"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Menos esquema</a:t>
            </a:r>
            <a:endParaRPr b="0" i="0" sz="25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1150" lvl="1" marL="622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Char char="•"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Menos garantías de consistencia</a:t>
            </a:r>
            <a:endParaRPr b="0" i="0" sz="25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1150" lvl="1" marL="622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Char char="•"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Más adecuadas para la distribución</a:t>
            </a:r>
            <a:endParaRPr b="0" i="0" sz="25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0"/>
          <p:cNvSpPr txBox="1"/>
          <p:nvPr/>
        </p:nvSpPr>
        <p:spPr>
          <a:xfrm>
            <a:off x="2730252" y="714374"/>
            <a:ext cx="36837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BD Key - Value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40"/>
          <p:cNvSpPr txBox="1"/>
          <p:nvPr/>
        </p:nvSpPr>
        <p:spPr>
          <a:xfrm>
            <a:off x="510209" y="2383040"/>
            <a:ext cx="8123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 Light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Puede representar cualquier valor</a:t>
            </a:r>
            <a:endParaRPr b="0" i="0" sz="25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402" name="Google Shape;402;p40"/>
          <p:cNvGraphicFramePr/>
          <p:nvPr/>
        </p:nvGraphicFramePr>
        <p:xfrm>
          <a:off x="1159498" y="35551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{0C6F794D-DE3D-4A1B-9D33-1E774CCB8E77}</a:tableStyleId>
              </a:tblPr>
              <a:tblGrid>
                <a:gridCol w="1822700"/>
                <a:gridCol w="5352600"/>
              </a:tblGrid>
              <a:tr h="369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Helvetica Neue Light"/>
                        <a:buNone/>
                      </a:pPr>
                      <a:r>
                        <a:rPr lang="es" sz="1700" u="none" cap="none" strike="noStrike"/>
                        <a:t>cartID</a:t>
                      </a:r>
                      <a:endParaRPr sz="1700" u="none" cap="none" strike="noStrike"/>
                    </a:p>
                  </a:txBody>
                  <a:tcPr marT="32150" marB="32150" marR="64300" marL="6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Helvetica Neue Light"/>
                        <a:buNone/>
                      </a:pPr>
                      <a:r>
                        <a:rPr lang="es" sz="1700" u="none" cap="none" strike="noStrike"/>
                        <a:t>value</a:t>
                      </a:r>
                      <a:endParaRPr sz="1700" u="none" cap="none" strike="noStrike"/>
                    </a:p>
                  </a:txBody>
                  <a:tcPr marT="32150" marB="32150" marR="64300" marL="64300" anchor="ctr"/>
                </a:tc>
              </a:tr>
              <a:tr h="369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 Light"/>
                        <a:buNone/>
                      </a:pPr>
                      <a:r>
                        <a:rPr lang="es" sz="1300" u="none" cap="none" strike="noStrike"/>
                        <a:t>11789</a:t>
                      </a:r>
                      <a:endParaRPr sz="1300" u="none" cap="none" strike="noStrike"/>
                    </a:p>
                  </a:txBody>
                  <a:tcPr marT="32150" marB="32150" marR="64300" marL="643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 Light"/>
                        <a:buNone/>
                      </a:pPr>
                      <a:r>
                        <a:rPr lang="es" sz="1300" u="none" cap="none" strike="noStrike"/>
                        <a:t>         usrID: "Juan", ítem: "Magic the Gathering Deck", value: …</a:t>
                      </a:r>
                      <a:endParaRPr sz="1300" u="none" cap="none" strike="noStrike"/>
                    </a:p>
                  </a:txBody>
                  <a:tcPr marT="32150" marB="32150" marR="64300" marL="64300" anchor="ctr"/>
                </a:tc>
              </a:tr>
              <a:tr h="46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 Light"/>
                        <a:buNone/>
                      </a:pPr>
                      <a:r>
                        <a:rPr lang="es" sz="1300" u="none" cap="none" strike="noStrike"/>
                        <a:t>12309</a:t>
                      </a:r>
                      <a:endParaRPr sz="1300" u="none" cap="none" strike="noStrike"/>
                    </a:p>
                  </a:txBody>
                  <a:tcPr marT="32150" marB="32150" marR="64300" marL="643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 Light"/>
                        <a:buNone/>
                      </a:pPr>
                      <a:r>
                        <a:rPr lang="es" sz="1300" u="none" cap="none" strike="noStrike"/>
                        <a:t>         usrID: "Domagoj", item: "APEX XTX50 regulator set", value: …</a:t>
                      </a:r>
                      <a:endParaRPr sz="1300" u="none" cap="none" strike="noStrike"/>
                    </a:p>
                  </a:txBody>
                  <a:tcPr marT="32150" marB="32150" marR="64300" marL="64300" anchor="ctr"/>
                </a:tc>
              </a:tr>
              <a:tr h="369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 Light"/>
                        <a:buNone/>
                      </a:pPr>
                      <a:r>
                        <a:rPr lang="es" sz="1300" u="none" cap="none" strike="noStrike"/>
                        <a:t>…</a:t>
                      </a:r>
                      <a:endParaRPr sz="1300" u="none" cap="none" strike="noStrike"/>
                    </a:p>
                  </a:txBody>
                  <a:tcPr marT="32150" marB="32150" marR="64300" marL="6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 Light"/>
                        <a:buNone/>
                      </a:pPr>
                      <a:r>
                        <a:rPr lang="es" sz="1300" u="none" cap="none" strike="noStrike"/>
                        <a:t>…</a:t>
                      </a:r>
                      <a:endParaRPr sz="1300" u="none" cap="none" strike="noStrike"/>
                    </a:p>
                  </a:txBody>
                  <a:tcPr marT="32150" marB="32150" marR="64300" marL="643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1"/>
          <p:cNvSpPr txBox="1"/>
          <p:nvPr/>
        </p:nvSpPr>
        <p:spPr>
          <a:xfrm>
            <a:off x="2090261" y="714374"/>
            <a:ext cx="49635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BD de Grafos y RDF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41"/>
          <p:cNvSpPr txBox="1"/>
          <p:nvPr/>
        </p:nvSpPr>
        <p:spPr>
          <a:xfrm>
            <a:off x="510209" y="2700435"/>
            <a:ext cx="8123700" cy="18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Especializadas para guardar relaciones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1150" lvl="1" marL="622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general, almacenan sus datos como property graphs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622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Algunos ejemplos son Neo4J, Virtuoso, Jena, Blazegraph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2"/>
          <p:cNvSpPr txBox="1"/>
          <p:nvPr/>
        </p:nvSpPr>
        <p:spPr>
          <a:xfrm>
            <a:off x="2090261" y="714374"/>
            <a:ext cx="49635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BD de Grafos y RDF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4" name="Google Shape;41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2471" y="2046875"/>
            <a:ext cx="8288462" cy="3923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3"/>
          <p:cNvSpPr txBox="1"/>
          <p:nvPr/>
        </p:nvSpPr>
        <p:spPr>
          <a:xfrm>
            <a:off x="2090261" y="714374"/>
            <a:ext cx="49635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BD de Grafos y RDF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0" name="Google Shape;42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529" y="1528029"/>
            <a:ext cx="8960941" cy="4279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4"/>
          <p:cNvSpPr txBox="1"/>
          <p:nvPr/>
        </p:nvSpPr>
        <p:spPr>
          <a:xfrm>
            <a:off x="943689" y="714374"/>
            <a:ext cx="72567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BD Orientadas a Documentos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44"/>
          <p:cNvSpPr txBox="1"/>
          <p:nvPr/>
        </p:nvSpPr>
        <p:spPr>
          <a:xfrm>
            <a:off x="510209" y="2354186"/>
            <a:ext cx="8123700" cy="21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Especializadas en documentos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1150" lvl="1" marL="622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CouchDB, MongoDB (estas y otras BD almacenan sus datos en documentos JSON)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622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JSON no es el único estándar de documentos (por ejemplo, existe también XML)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5"/>
          <p:cNvSpPr txBox="1"/>
          <p:nvPr/>
        </p:nvSpPr>
        <p:spPr>
          <a:xfrm>
            <a:off x="943689" y="714374"/>
            <a:ext cx="72567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BD Orientadas a Documentos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45"/>
          <p:cNvSpPr txBox="1"/>
          <p:nvPr/>
        </p:nvSpPr>
        <p:spPr>
          <a:xfrm>
            <a:off x="510209" y="2939240"/>
            <a:ext cx="8123700" cy="14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Parecidas a key-value stores: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622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valor es ahora un documento (JSON)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622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Pueden agrupar documentos (colecciones)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622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Lenguaje de consultas mucho más poderoso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6"/>
          <p:cNvSpPr txBox="1"/>
          <p:nvPr/>
        </p:nvSpPr>
        <p:spPr>
          <a:xfrm>
            <a:off x="943689" y="714374"/>
            <a:ext cx="72567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BD Orientadas a Documentos</a:t>
            </a:r>
            <a:endParaRPr b="0" i="0" sz="4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438" name="Google Shape;438;p46"/>
          <p:cNvGraphicFramePr/>
          <p:nvPr/>
        </p:nvGraphicFramePr>
        <p:xfrm>
          <a:off x="943689" y="25381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{0C6F794D-DE3D-4A1B-9D33-1E774CCB8E77}</a:tableStyleId>
              </a:tblPr>
              <a:tblGrid>
                <a:gridCol w="2665950"/>
                <a:gridCol w="4590675"/>
              </a:tblGrid>
              <a:tr h="579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Helvetica Neue Light"/>
                        <a:buNone/>
                      </a:pPr>
                      <a:r>
                        <a:rPr lang="es" sz="1700" u="none" cap="none" strike="noStrike"/>
                        <a:t>Key</a:t>
                      </a:r>
                      <a:endParaRPr sz="1700" u="none" cap="none" strike="noStrike"/>
                    </a:p>
                  </a:txBody>
                  <a:tcPr marT="32150" marB="32150" marR="64300" marL="6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Helvetica Neue Light"/>
                        <a:buNone/>
                      </a:pPr>
                      <a:r>
                        <a:rPr lang="es" sz="1700" u="none" cap="none" strike="noStrike"/>
                        <a:t>JSON</a:t>
                      </a:r>
                      <a:endParaRPr sz="1700" u="none" cap="none" strike="noStrike"/>
                    </a:p>
                  </a:txBody>
                  <a:tcPr marT="32150" marB="32150" marR="64300" marL="64300" anchor="ctr"/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 Light"/>
                        <a:buNone/>
                      </a:pPr>
                      <a:r>
                        <a:rPr lang="es" sz="1300" u="none" cap="none" strike="noStrike"/>
                        <a:t>1</a:t>
                      </a:r>
                      <a:endParaRPr sz="1300" u="none" cap="none" strike="noStrike"/>
                    </a:p>
                  </a:txBody>
                  <a:tcPr marT="32150" marB="32150" marR="64300" marL="643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 Light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lang="es" sz="14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     {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lang="es" sz="14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      "uid": 1,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lang="es" sz="14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      "name": "Adrian",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lang="es" sz="14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      "last_name": "Soto",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lang="es" sz="14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      "ocupation": "Delantero de Cobreloa",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lang="es" sz="14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      "follows": [2,3],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lang="es" sz="14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      "age": 24	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lang="es" sz="14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     }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Tahoma"/>
                        <a:buNone/>
                      </a:pPr>
                      <a:r>
                        <a:rPr lang="es" sz="13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	</a:t>
                      </a:r>
                      <a:endParaRPr sz="13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2150" marB="32150" marR="64300" marL="64300" anchor="ctr"/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 Light"/>
                        <a:buNone/>
                      </a:pPr>
                      <a:r>
                        <a:rPr lang="es" sz="1300" u="none" cap="none" strike="noStrike"/>
                        <a:t>2</a:t>
                      </a:r>
                      <a:endParaRPr sz="1300" u="none" cap="none" strike="noStrike"/>
                    </a:p>
                  </a:txBody>
                  <a:tcPr marT="32150" marB="32150" marR="64300" marL="6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 Light"/>
                        <a:buNone/>
                      </a:pPr>
                      <a:r>
                        <a:rPr lang="es" sz="1300" u="none" cap="none" strike="noStrike"/>
                        <a:t>…</a:t>
                      </a:r>
                      <a:endParaRPr sz="1300" u="none" cap="none" strike="noStrike"/>
                    </a:p>
                  </a:txBody>
                  <a:tcPr marT="32150" marB="32150" marR="64300" marL="64300" anchor="ctr"/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 Light"/>
                        <a:buNone/>
                      </a:pPr>
                      <a:r>
                        <a:rPr lang="es" sz="1300" u="none" cap="none" strike="noStrike"/>
                        <a:t>…</a:t>
                      </a:r>
                      <a:endParaRPr sz="1300" u="none" cap="none" strike="noStrike"/>
                    </a:p>
                  </a:txBody>
                  <a:tcPr marT="32150" marB="32150" marR="64300" marL="6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 Light"/>
                        <a:buNone/>
                      </a:pPr>
                      <a:r>
                        <a:rPr lang="es" sz="1300" u="none" cap="none" strike="noStrike"/>
                        <a:t>…</a:t>
                      </a:r>
                      <a:endParaRPr sz="1300" u="none" cap="none" strike="noStrike"/>
                    </a:p>
                  </a:txBody>
                  <a:tcPr marT="32150" marB="32150" marR="64300" marL="64300" anchor="ctr"/>
                </a:tc>
              </a:tr>
            </a:tbl>
          </a:graphicData>
        </a:graphic>
      </p:graphicFrame>
      <p:graphicFrame>
        <p:nvGraphicFramePr>
          <p:cNvPr id="439" name="Google Shape;439;p46"/>
          <p:cNvGraphicFramePr/>
          <p:nvPr/>
        </p:nvGraphicFramePr>
        <p:xfrm>
          <a:off x="943689" y="191543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{0C6F794D-DE3D-4A1B-9D33-1E774CCB8E77}</a:tableStyleId>
              </a:tblPr>
              <a:tblGrid>
                <a:gridCol w="7256625"/>
              </a:tblGrid>
              <a:tr h="536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Arial"/>
                        <a:buNone/>
                      </a:pPr>
                      <a:r>
                        <a:rPr lang="e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Usuarios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2150" marB="32150" marR="64300" marL="64300" anchor="ctr"/>
                </a:tc>
              </a:tr>
            </a:tbl>
          </a:graphicData>
        </a:graphic>
      </p:graphicFrame>
      <p:pic>
        <p:nvPicPr>
          <p:cNvPr id="440" name="Google Shape;44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94235" y="3223012"/>
            <a:ext cx="4096558" cy="1936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7"/>
          <p:cNvSpPr txBox="1"/>
          <p:nvPr/>
        </p:nvSpPr>
        <p:spPr>
          <a:xfrm>
            <a:off x="3832354" y="714374"/>
            <a:ext cx="1479300" cy="13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JSON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47"/>
          <p:cNvSpPr txBox="1"/>
          <p:nvPr/>
        </p:nvSpPr>
        <p:spPr>
          <a:xfrm>
            <a:off x="510209" y="2001303"/>
            <a:ext cx="8123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 Light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Su nombre viene de JavaScript Object Notation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47"/>
          <p:cNvSpPr txBox="1"/>
          <p:nvPr/>
        </p:nvSpPr>
        <p:spPr>
          <a:xfrm>
            <a:off x="510209" y="3221258"/>
            <a:ext cx="8123700" cy="19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 Light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Estándar de intercambio de datos semiestructurados / datos en la Web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 Light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1150" lvl="1" marL="622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Char char="•"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JSON se acopla muy bien a los lenguajes de programación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8"/>
          <p:cNvSpPr txBox="1"/>
          <p:nvPr/>
        </p:nvSpPr>
        <p:spPr>
          <a:xfrm>
            <a:off x="3832354" y="714374"/>
            <a:ext cx="1479300" cy="13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JSON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48"/>
          <p:cNvSpPr txBox="1"/>
          <p:nvPr/>
        </p:nvSpPr>
        <p:spPr>
          <a:xfrm>
            <a:off x="2649274" y="1552963"/>
            <a:ext cx="3845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b="0" i="0" lang="es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4" name="Google Shape;454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5764" y="2121726"/>
            <a:ext cx="7741576" cy="402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9"/>
          <p:cNvSpPr txBox="1"/>
          <p:nvPr/>
        </p:nvSpPr>
        <p:spPr>
          <a:xfrm>
            <a:off x="3832354" y="714374"/>
            <a:ext cx="1479300" cy="13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JSON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49"/>
          <p:cNvSpPr txBox="1"/>
          <p:nvPr/>
        </p:nvSpPr>
        <p:spPr>
          <a:xfrm>
            <a:off x="369744" y="2640546"/>
            <a:ext cx="84045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0" i="0" lang="es" sz="17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“nombre"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“Matías”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49"/>
          <p:cNvSpPr txBox="1"/>
          <p:nvPr/>
        </p:nvSpPr>
        <p:spPr>
          <a:xfrm>
            <a:off x="510209" y="1814356"/>
            <a:ext cx="8123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 Light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base son los pares key - value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49"/>
          <p:cNvSpPr txBox="1"/>
          <p:nvPr/>
        </p:nvSpPr>
        <p:spPr>
          <a:xfrm>
            <a:off x="510209" y="3862514"/>
            <a:ext cx="8123700" cy="27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 Light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Valores pueden ser: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622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Char char="•"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Números</a:t>
            </a:r>
            <a:endParaRPr b="0" i="0" sz="25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1150" lvl="1" marL="622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Char char="•"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Strings (entre comillas)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622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Char char="•"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Valores booleanos</a:t>
            </a:r>
            <a:endParaRPr b="0" i="0" sz="25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1150" lvl="1" marL="622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Char char="•"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Arreglos (por definir)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622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Char char="•"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Objetos (por definir)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622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3" name="Google Shape;463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744" y="2559351"/>
            <a:ext cx="5952657" cy="1013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/>
          <p:nvPr/>
        </p:nvSpPr>
        <p:spPr>
          <a:xfrm>
            <a:off x="1791751" y="710875"/>
            <a:ext cx="55605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NoSQL: ¿Por qué?</a:t>
            </a:r>
            <a:endParaRPr b="0" i="0" sz="4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510209" y="2613873"/>
            <a:ext cx="8123700" cy="16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 Light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Sistemas de bases de datos relacionales no están pensadas para un entorno altamente distribuido</a:t>
            </a:r>
            <a:endParaRPr b="0" i="0" sz="25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 Light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00050" lvl="0" marL="406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WWW, google, twitter, instagram, etc.</a:t>
            </a:r>
            <a:endParaRPr b="0" i="0" sz="25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0"/>
          <p:cNvSpPr txBox="1"/>
          <p:nvPr/>
        </p:nvSpPr>
        <p:spPr>
          <a:xfrm>
            <a:off x="3832354" y="714374"/>
            <a:ext cx="1479300" cy="13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JSON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50"/>
          <p:cNvSpPr txBox="1"/>
          <p:nvPr/>
        </p:nvSpPr>
        <p:spPr>
          <a:xfrm>
            <a:off x="369744" y="3619551"/>
            <a:ext cx="84045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     “nombre"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“Matías”, </a:t>
            </a:r>
            <a:r>
              <a:rPr b="0" i="0" lang="es" sz="17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“apellido"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“Jünemann”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50"/>
          <p:cNvSpPr txBox="1"/>
          <p:nvPr/>
        </p:nvSpPr>
        <p:spPr>
          <a:xfrm>
            <a:off x="510209" y="2110932"/>
            <a:ext cx="8123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 Light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 objetos se escriben entre </a:t>
            </a:r>
            <a:r>
              <a:rPr b="0" i="0" lang="e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{}</a:t>
            </a: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contienen una cantidad arbitraria de pares key - value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50"/>
          <p:cNvSpPr txBox="1"/>
          <p:nvPr/>
        </p:nvSpPr>
        <p:spPr>
          <a:xfrm>
            <a:off x="2649274" y="1552963"/>
            <a:ext cx="3845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b="0" i="0" lang="es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Sintaxis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2" name="Google Shape;472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744" y="3538356"/>
            <a:ext cx="5952657" cy="1013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1"/>
          <p:cNvSpPr txBox="1"/>
          <p:nvPr/>
        </p:nvSpPr>
        <p:spPr>
          <a:xfrm>
            <a:off x="3832354" y="714374"/>
            <a:ext cx="1479300" cy="13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JSON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51"/>
          <p:cNvSpPr txBox="1"/>
          <p:nvPr/>
        </p:nvSpPr>
        <p:spPr>
          <a:xfrm>
            <a:off x="369744" y="3100179"/>
            <a:ext cx="8404500" cy="19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6510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    “profesores”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[ 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17500" lvl="2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{</a:t>
            </a:r>
            <a:r>
              <a:rPr b="0" i="0" lang="es" sz="17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“nombre”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“Juan”, </a:t>
            </a:r>
            <a:r>
              <a:rPr b="0" i="0" lang="es" sz="17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“apellido"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“Reutter”},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17500" lvl="2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{</a:t>
            </a:r>
            <a:r>
              <a:rPr b="0" i="0" lang="es" sz="17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“nombre”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“Cristian”, </a:t>
            </a:r>
            <a:r>
              <a:rPr b="0" i="0" lang="es" sz="17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“apellido"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“Riveros”},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17500" lvl="2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{</a:t>
            </a:r>
            <a:r>
              <a:rPr b="0" i="0" lang="es" sz="17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“nombre”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“Marcelo”, </a:t>
            </a:r>
            <a:r>
              <a:rPr b="0" i="0" lang="es" sz="17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“apellido"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“Arenas”}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6510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]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51"/>
          <p:cNvSpPr txBox="1"/>
          <p:nvPr/>
        </p:nvSpPr>
        <p:spPr>
          <a:xfrm>
            <a:off x="510209" y="2302920"/>
            <a:ext cx="8123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 Light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 arreglos se escriben entre </a:t>
            </a:r>
            <a:r>
              <a:rPr b="0" i="0" lang="e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[]</a:t>
            </a: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contienen valores</a:t>
            </a:r>
            <a:endParaRPr b="0" i="0" sz="25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80" name="Google Shape;480;p51"/>
          <p:cNvSpPr txBox="1"/>
          <p:nvPr/>
        </p:nvSpPr>
        <p:spPr>
          <a:xfrm>
            <a:off x="2649274" y="1552963"/>
            <a:ext cx="3845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b="0" i="0" lang="es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Sintaxis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1" name="Google Shape;481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246" y="3003060"/>
            <a:ext cx="7084408" cy="208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2"/>
          <p:cNvSpPr txBox="1"/>
          <p:nvPr/>
        </p:nvSpPr>
        <p:spPr>
          <a:xfrm>
            <a:off x="2894468" y="714374"/>
            <a:ext cx="3354900" cy="13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JSON vs SQL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52"/>
          <p:cNvSpPr txBox="1"/>
          <p:nvPr/>
        </p:nvSpPr>
        <p:spPr>
          <a:xfrm>
            <a:off x="510209" y="2192430"/>
            <a:ext cx="8123700" cy="122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 Light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SQL: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622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Char char="•"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Esquema de datos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622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Char char="•"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Lenguajes de consulta independientes del código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52"/>
          <p:cNvSpPr txBox="1"/>
          <p:nvPr/>
        </p:nvSpPr>
        <p:spPr>
          <a:xfrm>
            <a:off x="510209" y="3906546"/>
            <a:ext cx="8123700" cy="19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 Light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JSON: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622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Char char="•"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Más flexible, no hay que respetar necesariamente un esquema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622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Char char="•"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Más tipos de datos (como arreglos)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622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Char char="•"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Human - Readable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3"/>
          <p:cNvSpPr txBox="1"/>
          <p:nvPr/>
        </p:nvSpPr>
        <p:spPr>
          <a:xfrm>
            <a:off x="2209205" y="714374"/>
            <a:ext cx="4725600" cy="13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BD de documentos: ¿para qué?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53"/>
          <p:cNvSpPr txBox="1"/>
          <p:nvPr/>
        </p:nvSpPr>
        <p:spPr>
          <a:xfrm>
            <a:off x="510209" y="2473523"/>
            <a:ext cx="8123700" cy="31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 Light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Especializadas en documentos: almacenan muchos documentos JSON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 Light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1150" lvl="1" marL="622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Char char="•"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quiero libros: un documento JSON por libro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622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Char char="•"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quiero personas: un documento JSON por persona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 Light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 Light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Notar que esto es altamente jerárquico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4"/>
          <p:cNvSpPr txBox="1"/>
          <p:nvPr/>
        </p:nvSpPr>
        <p:spPr>
          <a:xfrm>
            <a:off x="2209205" y="714374"/>
            <a:ext cx="47256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BD de documentos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54"/>
          <p:cNvSpPr txBox="1"/>
          <p:nvPr/>
        </p:nvSpPr>
        <p:spPr>
          <a:xfrm>
            <a:off x="510209" y="2665509"/>
            <a:ext cx="8123700" cy="23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 Light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Qué hacen bien: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 Light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1150" lvl="1" marL="622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Char char="•"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quiero un libro o persona en particular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622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Char char="•"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Cruce de información </a:t>
            </a:r>
            <a:r>
              <a:rPr b="1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simple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 Light"/>
              <a:buNone/>
            </a:pPr>
            <a:r>
              <a:t/>
            </a:r>
            <a:endParaRPr b="1" i="0" sz="25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 Light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Muy útiles a la hora de desplegar información en la web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5"/>
          <p:cNvSpPr txBox="1"/>
          <p:nvPr/>
        </p:nvSpPr>
        <p:spPr>
          <a:xfrm>
            <a:off x="2209205" y="714374"/>
            <a:ext cx="47256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BD de documentos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55"/>
          <p:cNvSpPr txBox="1"/>
          <p:nvPr/>
        </p:nvSpPr>
        <p:spPr>
          <a:xfrm>
            <a:off x="510209" y="3625453"/>
            <a:ext cx="8123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 Light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Pueden verse como un caché de una BD relacional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 Light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¿Por qué?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6"/>
          <p:cNvSpPr txBox="1"/>
          <p:nvPr/>
        </p:nvSpPr>
        <p:spPr>
          <a:xfrm>
            <a:off x="2387661" y="710887"/>
            <a:ext cx="43686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Caché de BD SQL</a:t>
            </a:r>
            <a:endParaRPr b="0" i="0" sz="4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512" name="Google Shape;512;p56"/>
          <p:cNvGraphicFramePr/>
          <p:nvPr/>
        </p:nvGraphicFramePr>
        <p:xfrm>
          <a:off x="403451" y="19012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{0C6F794D-DE3D-4A1B-9D33-1E774CCB8E77}</a:tableStyleId>
              </a:tblPr>
              <a:tblGrid>
                <a:gridCol w="946725"/>
                <a:gridCol w="1350025"/>
                <a:gridCol w="1552400"/>
              </a:tblGrid>
              <a:tr h="418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 Light"/>
                        <a:buNone/>
                      </a:pPr>
                      <a:r>
                        <a:rPr lang="es" sz="1300" u="none" cap="none" strike="noStrike"/>
                        <a:t>StudentID</a:t>
                      </a:r>
                      <a:endParaRPr sz="1300" u="none" cap="none" strike="noStrike"/>
                    </a:p>
                  </a:txBody>
                  <a:tcPr marT="32150" marB="32150" marR="64300" marL="64300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 Light"/>
                        <a:buNone/>
                      </a:pPr>
                      <a:r>
                        <a:rPr lang="es" sz="1300" u="none" cap="none" strike="noStrike"/>
                        <a:t>Nombre</a:t>
                      </a:r>
                      <a:endParaRPr sz="1300" u="none" cap="none" strike="noStrike"/>
                    </a:p>
                  </a:txBody>
                  <a:tcPr marT="32150" marB="32150" marR="64300" marL="64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 Light"/>
                        <a:buNone/>
                      </a:pPr>
                      <a:r>
                        <a:rPr lang="es" sz="1300" u="none" cap="none" strike="noStrike"/>
                        <a:t>Carrera</a:t>
                      </a:r>
                      <a:endParaRPr sz="1300" u="none" cap="none" strike="noStrike"/>
                    </a:p>
                  </a:txBody>
                  <a:tcPr marT="32150" marB="32150" marR="64300" marL="64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 Light"/>
                        <a:buNone/>
                      </a:pPr>
                      <a:r>
                        <a:rPr lang="es" sz="1300" u="none" cap="none" strike="noStrike"/>
                        <a:t>1</a:t>
                      </a:r>
                      <a:endParaRPr sz="1300" u="none" cap="none" strike="noStrike"/>
                    </a:p>
                  </a:txBody>
                  <a:tcPr marT="32150" marB="32150" marR="64300" marL="64300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 Light"/>
                        <a:buNone/>
                      </a:pPr>
                      <a:r>
                        <a:rPr lang="es" sz="1300" u="none" cap="none" strike="noStrike"/>
                        <a:t>Alice Cooper</a:t>
                      </a:r>
                      <a:endParaRPr sz="1300" u="none" cap="none" strike="noStrike"/>
                    </a:p>
                  </a:txBody>
                  <a:tcPr marT="32150" marB="32150" marR="64300" marL="64300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 Light"/>
                        <a:buNone/>
                      </a:pPr>
                      <a:r>
                        <a:rPr lang="es" sz="1300" u="none" cap="none" strike="noStrike"/>
                        <a:t>Computación</a:t>
                      </a:r>
                      <a:endParaRPr sz="1300" u="none" cap="none" strike="noStrike"/>
                    </a:p>
                  </a:txBody>
                  <a:tcPr marT="32150" marB="32150" marR="64300" marL="64300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 Light"/>
                        <a:buNone/>
                      </a:pPr>
                      <a:r>
                        <a:rPr lang="es" sz="1300" u="none" cap="none" strike="noStrike"/>
                        <a:t>2</a:t>
                      </a:r>
                      <a:endParaRPr sz="1300" u="none" cap="none" strike="noStrike"/>
                    </a:p>
                  </a:txBody>
                  <a:tcPr marT="32150" marB="32150" marR="64300" marL="64300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 Light"/>
                        <a:buNone/>
                      </a:pPr>
                      <a:r>
                        <a:rPr lang="es" sz="1300" u="none" cap="none" strike="noStrike"/>
                        <a:t>David Bowie</a:t>
                      </a:r>
                      <a:endParaRPr sz="1300" u="none" cap="none" strike="noStrike"/>
                    </a:p>
                  </a:txBody>
                  <a:tcPr marT="32150" marB="32150" marR="64300" marL="64300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 Light"/>
                        <a:buNone/>
                      </a:pPr>
                      <a:r>
                        <a:rPr lang="es" sz="1300" u="none" cap="none" strike="noStrike"/>
                        <a:t>Todas</a:t>
                      </a:r>
                      <a:endParaRPr sz="1300" u="none" cap="none" strike="noStrike"/>
                    </a:p>
                  </a:txBody>
                  <a:tcPr marT="32150" marB="32150" marR="64300" marL="64300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34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 Light"/>
                        <a:buNone/>
                      </a:pPr>
                      <a:r>
                        <a:rPr lang="es" sz="1300" u="none" cap="none" strike="noStrike"/>
                        <a:t>3</a:t>
                      </a:r>
                      <a:endParaRPr sz="1300" u="none" cap="none" strike="noStrike"/>
                    </a:p>
                  </a:txBody>
                  <a:tcPr marT="32150" marB="32150" marR="64300" marL="64300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 Light"/>
                        <a:buNone/>
                      </a:pPr>
                      <a:r>
                        <a:rPr lang="es" sz="1300" u="none" cap="none" strike="noStrike"/>
                        <a:t>Charly García</a:t>
                      </a:r>
                      <a:endParaRPr sz="1300" u="none" cap="none" strike="noStrike"/>
                    </a:p>
                  </a:txBody>
                  <a:tcPr marT="32150" marB="32150" marR="64300" marL="64300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 Light"/>
                        <a:buNone/>
                      </a:pPr>
                      <a:r>
                        <a:rPr lang="es" sz="1300" u="none" cap="none" strike="noStrike"/>
                        <a:t>Ingeniería Civil</a:t>
                      </a:r>
                      <a:endParaRPr sz="1000" u="none" cap="none" strike="noStrike"/>
                    </a:p>
                  </a:txBody>
                  <a:tcPr marT="32150" marB="32150" marR="64300" marL="64300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 Light"/>
                        <a:buNone/>
                      </a:pPr>
                      <a:r>
                        <a:rPr lang="es" sz="1300" u="none" cap="none" strike="noStrike"/>
                        <a:t>…</a:t>
                      </a:r>
                      <a:endParaRPr sz="1300" u="none" cap="none" strike="noStrike"/>
                    </a:p>
                  </a:txBody>
                  <a:tcPr marT="32150" marB="32150" marR="64300" marL="64300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 Light"/>
                        <a:buNone/>
                      </a:pPr>
                      <a:r>
                        <a:rPr lang="es" sz="1300" u="none" cap="none" strike="noStrike"/>
                        <a:t>…</a:t>
                      </a:r>
                      <a:endParaRPr sz="1300" u="none" cap="none" strike="noStrike"/>
                    </a:p>
                  </a:txBody>
                  <a:tcPr marT="32150" marB="32150" marR="64300" marL="64300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 Light"/>
                        <a:buNone/>
                      </a:pPr>
                      <a:r>
                        <a:rPr lang="es" sz="1300" u="none" cap="none" strike="noStrike"/>
                        <a:t>…</a:t>
                      </a:r>
                      <a:endParaRPr sz="1000" u="none" cap="none" strike="noStrike"/>
                    </a:p>
                  </a:txBody>
                  <a:tcPr marT="32150" marB="32150" marR="64300" marL="64300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513" name="Google Shape;513;p56"/>
          <p:cNvSpPr txBox="1"/>
          <p:nvPr/>
        </p:nvSpPr>
        <p:spPr>
          <a:xfrm>
            <a:off x="0" y="1482874"/>
            <a:ext cx="17457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1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Students</a:t>
            </a:r>
            <a:endParaRPr b="1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514" name="Google Shape;514;p56"/>
          <p:cNvGraphicFramePr/>
          <p:nvPr/>
        </p:nvGraphicFramePr>
        <p:xfrm>
          <a:off x="3947771" y="38604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{B1466A94-CDE6-468A-9B65-CE0E4E63C42C}</a:tableStyleId>
              </a:tblPr>
              <a:tblGrid>
                <a:gridCol w="1185525"/>
                <a:gridCol w="1862475"/>
                <a:gridCol w="1524000"/>
              </a:tblGrid>
              <a:tr h="260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 Light"/>
                        <a:buNone/>
                      </a:pPr>
                      <a:r>
                        <a:rPr lang="es" sz="1300" u="none" cap="none" strike="noStrike"/>
                        <a:t>courseID</a:t>
                      </a:r>
                      <a:endParaRPr sz="1300" u="none" cap="none" strike="noStrike"/>
                    </a:p>
                  </a:txBody>
                  <a:tcPr marT="32150" marB="32150" marR="64300" marL="64300">
                    <a:lnL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 Light"/>
                        <a:buNone/>
                      </a:pPr>
                      <a:r>
                        <a:rPr lang="es" sz="1300" u="none" cap="none" strike="noStrike"/>
                        <a:t>name</a:t>
                      </a:r>
                      <a:endParaRPr sz="1300" u="none" cap="none" strike="noStrike"/>
                    </a:p>
                  </a:txBody>
                  <a:tcPr marT="32150" marB="32150" marR="64300" marL="643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 Light"/>
                        <a:buNone/>
                      </a:pPr>
                      <a:r>
                        <a:rPr lang="es" sz="1300" u="none" cap="none" strike="noStrike"/>
                        <a:t>year</a:t>
                      </a:r>
                      <a:endParaRPr sz="1300" u="none" cap="none" strike="noStrike"/>
                    </a:p>
                  </a:txBody>
                  <a:tcPr marT="32150" marB="32150" marR="64300" marL="643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</a:tr>
              <a:tr h="260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 Light"/>
                        <a:buNone/>
                      </a:pPr>
                      <a:r>
                        <a:rPr lang="es" sz="1300" u="none" cap="none" strike="noStrike"/>
                        <a:t>IIC2413</a:t>
                      </a:r>
                      <a:endParaRPr sz="1300" u="none" cap="none" strike="noStrike"/>
                    </a:p>
                  </a:txBody>
                  <a:tcPr marT="32150" marB="32150" marR="64300" marL="64300">
                    <a:lnL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 Light"/>
                        <a:buNone/>
                      </a:pPr>
                      <a:r>
                        <a:rPr lang="es" sz="1300" u="none" cap="none" strike="noStrike"/>
                        <a:t>Databases</a:t>
                      </a:r>
                      <a:endParaRPr sz="1300" u="none" cap="none" strike="noStrike"/>
                    </a:p>
                  </a:txBody>
                  <a:tcPr marT="32150" marB="32150" marR="64300" marL="64300">
                    <a:lnL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 Light"/>
                        <a:buNone/>
                      </a:pPr>
                      <a:r>
                        <a:rPr lang="es" sz="1300" u="none" cap="none" strike="noStrike"/>
                        <a:t>2020</a:t>
                      </a:r>
                      <a:endParaRPr sz="1300" u="none" cap="none" strike="noStrike"/>
                    </a:p>
                  </a:txBody>
                  <a:tcPr marT="32150" marB="32150" marR="64300" marL="64300">
                    <a:lnL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</a:tr>
              <a:tr h="260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 Light"/>
                        <a:buNone/>
                      </a:pPr>
                      <a:r>
                        <a:rPr lang="es" sz="1300" u="none" cap="none" strike="noStrike"/>
                        <a:t>IMT3830</a:t>
                      </a:r>
                      <a:endParaRPr sz="1300" u="none" cap="none" strike="noStrike"/>
                    </a:p>
                  </a:txBody>
                  <a:tcPr marT="32150" marB="32150" marR="64300" marL="64300">
                    <a:lnL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 Light"/>
                        <a:buNone/>
                      </a:pPr>
                      <a:r>
                        <a:rPr lang="es" sz="1300" u="none" cap="none" strike="noStrike"/>
                        <a:t>Game Theory</a:t>
                      </a:r>
                      <a:endParaRPr sz="1300" u="none" cap="none" strike="noStrike"/>
                    </a:p>
                  </a:txBody>
                  <a:tcPr marT="32150" marB="32150" marR="64300" marL="64300">
                    <a:lnL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 Light"/>
                        <a:buNone/>
                      </a:pPr>
                      <a:r>
                        <a:rPr lang="es" sz="1300" u="none" cap="none" strike="noStrike"/>
                        <a:t>2020</a:t>
                      </a:r>
                      <a:endParaRPr sz="1300" u="none" cap="none" strike="noStrike"/>
                    </a:p>
                  </a:txBody>
                  <a:tcPr marT="32150" marB="32150" marR="64300" marL="64300">
                    <a:lnL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</a:tr>
              <a:tr h="260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 Light"/>
                        <a:buNone/>
                      </a:pPr>
                      <a:r>
                        <a:rPr lang="es" sz="1300" u="none" cap="none" strike="noStrike"/>
                        <a:t>…</a:t>
                      </a:r>
                      <a:endParaRPr sz="1300" u="none" cap="none" strike="noStrike"/>
                    </a:p>
                  </a:txBody>
                  <a:tcPr marT="32150" marB="32150" marR="64300" marL="64300">
                    <a:lnL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 Light"/>
                        <a:buNone/>
                      </a:pPr>
                      <a:r>
                        <a:rPr lang="es" sz="1300" u="none" cap="none" strike="noStrike"/>
                        <a:t>…</a:t>
                      </a:r>
                      <a:endParaRPr sz="1300" u="none" cap="none" strike="noStrike"/>
                    </a:p>
                  </a:txBody>
                  <a:tcPr marT="32150" marB="32150" marR="64300" marL="64300">
                    <a:lnL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 Light"/>
                        <a:buNone/>
                      </a:pPr>
                      <a:r>
                        <a:rPr lang="es" sz="1300" u="none" cap="none" strike="noStrike"/>
                        <a:t>…</a:t>
                      </a:r>
                      <a:endParaRPr sz="1300" u="none" cap="none" strike="noStrike"/>
                    </a:p>
                  </a:txBody>
                  <a:tcPr marT="32150" marB="32150" marR="64300" marL="64300">
                    <a:lnL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</a:tr>
            </a:tbl>
          </a:graphicData>
        </a:graphic>
      </p:graphicFrame>
      <p:sp>
        <p:nvSpPr>
          <p:cNvPr id="515" name="Google Shape;515;p56"/>
          <p:cNvSpPr txBox="1"/>
          <p:nvPr/>
        </p:nvSpPr>
        <p:spPr>
          <a:xfrm>
            <a:off x="6994751" y="3449697"/>
            <a:ext cx="17457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1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Courses</a:t>
            </a:r>
            <a:endParaRPr b="1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516" name="Google Shape;516;p56"/>
          <p:cNvGraphicFramePr/>
          <p:nvPr/>
        </p:nvGraphicFramePr>
        <p:xfrm>
          <a:off x="568778" y="53436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{F6CAD34C-44A5-4817-9994-EB54B529AD41}</a:tableStyleId>
              </a:tblPr>
              <a:tblGrid>
                <a:gridCol w="3048000"/>
                <a:gridCol w="3048000"/>
              </a:tblGrid>
              <a:tr h="260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 Light"/>
                        <a:buNone/>
                      </a:pPr>
                      <a:r>
                        <a:rPr lang="es" sz="1300" u="none" cap="none" strike="noStrike"/>
                        <a:t>courseID</a:t>
                      </a:r>
                      <a:endParaRPr sz="1300" u="none" cap="none" strike="noStrike"/>
                    </a:p>
                  </a:txBody>
                  <a:tcPr marT="32150" marB="32150" marR="64300" marL="64300">
                    <a:lnL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 Light"/>
                        <a:buNone/>
                      </a:pPr>
                      <a:r>
                        <a:rPr lang="es" sz="1300" u="none" cap="none" strike="noStrike"/>
                        <a:t>StudentID</a:t>
                      </a:r>
                      <a:endParaRPr sz="1300" u="none" cap="none" strike="noStrike"/>
                    </a:p>
                  </a:txBody>
                  <a:tcPr marT="32150" marB="32150" marR="64300" marL="643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260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 Light"/>
                        <a:buNone/>
                      </a:pPr>
                      <a:r>
                        <a:rPr lang="es" sz="1300" u="none" cap="none" strike="noStrike"/>
                        <a:t>IIC2413</a:t>
                      </a:r>
                      <a:endParaRPr sz="1300" u="none" cap="none" strike="noStrike"/>
                    </a:p>
                  </a:txBody>
                  <a:tcPr marT="32150" marB="32150" marR="64300" marL="64300">
                    <a:lnL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 Light"/>
                        <a:buNone/>
                      </a:pPr>
                      <a:r>
                        <a:rPr lang="es" sz="1300" u="none" cap="none" strike="noStrike"/>
                        <a:t>1</a:t>
                      </a:r>
                      <a:endParaRPr sz="1300" u="none" cap="none" strike="noStrike"/>
                    </a:p>
                  </a:txBody>
                  <a:tcPr marT="32150" marB="32150" marR="64300" marL="64300">
                    <a:lnL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  <a:tr h="260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 Light"/>
                        <a:buNone/>
                      </a:pPr>
                      <a:r>
                        <a:rPr lang="es" sz="1300" u="none" cap="none" strike="noStrike"/>
                        <a:t>IIC2413</a:t>
                      </a:r>
                      <a:endParaRPr sz="1300" u="none" cap="none" strike="noStrike"/>
                    </a:p>
                  </a:txBody>
                  <a:tcPr marT="32150" marB="32150" marR="64300" marL="64300">
                    <a:lnL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 Light"/>
                        <a:buNone/>
                      </a:pPr>
                      <a:r>
                        <a:rPr lang="es" sz="1300" u="none" cap="none" strike="noStrike"/>
                        <a:t>2</a:t>
                      </a:r>
                      <a:endParaRPr sz="1300" u="none" cap="none" strike="noStrike"/>
                    </a:p>
                  </a:txBody>
                  <a:tcPr marT="32150" marB="32150" marR="64300" marL="64300">
                    <a:lnL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260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 Light"/>
                        <a:buNone/>
                      </a:pPr>
                      <a:r>
                        <a:rPr lang="es" sz="1300" u="none" cap="none" strike="noStrike"/>
                        <a:t>IMT3830</a:t>
                      </a:r>
                      <a:endParaRPr sz="1300" u="none" cap="none" strike="noStrike"/>
                    </a:p>
                  </a:txBody>
                  <a:tcPr marT="32150" marB="32150" marR="64300" marL="64300">
                    <a:lnL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 Light"/>
                        <a:buNone/>
                      </a:pPr>
                      <a:r>
                        <a:rPr lang="es" sz="1300" u="none" cap="none" strike="noStrike"/>
                        <a:t>2</a:t>
                      </a:r>
                      <a:endParaRPr sz="1300" u="none" cap="none" strike="noStrike"/>
                    </a:p>
                  </a:txBody>
                  <a:tcPr marT="32150" marB="32150" marR="64300" marL="64300">
                    <a:lnL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  <a:tr h="260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 Light"/>
                        <a:buNone/>
                      </a:pPr>
                      <a:r>
                        <a:rPr lang="es" sz="1300" u="none" cap="none" strike="noStrike"/>
                        <a:t>…</a:t>
                      </a:r>
                      <a:endParaRPr sz="1300" u="none" cap="none" strike="noStrike"/>
                    </a:p>
                  </a:txBody>
                  <a:tcPr marT="32150" marB="32150" marR="64300" marL="64300">
                    <a:lnL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 Light"/>
                        <a:buNone/>
                      </a:pPr>
                      <a:r>
                        <a:rPr lang="es" sz="1300" u="none" cap="none" strike="noStrike"/>
                        <a:t>…</a:t>
                      </a:r>
                      <a:endParaRPr sz="1300" u="none" cap="none" strike="noStrike"/>
                    </a:p>
                  </a:txBody>
                  <a:tcPr marT="32150" marB="32150" marR="64300" marL="64300">
                    <a:lnL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  <p:sp>
        <p:nvSpPr>
          <p:cNvPr id="517" name="Google Shape;517;p56"/>
          <p:cNvSpPr txBox="1"/>
          <p:nvPr/>
        </p:nvSpPr>
        <p:spPr>
          <a:xfrm>
            <a:off x="259215" y="4900799"/>
            <a:ext cx="17457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1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Takes</a:t>
            </a:r>
            <a:endParaRPr b="1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7"/>
          <p:cNvSpPr txBox="1"/>
          <p:nvPr/>
        </p:nvSpPr>
        <p:spPr>
          <a:xfrm>
            <a:off x="2387661" y="710887"/>
            <a:ext cx="43686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Caché de BD SQL</a:t>
            </a:r>
            <a:endParaRPr b="0" i="0" sz="4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23" name="Google Shape;523;p57"/>
          <p:cNvSpPr txBox="1"/>
          <p:nvPr/>
        </p:nvSpPr>
        <p:spPr>
          <a:xfrm>
            <a:off x="510209" y="2350162"/>
            <a:ext cx="8123700" cy="122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 Light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Lista de alumnos por curso: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0" marL="406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SQL tiene que hacer un join</a:t>
            </a:r>
            <a:endParaRPr b="0" i="0" sz="25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00050" lvl="0" marL="406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BD documentos prepararemos esta información</a:t>
            </a:r>
            <a:endParaRPr b="0" i="0" sz="25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8"/>
          <p:cNvSpPr txBox="1"/>
          <p:nvPr/>
        </p:nvSpPr>
        <p:spPr>
          <a:xfrm>
            <a:off x="2387661" y="710887"/>
            <a:ext cx="43686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Caché de BD SQL</a:t>
            </a:r>
            <a:endParaRPr b="0" i="0" sz="4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29" name="Google Shape;529;p58"/>
          <p:cNvSpPr txBox="1"/>
          <p:nvPr/>
        </p:nvSpPr>
        <p:spPr>
          <a:xfrm>
            <a:off x="510209" y="2023275"/>
            <a:ext cx="8123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 Light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Colección "</a:t>
            </a:r>
            <a:r>
              <a:rPr b="1" i="0" lang="e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Courses</a:t>
            </a: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"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0" name="Google Shape;530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666" y="2879250"/>
            <a:ext cx="3207990" cy="3469183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59"/>
          <p:cNvSpPr txBox="1"/>
          <p:nvPr/>
        </p:nvSpPr>
        <p:spPr>
          <a:xfrm>
            <a:off x="2387661" y="710887"/>
            <a:ext cx="43686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Caché de BD SQL</a:t>
            </a:r>
            <a:endParaRPr b="0" i="0" sz="4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36" name="Google Shape;536;p59"/>
          <p:cNvSpPr txBox="1"/>
          <p:nvPr/>
        </p:nvSpPr>
        <p:spPr>
          <a:xfrm>
            <a:off x="510209" y="2023275"/>
            <a:ext cx="8123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 Light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Colección "</a:t>
            </a:r>
            <a:r>
              <a:rPr b="1" i="0" lang="e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Courses</a:t>
            </a: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"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7" name="Google Shape;537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666" y="2879250"/>
            <a:ext cx="3207990" cy="3469183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38" name="Google Shape;538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60499" y="2879249"/>
            <a:ext cx="3259135" cy="3469183"/>
          </a:xfrm>
          <a:prstGeom prst="rect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/>
          <p:nvPr/>
        </p:nvSpPr>
        <p:spPr>
          <a:xfrm>
            <a:off x="2088418" y="710887"/>
            <a:ext cx="4967100" cy="13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Sistemas distribuidos</a:t>
            </a:r>
            <a:endParaRPr b="0" i="0" sz="4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9" name="Google Shape;89;p6"/>
          <p:cNvSpPr txBox="1"/>
          <p:nvPr/>
        </p:nvSpPr>
        <p:spPr>
          <a:xfrm>
            <a:off x="510209" y="2224343"/>
            <a:ext cx="8123700" cy="23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 Light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Dos problemas fundamentales: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 Light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514350" lvl="0" marL="520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 Light"/>
              <a:buAutoNum type="arabicPeriod"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Datos no caben en un computador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 Light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	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20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 Light"/>
              <a:buAutoNum type="arabicPeriod"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Servidores pueden fallar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406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0"/>
          <p:cNvSpPr txBox="1"/>
          <p:nvPr/>
        </p:nvSpPr>
        <p:spPr>
          <a:xfrm>
            <a:off x="2209205" y="714374"/>
            <a:ext cx="47256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BD de documentos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60"/>
          <p:cNvSpPr txBox="1"/>
          <p:nvPr/>
        </p:nvSpPr>
        <p:spPr>
          <a:xfrm>
            <a:off x="510209" y="2645726"/>
            <a:ext cx="8123700" cy="27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 Light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Qué hacen bien: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 Light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1150" lvl="1" marL="622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Char char="•"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quiero lista de alumnos de un curso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622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Char char="•"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quiero nombres de todos los cursos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622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Char char="•"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quiero todo los cursos tomados por David</a:t>
            </a:r>
            <a:endParaRPr b="0" i="0" sz="25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 Light"/>
              <a:buNone/>
            </a:pPr>
            <a:r>
              <a:t/>
            </a:r>
            <a:endParaRPr b="1" i="0" sz="25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 Light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Muy útiles a la hora de desplegar información en la web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61"/>
          <p:cNvSpPr txBox="1"/>
          <p:nvPr/>
        </p:nvSpPr>
        <p:spPr>
          <a:xfrm>
            <a:off x="2209205" y="714374"/>
            <a:ext cx="47256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BD de documentos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61"/>
          <p:cNvSpPr txBox="1"/>
          <p:nvPr/>
        </p:nvSpPr>
        <p:spPr>
          <a:xfrm>
            <a:off x="510209" y="2840492"/>
            <a:ext cx="8123700" cy="23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 Light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Qué hacen mal: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 Light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1150" lvl="1" marL="622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Char char="•"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Manejo de información que cambia mucho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622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Char char="•"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Cruce de información no trivial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1" marL="622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 Light"/>
              <a:buNone/>
            </a:pPr>
            <a:r>
              <a:t/>
            </a:r>
            <a:endParaRPr b="1" i="0" sz="25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2"/>
          <p:cNvSpPr txBox="1"/>
          <p:nvPr/>
        </p:nvSpPr>
        <p:spPr>
          <a:xfrm>
            <a:off x="510209" y="1828510"/>
            <a:ext cx="8123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 Light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Colección "</a:t>
            </a:r>
            <a:r>
              <a:rPr b="1" i="0" lang="e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Courses</a:t>
            </a: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"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0" marL="406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Todos los alumnos que toman IIC2413 y IMT3830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6" name="Google Shape;556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666" y="2879250"/>
            <a:ext cx="3207990" cy="3469183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57" name="Google Shape;557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60499" y="2879249"/>
            <a:ext cx="3259135" cy="3469183"/>
          </a:xfrm>
          <a:prstGeom prst="rect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58" name="Google Shape;558;p62"/>
          <p:cNvSpPr txBox="1"/>
          <p:nvPr/>
        </p:nvSpPr>
        <p:spPr>
          <a:xfrm>
            <a:off x="2209205" y="714374"/>
            <a:ext cx="47256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BD de documentos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3"/>
          <p:cNvSpPr txBox="1"/>
          <p:nvPr/>
        </p:nvSpPr>
        <p:spPr>
          <a:xfrm>
            <a:off x="510209" y="1987189"/>
            <a:ext cx="8123700" cy="39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 Light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Colección "</a:t>
            </a:r>
            <a:r>
              <a:rPr b="1" i="0" lang="e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Courses</a:t>
            </a: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"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0" marL="406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Todos los alumnos que toman IIC2413 y IMT3830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406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 Light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Efectivamente hay que hacer un nested loop join: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0" marL="406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Iterar por todos los alumnos de IMT3830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0" marL="406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Iterar por todos los alumnos de IIC2413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0" marL="406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Ver si hacen el join</a:t>
            </a:r>
            <a:endParaRPr b="0" i="0" sz="25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41300" lvl="0" marL="406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 Light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MongoDB soporta JavaScript y Python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0" marL="406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puede hacer, pero no es elegante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63"/>
          <p:cNvSpPr txBox="1"/>
          <p:nvPr/>
        </p:nvSpPr>
        <p:spPr>
          <a:xfrm>
            <a:off x="2209205" y="714374"/>
            <a:ext cx="47256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BD de documentos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64"/>
          <p:cNvSpPr txBox="1"/>
          <p:nvPr/>
        </p:nvSpPr>
        <p:spPr>
          <a:xfrm>
            <a:off x="2997899" y="696500"/>
            <a:ext cx="31482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resumen</a:t>
            </a:r>
            <a:endParaRPr b="0" i="0" sz="4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70" name="Google Shape;570;p64"/>
          <p:cNvSpPr txBox="1"/>
          <p:nvPr/>
        </p:nvSpPr>
        <p:spPr>
          <a:xfrm>
            <a:off x="510209" y="2181954"/>
            <a:ext cx="8123700" cy="35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 Light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BD de documentos: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0" marL="406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Útiles para despliegue de información estática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0" marL="406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Búsquedas simples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0" marL="406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Cruces muy sencillos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406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 Light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BD SQL: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0" marL="406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Información cambia mucho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0" marL="406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Tengo que hacer cruces cada rato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0" marL="406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Necesito ACID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65"/>
          <p:cNvSpPr txBox="1"/>
          <p:nvPr/>
        </p:nvSpPr>
        <p:spPr>
          <a:xfrm>
            <a:off x="1686032" y="710887"/>
            <a:ext cx="5772000" cy="13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BD Documentos y BASE</a:t>
            </a:r>
            <a:endParaRPr b="0" i="0" sz="4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76" name="Google Shape;576;p65"/>
          <p:cNvSpPr txBox="1"/>
          <p:nvPr/>
        </p:nvSpPr>
        <p:spPr>
          <a:xfrm>
            <a:off x="510209" y="2433339"/>
            <a:ext cx="8123700" cy="19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-317500" lvl="0" marL="317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Char char="•"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Distintas aplicaciones en una misma base de datos acceden a distintos documentos al mismo tiempo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317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Char char="•"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general diseñadas para montar varias instancias que (en teoría) tienen la misma información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317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Char char="•"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Propagan updates en forma descoordinada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65"/>
          <p:cNvSpPr txBox="1"/>
          <p:nvPr/>
        </p:nvSpPr>
        <p:spPr>
          <a:xfrm>
            <a:off x="510209" y="5621236"/>
            <a:ext cx="8123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 Light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Proveen “</a:t>
            </a:r>
            <a:r>
              <a:rPr b="1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Consistencia Eventual</a:t>
            </a: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”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66"/>
          <p:cNvSpPr txBox="1"/>
          <p:nvPr/>
        </p:nvSpPr>
        <p:spPr>
          <a:xfrm>
            <a:off x="1881574" y="714374"/>
            <a:ext cx="53808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Consistencia Eventual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66"/>
          <p:cNvSpPr txBox="1"/>
          <p:nvPr/>
        </p:nvSpPr>
        <p:spPr>
          <a:xfrm>
            <a:off x="510209" y="2305327"/>
            <a:ext cx="8123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 Light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consistencia eventual puede generar problemas</a:t>
            </a:r>
            <a:endParaRPr b="0" i="0" sz="25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84" name="Google Shape;584;p66"/>
          <p:cNvSpPr txBox="1"/>
          <p:nvPr/>
        </p:nvSpPr>
        <p:spPr>
          <a:xfrm>
            <a:off x="510209" y="3829307"/>
            <a:ext cx="8123700" cy="122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 Light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dos aplicaciones intentan acceder al mismo documento en MongoDB, estas pueden ser versiones diferentes del documento</a:t>
            </a:r>
            <a:endParaRPr b="0" i="0" sz="25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9" name="Google Shape;589;p67"/>
          <p:cNvGraphicFramePr/>
          <p:nvPr/>
        </p:nvGraphicFramePr>
        <p:xfrm>
          <a:off x="943689" y="25381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{0C6F794D-DE3D-4A1B-9D33-1E774CCB8E77}</a:tableStyleId>
              </a:tblPr>
              <a:tblGrid>
                <a:gridCol w="2665950"/>
                <a:gridCol w="4590675"/>
              </a:tblGrid>
              <a:tr h="579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Helvetica Neue Light"/>
                        <a:buNone/>
                      </a:pPr>
                      <a:r>
                        <a:rPr lang="es" sz="1700" u="none" cap="none" strike="noStrike"/>
                        <a:t>Key</a:t>
                      </a:r>
                      <a:endParaRPr sz="1700" u="none" cap="none" strike="noStrike"/>
                    </a:p>
                  </a:txBody>
                  <a:tcPr marT="32150" marB="32150" marR="64300" marL="6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Helvetica Neue Light"/>
                        <a:buNone/>
                      </a:pPr>
                      <a:r>
                        <a:rPr lang="es" sz="1700" u="none" cap="none" strike="noStrike"/>
                        <a:t>JSON</a:t>
                      </a:r>
                      <a:endParaRPr sz="1700" u="none" cap="none" strike="noStrike"/>
                    </a:p>
                  </a:txBody>
                  <a:tcPr marT="32150" marB="32150" marR="64300" marL="64300" anchor="ctr"/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1" i="0" lang="es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60bfd90e002ce228636e506b</a:t>
                      </a:r>
                      <a:endParaRPr sz="1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 Light"/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32150" marB="32150" marR="64300" marL="643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 Light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lang="es" sz="14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     {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lang="es" sz="14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      "uid": 1,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lang="es" sz="14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      "name": "Adrian",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lang="es" sz="14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      "last_name": "Soto",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lang="es" sz="14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      "ocupation": "Delantero de Cobreloa",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lang="es" sz="14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      "follows": [2,3],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lang="es" sz="14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      "age": 24	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lang="es" sz="14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     }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Tahoma"/>
                        <a:buNone/>
                      </a:pPr>
                      <a:r>
                        <a:rPr lang="es" sz="13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	</a:t>
                      </a:r>
                      <a:endParaRPr sz="13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2150" marB="32150" marR="64300" marL="64300" anchor="ctr"/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1" i="0" lang="es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60bfd90e002ce228636e5215</a:t>
                      </a:r>
                      <a:endParaRPr sz="1000" u="none" cap="none" strike="noStrike"/>
                    </a:p>
                  </a:txBody>
                  <a:tcPr marT="32150" marB="32150" marR="64300" marL="6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 Light"/>
                        <a:buNone/>
                      </a:pPr>
                      <a:r>
                        <a:rPr lang="es" sz="1300" u="none" cap="none" strike="noStrike"/>
                        <a:t>…</a:t>
                      </a:r>
                      <a:endParaRPr sz="1300" u="none" cap="none" strike="noStrike"/>
                    </a:p>
                  </a:txBody>
                  <a:tcPr marT="32150" marB="32150" marR="64300" marL="64300" anchor="ctr"/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 Light"/>
                        <a:buNone/>
                      </a:pPr>
                      <a:r>
                        <a:rPr lang="es" sz="1300" u="none" cap="none" strike="noStrike"/>
                        <a:t>…</a:t>
                      </a:r>
                      <a:endParaRPr sz="1300" u="none" cap="none" strike="noStrike"/>
                    </a:p>
                  </a:txBody>
                  <a:tcPr marT="32150" marB="32150" marR="64300" marL="6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 Light"/>
                        <a:buNone/>
                      </a:pPr>
                      <a:r>
                        <a:rPr lang="es" sz="1300" u="none" cap="none" strike="noStrike"/>
                        <a:t>…</a:t>
                      </a:r>
                      <a:endParaRPr sz="1300" u="none" cap="none" strike="noStrike"/>
                    </a:p>
                  </a:txBody>
                  <a:tcPr marT="32150" marB="32150" marR="64300" marL="64300" anchor="ctr"/>
                </a:tc>
              </a:tr>
            </a:tbl>
          </a:graphicData>
        </a:graphic>
      </p:graphicFrame>
      <p:graphicFrame>
        <p:nvGraphicFramePr>
          <p:cNvPr id="590" name="Google Shape;590;p67"/>
          <p:cNvGraphicFramePr/>
          <p:nvPr/>
        </p:nvGraphicFramePr>
        <p:xfrm>
          <a:off x="943689" y="191543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{0C6F794D-DE3D-4A1B-9D33-1E774CCB8E77}</a:tableStyleId>
              </a:tblPr>
              <a:tblGrid>
                <a:gridCol w="7256625"/>
              </a:tblGrid>
              <a:tr h="536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Arial"/>
                        <a:buNone/>
                      </a:pPr>
                      <a:r>
                        <a:rPr lang="e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Usuarios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2150" marB="32150" marR="64300" marL="64300" anchor="ctr"/>
                </a:tc>
              </a:tr>
            </a:tbl>
          </a:graphicData>
        </a:graphic>
      </p:graphicFrame>
      <p:pic>
        <p:nvPicPr>
          <p:cNvPr id="591" name="Google Shape;591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94235" y="3223012"/>
            <a:ext cx="4096558" cy="1936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Google Shape;592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64863" y="3192883"/>
            <a:ext cx="4355301" cy="1966276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67"/>
          <p:cNvSpPr txBox="1"/>
          <p:nvPr/>
        </p:nvSpPr>
        <p:spPr>
          <a:xfrm>
            <a:off x="3149549" y="710875"/>
            <a:ext cx="28449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MongoDB</a:t>
            </a:r>
            <a:endParaRPr b="0" i="0" sz="4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8" name="Google Shape;598;p68"/>
          <p:cNvGraphicFramePr/>
          <p:nvPr/>
        </p:nvGraphicFramePr>
        <p:xfrm>
          <a:off x="943689" y="25381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{0C6F794D-DE3D-4A1B-9D33-1E774CCB8E77}</a:tableStyleId>
              </a:tblPr>
              <a:tblGrid>
                <a:gridCol w="2665950"/>
                <a:gridCol w="4590675"/>
              </a:tblGrid>
              <a:tr h="579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Helvetica Neue Light"/>
                        <a:buNone/>
                      </a:pPr>
                      <a:r>
                        <a:rPr lang="es" sz="1700" u="none" cap="none" strike="noStrike"/>
                        <a:t>Key</a:t>
                      </a:r>
                      <a:endParaRPr sz="1700" u="none" cap="none" strike="noStrike"/>
                    </a:p>
                  </a:txBody>
                  <a:tcPr marT="32150" marB="32150" marR="64300" marL="6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Helvetica Neue Light"/>
                        <a:buNone/>
                      </a:pPr>
                      <a:r>
                        <a:rPr lang="es" sz="1700" u="none" cap="none" strike="noStrike"/>
                        <a:t>JSON</a:t>
                      </a:r>
                      <a:endParaRPr sz="1700" u="none" cap="none" strike="noStrike"/>
                    </a:p>
                  </a:txBody>
                  <a:tcPr marT="32150" marB="32150" marR="64300" marL="64300" anchor="ctr"/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1" i="0" lang="es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60bfd90e002ce228636e506b</a:t>
                      </a:r>
                      <a:endParaRPr sz="1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 Light"/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32150" marB="32150" marR="64300" marL="643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 Light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lang="es" sz="14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     {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lang="es" sz="14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      "uid": 1,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lang="es" sz="14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      "name": "Adrian",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lang="es" sz="14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      "last_name": "Soto",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lang="es" sz="14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      "ocupation": "Delantero de Cobreloa",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lang="es" sz="14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      "follows": [2,3],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lang="es" sz="14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      "age": 24	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lang="es" sz="14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     }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Tahoma"/>
                        <a:buNone/>
                      </a:pPr>
                      <a:r>
                        <a:rPr lang="es" sz="13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	</a:t>
                      </a:r>
                      <a:endParaRPr sz="13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2150" marB="32150" marR="64300" marL="64300" anchor="ctr"/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1" i="0" lang="es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60bfd90e002ce228636e5215</a:t>
                      </a:r>
                      <a:endParaRPr sz="1000" u="none" cap="none" strike="noStrike"/>
                    </a:p>
                  </a:txBody>
                  <a:tcPr marT="32150" marB="32150" marR="64300" marL="6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 Light"/>
                        <a:buNone/>
                      </a:pPr>
                      <a:r>
                        <a:rPr lang="es" sz="1300" u="none" cap="none" strike="noStrike"/>
                        <a:t>…</a:t>
                      </a:r>
                      <a:endParaRPr sz="1300" u="none" cap="none" strike="noStrike"/>
                    </a:p>
                  </a:txBody>
                  <a:tcPr marT="32150" marB="32150" marR="64300" marL="64300" anchor="ctr"/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 Light"/>
                        <a:buNone/>
                      </a:pPr>
                      <a:r>
                        <a:rPr lang="es" sz="1300" u="none" cap="none" strike="noStrike"/>
                        <a:t>…</a:t>
                      </a:r>
                      <a:endParaRPr sz="1300" u="none" cap="none" strike="noStrike"/>
                    </a:p>
                  </a:txBody>
                  <a:tcPr marT="32150" marB="32150" marR="64300" marL="6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 Light"/>
                        <a:buNone/>
                      </a:pPr>
                      <a:r>
                        <a:rPr lang="es" sz="1300" u="none" cap="none" strike="noStrike"/>
                        <a:t>…</a:t>
                      </a:r>
                      <a:endParaRPr sz="1300" u="none" cap="none" strike="noStrike"/>
                    </a:p>
                  </a:txBody>
                  <a:tcPr marT="32150" marB="32150" marR="64300" marL="64300" anchor="ctr"/>
                </a:tc>
              </a:tr>
            </a:tbl>
          </a:graphicData>
        </a:graphic>
      </p:graphicFrame>
      <p:graphicFrame>
        <p:nvGraphicFramePr>
          <p:cNvPr id="599" name="Google Shape;599;p68"/>
          <p:cNvGraphicFramePr/>
          <p:nvPr/>
        </p:nvGraphicFramePr>
        <p:xfrm>
          <a:off x="943689" y="191543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{0C6F794D-DE3D-4A1B-9D33-1E774CCB8E77}</a:tableStyleId>
              </a:tblPr>
              <a:tblGrid>
                <a:gridCol w="7256625"/>
              </a:tblGrid>
              <a:tr h="536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Arial"/>
                        <a:buNone/>
                      </a:pPr>
                      <a:r>
                        <a:rPr lang="e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Usuarios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2150" marB="32150" marR="64300" marL="64300" anchor="ctr"/>
                </a:tc>
              </a:tr>
            </a:tbl>
          </a:graphicData>
        </a:graphic>
      </p:graphicFrame>
      <p:pic>
        <p:nvPicPr>
          <p:cNvPr id="600" name="Google Shape;600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94235" y="3223012"/>
            <a:ext cx="4096558" cy="1936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64863" y="3192883"/>
            <a:ext cx="4355301" cy="1966276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68"/>
          <p:cNvSpPr/>
          <p:nvPr/>
        </p:nvSpPr>
        <p:spPr>
          <a:xfrm>
            <a:off x="5960949" y="774786"/>
            <a:ext cx="3104400" cy="654600"/>
          </a:xfrm>
          <a:prstGeom prst="wedgeRoundRectCallout">
            <a:avLst>
              <a:gd fmla="val -77342" name="adj1"/>
              <a:gd fmla="val 144080" name="adj2"/>
              <a:gd fmla="val 16667" name="adj3"/>
            </a:avLst>
          </a:prstGeom>
          <a:blipFill rotWithShape="1">
            <a:blip r:embed="rId5">
              <a:alphaModFix/>
            </a:blip>
            <a:tile algn="tl" flip="none" tx="0" sx="99995" ty="0" sy="99995"/>
          </a:blip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35725" lIns="35725" spcFirstLastPara="1" rIns="35725" wrap="square" tIns="3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</a:pPr>
            <a:r>
              <a:rPr b="0" i="0" lang="es" sz="17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Colección: una agrupación de documentos similares</a:t>
            </a:r>
            <a:endParaRPr b="0" i="0" sz="17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03" name="Google Shape;603;p68"/>
          <p:cNvSpPr txBox="1"/>
          <p:nvPr/>
        </p:nvSpPr>
        <p:spPr>
          <a:xfrm>
            <a:off x="3149549" y="710875"/>
            <a:ext cx="28449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MongoDB</a:t>
            </a:r>
            <a:endParaRPr b="0" i="0" sz="4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8" name="Google Shape;608;p69"/>
          <p:cNvGraphicFramePr/>
          <p:nvPr/>
        </p:nvGraphicFramePr>
        <p:xfrm>
          <a:off x="943689" y="22993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{0C6F794D-DE3D-4A1B-9D33-1E774CCB8E77}</a:tableStyleId>
              </a:tblPr>
              <a:tblGrid>
                <a:gridCol w="2665950"/>
                <a:gridCol w="4590675"/>
              </a:tblGrid>
              <a:tr h="338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Helvetica Neue Light"/>
                        <a:buNone/>
                      </a:pPr>
                      <a:r>
                        <a:rPr lang="es" sz="1700" u="none" cap="none" strike="noStrike"/>
                        <a:t>Key</a:t>
                      </a:r>
                      <a:endParaRPr sz="1700" u="none" cap="none" strike="noStrike"/>
                    </a:p>
                  </a:txBody>
                  <a:tcPr marT="32150" marB="32150" marR="64300" marL="6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Helvetica Neue Light"/>
                        <a:buNone/>
                      </a:pPr>
                      <a:r>
                        <a:rPr lang="es" sz="1700" u="none" cap="none" strike="noStrike"/>
                        <a:t>JSON</a:t>
                      </a:r>
                      <a:endParaRPr sz="1700" u="none" cap="none" strike="noStrike"/>
                    </a:p>
                  </a:txBody>
                  <a:tcPr marT="32150" marB="32150" marR="64300" marL="64300" anchor="ctr"/>
                </a:tc>
              </a:tr>
              <a:tr h="338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 Light"/>
                        <a:buNone/>
                      </a:pPr>
                      <a:r>
                        <a:rPr lang="es" sz="1300" u="none" cap="none" strike="noStrike"/>
                        <a:t>…</a:t>
                      </a:r>
                      <a:endParaRPr sz="1300" u="none" cap="none" strike="noStrike"/>
                    </a:p>
                  </a:txBody>
                  <a:tcPr marT="32150" marB="32150" marR="64300" marL="6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Tahoma"/>
                        <a:buNone/>
                      </a:pPr>
                      <a:r>
                        <a:rPr lang="es" sz="13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…</a:t>
                      </a:r>
                      <a:endParaRPr sz="1000" u="none" cap="none" strike="noStrike"/>
                    </a:p>
                  </a:txBody>
                  <a:tcPr marT="32150" marB="32150" marR="64300" marL="64300" anchor="ctr"/>
                </a:tc>
              </a:tr>
            </a:tbl>
          </a:graphicData>
        </a:graphic>
      </p:graphicFrame>
      <p:graphicFrame>
        <p:nvGraphicFramePr>
          <p:cNvPr id="609" name="Google Shape;609;p69"/>
          <p:cNvGraphicFramePr/>
          <p:nvPr/>
        </p:nvGraphicFramePr>
        <p:xfrm>
          <a:off x="943689" y="16766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{0C6F794D-DE3D-4A1B-9D33-1E774CCB8E77}</a:tableStyleId>
              </a:tblPr>
              <a:tblGrid>
                <a:gridCol w="7256625"/>
              </a:tblGrid>
              <a:tr h="536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Arial"/>
                        <a:buNone/>
                      </a:pPr>
                      <a:r>
                        <a:rPr lang="e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Usuarios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2150" marB="32150" marR="64300" marL="64300" anchor="ctr"/>
                </a:tc>
              </a:tr>
            </a:tbl>
          </a:graphicData>
        </a:graphic>
      </p:graphicFrame>
      <p:graphicFrame>
        <p:nvGraphicFramePr>
          <p:cNvPr id="610" name="Google Shape;610;p69"/>
          <p:cNvGraphicFramePr/>
          <p:nvPr/>
        </p:nvGraphicFramePr>
        <p:xfrm>
          <a:off x="943689" y="40272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{0C6F794D-DE3D-4A1B-9D33-1E774CCB8E77}</a:tableStyleId>
              </a:tblPr>
              <a:tblGrid>
                <a:gridCol w="2665950"/>
                <a:gridCol w="4590675"/>
              </a:tblGrid>
              <a:tr h="338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Helvetica Neue Light"/>
                        <a:buNone/>
                      </a:pPr>
                      <a:r>
                        <a:rPr lang="es" sz="1700" u="none" cap="none" strike="noStrike"/>
                        <a:t>Key</a:t>
                      </a:r>
                      <a:endParaRPr sz="1700" u="none" cap="none" strike="noStrike"/>
                    </a:p>
                  </a:txBody>
                  <a:tcPr marT="32150" marB="32150" marR="64300" marL="6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Helvetica Neue Light"/>
                        <a:buNone/>
                      </a:pPr>
                      <a:r>
                        <a:rPr lang="es" sz="1700" u="none" cap="none" strike="noStrike"/>
                        <a:t>JSON</a:t>
                      </a:r>
                      <a:endParaRPr sz="1700" u="none" cap="none" strike="noStrike"/>
                    </a:p>
                  </a:txBody>
                  <a:tcPr marT="32150" marB="32150" marR="64300" marL="64300" anchor="ctr"/>
                </a:tc>
              </a:tr>
              <a:tr h="338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 Light"/>
                        <a:buNone/>
                      </a:pPr>
                      <a:r>
                        <a:rPr lang="es" sz="1300" u="none" cap="none" strike="noStrike"/>
                        <a:t>…</a:t>
                      </a:r>
                      <a:endParaRPr sz="1300" u="none" cap="none" strike="noStrike"/>
                    </a:p>
                  </a:txBody>
                  <a:tcPr marT="32150" marB="32150" marR="64300" marL="6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Tahoma"/>
                        <a:buNone/>
                      </a:pPr>
                      <a:r>
                        <a:rPr lang="es" sz="13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…</a:t>
                      </a:r>
                      <a:endParaRPr sz="1000" u="none" cap="none" strike="noStrike"/>
                    </a:p>
                  </a:txBody>
                  <a:tcPr marT="32150" marB="32150" marR="64300" marL="64300" anchor="ctr"/>
                </a:tc>
              </a:tr>
            </a:tbl>
          </a:graphicData>
        </a:graphic>
      </p:graphicFrame>
      <p:graphicFrame>
        <p:nvGraphicFramePr>
          <p:cNvPr id="611" name="Google Shape;611;p69"/>
          <p:cNvGraphicFramePr/>
          <p:nvPr/>
        </p:nvGraphicFramePr>
        <p:xfrm>
          <a:off x="943689" y="34045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{0C6F794D-DE3D-4A1B-9D33-1E774CCB8E77}</a:tableStyleId>
              </a:tblPr>
              <a:tblGrid>
                <a:gridCol w="7256625"/>
              </a:tblGrid>
              <a:tr h="536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Arial"/>
                        <a:buNone/>
                      </a:pPr>
                      <a:r>
                        <a:rPr lang="e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Mensajes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2150" marB="32150" marR="64300" marL="64300" anchor="ctr"/>
                </a:tc>
              </a:tr>
            </a:tbl>
          </a:graphicData>
        </a:graphic>
      </p:graphicFrame>
      <p:graphicFrame>
        <p:nvGraphicFramePr>
          <p:cNvPr id="612" name="Google Shape;612;p69"/>
          <p:cNvGraphicFramePr/>
          <p:nvPr/>
        </p:nvGraphicFramePr>
        <p:xfrm>
          <a:off x="943689" y="56958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{0C6F794D-DE3D-4A1B-9D33-1E774CCB8E77}</a:tableStyleId>
              </a:tblPr>
              <a:tblGrid>
                <a:gridCol w="2665950"/>
                <a:gridCol w="4590675"/>
              </a:tblGrid>
              <a:tr h="338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Helvetica Neue Light"/>
                        <a:buNone/>
                      </a:pPr>
                      <a:r>
                        <a:rPr lang="es" sz="1700" u="none" cap="none" strike="noStrike"/>
                        <a:t>Key</a:t>
                      </a:r>
                      <a:endParaRPr sz="1700" u="none" cap="none" strike="noStrike"/>
                    </a:p>
                  </a:txBody>
                  <a:tcPr marT="32150" marB="32150" marR="64300" marL="6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Helvetica Neue Light"/>
                        <a:buNone/>
                      </a:pPr>
                      <a:r>
                        <a:rPr lang="es" sz="1700" u="none" cap="none" strike="noStrike"/>
                        <a:t>JSON</a:t>
                      </a:r>
                      <a:endParaRPr sz="1700" u="none" cap="none" strike="noStrike"/>
                    </a:p>
                  </a:txBody>
                  <a:tcPr marT="32150" marB="32150" marR="64300" marL="64300" anchor="ctr"/>
                </a:tc>
              </a:tr>
              <a:tr h="338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 Light"/>
                        <a:buNone/>
                      </a:pPr>
                      <a:r>
                        <a:rPr lang="es" sz="1300" u="none" cap="none" strike="noStrike"/>
                        <a:t>…</a:t>
                      </a:r>
                      <a:endParaRPr sz="1300" u="none" cap="none" strike="noStrike"/>
                    </a:p>
                  </a:txBody>
                  <a:tcPr marT="32150" marB="32150" marR="64300" marL="6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Tahoma"/>
                        <a:buNone/>
                      </a:pPr>
                      <a:r>
                        <a:rPr lang="es" sz="13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…</a:t>
                      </a:r>
                      <a:endParaRPr sz="1000" u="none" cap="none" strike="noStrike"/>
                    </a:p>
                  </a:txBody>
                  <a:tcPr marT="32150" marB="32150" marR="64300" marL="64300" anchor="ctr"/>
                </a:tc>
              </a:tr>
            </a:tbl>
          </a:graphicData>
        </a:graphic>
      </p:graphicFrame>
      <p:graphicFrame>
        <p:nvGraphicFramePr>
          <p:cNvPr id="613" name="Google Shape;613;p69"/>
          <p:cNvGraphicFramePr/>
          <p:nvPr/>
        </p:nvGraphicFramePr>
        <p:xfrm>
          <a:off x="943689" y="50730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{0C6F794D-DE3D-4A1B-9D33-1E774CCB8E77}</a:tableStyleId>
              </a:tblPr>
              <a:tblGrid>
                <a:gridCol w="7256625"/>
              </a:tblGrid>
              <a:tr h="536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Arial"/>
                        <a:buNone/>
                      </a:pPr>
                      <a:r>
                        <a:rPr lang="e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Likes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2150" marB="32150" marR="64300" marL="64300" anchor="ctr"/>
                </a:tc>
              </a:tr>
            </a:tbl>
          </a:graphicData>
        </a:graphic>
      </p:graphicFrame>
      <p:sp>
        <p:nvSpPr>
          <p:cNvPr id="614" name="Google Shape;614;p69"/>
          <p:cNvSpPr/>
          <p:nvPr/>
        </p:nvSpPr>
        <p:spPr>
          <a:xfrm>
            <a:off x="696004" y="1456732"/>
            <a:ext cx="7752000" cy="5070000"/>
          </a:xfrm>
          <a:prstGeom prst="rect">
            <a:avLst/>
          </a:prstGeom>
          <a:solidFill>
            <a:srgbClr val="B4FFCA">
              <a:alpha val="2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35725" lIns="35725" spcFirstLastPara="1" rIns="35725" wrap="square" tIns="3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</a:pPr>
            <a:r>
              <a:t/>
            </a:r>
            <a:endParaRPr b="0" i="0" sz="17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15" name="Google Shape;615;p69"/>
          <p:cNvSpPr/>
          <p:nvPr/>
        </p:nvSpPr>
        <p:spPr>
          <a:xfrm>
            <a:off x="5951764" y="510315"/>
            <a:ext cx="3104400" cy="654600"/>
          </a:xfrm>
          <a:prstGeom prst="wedgeRoundRectCallout">
            <a:avLst>
              <a:gd fmla="val -72608" name="adj1"/>
              <a:gd fmla="val 101976" name="adj2"/>
              <a:gd fmla="val 16667" name="adj3"/>
            </a:avLst>
          </a:prstGeom>
          <a:blipFill rotWithShape="1">
            <a:blip r:embed="rId3">
              <a:alphaModFix/>
            </a:blip>
            <a:tile algn="tl" flip="none" tx="0" sx="99995" ty="0" sy="99995"/>
          </a:blip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35725" lIns="35725" spcFirstLastPara="1" rIns="35725" wrap="square" tIns="3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</a:pPr>
            <a:r>
              <a:rPr b="0" i="0" lang="es" sz="17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Base de Datos: contienen colecciones relacionadas</a:t>
            </a:r>
            <a:endParaRPr b="0" i="0" sz="17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16" name="Google Shape;616;p69"/>
          <p:cNvSpPr txBox="1"/>
          <p:nvPr/>
        </p:nvSpPr>
        <p:spPr>
          <a:xfrm>
            <a:off x="3149549" y="710875"/>
            <a:ext cx="28449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MongoDB</a:t>
            </a:r>
            <a:endParaRPr b="0" i="0" sz="4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"/>
          <p:cNvSpPr txBox="1"/>
          <p:nvPr/>
        </p:nvSpPr>
        <p:spPr>
          <a:xfrm>
            <a:off x="505959" y="710887"/>
            <a:ext cx="8132100" cy="13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Datos no caben en un computador</a:t>
            </a:r>
            <a:endParaRPr b="0" i="0" sz="4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5" name="Google Shape;95;p7"/>
          <p:cNvSpPr txBox="1"/>
          <p:nvPr/>
        </p:nvSpPr>
        <p:spPr>
          <a:xfrm>
            <a:off x="514487" y="2335057"/>
            <a:ext cx="8123700" cy="16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1" i="0" lang="es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Fragmentación</a:t>
            </a: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los datos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 Light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 Light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Ej: </a:t>
            </a:r>
            <a:r>
              <a:rPr b="1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Usuarios</a:t>
            </a: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twitter</a:t>
            </a:r>
            <a:endParaRPr b="0" i="0" sz="25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41300" lvl="0" marL="406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96" name="Google Shape;9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2682" y="4145415"/>
            <a:ext cx="6013762" cy="2132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70"/>
          <p:cNvSpPr txBox="1"/>
          <p:nvPr/>
        </p:nvSpPr>
        <p:spPr>
          <a:xfrm>
            <a:off x="3149549" y="710875"/>
            <a:ext cx="28449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MongoDB</a:t>
            </a:r>
            <a:endParaRPr b="0" i="0" sz="4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622" name="Google Shape;622;p70"/>
          <p:cNvGraphicFramePr/>
          <p:nvPr/>
        </p:nvGraphicFramePr>
        <p:xfrm>
          <a:off x="943689" y="23838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{0C6F794D-DE3D-4A1B-9D33-1E774CCB8E77}</a:tableStyleId>
              </a:tblPr>
              <a:tblGrid>
                <a:gridCol w="7256625"/>
              </a:tblGrid>
              <a:tr h="536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Arial"/>
                        <a:buNone/>
                      </a:pPr>
                      <a:r>
                        <a:rPr lang="e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Mensajería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2150" marB="32150" marR="64300" marL="64300" anchor="ctr"/>
                </a:tc>
              </a:tr>
            </a:tbl>
          </a:graphicData>
        </a:graphic>
      </p:graphicFrame>
      <p:graphicFrame>
        <p:nvGraphicFramePr>
          <p:cNvPr id="623" name="Google Shape;623;p70"/>
          <p:cNvGraphicFramePr/>
          <p:nvPr/>
        </p:nvGraphicFramePr>
        <p:xfrm>
          <a:off x="943689" y="323498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{0C6F794D-DE3D-4A1B-9D33-1E774CCB8E77}</a:tableStyleId>
              </a:tblPr>
              <a:tblGrid>
                <a:gridCol w="7256625"/>
              </a:tblGrid>
              <a:tr h="536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Arial"/>
                        <a:buNone/>
                      </a:pPr>
                      <a:r>
                        <a:rPr lang="e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Compras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2150" marB="32150" marR="64300" marL="64300" anchor="ctr"/>
                </a:tc>
              </a:tr>
            </a:tbl>
          </a:graphicData>
        </a:graphic>
      </p:graphicFrame>
      <p:graphicFrame>
        <p:nvGraphicFramePr>
          <p:cNvPr id="624" name="Google Shape;624;p70"/>
          <p:cNvGraphicFramePr/>
          <p:nvPr/>
        </p:nvGraphicFramePr>
        <p:xfrm>
          <a:off x="943689" y="40861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{0C6F794D-DE3D-4A1B-9D33-1E774CCB8E77}</a:tableStyleId>
              </a:tblPr>
              <a:tblGrid>
                <a:gridCol w="7256625"/>
              </a:tblGrid>
              <a:tr h="536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Arial"/>
                        <a:buNone/>
                      </a:pPr>
                      <a:r>
                        <a:rPr lang="e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WikiData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2150" marB="32150" marR="64300" marL="64300" anchor="ctr"/>
                </a:tc>
              </a:tr>
            </a:tbl>
          </a:graphicData>
        </a:graphic>
      </p:graphicFrame>
      <p:sp>
        <p:nvSpPr>
          <p:cNvPr id="625" name="Google Shape;625;p70"/>
          <p:cNvSpPr/>
          <p:nvPr/>
        </p:nvSpPr>
        <p:spPr>
          <a:xfrm>
            <a:off x="505165" y="2167618"/>
            <a:ext cx="8247900" cy="2700300"/>
          </a:xfrm>
          <a:prstGeom prst="roundRect">
            <a:avLst>
              <a:gd fmla="val 16667" name="adj"/>
            </a:avLst>
          </a:pr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rotWithShape="0" dir="5400000" dist="25400">
              <a:srgbClr val="000000">
                <a:alpha val="48235"/>
              </a:srgbClr>
            </a:outerShdw>
          </a:effectLst>
        </p:spPr>
        <p:txBody>
          <a:bodyPr anchorCtr="0" anchor="ctr" bIns="35725" lIns="35725" spcFirstLastPara="1" rIns="35725" wrap="square" tIns="3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</a:pPr>
            <a:r>
              <a:t/>
            </a:r>
            <a:endParaRPr b="0" i="0" sz="17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26" name="Google Shape;626;p70"/>
          <p:cNvSpPr txBox="1"/>
          <p:nvPr/>
        </p:nvSpPr>
        <p:spPr>
          <a:xfrm>
            <a:off x="1871355" y="5473656"/>
            <a:ext cx="6165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 Light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 servidor contiene varias bases de datos</a:t>
            </a:r>
            <a:endParaRPr b="0" i="0" sz="25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71"/>
          <p:cNvSpPr txBox="1"/>
          <p:nvPr/>
        </p:nvSpPr>
        <p:spPr>
          <a:xfrm>
            <a:off x="1612211" y="273412"/>
            <a:ext cx="59196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Consultando a MongoDB</a:t>
            </a:r>
            <a:endParaRPr b="0" i="0" sz="4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32" name="Google Shape;632;p71"/>
          <p:cNvSpPr txBox="1"/>
          <p:nvPr/>
        </p:nvSpPr>
        <p:spPr>
          <a:xfrm>
            <a:off x="427650" y="1415355"/>
            <a:ext cx="8288700" cy="43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 Light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show dbs  … </a:t>
            </a:r>
            <a:r>
              <a:rPr b="0" i="0" lang="es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muestra bases de datos disponibles</a:t>
            </a:r>
            <a:endParaRPr b="0" i="0" sz="25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 Light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use dbName  … </a:t>
            </a:r>
            <a:r>
              <a:rPr b="0" i="0" lang="es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ahora usamos base de datos dbName</a:t>
            </a:r>
            <a:endParaRPr b="0" i="0" sz="25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 Light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show collections  … </a:t>
            </a:r>
            <a:r>
              <a:rPr b="0" i="0" lang="es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colecciones en nuestra base de datos</a:t>
            </a:r>
            <a:endParaRPr b="0" i="0" sz="25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 Light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db.colName.find()  … </a:t>
            </a:r>
            <a:r>
              <a:rPr b="0" i="0" lang="es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todos los documentos en la colección colName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 Light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db.colName.find().pretty()  … </a:t>
            </a:r>
            <a:r>
              <a:rPr b="0" i="0" lang="es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pretty print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 Light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db.colName.find({"name": "Adrian"})  … </a:t>
            </a:r>
            <a:r>
              <a:rPr b="0" i="0" lang="es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selección</a:t>
            </a:r>
            <a:endParaRPr b="0" i="0" sz="25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 Light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db.colName.find({"age": {$gte:23}})  … </a:t>
            </a:r>
            <a:r>
              <a:rPr b="0" i="0" lang="es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selección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 Light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db.colName.find({"age": {$gte:23}},{"name":1})  … </a:t>
            </a:r>
            <a:r>
              <a:rPr b="0" i="0" lang="es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proyección</a:t>
            </a:r>
            <a:endParaRPr b="0" i="0" sz="25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33" name="Google Shape;633;p71"/>
          <p:cNvSpPr txBox="1"/>
          <p:nvPr/>
        </p:nvSpPr>
        <p:spPr>
          <a:xfrm>
            <a:off x="137801" y="6514406"/>
            <a:ext cx="85785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Ver más en: </a:t>
            </a:r>
            <a:r>
              <a:rPr b="0" i="0" lang="es" sz="1400" u="sng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http://aidanhogan.com/teaching/cc5212-1-2020/lectures/MDP2020-10.pdf</a:t>
            </a:r>
            <a:endParaRPr b="0" i="0" sz="1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72"/>
          <p:cNvSpPr txBox="1"/>
          <p:nvPr/>
        </p:nvSpPr>
        <p:spPr>
          <a:xfrm>
            <a:off x="1538387" y="710887"/>
            <a:ext cx="60672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Text Search en MongoDB</a:t>
            </a:r>
            <a:endParaRPr b="0" i="0" sz="4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39" name="Google Shape;639;p72"/>
          <p:cNvSpPr txBox="1"/>
          <p:nvPr/>
        </p:nvSpPr>
        <p:spPr>
          <a:xfrm>
            <a:off x="427575" y="2963431"/>
            <a:ext cx="8288700" cy="19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 Light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 índice especial … permite búsqueda rápida de texto</a:t>
            </a:r>
            <a:endParaRPr b="0" i="0" sz="25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 Light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 Light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db.colName.createIndex({"attributeName":"text"})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 Light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 Light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db.users.find({$text: {$search: "Delantero de Cobreloa"}})</a:t>
            </a:r>
            <a:endParaRPr b="0" i="0" sz="25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0" name="Google Shape;640;p72"/>
          <p:cNvSpPr txBox="1"/>
          <p:nvPr/>
        </p:nvSpPr>
        <p:spPr>
          <a:xfrm>
            <a:off x="238805" y="5687375"/>
            <a:ext cx="85785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b="0" i="0" lang="es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Ver más en: </a:t>
            </a:r>
            <a:r>
              <a:rPr b="0" i="0" lang="es" sz="2000" u="sng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https://www.youtube.com/watch?v=vR97-4UG7x0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"/>
          <p:cNvSpPr txBox="1"/>
          <p:nvPr/>
        </p:nvSpPr>
        <p:spPr>
          <a:xfrm>
            <a:off x="2622677" y="710887"/>
            <a:ext cx="3898800" cy="13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Servidores fallan</a:t>
            </a:r>
            <a:endParaRPr b="0" i="0" sz="4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2" name="Google Shape;102;p8"/>
          <p:cNvSpPr txBox="1"/>
          <p:nvPr/>
        </p:nvSpPr>
        <p:spPr>
          <a:xfrm>
            <a:off x="510209" y="2207639"/>
            <a:ext cx="81237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1" i="0" lang="es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Replicación</a:t>
            </a:r>
            <a:r>
              <a:rPr b="0" i="0" lang="e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los datos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846" y="2712585"/>
            <a:ext cx="6111891" cy="3954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"/>
          <p:cNvSpPr txBox="1"/>
          <p:nvPr/>
        </p:nvSpPr>
        <p:spPr>
          <a:xfrm>
            <a:off x="335200" y="710887"/>
            <a:ext cx="8473500" cy="13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Garantías en un entorno distribuido</a:t>
            </a:r>
            <a:endParaRPr b="0" i="0" sz="4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9" name="Google Shape;109;p9"/>
          <p:cNvSpPr txBox="1"/>
          <p:nvPr/>
        </p:nvSpPr>
        <p:spPr>
          <a:xfrm>
            <a:off x="510209" y="2082803"/>
            <a:ext cx="8123700" cy="32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Tres propiedades fundamentales: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06400" lvl="0" marL="406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Consistency (todos los usuarios ven lo mismo)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406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06400" lvl="0" marL="406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Availability (todas las consultas siempre reciben una respuesta, aunque sea errónea)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406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06400" lvl="0" marL="406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Partition tolerance (el sistema funciona bien pese a estar físicamente dividido)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