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PT Sans Narrow"/>
      <p:regular r:id="rId48"/>
      <p:bold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TSansNarrow-regular.fntdata"/><Relationship Id="rId47" Type="http://schemas.openxmlformats.org/officeDocument/2006/relationships/slide" Target="slides/slide42.xml"/><Relationship Id="rId4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26948704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26948704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26948704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26948704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26948704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26948704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26948704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26948704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26948704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26948704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26948704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26948704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26948704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26948704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26948704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26948704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26948704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26948704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26948704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26948704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e412bd8d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1e412bd8d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26948704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26948704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26948704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26948704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26948704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26948704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269487042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269487042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26948704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26948704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26948704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26948704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26948704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26948704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269487042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269487042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26948704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26948704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269487042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269487042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26948704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26948704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269487042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269487042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26948704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26948704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21166cc9f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021166cc9f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1e412bd8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1e412bd8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21166cc9f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21166cc9f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21166cc9f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21166cc9f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21166cc9f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21166cc9f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21166cc9f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021166cc9f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21166cc9f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21166cc9f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21166cc9f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21166cc9f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26948704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26948704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21166cc9f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21166cc9f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21166cc9f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21166cc9f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21166cc9f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21166cc9f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6948704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26948704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26948704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26948704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26948704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26948704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26948704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26948704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26948704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26948704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perezmasri@uc.cl" TargetMode="External"/><Relationship Id="rId4" Type="http://schemas.openxmlformats.org/officeDocument/2006/relationships/hyperlink" Target="mailto:vnvega@uc.c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Ayudantía Naive Bayes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Sebastián Pérez -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sperezmasri@uc.cl</a:t>
            </a:r>
            <a:endParaRPr sz="18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Vicente Vega -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vnvega@uc.cl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0" y="152400"/>
            <a:ext cx="48249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948" y="259422"/>
            <a:ext cx="2984400" cy="6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5338800" y="996825"/>
            <a:ext cx="324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= (PLAY GOLF == Yes)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= (OUTLOOK == Rainy)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P(A) = 9/14 = 0.64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P(B|A) = 2/9 = 0.22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P(B) = 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239625" y="1207700"/>
            <a:ext cx="4485900" cy="910500"/>
          </a:xfrm>
          <a:prstGeom prst="rect">
            <a:avLst/>
          </a:prstGeom>
          <a:solidFill>
            <a:srgbClr val="FF0000">
              <a:alpha val="75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239500" y="2434575"/>
            <a:ext cx="4485900" cy="306600"/>
          </a:xfrm>
          <a:prstGeom prst="rect">
            <a:avLst/>
          </a:prstGeom>
          <a:solidFill>
            <a:srgbClr val="FF0000">
              <a:alpha val="75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239500" y="3057550"/>
            <a:ext cx="4485900" cy="1543200"/>
          </a:xfrm>
          <a:prstGeom prst="rect">
            <a:avLst/>
          </a:prstGeom>
          <a:solidFill>
            <a:srgbClr val="FF0000">
              <a:alpha val="75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1120475" y="3057550"/>
            <a:ext cx="518400" cy="306600"/>
          </a:xfrm>
          <a:prstGeom prst="rect">
            <a:avLst/>
          </a:prstGeom>
          <a:solidFill>
            <a:srgbClr val="FF0000">
              <a:alpha val="20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1120475" y="3680525"/>
            <a:ext cx="518400" cy="306600"/>
          </a:xfrm>
          <a:prstGeom prst="rect">
            <a:avLst/>
          </a:prstGeom>
          <a:solidFill>
            <a:srgbClr val="FF0000">
              <a:alpha val="20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0" y="152400"/>
            <a:ext cx="48249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948" y="259422"/>
            <a:ext cx="2984400" cy="6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5338800" y="996825"/>
            <a:ext cx="324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= (PLAY GOLF == Yes)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= (OUTLOOK == Rainy)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P(A) = 9/14 = 0.64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P(B|A) = 2/9 = 0.22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P(B) = ?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0" y="152400"/>
            <a:ext cx="48249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948" y="259422"/>
            <a:ext cx="2984400" cy="6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5338800" y="996825"/>
            <a:ext cx="324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= (PLAY GOLF == Yes)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= (OUTLOOK == Rainy)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P(A) = 9/14 = 0.64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P(B|A) = 2/9 = 0.22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P(B) = ?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1044750" y="575100"/>
            <a:ext cx="709200" cy="632100"/>
          </a:xfrm>
          <a:prstGeom prst="rect">
            <a:avLst/>
          </a:prstGeom>
          <a:solidFill>
            <a:srgbClr val="FF0000">
              <a:alpha val="1606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1044750" y="2750875"/>
            <a:ext cx="709200" cy="632100"/>
          </a:xfrm>
          <a:prstGeom prst="rect">
            <a:avLst/>
          </a:prstGeom>
          <a:solidFill>
            <a:srgbClr val="FF0000">
              <a:alpha val="1606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1044750" y="3651850"/>
            <a:ext cx="709200" cy="325800"/>
          </a:xfrm>
          <a:prstGeom prst="rect">
            <a:avLst/>
          </a:prstGeom>
          <a:solidFill>
            <a:srgbClr val="FF0000">
              <a:alpha val="1606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0" y="152400"/>
            <a:ext cx="48249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948" y="259422"/>
            <a:ext cx="2984400" cy="6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5338800" y="996825"/>
            <a:ext cx="324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= (PLAY GOLF == Yes)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= (OUTLOOK == Rainy)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P(A) = 9/14 = 0.64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P(B|A) = 2/9 = 0.22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P(B) = 5/14 = 0.36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044750" y="575100"/>
            <a:ext cx="709200" cy="632100"/>
          </a:xfrm>
          <a:prstGeom prst="rect">
            <a:avLst/>
          </a:prstGeom>
          <a:solidFill>
            <a:srgbClr val="FF0000">
              <a:alpha val="1606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1044750" y="2750875"/>
            <a:ext cx="709200" cy="632100"/>
          </a:xfrm>
          <a:prstGeom prst="rect">
            <a:avLst/>
          </a:prstGeom>
          <a:solidFill>
            <a:srgbClr val="FF0000">
              <a:alpha val="1606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1044750" y="3651850"/>
            <a:ext cx="709200" cy="325800"/>
          </a:xfrm>
          <a:prstGeom prst="rect">
            <a:avLst/>
          </a:prstGeom>
          <a:solidFill>
            <a:srgbClr val="FF0000">
              <a:alpha val="1606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0" y="152400"/>
            <a:ext cx="48249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948" y="259422"/>
            <a:ext cx="2984400" cy="6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5338800" y="996825"/>
            <a:ext cx="3249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= (PLAY GOLF == Yes)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= (OUTLOOK == Rainy)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P(A) = 9/14 = 0.64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P(B|A) = 2/9 = 0.22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P(B) = 5/14 = 0.36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P(A|B) = ?</a:t>
            </a:r>
            <a:endParaRPr sz="17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            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0" y="152400"/>
            <a:ext cx="48249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948" y="259422"/>
            <a:ext cx="2984400" cy="6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5338800" y="996825"/>
            <a:ext cx="32496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= (PLAY GOLF == Yes)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= (OUTLOOK == Rainy)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P(A) = 9/14 = 0.64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P(B|A) = 2/9 = 0.22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P(B) = 5/14 = 0.36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P(A|B) = </a:t>
            </a:r>
            <a:r>
              <a:rPr lang="en" sz="17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P(B|A) * P(A) / P(B)</a:t>
            </a:r>
            <a:endParaRPr sz="17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        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            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0" y="152400"/>
            <a:ext cx="48249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948" y="259422"/>
            <a:ext cx="2984400" cy="6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5338800" y="996825"/>
            <a:ext cx="32496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= (PLAY GOLF == Yes)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= (OUTLOOK == Rainy)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P(A) = 9/14 = 0.64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P(B|A) = 2/9 = 0.22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P(B) = 5/14 = 0.36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P(A|B) = P(B|A) * P(A) / P(B)</a:t>
            </a:r>
            <a:endParaRPr sz="17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	     =  0.22   * 0.64 / 0.36</a:t>
            </a:r>
            <a:endParaRPr sz="17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        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            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0" y="152400"/>
            <a:ext cx="48249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948" y="259422"/>
            <a:ext cx="2984400" cy="6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5338800" y="996825"/>
            <a:ext cx="32496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= (PLAY GOLF == Yes)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= (OUTLOOK == Rainy)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P(A) = 9/14 = 0.64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P(B|A) = 2/9 = 0.22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P(B) = 5/14 = 0.36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P(A|B) = P(B|A) * P(A) / P(B)</a:t>
            </a:r>
            <a:endParaRPr sz="17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	     =  0.22   * 0.64 / 0.36</a:t>
            </a:r>
            <a:endParaRPr sz="17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	     =  0.39</a:t>
            </a:r>
            <a:endParaRPr sz="17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        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            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usamos el Teorema de Bayes para clasificar?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121" y="2387242"/>
            <a:ext cx="5009750" cy="10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usamos el Teorema de Bayes para clasificar?</a:t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121" y="2387242"/>
            <a:ext cx="5009750" cy="10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013" y="2339312"/>
            <a:ext cx="5183963" cy="11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Teorema de Bayes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121" y="2387242"/>
            <a:ext cx="5009750" cy="10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49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325" y="205525"/>
            <a:ext cx="4038126" cy="6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/>
          <p:nvPr/>
        </p:nvSpPr>
        <p:spPr>
          <a:xfrm>
            <a:off x="5300450" y="843900"/>
            <a:ext cx="324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= Rainy, Hot, High, False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00" y="1423981"/>
            <a:ext cx="8403000" cy="9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0" y="2676"/>
            <a:ext cx="9144001" cy="513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/>
          <p:nvPr/>
        </p:nvSpPr>
        <p:spPr>
          <a:xfrm>
            <a:off x="50" y="2675"/>
            <a:ext cx="9162900" cy="5277600"/>
          </a:xfrm>
          <a:prstGeom prst="rect">
            <a:avLst/>
          </a:prstGeom>
          <a:solidFill>
            <a:srgbClr val="FFFFFF">
              <a:alpha val="821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 b="0" l="1710" r="-1709" t="0"/>
          <a:stretch/>
        </p:blipFill>
        <p:spPr>
          <a:xfrm>
            <a:off x="514200" y="264181"/>
            <a:ext cx="8403000" cy="9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00" y="1423981"/>
            <a:ext cx="8403000" cy="9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0" y="2676"/>
            <a:ext cx="9144001" cy="513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/>
          <p:nvPr/>
        </p:nvSpPr>
        <p:spPr>
          <a:xfrm>
            <a:off x="9500" y="0"/>
            <a:ext cx="9162900" cy="5277600"/>
          </a:xfrm>
          <a:prstGeom prst="rect">
            <a:avLst/>
          </a:prstGeom>
          <a:solidFill>
            <a:srgbClr val="FFFFFF">
              <a:alpha val="9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50" y="283381"/>
            <a:ext cx="8403000" cy="9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 txBox="1"/>
          <p:nvPr/>
        </p:nvSpPr>
        <p:spPr>
          <a:xfrm>
            <a:off x="431325" y="1207700"/>
            <a:ext cx="26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puede ser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Yes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00" y="1423981"/>
            <a:ext cx="8403000" cy="9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0" y="2676"/>
            <a:ext cx="9144001" cy="513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5"/>
          <p:cNvSpPr/>
          <p:nvPr/>
        </p:nvSpPr>
        <p:spPr>
          <a:xfrm>
            <a:off x="9500" y="0"/>
            <a:ext cx="9162900" cy="5277600"/>
          </a:xfrm>
          <a:prstGeom prst="rect">
            <a:avLst/>
          </a:prstGeom>
          <a:solidFill>
            <a:srgbClr val="FFFFFF">
              <a:alpha val="9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50" y="283381"/>
            <a:ext cx="8403000" cy="9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5"/>
          <p:cNvSpPr txBox="1"/>
          <p:nvPr/>
        </p:nvSpPr>
        <p:spPr>
          <a:xfrm>
            <a:off x="431325" y="1207700"/>
            <a:ext cx="26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puede ser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Yes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326" y="1713462"/>
            <a:ext cx="3031799" cy="3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00" y="1423981"/>
            <a:ext cx="8403000" cy="9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0" y="2676"/>
            <a:ext cx="9144001" cy="513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6"/>
          <p:cNvSpPr/>
          <p:nvPr/>
        </p:nvSpPr>
        <p:spPr>
          <a:xfrm>
            <a:off x="9500" y="0"/>
            <a:ext cx="9162900" cy="5277600"/>
          </a:xfrm>
          <a:prstGeom prst="rect">
            <a:avLst/>
          </a:prstGeom>
          <a:solidFill>
            <a:srgbClr val="FFFFFF">
              <a:alpha val="9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50" y="283381"/>
            <a:ext cx="8403000" cy="9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 txBox="1"/>
          <p:nvPr/>
        </p:nvSpPr>
        <p:spPr>
          <a:xfrm>
            <a:off x="431325" y="1207700"/>
            <a:ext cx="26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puede ser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Yes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325" y="1647975"/>
            <a:ext cx="8403001" cy="66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00" y="1423981"/>
            <a:ext cx="8403000" cy="9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0" y="2676"/>
            <a:ext cx="9144001" cy="513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/>
          <p:nvPr/>
        </p:nvSpPr>
        <p:spPr>
          <a:xfrm>
            <a:off x="9500" y="0"/>
            <a:ext cx="9162900" cy="5277600"/>
          </a:xfrm>
          <a:prstGeom prst="rect">
            <a:avLst/>
          </a:prstGeom>
          <a:solidFill>
            <a:srgbClr val="FFFFFF">
              <a:alpha val="9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50" y="283381"/>
            <a:ext cx="8403000" cy="9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 txBox="1"/>
          <p:nvPr/>
        </p:nvSpPr>
        <p:spPr>
          <a:xfrm>
            <a:off x="431325" y="1207700"/>
            <a:ext cx="26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puede ser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Yes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325" y="1647975"/>
            <a:ext cx="8403001" cy="661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325" y="2865063"/>
            <a:ext cx="270510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00" y="1423981"/>
            <a:ext cx="8403000" cy="9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0" y="2676"/>
            <a:ext cx="9144001" cy="513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/>
        </p:nvSpPr>
        <p:spPr>
          <a:xfrm>
            <a:off x="9500" y="0"/>
            <a:ext cx="9162900" cy="5277600"/>
          </a:xfrm>
          <a:prstGeom prst="rect">
            <a:avLst/>
          </a:prstGeom>
          <a:solidFill>
            <a:srgbClr val="FFFFFF">
              <a:alpha val="9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50" y="283381"/>
            <a:ext cx="8403000" cy="9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 txBox="1"/>
          <p:nvPr/>
        </p:nvSpPr>
        <p:spPr>
          <a:xfrm>
            <a:off x="431325" y="1207700"/>
            <a:ext cx="26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puede ser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Yes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325" y="1647975"/>
            <a:ext cx="8403001" cy="661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197" y="2749450"/>
            <a:ext cx="8473252" cy="7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00" y="1423981"/>
            <a:ext cx="8403000" cy="9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0" y="2676"/>
            <a:ext cx="9144001" cy="513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9"/>
          <p:cNvSpPr/>
          <p:nvPr/>
        </p:nvSpPr>
        <p:spPr>
          <a:xfrm>
            <a:off x="9500" y="0"/>
            <a:ext cx="9162900" cy="5277600"/>
          </a:xfrm>
          <a:prstGeom prst="rect">
            <a:avLst/>
          </a:prstGeom>
          <a:solidFill>
            <a:srgbClr val="FFFFFF">
              <a:alpha val="9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50" y="283381"/>
            <a:ext cx="8403000" cy="9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9"/>
          <p:cNvSpPr txBox="1"/>
          <p:nvPr/>
        </p:nvSpPr>
        <p:spPr>
          <a:xfrm>
            <a:off x="431325" y="1207700"/>
            <a:ext cx="26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puede ser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Yes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6" name="Google Shape;296;p39"/>
          <p:cNvPicPr preferRelativeResize="0"/>
          <p:nvPr/>
        </p:nvPicPr>
        <p:blipFill rotWithShape="1">
          <a:blip r:embed="rId5">
            <a:alphaModFix/>
          </a:blip>
          <a:srcRect b="53516" l="0" r="0" t="0"/>
          <a:stretch/>
        </p:blipFill>
        <p:spPr>
          <a:xfrm>
            <a:off x="431325" y="1647975"/>
            <a:ext cx="8403001" cy="3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9"/>
          <p:cNvPicPr preferRelativeResize="0"/>
          <p:nvPr/>
        </p:nvPicPr>
        <p:blipFill rotWithShape="1">
          <a:blip r:embed="rId6">
            <a:alphaModFix/>
          </a:blip>
          <a:srcRect b="56517" l="0" r="0" t="0"/>
          <a:stretch/>
        </p:blipFill>
        <p:spPr>
          <a:xfrm>
            <a:off x="396200" y="2749450"/>
            <a:ext cx="8473249" cy="3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00" y="1423981"/>
            <a:ext cx="8403000" cy="9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0" y="2676"/>
            <a:ext cx="9144001" cy="513814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0"/>
          <p:cNvSpPr/>
          <p:nvPr/>
        </p:nvSpPr>
        <p:spPr>
          <a:xfrm>
            <a:off x="9500" y="0"/>
            <a:ext cx="9162900" cy="5277600"/>
          </a:xfrm>
          <a:prstGeom prst="rect">
            <a:avLst/>
          </a:prstGeom>
          <a:solidFill>
            <a:srgbClr val="FFFFFF">
              <a:alpha val="9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50" y="283381"/>
            <a:ext cx="8403000" cy="9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0"/>
          <p:cNvSpPr txBox="1"/>
          <p:nvPr/>
        </p:nvSpPr>
        <p:spPr>
          <a:xfrm>
            <a:off x="431325" y="1207700"/>
            <a:ext cx="26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puede ser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Yes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" name="Google Shape;30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7725" y="2474500"/>
            <a:ext cx="3810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7725" y="1373025"/>
            <a:ext cx="40195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00" y="1423981"/>
            <a:ext cx="8403000" cy="9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0" y="2676"/>
            <a:ext cx="9144001" cy="513814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1"/>
          <p:cNvSpPr/>
          <p:nvPr/>
        </p:nvSpPr>
        <p:spPr>
          <a:xfrm>
            <a:off x="9500" y="0"/>
            <a:ext cx="9162900" cy="5277600"/>
          </a:xfrm>
          <a:prstGeom prst="rect">
            <a:avLst/>
          </a:prstGeom>
          <a:solidFill>
            <a:srgbClr val="FFFFFF">
              <a:alpha val="9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50" y="283381"/>
            <a:ext cx="8403000" cy="9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1"/>
          <p:cNvSpPr txBox="1"/>
          <p:nvPr/>
        </p:nvSpPr>
        <p:spPr>
          <a:xfrm>
            <a:off x="431325" y="1207700"/>
            <a:ext cx="26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puede ser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Yes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8" name="Google Shape;31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8250" y="2200275"/>
            <a:ext cx="66675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49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948" y="259422"/>
            <a:ext cx="2984400" cy="6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/>
        </p:nvSpPr>
        <p:spPr>
          <a:xfrm>
            <a:off x="795450" y="824325"/>
            <a:ext cx="7553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Open Sans"/>
                <a:ea typeface="Open Sans"/>
                <a:cs typeface="Open Sans"/>
                <a:sym typeface="Open Sans"/>
              </a:rPr>
              <a:t>Naive Bayes </a:t>
            </a:r>
            <a:r>
              <a:rPr b="1" lang="en" sz="4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asume </a:t>
            </a:r>
            <a:r>
              <a:rPr lang="en" sz="4000">
                <a:latin typeface="Open Sans"/>
                <a:ea typeface="Open Sans"/>
                <a:cs typeface="Open Sans"/>
                <a:sym typeface="Open Sans"/>
              </a:rPr>
              <a:t>que todas las variables son </a:t>
            </a:r>
            <a:r>
              <a:rPr b="1" lang="en" sz="4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independientes</a:t>
            </a:r>
            <a:endParaRPr b="1" sz="40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/>
        </p:nvSpPr>
        <p:spPr>
          <a:xfrm>
            <a:off x="795450" y="824325"/>
            <a:ext cx="7553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Open Sans"/>
                <a:ea typeface="Open Sans"/>
                <a:cs typeface="Open Sans"/>
                <a:sym typeface="Open Sans"/>
              </a:rPr>
              <a:t>Naive Bayes </a:t>
            </a:r>
            <a:r>
              <a:rPr b="1" lang="en" sz="4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asume </a:t>
            </a:r>
            <a:r>
              <a:rPr lang="en" sz="4000">
                <a:latin typeface="Open Sans"/>
                <a:ea typeface="Open Sans"/>
                <a:cs typeface="Open Sans"/>
                <a:sym typeface="Open Sans"/>
              </a:rPr>
              <a:t>que todas las variables son </a:t>
            </a:r>
            <a:r>
              <a:rPr b="1" lang="en" sz="4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independientes</a:t>
            </a:r>
            <a:endParaRPr b="1" sz="40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43"/>
          <p:cNvSpPr txBox="1"/>
          <p:nvPr/>
        </p:nvSpPr>
        <p:spPr>
          <a:xfrm>
            <a:off x="795450" y="3111600"/>
            <a:ext cx="7553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Open Sans"/>
                <a:ea typeface="Open Sans"/>
                <a:cs typeface="Open Sans"/>
                <a:sym typeface="Open Sans"/>
              </a:rPr>
              <a:t>… por eso es “Naive”(ingenuo)</a:t>
            </a:r>
            <a:endParaRPr b="1" sz="4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aplicado</a:t>
            </a:r>
            <a:endParaRPr/>
          </a:p>
        </p:txBody>
      </p:sp>
      <p:sp>
        <p:nvSpPr>
          <p:cNvPr id="335" name="Google Shape;335;p44"/>
          <p:cNvSpPr txBox="1"/>
          <p:nvPr>
            <p:ph idx="1" type="body"/>
          </p:nvPr>
        </p:nvSpPr>
        <p:spPr>
          <a:xfrm>
            <a:off x="1956525" y="2818575"/>
            <a:ext cx="13875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 atributos</a:t>
            </a:r>
            <a:endParaRPr/>
          </a:p>
        </p:txBody>
      </p:sp>
      <p:sp>
        <p:nvSpPr>
          <p:cNvPr id="336" name="Google Shape;336;p44"/>
          <p:cNvSpPr/>
          <p:nvPr/>
        </p:nvSpPr>
        <p:spPr>
          <a:xfrm>
            <a:off x="1956525" y="3697775"/>
            <a:ext cx="1258200" cy="460500"/>
          </a:xfrm>
          <a:prstGeom prst="flowChartAlternateProcess">
            <a:avLst/>
          </a:prstGeom>
          <a:solidFill>
            <a:srgbClr val="A9F3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Tipo</a:t>
            </a:r>
            <a:endParaRPr sz="1800"/>
          </a:p>
        </p:txBody>
      </p:sp>
      <p:sp>
        <p:nvSpPr>
          <p:cNvPr id="337" name="Google Shape;337;p44"/>
          <p:cNvSpPr/>
          <p:nvPr/>
        </p:nvSpPr>
        <p:spPr>
          <a:xfrm>
            <a:off x="363650" y="3697775"/>
            <a:ext cx="1258200" cy="460500"/>
          </a:xfrm>
          <a:prstGeom prst="flowChartAlternateProcess">
            <a:avLst/>
          </a:prstGeom>
          <a:solidFill>
            <a:srgbClr val="A9F3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Color</a:t>
            </a:r>
            <a:endParaRPr sz="1800"/>
          </a:p>
        </p:txBody>
      </p:sp>
      <p:sp>
        <p:nvSpPr>
          <p:cNvPr id="338" name="Google Shape;338;p44"/>
          <p:cNvSpPr/>
          <p:nvPr/>
        </p:nvSpPr>
        <p:spPr>
          <a:xfrm>
            <a:off x="3602175" y="3697775"/>
            <a:ext cx="1258200" cy="460500"/>
          </a:xfrm>
          <a:prstGeom prst="flowChartAlternateProcess">
            <a:avLst/>
          </a:prstGeom>
          <a:solidFill>
            <a:srgbClr val="A9F3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Origen</a:t>
            </a:r>
            <a:endParaRPr sz="1800"/>
          </a:p>
        </p:txBody>
      </p:sp>
      <p:sp>
        <p:nvSpPr>
          <p:cNvPr id="339" name="Google Shape;339;p44"/>
          <p:cNvSpPr txBox="1"/>
          <p:nvPr>
            <p:ph idx="1" type="body"/>
          </p:nvPr>
        </p:nvSpPr>
        <p:spPr>
          <a:xfrm>
            <a:off x="6407400" y="2818575"/>
            <a:ext cx="19599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Objetivo (target)</a:t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610200" y="3697775"/>
            <a:ext cx="1508400" cy="460500"/>
          </a:xfrm>
          <a:prstGeom prst="flowChartAlternateProcess">
            <a:avLst/>
          </a:prstGeom>
          <a:solidFill>
            <a:srgbClr val="E5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¿Robado?</a:t>
            </a:r>
            <a:endParaRPr sz="1800"/>
          </a:p>
        </p:txBody>
      </p:sp>
      <p:sp>
        <p:nvSpPr>
          <p:cNvPr id="341" name="Google Shape;341;p44"/>
          <p:cNvSpPr txBox="1"/>
          <p:nvPr>
            <p:ph idx="1" type="body"/>
          </p:nvPr>
        </p:nvSpPr>
        <p:spPr>
          <a:xfrm>
            <a:off x="363650" y="1459200"/>
            <a:ext cx="77550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Objetivo</a:t>
            </a:r>
            <a:r>
              <a:rPr lang="en"/>
              <a:t>: determinar si un auto será robado a partir de sus características usando </a:t>
            </a:r>
            <a:r>
              <a:rPr i="1" lang="en"/>
              <a:t>Naive Bayes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aplicado</a:t>
            </a:r>
            <a:endParaRPr/>
          </a:p>
        </p:txBody>
      </p:sp>
      <p:pic>
        <p:nvPicPr>
          <p:cNvPr id="347" name="Google Shape;3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848" y="1412386"/>
            <a:ext cx="5340299" cy="30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6"/>
          <p:cNvSpPr txBox="1"/>
          <p:nvPr>
            <p:ph type="title"/>
          </p:nvPr>
        </p:nvSpPr>
        <p:spPr>
          <a:xfrm>
            <a:off x="311713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 Color</a:t>
            </a:r>
            <a:endParaRPr/>
          </a:p>
        </p:txBody>
      </p:sp>
      <p:sp>
        <p:nvSpPr>
          <p:cNvPr id="353" name="Google Shape;353;p46"/>
          <p:cNvSpPr txBox="1"/>
          <p:nvPr>
            <p:ph idx="1" type="body"/>
          </p:nvPr>
        </p:nvSpPr>
        <p:spPr>
          <a:xfrm>
            <a:off x="1302875" y="1486750"/>
            <a:ext cx="22791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Tabla de frecuencia</a:t>
            </a:r>
            <a:endParaRPr/>
          </a:p>
        </p:txBody>
      </p:sp>
      <p:sp>
        <p:nvSpPr>
          <p:cNvPr id="354" name="Google Shape;354;p46"/>
          <p:cNvSpPr txBox="1"/>
          <p:nvPr>
            <p:ph idx="1" type="body"/>
          </p:nvPr>
        </p:nvSpPr>
        <p:spPr>
          <a:xfrm>
            <a:off x="5171775" y="1486750"/>
            <a:ext cx="29109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Tabla de probabilidades</a:t>
            </a:r>
            <a:endParaRPr/>
          </a:p>
        </p:txBody>
      </p:sp>
      <p:pic>
        <p:nvPicPr>
          <p:cNvPr id="355" name="Google Shape;3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00" y="2017000"/>
            <a:ext cx="74961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>
            <p:ph type="title"/>
          </p:nvPr>
        </p:nvSpPr>
        <p:spPr>
          <a:xfrm>
            <a:off x="311713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 Tipo</a:t>
            </a:r>
            <a:endParaRPr/>
          </a:p>
        </p:txBody>
      </p:sp>
      <p:sp>
        <p:nvSpPr>
          <p:cNvPr id="361" name="Google Shape;361;p47"/>
          <p:cNvSpPr txBox="1"/>
          <p:nvPr>
            <p:ph idx="1" type="body"/>
          </p:nvPr>
        </p:nvSpPr>
        <p:spPr>
          <a:xfrm>
            <a:off x="1302875" y="1486750"/>
            <a:ext cx="22791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Tabla de frecuencia</a:t>
            </a:r>
            <a:endParaRPr/>
          </a:p>
        </p:txBody>
      </p:sp>
      <p:sp>
        <p:nvSpPr>
          <p:cNvPr id="362" name="Google Shape;362;p47"/>
          <p:cNvSpPr txBox="1"/>
          <p:nvPr>
            <p:ph idx="1" type="body"/>
          </p:nvPr>
        </p:nvSpPr>
        <p:spPr>
          <a:xfrm>
            <a:off x="5171775" y="1486750"/>
            <a:ext cx="29109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Tabla de probabilidades</a:t>
            </a:r>
            <a:endParaRPr/>
          </a:p>
        </p:txBody>
      </p:sp>
      <p:pic>
        <p:nvPicPr>
          <p:cNvPr id="363" name="Google Shape;36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13" y="1947250"/>
            <a:ext cx="74961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 txBox="1"/>
          <p:nvPr>
            <p:ph type="title"/>
          </p:nvPr>
        </p:nvSpPr>
        <p:spPr>
          <a:xfrm>
            <a:off x="311713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 Origen</a:t>
            </a:r>
            <a:endParaRPr/>
          </a:p>
        </p:txBody>
      </p:sp>
      <p:sp>
        <p:nvSpPr>
          <p:cNvPr id="369" name="Google Shape;369;p48"/>
          <p:cNvSpPr txBox="1"/>
          <p:nvPr>
            <p:ph idx="1" type="body"/>
          </p:nvPr>
        </p:nvSpPr>
        <p:spPr>
          <a:xfrm>
            <a:off x="1302875" y="1486750"/>
            <a:ext cx="22791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Tabla de frecuencia</a:t>
            </a:r>
            <a:endParaRPr/>
          </a:p>
        </p:txBody>
      </p:sp>
      <p:sp>
        <p:nvSpPr>
          <p:cNvPr id="370" name="Google Shape;370;p48"/>
          <p:cNvSpPr txBox="1"/>
          <p:nvPr>
            <p:ph idx="1" type="body"/>
          </p:nvPr>
        </p:nvSpPr>
        <p:spPr>
          <a:xfrm>
            <a:off x="5171775" y="1486750"/>
            <a:ext cx="29109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Tabla de probabilidades</a:t>
            </a:r>
            <a:endParaRPr/>
          </a:p>
        </p:txBody>
      </p:sp>
      <p:pic>
        <p:nvPicPr>
          <p:cNvPr id="371" name="Google Shape;3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38" y="1947250"/>
            <a:ext cx="74961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Predicción con Naive Bayes</a:t>
            </a:r>
            <a:endParaRPr/>
          </a:p>
        </p:txBody>
      </p:sp>
      <p:sp>
        <p:nvSpPr>
          <p:cNvPr id="377" name="Google Shape;377;p49"/>
          <p:cNvSpPr txBox="1"/>
          <p:nvPr>
            <p:ph idx="1" type="body"/>
          </p:nvPr>
        </p:nvSpPr>
        <p:spPr>
          <a:xfrm>
            <a:off x="337500" y="1495950"/>
            <a:ext cx="84690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¿Cómo predecimos si un auto rojo de tipo SUV y de origen doméstico será robado o no?</a:t>
            </a:r>
            <a:endParaRPr/>
          </a:p>
        </p:txBody>
      </p:sp>
      <p:sp>
        <p:nvSpPr>
          <p:cNvPr id="378" name="Google Shape;378;p49"/>
          <p:cNvSpPr txBox="1"/>
          <p:nvPr>
            <p:ph idx="1" type="body"/>
          </p:nvPr>
        </p:nvSpPr>
        <p:spPr>
          <a:xfrm>
            <a:off x="337500" y="2713075"/>
            <a:ext cx="8469000" cy="11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Tenemos que calcular la probabilidad de que sea robado dadas estas características, y la probabilidad de que no sea robado dadas estas características.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Predicción con Naive Bayes</a:t>
            </a:r>
            <a:endParaRPr/>
          </a:p>
        </p:txBody>
      </p:sp>
      <p:sp>
        <p:nvSpPr>
          <p:cNvPr id="384" name="Google Shape;384;p50"/>
          <p:cNvSpPr txBox="1"/>
          <p:nvPr>
            <p:ph idx="1" type="body"/>
          </p:nvPr>
        </p:nvSpPr>
        <p:spPr>
          <a:xfrm>
            <a:off x="311700" y="1494925"/>
            <a:ext cx="85206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Para el primer caso, utilizando el teorema de Bayes podemos plantear el problema como lo siguiente:</a:t>
            </a:r>
            <a:endParaRPr/>
          </a:p>
        </p:txBody>
      </p:sp>
      <p:sp>
        <p:nvSpPr>
          <p:cNvPr id="385" name="Google Shape;385;p50"/>
          <p:cNvSpPr txBox="1"/>
          <p:nvPr>
            <p:ph idx="1" type="body"/>
          </p:nvPr>
        </p:nvSpPr>
        <p:spPr>
          <a:xfrm>
            <a:off x="311700" y="2631100"/>
            <a:ext cx="86895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P(robado </a:t>
            </a:r>
            <a:r>
              <a:rPr lang="en"/>
              <a:t>|  </a:t>
            </a:r>
            <a:r>
              <a:rPr lang="en"/>
              <a:t>rojo, suv, domestico) = P(</a:t>
            </a:r>
            <a:r>
              <a:rPr lang="en"/>
              <a:t>rojo, suv, domestico </a:t>
            </a:r>
            <a:r>
              <a:rPr lang="en"/>
              <a:t>| robado) * P(robado)</a:t>
            </a:r>
            <a:endParaRPr/>
          </a:p>
        </p:txBody>
      </p:sp>
      <p:sp>
        <p:nvSpPr>
          <p:cNvPr id="386" name="Google Shape;386;p50"/>
          <p:cNvSpPr txBox="1"/>
          <p:nvPr>
            <p:ph idx="1" type="body"/>
          </p:nvPr>
        </p:nvSpPr>
        <p:spPr>
          <a:xfrm>
            <a:off x="5129100" y="3174150"/>
            <a:ext cx="26826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</a:t>
            </a:r>
            <a:r>
              <a:rPr lang="en"/>
              <a:t>(rojo, suv, domestico)</a:t>
            </a:r>
            <a:endParaRPr/>
          </a:p>
        </p:txBody>
      </p:sp>
      <p:cxnSp>
        <p:nvCxnSpPr>
          <p:cNvPr id="387" name="Google Shape;387;p50"/>
          <p:cNvCxnSpPr/>
          <p:nvPr/>
        </p:nvCxnSpPr>
        <p:spPr>
          <a:xfrm>
            <a:off x="4111200" y="3132100"/>
            <a:ext cx="4718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Predicción con Naive Bayes</a:t>
            </a:r>
            <a:endParaRPr/>
          </a:p>
        </p:txBody>
      </p:sp>
      <p:sp>
        <p:nvSpPr>
          <p:cNvPr id="393" name="Google Shape;393;p51"/>
          <p:cNvSpPr txBox="1"/>
          <p:nvPr>
            <p:ph idx="1" type="body"/>
          </p:nvPr>
        </p:nvSpPr>
        <p:spPr>
          <a:xfrm>
            <a:off x="311700" y="1494925"/>
            <a:ext cx="85206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Dado que estamos utilizando Naive Bayes, asumimos que los tres atributos son independientes entre sí.</a:t>
            </a:r>
            <a:endParaRPr/>
          </a:p>
        </p:txBody>
      </p:sp>
      <p:sp>
        <p:nvSpPr>
          <p:cNvPr id="394" name="Google Shape;394;p51"/>
          <p:cNvSpPr txBox="1"/>
          <p:nvPr>
            <p:ph idx="1" type="body"/>
          </p:nvPr>
        </p:nvSpPr>
        <p:spPr>
          <a:xfrm>
            <a:off x="311700" y="2631100"/>
            <a:ext cx="86895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P(X) = P(rojo | robado) * P(suv | robado) * P(domestico | robado) * P(robado)</a:t>
            </a:r>
            <a:endParaRPr/>
          </a:p>
        </p:txBody>
      </p:sp>
      <p:sp>
        <p:nvSpPr>
          <p:cNvPr id="395" name="Google Shape;395;p51"/>
          <p:cNvSpPr txBox="1"/>
          <p:nvPr>
            <p:ph idx="1" type="body"/>
          </p:nvPr>
        </p:nvSpPr>
        <p:spPr>
          <a:xfrm>
            <a:off x="3176925" y="3256800"/>
            <a:ext cx="35229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P(rojo) * P(suv) * P(domestico)</a:t>
            </a:r>
            <a:endParaRPr/>
          </a:p>
        </p:txBody>
      </p:sp>
      <p:cxnSp>
        <p:nvCxnSpPr>
          <p:cNvPr id="396" name="Google Shape;396;p51"/>
          <p:cNvCxnSpPr/>
          <p:nvPr/>
        </p:nvCxnSpPr>
        <p:spPr>
          <a:xfrm flipH="1" rot="10800000">
            <a:off x="1047075" y="3141100"/>
            <a:ext cx="77826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51"/>
          <p:cNvSpPr txBox="1"/>
          <p:nvPr/>
        </p:nvSpPr>
        <p:spPr>
          <a:xfrm>
            <a:off x="311700" y="4537300"/>
            <a:ext cx="264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 = 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robado |  rojo, suv, domestico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49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948" y="259422"/>
            <a:ext cx="2984400" cy="6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5338800" y="996825"/>
            <a:ext cx="324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= (PLAY GOLF == Yes)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= (OUTLOOK == Rainy)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P(A) = 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P(B|A) = 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P(B) = 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Predicción con Naive Bayes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2"/>
          <p:cNvSpPr txBox="1"/>
          <p:nvPr>
            <p:ph idx="1" type="body"/>
          </p:nvPr>
        </p:nvSpPr>
        <p:spPr>
          <a:xfrm>
            <a:off x="311700" y="1781850"/>
            <a:ext cx="8520600" cy="31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/>
              <a:t>P(rojo | robado) = 3 / 5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/>
              <a:t>P(suv | robado) = 1 / 5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/>
              <a:t>P(domestico | robado) = 2 / 5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/>
              <a:t>P(robado) = 1 / 2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/>
              <a:t>P(rojo) = 1 / 2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/>
              <a:t>P(suv) = 2 / 5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/>
              <a:t>P(domestico) = 1 / 2 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2"/>
          <p:cNvSpPr txBox="1"/>
          <p:nvPr/>
        </p:nvSpPr>
        <p:spPr>
          <a:xfrm>
            <a:off x="235050" y="1119500"/>
            <a:ext cx="5560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Obtenemos las probabilidades de las tablas anteriores: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Predicción con Naive Bayes</a:t>
            </a:r>
            <a:endParaRPr/>
          </a:p>
        </p:txBody>
      </p:sp>
      <p:sp>
        <p:nvSpPr>
          <p:cNvPr id="410" name="Google Shape;410;p53"/>
          <p:cNvSpPr txBox="1"/>
          <p:nvPr>
            <p:ph idx="1" type="body"/>
          </p:nvPr>
        </p:nvSpPr>
        <p:spPr>
          <a:xfrm>
            <a:off x="311700" y="1494925"/>
            <a:ext cx="85206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Reemplazando llegamos a que:</a:t>
            </a:r>
            <a:endParaRPr/>
          </a:p>
        </p:txBody>
      </p:sp>
      <p:sp>
        <p:nvSpPr>
          <p:cNvPr id="411" name="Google Shape;411;p53"/>
          <p:cNvSpPr txBox="1"/>
          <p:nvPr/>
        </p:nvSpPr>
        <p:spPr>
          <a:xfrm>
            <a:off x="311700" y="2133625"/>
            <a:ext cx="790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P(robado |  rojo, suv, domestico) = 0.24</a:t>
            </a:r>
            <a:endParaRPr/>
          </a:p>
        </p:txBody>
      </p:sp>
      <p:sp>
        <p:nvSpPr>
          <p:cNvPr id="412" name="Google Shape;412;p53"/>
          <p:cNvSpPr txBox="1"/>
          <p:nvPr/>
        </p:nvSpPr>
        <p:spPr>
          <a:xfrm>
            <a:off x="311700" y="3658300"/>
            <a:ext cx="790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P(no robado |  rojo, suv, domestico) = 0.72</a:t>
            </a:r>
            <a:endParaRPr/>
          </a:p>
        </p:txBody>
      </p:sp>
      <p:sp>
        <p:nvSpPr>
          <p:cNvPr id="413" name="Google Shape;413;p53"/>
          <p:cNvSpPr txBox="1"/>
          <p:nvPr>
            <p:ph idx="1" type="body"/>
          </p:nvPr>
        </p:nvSpPr>
        <p:spPr>
          <a:xfrm>
            <a:off x="311700" y="3012125"/>
            <a:ext cx="85206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Hacemos lo mismo para “no robado”: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Predicción con Naive Bayes</a:t>
            </a:r>
            <a:endParaRPr/>
          </a:p>
        </p:txBody>
      </p:sp>
      <p:sp>
        <p:nvSpPr>
          <p:cNvPr id="419" name="Google Shape;419;p54"/>
          <p:cNvSpPr txBox="1"/>
          <p:nvPr>
            <p:ph idx="1" type="body"/>
          </p:nvPr>
        </p:nvSpPr>
        <p:spPr>
          <a:xfrm>
            <a:off x="311700" y="1651075"/>
            <a:ext cx="8413800" cy="24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 que 0.72 &gt; 0.24, clasificamos la instancia con características rojo, SUV y doméstico como “no robado”.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 otras palabras, el clasificador predice que no se robarán ese auto.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0" y="152400"/>
            <a:ext cx="48249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948" y="259422"/>
            <a:ext cx="2984400" cy="6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5338800" y="996825"/>
            <a:ext cx="324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= (PLAY GOLF == Yes)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= (OUTLOOK == Rainy)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P(A) = ?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P(B|A) = ?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P(B) = 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313200" y="1207700"/>
            <a:ext cx="412200" cy="910500"/>
          </a:xfrm>
          <a:prstGeom prst="rect">
            <a:avLst/>
          </a:prstGeom>
          <a:solidFill>
            <a:srgbClr val="FF0000">
              <a:alpha val="1606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313200" y="2434575"/>
            <a:ext cx="412200" cy="306600"/>
          </a:xfrm>
          <a:prstGeom prst="rect">
            <a:avLst/>
          </a:prstGeom>
          <a:solidFill>
            <a:srgbClr val="FF0000">
              <a:alpha val="1606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4313200" y="3057550"/>
            <a:ext cx="412200" cy="1543200"/>
          </a:xfrm>
          <a:prstGeom prst="rect">
            <a:avLst/>
          </a:prstGeom>
          <a:solidFill>
            <a:srgbClr val="FF0000">
              <a:alpha val="1606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0" y="152400"/>
            <a:ext cx="48249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948" y="259422"/>
            <a:ext cx="2984400" cy="6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338800" y="996825"/>
            <a:ext cx="324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= (PLAY GOLF == Yes)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= (OUTLOOK == Rainy)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P(A) = 9/14 = 0.64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P(B|A) = 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P(B) = 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4313200" y="1207700"/>
            <a:ext cx="412200" cy="910500"/>
          </a:xfrm>
          <a:prstGeom prst="rect">
            <a:avLst/>
          </a:prstGeom>
          <a:solidFill>
            <a:srgbClr val="FF0000">
              <a:alpha val="1606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4313200" y="2434575"/>
            <a:ext cx="412200" cy="306600"/>
          </a:xfrm>
          <a:prstGeom prst="rect">
            <a:avLst/>
          </a:prstGeom>
          <a:solidFill>
            <a:srgbClr val="FF0000">
              <a:alpha val="1606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4313200" y="3057550"/>
            <a:ext cx="412200" cy="1543200"/>
          </a:xfrm>
          <a:prstGeom prst="rect">
            <a:avLst/>
          </a:prstGeom>
          <a:solidFill>
            <a:srgbClr val="FF0000">
              <a:alpha val="1606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0" y="152400"/>
            <a:ext cx="48249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948" y="259422"/>
            <a:ext cx="2984400" cy="6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5338800" y="996825"/>
            <a:ext cx="324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= (PLAY GOLF == Yes)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= (OUTLOOK == Rainy)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P(A) = 9/14 = 0.64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P(B|A) = ?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P(B) = 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4313200" y="1207700"/>
            <a:ext cx="412200" cy="910500"/>
          </a:xfrm>
          <a:prstGeom prst="rect">
            <a:avLst/>
          </a:prstGeom>
          <a:solidFill>
            <a:srgbClr val="FF0000">
              <a:alpha val="1606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4313200" y="2434575"/>
            <a:ext cx="412200" cy="306600"/>
          </a:xfrm>
          <a:prstGeom prst="rect">
            <a:avLst/>
          </a:prstGeom>
          <a:solidFill>
            <a:srgbClr val="FF0000">
              <a:alpha val="1606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4313200" y="3057550"/>
            <a:ext cx="412200" cy="1543200"/>
          </a:xfrm>
          <a:prstGeom prst="rect">
            <a:avLst/>
          </a:prstGeom>
          <a:solidFill>
            <a:srgbClr val="FF0000">
              <a:alpha val="1606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0" y="152400"/>
            <a:ext cx="48249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948" y="259422"/>
            <a:ext cx="2984400" cy="6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5338800" y="996825"/>
            <a:ext cx="324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= (PLAY GOLF == Yes)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= (OUTLOOK == Rainy)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P(A) = 9/14 = 0.64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P(B|A) = ?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P(B) = 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239625" y="1207700"/>
            <a:ext cx="4485900" cy="910500"/>
          </a:xfrm>
          <a:prstGeom prst="rect">
            <a:avLst/>
          </a:prstGeom>
          <a:solidFill>
            <a:srgbClr val="FF0000">
              <a:alpha val="75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239500" y="2434575"/>
            <a:ext cx="4485900" cy="306600"/>
          </a:xfrm>
          <a:prstGeom prst="rect">
            <a:avLst/>
          </a:prstGeom>
          <a:solidFill>
            <a:srgbClr val="FF0000">
              <a:alpha val="75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239500" y="3057550"/>
            <a:ext cx="4485900" cy="1543200"/>
          </a:xfrm>
          <a:prstGeom prst="rect">
            <a:avLst/>
          </a:prstGeom>
          <a:solidFill>
            <a:srgbClr val="FF0000">
              <a:alpha val="75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0" y="152400"/>
            <a:ext cx="48249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948" y="259422"/>
            <a:ext cx="2984400" cy="6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5338800" y="996825"/>
            <a:ext cx="324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= (PLAY GOLF == Yes)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 = (OUTLOOK == Rainy)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P(A) = 9/14 = 0.64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P(B|A) = ?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P(B) = 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239625" y="1207700"/>
            <a:ext cx="4485900" cy="910500"/>
          </a:xfrm>
          <a:prstGeom prst="rect">
            <a:avLst/>
          </a:prstGeom>
          <a:solidFill>
            <a:srgbClr val="FF0000">
              <a:alpha val="75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39500" y="2434575"/>
            <a:ext cx="4485900" cy="306600"/>
          </a:xfrm>
          <a:prstGeom prst="rect">
            <a:avLst/>
          </a:prstGeom>
          <a:solidFill>
            <a:srgbClr val="FF0000">
              <a:alpha val="75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39500" y="3057550"/>
            <a:ext cx="4485900" cy="1543200"/>
          </a:xfrm>
          <a:prstGeom prst="rect">
            <a:avLst/>
          </a:prstGeom>
          <a:solidFill>
            <a:srgbClr val="FF0000">
              <a:alpha val="75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1120475" y="3057550"/>
            <a:ext cx="518400" cy="306600"/>
          </a:xfrm>
          <a:prstGeom prst="rect">
            <a:avLst/>
          </a:prstGeom>
          <a:solidFill>
            <a:srgbClr val="FF0000">
              <a:alpha val="20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1120475" y="3680525"/>
            <a:ext cx="518400" cy="306600"/>
          </a:xfrm>
          <a:prstGeom prst="rect">
            <a:avLst/>
          </a:prstGeom>
          <a:solidFill>
            <a:srgbClr val="FF0000">
              <a:alpha val="20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