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Lexend Deca Medium"/>
      <p:regular r:id="rId31"/>
      <p:bold r:id="rId32"/>
    </p:embeddedFont>
    <p:embeddedFont>
      <p:font typeface="Source Code Pro"/>
      <p:regular r:id="rId33"/>
      <p:bold r:id="rId34"/>
      <p:italic r:id="rId35"/>
      <p:boldItalic r:id="rId36"/>
    </p:embeddedFont>
    <p:embeddedFont>
      <p:font typeface="Open Sans SemiBold"/>
      <p:regular r:id="rId37"/>
      <p:bold r:id="rId38"/>
      <p:italic r:id="rId39"/>
      <p:boldItalic r:id="rId40"/>
    </p:embeddedFont>
    <p:embeddedFont>
      <p:font typeface="Open Sans ExtraBold"/>
      <p:bold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FBFE48-2DB1-492B-9BDD-505799FE5796}">
  <a:tblStyle styleId="{19FBFE48-2DB1-492B-9BDD-505799FE57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ExtraBold-boldItalic.fntdata"/><Relationship Id="rId41" Type="http://schemas.openxmlformats.org/officeDocument/2006/relationships/font" Target="fonts/OpenSansExtraBold-bold.fntdata"/><Relationship Id="rId22" Type="http://schemas.openxmlformats.org/officeDocument/2006/relationships/slide" Target="slides/slide16.xml"/><Relationship Id="rId44" Type="http://schemas.openxmlformats.org/officeDocument/2006/relationships/font" Target="fonts/OpenSans-bold.fntdata"/><Relationship Id="rId21" Type="http://schemas.openxmlformats.org/officeDocument/2006/relationships/slide" Target="slides/slide15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exendDeca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32" Type="http://schemas.openxmlformats.org/officeDocument/2006/relationships/font" Target="fonts/LexendDecaMedium-bold.fntdata"/><Relationship Id="rId13" Type="http://schemas.openxmlformats.org/officeDocument/2006/relationships/slide" Target="slides/slide7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9.xml"/><Relationship Id="rId37" Type="http://schemas.openxmlformats.org/officeDocument/2006/relationships/font" Target="fonts/OpenSans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SemiBold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Semi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809f3e20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809f3e20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809f3e20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809f3e20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809f3e20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809f3e20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809f3e20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809f3e20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809f3e20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809f3e20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809f3e20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809f3e20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809f3e20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809f3e20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809f3e20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809f3e20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809f3e20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809f3e20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809f3e20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809f3e20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809f3e20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809f3e20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809f3e20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809f3e20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051830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051830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051830f1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051830f1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051830f1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051830f1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051830f1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051830f1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051830f10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051830f10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051830f10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051830f10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051830f1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051830f1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28650" y="167640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exend Deca Mediu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28650" y="1233097"/>
            <a:ext cx="68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descr="A pink brain with a blue gear&#10;&#10;Description automatically generated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0982" y="138161"/>
            <a:ext cx="715343" cy="7153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Mediu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 Mediu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 rot="5400000">
            <a:off x="1740150" y="257719"/>
            <a:ext cx="326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650" y="1369219"/>
            <a:ext cx="548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3888" y="1507189"/>
            <a:ext cx="78867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exend Deca Mediu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3888" y="3168254"/>
            <a:ext cx="7886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b="1" i="1" sz="1800">
                <a:solidFill>
                  <a:srgbClr val="8A8A8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500"/>
              <a:buNone/>
              <a:defRPr sz="15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400"/>
              <a:buNone/>
              <a:defRPr sz="14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 sz="12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initions">
  <p:cSld name="Definitio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>
            <a:off x="1180957" y="1821012"/>
            <a:ext cx="6782100" cy="1501500"/>
          </a:xfrm>
          <a:prstGeom prst="roundRect">
            <a:avLst>
              <a:gd fmla="val 94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Definición</a:t>
            </a:r>
            <a:endParaRPr sz="1100"/>
          </a:p>
        </p:txBody>
      </p:sp>
      <p:sp>
        <p:nvSpPr>
          <p:cNvPr id="54" name="Google Shape;54;p8"/>
          <p:cNvSpPr/>
          <p:nvPr/>
        </p:nvSpPr>
        <p:spPr>
          <a:xfrm>
            <a:off x="1180957" y="2280992"/>
            <a:ext cx="6782100" cy="1041600"/>
          </a:xfrm>
          <a:prstGeom prst="roundRect">
            <a:avLst>
              <a:gd fmla="val 94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1180957" y="2199782"/>
            <a:ext cx="6782100" cy="1041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1290241" y="2284809"/>
            <a:ext cx="6566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code">
  <p:cSld name="Long co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>
            <a:off x="617254" y="1831376"/>
            <a:ext cx="4418700" cy="2167800"/>
          </a:xfrm>
          <a:prstGeom prst="roundRect">
            <a:avLst>
              <a:gd fmla="val 4170" name="adj"/>
            </a:avLst>
          </a:prstGeom>
          <a:solidFill>
            <a:srgbClr val="282C3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429251" y="1831376"/>
            <a:ext cx="3086100" cy="21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738548" y="1934792"/>
            <a:ext cx="41763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code">
  <p:cSld name="Short co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>
            <a:off x="617254" y="1636751"/>
            <a:ext cx="6885600" cy="430500"/>
          </a:xfrm>
          <a:prstGeom prst="roundRect">
            <a:avLst>
              <a:gd fmla="val 13322" name="adj"/>
            </a:avLst>
          </a:prstGeom>
          <a:solidFill>
            <a:srgbClr val="282C3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17550" y="1697510"/>
            <a:ext cx="6614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6286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028950" y="485193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A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exend Deca Medium"/>
              <a:buNone/>
              <a:defRPr b="0" i="0" sz="33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548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nk brain with a blue gear&#10;&#10;Description automatically generated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00982" y="138161"/>
            <a:ext cx="715343" cy="715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3288750" y="4862550"/>
            <a:ext cx="2566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IIC2613 - Inteligencia Artificial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28650" y="4862550"/>
            <a:ext cx="2566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2023-2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628650" y="1676400"/>
            <a:ext cx="6858000" cy="179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 y procesamiento de datos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628650" y="1233097"/>
            <a:ext cx="6858000" cy="36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Bryan Acevedo - Daniel Toribio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628650" y="906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Cross-Validate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25" y="902450"/>
            <a:ext cx="6852901" cy="37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567600" y="677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Cross-Validate</a:t>
            </a:r>
            <a:endParaRPr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428250" y="1152325"/>
            <a:ext cx="82875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 l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validación cruzada se debe dividir el conjunto de datos en varias particiones y realizar múltiples iteraciones de entrenamiento y evaluación del modelo.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Procedimiento: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arenR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El conjunto de datos se divide en k particiones de aproximadamente el mismo tamaño.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arenR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El modelo se entrena en k-1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particiones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y se evalúa en la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partición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restante. Esto se repite k veces, de manera que cada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una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de las k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particiones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se utilice como conjunto de prueba exactamente una vez y se calcula una métrica de rendimiento.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arenR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Finalmente, se calcula el promedio de las métricas de rendimiento obtenidas en cada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partición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. Esto proporciona una estimación del rendimiento general del modelo en el conjunto de datos.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Procesamiento de datos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1030200" y="1610250"/>
            <a:ext cx="7158300" cy="21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Limpieza de datos: Eliminar datos ruidosos, datos faltantes o inconsistentes, es importante tratar los valores nulos.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Normalización y estandarización: Ajustar las escalas y unidades de las características para que sean comparables.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Codificación de variables categóricas: Si los datos contienen variables categóricas, es necesario convertirlas en representaciones numéricas.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Selección de características: Identificar y seleccionar las características más relevantes para el problema.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1488900" y="1717100"/>
            <a:ext cx="616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Reducción de la dimensionalidad: En casos en los que el número de características sea alto, se puede realizar reducción de dimensionalidad.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Manejo de desequilibrio de clases: Ajustar si las clases objetivas están desequilibradas.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Gestión de valores atípicos: Identificar y gestionar valores atípicos.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480800" y="388525"/>
            <a:ext cx="6799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Procesamiento de datos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</p:spPr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 rot="5400000">
            <a:off x="1740150" y="257719"/>
            <a:ext cx="3263400" cy="548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1290241" y="2284809"/>
            <a:ext cx="6566700" cy="9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5429251" y="1831376"/>
            <a:ext cx="3086100" cy="216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2" type="body"/>
          </p:nvPr>
        </p:nvSpPr>
        <p:spPr>
          <a:xfrm>
            <a:off x="738548" y="1934792"/>
            <a:ext cx="4176300" cy="196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23888" y="1507189"/>
            <a:ext cx="7886700" cy="164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717550" y="1697510"/>
            <a:ext cx="6614700" cy="30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19600" y="1268050"/>
            <a:ext cx="75048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Algoritmo se entrena para predecir o clasificar datos basándose en ejemplos etiquetados. 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Necesita un  conjunto de datos de entrenamiento que consta de entradas (características) y  las salidas deseadas (etiquetas),  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Debe aprender a hacer predicciones o tomar decisiones basadas en estas etiquetas.</a:t>
            </a:r>
            <a:endParaRPr sz="20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236925" y="12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{19FBFE48-2DB1-492B-9BDD-505799FE5796}</a:tableStyleId>
              </a:tblPr>
              <a:tblGrid>
                <a:gridCol w="1314275"/>
                <a:gridCol w="1314275"/>
                <a:gridCol w="1314275"/>
                <a:gridCol w="1314275"/>
                <a:gridCol w="1314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1" name="Google Shape;131;p19"/>
          <p:cNvGraphicFramePr/>
          <p:nvPr/>
        </p:nvGraphicFramePr>
        <p:xfrm>
          <a:off x="7203575" y="126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{19FBFE48-2DB1-492B-9BDD-505799FE5796}</a:tableStyleId>
              </a:tblPr>
              <a:tblGrid>
                <a:gridCol w="1190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Etiqueta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19"/>
          <p:cNvSpPr txBox="1"/>
          <p:nvPr/>
        </p:nvSpPr>
        <p:spPr>
          <a:xfrm>
            <a:off x="606900" y="182075"/>
            <a:ext cx="5042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Set De Entrenamiento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236925" y="12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{19FBFE48-2DB1-492B-9BDD-505799FE5796}</a:tableStyleId>
              </a:tblPr>
              <a:tblGrid>
                <a:gridCol w="1314275"/>
                <a:gridCol w="1314275"/>
                <a:gridCol w="1314275"/>
                <a:gridCol w="1314275"/>
                <a:gridCol w="1314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622075" y="273125"/>
            <a:ext cx="3297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Set De Testeo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323000" y="273325"/>
            <a:ext cx="5077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Matriz de Confusión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750" y="801275"/>
            <a:ext cx="7027500" cy="392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4207825" y="2618775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538500" y="3839325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VN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6538500" y="2618775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FP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207825" y="3839325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2167875" y="2647625"/>
            <a:ext cx="5408400" cy="130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Acurracy = (VP + VN) / (VP + VN + FP + FN)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885150" y="1343900"/>
            <a:ext cx="763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Proporción de predicciones correctas que realiza un modelo en relación con el número total de predicciones.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04525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2849850" y="3411000"/>
            <a:ext cx="34443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Precision = VP / (  VP + FN  )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704525" y="1134925"/>
            <a:ext cx="7886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Mide la capacidad de un modelo para hacer predicciones positivas correctas en relación con todas las predicciones positivas realizadas. 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Útil cuando se desean minimizar los falsos positivos (o maximizar los VP), ya que se enfoca en la calidad de las predicciones positivas.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o sensibilidad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2766475" y="3028075"/>
            <a:ext cx="3762600" cy="1761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Recall = VN / ( VN + FP )</a:t>
            </a:r>
            <a:endParaRPr sz="2000"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6457950" y="4851930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479100" y="1268050"/>
            <a:ext cx="818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Mide la capacidad de un modelo para identificar todos los ejemplos positivos en un conjunto de datos. 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Es útil cuando se trata de problemas en los que los falsos negativos (omisiones) son costosos o críticos (se busca maximizar los VN).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6">
      <a:dk1>
        <a:srgbClr val="212121"/>
      </a:dk1>
      <a:lt1>
        <a:srgbClr val="FFFFFF"/>
      </a:lt1>
      <a:dk2>
        <a:srgbClr val="3B74BA"/>
      </a:dk2>
      <a:lt2>
        <a:srgbClr val="E7E6E6"/>
      </a:lt2>
      <a:accent1>
        <a:srgbClr val="E87795"/>
      </a:accent1>
      <a:accent2>
        <a:srgbClr val="D9EFFB"/>
      </a:accent2>
      <a:accent3>
        <a:srgbClr val="EE4E32"/>
      </a:accent3>
      <a:accent4>
        <a:srgbClr val="FAAC17"/>
      </a:accent4>
      <a:accent5>
        <a:srgbClr val="A9A9A9"/>
      </a:accent5>
      <a:accent6>
        <a:srgbClr val="96A7F0"/>
      </a:accent6>
      <a:hlink>
        <a:srgbClr val="A69FBC"/>
      </a:hlink>
      <a:folHlink>
        <a:srgbClr val="FFBB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