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ed Hat Display"/>
      <p:regular r:id="rId23"/>
      <p:bold r:id="rId24"/>
      <p:italic r:id="rId25"/>
      <p:boldItalic r:id="rId26"/>
    </p:embeddedFont>
    <p:embeddedFont>
      <p:font typeface="Red Hat Tex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edHatDisplay-bold.fntdata"/><Relationship Id="rId23" Type="http://schemas.openxmlformats.org/officeDocument/2006/relationships/font" Target="fonts/RedHat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Display-boldItalic.fntdata"/><Relationship Id="rId25" Type="http://schemas.openxmlformats.org/officeDocument/2006/relationships/font" Target="fonts/RedHatDisplay-italic.fntdata"/><Relationship Id="rId28" Type="http://schemas.openxmlformats.org/officeDocument/2006/relationships/font" Target="fonts/RedHatText-bold.fntdata"/><Relationship Id="rId27" Type="http://schemas.openxmlformats.org/officeDocument/2006/relationships/font" Target="fonts/RedHatTex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Tex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edHatTex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a99d2cbf4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a99d2cb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99d2cbf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99d2cb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a99d2cbf4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a99d2cb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a99d2cbf4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a99d2cb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a99d2cbf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a99d2cb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a99d2cbf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a99d2cb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a99d2cbf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a99d2cb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d1407d847_13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d1407d847_1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a99d2cbf4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a99d2cbf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a99d2cbf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a99d2cb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7d90c6365_8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7d90c6365_8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f2167703e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f216770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2167703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216770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2167703e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216770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f2167703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f216770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2167703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216770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2167703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21677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9"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6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1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5" name="Shape 65"/>
        <p:cNvGrpSpPr/>
        <p:nvPr/>
      </p:nvGrpSpPr>
      <p:grpSpPr>
        <a:xfrm>
          <a:off x="0" y="0"/>
          <a:ext cx="0" cy="0"/>
          <a:chOff x="0" y="0"/>
          <a:chExt cx="0" cy="0"/>
        </a:xfrm>
      </p:grpSpPr>
      <p:sp>
        <p:nvSpPr>
          <p:cNvPr id="66" name="Google Shape;66;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13"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3"/>
          <p:cNvSpPr txBox="1"/>
          <p:nvPr>
            <p:ph type="ctrTitle"/>
          </p:nvPr>
        </p:nvSpPr>
        <p:spPr>
          <a:xfrm>
            <a:off x="2475275" y="2003875"/>
            <a:ext cx="5813400" cy="6681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p:txBody>
      </p:sp>
      <p:sp>
        <p:nvSpPr>
          <p:cNvPr id="17" name="Google Shape;17;p3"/>
          <p:cNvSpPr txBox="1"/>
          <p:nvPr>
            <p:ph idx="1" type="subTitle"/>
          </p:nvPr>
        </p:nvSpPr>
        <p:spPr>
          <a:xfrm>
            <a:off x="2475275" y="2769050"/>
            <a:ext cx="5813400" cy="3705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10800000">
            <a:off x="4091600" y="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 name="Google Shape;2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p4"/>
          <p:cNvSpPr txBox="1"/>
          <p:nvPr>
            <p:ph idx="1" type="body"/>
          </p:nvPr>
        </p:nvSpPr>
        <p:spPr>
          <a:xfrm>
            <a:off x="1441500" y="1194900"/>
            <a:ext cx="6261300" cy="27537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1pPr>
            <a:lvl2pPr indent="-419100" lvl="1" marL="914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2pPr>
            <a:lvl3pPr indent="-419100" lvl="2" marL="1371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3pPr>
            <a:lvl4pPr indent="-419100" lvl="3" marL="18288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4pPr>
            <a:lvl5pPr indent="-419100" lvl="4" marL="22860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5pPr>
            <a:lvl6pPr indent="-419100" lvl="5" marL="27432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6pPr>
            <a:lvl7pPr indent="-419100" lvl="6" marL="3200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7pPr>
            <a:lvl8pPr indent="-419100" lvl="7" marL="3657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8pPr>
            <a:lvl9pPr indent="-419100" lvl="8" marL="4114800" rtl="0" algn="ctr">
              <a:spcBef>
                <a:spcPts val="800"/>
              </a:spcBef>
              <a:spcAft>
                <a:spcPts val="80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9pPr>
          </a:lstStyle>
          <a:p/>
        </p:txBody>
      </p:sp>
      <p:sp>
        <p:nvSpPr>
          <p:cNvPr id="23" name="Google Shape;23;p4"/>
          <p:cNvSpPr txBox="1"/>
          <p:nvPr/>
        </p:nvSpPr>
        <p:spPr>
          <a:xfrm>
            <a:off x="3593400" y="40520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p:nvPr>
            <p:ph idx="12" type="sldNum"/>
          </p:nvPr>
        </p:nvSpPr>
        <p:spPr>
          <a:xfrm>
            <a:off x="4091600" y="4717600"/>
            <a:ext cx="9609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1" name="Google Shape;31;p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 name="Google Shape;3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6"/>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6"/>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 name="Google Shape;42;p7"/>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7"/>
          <p:cNvSpPr txBox="1"/>
          <p:nvPr>
            <p:ph idx="1" type="body"/>
          </p:nvPr>
        </p:nvSpPr>
        <p:spPr>
          <a:xfrm>
            <a:off x="1044446"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4" name="Google Shape;44;p7"/>
          <p:cNvSpPr txBox="1"/>
          <p:nvPr>
            <p:ph idx="2" type="body"/>
          </p:nvPr>
        </p:nvSpPr>
        <p:spPr>
          <a:xfrm>
            <a:off x="3525597"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3" type="body"/>
          </p:nvPr>
        </p:nvSpPr>
        <p:spPr>
          <a:xfrm>
            <a:off x="6006748"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8"/>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 name="Google Shape;51;p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4255350" y="418265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9"/>
          <p:cNvSpPr txBox="1"/>
          <p:nvPr>
            <p:ph idx="1" type="body"/>
          </p:nvPr>
        </p:nvSpPr>
        <p:spPr>
          <a:xfrm>
            <a:off x="855300" y="3872900"/>
            <a:ext cx="7433400" cy="282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600"/>
              <a:buNone/>
              <a:defRPr sz="1600"/>
            </a:lvl1pPr>
          </a:lstStyle>
          <a:p/>
        </p:txBody>
      </p:sp>
      <p:sp>
        <p:nvSpPr>
          <p:cNvPr id="56" name="Google Shape;56;p9"/>
          <p:cNvSpPr txBox="1"/>
          <p:nvPr>
            <p:ph idx="12" type="sldNum"/>
          </p:nvPr>
        </p:nvSpPr>
        <p:spPr>
          <a:xfrm>
            <a:off x="4255350" y="4717625"/>
            <a:ext cx="6333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57"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lvl="0" rtl="0" algn="ctr">
              <a:buNone/>
              <a:defRPr b="1" sz="1300">
                <a:solidFill>
                  <a:schemeClr val="dk2"/>
                </a:solidFill>
                <a:latin typeface="Red Hat Display"/>
                <a:ea typeface="Red Hat Display"/>
                <a:cs typeface="Red Hat Display"/>
                <a:sym typeface="Red Hat Display"/>
              </a:defRPr>
            </a:lvl1pPr>
            <a:lvl2pPr lvl="1" rtl="0" algn="ctr">
              <a:buNone/>
              <a:defRPr b="1" sz="1300">
                <a:solidFill>
                  <a:schemeClr val="dk2"/>
                </a:solidFill>
                <a:latin typeface="Red Hat Display"/>
                <a:ea typeface="Red Hat Display"/>
                <a:cs typeface="Red Hat Display"/>
                <a:sym typeface="Red Hat Display"/>
              </a:defRPr>
            </a:lvl2pPr>
            <a:lvl3pPr lvl="2" rtl="0" algn="ctr">
              <a:buNone/>
              <a:defRPr b="1" sz="1300">
                <a:solidFill>
                  <a:schemeClr val="dk2"/>
                </a:solidFill>
                <a:latin typeface="Red Hat Display"/>
                <a:ea typeface="Red Hat Display"/>
                <a:cs typeface="Red Hat Display"/>
                <a:sym typeface="Red Hat Display"/>
              </a:defRPr>
            </a:lvl3pPr>
            <a:lvl4pPr lvl="3" rtl="0" algn="ctr">
              <a:buNone/>
              <a:defRPr b="1" sz="1300">
                <a:solidFill>
                  <a:schemeClr val="dk2"/>
                </a:solidFill>
                <a:latin typeface="Red Hat Display"/>
                <a:ea typeface="Red Hat Display"/>
                <a:cs typeface="Red Hat Display"/>
                <a:sym typeface="Red Hat Display"/>
              </a:defRPr>
            </a:lvl4pPr>
            <a:lvl5pPr lvl="4" rtl="0" algn="ctr">
              <a:buNone/>
              <a:defRPr b="1" sz="1300">
                <a:solidFill>
                  <a:schemeClr val="dk2"/>
                </a:solidFill>
                <a:latin typeface="Red Hat Display"/>
                <a:ea typeface="Red Hat Display"/>
                <a:cs typeface="Red Hat Display"/>
                <a:sym typeface="Red Hat Display"/>
              </a:defRPr>
            </a:lvl5pPr>
            <a:lvl6pPr lvl="5" rtl="0" algn="ctr">
              <a:buNone/>
              <a:defRPr b="1" sz="1300">
                <a:solidFill>
                  <a:schemeClr val="dk2"/>
                </a:solidFill>
                <a:latin typeface="Red Hat Display"/>
                <a:ea typeface="Red Hat Display"/>
                <a:cs typeface="Red Hat Display"/>
                <a:sym typeface="Red Hat Display"/>
              </a:defRPr>
            </a:lvl6pPr>
            <a:lvl7pPr lvl="6" rtl="0" algn="ctr">
              <a:buNone/>
              <a:defRPr b="1" sz="1300">
                <a:solidFill>
                  <a:schemeClr val="dk2"/>
                </a:solidFill>
                <a:latin typeface="Red Hat Display"/>
                <a:ea typeface="Red Hat Display"/>
                <a:cs typeface="Red Hat Display"/>
                <a:sym typeface="Red Hat Display"/>
              </a:defRPr>
            </a:lvl7pPr>
            <a:lvl8pPr lvl="7" rtl="0" algn="ctr">
              <a:buNone/>
              <a:defRPr b="1" sz="1300">
                <a:solidFill>
                  <a:schemeClr val="dk2"/>
                </a:solidFill>
                <a:latin typeface="Red Hat Display"/>
                <a:ea typeface="Red Hat Display"/>
                <a:cs typeface="Red Hat Display"/>
                <a:sym typeface="Red Hat Display"/>
              </a:defRPr>
            </a:lvl8pPr>
            <a:lvl9pPr lvl="8" rtl="0" algn="ctr">
              <a:buNone/>
              <a:defRPr b="1" sz="13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Desarrollo </a:t>
            </a:r>
            <a:r>
              <a:rPr lang="en">
                <a:solidFill>
                  <a:schemeClr val="accent1"/>
                </a:solidFill>
              </a:rPr>
              <a:t>Funcional</a:t>
            </a:r>
            <a:endParaRPr/>
          </a:p>
        </p:txBody>
      </p:sp>
      <p:sp>
        <p:nvSpPr>
          <p:cNvPr id="74" name="Google Shape;74;p13"/>
          <p:cNvSpPr txBox="1"/>
          <p:nvPr>
            <p:ph type="ctrTitle"/>
          </p:nvPr>
        </p:nvSpPr>
        <p:spPr>
          <a:xfrm>
            <a:off x="6876375" y="3546100"/>
            <a:ext cx="1700400" cy="108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Juan Pablo Contreras</a:t>
            </a:r>
            <a:endParaRPr sz="1200"/>
          </a:p>
          <a:p>
            <a:pPr indent="0" lvl="0" marL="0" rtl="0" algn="l">
              <a:spcBef>
                <a:spcPts val="0"/>
              </a:spcBef>
              <a:spcAft>
                <a:spcPts val="0"/>
              </a:spcAft>
              <a:buNone/>
            </a:pPr>
            <a:r>
              <a:rPr lang="en" sz="1200">
                <a:solidFill>
                  <a:schemeClr val="accent1"/>
                </a:solidFill>
              </a:rPr>
              <a:t>Rodrigo Heiremans</a:t>
            </a:r>
            <a:endParaRPr sz="1200">
              <a:solidFill>
                <a:schemeClr val="accent1"/>
              </a:solidFill>
            </a:endParaRPr>
          </a:p>
          <a:p>
            <a:pPr indent="0" lvl="0" marL="0" rtl="0" algn="l">
              <a:spcBef>
                <a:spcPts val="0"/>
              </a:spcBef>
              <a:spcAft>
                <a:spcPts val="0"/>
              </a:spcAft>
              <a:buNone/>
            </a:pPr>
            <a:r>
              <a:rPr lang="en" sz="1200"/>
              <a:t>Matias Perez</a:t>
            </a:r>
            <a:endParaRPr sz="1200">
              <a:solidFill>
                <a:schemeClr val="accent1"/>
              </a:solidFill>
            </a:endParaRPr>
          </a:p>
        </p:txBody>
      </p:sp>
      <p:sp>
        <p:nvSpPr>
          <p:cNvPr id="75" name="Google Shape;75;p13"/>
          <p:cNvSpPr txBox="1"/>
          <p:nvPr>
            <p:ph type="ctrTitle"/>
          </p:nvPr>
        </p:nvSpPr>
        <p:spPr>
          <a:xfrm>
            <a:off x="3546050" y="3632800"/>
            <a:ext cx="1700400" cy="108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Grupo 6</a:t>
            </a:r>
            <a:endParaRPr sz="1200"/>
          </a:p>
          <a:p>
            <a:pPr indent="0" lvl="0" marL="0" rtl="0" algn="l">
              <a:spcBef>
                <a:spcPts val="0"/>
              </a:spcBef>
              <a:spcAft>
                <a:spcPts val="0"/>
              </a:spcAft>
              <a:buNone/>
            </a:pPr>
            <a:r>
              <a:rPr lang="en" sz="1200">
                <a:solidFill>
                  <a:schemeClr val="accent2"/>
                </a:solidFill>
              </a:rPr>
              <a:t>Sección 1</a:t>
            </a:r>
            <a:endParaRPr sz="1200">
              <a:solidFill>
                <a:schemeClr val="accent2"/>
              </a:solidFill>
            </a:endParaRPr>
          </a:p>
        </p:txBody>
      </p:sp>
      <p:pic>
        <p:nvPicPr>
          <p:cNvPr id="76" name="Google Shape;76;p13"/>
          <p:cNvPicPr preferRelativeResize="0"/>
          <p:nvPr/>
        </p:nvPicPr>
        <p:blipFill>
          <a:blip r:embed="rId3">
            <a:alphaModFix/>
          </a:blip>
          <a:stretch>
            <a:fillRect/>
          </a:stretch>
        </p:blipFill>
        <p:spPr>
          <a:xfrm>
            <a:off x="746250" y="1329800"/>
            <a:ext cx="2303000" cy="230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1197813" y="950575"/>
            <a:ext cx="6941675" cy="1056125"/>
          </a:xfrm>
          <a:prstGeom prst="rect">
            <a:avLst/>
          </a:prstGeom>
          <a:noFill/>
          <a:ln>
            <a:noFill/>
          </a:ln>
        </p:spPr>
      </p:pic>
      <p:sp>
        <p:nvSpPr>
          <p:cNvPr id="150" name="Google Shape;150;p22"/>
          <p:cNvSpPr txBox="1"/>
          <p:nvPr/>
        </p:nvSpPr>
        <p:spPr>
          <a:xfrm>
            <a:off x="1197825" y="2430825"/>
            <a:ext cx="624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Dado que la función playerHash busca obtener el puntaje a continuación de recibir los inputs del lanzamiento,  se le entrega como parámetro la función de calcular el puntaje que en sí recibe como parámetro la función para recibir los inputs del usuario.</a:t>
            </a:r>
            <a:endParaRPr>
              <a:latin typeface="Red Hat Text"/>
              <a:ea typeface="Red Hat Text"/>
              <a:cs typeface="Red Hat Text"/>
              <a:sym typeface="Red Hat Text"/>
            </a:endParaRPr>
          </a:p>
        </p:txBody>
      </p:sp>
      <p:pic>
        <p:nvPicPr>
          <p:cNvPr id="151" name="Google Shape;151;p22"/>
          <p:cNvPicPr preferRelativeResize="0"/>
          <p:nvPr/>
        </p:nvPicPr>
        <p:blipFill>
          <a:blip r:embed="rId4">
            <a:alphaModFix/>
          </a:blip>
          <a:stretch>
            <a:fillRect/>
          </a:stretch>
        </p:blipFill>
        <p:spPr>
          <a:xfrm>
            <a:off x="483650" y="858699"/>
            <a:ext cx="407675" cy="40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ctrTitle"/>
          </p:nvPr>
        </p:nvSpPr>
        <p:spPr>
          <a:xfrm>
            <a:off x="1806450" y="277942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Iterators and Generators</a:t>
            </a:r>
            <a:endParaRPr sz="6400"/>
          </a:p>
        </p:txBody>
      </p:sp>
      <p:sp>
        <p:nvSpPr>
          <p:cNvPr id="157" name="Google Shape;157;p23"/>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158" name="Google Shape;158;p23"/>
          <p:cNvPicPr preferRelativeResize="0"/>
          <p:nvPr/>
        </p:nvPicPr>
        <p:blipFill>
          <a:blip r:embed="rId3">
            <a:alphaModFix/>
          </a:blip>
          <a:stretch>
            <a:fillRect/>
          </a:stretch>
        </p:blipFill>
        <p:spPr>
          <a:xfrm>
            <a:off x="618713" y="1892988"/>
            <a:ext cx="1357524" cy="1357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012400"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Iterator </a:t>
            </a:r>
            <a:endParaRPr/>
          </a:p>
        </p:txBody>
      </p:sp>
      <p:sp>
        <p:nvSpPr>
          <p:cNvPr id="164" name="Google Shape;164;p2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736987" y="1719850"/>
            <a:ext cx="7758337" cy="455750"/>
          </a:xfrm>
          <a:prstGeom prst="rect">
            <a:avLst/>
          </a:prstGeom>
          <a:noFill/>
          <a:ln>
            <a:noFill/>
          </a:ln>
        </p:spPr>
      </p:pic>
      <p:sp>
        <p:nvSpPr>
          <p:cNvPr id="166" name="Google Shape;166;p24"/>
          <p:cNvSpPr txBox="1"/>
          <p:nvPr/>
        </p:nvSpPr>
        <p:spPr>
          <a:xfrm>
            <a:off x="633050" y="2218100"/>
            <a:ext cx="30000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None/>
            </a:pPr>
            <a:r>
              <a:rPr lang="en" sz="1900">
                <a:solidFill>
                  <a:schemeClr val="dk1"/>
                </a:solidFill>
                <a:latin typeface="Red Hat Text"/>
                <a:ea typeface="Red Hat Text"/>
                <a:cs typeface="Red Hat Text"/>
                <a:sym typeface="Red Hat Text"/>
              </a:rPr>
              <a:t>Input:</a:t>
            </a:r>
            <a:endParaRPr/>
          </a:p>
        </p:txBody>
      </p:sp>
      <p:pic>
        <p:nvPicPr>
          <p:cNvPr id="167" name="Google Shape;167;p24"/>
          <p:cNvPicPr preferRelativeResize="0"/>
          <p:nvPr/>
        </p:nvPicPr>
        <p:blipFill>
          <a:blip r:embed="rId4">
            <a:alphaModFix/>
          </a:blip>
          <a:stretch>
            <a:fillRect/>
          </a:stretch>
        </p:blipFill>
        <p:spPr>
          <a:xfrm>
            <a:off x="727625" y="2660363"/>
            <a:ext cx="3977751" cy="325225"/>
          </a:xfrm>
          <a:prstGeom prst="rect">
            <a:avLst/>
          </a:prstGeom>
          <a:noFill/>
          <a:ln>
            <a:noFill/>
          </a:ln>
        </p:spPr>
      </p:pic>
      <p:sp>
        <p:nvSpPr>
          <p:cNvPr id="168" name="Google Shape;168;p24"/>
          <p:cNvSpPr txBox="1"/>
          <p:nvPr/>
        </p:nvSpPr>
        <p:spPr>
          <a:xfrm>
            <a:off x="580100" y="3060325"/>
            <a:ext cx="30000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None/>
            </a:pPr>
            <a:r>
              <a:rPr lang="en" sz="1900">
                <a:solidFill>
                  <a:schemeClr val="dk1"/>
                </a:solidFill>
                <a:latin typeface="Red Hat Text"/>
                <a:ea typeface="Red Hat Text"/>
                <a:cs typeface="Red Hat Text"/>
                <a:sym typeface="Red Hat Text"/>
              </a:rPr>
              <a:t>Output</a:t>
            </a:r>
            <a:r>
              <a:rPr lang="en" sz="1900">
                <a:solidFill>
                  <a:schemeClr val="dk1"/>
                </a:solidFill>
                <a:latin typeface="Red Hat Text"/>
                <a:ea typeface="Red Hat Text"/>
                <a:cs typeface="Red Hat Text"/>
                <a:sym typeface="Red Hat Text"/>
              </a:rPr>
              <a:t>:</a:t>
            </a:r>
            <a:endParaRPr/>
          </a:p>
        </p:txBody>
      </p:sp>
      <p:pic>
        <p:nvPicPr>
          <p:cNvPr id="169" name="Google Shape;169;p24"/>
          <p:cNvPicPr preferRelativeResize="0"/>
          <p:nvPr/>
        </p:nvPicPr>
        <p:blipFill>
          <a:blip r:embed="rId5">
            <a:alphaModFix/>
          </a:blip>
          <a:stretch>
            <a:fillRect/>
          </a:stretch>
        </p:blipFill>
        <p:spPr>
          <a:xfrm>
            <a:off x="727625" y="3537325"/>
            <a:ext cx="7161150" cy="295625"/>
          </a:xfrm>
          <a:prstGeom prst="rect">
            <a:avLst/>
          </a:prstGeom>
          <a:noFill/>
          <a:ln>
            <a:noFill/>
          </a:ln>
        </p:spPr>
      </p:pic>
      <p:pic>
        <p:nvPicPr>
          <p:cNvPr id="170" name="Google Shape;170;p24"/>
          <p:cNvPicPr preferRelativeResize="0"/>
          <p:nvPr/>
        </p:nvPicPr>
        <p:blipFill>
          <a:blip r:embed="rId6">
            <a:alphaModFix/>
          </a:blip>
          <a:stretch>
            <a:fillRect/>
          </a:stretch>
        </p:blipFill>
        <p:spPr>
          <a:xfrm>
            <a:off x="497000" y="851775"/>
            <a:ext cx="383300" cy="38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Generators</a:t>
            </a:r>
            <a:endParaRPr/>
          </a:p>
        </p:txBody>
      </p:sp>
      <p:sp>
        <p:nvSpPr>
          <p:cNvPr id="176" name="Google Shape;176;p2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a:blip r:embed="rId3">
            <a:alphaModFix/>
          </a:blip>
          <a:stretch>
            <a:fillRect/>
          </a:stretch>
        </p:blipFill>
        <p:spPr>
          <a:xfrm>
            <a:off x="1012000" y="1443725"/>
            <a:ext cx="7144775" cy="2424475"/>
          </a:xfrm>
          <a:prstGeom prst="rect">
            <a:avLst/>
          </a:prstGeom>
          <a:noFill/>
          <a:ln>
            <a:noFill/>
          </a:ln>
        </p:spPr>
      </p:pic>
      <p:pic>
        <p:nvPicPr>
          <p:cNvPr id="178" name="Google Shape;178;p25"/>
          <p:cNvPicPr preferRelativeResize="0"/>
          <p:nvPr/>
        </p:nvPicPr>
        <p:blipFill>
          <a:blip r:embed="rId4">
            <a:alphaModFix/>
          </a:blip>
          <a:stretch>
            <a:fillRect/>
          </a:stretch>
        </p:blipFill>
        <p:spPr>
          <a:xfrm>
            <a:off x="497000" y="851775"/>
            <a:ext cx="383300" cy="38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Generators</a:t>
            </a:r>
            <a:endParaRPr/>
          </a:p>
        </p:txBody>
      </p:sp>
      <p:sp>
        <p:nvSpPr>
          <p:cNvPr id="184" name="Google Shape;184;p2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85" name="Google Shape;185;p26"/>
          <p:cNvPicPr preferRelativeResize="0"/>
          <p:nvPr/>
        </p:nvPicPr>
        <p:blipFill>
          <a:blip r:embed="rId3">
            <a:alphaModFix/>
          </a:blip>
          <a:stretch>
            <a:fillRect/>
          </a:stretch>
        </p:blipFill>
        <p:spPr>
          <a:xfrm>
            <a:off x="1257300" y="2009775"/>
            <a:ext cx="6629400" cy="1123950"/>
          </a:xfrm>
          <a:prstGeom prst="rect">
            <a:avLst/>
          </a:prstGeom>
          <a:noFill/>
          <a:ln>
            <a:noFill/>
          </a:ln>
        </p:spPr>
      </p:pic>
      <p:pic>
        <p:nvPicPr>
          <p:cNvPr id="186" name="Google Shape;186;p26"/>
          <p:cNvPicPr preferRelativeResize="0"/>
          <p:nvPr/>
        </p:nvPicPr>
        <p:blipFill>
          <a:blip r:embed="rId4">
            <a:alphaModFix/>
          </a:blip>
          <a:stretch>
            <a:fillRect/>
          </a:stretch>
        </p:blipFill>
        <p:spPr>
          <a:xfrm>
            <a:off x="497000" y="851775"/>
            <a:ext cx="383300" cy="38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ctrTitle"/>
          </p:nvPr>
        </p:nvSpPr>
        <p:spPr>
          <a:xfrm>
            <a:off x="1806450"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Lodash</a:t>
            </a:r>
            <a:endParaRPr sz="6400"/>
          </a:p>
        </p:txBody>
      </p:sp>
      <p:sp>
        <p:nvSpPr>
          <p:cNvPr id="192" name="Google Shape;192;p27"/>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193" name="Google Shape;193;p27"/>
          <p:cNvPicPr preferRelativeResize="0"/>
          <p:nvPr/>
        </p:nvPicPr>
        <p:blipFill>
          <a:blip r:embed="rId3">
            <a:alphaModFix/>
          </a:blip>
          <a:stretch>
            <a:fillRect/>
          </a:stretch>
        </p:blipFill>
        <p:spPr>
          <a:xfrm>
            <a:off x="735613" y="2009888"/>
            <a:ext cx="1123725" cy="1123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99" name="Google Shape;199;p28"/>
          <p:cNvPicPr preferRelativeResize="0"/>
          <p:nvPr/>
        </p:nvPicPr>
        <p:blipFill>
          <a:blip r:embed="rId3">
            <a:alphaModFix/>
          </a:blip>
          <a:stretch>
            <a:fillRect/>
          </a:stretch>
        </p:blipFill>
        <p:spPr>
          <a:xfrm>
            <a:off x="666750" y="1570702"/>
            <a:ext cx="7652800" cy="407225"/>
          </a:xfrm>
          <a:prstGeom prst="rect">
            <a:avLst/>
          </a:prstGeom>
          <a:noFill/>
          <a:ln>
            <a:noFill/>
          </a:ln>
        </p:spPr>
      </p:pic>
      <p:pic>
        <p:nvPicPr>
          <p:cNvPr id="200" name="Google Shape;200;p28"/>
          <p:cNvPicPr preferRelativeResize="0"/>
          <p:nvPr/>
        </p:nvPicPr>
        <p:blipFill>
          <a:blip r:embed="rId4">
            <a:alphaModFix/>
          </a:blip>
          <a:stretch>
            <a:fillRect/>
          </a:stretch>
        </p:blipFill>
        <p:spPr>
          <a:xfrm>
            <a:off x="666750" y="2264200"/>
            <a:ext cx="4316613" cy="407225"/>
          </a:xfrm>
          <a:prstGeom prst="rect">
            <a:avLst/>
          </a:prstGeom>
          <a:noFill/>
          <a:ln>
            <a:noFill/>
          </a:ln>
        </p:spPr>
      </p:pic>
      <p:pic>
        <p:nvPicPr>
          <p:cNvPr id="201" name="Google Shape;201;p28"/>
          <p:cNvPicPr preferRelativeResize="0"/>
          <p:nvPr/>
        </p:nvPicPr>
        <p:blipFill>
          <a:blip r:embed="rId5">
            <a:alphaModFix/>
          </a:blip>
          <a:stretch>
            <a:fillRect/>
          </a:stretch>
        </p:blipFill>
        <p:spPr>
          <a:xfrm>
            <a:off x="489074" y="873675"/>
            <a:ext cx="363450" cy="36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ctrTitle"/>
          </p:nvPr>
        </p:nvSpPr>
        <p:spPr>
          <a:xfrm>
            <a:off x="1750425"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Currying</a:t>
            </a:r>
            <a:endParaRPr sz="6400"/>
          </a:p>
        </p:txBody>
      </p:sp>
      <p:sp>
        <p:nvSpPr>
          <p:cNvPr id="207" name="Google Shape;207;p29"/>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208" name="Google Shape;208;p29"/>
          <p:cNvPicPr preferRelativeResize="0"/>
          <p:nvPr/>
        </p:nvPicPr>
        <p:blipFill>
          <a:blip r:embed="rId3">
            <a:alphaModFix/>
          </a:blip>
          <a:stretch>
            <a:fillRect/>
          </a:stretch>
        </p:blipFill>
        <p:spPr>
          <a:xfrm>
            <a:off x="507275" y="1781548"/>
            <a:ext cx="1580401" cy="1580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4" name="Google Shape;214;p30"/>
          <p:cNvPicPr preferRelativeResize="0"/>
          <p:nvPr/>
        </p:nvPicPr>
        <p:blipFill>
          <a:blip r:embed="rId3">
            <a:alphaModFix/>
          </a:blip>
          <a:stretch>
            <a:fillRect/>
          </a:stretch>
        </p:blipFill>
        <p:spPr>
          <a:xfrm>
            <a:off x="1019075" y="1593338"/>
            <a:ext cx="7476651" cy="312725"/>
          </a:xfrm>
          <a:prstGeom prst="rect">
            <a:avLst/>
          </a:prstGeom>
          <a:noFill/>
          <a:ln>
            <a:noFill/>
          </a:ln>
        </p:spPr>
      </p:pic>
      <p:pic>
        <p:nvPicPr>
          <p:cNvPr id="215" name="Google Shape;215;p30"/>
          <p:cNvPicPr preferRelativeResize="0"/>
          <p:nvPr/>
        </p:nvPicPr>
        <p:blipFill>
          <a:blip r:embed="rId4">
            <a:alphaModFix/>
          </a:blip>
          <a:stretch>
            <a:fillRect/>
          </a:stretch>
        </p:blipFill>
        <p:spPr>
          <a:xfrm>
            <a:off x="1019075" y="2192650"/>
            <a:ext cx="5040401" cy="1728900"/>
          </a:xfrm>
          <a:prstGeom prst="rect">
            <a:avLst/>
          </a:prstGeom>
          <a:noFill/>
          <a:ln>
            <a:noFill/>
          </a:ln>
        </p:spPr>
      </p:pic>
      <p:pic>
        <p:nvPicPr>
          <p:cNvPr id="216" name="Google Shape;216;p30"/>
          <p:cNvPicPr preferRelativeResize="0"/>
          <p:nvPr/>
        </p:nvPicPr>
        <p:blipFill>
          <a:blip r:embed="rId5">
            <a:alphaModFix/>
          </a:blip>
          <a:stretch>
            <a:fillRect/>
          </a:stretch>
        </p:blipFill>
        <p:spPr>
          <a:xfrm>
            <a:off x="522875" y="870015"/>
            <a:ext cx="351775" cy="35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ctrTitle"/>
          </p:nvPr>
        </p:nvSpPr>
        <p:spPr>
          <a:xfrm>
            <a:off x="2087675" y="2652400"/>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Funcionamiento General</a:t>
            </a:r>
            <a:endParaRPr sz="6400"/>
          </a:p>
        </p:txBody>
      </p:sp>
      <p:sp>
        <p:nvSpPr>
          <p:cNvPr id="82" name="Google Shape;82;p14"/>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83" name="Google Shape;83;p14"/>
          <p:cNvPicPr preferRelativeResize="0"/>
          <p:nvPr/>
        </p:nvPicPr>
        <p:blipFill>
          <a:blip r:embed="rId3">
            <a:alphaModFix/>
          </a:blip>
          <a:stretch>
            <a:fillRect/>
          </a:stretch>
        </p:blipFill>
        <p:spPr>
          <a:xfrm>
            <a:off x="711388" y="1989625"/>
            <a:ext cx="1172175" cy="117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1012400" y="1912848"/>
            <a:ext cx="6848700" cy="906000"/>
          </a:xfrm>
          <a:prstGeom prst="rect">
            <a:avLst/>
          </a:prstGeom>
        </p:spPr>
        <p:txBody>
          <a:bodyPr anchorCtr="0" anchor="t" bIns="0" lIns="0" spcFirstLastPara="1" rIns="0" wrap="square" tIns="0">
            <a:noAutofit/>
          </a:bodyPr>
          <a:lstStyle/>
          <a:p>
            <a:pPr indent="-349250" lvl="0" marL="457200" rtl="0" algn="just">
              <a:lnSpc>
                <a:spcPct val="150000"/>
              </a:lnSpc>
              <a:spcBef>
                <a:spcPts val="0"/>
              </a:spcBef>
              <a:spcAft>
                <a:spcPts val="1000"/>
              </a:spcAft>
              <a:buSzPts val="1900"/>
              <a:buChar char="●"/>
            </a:pPr>
            <a:r>
              <a:rPr lang="en" sz="1900"/>
              <a:t>Los nombres de los jugadores son declarados en el código  de la función y pueden ser 2 o más</a:t>
            </a:r>
            <a:endParaRPr sz="1900"/>
          </a:p>
        </p:txBody>
      </p:sp>
      <p:sp>
        <p:nvSpPr>
          <p:cNvPr id="89" name="Google Shape;89;p15"/>
          <p:cNvSpPr txBox="1"/>
          <p:nvPr>
            <p:ph type="title"/>
          </p:nvPr>
        </p:nvSpPr>
        <p:spPr>
          <a:xfrm>
            <a:off x="1012400" y="742575"/>
            <a:ext cx="3032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Inicio del juego</a:t>
            </a:r>
            <a:endParaRPr/>
          </a:p>
        </p:txBody>
      </p:sp>
      <p:sp>
        <p:nvSpPr>
          <p:cNvPr id="90" name="Google Shape;90;p1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1" name="Google Shape;91;p15"/>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92" name="Google Shape;92;p15"/>
          <p:cNvPicPr preferRelativeResize="0"/>
          <p:nvPr/>
        </p:nvPicPr>
        <p:blipFill>
          <a:blip r:embed="rId4">
            <a:alphaModFix/>
          </a:blip>
          <a:stretch>
            <a:fillRect/>
          </a:stretch>
        </p:blipFill>
        <p:spPr>
          <a:xfrm>
            <a:off x="1012400" y="1375875"/>
            <a:ext cx="4785334" cy="437775"/>
          </a:xfrm>
          <a:prstGeom prst="rect">
            <a:avLst/>
          </a:prstGeom>
          <a:noFill/>
          <a:ln>
            <a:noFill/>
          </a:ln>
        </p:spPr>
      </p:pic>
      <p:pic>
        <p:nvPicPr>
          <p:cNvPr id="93" name="Google Shape;93;p15"/>
          <p:cNvPicPr preferRelativeResize="0"/>
          <p:nvPr/>
        </p:nvPicPr>
        <p:blipFill>
          <a:blip r:embed="rId5">
            <a:alphaModFix/>
          </a:blip>
          <a:stretch>
            <a:fillRect/>
          </a:stretch>
        </p:blipFill>
        <p:spPr>
          <a:xfrm>
            <a:off x="1012400" y="2855550"/>
            <a:ext cx="6494199" cy="97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012400" y="742575"/>
            <a:ext cx="4328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Recepción de input</a:t>
            </a:r>
            <a:endParaRPr/>
          </a:p>
        </p:txBody>
      </p:sp>
      <p:sp>
        <p:nvSpPr>
          <p:cNvPr id="99" name="Google Shape;99;p1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0" name="Google Shape;100;p16"/>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01" name="Google Shape;101;p16"/>
          <p:cNvPicPr preferRelativeResize="0"/>
          <p:nvPr/>
        </p:nvPicPr>
        <p:blipFill>
          <a:blip r:embed="rId4">
            <a:alphaModFix/>
          </a:blip>
          <a:stretch>
            <a:fillRect/>
          </a:stretch>
        </p:blipFill>
        <p:spPr>
          <a:xfrm>
            <a:off x="1012400" y="1375875"/>
            <a:ext cx="5143500" cy="723900"/>
          </a:xfrm>
          <a:prstGeom prst="rect">
            <a:avLst/>
          </a:prstGeom>
          <a:noFill/>
          <a:ln>
            <a:noFill/>
          </a:ln>
        </p:spPr>
      </p:pic>
      <p:pic>
        <p:nvPicPr>
          <p:cNvPr id="102" name="Google Shape;102;p16"/>
          <p:cNvPicPr preferRelativeResize="0"/>
          <p:nvPr/>
        </p:nvPicPr>
        <p:blipFill>
          <a:blip r:embed="rId5">
            <a:alphaModFix/>
          </a:blip>
          <a:stretch>
            <a:fillRect/>
          </a:stretch>
        </p:blipFill>
        <p:spPr>
          <a:xfrm>
            <a:off x="1012400" y="2667900"/>
            <a:ext cx="7034400" cy="12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012400" y="742575"/>
            <a:ext cx="6125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Recursión para las rondas</a:t>
            </a:r>
            <a:endParaRPr/>
          </a:p>
        </p:txBody>
      </p:sp>
      <p:sp>
        <p:nvSpPr>
          <p:cNvPr id="108" name="Google Shape;108;p1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9" name="Google Shape;109;p17"/>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10" name="Google Shape;110;p17"/>
          <p:cNvPicPr preferRelativeResize="0"/>
          <p:nvPr/>
        </p:nvPicPr>
        <p:blipFill>
          <a:blip r:embed="rId4">
            <a:alphaModFix/>
          </a:blip>
          <a:stretch>
            <a:fillRect/>
          </a:stretch>
        </p:blipFill>
        <p:spPr>
          <a:xfrm>
            <a:off x="1012400" y="1375875"/>
            <a:ext cx="6218093" cy="1004025"/>
          </a:xfrm>
          <a:prstGeom prst="rect">
            <a:avLst/>
          </a:prstGeom>
          <a:noFill/>
          <a:ln>
            <a:noFill/>
          </a:ln>
        </p:spPr>
      </p:pic>
      <p:sp>
        <p:nvSpPr>
          <p:cNvPr id="111" name="Google Shape;111;p17"/>
          <p:cNvSpPr txBox="1"/>
          <p:nvPr/>
        </p:nvSpPr>
        <p:spPr>
          <a:xfrm>
            <a:off x="746875" y="2446063"/>
            <a:ext cx="75462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ed Hat Text"/>
                <a:ea typeface="Red Hat Text"/>
                <a:cs typeface="Red Hat Text"/>
                <a:sym typeface="Red Hat Text"/>
              </a:rPr>
              <a:t>Para cada ronda, se corre una función sobre la lista de jugadores que actualizará sus puntajes respectivos, creando una nueva lista con los nuevos resultados permanentemente hasta que exista un ganador.</a:t>
            </a:r>
            <a:endParaRPr sz="1200">
              <a:latin typeface="Red Hat Text"/>
              <a:ea typeface="Red Hat Text"/>
              <a:cs typeface="Red Hat Text"/>
              <a:sym typeface="Red Hat Text"/>
            </a:endParaRPr>
          </a:p>
        </p:txBody>
      </p:sp>
      <p:pic>
        <p:nvPicPr>
          <p:cNvPr id="112" name="Google Shape;112;p17"/>
          <p:cNvPicPr preferRelativeResize="0"/>
          <p:nvPr/>
        </p:nvPicPr>
        <p:blipFill>
          <a:blip r:embed="rId5">
            <a:alphaModFix/>
          </a:blip>
          <a:stretch>
            <a:fillRect/>
          </a:stretch>
        </p:blipFill>
        <p:spPr>
          <a:xfrm>
            <a:off x="1012388" y="3297350"/>
            <a:ext cx="6914225" cy="103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012400" y="742575"/>
            <a:ext cx="6125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Turno</a:t>
            </a:r>
            <a:endParaRPr/>
          </a:p>
        </p:txBody>
      </p:sp>
      <p:sp>
        <p:nvSpPr>
          <p:cNvPr id="118" name="Google Shape;118;p1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19" name="Google Shape;119;p18"/>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20" name="Google Shape;120;p18"/>
          <p:cNvPicPr preferRelativeResize="0"/>
          <p:nvPr/>
        </p:nvPicPr>
        <p:blipFill>
          <a:blip r:embed="rId4">
            <a:alphaModFix/>
          </a:blip>
          <a:stretch>
            <a:fillRect/>
          </a:stretch>
        </p:blipFill>
        <p:spPr>
          <a:xfrm>
            <a:off x="1016625" y="1375875"/>
            <a:ext cx="7110748" cy="2048076"/>
          </a:xfrm>
          <a:prstGeom prst="rect">
            <a:avLst/>
          </a:prstGeom>
          <a:noFill/>
          <a:ln>
            <a:noFill/>
          </a:ln>
        </p:spPr>
      </p:pic>
      <p:sp>
        <p:nvSpPr>
          <p:cNvPr id="121" name="Google Shape;121;p18"/>
          <p:cNvSpPr txBox="1"/>
          <p:nvPr/>
        </p:nvSpPr>
        <p:spPr>
          <a:xfrm>
            <a:off x="1016625" y="3656800"/>
            <a:ext cx="591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Se calcula el nuevo puntaje para el jugador luego de haber hecho sus 3 lanzamientos. En caso de ganar el juego, se acaba el programa</a:t>
            </a:r>
            <a:endParaRPr>
              <a:latin typeface="Red Hat Text"/>
              <a:ea typeface="Red Hat Text"/>
              <a:cs typeface="Red Hat Text"/>
              <a:sym typeface="Red Hat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012400" y="742575"/>
            <a:ext cx="6611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Recursión para los lanzamientos</a:t>
            </a:r>
            <a:endParaRPr/>
          </a:p>
        </p:txBody>
      </p:sp>
      <p:sp>
        <p:nvSpPr>
          <p:cNvPr id="127" name="Google Shape;127;p1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28" name="Google Shape;128;p19"/>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29" name="Google Shape;129;p19"/>
          <p:cNvPicPr preferRelativeResize="0"/>
          <p:nvPr/>
        </p:nvPicPr>
        <p:blipFill>
          <a:blip r:embed="rId4">
            <a:alphaModFix/>
          </a:blip>
          <a:stretch>
            <a:fillRect/>
          </a:stretch>
        </p:blipFill>
        <p:spPr>
          <a:xfrm>
            <a:off x="1012400" y="1341600"/>
            <a:ext cx="6872351" cy="283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012400" y="742575"/>
            <a:ext cx="6611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Lanzamiento</a:t>
            </a:r>
            <a:endParaRPr/>
          </a:p>
        </p:txBody>
      </p:sp>
      <p:sp>
        <p:nvSpPr>
          <p:cNvPr id="135" name="Google Shape;135;p2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36" name="Google Shape;136;p20"/>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37" name="Google Shape;137;p20"/>
          <p:cNvPicPr preferRelativeResize="0"/>
          <p:nvPr/>
        </p:nvPicPr>
        <p:blipFill>
          <a:blip r:embed="rId4">
            <a:alphaModFix/>
          </a:blip>
          <a:stretch>
            <a:fillRect/>
          </a:stretch>
        </p:blipFill>
        <p:spPr>
          <a:xfrm>
            <a:off x="1012400" y="1341600"/>
            <a:ext cx="6872351" cy="2836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ctrTitle"/>
          </p:nvPr>
        </p:nvSpPr>
        <p:spPr>
          <a:xfrm>
            <a:off x="1750425"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Combinator</a:t>
            </a:r>
            <a:endParaRPr sz="6400"/>
          </a:p>
        </p:txBody>
      </p:sp>
      <p:pic>
        <p:nvPicPr>
          <p:cNvPr id="143" name="Google Shape;143;p21"/>
          <p:cNvPicPr preferRelativeResize="0"/>
          <p:nvPr/>
        </p:nvPicPr>
        <p:blipFill>
          <a:blip r:embed="rId3">
            <a:alphaModFix/>
          </a:blip>
          <a:stretch>
            <a:fillRect/>
          </a:stretch>
        </p:blipFill>
        <p:spPr>
          <a:xfrm>
            <a:off x="629775" y="1920521"/>
            <a:ext cx="1302476" cy="1302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