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aleway ExtraBold"/>
      <p:bold r:id="rId33"/>
      <p:boldItalic r:id="rId34"/>
    </p:embeddedFont>
    <p:embeddedFont>
      <p:font typeface="Barlow Semi Condensed Medium"/>
      <p:regular r:id="rId35"/>
      <p:bold r:id="rId36"/>
      <p:italic r:id="rId37"/>
      <p:boldItalic r:id="rId38"/>
    </p:embeddedFont>
    <p:embeddedFont>
      <p:font typeface="Exo 2 SemiBold"/>
      <p:regular r:id="rId39"/>
      <p:bold r:id="rId40"/>
      <p:italic r:id="rId41"/>
      <p:boldItalic r:id="rId42"/>
    </p:embeddedFont>
    <p:embeddedFont>
      <p:font typeface="Exo 2"/>
      <p:regular r:id="rId43"/>
      <p:bold r:id="rId44"/>
      <p:italic r:id="rId45"/>
      <p:boldItalic r:id="rId46"/>
    </p:embeddedFont>
    <p:embeddedFont>
      <p:font typeface="Open San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xo2SemiBold-bold.fntdata"/><Relationship Id="rId42" Type="http://schemas.openxmlformats.org/officeDocument/2006/relationships/font" Target="fonts/Exo2SemiBold-boldItalic.fntdata"/><Relationship Id="rId41" Type="http://schemas.openxmlformats.org/officeDocument/2006/relationships/font" Target="fonts/Exo2SemiBold-italic.fntdata"/><Relationship Id="rId44" Type="http://schemas.openxmlformats.org/officeDocument/2006/relationships/font" Target="fonts/Exo2-bold.fntdata"/><Relationship Id="rId43" Type="http://schemas.openxmlformats.org/officeDocument/2006/relationships/font" Target="fonts/Exo2-regular.fntdata"/><Relationship Id="rId46" Type="http://schemas.openxmlformats.org/officeDocument/2006/relationships/font" Target="fonts/Exo2-boldItalic.fntdata"/><Relationship Id="rId45" Type="http://schemas.openxmlformats.org/officeDocument/2006/relationships/font" Target="fonts/Exo2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-bold.fntdata"/><Relationship Id="rId47" Type="http://schemas.openxmlformats.org/officeDocument/2006/relationships/font" Target="fonts/OpenSans-regular.fntdata"/><Relationship Id="rId49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font" Target="fonts/RalewayExtraBold-bold.fntdata"/><Relationship Id="rId32" Type="http://schemas.openxmlformats.org/officeDocument/2006/relationships/slide" Target="slides/slide27.xml"/><Relationship Id="rId35" Type="http://schemas.openxmlformats.org/officeDocument/2006/relationships/font" Target="fonts/BarlowSemiCondensedMedium-regular.fntdata"/><Relationship Id="rId34" Type="http://schemas.openxmlformats.org/officeDocument/2006/relationships/font" Target="fonts/RalewayExtraBold-boldItalic.fntdata"/><Relationship Id="rId37" Type="http://schemas.openxmlformats.org/officeDocument/2006/relationships/font" Target="fonts/BarlowSemiCondensedMedium-italic.fntdata"/><Relationship Id="rId36" Type="http://schemas.openxmlformats.org/officeDocument/2006/relationships/font" Target="fonts/BarlowSemiCondensedMedium-bold.fntdata"/><Relationship Id="rId39" Type="http://schemas.openxmlformats.org/officeDocument/2006/relationships/font" Target="fonts/Exo2SemiBold-regular.fntdata"/><Relationship Id="rId38" Type="http://schemas.openxmlformats.org/officeDocument/2006/relationships/font" Target="fonts/BarlowSemiCondensedMedium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15e81cf7f_3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15e81cf7f_3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15e81cf7f_3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15e81cf7f_3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15e81cf7f_3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15e81cf7f_3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15e81cf7f_3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15e81cf7f_3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15e81cf7f_3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15e81cf7f_3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15e81cf7f_3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15e81cf7f_3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15e81cf7f_3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15e81cf7f_3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15e81cf7f_3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15e81cf7f_3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15e81cf7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15e81cf7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15e81cf7f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15e81cf7f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15e81cf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15e81cf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15e81cf7f_3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315e81cf7f_3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15e81cf7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315e81cf7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15e81cf7f_3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315e81cf7f_3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315e81cf7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315e81cf7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15e81cf7f_3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315e81cf7f_3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15e81cf7f_3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315e81cf7f_3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315e81cf7f_5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315e81cf7f_5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15e81cf7f_5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315e81cf7f_5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15e81cf7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15e81cf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15e81cf7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15e81cf7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15e81cf7f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15e81cf7f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15e81cf7f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15e81cf7f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15e81cf7f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15e81cf7f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15e81cf7f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15e81cf7f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15e81cf7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15e81cf7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404125" y="1728700"/>
            <a:ext cx="4176000" cy="17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595959"/>
                </a:solidFill>
              </a:rPr>
              <a:t>Framework para frontend: Svelte JS</a:t>
            </a:r>
            <a:endParaRPr sz="3600">
              <a:solidFill>
                <a:srgbClr val="595959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315606" y="3610583"/>
            <a:ext cx="32643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6515">
                <a:solidFill>
                  <a:srgbClr val="000000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Grupo 1:</a:t>
            </a:r>
            <a:endParaRPr sz="6515">
              <a:solidFill>
                <a:srgbClr val="000000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6515">
                <a:solidFill>
                  <a:srgbClr val="000000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Joaquín Cáceres </a:t>
            </a:r>
            <a:endParaRPr sz="6515">
              <a:solidFill>
                <a:srgbClr val="000000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6515">
                <a:solidFill>
                  <a:srgbClr val="000000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Julián García </a:t>
            </a:r>
            <a:endParaRPr sz="6515">
              <a:solidFill>
                <a:srgbClr val="000000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6515">
                <a:solidFill>
                  <a:srgbClr val="000000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Mathias Valdebenito</a:t>
            </a:r>
            <a:endParaRPr sz="6515">
              <a:solidFill>
                <a:srgbClr val="000000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15">
              <a:solidFill>
                <a:srgbClr val="4285F4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285F4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285F4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598" y="663175"/>
            <a:ext cx="3170400" cy="381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F23B00"/>
          </a:solidFill>
          <a:ln cap="flat" cmpd="sng" w="9525">
            <a:solidFill>
              <a:srgbClr val="42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65800" y="52950"/>
            <a:ext cx="6462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Stores (vue)</a:t>
            </a:r>
            <a:endParaRPr sz="16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4529050"/>
            <a:ext cx="446019" cy="53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7100" y="1260825"/>
            <a:ext cx="5689800" cy="2621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F23B00"/>
          </a:solidFill>
          <a:ln cap="flat" cmpd="sng" w="9525">
            <a:solidFill>
              <a:srgbClr val="42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65800" y="52950"/>
            <a:ext cx="6462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Stores (svelte)</a:t>
            </a:r>
            <a:endParaRPr sz="16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4529050"/>
            <a:ext cx="446019" cy="53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050" y="824650"/>
            <a:ext cx="7975891" cy="34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F23B00"/>
          </a:solidFill>
          <a:ln cap="flat" cmpd="sng" w="9525">
            <a:solidFill>
              <a:srgbClr val="42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65800" y="52950"/>
            <a:ext cx="6462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Stores (vue)</a:t>
            </a:r>
            <a:endParaRPr sz="16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4529050"/>
            <a:ext cx="446019" cy="53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8625" y="667175"/>
            <a:ext cx="6186755" cy="380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F23B00"/>
          </a:solidFill>
          <a:ln cap="flat" cmpd="sng" w="9525">
            <a:solidFill>
              <a:srgbClr val="42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65800" y="52950"/>
            <a:ext cx="646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Stores (vue)</a:t>
            </a:r>
            <a:endParaRPr sz="16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4529050"/>
            <a:ext cx="446019" cy="53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89475"/>
            <a:ext cx="8839204" cy="3279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F23B00"/>
          </a:solidFill>
          <a:ln cap="flat" cmpd="sng" w="9525">
            <a:solidFill>
              <a:srgbClr val="42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65800" y="52950"/>
            <a:ext cx="646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Stores (vue)</a:t>
            </a:r>
            <a:endParaRPr sz="16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4529050"/>
            <a:ext cx="446019" cy="537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6"/>
          <p:cNvSpPr txBox="1"/>
          <p:nvPr/>
        </p:nvSpPr>
        <p:spPr>
          <a:xfrm>
            <a:off x="1028100" y="2325650"/>
            <a:ext cx="7087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434343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Patrón Observer</a:t>
            </a:r>
            <a:endParaRPr sz="2300">
              <a:solidFill>
                <a:srgbClr val="434343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F23B00"/>
          </a:solidFill>
          <a:ln cap="flat" cmpd="sng" w="9525">
            <a:solidFill>
              <a:srgbClr val="42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65800" y="52950"/>
            <a:ext cx="646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Stores (vue)</a:t>
            </a:r>
            <a:endParaRPr sz="16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4529050"/>
            <a:ext cx="446019" cy="53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2763" y="537075"/>
            <a:ext cx="5978476" cy="406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F23B00"/>
          </a:solidFill>
          <a:ln cap="flat" cmpd="sng" w="9525">
            <a:solidFill>
              <a:srgbClr val="42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65800" y="52950"/>
            <a:ext cx="6462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Stores (svelte)</a:t>
            </a:r>
            <a:endParaRPr sz="16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203" name="Google Shape;20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4529050"/>
            <a:ext cx="446019" cy="53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9269" y="517425"/>
            <a:ext cx="7145478" cy="41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F23B00"/>
          </a:solidFill>
          <a:ln cap="flat" cmpd="sng" w="9525">
            <a:solidFill>
              <a:srgbClr val="42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65800" y="52950"/>
            <a:ext cx="6462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Operador $</a:t>
            </a:r>
            <a:endParaRPr sz="16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212" name="Google Shape;2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4529050"/>
            <a:ext cx="446019" cy="53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89225" y="358925"/>
            <a:ext cx="7117925" cy="442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/>
          <p:nvPr/>
        </p:nvSpPr>
        <p:spPr>
          <a:xfrm>
            <a:off x="6528700" y="1018775"/>
            <a:ext cx="2427000" cy="1404000"/>
          </a:xfrm>
          <a:prstGeom prst="roundRect">
            <a:avLst>
              <a:gd fmla="val 16667" name="adj"/>
            </a:avLst>
          </a:prstGeom>
          <a:solidFill>
            <a:srgbClr val="F23B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Cualquier cosa que defina el método subscribe puede utilizar ese operador</a:t>
            </a:r>
            <a:endParaRPr sz="1600">
              <a:solidFill>
                <a:schemeClr val="lt1"/>
              </a:solidFill>
            </a:endParaRPr>
          </a:p>
        </p:txBody>
      </p:sp>
      <p:cxnSp>
        <p:nvCxnSpPr>
          <p:cNvPr id="215" name="Google Shape;215;p29"/>
          <p:cNvCxnSpPr>
            <a:stCxn id="214" idx="1"/>
          </p:cNvCxnSpPr>
          <p:nvPr/>
        </p:nvCxnSpPr>
        <p:spPr>
          <a:xfrm flipH="1">
            <a:off x="2352700" y="1720775"/>
            <a:ext cx="4176000" cy="603000"/>
          </a:xfrm>
          <a:prstGeom prst="straightConnector1">
            <a:avLst/>
          </a:prstGeom>
          <a:noFill/>
          <a:ln cap="flat" cmpd="sng" w="38100">
            <a:solidFill>
              <a:srgbClr val="F23B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F23B00"/>
          </a:solidFill>
          <a:ln cap="flat" cmpd="sng" w="9525">
            <a:solidFill>
              <a:srgbClr val="42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221" name="Google Shape;221;p30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65800" y="52950"/>
            <a:ext cx="646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App.svelte - Routing</a:t>
            </a:r>
            <a:endParaRPr sz="16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223" name="Google Shape;2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4529050"/>
            <a:ext cx="446019" cy="53700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/>
          <p:nvPr/>
        </p:nvSpPr>
        <p:spPr>
          <a:xfrm>
            <a:off x="6528700" y="1018775"/>
            <a:ext cx="2427000" cy="1404000"/>
          </a:xfrm>
          <a:prstGeom prst="roundRect">
            <a:avLst>
              <a:gd fmla="val 16667" name="adj"/>
            </a:avLst>
          </a:prstGeom>
          <a:solidFill>
            <a:srgbClr val="F23B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Router: permite agregar rutas y cambiar el output dependiendo de la ruta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25" name="Google Shape;225;p30"/>
          <p:cNvSpPr/>
          <p:nvPr/>
        </p:nvSpPr>
        <p:spPr>
          <a:xfrm>
            <a:off x="6589125" y="2904475"/>
            <a:ext cx="2427000" cy="1404000"/>
          </a:xfrm>
          <a:prstGeom prst="roundRect">
            <a:avLst>
              <a:gd fmla="val 16667" name="adj"/>
            </a:avLst>
          </a:prstGeom>
          <a:solidFill>
            <a:srgbClr val="F23B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Route: vincula un contenido a un path en el navegador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226" name="Google Shape;22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375" y="484050"/>
            <a:ext cx="4501914" cy="4725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30"/>
          <p:cNvCxnSpPr/>
          <p:nvPr/>
        </p:nvCxnSpPr>
        <p:spPr>
          <a:xfrm rot="10800000">
            <a:off x="4023725" y="3334700"/>
            <a:ext cx="2294700" cy="321000"/>
          </a:xfrm>
          <a:prstGeom prst="straightConnector1">
            <a:avLst/>
          </a:prstGeom>
          <a:noFill/>
          <a:ln cap="flat" cmpd="sng" w="38100">
            <a:solidFill>
              <a:srgbClr val="F23B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30"/>
          <p:cNvCxnSpPr/>
          <p:nvPr/>
        </p:nvCxnSpPr>
        <p:spPr>
          <a:xfrm flipH="1">
            <a:off x="1931800" y="1720775"/>
            <a:ext cx="4596900" cy="826500"/>
          </a:xfrm>
          <a:prstGeom prst="straightConnector1">
            <a:avLst/>
          </a:prstGeom>
          <a:noFill/>
          <a:ln cap="flat" cmpd="sng" w="38100">
            <a:solidFill>
              <a:srgbClr val="F23B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F23B00"/>
          </a:solidFill>
          <a:ln cap="flat" cmpd="sng" w="9525">
            <a:solidFill>
              <a:srgbClr val="42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234" name="Google Shape;234;p31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31"/>
          <p:cNvSpPr txBox="1"/>
          <p:nvPr/>
        </p:nvSpPr>
        <p:spPr>
          <a:xfrm>
            <a:off x="65800" y="52950"/>
            <a:ext cx="646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App.svelte - Routing</a:t>
            </a:r>
            <a:endParaRPr sz="16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236" name="Google Shape;2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4529050"/>
            <a:ext cx="446019" cy="53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350" y="1210638"/>
            <a:ext cx="7949299" cy="27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F23B00"/>
          </a:solidFill>
          <a:ln cap="flat" cmpd="sng" w="9525">
            <a:solidFill>
              <a:srgbClr val="42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800" y="52950"/>
            <a:ext cx="646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Aplicación realizada: MyTube</a:t>
            </a:r>
            <a:endParaRPr sz="16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4529050"/>
            <a:ext cx="446019" cy="53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31" y="689475"/>
            <a:ext cx="8197123" cy="3877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F23B00"/>
          </a:solidFill>
          <a:ln cap="flat" cmpd="sng" w="9525">
            <a:solidFill>
              <a:srgbClr val="42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243" name="Google Shape;243;p32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p32"/>
          <p:cNvSpPr txBox="1"/>
          <p:nvPr/>
        </p:nvSpPr>
        <p:spPr>
          <a:xfrm>
            <a:off x="65800" y="52950"/>
            <a:ext cx="646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App.svelte - Routing</a:t>
            </a:r>
            <a:endParaRPr sz="16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245" name="Google Shape;2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4529050"/>
            <a:ext cx="446019" cy="53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66100"/>
            <a:ext cx="8839202" cy="2860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F23B00"/>
          </a:solidFill>
          <a:ln cap="flat" cmpd="sng" w="9525">
            <a:solidFill>
              <a:srgbClr val="42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252" name="Google Shape;252;p33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" name="Google Shape;253;p33"/>
          <p:cNvSpPr txBox="1"/>
          <p:nvPr/>
        </p:nvSpPr>
        <p:spPr>
          <a:xfrm>
            <a:off x="65800" y="52950"/>
            <a:ext cx="646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Loops y condicionales</a:t>
            </a:r>
            <a:endParaRPr sz="16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254" name="Google Shape;2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4529050"/>
            <a:ext cx="446019" cy="53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3"/>
          <p:cNvPicPr preferRelativeResize="0"/>
          <p:nvPr/>
        </p:nvPicPr>
        <p:blipFill rotWithShape="1">
          <a:blip r:embed="rId4">
            <a:alphaModFix/>
          </a:blip>
          <a:srcRect b="19954" l="10976" r="10394" t="20690"/>
          <a:stretch/>
        </p:blipFill>
        <p:spPr>
          <a:xfrm>
            <a:off x="680625" y="597913"/>
            <a:ext cx="4387824" cy="1754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3"/>
          <p:cNvPicPr preferRelativeResize="0"/>
          <p:nvPr/>
        </p:nvPicPr>
        <p:blipFill rotWithShape="1">
          <a:blip r:embed="rId5">
            <a:alphaModFix/>
          </a:blip>
          <a:srcRect b="12008" l="7237" r="8009" t="12182"/>
          <a:stretch/>
        </p:blipFill>
        <p:spPr>
          <a:xfrm>
            <a:off x="680625" y="2413450"/>
            <a:ext cx="4387824" cy="25839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p33"/>
          <p:cNvCxnSpPr/>
          <p:nvPr/>
        </p:nvCxnSpPr>
        <p:spPr>
          <a:xfrm rot="10800000">
            <a:off x="5007200" y="2978925"/>
            <a:ext cx="825000" cy="0"/>
          </a:xfrm>
          <a:prstGeom prst="straightConnector1">
            <a:avLst/>
          </a:prstGeom>
          <a:noFill/>
          <a:ln cap="flat" cmpd="sng" w="38100">
            <a:solidFill>
              <a:srgbClr val="F23B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33"/>
          <p:cNvCxnSpPr>
            <a:stCxn id="259" idx="1"/>
          </p:cNvCxnSpPr>
          <p:nvPr/>
        </p:nvCxnSpPr>
        <p:spPr>
          <a:xfrm rot="10800000">
            <a:off x="3225500" y="1500138"/>
            <a:ext cx="2606700" cy="9300"/>
          </a:xfrm>
          <a:prstGeom prst="straightConnector1">
            <a:avLst/>
          </a:prstGeom>
          <a:noFill/>
          <a:ln cap="flat" cmpd="sng" w="38100">
            <a:solidFill>
              <a:srgbClr val="F23B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33"/>
          <p:cNvSpPr/>
          <p:nvPr/>
        </p:nvSpPr>
        <p:spPr>
          <a:xfrm>
            <a:off x="5832200" y="807438"/>
            <a:ext cx="2427000" cy="1404000"/>
          </a:xfrm>
          <a:prstGeom prst="roundRect">
            <a:avLst>
              <a:gd fmla="val 16667" name="adj"/>
            </a:avLst>
          </a:prstGeom>
          <a:solidFill>
            <a:srgbClr val="F23B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Uso de each para iterar sobre la variable reactiva favVideos.</a:t>
            </a:r>
            <a:br>
              <a:rPr lang="es">
                <a:solidFill>
                  <a:schemeClr val="lt1"/>
                </a:solidFill>
              </a:rPr>
            </a:br>
            <a:r>
              <a:rPr lang="es">
                <a:solidFill>
                  <a:schemeClr val="lt1"/>
                </a:solidFill>
              </a:rPr>
              <a:t>Uso de $ para subscribe y unsubscribe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0" name="Google Shape;260;p33"/>
          <p:cNvSpPr/>
          <p:nvPr/>
        </p:nvSpPr>
        <p:spPr>
          <a:xfrm>
            <a:off x="5832200" y="2481825"/>
            <a:ext cx="2427000" cy="994200"/>
          </a:xfrm>
          <a:prstGeom prst="roundRect">
            <a:avLst>
              <a:gd fmla="val 16667" name="adj"/>
            </a:avLst>
          </a:prstGeom>
          <a:solidFill>
            <a:srgbClr val="F23B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Uso de los condicionales if/else</a:t>
            </a:r>
            <a:endParaRPr sz="1600">
              <a:solidFill>
                <a:schemeClr val="lt1"/>
              </a:solidFill>
            </a:endParaRPr>
          </a:p>
        </p:txBody>
      </p:sp>
      <p:cxnSp>
        <p:nvCxnSpPr>
          <p:cNvPr id="261" name="Google Shape;261;p33"/>
          <p:cNvCxnSpPr>
            <a:stCxn id="262" idx="1"/>
          </p:cNvCxnSpPr>
          <p:nvPr/>
        </p:nvCxnSpPr>
        <p:spPr>
          <a:xfrm rot="10800000">
            <a:off x="3171500" y="4232925"/>
            <a:ext cx="2660700" cy="64200"/>
          </a:xfrm>
          <a:prstGeom prst="straightConnector1">
            <a:avLst/>
          </a:prstGeom>
          <a:noFill/>
          <a:ln cap="flat" cmpd="sng" w="38100">
            <a:solidFill>
              <a:srgbClr val="F23B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33"/>
          <p:cNvSpPr/>
          <p:nvPr/>
        </p:nvSpPr>
        <p:spPr>
          <a:xfrm>
            <a:off x="5832200" y="3800025"/>
            <a:ext cx="2427000" cy="994200"/>
          </a:xfrm>
          <a:prstGeom prst="roundRect">
            <a:avLst>
              <a:gd fmla="val 16667" name="adj"/>
            </a:avLst>
          </a:prstGeom>
          <a:solidFill>
            <a:srgbClr val="F23B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uso de on:click para invocar funciones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F23B00"/>
          </a:solidFill>
          <a:ln cap="flat" cmpd="sng" w="9525">
            <a:solidFill>
              <a:srgbClr val="42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268" name="Google Shape;268;p34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34"/>
          <p:cNvSpPr txBox="1"/>
          <p:nvPr/>
        </p:nvSpPr>
        <p:spPr>
          <a:xfrm>
            <a:off x="65800" y="52950"/>
            <a:ext cx="646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Loops y condicionales</a:t>
            </a:r>
            <a:endParaRPr sz="16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270" name="Google Shape;2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4529050"/>
            <a:ext cx="446019" cy="53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89475"/>
            <a:ext cx="8839202" cy="34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F23B00"/>
          </a:solidFill>
          <a:ln cap="flat" cmpd="sng" w="9525">
            <a:solidFill>
              <a:srgbClr val="42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277" name="Google Shape;277;p35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Google Shape;278;p35"/>
          <p:cNvSpPr txBox="1"/>
          <p:nvPr/>
        </p:nvSpPr>
        <p:spPr>
          <a:xfrm>
            <a:off x="65800" y="52950"/>
            <a:ext cx="646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Uso de bind</a:t>
            </a:r>
            <a:endParaRPr sz="16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279" name="Google Shape;27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4529050"/>
            <a:ext cx="446019" cy="537001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5"/>
          <p:cNvSpPr/>
          <p:nvPr/>
        </p:nvSpPr>
        <p:spPr>
          <a:xfrm>
            <a:off x="5448200" y="2074650"/>
            <a:ext cx="2427000" cy="994200"/>
          </a:xfrm>
          <a:prstGeom prst="roundRect">
            <a:avLst>
              <a:gd fmla="val 16667" name="adj"/>
            </a:avLst>
          </a:prstGeom>
          <a:solidFill>
            <a:srgbClr val="F23B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Cambios en el input harán update de searchQuery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281" name="Google Shape;28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825" y="426375"/>
            <a:ext cx="4743300" cy="49367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Google Shape;282;p35"/>
          <p:cNvCxnSpPr>
            <a:stCxn id="280" idx="1"/>
          </p:cNvCxnSpPr>
          <p:nvPr/>
        </p:nvCxnSpPr>
        <p:spPr>
          <a:xfrm flipH="1">
            <a:off x="2972900" y="2571750"/>
            <a:ext cx="2475300" cy="1519500"/>
          </a:xfrm>
          <a:prstGeom prst="straightConnector1">
            <a:avLst/>
          </a:prstGeom>
          <a:noFill/>
          <a:ln cap="flat" cmpd="sng" w="38100">
            <a:solidFill>
              <a:srgbClr val="F23B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F23B00"/>
          </a:solidFill>
          <a:ln cap="flat" cmpd="sng" w="9525">
            <a:solidFill>
              <a:srgbClr val="42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288" name="Google Shape;288;p36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9" name="Google Shape;289;p36"/>
          <p:cNvSpPr txBox="1"/>
          <p:nvPr/>
        </p:nvSpPr>
        <p:spPr>
          <a:xfrm>
            <a:off x="65800" y="52950"/>
            <a:ext cx="646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Bloque await / useLocation</a:t>
            </a:r>
            <a:endParaRPr sz="16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290" name="Google Shape;29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4529050"/>
            <a:ext cx="446019" cy="53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149" y="274452"/>
            <a:ext cx="7587697" cy="483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F23B00"/>
          </a:solidFill>
          <a:ln cap="flat" cmpd="sng" w="9525">
            <a:solidFill>
              <a:srgbClr val="42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297" name="Google Shape;297;p37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8" name="Google Shape;298;p37"/>
          <p:cNvSpPr txBox="1"/>
          <p:nvPr/>
        </p:nvSpPr>
        <p:spPr>
          <a:xfrm>
            <a:off x="65800" y="52950"/>
            <a:ext cx="646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ClientWidth</a:t>
            </a:r>
            <a:endParaRPr sz="16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299" name="Google Shape;2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4529050"/>
            <a:ext cx="446019" cy="53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48813"/>
            <a:ext cx="8839199" cy="3515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F23B00"/>
          </a:solidFill>
          <a:ln cap="flat" cmpd="sng" w="9525">
            <a:solidFill>
              <a:srgbClr val="42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306" name="Google Shape;306;p38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7" name="Google Shape;307;p38"/>
          <p:cNvSpPr txBox="1"/>
          <p:nvPr/>
        </p:nvSpPr>
        <p:spPr>
          <a:xfrm>
            <a:off x="65800" y="52950"/>
            <a:ext cx="646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Aprendizajes</a:t>
            </a:r>
            <a:endParaRPr sz="16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308" name="Google Shape;3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4529050"/>
            <a:ext cx="446019" cy="537001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8"/>
          <p:cNvSpPr txBox="1"/>
          <p:nvPr/>
        </p:nvSpPr>
        <p:spPr>
          <a:xfrm flipH="1">
            <a:off x="1974154" y="2265975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Aprendizajes</a:t>
            </a:r>
            <a:endParaRPr b="1" sz="36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10" name="Google Shape;310;p38"/>
          <p:cNvSpPr txBox="1"/>
          <p:nvPr/>
        </p:nvSpPr>
        <p:spPr>
          <a:xfrm flipH="1">
            <a:off x="3082354" y="1775625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6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04</a:t>
            </a:r>
            <a:endParaRPr b="1" sz="96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Svelte es limpio y simple, no introduce muchas cosas nuevas, pero sí aprende de su competencia (vue, react, angular, etc) haciendo la curva de aprendizaje menor.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es necesario llevar un manejo complejo de los estados con hooks ni utilizar eventListeners o cosas del diaulo. El operador $ facilita mucho el trabajo con observables.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Realmente reactivo, cualquier nueva asignación realiza una actualización automática sobre el DOM.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Tiene una comunidad más pequeña que React o Vue. </a:t>
            </a:r>
            <a:endParaRPr/>
          </a:p>
        </p:txBody>
      </p:sp>
      <p:sp>
        <p:nvSpPr>
          <p:cNvPr id="316" name="Google Shape;316;p39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F23B00"/>
          </a:solidFill>
          <a:ln cap="flat" cmpd="sng" w="9525">
            <a:solidFill>
              <a:srgbClr val="42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317" name="Google Shape;317;p39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8" name="Google Shape;318;p39"/>
          <p:cNvSpPr txBox="1"/>
          <p:nvPr/>
        </p:nvSpPr>
        <p:spPr>
          <a:xfrm>
            <a:off x="65800" y="52950"/>
            <a:ext cx="646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Aprendizajes</a:t>
            </a:r>
            <a:endParaRPr sz="16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319" name="Google Shape;31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4529050"/>
            <a:ext cx="446019" cy="53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F23B00"/>
          </a:solidFill>
          <a:ln cap="flat" cmpd="sng" w="9525">
            <a:solidFill>
              <a:srgbClr val="42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800" y="52950"/>
            <a:ext cx="646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Demo</a:t>
            </a:r>
            <a:endParaRPr sz="16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73" name="Google Shape;73;p15"/>
          <p:cNvSpPr txBox="1"/>
          <p:nvPr/>
        </p:nvSpPr>
        <p:spPr>
          <a:xfrm flipH="1">
            <a:off x="1974154" y="2276700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Demo: MyTube (versión Svelte)</a:t>
            </a:r>
            <a:endParaRPr b="1" sz="36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4" name="Google Shape;74;p15"/>
          <p:cNvSpPr txBox="1"/>
          <p:nvPr/>
        </p:nvSpPr>
        <p:spPr>
          <a:xfrm flipH="1">
            <a:off x="3082354" y="1745088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6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01</a:t>
            </a:r>
            <a:endParaRPr b="1" sz="96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4529050"/>
            <a:ext cx="446019" cy="53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F23B00"/>
          </a:solidFill>
          <a:ln cap="flat" cmpd="sng" w="9525">
            <a:solidFill>
              <a:srgbClr val="42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5800" y="52950"/>
            <a:ext cx="646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Estructura aplicación</a:t>
            </a:r>
            <a:endParaRPr sz="16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4529050"/>
            <a:ext cx="446019" cy="5370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1028100" y="2325650"/>
            <a:ext cx="7087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434343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Utilizamos la misma estructura de componentes que para nuestra aplicación Vue</a:t>
            </a:r>
            <a:endParaRPr sz="2200">
              <a:solidFill>
                <a:srgbClr val="434343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4151588" y="647400"/>
            <a:ext cx="1058400" cy="1002000"/>
          </a:xfrm>
          <a:prstGeom prst="cube">
            <a:avLst>
              <a:gd fmla="val 25349" name="adj"/>
            </a:avLst>
          </a:prstGeom>
          <a:solidFill>
            <a:srgbClr val="F23B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App</a:t>
            </a:r>
            <a:endParaRPr sz="800"/>
          </a:p>
        </p:txBody>
      </p:sp>
      <p:cxnSp>
        <p:nvCxnSpPr>
          <p:cNvPr id="90" name="Google Shape;90;p17"/>
          <p:cNvCxnSpPr>
            <a:stCxn id="89" idx="3"/>
            <a:endCxn id="91" idx="0"/>
          </p:cNvCxnSpPr>
          <p:nvPr/>
        </p:nvCxnSpPr>
        <p:spPr>
          <a:xfrm flipH="1">
            <a:off x="2244689" y="1649400"/>
            <a:ext cx="2309100" cy="529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7"/>
          <p:cNvCxnSpPr>
            <a:stCxn id="89" idx="3"/>
            <a:endCxn id="93" idx="0"/>
          </p:cNvCxnSpPr>
          <p:nvPr/>
        </p:nvCxnSpPr>
        <p:spPr>
          <a:xfrm flipH="1">
            <a:off x="3897989" y="1649400"/>
            <a:ext cx="655800" cy="50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7"/>
          <p:cNvCxnSpPr>
            <a:stCxn id="89" idx="3"/>
            <a:endCxn id="95" idx="0"/>
          </p:cNvCxnSpPr>
          <p:nvPr/>
        </p:nvCxnSpPr>
        <p:spPr>
          <a:xfrm>
            <a:off x="4553789" y="1649400"/>
            <a:ext cx="898500" cy="50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7"/>
          <p:cNvSpPr/>
          <p:nvPr/>
        </p:nvSpPr>
        <p:spPr>
          <a:xfrm>
            <a:off x="1501588" y="2178600"/>
            <a:ext cx="1214700" cy="1086600"/>
          </a:xfrm>
          <a:prstGeom prst="cube">
            <a:avLst>
              <a:gd fmla="val 25000" name="adj"/>
            </a:avLst>
          </a:prstGeom>
          <a:solidFill>
            <a:srgbClr val="F23B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Search</a:t>
            </a:r>
            <a:endParaRPr sz="800"/>
          </a:p>
        </p:txBody>
      </p:sp>
      <p:sp>
        <p:nvSpPr>
          <p:cNvPr id="93" name="Google Shape;93;p17"/>
          <p:cNvSpPr/>
          <p:nvPr/>
        </p:nvSpPr>
        <p:spPr>
          <a:xfrm>
            <a:off x="3154688" y="2157300"/>
            <a:ext cx="1214700" cy="1086600"/>
          </a:xfrm>
          <a:prstGeom prst="cube">
            <a:avLst>
              <a:gd fmla="val 25000" name="adj"/>
            </a:avLst>
          </a:prstGeom>
          <a:solidFill>
            <a:srgbClr val="F23B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Videos</a:t>
            </a:r>
            <a:endParaRPr sz="800"/>
          </a:p>
        </p:txBody>
      </p:sp>
      <p:sp>
        <p:nvSpPr>
          <p:cNvPr id="95" name="Google Shape;95;p17"/>
          <p:cNvSpPr/>
          <p:nvPr/>
        </p:nvSpPr>
        <p:spPr>
          <a:xfrm>
            <a:off x="4709013" y="2157300"/>
            <a:ext cx="1214700" cy="1086600"/>
          </a:xfrm>
          <a:prstGeom prst="cube">
            <a:avLst>
              <a:gd fmla="val 25000" name="adj"/>
            </a:avLst>
          </a:prstGeom>
          <a:solidFill>
            <a:srgbClr val="F23B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FavVideos</a:t>
            </a:r>
            <a:endParaRPr sz="800"/>
          </a:p>
        </p:txBody>
      </p:sp>
      <p:cxnSp>
        <p:nvCxnSpPr>
          <p:cNvPr id="96" name="Google Shape;96;p17"/>
          <p:cNvCxnSpPr>
            <a:stCxn id="89" idx="3"/>
            <a:endCxn id="97" idx="0"/>
          </p:cNvCxnSpPr>
          <p:nvPr/>
        </p:nvCxnSpPr>
        <p:spPr>
          <a:xfrm>
            <a:off x="4553789" y="1649400"/>
            <a:ext cx="2617200" cy="50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7"/>
          <p:cNvSpPr/>
          <p:nvPr/>
        </p:nvSpPr>
        <p:spPr>
          <a:xfrm>
            <a:off x="6427713" y="2157300"/>
            <a:ext cx="1214700" cy="1086600"/>
          </a:xfrm>
          <a:prstGeom prst="cube">
            <a:avLst>
              <a:gd fmla="val 25000" name="adj"/>
            </a:avLst>
          </a:prstGeom>
          <a:solidFill>
            <a:srgbClr val="F23B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ShowVideo</a:t>
            </a:r>
            <a:endParaRPr sz="800"/>
          </a:p>
        </p:txBody>
      </p:sp>
      <p:sp>
        <p:nvSpPr>
          <p:cNvPr id="98" name="Google Shape;98;p17"/>
          <p:cNvSpPr/>
          <p:nvPr/>
        </p:nvSpPr>
        <p:spPr>
          <a:xfrm>
            <a:off x="3527638" y="3608100"/>
            <a:ext cx="1396500" cy="1258800"/>
          </a:xfrm>
          <a:prstGeom prst="cube">
            <a:avLst>
              <a:gd fmla="val 25000" name="adj"/>
            </a:avLst>
          </a:prstGeom>
          <a:solidFill>
            <a:srgbClr val="F23B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YoutubeVideo</a:t>
            </a:r>
            <a:endParaRPr sz="800"/>
          </a:p>
        </p:txBody>
      </p:sp>
      <p:cxnSp>
        <p:nvCxnSpPr>
          <p:cNvPr id="99" name="Google Shape;99;p17"/>
          <p:cNvCxnSpPr>
            <a:stCxn id="93" idx="3"/>
            <a:endCxn id="98" idx="0"/>
          </p:cNvCxnSpPr>
          <p:nvPr/>
        </p:nvCxnSpPr>
        <p:spPr>
          <a:xfrm>
            <a:off x="3626213" y="3243900"/>
            <a:ext cx="756900" cy="36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7"/>
          <p:cNvCxnSpPr>
            <a:stCxn id="95" idx="3"/>
            <a:endCxn id="98" idx="0"/>
          </p:cNvCxnSpPr>
          <p:nvPr/>
        </p:nvCxnSpPr>
        <p:spPr>
          <a:xfrm flipH="1">
            <a:off x="4383138" y="3243900"/>
            <a:ext cx="797400" cy="36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7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F23B00"/>
          </a:solidFill>
          <a:ln cap="flat" cmpd="sng" w="9525">
            <a:solidFill>
              <a:srgbClr val="42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65800" y="52950"/>
            <a:ext cx="646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Estructura aplicación</a:t>
            </a:r>
            <a:endParaRPr sz="16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4529050"/>
            <a:ext cx="446019" cy="537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F23B00"/>
          </a:solidFill>
          <a:ln cap="flat" cmpd="sng" w="9525">
            <a:solidFill>
              <a:srgbClr val="42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65800" y="52950"/>
            <a:ext cx="646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Estructura aplicación</a:t>
            </a:r>
            <a:endParaRPr sz="16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4529050"/>
            <a:ext cx="446019" cy="537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1028100" y="2325650"/>
            <a:ext cx="7087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434343"/>
                </a:solidFill>
                <a:latin typeface="Exo 2 SemiBold"/>
                <a:ea typeface="Exo 2 SemiBold"/>
                <a:cs typeface="Exo 2 SemiBold"/>
                <a:sym typeface="Exo 2 SemiBold"/>
              </a:rPr>
              <a:t>Pero agregamos una librería nueva</a:t>
            </a:r>
            <a:endParaRPr sz="2300">
              <a:solidFill>
                <a:srgbClr val="434343"/>
              </a:solidFill>
              <a:latin typeface="Exo 2 SemiBold"/>
              <a:ea typeface="Exo 2 SemiBold"/>
              <a:cs typeface="Exo 2 SemiBold"/>
              <a:sym typeface="Exo 2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F23B00"/>
          </a:solidFill>
          <a:ln cap="flat" cmpd="sng" w="9525">
            <a:solidFill>
              <a:srgbClr val="42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65800" y="52950"/>
            <a:ext cx="646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Svelte-Routing</a:t>
            </a:r>
            <a:endParaRPr sz="16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4529050"/>
            <a:ext cx="446019" cy="53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6769" y="420938"/>
            <a:ext cx="6830461" cy="430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F23B00"/>
          </a:solidFill>
          <a:ln cap="flat" cmpd="sng" w="9525">
            <a:solidFill>
              <a:srgbClr val="42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65800" y="52950"/>
            <a:ext cx="646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Svelte-Routing</a:t>
            </a:r>
            <a:endParaRPr sz="16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4529050"/>
            <a:ext cx="446019" cy="53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125" y="1841425"/>
            <a:ext cx="7544200" cy="849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>
            <a:off x="-7500" y="75"/>
            <a:ext cx="9159000" cy="537000"/>
          </a:xfrm>
          <a:prstGeom prst="rect">
            <a:avLst/>
          </a:prstGeom>
          <a:solidFill>
            <a:srgbClr val="F23B00"/>
          </a:solidFill>
          <a:ln cap="flat" cmpd="sng" w="9525">
            <a:solidFill>
              <a:srgbClr val="42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E1D84"/>
              </a:solidFill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8517783" y="471947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65800" y="52950"/>
            <a:ext cx="646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Análisis de Código</a:t>
            </a:r>
            <a:endParaRPr sz="16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 flipH="1">
            <a:off x="1974154" y="2276700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6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Análisis del código</a:t>
            </a:r>
            <a:endParaRPr b="1" sz="36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 flipH="1">
            <a:off x="3082354" y="1745088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6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03</a:t>
            </a:r>
            <a:endParaRPr b="1" sz="96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4529050"/>
            <a:ext cx="446019" cy="53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