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4"/>
  </p:sldMasterIdLst>
  <p:sldIdLst>
    <p:sldId id="256" r:id="rId5"/>
    <p:sldId id="257" r:id="rId6"/>
    <p:sldId id="258" r:id="rId7"/>
    <p:sldId id="268" r:id="rId8"/>
    <p:sldId id="269" r:id="rId9"/>
    <p:sldId id="259" r:id="rId10"/>
    <p:sldId id="260" r:id="rId11"/>
    <p:sldId id="261" r:id="rId12"/>
    <p:sldId id="262" r:id="rId13"/>
    <p:sldId id="263" r:id="rId14"/>
    <p:sldId id="264"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EEBBBE-EDB9-F885-044F-C3F32DFA3EA3}" v="13" dt="2024-04-15T15:44:34.710"/>
    <p1510:client id="{4CBCD4F1-B705-72D0-3685-D2D1D5A0740D}" v="146" dt="2024-04-15T14:22:50.728"/>
    <p1510:client id="{59A1E9EE-2BD4-FADE-DB72-0F001C2B6F3E}" v="119" dt="2024-04-14T18:11:13.688"/>
    <p1510:client id="{8C0B0C6D-DC41-F8B5-7E7E-AA20277A745A}" v="244" dt="2024-04-14T18:27:31.935"/>
    <p1510:client id="{8C95DE77-FF28-F3F5-76B2-2B678D40A37D}" v="85" dt="2024-04-15T14:01:32.0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07490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57515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286360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39357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4095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92119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379827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1122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88646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5204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151224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35211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4659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7133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40176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37026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20402138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geeksforgeeks.org/print-all-prime-factors-of-a-given-numbe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geeksforgeeks.org/print-all-prime-factors-of-a-given-numbe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geeksforgeeks.org/print-all-prime-factors-of-a-given-number/"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a:t>WASM vs JS</a:t>
            </a:r>
          </a:p>
        </p:txBody>
      </p:sp>
      <p:sp>
        <p:nvSpPr>
          <p:cNvPr id="3" name="Subtitle 2"/>
          <p:cNvSpPr>
            <a:spLocks noGrp="1"/>
          </p:cNvSpPr>
          <p:nvPr>
            <p:ph type="subTitle" idx="1"/>
          </p:nvPr>
        </p:nvSpPr>
        <p:spPr/>
        <p:txBody>
          <a:bodyPr vert="horz" lIns="91440" tIns="45720" rIns="91440" bIns="45720" rtlCol="0" anchor="t">
            <a:noAutofit/>
          </a:bodyPr>
          <a:lstStyle/>
          <a:p>
            <a:r>
              <a:rPr lang="en-US" sz="2000"/>
              <a:t>Grupo 8</a:t>
            </a:r>
          </a:p>
          <a:p>
            <a:r>
              <a:rPr lang="en-US" sz="2000"/>
              <a:t>Vicente Cruz</a:t>
            </a:r>
          </a:p>
          <a:p>
            <a:r>
              <a:rPr lang="en-US" sz="2000"/>
              <a:t>José Tomás Rebolledo</a:t>
            </a:r>
          </a:p>
          <a:p>
            <a:r>
              <a:rPr lang="en-US" sz="2000"/>
              <a:t>Vicente Akel</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F7B62-21F8-18D3-ACC1-0597D483F918}"/>
              </a:ext>
            </a:extLst>
          </p:cNvPr>
          <p:cNvSpPr>
            <a:spLocks noGrp="1"/>
          </p:cNvSpPr>
          <p:nvPr>
            <p:ph type="title"/>
          </p:nvPr>
        </p:nvSpPr>
        <p:spPr/>
        <p:txBody>
          <a:bodyPr>
            <a:normAutofit/>
          </a:bodyPr>
          <a:lstStyle/>
          <a:p>
            <a:r>
              <a:rPr lang="en-US" sz="4000"/>
              <a:t>O3</a:t>
            </a:r>
          </a:p>
        </p:txBody>
      </p:sp>
      <p:sp>
        <p:nvSpPr>
          <p:cNvPr id="3" name="Content Placeholder 2">
            <a:extLst>
              <a:ext uri="{FF2B5EF4-FFF2-40B4-BE49-F238E27FC236}">
                <a16:creationId xmlns:a16="http://schemas.microsoft.com/office/drawing/2014/main" id="{AC745FDB-FEDA-0739-9BE1-0339CC3A9758}"/>
              </a:ext>
            </a:extLst>
          </p:cNvPr>
          <p:cNvSpPr>
            <a:spLocks noGrp="1"/>
          </p:cNvSpPr>
          <p:nvPr>
            <p:ph idx="1"/>
          </p:nvPr>
        </p:nvSpPr>
        <p:spPr/>
        <p:txBody>
          <a:bodyPr vert="horz" lIns="91440" tIns="45720" rIns="91440" bIns="45720" rtlCol="0" anchor="t">
            <a:normAutofit/>
          </a:bodyPr>
          <a:lstStyle/>
          <a:p>
            <a:r>
              <a:rPr lang="en-US" sz="2000" b="1" err="1">
                <a:ea typeface="+mn-lt"/>
                <a:cs typeface="+mn-lt"/>
              </a:rPr>
              <a:t>Descripción</a:t>
            </a:r>
            <a:r>
              <a:rPr lang="en-US" sz="2000" b="1">
                <a:ea typeface="+mn-lt"/>
                <a:cs typeface="+mn-lt"/>
              </a:rPr>
              <a:t>:</a:t>
            </a:r>
            <a:r>
              <a:rPr lang="en-US" sz="2000">
                <a:solidFill>
                  <a:srgbClr val="404040"/>
                </a:solidFill>
                <a:ea typeface="+mn-lt"/>
                <a:cs typeface="+mn-lt"/>
              </a:rPr>
              <a:t> </a:t>
            </a:r>
            <a:r>
              <a:rPr lang="en-US" sz="2000" err="1">
                <a:solidFill>
                  <a:srgbClr val="404040"/>
                </a:solidFill>
                <a:ea typeface="+mn-lt"/>
                <a:cs typeface="+mn-lt"/>
              </a:rPr>
              <a:t>Optimizaciones</a:t>
            </a:r>
            <a:r>
              <a:rPr lang="en-US" sz="2000">
                <a:solidFill>
                  <a:srgbClr val="404040"/>
                </a:solidFill>
                <a:ea typeface="+mn-lt"/>
                <a:cs typeface="+mn-lt"/>
              </a:rPr>
              <a:t> </a:t>
            </a:r>
            <a:r>
              <a:rPr lang="en-US" sz="2000" err="1">
                <a:solidFill>
                  <a:srgbClr val="404040"/>
                </a:solidFill>
                <a:ea typeface="+mn-lt"/>
                <a:cs typeface="+mn-lt"/>
              </a:rPr>
              <a:t>adicionales</a:t>
            </a:r>
            <a:r>
              <a:rPr lang="en-US" sz="2000">
                <a:solidFill>
                  <a:srgbClr val="404040"/>
                </a:solidFill>
                <a:ea typeface="+mn-lt"/>
                <a:cs typeface="+mn-lt"/>
              </a:rPr>
              <a:t> que </a:t>
            </a:r>
            <a:r>
              <a:rPr lang="en-US" sz="2000" err="1">
                <a:solidFill>
                  <a:srgbClr val="404040"/>
                </a:solidFill>
                <a:ea typeface="+mn-lt"/>
                <a:cs typeface="+mn-lt"/>
              </a:rPr>
              <a:t>pueden</a:t>
            </a:r>
            <a:r>
              <a:rPr lang="en-US" sz="2000">
                <a:solidFill>
                  <a:srgbClr val="404040"/>
                </a:solidFill>
                <a:ea typeface="+mn-lt"/>
                <a:cs typeface="+mn-lt"/>
              </a:rPr>
              <a:t> </a:t>
            </a:r>
            <a:r>
              <a:rPr lang="en-US" sz="2000" err="1">
                <a:solidFill>
                  <a:srgbClr val="404040"/>
                </a:solidFill>
                <a:ea typeface="+mn-lt"/>
                <a:cs typeface="+mn-lt"/>
              </a:rPr>
              <a:t>requerir</a:t>
            </a:r>
            <a:r>
              <a:rPr lang="en-US" sz="2000">
                <a:solidFill>
                  <a:srgbClr val="404040"/>
                </a:solidFill>
                <a:ea typeface="+mn-lt"/>
                <a:cs typeface="+mn-lt"/>
              </a:rPr>
              <a:t> </a:t>
            </a:r>
            <a:r>
              <a:rPr lang="en-US" sz="2000" err="1">
                <a:solidFill>
                  <a:srgbClr val="404040"/>
                </a:solidFill>
                <a:ea typeface="+mn-lt"/>
                <a:cs typeface="+mn-lt"/>
              </a:rPr>
              <a:t>más</a:t>
            </a:r>
            <a:r>
              <a:rPr lang="en-US" sz="2000">
                <a:solidFill>
                  <a:srgbClr val="404040"/>
                </a:solidFill>
                <a:ea typeface="+mn-lt"/>
                <a:cs typeface="+mn-lt"/>
              </a:rPr>
              <a:t> </a:t>
            </a:r>
            <a:r>
              <a:rPr lang="en-US" sz="2000" err="1">
                <a:solidFill>
                  <a:srgbClr val="404040"/>
                </a:solidFill>
                <a:ea typeface="+mn-lt"/>
                <a:cs typeface="+mn-lt"/>
              </a:rPr>
              <a:t>tiempo</a:t>
            </a:r>
            <a:r>
              <a:rPr lang="en-US" sz="2000">
                <a:solidFill>
                  <a:srgbClr val="404040"/>
                </a:solidFill>
                <a:ea typeface="+mn-lt"/>
                <a:cs typeface="+mn-lt"/>
              </a:rPr>
              <a:t> de </a:t>
            </a:r>
            <a:r>
              <a:rPr lang="en-US" sz="2000" err="1">
                <a:solidFill>
                  <a:srgbClr val="404040"/>
                </a:solidFill>
                <a:ea typeface="+mn-lt"/>
                <a:cs typeface="+mn-lt"/>
              </a:rPr>
              <a:t>compilación</a:t>
            </a:r>
            <a:r>
              <a:rPr lang="en-US" sz="2000">
                <a:solidFill>
                  <a:srgbClr val="404040"/>
                </a:solidFill>
                <a:ea typeface="+mn-lt"/>
                <a:cs typeface="+mn-lt"/>
              </a:rPr>
              <a:t>. </a:t>
            </a:r>
            <a:r>
              <a:rPr lang="en-US" sz="2000" err="1">
                <a:solidFill>
                  <a:srgbClr val="404040"/>
                </a:solidFill>
                <a:ea typeface="+mn-lt"/>
                <a:cs typeface="+mn-lt"/>
              </a:rPr>
              <a:t>Optimiza</a:t>
            </a:r>
            <a:r>
              <a:rPr lang="en-US" sz="2000">
                <a:solidFill>
                  <a:srgbClr val="404040"/>
                </a:solidFill>
                <a:ea typeface="+mn-lt"/>
                <a:cs typeface="+mn-lt"/>
              </a:rPr>
              <a:t> </a:t>
            </a:r>
            <a:r>
              <a:rPr lang="en-US" sz="2000" err="1">
                <a:solidFill>
                  <a:srgbClr val="404040"/>
                </a:solidFill>
                <a:ea typeface="+mn-lt"/>
                <a:cs typeface="+mn-lt"/>
              </a:rPr>
              <a:t>el</a:t>
            </a:r>
            <a:r>
              <a:rPr lang="en-US" sz="2000">
                <a:solidFill>
                  <a:srgbClr val="404040"/>
                </a:solidFill>
                <a:ea typeface="+mn-lt"/>
                <a:cs typeface="+mn-lt"/>
              </a:rPr>
              <a:t> </a:t>
            </a:r>
            <a:r>
              <a:rPr lang="en-US" sz="2000" err="1">
                <a:solidFill>
                  <a:srgbClr val="404040"/>
                </a:solidFill>
                <a:ea typeface="+mn-lt"/>
                <a:cs typeface="+mn-lt"/>
              </a:rPr>
              <a:t>código</a:t>
            </a:r>
            <a:r>
              <a:rPr lang="en-US" sz="2000">
                <a:solidFill>
                  <a:srgbClr val="404040"/>
                </a:solidFill>
                <a:ea typeface="+mn-lt"/>
                <a:cs typeface="+mn-lt"/>
              </a:rPr>
              <a:t> al </a:t>
            </a:r>
            <a:r>
              <a:rPr lang="en-US" sz="2000" err="1">
                <a:solidFill>
                  <a:srgbClr val="404040"/>
                </a:solidFill>
                <a:ea typeface="+mn-lt"/>
                <a:cs typeface="+mn-lt"/>
              </a:rPr>
              <a:t>máximo</a:t>
            </a:r>
            <a:r>
              <a:rPr lang="en-US" sz="2000">
                <a:solidFill>
                  <a:srgbClr val="404040"/>
                </a:solidFill>
                <a:ea typeface="+mn-lt"/>
                <a:cs typeface="+mn-lt"/>
              </a:rPr>
              <a:t>.</a:t>
            </a:r>
            <a:endParaRPr lang="en-US" sz="2000">
              <a:solidFill>
                <a:srgbClr val="404040"/>
              </a:solidFill>
            </a:endParaRPr>
          </a:p>
          <a:p>
            <a:r>
              <a:rPr lang="en-US" sz="2000" b="1" err="1">
                <a:ea typeface="+mn-lt"/>
                <a:cs typeface="+mn-lt"/>
              </a:rPr>
              <a:t>Uso</a:t>
            </a:r>
            <a:r>
              <a:rPr lang="en-US" sz="2000" b="1">
                <a:ea typeface="+mn-lt"/>
                <a:cs typeface="+mn-lt"/>
              </a:rPr>
              <a:t> </a:t>
            </a:r>
            <a:r>
              <a:rPr lang="en-US" sz="2000" b="1" err="1">
                <a:ea typeface="+mn-lt"/>
                <a:cs typeface="+mn-lt"/>
              </a:rPr>
              <a:t>Típico</a:t>
            </a:r>
            <a:r>
              <a:rPr lang="en-US" sz="2000" b="1">
                <a:ea typeface="+mn-lt"/>
                <a:cs typeface="+mn-lt"/>
              </a:rPr>
              <a:t>:</a:t>
            </a:r>
            <a:r>
              <a:rPr lang="en-US" sz="2000">
                <a:solidFill>
                  <a:srgbClr val="404040"/>
                </a:solidFill>
                <a:ea typeface="+mn-lt"/>
                <a:cs typeface="+mn-lt"/>
              </a:rPr>
              <a:t> Ideal para builds de </a:t>
            </a:r>
            <a:r>
              <a:rPr lang="en-US" sz="2000" err="1">
                <a:solidFill>
                  <a:srgbClr val="404040"/>
                </a:solidFill>
                <a:ea typeface="+mn-lt"/>
                <a:cs typeface="+mn-lt"/>
              </a:rPr>
              <a:t>lanzamiento</a:t>
            </a:r>
            <a:r>
              <a:rPr lang="en-US" sz="2000">
                <a:solidFill>
                  <a:srgbClr val="404040"/>
                </a:solidFill>
                <a:ea typeface="+mn-lt"/>
                <a:cs typeface="+mn-lt"/>
              </a:rPr>
              <a:t> </a:t>
            </a:r>
            <a:r>
              <a:rPr lang="en-US" sz="2000" err="1">
                <a:solidFill>
                  <a:srgbClr val="404040"/>
                </a:solidFill>
                <a:ea typeface="+mn-lt"/>
                <a:cs typeface="+mn-lt"/>
              </a:rPr>
              <a:t>donde</a:t>
            </a:r>
            <a:r>
              <a:rPr lang="en-US" sz="2000">
                <a:solidFill>
                  <a:srgbClr val="404040"/>
                </a:solidFill>
                <a:ea typeface="+mn-lt"/>
                <a:cs typeface="+mn-lt"/>
              </a:rPr>
              <a:t> </a:t>
            </a:r>
            <a:r>
              <a:rPr lang="en-US" sz="2000" err="1">
                <a:solidFill>
                  <a:srgbClr val="404040"/>
                </a:solidFill>
                <a:ea typeface="+mn-lt"/>
                <a:cs typeface="+mn-lt"/>
              </a:rPr>
              <a:t>el</a:t>
            </a:r>
            <a:r>
              <a:rPr lang="en-US" sz="2000">
                <a:solidFill>
                  <a:srgbClr val="404040"/>
                </a:solidFill>
                <a:ea typeface="+mn-lt"/>
                <a:cs typeface="+mn-lt"/>
              </a:rPr>
              <a:t> </a:t>
            </a:r>
            <a:r>
              <a:rPr lang="en-US" sz="2000" err="1">
                <a:solidFill>
                  <a:srgbClr val="404040"/>
                </a:solidFill>
                <a:ea typeface="+mn-lt"/>
                <a:cs typeface="+mn-lt"/>
              </a:rPr>
              <a:t>rendimiento</a:t>
            </a:r>
            <a:r>
              <a:rPr lang="en-US" sz="2000">
                <a:solidFill>
                  <a:srgbClr val="404040"/>
                </a:solidFill>
                <a:ea typeface="+mn-lt"/>
                <a:cs typeface="+mn-lt"/>
              </a:rPr>
              <a:t> es </a:t>
            </a:r>
            <a:r>
              <a:rPr lang="en-US" sz="2000" err="1">
                <a:solidFill>
                  <a:srgbClr val="404040"/>
                </a:solidFill>
                <a:ea typeface="+mn-lt"/>
                <a:cs typeface="+mn-lt"/>
              </a:rPr>
              <a:t>crítico</a:t>
            </a:r>
            <a:r>
              <a:rPr lang="en-US" sz="2000">
                <a:solidFill>
                  <a:srgbClr val="404040"/>
                </a:solidFill>
                <a:ea typeface="+mn-lt"/>
                <a:cs typeface="+mn-lt"/>
              </a:rPr>
              <a:t>.</a:t>
            </a:r>
            <a:endParaRPr lang="en-US" sz="2000"/>
          </a:p>
          <a:p>
            <a:endParaRPr lang="en-US"/>
          </a:p>
        </p:txBody>
      </p:sp>
      <p:sp>
        <p:nvSpPr>
          <p:cNvPr id="5" name="TextBox 4">
            <a:extLst>
              <a:ext uri="{FF2B5EF4-FFF2-40B4-BE49-F238E27FC236}">
                <a16:creationId xmlns:a16="http://schemas.microsoft.com/office/drawing/2014/main" id="{39384CA4-79F4-A479-3095-51C4B049172D}"/>
              </a:ext>
            </a:extLst>
          </p:cNvPr>
          <p:cNvSpPr txBox="1"/>
          <p:nvPr/>
        </p:nvSpPr>
        <p:spPr>
          <a:xfrm>
            <a:off x="675239" y="5667795"/>
            <a:ext cx="83320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757575"/>
                </a:solidFill>
              </a:rPr>
              <a:t>Fuente: </a:t>
            </a:r>
            <a:r>
              <a:rPr lang="en-US">
                <a:solidFill>
                  <a:srgbClr val="757575"/>
                </a:solidFill>
                <a:ea typeface="+mn-lt"/>
                <a:cs typeface="+mn-lt"/>
              </a:rPr>
              <a:t>https://emscripten.org/docs/tools_reference/emcc.html#emcc-o0</a:t>
            </a:r>
            <a:endParaRPr lang="en-US">
              <a:solidFill>
                <a:srgbClr val="757575"/>
              </a:solidFill>
            </a:endParaRPr>
          </a:p>
        </p:txBody>
      </p:sp>
    </p:spTree>
    <p:extLst>
      <p:ext uri="{BB962C8B-B14F-4D97-AF65-F5344CB8AC3E}">
        <p14:creationId xmlns:p14="http://schemas.microsoft.com/office/powerpoint/2010/main" val="3113210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E97CA-AD9C-D3AB-F4D6-E59D81FAE12E}"/>
              </a:ext>
            </a:extLst>
          </p:cNvPr>
          <p:cNvSpPr>
            <a:spLocks noGrp="1"/>
          </p:cNvSpPr>
          <p:nvPr>
            <p:ph type="title"/>
          </p:nvPr>
        </p:nvSpPr>
        <p:spPr/>
        <p:txBody>
          <a:bodyPr>
            <a:normAutofit/>
          </a:bodyPr>
          <a:lstStyle/>
          <a:p>
            <a:r>
              <a:rPr lang="en-US" sz="4000"/>
              <a:t>Og</a:t>
            </a:r>
          </a:p>
        </p:txBody>
      </p:sp>
      <p:sp>
        <p:nvSpPr>
          <p:cNvPr id="3" name="Content Placeholder 2">
            <a:extLst>
              <a:ext uri="{FF2B5EF4-FFF2-40B4-BE49-F238E27FC236}">
                <a16:creationId xmlns:a16="http://schemas.microsoft.com/office/drawing/2014/main" id="{187E307D-86B3-3E25-E6E6-767A99B4C32B}"/>
              </a:ext>
            </a:extLst>
          </p:cNvPr>
          <p:cNvSpPr>
            <a:spLocks noGrp="1"/>
          </p:cNvSpPr>
          <p:nvPr>
            <p:ph idx="1"/>
          </p:nvPr>
        </p:nvSpPr>
        <p:spPr/>
        <p:txBody>
          <a:bodyPr vert="horz" lIns="91440" tIns="45720" rIns="91440" bIns="45720" rtlCol="0" anchor="t">
            <a:normAutofit/>
          </a:bodyPr>
          <a:lstStyle/>
          <a:p>
            <a:r>
              <a:rPr lang="en-US" sz="2000" b="1" err="1">
                <a:ea typeface="+mn-lt"/>
                <a:cs typeface="+mn-lt"/>
              </a:rPr>
              <a:t>Descripción</a:t>
            </a:r>
            <a:r>
              <a:rPr lang="en-US" sz="2000" b="1">
                <a:ea typeface="+mn-lt"/>
                <a:cs typeface="+mn-lt"/>
              </a:rPr>
              <a:t>:</a:t>
            </a:r>
            <a:r>
              <a:rPr lang="en-US" sz="2000">
                <a:solidFill>
                  <a:srgbClr val="404040"/>
                </a:solidFill>
                <a:ea typeface="+mn-lt"/>
                <a:cs typeface="+mn-lt"/>
              </a:rPr>
              <a:t> Similar a O1, </a:t>
            </a:r>
            <a:r>
              <a:rPr lang="en-US" sz="2000" err="1">
                <a:solidFill>
                  <a:srgbClr val="404040"/>
                </a:solidFill>
                <a:ea typeface="+mn-lt"/>
                <a:cs typeface="+mn-lt"/>
              </a:rPr>
              <a:t>pero</a:t>
            </a:r>
            <a:r>
              <a:rPr lang="en-US" sz="2000">
                <a:solidFill>
                  <a:srgbClr val="404040"/>
                </a:solidFill>
                <a:ea typeface="+mn-lt"/>
                <a:cs typeface="+mn-lt"/>
              </a:rPr>
              <a:t> </a:t>
            </a:r>
            <a:r>
              <a:rPr lang="en-US" sz="2000" err="1">
                <a:solidFill>
                  <a:srgbClr val="404040"/>
                </a:solidFill>
                <a:ea typeface="+mn-lt"/>
                <a:cs typeface="+mn-lt"/>
              </a:rPr>
              <a:t>en</a:t>
            </a:r>
            <a:r>
              <a:rPr lang="en-US" sz="2000">
                <a:solidFill>
                  <a:srgbClr val="404040"/>
                </a:solidFill>
                <a:ea typeface="+mn-lt"/>
                <a:cs typeface="+mn-lt"/>
              </a:rPr>
              <a:t> </a:t>
            </a:r>
            <a:r>
              <a:rPr lang="en-US" sz="2000" err="1">
                <a:solidFill>
                  <a:srgbClr val="404040"/>
                </a:solidFill>
                <a:ea typeface="+mn-lt"/>
                <a:cs typeface="+mn-lt"/>
              </a:rPr>
              <a:t>futuras</a:t>
            </a:r>
            <a:r>
              <a:rPr lang="en-US" sz="2000">
                <a:solidFill>
                  <a:srgbClr val="404040"/>
                </a:solidFill>
                <a:ea typeface="+mn-lt"/>
                <a:cs typeface="+mn-lt"/>
              </a:rPr>
              <a:t> </a:t>
            </a:r>
            <a:r>
              <a:rPr lang="en-US" sz="2000" err="1">
                <a:solidFill>
                  <a:srgbClr val="404040"/>
                </a:solidFill>
                <a:ea typeface="+mn-lt"/>
                <a:cs typeface="+mn-lt"/>
              </a:rPr>
              <a:t>versiones</a:t>
            </a:r>
            <a:r>
              <a:rPr lang="en-US" sz="2000">
                <a:solidFill>
                  <a:srgbClr val="404040"/>
                </a:solidFill>
                <a:ea typeface="+mn-lt"/>
                <a:cs typeface="+mn-lt"/>
              </a:rPr>
              <a:t>, </a:t>
            </a:r>
            <a:r>
              <a:rPr lang="en-US" sz="2000" err="1">
                <a:solidFill>
                  <a:srgbClr val="404040"/>
                </a:solidFill>
                <a:ea typeface="+mn-lt"/>
                <a:cs typeface="+mn-lt"/>
              </a:rPr>
              <a:t>podría</a:t>
            </a:r>
            <a:r>
              <a:rPr lang="en-US" sz="2000">
                <a:solidFill>
                  <a:srgbClr val="404040"/>
                </a:solidFill>
                <a:ea typeface="+mn-lt"/>
                <a:cs typeface="+mn-lt"/>
              </a:rPr>
              <a:t> </a:t>
            </a:r>
            <a:r>
              <a:rPr lang="en-US" sz="2000" err="1">
                <a:solidFill>
                  <a:srgbClr val="404040"/>
                </a:solidFill>
                <a:ea typeface="+mn-lt"/>
                <a:cs typeface="+mn-lt"/>
              </a:rPr>
              <a:t>deshabilitar</a:t>
            </a:r>
            <a:r>
              <a:rPr lang="en-US" sz="2000">
                <a:solidFill>
                  <a:srgbClr val="404040"/>
                </a:solidFill>
                <a:ea typeface="+mn-lt"/>
                <a:cs typeface="+mn-lt"/>
              </a:rPr>
              <a:t> </a:t>
            </a:r>
            <a:r>
              <a:rPr lang="en-US" sz="2000" err="1">
                <a:solidFill>
                  <a:srgbClr val="404040"/>
                </a:solidFill>
                <a:ea typeface="+mn-lt"/>
                <a:cs typeface="+mn-lt"/>
              </a:rPr>
              <a:t>ciertas</a:t>
            </a:r>
            <a:r>
              <a:rPr lang="en-US" sz="2000">
                <a:solidFill>
                  <a:srgbClr val="404040"/>
                </a:solidFill>
                <a:ea typeface="+mn-lt"/>
                <a:cs typeface="+mn-lt"/>
              </a:rPr>
              <a:t> </a:t>
            </a:r>
            <a:r>
              <a:rPr lang="en-US" sz="2000" err="1">
                <a:solidFill>
                  <a:srgbClr val="404040"/>
                </a:solidFill>
                <a:ea typeface="+mn-lt"/>
                <a:cs typeface="+mn-lt"/>
              </a:rPr>
              <a:t>optimizaciones</a:t>
            </a:r>
            <a:r>
              <a:rPr lang="en-US" sz="2000">
                <a:solidFill>
                  <a:srgbClr val="404040"/>
                </a:solidFill>
                <a:ea typeface="+mn-lt"/>
                <a:cs typeface="+mn-lt"/>
              </a:rPr>
              <a:t> para </a:t>
            </a:r>
            <a:r>
              <a:rPr lang="en-US" sz="2000" err="1">
                <a:solidFill>
                  <a:srgbClr val="404040"/>
                </a:solidFill>
                <a:ea typeface="+mn-lt"/>
                <a:cs typeface="+mn-lt"/>
              </a:rPr>
              <a:t>mejorar</a:t>
            </a:r>
            <a:r>
              <a:rPr lang="en-US" sz="2000">
                <a:solidFill>
                  <a:srgbClr val="404040"/>
                </a:solidFill>
                <a:ea typeface="+mn-lt"/>
                <a:cs typeface="+mn-lt"/>
              </a:rPr>
              <a:t> la </a:t>
            </a:r>
            <a:r>
              <a:rPr lang="en-US" sz="2000" err="1">
                <a:solidFill>
                  <a:srgbClr val="404040"/>
                </a:solidFill>
                <a:ea typeface="+mn-lt"/>
                <a:cs typeface="+mn-lt"/>
              </a:rPr>
              <a:t>depurabilidad</a:t>
            </a:r>
            <a:r>
              <a:rPr lang="en-US" sz="2000">
                <a:solidFill>
                  <a:srgbClr val="404040"/>
                </a:solidFill>
                <a:ea typeface="+mn-lt"/>
                <a:cs typeface="+mn-lt"/>
              </a:rPr>
              <a:t>.</a:t>
            </a:r>
            <a:endParaRPr lang="en-US" sz="2000">
              <a:solidFill>
                <a:srgbClr val="404040"/>
              </a:solidFill>
            </a:endParaRPr>
          </a:p>
          <a:p>
            <a:r>
              <a:rPr lang="en-US" sz="2000" b="1" err="1">
                <a:ea typeface="+mn-lt"/>
                <a:cs typeface="+mn-lt"/>
              </a:rPr>
              <a:t>Uso</a:t>
            </a:r>
            <a:r>
              <a:rPr lang="en-US" sz="2000" b="1">
                <a:ea typeface="+mn-lt"/>
                <a:cs typeface="+mn-lt"/>
              </a:rPr>
              <a:t> </a:t>
            </a:r>
            <a:r>
              <a:rPr lang="en-US" sz="2000" b="1" err="1">
                <a:ea typeface="+mn-lt"/>
                <a:cs typeface="+mn-lt"/>
              </a:rPr>
              <a:t>Típico</a:t>
            </a:r>
            <a:r>
              <a:rPr lang="en-US" sz="2000" b="1">
                <a:ea typeface="+mn-lt"/>
                <a:cs typeface="+mn-lt"/>
              </a:rPr>
              <a:t>:</a:t>
            </a:r>
            <a:r>
              <a:rPr lang="en-US" sz="2000">
                <a:solidFill>
                  <a:srgbClr val="404040"/>
                </a:solidFill>
                <a:ea typeface="+mn-lt"/>
                <a:cs typeface="+mn-lt"/>
              </a:rPr>
              <a:t> Para </a:t>
            </a:r>
            <a:r>
              <a:rPr lang="en-US" sz="2000" err="1">
                <a:solidFill>
                  <a:srgbClr val="404040"/>
                </a:solidFill>
                <a:ea typeface="+mn-lt"/>
                <a:cs typeface="+mn-lt"/>
              </a:rPr>
              <a:t>desarrollo</a:t>
            </a:r>
            <a:r>
              <a:rPr lang="en-US" sz="2000">
                <a:solidFill>
                  <a:srgbClr val="404040"/>
                </a:solidFill>
                <a:ea typeface="+mn-lt"/>
                <a:cs typeface="+mn-lt"/>
              </a:rPr>
              <a:t> </a:t>
            </a:r>
            <a:r>
              <a:rPr lang="en-US" sz="2000" err="1">
                <a:solidFill>
                  <a:srgbClr val="404040"/>
                </a:solidFill>
                <a:ea typeface="+mn-lt"/>
                <a:cs typeface="+mn-lt"/>
              </a:rPr>
              <a:t>cuando</a:t>
            </a:r>
            <a:r>
              <a:rPr lang="en-US" sz="2000">
                <a:solidFill>
                  <a:srgbClr val="404040"/>
                </a:solidFill>
                <a:ea typeface="+mn-lt"/>
                <a:cs typeface="+mn-lt"/>
              </a:rPr>
              <a:t> la </a:t>
            </a:r>
            <a:r>
              <a:rPr lang="en-US" sz="2000" err="1">
                <a:solidFill>
                  <a:srgbClr val="404040"/>
                </a:solidFill>
                <a:ea typeface="+mn-lt"/>
                <a:cs typeface="+mn-lt"/>
              </a:rPr>
              <a:t>depurabilidad</a:t>
            </a:r>
            <a:r>
              <a:rPr lang="en-US" sz="2000">
                <a:solidFill>
                  <a:srgbClr val="404040"/>
                </a:solidFill>
                <a:ea typeface="+mn-lt"/>
                <a:cs typeface="+mn-lt"/>
              </a:rPr>
              <a:t> es </a:t>
            </a:r>
            <a:r>
              <a:rPr lang="en-US" sz="2000" err="1">
                <a:solidFill>
                  <a:srgbClr val="404040"/>
                </a:solidFill>
                <a:ea typeface="+mn-lt"/>
                <a:cs typeface="+mn-lt"/>
              </a:rPr>
              <a:t>más</a:t>
            </a:r>
            <a:r>
              <a:rPr lang="en-US" sz="2000">
                <a:solidFill>
                  <a:srgbClr val="404040"/>
                </a:solidFill>
                <a:ea typeface="+mn-lt"/>
                <a:cs typeface="+mn-lt"/>
              </a:rPr>
              <a:t> </a:t>
            </a:r>
            <a:r>
              <a:rPr lang="en-US" sz="2000" err="1">
                <a:solidFill>
                  <a:srgbClr val="404040"/>
                </a:solidFill>
                <a:ea typeface="+mn-lt"/>
                <a:cs typeface="+mn-lt"/>
              </a:rPr>
              <a:t>importante</a:t>
            </a:r>
            <a:r>
              <a:rPr lang="en-US" sz="2000">
                <a:solidFill>
                  <a:srgbClr val="404040"/>
                </a:solidFill>
                <a:ea typeface="+mn-lt"/>
                <a:cs typeface="+mn-lt"/>
              </a:rPr>
              <a:t> que </a:t>
            </a:r>
            <a:r>
              <a:rPr lang="en-US" sz="2000" err="1">
                <a:solidFill>
                  <a:srgbClr val="404040"/>
                </a:solidFill>
                <a:ea typeface="+mn-lt"/>
                <a:cs typeface="+mn-lt"/>
              </a:rPr>
              <a:t>el</a:t>
            </a:r>
            <a:r>
              <a:rPr lang="en-US" sz="2000">
                <a:solidFill>
                  <a:srgbClr val="404040"/>
                </a:solidFill>
                <a:ea typeface="+mn-lt"/>
                <a:cs typeface="+mn-lt"/>
              </a:rPr>
              <a:t> </a:t>
            </a:r>
            <a:r>
              <a:rPr lang="en-US" sz="2000" err="1">
                <a:solidFill>
                  <a:srgbClr val="404040"/>
                </a:solidFill>
                <a:ea typeface="+mn-lt"/>
                <a:cs typeface="+mn-lt"/>
              </a:rPr>
              <a:t>rendimiento</a:t>
            </a:r>
            <a:r>
              <a:rPr lang="en-US" sz="2000">
                <a:solidFill>
                  <a:srgbClr val="404040"/>
                </a:solidFill>
                <a:ea typeface="+mn-lt"/>
                <a:cs typeface="+mn-lt"/>
              </a:rPr>
              <a:t> </a:t>
            </a:r>
            <a:r>
              <a:rPr lang="en-US" sz="2000" err="1">
                <a:solidFill>
                  <a:srgbClr val="404040"/>
                </a:solidFill>
                <a:ea typeface="+mn-lt"/>
                <a:cs typeface="+mn-lt"/>
              </a:rPr>
              <a:t>extremo</a:t>
            </a:r>
            <a:r>
              <a:rPr lang="en-US" sz="2000">
                <a:solidFill>
                  <a:srgbClr val="404040"/>
                </a:solidFill>
                <a:ea typeface="+mn-lt"/>
                <a:cs typeface="+mn-lt"/>
              </a:rPr>
              <a:t>.</a:t>
            </a:r>
            <a:endParaRPr lang="en-US" sz="2000"/>
          </a:p>
          <a:p>
            <a:endParaRPr lang="en-US"/>
          </a:p>
        </p:txBody>
      </p:sp>
      <p:sp>
        <p:nvSpPr>
          <p:cNvPr id="5" name="TextBox 4">
            <a:extLst>
              <a:ext uri="{FF2B5EF4-FFF2-40B4-BE49-F238E27FC236}">
                <a16:creationId xmlns:a16="http://schemas.microsoft.com/office/drawing/2014/main" id="{DCBF485C-147C-0CBB-BCA5-0EFAEA1B9CEC}"/>
              </a:ext>
            </a:extLst>
          </p:cNvPr>
          <p:cNvSpPr txBox="1"/>
          <p:nvPr/>
        </p:nvSpPr>
        <p:spPr>
          <a:xfrm>
            <a:off x="675239" y="5667795"/>
            <a:ext cx="83320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757575"/>
                </a:solidFill>
              </a:rPr>
              <a:t>Fuente: </a:t>
            </a:r>
            <a:r>
              <a:rPr lang="en-US">
                <a:solidFill>
                  <a:srgbClr val="757575"/>
                </a:solidFill>
                <a:ea typeface="+mn-lt"/>
                <a:cs typeface="+mn-lt"/>
              </a:rPr>
              <a:t>https://emscripten.org/docs/tools_reference/emcc.html#emcc-o0</a:t>
            </a:r>
            <a:endParaRPr lang="en-US">
              <a:solidFill>
                <a:srgbClr val="757575"/>
              </a:solidFill>
            </a:endParaRPr>
          </a:p>
        </p:txBody>
      </p:sp>
    </p:spTree>
    <p:extLst>
      <p:ext uri="{BB962C8B-B14F-4D97-AF65-F5344CB8AC3E}">
        <p14:creationId xmlns:p14="http://schemas.microsoft.com/office/powerpoint/2010/main" val="408044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8353-6261-7790-18A4-E3AA2A60CC70}"/>
              </a:ext>
            </a:extLst>
          </p:cNvPr>
          <p:cNvSpPr>
            <a:spLocks noGrp="1"/>
          </p:cNvSpPr>
          <p:nvPr>
            <p:ph type="title"/>
          </p:nvPr>
        </p:nvSpPr>
        <p:spPr/>
        <p:txBody>
          <a:bodyPr>
            <a:normAutofit/>
          </a:bodyPr>
          <a:lstStyle/>
          <a:p>
            <a:r>
              <a:rPr lang="en-US" sz="4000" err="1"/>
              <a:t>Os</a:t>
            </a:r>
            <a:endParaRPr lang="en-US" sz="4000"/>
          </a:p>
        </p:txBody>
      </p:sp>
      <p:sp>
        <p:nvSpPr>
          <p:cNvPr id="3" name="Content Placeholder 2">
            <a:extLst>
              <a:ext uri="{FF2B5EF4-FFF2-40B4-BE49-F238E27FC236}">
                <a16:creationId xmlns:a16="http://schemas.microsoft.com/office/drawing/2014/main" id="{9834DB25-4CE5-7F4E-33E1-91D309A4339F}"/>
              </a:ext>
            </a:extLst>
          </p:cNvPr>
          <p:cNvSpPr>
            <a:spLocks noGrp="1"/>
          </p:cNvSpPr>
          <p:nvPr>
            <p:ph idx="1"/>
          </p:nvPr>
        </p:nvSpPr>
        <p:spPr/>
        <p:txBody>
          <a:bodyPr vert="horz" lIns="91440" tIns="45720" rIns="91440" bIns="45720" rtlCol="0" anchor="t">
            <a:normAutofit/>
          </a:bodyPr>
          <a:lstStyle/>
          <a:p>
            <a:r>
              <a:rPr lang="en-US" sz="2000" b="1" err="1">
                <a:ea typeface="+mn-lt"/>
                <a:cs typeface="+mn-lt"/>
              </a:rPr>
              <a:t>Descripción</a:t>
            </a:r>
            <a:r>
              <a:rPr lang="en-US" sz="2000" b="1">
                <a:ea typeface="+mn-lt"/>
                <a:cs typeface="+mn-lt"/>
              </a:rPr>
              <a:t>:</a:t>
            </a:r>
            <a:r>
              <a:rPr lang="en-US" sz="2000">
                <a:solidFill>
                  <a:srgbClr val="404040"/>
                </a:solidFill>
                <a:ea typeface="+mn-lt"/>
                <a:cs typeface="+mn-lt"/>
              </a:rPr>
              <a:t> </a:t>
            </a:r>
            <a:r>
              <a:rPr lang="en-US" sz="2000" err="1">
                <a:solidFill>
                  <a:srgbClr val="404040"/>
                </a:solidFill>
                <a:ea typeface="+mn-lt"/>
                <a:cs typeface="+mn-lt"/>
              </a:rPr>
              <a:t>Optimiza</a:t>
            </a:r>
            <a:r>
              <a:rPr lang="en-US" sz="2000">
                <a:solidFill>
                  <a:srgbClr val="404040"/>
                </a:solidFill>
                <a:ea typeface="+mn-lt"/>
                <a:cs typeface="+mn-lt"/>
              </a:rPr>
              <a:t> </a:t>
            </a:r>
            <a:r>
              <a:rPr lang="en-US" sz="2000" err="1">
                <a:solidFill>
                  <a:srgbClr val="404040"/>
                </a:solidFill>
                <a:ea typeface="+mn-lt"/>
                <a:cs typeface="+mn-lt"/>
              </a:rPr>
              <a:t>el</a:t>
            </a:r>
            <a:r>
              <a:rPr lang="en-US" sz="2000">
                <a:solidFill>
                  <a:srgbClr val="404040"/>
                </a:solidFill>
                <a:ea typeface="+mn-lt"/>
                <a:cs typeface="+mn-lt"/>
              </a:rPr>
              <a:t> </a:t>
            </a:r>
            <a:r>
              <a:rPr lang="en-US" sz="2000" err="1">
                <a:solidFill>
                  <a:srgbClr val="404040"/>
                </a:solidFill>
                <a:ea typeface="+mn-lt"/>
                <a:cs typeface="+mn-lt"/>
              </a:rPr>
              <a:t>código</a:t>
            </a:r>
            <a:r>
              <a:rPr lang="en-US" sz="2000">
                <a:solidFill>
                  <a:srgbClr val="404040"/>
                </a:solidFill>
                <a:ea typeface="+mn-lt"/>
                <a:cs typeface="+mn-lt"/>
              </a:rPr>
              <a:t> </a:t>
            </a:r>
            <a:r>
              <a:rPr lang="en-US" sz="2000" err="1">
                <a:solidFill>
                  <a:srgbClr val="404040"/>
                </a:solidFill>
                <a:ea typeface="+mn-lt"/>
                <a:cs typeface="+mn-lt"/>
              </a:rPr>
              <a:t>priorizando</a:t>
            </a:r>
            <a:r>
              <a:rPr lang="en-US" sz="2000">
                <a:solidFill>
                  <a:srgbClr val="404040"/>
                </a:solidFill>
                <a:ea typeface="+mn-lt"/>
                <a:cs typeface="+mn-lt"/>
              </a:rPr>
              <a:t> la </a:t>
            </a:r>
            <a:r>
              <a:rPr lang="en-US" sz="2000" err="1">
                <a:solidFill>
                  <a:srgbClr val="404040"/>
                </a:solidFill>
                <a:ea typeface="+mn-lt"/>
                <a:cs typeface="+mn-lt"/>
              </a:rPr>
              <a:t>reducción</a:t>
            </a:r>
            <a:r>
              <a:rPr lang="en-US" sz="2000">
                <a:solidFill>
                  <a:srgbClr val="404040"/>
                </a:solidFill>
                <a:ea typeface="+mn-lt"/>
                <a:cs typeface="+mn-lt"/>
              </a:rPr>
              <a:t> del </a:t>
            </a:r>
            <a:r>
              <a:rPr lang="en-US" sz="2000" err="1">
                <a:solidFill>
                  <a:srgbClr val="404040"/>
                </a:solidFill>
                <a:ea typeface="+mn-lt"/>
                <a:cs typeface="+mn-lt"/>
              </a:rPr>
              <a:t>tamaño</a:t>
            </a:r>
            <a:r>
              <a:rPr lang="en-US" sz="2000">
                <a:solidFill>
                  <a:srgbClr val="404040"/>
                </a:solidFill>
                <a:ea typeface="+mn-lt"/>
                <a:cs typeface="+mn-lt"/>
              </a:rPr>
              <a:t> del </a:t>
            </a:r>
            <a:r>
              <a:rPr lang="en-US" sz="2000" err="1">
                <a:solidFill>
                  <a:srgbClr val="404040"/>
                </a:solidFill>
                <a:ea typeface="+mn-lt"/>
                <a:cs typeface="+mn-lt"/>
              </a:rPr>
              <a:t>código</a:t>
            </a:r>
            <a:r>
              <a:rPr lang="en-US" sz="2000">
                <a:solidFill>
                  <a:srgbClr val="404040"/>
                </a:solidFill>
                <a:ea typeface="+mn-lt"/>
                <a:cs typeface="+mn-lt"/>
              </a:rPr>
              <a:t> </a:t>
            </a:r>
            <a:r>
              <a:rPr lang="en-US" sz="2000" err="1">
                <a:solidFill>
                  <a:srgbClr val="404040"/>
                </a:solidFill>
                <a:ea typeface="+mn-lt"/>
                <a:cs typeface="+mn-lt"/>
              </a:rPr>
              <a:t>sobre</a:t>
            </a:r>
            <a:r>
              <a:rPr lang="en-US" sz="2000">
                <a:solidFill>
                  <a:srgbClr val="404040"/>
                </a:solidFill>
                <a:ea typeface="+mn-lt"/>
                <a:cs typeface="+mn-lt"/>
              </a:rPr>
              <a:t> la </a:t>
            </a:r>
            <a:r>
              <a:rPr lang="en-US" sz="2000" err="1">
                <a:solidFill>
                  <a:srgbClr val="404040"/>
                </a:solidFill>
                <a:ea typeface="+mn-lt"/>
                <a:cs typeface="+mn-lt"/>
              </a:rPr>
              <a:t>velocidad</a:t>
            </a:r>
            <a:r>
              <a:rPr lang="en-US" sz="2000">
                <a:solidFill>
                  <a:srgbClr val="404040"/>
                </a:solidFill>
                <a:ea typeface="+mn-lt"/>
                <a:cs typeface="+mn-lt"/>
              </a:rPr>
              <a:t> de </a:t>
            </a:r>
            <a:r>
              <a:rPr lang="en-US" sz="2000" err="1">
                <a:solidFill>
                  <a:srgbClr val="404040"/>
                </a:solidFill>
                <a:ea typeface="+mn-lt"/>
                <a:cs typeface="+mn-lt"/>
              </a:rPr>
              <a:t>ejecución</a:t>
            </a:r>
            <a:r>
              <a:rPr lang="en-US" sz="2000">
                <a:solidFill>
                  <a:srgbClr val="404040"/>
                </a:solidFill>
                <a:ea typeface="+mn-lt"/>
                <a:cs typeface="+mn-lt"/>
              </a:rPr>
              <a:t>.</a:t>
            </a:r>
            <a:endParaRPr lang="en-US" sz="2000">
              <a:solidFill>
                <a:srgbClr val="404040"/>
              </a:solidFill>
            </a:endParaRPr>
          </a:p>
          <a:p>
            <a:r>
              <a:rPr lang="en-US" sz="2000" b="1" err="1">
                <a:ea typeface="+mn-lt"/>
                <a:cs typeface="+mn-lt"/>
              </a:rPr>
              <a:t>Uso</a:t>
            </a:r>
            <a:r>
              <a:rPr lang="en-US" sz="2000" b="1">
                <a:ea typeface="+mn-lt"/>
                <a:cs typeface="+mn-lt"/>
              </a:rPr>
              <a:t> </a:t>
            </a:r>
            <a:r>
              <a:rPr lang="en-US" sz="2000" b="1" err="1">
                <a:ea typeface="+mn-lt"/>
                <a:cs typeface="+mn-lt"/>
              </a:rPr>
              <a:t>Típico</a:t>
            </a:r>
            <a:r>
              <a:rPr lang="en-US" sz="2000" b="1">
                <a:ea typeface="+mn-lt"/>
                <a:cs typeface="+mn-lt"/>
              </a:rPr>
              <a:t>:</a:t>
            </a:r>
            <a:r>
              <a:rPr lang="en-US" sz="2000">
                <a:solidFill>
                  <a:srgbClr val="404040"/>
                </a:solidFill>
                <a:ea typeface="+mn-lt"/>
                <a:cs typeface="+mn-lt"/>
              </a:rPr>
              <a:t> </a:t>
            </a:r>
            <a:r>
              <a:rPr lang="en-US" sz="2000" err="1">
                <a:solidFill>
                  <a:srgbClr val="404040"/>
                </a:solidFill>
                <a:ea typeface="+mn-lt"/>
                <a:cs typeface="+mn-lt"/>
              </a:rPr>
              <a:t>Útil</a:t>
            </a:r>
            <a:r>
              <a:rPr lang="en-US" sz="2000">
                <a:solidFill>
                  <a:srgbClr val="404040"/>
                </a:solidFill>
                <a:ea typeface="+mn-lt"/>
                <a:cs typeface="+mn-lt"/>
              </a:rPr>
              <a:t> </a:t>
            </a:r>
            <a:r>
              <a:rPr lang="en-US" sz="2000" err="1">
                <a:solidFill>
                  <a:srgbClr val="404040"/>
                </a:solidFill>
                <a:ea typeface="+mn-lt"/>
                <a:cs typeface="+mn-lt"/>
              </a:rPr>
              <a:t>cuando</a:t>
            </a:r>
            <a:r>
              <a:rPr lang="en-US" sz="2000">
                <a:solidFill>
                  <a:srgbClr val="404040"/>
                </a:solidFill>
                <a:ea typeface="+mn-lt"/>
                <a:cs typeface="+mn-lt"/>
              </a:rPr>
              <a:t> se </a:t>
            </a:r>
            <a:r>
              <a:rPr lang="en-US" sz="2000" err="1">
                <a:solidFill>
                  <a:srgbClr val="404040"/>
                </a:solidFill>
                <a:ea typeface="+mn-lt"/>
                <a:cs typeface="+mn-lt"/>
              </a:rPr>
              <a:t>necesita</a:t>
            </a:r>
            <a:r>
              <a:rPr lang="en-US" sz="2000">
                <a:solidFill>
                  <a:srgbClr val="404040"/>
                </a:solidFill>
                <a:ea typeface="+mn-lt"/>
                <a:cs typeface="+mn-lt"/>
              </a:rPr>
              <a:t> </a:t>
            </a:r>
            <a:r>
              <a:rPr lang="en-US" sz="2000" err="1">
                <a:solidFill>
                  <a:srgbClr val="404040"/>
                </a:solidFill>
                <a:ea typeface="+mn-lt"/>
                <a:cs typeface="+mn-lt"/>
              </a:rPr>
              <a:t>reducir</a:t>
            </a:r>
            <a:r>
              <a:rPr lang="en-US" sz="2000">
                <a:solidFill>
                  <a:srgbClr val="404040"/>
                </a:solidFill>
                <a:ea typeface="+mn-lt"/>
                <a:cs typeface="+mn-lt"/>
              </a:rPr>
              <a:t> </a:t>
            </a:r>
            <a:r>
              <a:rPr lang="en-US" sz="2000" err="1">
                <a:solidFill>
                  <a:srgbClr val="404040"/>
                </a:solidFill>
                <a:ea typeface="+mn-lt"/>
                <a:cs typeface="+mn-lt"/>
              </a:rPr>
              <a:t>el</a:t>
            </a:r>
            <a:r>
              <a:rPr lang="en-US" sz="2000">
                <a:solidFill>
                  <a:srgbClr val="404040"/>
                </a:solidFill>
                <a:ea typeface="+mn-lt"/>
                <a:cs typeface="+mn-lt"/>
              </a:rPr>
              <a:t> </a:t>
            </a:r>
            <a:r>
              <a:rPr lang="en-US" sz="2000" err="1">
                <a:solidFill>
                  <a:srgbClr val="404040"/>
                </a:solidFill>
                <a:ea typeface="+mn-lt"/>
                <a:cs typeface="+mn-lt"/>
              </a:rPr>
              <a:t>tamaño</a:t>
            </a:r>
            <a:r>
              <a:rPr lang="en-US" sz="2000">
                <a:solidFill>
                  <a:srgbClr val="404040"/>
                </a:solidFill>
                <a:ea typeface="+mn-lt"/>
                <a:cs typeface="+mn-lt"/>
              </a:rPr>
              <a:t> del </a:t>
            </a:r>
            <a:r>
              <a:rPr lang="en-US" sz="2000" err="1">
                <a:solidFill>
                  <a:srgbClr val="404040"/>
                </a:solidFill>
                <a:ea typeface="+mn-lt"/>
                <a:cs typeface="+mn-lt"/>
              </a:rPr>
              <a:t>binario</a:t>
            </a:r>
            <a:r>
              <a:rPr lang="en-US" sz="2000">
                <a:solidFill>
                  <a:srgbClr val="404040"/>
                </a:solidFill>
                <a:ea typeface="+mn-lt"/>
                <a:cs typeface="+mn-lt"/>
              </a:rPr>
              <a:t> final, </a:t>
            </a:r>
            <a:r>
              <a:rPr lang="en-US" sz="2000" err="1">
                <a:solidFill>
                  <a:srgbClr val="404040"/>
                </a:solidFill>
                <a:ea typeface="+mn-lt"/>
                <a:cs typeface="+mn-lt"/>
              </a:rPr>
              <a:t>especialmente</a:t>
            </a:r>
            <a:r>
              <a:rPr lang="en-US" sz="2000">
                <a:solidFill>
                  <a:srgbClr val="404040"/>
                </a:solidFill>
                <a:ea typeface="+mn-lt"/>
                <a:cs typeface="+mn-lt"/>
              </a:rPr>
              <a:t> </a:t>
            </a:r>
            <a:r>
              <a:rPr lang="en-US" sz="2000" err="1">
                <a:solidFill>
                  <a:srgbClr val="404040"/>
                </a:solidFill>
                <a:ea typeface="+mn-lt"/>
                <a:cs typeface="+mn-lt"/>
              </a:rPr>
              <a:t>en</a:t>
            </a:r>
            <a:r>
              <a:rPr lang="en-US" sz="2000">
                <a:solidFill>
                  <a:srgbClr val="404040"/>
                </a:solidFill>
                <a:ea typeface="+mn-lt"/>
                <a:cs typeface="+mn-lt"/>
              </a:rPr>
              <a:t> </a:t>
            </a:r>
            <a:r>
              <a:rPr lang="en-US" sz="2000" err="1">
                <a:solidFill>
                  <a:srgbClr val="404040"/>
                </a:solidFill>
                <a:ea typeface="+mn-lt"/>
                <a:cs typeface="+mn-lt"/>
              </a:rPr>
              <a:t>entornos</a:t>
            </a:r>
            <a:r>
              <a:rPr lang="en-US" sz="2000">
                <a:solidFill>
                  <a:srgbClr val="404040"/>
                </a:solidFill>
                <a:ea typeface="+mn-lt"/>
                <a:cs typeface="+mn-lt"/>
              </a:rPr>
              <a:t> </a:t>
            </a:r>
            <a:r>
              <a:rPr lang="en-US" sz="2000" err="1">
                <a:solidFill>
                  <a:srgbClr val="404040"/>
                </a:solidFill>
                <a:ea typeface="+mn-lt"/>
                <a:cs typeface="+mn-lt"/>
              </a:rPr>
              <a:t>donde</a:t>
            </a:r>
            <a:r>
              <a:rPr lang="en-US" sz="2000">
                <a:solidFill>
                  <a:srgbClr val="404040"/>
                </a:solidFill>
                <a:ea typeface="+mn-lt"/>
                <a:cs typeface="+mn-lt"/>
              </a:rPr>
              <a:t> la </a:t>
            </a:r>
            <a:r>
              <a:rPr lang="en-US" sz="2000" err="1">
                <a:solidFill>
                  <a:srgbClr val="404040"/>
                </a:solidFill>
                <a:ea typeface="+mn-lt"/>
                <a:cs typeface="+mn-lt"/>
              </a:rPr>
              <a:t>cantidad</a:t>
            </a:r>
            <a:r>
              <a:rPr lang="en-US" sz="2000">
                <a:solidFill>
                  <a:srgbClr val="404040"/>
                </a:solidFill>
                <a:ea typeface="+mn-lt"/>
                <a:cs typeface="+mn-lt"/>
              </a:rPr>
              <a:t> de </a:t>
            </a:r>
            <a:r>
              <a:rPr lang="en-US" sz="2000" err="1">
                <a:solidFill>
                  <a:srgbClr val="404040"/>
                </a:solidFill>
                <a:ea typeface="+mn-lt"/>
                <a:cs typeface="+mn-lt"/>
              </a:rPr>
              <a:t>datos</a:t>
            </a:r>
            <a:r>
              <a:rPr lang="en-US" sz="2000">
                <a:solidFill>
                  <a:srgbClr val="404040"/>
                </a:solidFill>
                <a:ea typeface="+mn-lt"/>
                <a:cs typeface="+mn-lt"/>
              </a:rPr>
              <a:t> a </a:t>
            </a:r>
            <a:r>
              <a:rPr lang="en-US" sz="2000" err="1">
                <a:solidFill>
                  <a:srgbClr val="404040"/>
                </a:solidFill>
                <a:ea typeface="+mn-lt"/>
                <a:cs typeface="+mn-lt"/>
              </a:rPr>
              <a:t>cargar</a:t>
            </a:r>
            <a:r>
              <a:rPr lang="en-US" sz="2000">
                <a:solidFill>
                  <a:srgbClr val="404040"/>
                </a:solidFill>
                <a:ea typeface="+mn-lt"/>
                <a:cs typeface="+mn-lt"/>
              </a:rPr>
              <a:t> es </a:t>
            </a:r>
            <a:r>
              <a:rPr lang="en-US" sz="2000" err="1">
                <a:solidFill>
                  <a:srgbClr val="404040"/>
                </a:solidFill>
                <a:ea typeface="+mn-lt"/>
                <a:cs typeface="+mn-lt"/>
              </a:rPr>
              <a:t>crítica</a:t>
            </a:r>
            <a:r>
              <a:rPr lang="en-US" sz="2000">
                <a:solidFill>
                  <a:srgbClr val="404040"/>
                </a:solidFill>
                <a:ea typeface="+mn-lt"/>
                <a:cs typeface="+mn-lt"/>
              </a:rPr>
              <a:t>.</a:t>
            </a:r>
            <a:endParaRPr lang="en-US" sz="2000"/>
          </a:p>
          <a:p>
            <a:endParaRPr lang="en-US"/>
          </a:p>
        </p:txBody>
      </p:sp>
      <p:sp>
        <p:nvSpPr>
          <p:cNvPr id="5" name="TextBox 4">
            <a:extLst>
              <a:ext uri="{FF2B5EF4-FFF2-40B4-BE49-F238E27FC236}">
                <a16:creationId xmlns:a16="http://schemas.microsoft.com/office/drawing/2014/main" id="{F0A447DA-28FA-16CE-C3F4-9D45A5DEDAA3}"/>
              </a:ext>
            </a:extLst>
          </p:cNvPr>
          <p:cNvSpPr txBox="1"/>
          <p:nvPr/>
        </p:nvSpPr>
        <p:spPr>
          <a:xfrm>
            <a:off x="675239" y="5667795"/>
            <a:ext cx="83320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757575"/>
                </a:solidFill>
              </a:rPr>
              <a:t>Fuente: </a:t>
            </a:r>
            <a:r>
              <a:rPr lang="en-US">
                <a:solidFill>
                  <a:srgbClr val="757575"/>
                </a:solidFill>
                <a:ea typeface="+mn-lt"/>
                <a:cs typeface="+mn-lt"/>
              </a:rPr>
              <a:t>https://emscripten.org/docs/tools_reference/emcc.html#emcc-o0</a:t>
            </a:r>
            <a:endParaRPr lang="en-US">
              <a:solidFill>
                <a:srgbClr val="757575"/>
              </a:solidFill>
            </a:endParaRPr>
          </a:p>
        </p:txBody>
      </p:sp>
    </p:spTree>
    <p:extLst>
      <p:ext uri="{BB962C8B-B14F-4D97-AF65-F5344CB8AC3E}">
        <p14:creationId xmlns:p14="http://schemas.microsoft.com/office/powerpoint/2010/main" val="829388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652E4-4BEB-AC64-98BC-F37563E943FB}"/>
              </a:ext>
            </a:extLst>
          </p:cNvPr>
          <p:cNvSpPr>
            <a:spLocks noGrp="1"/>
          </p:cNvSpPr>
          <p:nvPr>
            <p:ph type="title"/>
          </p:nvPr>
        </p:nvSpPr>
        <p:spPr/>
        <p:txBody>
          <a:bodyPr>
            <a:normAutofit/>
          </a:bodyPr>
          <a:lstStyle/>
          <a:p>
            <a:r>
              <a:rPr lang="en-US" sz="4000"/>
              <a:t>Oz</a:t>
            </a:r>
          </a:p>
        </p:txBody>
      </p:sp>
      <p:sp>
        <p:nvSpPr>
          <p:cNvPr id="3" name="Content Placeholder 2">
            <a:extLst>
              <a:ext uri="{FF2B5EF4-FFF2-40B4-BE49-F238E27FC236}">
                <a16:creationId xmlns:a16="http://schemas.microsoft.com/office/drawing/2014/main" id="{880EDCEF-E65C-2D14-123C-F7F9A2CF6E93}"/>
              </a:ext>
            </a:extLst>
          </p:cNvPr>
          <p:cNvSpPr>
            <a:spLocks noGrp="1"/>
          </p:cNvSpPr>
          <p:nvPr>
            <p:ph idx="1"/>
          </p:nvPr>
        </p:nvSpPr>
        <p:spPr/>
        <p:txBody>
          <a:bodyPr vert="horz" lIns="91440" tIns="45720" rIns="91440" bIns="45720" rtlCol="0" anchor="t">
            <a:normAutofit/>
          </a:bodyPr>
          <a:lstStyle/>
          <a:p>
            <a:r>
              <a:rPr lang="en-US" sz="2000" b="1" err="1">
                <a:ea typeface="+mn-lt"/>
                <a:cs typeface="+mn-lt"/>
              </a:rPr>
              <a:t>Descripción</a:t>
            </a:r>
            <a:r>
              <a:rPr lang="en-US" sz="2000" b="1">
                <a:ea typeface="+mn-lt"/>
                <a:cs typeface="+mn-lt"/>
              </a:rPr>
              <a:t>:</a:t>
            </a:r>
            <a:r>
              <a:rPr lang="en-US" sz="2000">
                <a:solidFill>
                  <a:srgbClr val="404040"/>
                </a:solidFill>
                <a:ea typeface="+mn-lt"/>
                <a:cs typeface="+mn-lt"/>
              </a:rPr>
              <a:t> </a:t>
            </a:r>
            <a:r>
              <a:rPr lang="en-US" sz="2000" err="1">
                <a:solidFill>
                  <a:srgbClr val="404040"/>
                </a:solidFill>
                <a:ea typeface="+mn-lt"/>
                <a:cs typeface="+mn-lt"/>
              </a:rPr>
              <a:t>Extiende</a:t>
            </a:r>
            <a:r>
              <a:rPr lang="en-US" sz="2000">
                <a:solidFill>
                  <a:srgbClr val="404040"/>
                </a:solidFill>
                <a:ea typeface="+mn-lt"/>
                <a:cs typeface="+mn-lt"/>
              </a:rPr>
              <a:t> </a:t>
            </a:r>
            <a:r>
              <a:rPr lang="en-US" sz="2000" err="1">
                <a:solidFill>
                  <a:srgbClr val="404040"/>
                </a:solidFill>
                <a:ea typeface="+mn-lt"/>
                <a:cs typeface="+mn-lt"/>
              </a:rPr>
              <a:t>Os</a:t>
            </a:r>
            <a:r>
              <a:rPr lang="en-US" sz="2000">
                <a:solidFill>
                  <a:srgbClr val="404040"/>
                </a:solidFill>
                <a:ea typeface="+mn-lt"/>
                <a:cs typeface="+mn-lt"/>
              </a:rPr>
              <a:t> </a:t>
            </a:r>
            <a:r>
              <a:rPr lang="en-US" sz="2000" err="1">
                <a:solidFill>
                  <a:srgbClr val="404040"/>
                </a:solidFill>
                <a:ea typeface="+mn-lt"/>
                <a:cs typeface="+mn-lt"/>
              </a:rPr>
              <a:t>enfocándose</a:t>
            </a:r>
            <a:r>
              <a:rPr lang="en-US" sz="2000">
                <a:solidFill>
                  <a:srgbClr val="404040"/>
                </a:solidFill>
                <a:ea typeface="+mn-lt"/>
                <a:cs typeface="+mn-lt"/>
              </a:rPr>
              <a:t> </a:t>
            </a:r>
            <a:r>
              <a:rPr lang="en-US" sz="2000" err="1">
                <a:solidFill>
                  <a:srgbClr val="404040"/>
                </a:solidFill>
                <a:ea typeface="+mn-lt"/>
                <a:cs typeface="+mn-lt"/>
              </a:rPr>
              <a:t>aún</a:t>
            </a:r>
            <a:r>
              <a:rPr lang="en-US" sz="2000">
                <a:solidFill>
                  <a:srgbClr val="404040"/>
                </a:solidFill>
                <a:ea typeface="+mn-lt"/>
                <a:cs typeface="+mn-lt"/>
              </a:rPr>
              <a:t> </a:t>
            </a:r>
            <a:r>
              <a:rPr lang="en-US" sz="2000" err="1">
                <a:solidFill>
                  <a:srgbClr val="404040"/>
                </a:solidFill>
                <a:ea typeface="+mn-lt"/>
                <a:cs typeface="+mn-lt"/>
              </a:rPr>
              <a:t>más</a:t>
            </a:r>
            <a:r>
              <a:rPr lang="en-US" sz="2000">
                <a:solidFill>
                  <a:srgbClr val="404040"/>
                </a:solidFill>
                <a:ea typeface="+mn-lt"/>
                <a:cs typeface="+mn-lt"/>
              </a:rPr>
              <a:t> </a:t>
            </a:r>
            <a:r>
              <a:rPr lang="en-US" sz="2000" err="1">
                <a:solidFill>
                  <a:srgbClr val="404040"/>
                </a:solidFill>
                <a:ea typeface="+mn-lt"/>
                <a:cs typeface="+mn-lt"/>
              </a:rPr>
              <a:t>en</a:t>
            </a:r>
            <a:r>
              <a:rPr lang="en-US" sz="2000">
                <a:solidFill>
                  <a:srgbClr val="404040"/>
                </a:solidFill>
                <a:ea typeface="+mn-lt"/>
                <a:cs typeface="+mn-lt"/>
              </a:rPr>
              <a:t> </a:t>
            </a:r>
            <a:r>
              <a:rPr lang="en-US" sz="2000" err="1">
                <a:solidFill>
                  <a:srgbClr val="404040"/>
                </a:solidFill>
                <a:ea typeface="+mn-lt"/>
                <a:cs typeface="+mn-lt"/>
              </a:rPr>
              <a:t>minimizar</a:t>
            </a:r>
            <a:r>
              <a:rPr lang="en-US" sz="2000">
                <a:solidFill>
                  <a:srgbClr val="404040"/>
                </a:solidFill>
                <a:ea typeface="+mn-lt"/>
                <a:cs typeface="+mn-lt"/>
              </a:rPr>
              <a:t> </a:t>
            </a:r>
            <a:r>
              <a:rPr lang="en-US" sz="2000" err="1">
                <a:solidFill>
                  <a:srgbClr val="404040"/>
                </a:solidFill>
                <a:ea typeface="+mn-lt"/>
                <a:cs typeface="+mn-lt"/>
              </a:rPr>
              <a:t>el</a:t>
            </a:r>
            <a:r>
              <a:rPr lang="en-US" sz="2000">
                <a:solidFill>
                  <a:srgbClr val="404040"/>
                </a:solidFill>
                <a:ea typeface="+mn-lt"/>
                <a:cs typeface="+mn-lt"/>
              </a:rPr>
              <a:t> </a:t>
            </a:r>
            <a:r>
              <a:rPr lang="en-US" sz="2000" err="1">
                <a:solidFill>
                  <a:srgbClr val="404040"/>
                </a:solidFill>
                <a:ea typeface="+mn-lt"/>
                <a:cs typeface="+mn-lt"/>
              </a:rPr>
              <a:t>tamaño</a:t>
            </a:r>
            <a:r>
              <a:rPr lang="en-US" sz="2000">
                <a:solidFill>
                  <a:srgbClr val="404040"/>
                </a:solidFill>
                <a:ea typeface="+mn-lt"/>
                <a:cs typeface="+mn-lt"/>
              </a:rPr>
              <a:t> del </a:t>
            </a:r>
            <a:r>
              <a:rPr lang="en-US" sz="2000" err="1">
                <a:solidFill>
                  <a:srgbClr val="404040"/>
                </a:solidFill>
                <a:ea typeface="+mn-lt"/>
                <a:cs typeface="+mn-lt"/>
              </a:rPr>
              <a:t>código</a:t>
            </a:r>
            <a:r>
              <a:rPr lang="en-US" sz="2000">
                <a:solidFill>
                  <a:srgbClr val="404040"/>
                </a:solidFill>
                <a:ea typeface="+mn-lt"/>
                <a:cs typeface="+mn-lt"/>
              </a:rPr>
              <a:t>, lo </a:t>
            </a:r>
            <a:r>
              <a:rPr lang="en-US" sz="2000" err="1">
                <a:solidFill>
                  <a:srgbClr val="404040"/>
                </a:solidFill>
                <a:ea typeface="+mn-lt"/>
                <a:cs typeface="+mn-lt"/>
              </a:rPr>
              <a:t>cual</a:t>
            </a:r>
            <a:r>
              <a:rPr lang="en-US" sz="2000">
                <a:solidFill>
                  <a:srgbClr val="404040"/>
                </a:solidFill>
                <a:ea typeface="+mn-lt"/>
                <a:cs typeface="+mn-lt"/>
              </a:rPr>
              <a:t> </a:t>
            </a:r>
            <a:r>
              <a:rPr lang="en-US" sz="2000" err="1">
                <a:solidFill>
                  <a:srgbClr val="404040"/>
                </a:solidFill>
                <a:ea typeface="+mn-lt"/>
                <a:cs typeface="+mn-lt"/>
              </a:rPr>
              <a:t>puede</a:t>
            </a:r>
            <a:r>
              <a:rPr lang="en-US" sz="2000">
                <a:solidFill>
                  <a:srgbClr val="404040"/>
                </a:solidFill>
                <a:ea typeface="+mn-lt"/>
                <a:cs typeface="+mn-lt"/>
              </a:rPr>
              <a:t> </a:t>
            </a:r>
            <a:r>
              <a:rPr lang="en-US" sz="2000" err="1">
                <a:solidFill>
                  <a:srgbClr val="404040"/>
                </a:solidFill>
                <a:ea typeface="+mn-lt"/>
                <a:cs typeface="+mn-lt"/>
              </a:rPr>
              <a:t>tomar</a:t>
            </a:r>
            <a:r>
              <a:rPr lang="en-US" sz="2000">
                <a:solidFill>
                  <a:srgbClr val="404040"/>
                </a:solidFill>
                <a:ea typeface="+mn-lt"/>
                <a:cs typeface="+mn-lt"/>
              </a:rPr>
              <a:t> </a:t>
            </a:r>
            <a:r>
              <a:rPr lang="en-US" sz="2000" err="1">
                <a:solidFill>
                  <a:srgbClr val="404040"/>
                </a:solidFill>
                <a:ea typeface="+mn-lt"/>
                <a:cs typeface="+mn-lt"/>
              </a:rPr>
              <a:t>más</a:t>
            </a:r>
            <a:r>
              <a:rPr lang="en-US" sz="2000">
                <a:solidFill>
                  <a:srgbClr val="404040"/>
                </a:solidFill>
                <a:ea typeface="+mn-lt"/>
                <a:cs typeface="+mn-lt"/>
              </a:rPr>
              <a:t> </a:t>
            </a:r>
            <a:r>
              <a:rPr lang="en-US" sz="2000" err="1">
                <a:solidFill>
                  <a:srgbClr val="404040"/>
                </a:solidFill>
                <a:ea typeface="+mn-lt"/>
                <a:cs typeface="+mn-lt"/>
              </a:rPr>
              <a:t>tiempo</a:t>
            </a:r>
            <a:r>
              <a:rPr lang="en-US" sz="2000">
                <a:solidFill>
                  <a:srgbClr val="404040"/>
                </a:solidFill>
                <a:ea typeface="+mn-lt"/>
                <a:cs typeface="+mn-lt"/>
              </a:rPr>
              <a:t> de </a:t>
            </a:r>
            <a:r>
              <a:rPr lang="en-US" sz="2000" err="1">
                <a:solidFill>
                  <a:srgbClr val="404040"/>
                </a:solidFill>
                <a:ea typeface="+mn-lt"/>
                <a:cs typeface="+mn-lt"/>
              </a:rPr>
              <a:t>compilación</a:t>
            </a:r>
            <a:r>
              <a:rPr lang="en-US" sz="2000">
                <a:solidFill>
                  <a:srgbClr val="404040"/>
                </a:solidFill>
                <a:ea typeface="+mn-lt"/>
                <a:cs typeface="+mn-lt"/>
              </a:rPr>
              <a:t>.</a:t>
            </a:r>
            <a:endParaRPr lang="en-US" sz="2000">
              <a:solidFill>
                <a:srgbClr val="404040"/>
              </a:solidFill>
            </a:endParaRPr>
          </a:p>
          <a:p>
            <a:r>
              <a:rPr lang="en-US" sz="2000" b="1" err="1">
                <a:ea typeface="+mn-lt"/>
                <a:cs typeface="+mn-lt"/>
              </a:rPr>
              <a:t>Uso</a:t>
            </a:r>
            <a:r>
              <a:rPr lang="en-US" sz="2000" b="1">
                <a:ea typeface="+mn-lt"/>
                <a:cs typeface="+mn-lt"/>
              </a:rPr>
              <a:t> </a:t>
            </a:r>
            <a:r>
              <a:rPr lang="en-US" sz="2000" b="1" err="1">
                <a:ea typeface="+mn-lt"/>
                <a:cs typeface="+mn-lt"/>
              </a:rPr>
              <a:t>Típico</a:t>
            </a:r>
            <a:r>
              <a:rPr lang="en-US" sz="2000" b="1">
                <a:ea typeface="+mn-lt"/>
                <a:cs typeface="+mn-lt"/>
              </a:rPr>
              <a:t>:</a:t>
            </a:r>
            <a:r>
              <a:rPr lang="en-US" sz="2000">
                <a:solidFill>
                  <a:srgbClr val="404040"/>
                </a:solidFill>
                <a:ea typeface="+mn-lt"/>
                <a:cs typeface="+mn-lt"/>
              </a:rPr>
              <a:t> Para </a:t>
            </a:r>
            <a:r>
              <a:rPr lang="en-US" sz="2000" err="1">
                <a:solidFill>
                  <a:srgbClr val="404040"/>
                </a:solidFill>
                <a:ea typeface="+mn-lt"/>
                <a:cs typeface="+mn-lt"/>
              </a:rPr>
              <a:t>cuando</a:t>
            </a:r>
            <a:r>
              <a:rPr lang="en-US" sz="2000">
                <a:solidFill>
                  <a:srgbClr val="404040"/>
                </a:solidFill>
                <a:ea typeface="+mn-lt"/>
                <a:cs typeface="+mn-lt"/>
              </a:rPr>
              <a:t> </a:t>
            </a:r>
            <a:r>
              <a:rPr lang="en-US" sz="2000" err="1">
                <a:solidFill>
                  <a:srgbClr val="404040"/>
                </a:solidFill>
                <a:ea typeface="+mn-lt"/>
                <a:cs typeface="+mn-lt"/>
              </a:rPr>
              <a:t>el</a:t>
            </a:r>
            <a:r>
              <a:rPr lang="en-US" sz="2000">
                <a:solidFill>
                  <a:srgbClr val="404040"/>
                </a:solidFill>
                <a:ea typeface="+mn-lt"/>
                <a:cs typeface="+mn-lt"/>
              </a:rPr>
              <a:t> </a:t>
            </a:r>
            <a:r>
              <a:rPr lang="en-US" sz="2000" err="1">
                <a:solidFill>
                  <a:srgbClr val="404040"/>
                </a:solidFill>
                <a:ea typeface="+mn-lt"/>
                <a:cs typeface="+mn-lt"/>
              </a:rPr>
              <a:t>tamaño</a:t>
            </a:r>
            <a:r>
              <a:rPr lang="en-US" sz="2000">
                <a:solidFill>
                  <a:srgbClr val="404040"/>
                </a:solidFill>
                <a:ea typeface="+mn-lt"/>
                <a:cs typeface="+mn-lt"/>
              </a:rPr>
              <a:t> del </a:t>
            </a:r>
            <a:r>
              <a:rPr lang="en-US" sz="2000" err="1">
                <a:solidFill>
                  <a:srgbClr val="404040"/>
                </a:solidFill>
                <a:ea typeface="+mn-lt"/>
                <a:cs typeface="+mn-lt"/>
              </a:rPr>
              <a:t>código</a:t>
            </a:r>
            <a:r>
              <a:rPr lang="en-US" sz="2000">
                <a:solidFill>
                  <a:srgbClr val="404040"/>
                </a:solidFill>
                <a:ea typeface="+mn-lt"/>
                <a:cs typeface="+mn-lt"/>
              </a:rPr>
              <a:t> es la </a:t>
            </a:r>
            <a:r>
              <a:rPr lang="en-US" sz="2000" err="1">
                <a:solidFill>
                  <a:srgbClr val="404040"/>
                </a:solidFill>
                <a:ea typeface="+mn-lt"/>
                <a:cs typeface="+mn-lt"/>
              </a:rPr>
              <a:t>prioridad</a:t>
            </a:r>
            <a:r>
              <a:rPr lang="en-US" sz="2000">
                <a:solidFill>
                  <a:srgbClr val="404040"/>
                </a:solidFill>
                <a:ea typeface="+mn-lt"/>
                <a:cs typeface="+mn-lt"/>
              </a:rPr>
              <a:t> </a:t>
            </a:r>
            <a:r>
              <a:rPr lang="en-US" sz="2000" err="1">
                <a:solidFill>
                  <a:srgbClr val="404040"/>
                </a:solidFill>
                <a:ea typeface="+mn-lt"/>
                <a:cs typeface="+mn-lt"/>
              </a:rPr>
              <a:t>absoluta</a:t>
            </a:r>
            <a:r>
              <a:rPr lang="en-US" sz="2000">
                <a:solidFill>
                  <a:srgbClr val="404040"/>
                </a:solidFill>
                <a:ea typeface="+mn-lt"/>
                <a:cs typeface="+mn-lt"/>
              </a:rPr>
              <a:t>, </a:t>
            </a:r>
            <a:r>
              <a:rPr lang="en-US" sz="2000" err="1">
                <a:solidFill>
                  <a:srgbClr val="404040"/>
                </a:solidFill>
                <a:ea typeface="+mn-lt"/>
                <a:cs typeface="+mn-lt"/>
              </a:rPr>
              <a:t>sacrificando</a:t>
            </a:r>
            <a:r>
              <a:rPr lang="en-US" sz="2000">
                <a:solidFill>
                  <a:srgbClr val="404040"/>
                </a:solidFill>
                <a:ea typeface="+mn-lt"/>
                <a:cs typeface="+mn-lt"/>
              </a:rPr>
              <a:t> </a:t>
            </a:r>
            <a:r>
              <a:rPr lang="en-US" sz="2000" err="1">
                <a:solidFill>
                  <a:srgbClr val="404040"/>
                </a:solidFill>
                <a:ea typeface="+mn-lt"/>
                <a:cs typeface="+mn-lt"/>
              </a:rPr>
              <a:t>potencialmente</a:t>
            </a:r>
            <a:r>
              <a:rPr lang="en-US" sz="2000">
                <a:solidFill>
                  <a:srgbClr val="404040"/>
                </a:solidFill>
                <a:ea typeface="+mn-lt"/>
                <a:cs typeface="+mn-lt"/>
              </a:rPr>
              <a:t> algo de </a:t>
            </a:r>
            <a:r>
              <a:rPr lang="en-US" sz="2000" err="1">
                <a:solidFill>
                  <a:srgbClr val="404040"/>
                </a:solidFill>
                <a:ea typeface="+mn-lt"/>
                <a:cs typeface="+mn-lt"/>
              </a:rPr>
              <a:t>rendimiento</a:t>
            </a:r>
            <a:r>
              <a:rPr lang="en-US" sz="2000">
                <a:solidFill>
                  <a:srgbClr val="404040"/>
                </a:solidFill>
                <a:ea typeface="+mn-lt"/>
                <a:cs typeface="+mn-lt"/>
              </a:rPr>
              <a:t>.</a:t>
            </a:r>
            <a:endParaRPr lang="en-US" sz="2000"/>
          </a:p>
          <a:p>
            <a:endParaRPr lang="en-US"/>
          </a:p>
        </p:txBody>
      </p:sp>
      <p:sp>
        <p:nvSpPr>
          <p:cNvPr id="5" name="TextBox 4">
            <a:extLst>
              <a:ext uri="{FF2B5EF4-FFF2-40B4-BE49-F238E27FC236}">
                <a16:creationId xmlns:a16="http://schemas.microsoft.com/office/drawing/2014/main" id="{4FCC0CA7-1B87-4B3B-07BA-740520B23379}"/>
              </a:ext>
            </a:extLst>
          </p:cNvPr>
          <p:cNvSpPr txBox="1"/>
          <p:nvPr/>
        </p:nvSpPr>
        <p:spPr>
          <a:xfrm>
            <a:off x="675239" y="5667795"/>
            <a:ext cx="83320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757575"/>
                </a:solidFill>
              </a:rPr>
              <a:t>Fuente: </a:t>
            </a:r>
            <a:r>
              <a:rPr lang="en-US">
                <a:solidFill>
                  <a:srgbClr val="757575"/>
                </a:solidFill>
                <a:ea typeface="+mn-lt"/>
                <a:cs typeface="+mn-lt"/>
              </a:rPr>
              <a:t>https://emscripten.org/docs/tools_reference/emcc.html#emcc-o0</a:t>
            </a:r>
            <a:endParaRPr lang="en-US">
              <a:solidFill>
                <a:srgbClr val="757575"/>
              </a:solidFill>
            </a:endParaRPr>
          </a:p>
        </p:txBody>
      </p:sp>
    </p:spTree>
    <p:extLst>
      <p:ext uri="{BB962C8B-B14F-4D97-AF65-F5344CB8AC3E}">
        <p14:creationId xmlns:p14="http://schemas.microsoft.com/office/powerpoint/2010/main" val="3954897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166A-728F-81FF-1980-F77E9C62AB97}"/>
              </a:ext>
            </a:extLst>
          </p:cNvPr>
          <p:cNvSpPr>
            <a:spLocks noGrp="1"/>
          </p:cNvSpPr>
          <p:nvPr>
            <p:ph type="title"/>
          </p:nvPr>
        </p:nvSpPr>
        <p:spPr/>
        <p:txBody>
          <a:bodyPr/>
          <a:lstStyle/>
          <a:p>
            <a:r>
              <a:rPr lang="en-US" sz="4400"/>
              <a:t>¡</a:t>
            </a:r>
            <a:r>
              <a:rPr lang="en-US" sz="4400" err="1"/>
              <a:t>Muchas</a:t>
            </a:r>
            <a:r>
              <a:rPr lang="en-US" sz="4400"/>
              <a:t> gracias!</a:t>
            </a:r>
          </a:p>
        </p:txBody>
      </p:sp>
      <p:pic>
        <p:nvPicPr>
          <p:cNvPr id="12" name="Picture 11" descr="Vs Versus Icon Logo Black White Vector Symbol Fight Competition Battle  Sport Game Grunge Drawing And Paint Brush Graffiti Logotype Sign Modern  Design Mma Dirty Text Clipart Duel Compare Sketch Stock Illustration -">
            <a:extLst>
              <a:ext uri="{FF2B5EF4-FFF2-40B4-BE49-F238E27FC236}">
                <a16:creationId xmlns:a16="http://schemas.microsoft.com/office/drawing/2014/main" id="{3CFF5B2F-FF9D-5394-84CF-B988C66C842B}"/>
              </a:ext>
            </a:extLst>
          </p:cNvPr>
          <p:cNvPicPr>
            <a:picLocks noChangeAspect="1"/>
          </p:cNvPicPr>
          <p:nvPr/>
        </p:nvPicPr>
        <p:blipFill>
          <a:blip r:embed="rId2"/>
          <a:stretch>
            <a:fillRect/>
          </a:stretch>
        </p:blipFill>
        <p:spPr>
          <a:xfrm>
            <a:off x="4881424" y="2881433"/>
            <a:ext cx="1097376" cy="1097376"/>
          </a:xfrm>
          <a:prstGeom prst="rect">
            <a:avLst/>
          </a:prstGeom>
        </p:spPr>
      </p:pic>
      <p:pic>
        <p:nvPicPr>
          <p:cNvPr id="3" name="Picture 2">
            <a:extLst>
              <a:ext uri="{FF2B5EF4-FFF2-40B4-BE49-F238E27FC236}">
                <a16:creationId xmlns:a16="http://schemas.microsoft.com/office/drawing/2014/main" id="{D5A82967-DB94-8371-2F1B-24887482371A}"/>
              </a:ext>
            </a:extLst>
          </p:cNvPr>
          <p:cNvPicPr>
            <a:picLocks noChangeAspect="1"/>
          </p:cNvPicPr>
          <p:nvPr/>
        </p:nvPicPr>
        <p:blipFill>
          <a:blip r:embed="rId3"/>
          <a:stretch>
            <a:fillRect/>
          </a:stretch>
        </p:blipFill>
        <p:spPr>
          <a:xfrm>
            <a:off x="6205610" y="2303713"/>
            <a:ext cx="3143250" cy="2247900"/>
          </a:xfrm>
          <a:prstGeom prst="rect">
            <a:avLst/>
          </a:prstGeom>
        </p:spPr>
      </p:pic>
      <p:pic>
        <p:nvPicPr>
          <p:cNvPr id="4" name="Picture 3" descr="A blue car with black text&#10;&#10;Description automatically generated">
            <a:extLst>
              <a:ext uri="{FF2B5EF4-FFF2-40B4-BE49-F238E27FC236}">
                <a16:creationId xmlns:a16="http://schemas.microsoft.com/office/drawing/2014/main" id="{3E342AE5-8939-C514-FB91-97DC85AD3FFA}"/>
              </a:ext>
            </a:extLst>
          </p:cNvPr>
          <p:cNvPicPr>
            <a:picLocks noChangeAspect="1"/>
          </p:cNvPicPr>
          <p:nvPr/>
        </p:nvPicPr>
        <p:blipFill>
          <a:blip r:embed="rId4"/>
          <a:stretch>
            <a:fillRect/>
          </a:stretch>
        </p:blipFill>
        <p:spPr>
          <a:xfrm>
            <a:off x="811561" y="2301378"/>
            <a:ext cx="3726855" cy="2251280"/>
          </a:xfrm>
          <a:prstGeom prst="rect">
            <a:avLst/>
          </a:prstGeom>
        </p:spPr>
      </p:pic>
    </p:spTree>
    <p:extLst>
      <p:ext uri="{BB962C8B-B14F-4D97-AF65-F5344CB8AC3E}">
        <p14:creationId xmlns:p14="http://schemas.microsoft.com/office/powerpoint/2010/main" val="2979760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4373-9B65-4585-08B2-F75F91D84971}"/>
              </a:ext>
            </a:extLst>
          </p:cNvPr>
          <p:cNvSpPr>
            <a:spLocks noGrp="1"/>
          </p:cNvSpPr>
          <p:nvPr>
            <p:ph type="title"/>
          </p:nvPr>
        </p:nvSpPr>
        <p:spPr>
          <a:xfrm>
            <a:off x="1503909" y="2740617"/>
            <a:ext cx="9177854" cy="1669511"/>
          </a:xfrm>
        </p:spPr>
        <p:txBody>
          <a:bodyPr>
            <a:normAutofit/>
          </a:bodyPr>
          <a:lstStyle/>
          <a:p>
            <a:pPr algn="ctr"/>
            <a:r>
              <a:rPr lang="en-US" sz="8000"/>
              <a:t>DEMO</a:t>
            </a:r>
          </a:p>
        </p:txBody>
      </p:sp>
    </p:spTree>
    <p:extLst>
      <p:ext uri="{BB962C8B-B14F-4D97-AF65-F5344CB8AC3E}">
        <p14:creationId xmlns:p14="http://schemas.microsoft.com/office/powerpoint/2010/main" val="146105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CD1A-59A3-71B7-CB2E-4ECD6E2213B9}"/>
              </a:ext>
            </a:extLst>
          </p:cNvPr>
          <p:cNvSpPr>
            <a:spLocks noGrp="1"/>
          </p:cNvSpPr>
          <p:nvPr>
            <p:ph type="title"/>
          </p:nvPr>
        </p:nvSpPr>
        <p:spPr/>
        <p:txBody>
          <a:bodyPr vert="horz" lIns="91440" tIns="45720" rIns="91440" bIns="45720" rtlCol="0" anchor="t">
            <a:noAutofit/>
          </a:bodyPr>
          <a:lstStyle/>
          <a:p>
            <a:r>
              <a:rPr lang="en-US" sz="4400" err="1"/>
              <a:t>Comparación</a:t>
            </a:r>
            <a:r>
              <a:rPr lang="en-US" sz="4400"/>
              <a:t> de </a:t>
            </a:r>
            <a:r>
              <a:rPr lang="en-US" sz="4400" err="1"/>
              <a:t>algoritmos</a:t>
            </a:r>
            <a:br>
              <a:rPr lang="en-US" sz="4400"/>
            </a:br>
            <a:endParaRPr lang="en-US" sz="4400"/>
          </a:p>
        </p:txBody>
      </p:sp>
      <p:sp>
        <p:nvSpPr>
          <p:cNvPr id="3" name="Content Placeholder 2">
            <a:extLst>
              <a:ext uri="{FF2B5EF4-FFF2-40B4-BE49-F238E27FC236}">
                <a16:creationId xmlns:a16="http://schemas.microsoft.com/office/drawing/2014/main" id="{D7700D46-8A47-AE0D-4F1F-DDD4B7343658}"/>
              </a:ext>
            </a:extLst>
          </p:cNvPr>
          <p:cNvSpPr>
            <a:spLocks noGrp="1"/>
          </p:cNvSpPr>
          <p:nvPr>
            <p:ph idx="1"/>
          </p:nvPr>
        </p:nvSpPr>
        <p:spPr>
          <a:xfrm>
            <a:off x="677334" y="2160589"/>
            <a:ext cx="4399210" cy="3880773"/>
          </a:xfrm>
        </p:spPr>
        <p:txBody>
          <a:bodyPr vert="horz" lIns="91440" tIns="45720" rIns="91440" bIns="45720" rtlCol="0" anchor="t">
            <a:normAutofit/>
          </a:bodyPr>
          <a:lstStyle/>
          <a:p>
            <a:r>
              <a:rPr lang="en-US" sz="2000"/>
              <a:t>JavaScript:</a:t>
            </a:r>
          </a:p>
        </p:txBody>
      </p:sp>
      <p:sp>
        <p:nvSpPr>
          <p:cNvPr id="8" name="Content Placeholder 2">
            <a:extLst>
              <a:ext uri="{FF2B5EF4-FFF2-40B4-BE49-F238E27FC236}">
                <a16:creationId xmlns:a16="http://schemas.microsoft.com/office/drawing/2014/main" id="{F69A060A-1A62-B06F-9838-005C6F3B6439}"/>
              </a:ext>
            </a:extLst>
          </p:cNvPr>
          <p:cNvSpPr txBox="1">
            <a:spLocks/>
          </p:cNvSpPr>
          <p:nvPr/>
        </p:nvSpPr>
        <p:spPr>
          <a:xfrm>
            <a:off x="584157" y="4388789"/>
            <a:ext cx="4399210" cy="388077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Código C:</a:t>
            </a:r>
          </a:p>
        </p:txBody>
      </p:sp>
      <p:pic>
        <p:nvPicPr>
          <p:cNvPr id="7" name="Imagen 6" descr="Texto&#10;&#10;Descripción generada automáticamente">
            <a:extLst>
              <a:ext uri="{FF2B5EF4-FFF2-40B4-BE49-F238E27FC236}">
                <a16:creationId xmlns:a16="http://schemas.microsoft.com/office/drawing/2014/main" id="{F54AA430-84B7-6A3B-5A61-28C42856C16B}"/>
              </a:ext>
            </a:extLst>
          </p:cNvPr>
          <p:cNvPicPr>
            <a:picLocks noChangeAspect="1"/>
          </p:cNvPicPr>
          <p:nvPr/>
        </p:nvPicPr>
        <p:blipFill>
          <a:blip r:embed="rId2"/>
          <a:stretch>
            <a:fillRect/>
          </a:stretch>
        </p:blipFill>
        <p:spPr>
          <a:xfrm>
            <a:off x="2596391" y="3856106"/>
            <a:ext cx="5839653" cy="2414656"/>
          </a:xfrm>
          <a:prstGeom prst="rect">
            <a:avLst/>
          </a:prstGeom>
        </p:spPr>
      </p:pic>
      <p:pic>
        <p:nvPicPr>
          <p:cNvPr id="9" name="Imagen 8" descr="Texto, Carta&#10;&#10;Descripción generada automáticamente">
            <a:extLst>
              <a:ext uri="{FF2B5EF4-FFF2-40B4-BE49-F238E27FC236}">
                <a16:creationId xmlns:a16="http://schemas.microsoft.com/office/drawing/2014/main" id="{B977B018-0753-0270-D854-5EEB6E3B33AB}"/>
              </a:ext>
            </a:extLst>
          </p:cNvPr>
          <p:cNvPicPr>
            <a:picLocks noChangeAspect="1"/>
          </p:cNvPicPr>
          <p:nvPr/>
        </p:nvPicPr>
        <p:blipFill>
          <a:blip r:embed="rId3"/>
          <a:stretch>
            <a:fillRect/>
          </a:stretch>
        </p:blipFill>
        <p:spPr>
          <a:xfrm>
            <a:off x="2593354" y="1689583"/>
            <a:ext cx="5845727" cy="1976921"/>
          </a:xfrm>
          <a:prstGeom prst="rect">
            <a:avLst/>
          </a:prstGeom>
        </p:spPr>
      </p:pic>
      <p:sp>
        <p:nvSpPr>
          <p:cNvPr id="6" name="Content Placeholder 2">
            <a:extLst>
              <a:ext uri="{FF2B5EF4-FFF2-40B4-BE49-F238E27FC236}">
                <a16:creationId xmlns:a16="http://schemas.microsoft.com/office/drawing/2014/main" id="{E7756DCE-5CF0-7C03-68EA-9CEC9046F676}"/>
              </a:ext>
            </a:extLst>
          </p:cNvPr>
          <p:cNvSpPr txBox="1">
            <a:spLocks/>
          </p:cNvSpPr>
          <p:nvPr/>
        </p:nvSpPr>
        <p:spPr>
          <a:xfrm>
            <a:off x="586777" y="6200293"/>
            <a:ext cx="5845905" cy="386973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400"/>
              <a:t>Código </a:t>
            </a:r>
            <a:r>
              <a:rPr lang="en-US" sz="1400" err="1"/>
              <a:t>extraido</a:t>
            </a:r>
            <a:r>
              <a:rPr lang="en-US" sz="1400"/>
              <a:t> de:</a:t>
            </a:r>
            <a:r>
              <a:rPr lang="en-US" sz="2000"/>
              <a:t> </a:t>
            </a:r>
            <a:r>
              <a:rPr lang="en-US" sz="1100">
                <a:solidFill>
                  <a:srgbClr val="008000"/>
                </a:solidFill>
                <a:latin typeface="Consolas"/>
                <a:hlinkClick r:id="rId4"/>
              </a:rPr>
              <a:t>https://www.geeksforgeeks.org/print-all-prime-factors-of-a-given-number/</a:t>
            </a:r>
            <a:endParaRPr lang="es-ES"/>
          </a:p>
          <a:p>
            <a:endParaRPr lang="en-US" sz="2000"/>
          </a:p>
        </p:txBody>
      </p:sp>
    </p:spTree>
    <p:extLst>
      <p:ext uri="{BB962C8B-B14F-4D97-AF65-F5344CB8AC3E}">
        <p14:creationId xmlns:p14="http://schemas.microsoft.com/office/powerpoint/2010/main" val="168576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CD1A-59A3-71B7-CB2E-4ECD6E2213B9}"/>
              </a:ext>
            </a:extLst>
          </p:cNvPr>
          <p:cNvSpPr>
            <a:spLocks noGrp="1"/>
          </p:cNvSpPr>
          <p:nvPr>
            <p:ph type="title"/>
          </p:nvPr>
        </p:nvSpPr>
        <p:spPr/>
        <p:txBody>
          <a:bodyPr vert="horz" lIns="91440" tIns="45720" rIns="91440" bIns="45720" rtlCol="0" anchor="t">
            <a:noAutofit/>
          </a:bodyPr>
          <a:lstStyle/>
          <a:p>
            <a:r>
              <a:rPr lang="en-US" sz="4400" err="1"/>
              <a:t>Comparación</a:t>
            </a:r>
            <a:r>
              <a:rPr lang="en-US" sz="4400"/>
              <a:t> de </a:t>
            </a:r>
            <a:r>
              <a:rPr lang="en-US" sz="4400" err="1"/>
              <a:t>algoritmos</a:t>
            </a:r>
            <a:br>
              <a:rPr lang="en-US" sz="4400"/>
            </a:br>
            <a:endParaRPr lang="en-US" sz="4400"/>
          </a:p>
        </p:txBody>
      </p:sp>
      <p:sp>
        <p:nvSpPr>
          <p:cNvPr id="3" name="Content Placeholder 2">
            <a:extLst>
              <a:ext uri="{FF2B5EF4-FFF2-40B4-BE49-F238E27FC236}">
                <a16:creationId xmlns:a16="http://schemas.microsoft.com/office/drawing/2014/main" id="{D7700D46-8A47-AE0D-4F1F-DDD4B7343658}"/>
              </a:ext>
            </a:extLst>
          </p:cNvPr>
          <p:cNvSpPr>
            <a:spLocks noGrp="1"/>
          </p:cNvSpPr>
          <p:nvPr>
            <p:ph idx="1"/>
          </p:nvPr>
        </p:nvSpPr>
        <p:spPr>
          <a:xfrm>
            <a:off x="677334" y="2160589"/>
            <a:ext cx="4399210" cy="3880773"/>
          </a:xfrm>
        </p:spPr>
        <p:txBody>
          <a:bodyPr vert="horz" lIns="91440" tIns="45720" rIns="91440" bIns="45720" rtlCol="0" anchor="t">
            <a:normAutofit/>
          </a:bodyPr>
          <a:lstStyle/>
          <a:p>
            <a:r>
              <a:rPr lang="en-US" sz="2000"/>
              <a:t>JavaScript:</a:t>
            </a:r>
          </a:p>
        </p:txBody>
      </p:sp>
      <p:sp>
        <p:nvSpPr>
          <p:cNvPr id="8" name="Content Placeholder 2">
            <a:extLst>
              <a:ext uri="{FF2B5EF4-FFF2-40B4-BE49-F238E27FC236}">
                <a16:creationId xmlns:a16="http://schemas.microsoft.com/office/drawing/2014/main" id="{F69A060A-1A62-B06F-9838-005C6F3B6439}"/>
              </a:ext>
            </a:extLst>
          </p:cNvPr>
          <p:cNvSpPr txBox="1">
            <a:spLocks/>
          </p:cNvSpPr>
          <p:nvPr/>
        </p:nvSpPr>
        <p:spPr>
          <a:xfrm>
            <a:off x="584157" y="4388789"/>
            <a:ext cx="4399210" cy="388077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Código C:</a:t>
            </a:r>
          </a:p>
        </p:txBody>
      </p:sp>
      <p:pic>
        <p:nvPicPr>
          <p:cNvPr id="5" name="Imagen 4" descr="Texto&#10;&#10;Descripción generada automáticamente">
            <a:extLst>
              <a:ext uri="{FF2B5EF4-FFF2-40B4-BE49-F238E27FC236}">
                <a16:creationId xmlns:a16="http://schemas.microsoft.com/office/drawing/2014/main" id="{E75E24F1-8E42-CF6F-1AD6-8D23092D02C3}"/>
              </a:ext>
            </a:extLst>
          </p:cNvPr>
          <p:cNvPicPr>
            <a:picLocks noChangeAspect="1"/>
          </p:cNvPicPr>
          <p:nvPr/>
        </p:nvPicPr>
        <p:blipFill>
          <a:blip r:embed="rId2"/>
          <a:stretch>
            <a:fillRect/>
          </a:stretch>
        </p:blipFill>
        <p:spPr>
          <a:xfrm>
            <a:off x="2419350" y="4000776"/>
            <a:ext cx="7353300" cy="2324100"/>
          </a:xfrm>
          <a:prstGeom prst="rect">
            <a:avLst/>
          </a:prstGeom>
        </p:spPr>
      </p:pic>
      <p:pic>
        <p:nvPicPr>
          <p:cNvPr id="7" name="Imagen 6" descr="Texto, Carta&#10;&#10;Descripción generada automáticamente">
            <a:extLst>
              <a:ext uri="{FF2B5EF4-FFF2-40B4-BE49-F238E27FC236}">
                <a16:creationId xmlns:a16="http://schemas.microsoft.com/office/drawing/2014/main" id="{2E81B82A-5DBE-3CB8-FC41-319D988AE0C7}"/>
              </a:ext>
            </a:extLst>
          </p:cNvPr>
          <p:cNvPicPr>
            <a:picLocks noChangeAspect="1"/>
          </p:cNvPicPr>
          <p:nvPr/>
        </p:nvPicPr>
        <p:blipFill>
          <a:blip r:embed="rId3"/>
          <a:stretch>
            <a:fillRect/>
          </a:stretch>
        </p:blipFill>
        <p:spPr>
          <a:xfrm>
            <a:off x="2513358" y="1543050"/>
            <a:ext cx="6038850" cy="2247900"/>
          </a:xfrm>
          <a:prstGeom prst="rect">
            <a:avLst/>
          </a:prstGeom>
        </p:spPr>
      </p:pic>
      <p:sp>
        <p:nvSpPr>
          <p:cNvPr id="10" name="Content Placeholder 2">
            <a:extLst>
              <a:ext uri="{FF2B5EF4-FFF2-40B4-BE49-F238E27FC236}">
                <a16:creationId xmlns:a16="http://schemas.microsoft.com/office/drawing/2014/main" id="{0300164B-9424-5E5C-0C02-9D94056A2882}"/>
              </a:ext>
            </a:extLst>
          </p:cNvPr>
          <p:cNvSpPr txBox="1">
            <a:spLocks/>
          </p:cNvSpPr>
          <p:nvPr/>
        </p:nvSpPr>
        <p:spPr>
          <a:xfrm>
            <a:off x="586777" y="6200293"/>
            <a:ext cx="5845905" cy="386973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400"/>
              <a:t>Código </a:t>
            </a:r>
            <a:r>
              <a:rPr lang="en-US" sz="1400" err="1"/>
              <a:t>extraido</a:t>
            </a:r>
            <a:r>
              <a:rPr lang="en-US" sz="1400"/>
              <a:t> de:</a:t>
            </a:r>
            <a:r>
              <a:rPr lang="en-US" sz="2000"/>
              <a:t> </a:t>
            </a:r>
            <a:r>
              <a:rPr lang="en-US" sz="1100">
                <a:solidFill>
                  <a:srgbClr val="008000"/>
                </a:solidFill>
                <a:latin typeface="Consolas"/>
                <a:hlinkClick r:id="rId4"/>
              </a:rPr>
              <a:t>https://www.geeksforgeeks.org/print-all-prime-factors-of-a-given-number/</a:t>
            </a:r>
            <a:endParaRPr lang="es-ES"/>
          </a:p>
          <a:p>
            <a:endParaRPr lang="en-US" sz="2000"/>
          </a:p>
        </p:txBody>
      </p:sp>
    </p:spTree>
    <p:extLst>
      <p:ext uri="{BB962C8B-B14F-4D97-AF65-F5344CB8AC3E}">
        <p14:creationId xmlns:p14="http://schemas.microsoft.com/office/powerpoint/2010/main" val="3515698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CD1A-59A3-71B7-CB2E-4ECD6E2213B9}"/>
              </a:ext>
            </a:extLst>
          </p:cNvPr>
          <p:cNvSpPr>
            <a:spLocks noGrp="1"/>
          </p:cNvSpPr>
          <p:nvPr>
            <p:ph type="title"/>
          </p:nvPr>
        </p:nvSpPr>
        <p:spPr/>
        <p:txBody>
          <a:bodyPr vert="horz" lIns="91440" tIns="45720" rIns="91440" bIns="45720" rtlCol="0" anchor="t">
            <a:noAutofit/>
          </a:bodyPr>
          <a:lstStyle/>
          <a:p>
            <a:r>
              <a:rPr lang="en-US" sz="4400" err="1"/>
              <a:t>Comparación</a:t>
            </a:r>
            <a:r>
              <a:rPr lang="en-US" sz="4400"/>
              <a:t> de </a:t>
            </a:r>
            <a:r>
              <a:rPr lang="en-US" sz="4400" err="1"/>
              <a:t>algoritmos</a:t>
            </a:r>
            <a:br>
              <a:rPr lang="en-US" sz="4400"/>
            </a:br>
            <a:endParaRPr lang="en-US" sz="4400"/>
          </a:p>
        </p:txBody>
      </p:sp>
      <p:sp>
        <p:nvSpPr>
          <p:cNvPr id="3" name="Content Placeholder 2">
            <a:extLst>
              <a:ext uri="{FF2B5EF4-FFF2-40B4-BE49-F238E27FC236}">
                <a16:creationId xmlns:a16="http://schemas.microsoft.com/office/drawing/2014/main" id="{D7700D46-8A47-AE0D-4F1F-DDD4B7343658}"/>
              </a:ext>
            </a:extLst>
          </p:cNvPr>
          <p:cNvSpPr>
            <a:spLocks noGrp="1"/>
          </p:cNvSpPr>
          <p:nvPr>
            <p:ph idx="1"/>
          </p:nvPr>
        </p:nvSpPr>
        <p:spPr>
          <a:xfrm>
            <a:off x="677334" y="2160589"/>
            <a:ext cx="4399210" cy="3880773"/>
          </a:xfrm>
        </p:spPr>
        <p:txBody>
          <a:bodyPr vert="horz" lIns="91440" tIns="45720" rIns="91440" bIns="45720" rtlCol="0" anchor="t">
            <a:normAutofit/>
          </a:bodyPr>
          <a:lstStyle/>
          <a:p>
            <a:r>
              <a:rPr lang="en-US" sz="2000"/>
              <a:t>JavaScript:</a:t>
            </a:r>
          </a:p>
        </p:txBody>
      </p:sp>
      <p:sp>
        <p:nvSpPr>
          <p:cNvPr id="8" name="Content Placeholder 2">
            <a:extLst>
              <a:ext uri="{FF2B5EF4-FFF2-40B4-BE49-F238E27FC236}">
                <a16:creationId xmlns:a16="http://schemas.microsoft.com/office/drawing/2014/main" id="{F69A060A-1A62-B06F-9838-005C6F3B6439}"/>
              </a:ext>
            </a:extLst>
          </p:cNvPr>
          <p:cNvSpPr txBox="1">
            <a:spLocks/>
          </p:cNvSpPr>
          <p:nvPr/>
        </p:nvSpPr>
        <p:spPr>
          <a:xfrm>
            <a:off x="584157" y="4388789"/>
            <a:ext cx="4399210" cy="388077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Código C:</a:t>
            </a:r>
          </a:p>
        </p:txBody>
      </p:sp>
      <p:sp>
        <p:nvSpPr>
          <p:cNvPr id="10" name="Content Placeholder 2">
            <a:extLst>
              <a:ext uri="{FF2B5EF4-FFF2-40B4-BE49-F238E27FC236}">
                <a16:creationId xmlns:a16="http://schemas.microsoft.com/office/drawing/2014/main" id="{0300164B-9424-5E5C-0C02-9D94056A2882}"/>
              </a:ext>
            </a:extLst>
          </p:cNvPr>
          <p:cNvSpPr txBox="1">
            <a:spLocks/>
          </p:cNvSpPr>
          <p:nvPr/>
        </p:nvSpPr>
        <p:spPr>
          <a:xfrm>
            <a:off x="586777" y="6200293"/>
            <a:ext cx="5845905" cy="386973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400"/>
              <a:t>Código </a:t>
            </a:r>
            <a:r>
              <a:rPr lang="en-US" sz="1400" err="1"/>
              <a:t>extraido</a:t>
            </a:r>
            <a:r>
              <a:rPr lang="en-US" sz="1400"/>
              <a:t> de:</a:t>
            </a:r>
            <a:r>
              <a:rPr lang="en-US" sz="2000"/>
              <a:t> </a:t>
            </a:r>
            <a:r>
              <a:rPr lang="en-US" sz="1100">
                <a:solidFill>
                  <a:srgbClr val="008000"/>
                </a:solidFill>
                <a:latin typeface="Consolas"/>
                <a:hlinkClick r:id="rId2"/>
              </a:rPr>
              <a:t>https://www.geeksforgeeks.org/print-all-prime-factors-of-a-given-number/</a:t>
            </a:r>
            <a:endParaRPr lang="es-ES"/>
          </a:p>
          <a:p>
            <a:endParaRPr lang="en-US" sz="2000"/>
          </a:p>
        </p:txBody>
      </p:sp>
      <p:pic>
        <p:nvPicPr>
          <p:cNvPr id="4" name="Imagen 3" descr="Texto&#10;&#10;Descripción generada automáticamente">
            <a:extLst>
              <a:ext uri="{FF2B5EF4-FFF2-40B4-BE49-F238E27FC236}">
                <a16:creationId xmlns:a16="http://schemas.microsoft.com/office/drawing/2014/main" id="{8F2DC2A0-9A10-5861-38D4-AE09CB52B563}"/>
              </a:ext>
            </a:extLst>
          </p:cNvPr>
          <p:cNvPicPr>
            <a:picLocks noChangeAspect="1"/>
          </p:cNvPicPr>
          <p:nvPr/>
        </p:nvPicPr>
        <p:blipFill>
          <a:blip r:embed="rId3"/>
          <a:stretch>
            <a:fillRect/>
          </a:stretch>
        </p:blipFill>
        <p:spPr>
          <a:xfrm>
            <a:off x="2424596" y="1597577"/>
            <a:ext cx="5200373" cy="2194063"/>
          </a:xfrm>
          <a:prstGeom prst="rect">
            <a:avLst/>
          </a:prstGeom>
        </p:spPr>
      </p:pic>
      <p:pic>
        <p:nvPicPr>
          <p:cNvPr id="6" name="Imagen 5">
            <a:extLst>
              <a:ext uri="{FF2B5EF4-FFF2-40B4-BE49-F238E27FC236}">
                <a16:creationId xmlns:a16="http://schemas.microsoft.com/office/drawing/2014/main" id="{FA8D9196-58BE-AA1E-EA38-8041021DBB0A}"/>
              </a:ext>
            </a:extLst>
          </p:cNvPr>
          <p:cNvPicPr>
            <a:picLocks noChangeAspect="1"/>
          </p:cNvPicPr>
          <p:nvPr/>
        </p:nvPicPr>
        <p:blipFill>
          <a:blip r:embed="rId4"/>
          <a:stretch>
            <a:fillRect/>
          </a:stretch>
        </p:blipFill>
        <p:spPr>
          <a:xfrm>
            <a:off x="2423077" y="3786326"/>
            <a:ext cx="5192367" cy="2024131"/>
          </a:xfrm>
          <a:prstGeom prst="rect">
            <a:avLst/>
          </a:prstGeom>
        </p:spPr>
      </p:pic>
    </p:spTree>
    <p:extLst>
      <p:ext uri="{BB962C8B-B14F-4D97-AF65-F5344CB8AC3E}">
        <p14:creationId xmlns:p14="http://schemas.microsoft.com/office/powerpoint/2010/main" val="47147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69A9F-E1DF-F824-E6FA-A11885907FA8}"/>
              </a:ext>
            </a:extLst>
          </p:cNvPr>
          <p:cNvSpPr>
            <a:spLocks noGrp="1"/>
          </p:cNvSpPr>
          <p:nvPr>
            <p:ph type="title"/>
          </p:nvPr>
        </p:nvSpPr>
        <p:spPr/>
        <p:txBody>
          <a:bodyPr vert="horz" lIns="91440" tIns="45720" rIns="91440" bIns="45720" rtlCol="0" anchor="t">
            <a:noAutofit/>
          </a:bodyPr>
          <a:lstStyle/>
          <a:p>
            <a:r>
              <a:rPr lang="en-US" sz="4000" err="1">
                <a:solidFill>
                  <a:srgbClr val="90C226"/>
                </a:solidFill>
              </a:rPr>
              <a:t>Optimización</a:t>
            </a:r>
            <a:r>
              <a:rPr lang="en-US" sz="4000">
                <a:solidFill>
                  <a:srgbClr val="90C226"/>
                </a:solidFill>
              </a:rPr>
              <a:t> </a:t>
            </a:r>
            <a:r>
              <a:rPr lang="en-US" sz="4000" err="1">
                <a:solidFill>
                  <a:srgbClr val="90C226"/>
                </a:solidFill>
              </a:rPr>
              <a:t>en</a:t>
            </a:r>
            <a:r>
              <a:rPr lang="en-US" sz="4000">
                <a:solidFill>
                  <a:srgbClr val="90C226"/>
                </a:solidFill>
              </a:rPr>
              <a:t> </a:t>
            </a:r>
            <a:r>
              <a:rPr lang="en-US" sz="4000" err="1">
                <a:solidFill>
                  <a:srgbClr val="90C226"/>
                </a:solidFill>
              </a:rPr>
              <a:t>WebAssembly</a:t>
            </a:r>
            <a:endParaRPr lang="en-US" sz="4000">
              <a:solidFill>
                <a:srgbClr val="90C226"/>
              </a:solidFill>
            </a:endParaRPr>
          </a:p>
        </p:txBody>
      </p:sp>
      <p:sp>
        <p:nvSpPr>
          <p:cNvPr id="3" name="Content Placeholder 2">
            <a:extLst>
              <a:ext uri="{FF2B5EF4-FFF2-40B4-BE49-F238E27FC236}">
                <a16:creationId xmlns:a16="http://schemas.microsoft.com/office/drawing/2014/main" id="{FDF0557B-59DF-9232-C489-4A6F06A49140}"/>
              </a:ext>
            </a:extLst>
          </p:cNvPr>
          <p:cNvSpPr>
            <a:spLocks noGrp="1"/>
          </p:cNvSpPr>
          <p:nvPr>
            <p:ph idx="1"/>
          </p:nvPr>
        </p:nvSpPr>
        <p:spPr>
          <a:xfrm>
            <a:off x="1527682" y="2171633"/>
            <a:ext cx="8596668" cy="3880773"/>
          </a:xfrm>
        </p:spPr>
        <p:txBody>
          <a:bodyPr vert="horz" lIns="91440" tIns="45720" rIns="91440" bIns="45720" rtlCol="0" anchor="t">
            <a:normAutofit/>
          </a:bodyPr>
          <a:lstStyle/>
          <a:p>
            <a:r>
              <a:rPr lang="en-US" sz="3200"/>
              <a:t>O0</a:t>
            </a:r>
          </a:p>
          <a:p>
            <a:r>
              <a:rPr lang="en-US" sz="3200"/>
              <a:t>O1</a:t>
            </a:r>
          </a:p>
          <a:p>
            <a:r>
              <a:rPr lang="en-US" sz="3200"/>
              <a:t>O2</a:t>
            </a:r>
          </a:p>
          <a:p>
            <a:r>
              <a:rPr lang="en-US" sz="3200" b="1">
                <a:highlight>
                  <a:srgbClr val="FFFF00"/>
                </a:highlight>
              </a:rPr>
              <a:t>O3</a:t>
            </a:r>
          </a:p>
          <a:p>
            <a:endParaRPr lang="en-US"/>
          </a:p>
        </p:txBody>
      </p:sp>
      <p:sp>
        <p:nvSpPr>
          <p:cNvPr id="5" name="Content Placeholder 2">
            <a:extLst>
              <a:ext uri="{FF2B5EF4-FFF2-40B4-BE49-F238E27FC236}">
                <a16:creationId xmlns:a16="http://schemas.microsoft.com/office/drawing/2014/main" id="{F904AF5E-756F-570F-39DA-C9BA8183F23D}"/>
              </a:ext>
            </a:extLst>
          </p:cNvPr>
          <p:cNvSpPr txBox="1">
            <a:spLocks/>
          </p:cNvSpPr>
          <p:nvPr/>
        </p:nvSpPr>
        <p:spPr>
          <a:xfrm>
            <a:off x="4860604" y="2158380"/>
            <a:ext cx="8596668" cy="388077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85750" indent="-285750"/>
            <a:r>
              <a:rPr lang="en-US" sz="3600"/>
              <a:t>Og</a:t>
            </a:r>
          </a:p>
          <a:p>
            <a:r>
              <a:rPr lang="en-US" sz="3600" err="1"/>
              <a:t>Os</a:t>
            </a:r>
            <a:endParaRPr lang="en-US" sz="3600"/>
          </a:p>
          <a:p>
            <a:r>
              <a:rPr lang="en-US" sz="3600"/>
              <a:t>Oz</a:t>
            </a:r>
          </a:p>
        </p:txBody>
      </p:sp>
    </p:spTree>
    <p:extLst>
      <p:ext uri="{BB962C8B-B14F-4D97-AF65-F5344CB8AC3E}">
        <p14:creationId xmlns:p14="http://schemas.microsoft.com/office/powerpoint/2010/main" val="1502674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43DF-D67C-30BF-B202-1823FE27F45A}"/>
              </a:ext>
            </a:extLst>
          </p:cNvPr>
          <p:cNvSpPr>
            <a:spLocks noGrp="1"/>
          </p:cNvSpPr>
          <p:nvPr>
            <p:ph type="title"/>
          </p:nvPr>
        </p:nvSpPr>
        <p:spPr/>
        <p:txBody>
          <a:bodyPr>
            <a:normAutofit/>
          </a:bodyPr>
          <a:lstStyle/>
          <a:p>
            <a:r>
              <a:rPr lang="en-US" sz="4000"/>
              <a:t>O0</a:t>
            </a:r>
          </a:p>
        </p:txBody>
      </p:sp>
      <p:sp>
        <p:nvSpPr>
          <p:cNvPr id="3" name="Content Placeholder 2">
            <a:extLst>
              <a:ext uri="{FF2B5EF4-FFF2-40B4-BE49-F238E27FC236}">
                <a16:creationId xmlns:a16="http://schemas.microsoft.com/office/drawing/2014/main" id="{274100ED-C4BC-5E50-BEDF-945B21C5890C}"/>
              </a:ext>
            </a:extLst>
          </p:cNvPr>
          <p:cNvSpPr>
            <a:spLocks noGrp="1"/>
          </p:cNvSpPr>
          <p:nvPr>
            <p:ph idx="1"/>
          </p:nvPr>
        </p:nvSpPr>
        <p:spPr/>
        <p:txBody>
          <a:bodyPr vert="horz" lIns="91440" tIns="45720" rIns="91440" bIns="45720" rtlCol="0" anchor="t">
            <a:normAutofit/>
          </a:bodyPr>
          <a:lstStyle/>
          <a:p>
            <a:r>
              <a:rPr lang="en-US" sz="2000" b="1" err="1">
                <a:ea typeface="+mn-lt"/>
                <a:cs typeface="+mn-lt"/>
              </a:rPr>
              <a:t>Descripción</a:t>
            </a:r>
            <a:r>
              <a:rPr lang="en-US" sz="2000">
                <a:ea typeface="+mn-lt"/>
                <a:cs typeface="+mn-lt"/>
              </a:rPr>
              <a:t>:</a:t>
            </a:r>
            <a:r>
              <a:rPr lang="en-US" sz="2000">
                <a:solidFill>
                  <a:srgbClr val="404040"/>
                </a:solidFill>
                <a:ea typeface="+mn-lt"/>
                <a:cs typeface="+mn-lt"/>
              </a:rPr>
              <a:t> Sin </a:t>
            </a:r>
            <a:r>
              <a:rPr lang="en-US" sz="2000" err="1">
                <a:solidFill>
                  <a:srgbClr val="404040"/>
                </a:solidFill>
                <a:ea typeface="+mn-lt"/>
                <a:cs typeface="+mn-lt"/>
              </a:rPr>
              <a:t>optimizaciones</a:t>
            </a:r>
            <a:r>
              <a:rPr lang="en-US" sz="2000">
                <a:solidFill>
                  <a:srgbClr val="404040"/>
                </a:solidFill>
                <a:ea typeface="+mn-lt"/>
                <a:cs typeface="+mn-lt"/>
              </a:rPr>
              <a:t>. </a:t>
            </a:r>
            <a:r>
              <a:rPr lang="en-US" sz="2000" err="1">
                <a:solidFill>
                  <a:srgbClr val="404040"/>
                </a:solidFill>
                <a:ea typeface="+mn-lt"/>
                <a:cs typeface="+mn-lt"/>
              </a:rPr>
              <a:t>Recomendado</a:t>
            </a:r>
            <a:r>
              <a:rPr lang="en-US" sz="2000">
                <a:solidFill>
                  <a:srgbClr val="404040"/>
                </a:solidFill>
                <a:ea typeface="+mn-lt"/>
                <a:cs typeface="+mn-lt"/>
              </a:rPr>
              <a:t> para </a:t>
            </a:r>
            <a:r>
              <a:rPr lang="en-US" sz="2000" err="1">
                <a:solidFill>
                  <a:srgbClr val="404040"/>
                </a:solidFill>
                <a:ea typeface="+mn-lt"/>
                <a:cs typeface="+mn-lt"/>
              </a:rPr>
              <a:t>iniciar</a:t>
            </a:r>
            <a:r>
              <a:rPr lang="en-US" sz="2000">
                <a:solidFill>
                  <a:srgbClr val="404040"/>
                </a:solidFill>
                <a:ea typeface="+mn-lt"/>
                <a:cs typeface="+mn-lt"/>
              </a:rPr>
              <a:t> la </a:t>
            </a:r>
            <a:r>
              <a:rPr lang="en-US" sz="2000" err="1">
                <a:solidFill>
                  <a:srgbClr val="404040"/>
                </a:solidFill>
                <a:ea typeface="+mn-lt"/>
                <a:cs typeface="+mn-lt"/>
              </a:rPr>
              <a:t>portabilidad</a:t>
            </a:r>
            <a:r>
              <a:rPr lang="en-US" sz="2000">
                <a:solidFill>
                  <a:srgbClr val="404040"/>
                </a:solidFill>
                <a:ea typeface="+mn-lt"/>
                <a:cs typeface="+mn-lt"/>
              </a:rPr>
              <a:t> de un </a:t>
            </a:r>
            <a:r>
              <a:rPr lang="en-US" sz="2000" err="1">
                <a:solidFill>
                  <a:srgbClr val="404040"/>
                </a:solidFill>
                <a:ea typeface="+mn-lt"/>
                <a:cs typeface="+mn-lt"/>
              </a:rPr>
              <a:t>proyecto</a:t>
            </a:r>
            <a:r>
              <a:rPr lang="en-US" sz="2000">
                <a:solidFill>
                  <a:srgbClr val="404040"/>
                </a:solidFill>
                <a:ea typeface="+mn-lt"/>
                <a:cs typeface="+mn-lt"/>
              </a:rPr>
              <a:t>. </a:t>
            </a:r>
            <a:r>
              <a:rPr lang="en-US" sz="2000" err="1">
                <a:solidFill>
                  <a:srgbClr val="404040"/>
                </a:solidFill>
                <a:ea typeface="+mn-lt"/>
                <a:cs typeface="+mn-lt"/>
              </a:rPr>
              <a:t>Incluye</a:t>
            </a:r>
            <a:r>
              <a:rPr lang="en-US" sz="2000">
                <a:solidFill>
                  <a:srgbClr val="404040"/>
                </a:solidFill>
                <a:ea typeface="+mn-lt"/>
                <a:cs typeface="+mn-lt"/>
              </a:rPr>
              <a:t> </a:t>
            </a:r>
            <a:r>
              <a:rPr lang="en-US" sz="2000" err="1">
                <a:solidFill>
                  <a:srgbClr val="404040"/>
                </a:solidFill>
                <a:ea typeface="+mn-lt"/>
                <a:cs typeface="+mn-lt"/>
              </a:rPr>
              <a:t>varias</a:t>
            </a:r>
            <a:r>
              <a:rPr lang="en-US" sz="2000">
                <a:solidFill>
                  <a:srgbClr val="404040"/>
                </a:solidFill>
                <a:ea typeface="+mn-lt"/>
                <a:cs typeface="+mn-lt"/>
              </a:rPr>
              <a:t> </a:t>
            </a:r>
            <a:r>
              <a:rPr lang="en-US" sz="2000" err="1">
                <a:solidFill>
                  <a:srgbClr val="404040"/>
                </a:solidFill>
                <a:ea typeface="+mn-lt"/>
                <a:cs typeface="+mn-lt"/>
              </a:rPr>
              <a:t>comprobaciones</a:t>
            </a:r>
            <a:r>
              <a:rPr lang="en-US" sz="2000">
                <a:solidFill>
                  <a:srgbClr val="404040"/>
                </a:solidFill>
                <a:ea typeface="+mn-lt"/>
                <a:cs typeface="+mn-lt"/>
              </a:rPr>
              <a:t> para </a:t>
            </a:r>
            <a:r>
              <a:rPr lang="en-US" sz="2000" err="1">
                <a:solidFill>
                  <a:srgbClr val="404040"/>
                </a:solidFill>
                <a:ea typeface="+mn-lt"/>
                <a:cs typeface="+mn-lt"/>
              </a:rPr>
              <a:t>ayudar</a:t>
            </a:r>
            <a:r>
              <a:rPr lang="en-US" sz="2000">
                <a:solidFill>
                  <a:srgbClr val="404040"/>
                </a:solidFill>
                <a:ea typeface="+mn-lt"/>
                <a:cs typeface="+mn-lt"/>
              </a:rPr>
              <a:t> </a:t>
            </a:r>
            <a:r>
              <a:rPr lang="en-US" sz="2000" err="1">
                <a:solidFill>
                  <a:srgbClr val="404040"/>
                </a:solidFill>
                <a:ea typeface="+mn-lt"/>
                <a:cs typeface="+mn-lt"/>
              </a:rPr>
              <a:t>en</a:t>
            </a:r>
            <a:r>
              <a:rPr lang="en-US" sz="2000">
                <a:solidFill>
                  <a:srgbClr val="404040"/>
                </a:solidFill>
                <a:ea typeface="+mn-lt"/>
                <a:cs typeface="+mn-lt"/>
              </a:rPr>
              <a:t> </a:t>
            </a:r>
            <a:r>
              <a:rPr lang="en-US" sz="2000" err="1">
                <a:solidFill>
                  <a:srgbClr val="404040"/>
                </a:solidFill>
                <a:ea typeface="+mn-lt"/>
                <a:cs typeface="+mn-lt"/>
              </a:rPr>
              <a:t>el</a:t>
            </a:r>
            <a:r>
              <a:rPr lang="en-US" sz="2000">
                <a:solidFill>
                  <a:srgbClr val="404040"/>
                </a:solidFill>
                <a:ea typeface="+mn-lt"/>
                <a:cs typeface="+mn-lt"/>
              </a:rPr>
              <a:t> </a:t>
            </a:r>
            <a:r>
              <a:rPr lang="en-US" sz="2000" err="1">
                <a:solidFill>
                  <a:srgbClr val="404040"/>
                </a:solidFill>
                <a:ea typeface="+mn-lt"/>
                <a:cs typeface="+mn-lt"/>
              </a:rPr>
              <a:t>desarrollo</a:t>
            </a:r>
            <a:r>
              <a:rPr lang="en-US" sz="2000">
                <a:solidFill>
                  <a:srgbClr val="404040"/>
                </a:solidFill>
                <a:ea typeface="+mn-lt"/>
                <a:cs typeface="+mn-lt"/>
              </a:rPr>
              <a:t>.</a:t>
            </a:r>
            <a:endParaRPr lang="en-US" sz="2000"/>
          </a:p>
          <a:p>
            <a:r>
              <a:rPr lang="en-US" sz="2000" b="1" err="1">
                <a:ea typeface="+mn-lt"/>
                <a:cs typeface="+mn-lt"/>
              </a:rPr>
              <a:t>Uso</a:t>
            </a:r>
            <a:r>
              <a:rPr lang="en-US" sz="2000" b="1">
                <a:ea typeface="+mn-lt"/>
                <a:cs typeface="+mn-lt"/>
              </a:rPr>
              <a:t> </a:t>
            </a:r>
            <a:r>
              <a:rPr lang="en-US" sz="2000" b="1" err="1">
                <a:ea typeface="+mn-lt"/>
                <a:cs typeface="+mn-lt"/>
              </a:rPr>
              <a:t>Típico</a:t>
            </a:r>
            <a:r>
              <a:rPr lang="en-US" sz="2000" b="1">
                <a:ea typeface="+mn-lt"/>
                <a:cs typeface="+mn-lt"/>
              </a:rPr>
              <a:t>:</a:t>
            </a:r>
            <a:r>
              <a:rPr lang="en-US" sz="2000">
                <a:solidFill>
                  <a:srgbClr val="404040"/>
                </a:solidFill>
                <a:ea typeface="+mn-lt"/>
                <a:cs typeface="+mn-lt"/>
              </a:rPr>
              <a:t> Ideal para builds </a:t>
            </a:r>
            <a:r>
              <a:rPr lang="en-US" sz="2000" err="1">
                <a:solidFill>
                  <a:srgbClr val="404040"/>
                </a:solidFill>
                <a:ea typeface="+mn-lt"/>
                <a:cs typeface="+mn-lt"/>
              </a:rPr>
              <a:t>incrementales</a:t>
            </a:r>
            <a:r>
              <a:rPr lang="en-US" sz="2000">
                <a:solidFill>
                  <a:srgbClr val="404040"/>
                </a:solidFill>
                <a:ea typeface="+mn-lt"/>
                <a:cs typeface="+mn-lt"/>
              </a:rPr>
              <a:t> </a:t>
            </a:r>
            <a:r>
              <a:rPr lang="en-US" sz="2000" err="1">
                <a:solidFill>
                  <a:srgbClr val="404040"/>
                </a:solidFill>
                <a:ea typeface="+mn-lt"/>
                <a:cs typeface="+mn-lt"/>
              </a:rPr>
              <a:t>rápidos</a:t>
            </a:r>
            <a:r>
              <a:rPr lang="en-US" sz="2000">
                <a:solidFill>
                  <a:srgbClr val="404040"/>
                </a:solidFill>
                <a:ea typeface="+mn-lt"/>
                <a:cs typeface="+mn-lt"/>
              </a:rPr>
              <a:t> y para </a:t>
            </a:r>
            <a:r>
              <a:rPr lang="en-US" sz="2000" err="1">
                <a:solidFill>
                  <a:srgbClr val="404040"/>
                </a:solidFill>
                <a:ea typeface="+mn-lt"/>
                <a:cs typeface="+mn-lt"/>
              </a:rPr>
              <a:t>desarrollo</a:t>
            </a:r>
            <a:r>
              <a:rPr lang="en-US" sz="2000">
                <a:solidFill>
                  <a:srgbClr val="404040"/>
                </a:solidFill>
                <a:ea typeface="+mn-lt"/>
                <a:cs typeface="+mn-lt"/>
              </a:rPr>
              <a:t> </a:t>
            </a:r>
            <a:r>
              <a:rPr lang="en-US" sz="2000" err="1">
                <a:solidFill>
                  <a:srgbClr val="404040"/>
                </a:solidFill>
                <a:ea typeface="+mn-lt"/>
                <a:cs typeface="+mn-lt"/>
              </a:rPr>
              <a:t>inicial</a:t>
            </a:r>
            <a:r>
              <a:rPr lang="en-US" sz="2000">
                <a:solidFill>
                  <a:srgbClr val="404040"/>
                </a:solidFill>
                <a:ea typeface="+mn-lt"/>
                <a:cs typeface="+mn-lt"/>
              </a:rPr>
              <a:t>.</a:t>
            </a:r>
            <a:endParaRPr lang="en-US" sz="2000"/>
          </a:p>
          <a:p>
            <a:endParaRPr lang="en-US" sz="2400"/>
          </a:p>
        </p:txBody>
      </p:sp>
      <p:sp>
        <p:nvSpPr>
          <p:cNvPr id="5" name="TextBox 4">
            <a:extLst>
              <a:ext uri="{FF2B5EF4-FFF2-40B4-BE49-F238E27FC236}">
                <a16:creationId xmlns:a16="http://schemas.microsoft.com/office/drawing/2014/main" id="{401341D1-2A32-1D20-3E1B-AD910A502A29}"/>
              </a:ext>
            </a:extLst>
          </p:cNvPr>
          <p:cNvSpPr txBox="1"/>
          <p:nvPr/>
        </p:nvSpPr>
        <p:spPr>
          <a:xfrm>
            <a:off x="675239" y="5667795"/>
            <a:ext cx="83320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757575"/>
                </a:solidFill>
              </a:rPr>
              <a:t>Fuente: </a:t>
            </a:r>
            <a:r>
              <a:rPr lang="en-US">
                <a:solidFill>
                  <a:srgbClr val="757575"/>
                </a:solidFill>
                <a:ea typeface="+mn-lt"/>
                <a:cs typeface="+mn-lt"/>
              </a:rPr>
              <a:t>https://emscripten.org/docs/tools_reference/emcc.html#emcc-o0</a:t>
            </a:r>
            <a:endParaRPr lang="en-US">
              <a:solidFill>
                <a:srgbClr val="757575"/>
              </a:solidFill>
            </a:endParaRPr>
          </a:p>
        </p:txBody>
      </p:sp>
    </p:spTree>
    <p:extLst>
      <p:ext uri="{BB962C8B-B14F-4D97-AF65-F5344CB8AC3E}">
        <p14:creationId xmlns:p14="http://schemas.microsoft.com/office/powerpoint/2010/main" val="3218288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5082-A388-D53E-7A65-DE772A761E39}"/>
              </a:ext>
            </a:extLst>
          </p:cNvPr>
          <p:cNvSpPr>
            <a:spLocks noGrp="1"/>
          </p:cNvSpPr>
          <p:nvPr>
            <p:ph type="title"/>
          </p:nvPr>
        </p:nvSpPr>
        <p:spPr/>
        <p:txBody>
          <a:bodyPr/>
          <a:lstStyle/>
          <a:p>
            <a:r>
              <a:rPr lang="en-US"/>
              <a:t>O1</a:t>
            </a:r>
          </a:p>
        </p:txBody>
      </p:sp>
      <p:sp>
        <p:nvSpPr>
          <p:cNvPr id="3" name="Content Placeholder 2">
            <a:extLst>
              <a:ext uri="{FF2B5EF4-FFF2-40B4-BE49-F238E27FC236}">
                <a16:creationId xmlns:a16="http://schemas.microsoft.com/office/drawing/2014/main" id="{68542497-0DD2-5C00-6C96-89B6C91EB39B}"/>
              </a:ext>
            </a:extLst>
          </p:cNvPr>
          <p:cNvSpPr>
            <a:spLocks noGrp="1"/>
          </p:cNvSpPr>
          <p:nvPr>
            <p:ph idx="1"/>
          </p:nvPr>
        </p:nvSpPr>
        <p:spPr/>
        <p:txBody>
          <a:bodyPr vert="horz" lIns="91440" tIns="45720" rIns="91440" bIns="45720" rtlCol="0" anchor="t">
            <a:normAutofit/>
          </a:bodyPr>
          <a:lstStyle/>
          <a:p>
            <a:r>
              <a:rPr lang="en-US" sz="2000" b="1" err="1">
                <a:ea typeface="+mn-lt"/>
                <a:cs typeface="+mn-lt"/>
              </a:rPr>
              <a:t>Descripción</a:t>
            </a:r>
            <a:r>
              <a:rPr lang="en-US" sz="2000" b="1">
                <a:ea typeface="+mn-lt"/>
                <a:cs typeface="+mn-lt"/>
              </a:rPr>
              <a:t>:</a:t>
            </a:r>
            <a:r>
              <a:rPr lang="en-US" sz="2000">
                <a:solidFill>
                  <a:srgbClr val="404040"/>
                </a:solidFill>
                <a:ea typeface="+mn-lt"/>
                <a:cs typeface="+mn-lt"/>
              </a:rPr>
              <a:t> </a:t>
            </a:r>
            <a:r>
              <a:rPr lang="en-US" sz="2000" err="1">
                <a:solidFill>
                  <a:srgbClr val="404040"/>
                </a:solidFill>
                <a:ea typeface="+mn-lt"/>
                <a:cs typeface="+mn-lt"/>
              </a:rPr>
              <a:t>Optimizaciones</a:t>
            </a:r>
            <a:r>
              <a:rPr lang="en-US" sz="2000">
                <a:solidFill>
                  <a:srgbClr val="404040"/>
                </a:solidFill>
                <a:ea typeface="+mn-lt"/>
                <a:cs typeface="+mn-lt"/>
              </a:rPr>
              <a:t> simples. Reduce las </a:t>
            </a:r>
            <a:r>
              <a:rPr lang="en-US" sz="2000" err="1">
                <a:solidFill>
                  <a:srgbClr val="404040"/>
                </a:solidFill>
                <a:ea typeface="+mn-lt"/>
                <a:cs typeface="+mn-lt"/>
              </a:rPr>
              <a:t>comprobaciones</a:t>
            </a:r>
            <a:r>
              <a:rPr lang="en-US" sz="2000">
                <a:solidFill>
                  <a:srgbClr val="404040"/>
                </a:solidFill>
                <a:ea typeface="+mn-lt"/>
                <a:cs typeface="+mn-lt"/>
              </a:rPr>
              <a:t> de runtime </a:t>
            </a:r>
            <a:r>
              <a:rPr lang="en-US" sz="2000" err="1">
                <a:solidFill>
                  <a:srgbClr val="404040"/>
                </a:solidFill>
                <a:ea typeface="+mn-lt"/>
                <a:cs typeface="+mn-lt"/>
              </a:rPr>
              <a:t>en</a:t>
            </a:r>
            <a:r>
              <a:rPr lang="en-US" sz="2000">
                <a:solidFill>
                  <a:srgbClr val="404040"/>
                </a:solidFill>
                <a:ea typeface="+mn-lt"/>
                <a:cs typeface="+mn-lt"/>
              </a:rPr>
              <a:t> </a:t>
            </a:r>
            <a:r>
              <a:rPr lang="en-US" sz="2000" err="1">
                <a:solidFill>
                  <a:srgbClr val="404040"/>
                </a:solidFill>
                <a:ea typeface="+mn-lt"/>
                <a:cs typeface="+mn-lt"/>
              </a:rPr>
              <a:t>comparación</a:t>
            </a:r>
            <a:r>
              <a:rPr lang="en-US" sz="2000">
                <a:solidFill>
                  <a:srgbClr val="404040"/>
                </a:solidFill>
                <a:ea typeface="+mn-lt"/>
                <a:cs typeface="+mn-lt"/>
              </a:rPr>
              <a:t> con -O0, </a:t>
            </a:r>
            <a:r>
              <a:rPr lang="en-US" sz="2000" err="1">
                <a:solidFill>
                  <a:srgbClr val="404040"/>
                </a:solidFill>
                <a:ea typeface="+mn-lt"/>
                <a:cs typeface="+mn-lt"/>
              </a:rPr>
              <a:t>optimizando</a:t>
            </a:r>
            <a:r>
              <a:rPr lang="en-US" sz="2000">
                <a:solidFill>
                  <a:srgbClr val="404040"/>
                </a:solidFill>
                <a:ea typeface="+mn-lt"/>
                <a:cs typeface="+mn-lt"/>
              </a:rPr>
              <a:t> </a:t>
            </a:r>
            <a:r>
              <a:rPr lang="en-US" sz="2000" err="1">
                <a:solidFill>
                  <a:srgbClr val="404040"/>
                </a:solidFill>
                <a:ea typeface="+mn-lt"/>
                <a:cs typeface="+mn-lt"/>
              </a:rPr>
              <a:t>el</a:t>
            </a:r>
            <a:r>
              <a:rPr lang="en-US" sz="2000">
                <a:solidFill>
                  <a:srgbClr val="404040"/>
                </a:solidFill>
                <a:ea typeface="+mn-lt"/>
                <a:cs typeface="+mn-lt"/>
              </a:rPr>
              <a:t> </a:t>
            </a:r>
            <a:r>
              <a:rPr lang="en-US" sz="2000" err="1">
                <a:solidFill>
                  <a:srgbClr val="404040"/>
                </a:solidFill>
                <a:ea typeface="+mn-lt"/>
                <a:cs typeface="+mn-lt"/>
              </a:rPr>
              <a:t>código</a:t>
            </a:r>
            <a:r>
              <a:rPr lang="en-US" sz="2000">
                <a:solidFill>
                  <a:srgbClr val="404040"/>
                </a:solidFill>
                <a:ea typeface="+mn-lt"/>
                <a:cs typeface="+mn-lt"/>
              </a:rPr>
              <a:t> </a:t>
            </a:r>
            <a:r>
              <a:rPr lang="en-US" sz="2000" err="1">
                <a:solidFill>
                  <a:srgbClr val="404040"/>
                </a:solidFill>
                <a:ea typeface="+mn-lt"/>
                <a:cs typeface="+mn-lt"/>
              </a:rPr>
              <a:t>pero</a:t>
            </a:r>
            <a:r>
              <a:rPr lang="en-US" sz="2000">
                <a:solidFill>
                  <a:srgbClr val="404040"/>
                </a:solidFill>
                <a:ea typeface="+mn-lt"/>
                <a:cs typeface="+mn-lt"/>
              </a:rPr>
              <a:t> no al </a:t>
            </a:r>
            <a:r>
              <a:rPr lang="en-US" sz="2000" err="1">
                <a:solidFill>
                  <a:srgbClr val="404040"/>
                </a:solidFill>
                <a:ea typeface="+mn-lt"/>
                <a:cs typeface="+mn-lt"/>
              </a:rPr>
              <a:t>máximo</a:t>
            </a:r>
            <a:r>
              <a:rPr lang="en-US" sz="2000">
                <a:solidFill>
                  <a:srgbClr val="404040"/>
                </a:solidFill>
                <a:ea typeface="+mn-lt"/>
                <a:cs typeface="+mn-lt"/>
              </a:rPr>
              <a:t>.</a:t>
            </a:r>
            <a:endParaRPr lang="en-US" sz="2000">
              <a:solidFill>
                <a:srgbClr val="404040"/>
              </a:solidFill>
            </a:endParaRPr>
          </a:p>
          <a:p>
            <a:r>
              <a:rPr lang="en-US" sz="2000" b="1" err="1">
                <a:ea typeface="+mn-lt"/>
                <a:cs typeface="+mn-lt"/>
              </a:rPr>
              <a:t>Uso</a:t>
            </a:r>
            <a:r>
              <a:rPr lang="en-US" sz="2000" b="1">
                <a:ea typeface="+mn-lt"/>
                <a:cs typeface="+mn-lt"/>
              </a:rPr>
              <a:t> </a:t>
            </a:r>
            <a:r>
              <a:rPr lang="en-US" sz="2000" b="1" err="1">
                <a:ea typeface="+mn-lt"/>
                <a:cs typeface="+mn-lt"/>
              </a:rPr>
              <a:t>Típico</a:t>
            </a:r>
            <a:r>
              <a:rPr lang="en-US" sz="2000" b="1">
                <a:ea typeface="+mn-lt"/>
                <a:cs typeface="+mn-lt"/>
              </a:rPr>
              <a:t>:</a:t>
            </a:r>
            <a:r>
              <a:rPr lang="en-US" sz="2000">
                <a:solidFill>
                  <a:srgbClr val="404040"/>
                </a:solidFill>
                <a:ea typeface="+mn-lt"/>
                <a:cs typeface="+mn-lt"/>
              </a:rPr>
              <a:t> Buen balance entre </a:t>
            </a:r>
            <a:r>
              <a:rPr lang="en-US" sz="2000" err="1">
                <a:solidFill>
                  <a:srgbClr val="404040"/>
                </a:solidFill>
                <a:ea typeface="+mn-lt"/>
                <a:cs typeface="+mn-lt"/>
              </a:rPr>
              <a:t>velocidad</a:t>
            </a:r>
            <a:r>
              <a:rPr lang="en-US" sz="2000">
                <a:solidFill>
                  <a:srgbClr val="404040"/>
                </a:solidFill>
                <a:ea typeface="+mn-lt"/>
                <a:cs typeface="+mn-lt"/>
              </a:rPr>
              <a:t> de </a:t>
            </a:r>
            <a:r>
              <a:rPr lang="en-US" sz="2000" err="1">
                <a:solidFill>
                  <a:srgbClr val="404040"/>
                </a:solidFill>
                <a:ea typeface="+mn-lt"/>
                <a:cs typeface="+mn-lt"/>
              </a:rPr>
              <a:t>compilación</a:t>
            </a:r>
            <a:r>
              <a:rPr lang="en-US" sz="2000">
                <a:solidFill>
                  <a:srgbClr val="404040"/>
                </a:solidFill>
                <a:ea typeface="+mn-lt"/>
                <a:cs typeface="+mn-lt"/>
              </a:rPr>
              <a:t> y </a:t>
            </a:r>
            <a:r>
              <a:rPr lang="en-US" sz="2000" err="1">
                <a:solidFill>
                  <a:srgbClr val="404040"/>
                </a:solidFill>
                <a:ea typeface="+mn-lt"/>
                <a:cs typeface="+mn-lt"/>
              </a:rPr>
              <a:t>optimización</a:t>
            </a:r>
            <a:r>
              <a:rPr lang="en-US" sz="2000">
                <a:solidFill>
                  <a:srgbClr val="404040"/>
                </a:solidFill>
                <a:ea typeface="+mn-lt"/>
                <a:cs typeface="+mn-lt"/>
              </a:rPr>
              <a:t> del </a:t>
            </a:r>
            <a:r>
              <a:rPr lang="en-US" sz="2000" err="1">
                <a:solidFill>
                  <a:srgbClr val="404040"/>
                </a:solidFill>
                <a:ea typeface="+mn-lt"/>
                <a:cs typeface="+mn-lt"/>
              </a:rPr>
              <a:t>código</a:t>
            </a:r>
            <a:r>
              <a:rPr lang="en-US" sz="2000">
                <a:solidFill>
                  <a:srgbClr val="404040"/>
                </a:solidFill>
                <a:ea typeface="+mn-lt"/>
                <a:cs typeface="+mn-lt"/>
              </a:rPr>
              <a:t>.</a:t>
            </a:r>
            <a:endParaRPr lang="en-US" sz="2000"/>
          </a:p>
          <a:p>
            <a:endParaRPr lang="en-US"/>
          </a:p>
        </p:txBody>
      </p:sp>
      <p:sp>
        <p:nvSpPr>
          <p:cNvPr id="7" name="TextBox 6">
            <a:extLst>
              <a:ext uri="{FF2B5EF4-FFF2-40B4-BE49-F238E27FC236}">
                <a16:creationId xmlns:a16="http://schemas.microsoft.com/office/drawing/2014/main" id="{33D7B502-7A35-2BB3-08E7-33EED4D46D0F}"/>
              </a:ext>
            </a:extLst>
          </p:cNvPr>
          <p:cNvSpPr txBox="1"/>
          <p:nvPr/>
        </p:nvSpPr>
        <p:spPr>
          <a:xfrm>
            <a:off x="675239" y="5667795"/>
            <a:ext cx="83320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757575"/>
                </a:solidFill>
              </a:rPr>
              <a:t>Fuente: </a:t>
            </a:r>
            <a:r>
              <a:rPr lang="en-US">
                <a:solidFill>
                  <a:srgbClr val="757575"/>
                </a:solidFill>
                <a:ea typeface="+mn-lt"/>
                <a:cs typeface="+mn-lt"/>
              </a:rPr>
              <a:t>https://emscripten.org/docs/tools_reference/emcc.html#emcc-o0</a:t>
            </a:r>
            <a:endParaRPr lang="en-US">
              <a:solidFill>
                <a:srgbClr val="757575"/>
              </a:solidFill>
            </a:endParaRPr>
          </a:p>
        </p:txBody>
      </p:sp>
    </p:spTree>
    <p:extLst>
      <p:ext uri="{BB962C8B-B14F-4D97-AF65-F5344CB8AC3E}">
        <p14:creationId xmlns:p14="http://schemas.microsoft.com/office/powerpoint/2010/main" val="4137918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8CC44-0517-97DF-EC61-AA7EDA1F4D59}"/>
              </a:ext>
            </a:extLst>
          </p:cNvPr>
          <p:cNvSpPr>
            <a:spLocks noGrp="1"/>
          </p:cNvSpPr>
          <p:nvPr>
            <p:ph type="title"/>
          </p:nvPr>
        </p:nvSpPr>
        <p:spPr/>
        <p:txBody>
          <a:bodyPr>
            <a:normAutofit/>
          </a:bodyPr>
          <a:lstStyle/>
          <a:p>
            <a:r>
              <a:rPr lang="en-US" sz="4000"/>
              <a:t>O2</a:t>
            </a:r>
          </a:p>
        </p:txBody>
      </p:sp>
      <p:sp>
        <p:nvSpPr>
          <p:cNvPr id="3" name="Content Placeholder 2">
            <a:extLst>
              <a:ext uri="{FF2B5EF4-FFF2-40B4-BE49-F238E27FC236}">
                <a16:creationId xmlns:a16="http://schemas.microsoft.com/office/drawing/2014/main" id="{C972EBC8-9DAF-800A-A509-BBE4F347A924}"/>
              </a:ext>
            </a:extLst>
          </p:cNvPr>
          <p:cNvSpPr>
            <a:spLocks noGrp="1"/>
          </p:cNvSpPr>
          <p:nvPr>
            <p:ph idx="1"/>
          </p:nvPr>
        </p:nvSpPr>
        <p:spPr/>
        <p:txBody>
          <a:bodyPr vert="horz" lIns="91440" tIns="45720" rIns="91440" bIns="45720" rtlCol="0" anchor="t">
            <a:normAutofit/>
          </a:bodyPr>
          <a:lstStyle/>
          <a:p>
            <a:r>
              <a:rPr lang="en-US" sz="2000" b="1" err="1">
                <a:ea typeface="+mn-lt"/>
                <a:cs typeface="+mn-lt"/>
              </a:rPr>
              <a:t>Descripción</a:t>
            </a:r>
            <a:r>
              <a:rPr lang="en-US" sz="2000" b="1">
                <a:ea typeface="+mn-lt"/>
                <a:cs typeface="+mn-lt"/>
              </a:rPr>
              <a:t>:</a:t>
            </a:r>
            <a:r>
              <a:rPr lang="en-US" sz="2000">
                <a:solidFill>
                  <a:srgbClr val="404040"/>
                </a:solidFill>
                <a:ea typeface="+mn-lt"/>
                <a:cs typeface="+mn-lt"/>
              </a:rPr>
              <a:t> </a:t>
            </a:r>
            <a:r>
              <a:rPr lang="en-US" sz="2000" err="1">
                <a:solidFill>
                  <a:srgbClr val="404040"/>
                </a:solidFill>
                <a:ea typeface="+mn-lt"/>
                <a:cs typeface="+mn-lt"/>
              </a:rPr>
              <a:t>Habilita</a:t>
            </a:r>
            <a:r>
              <a:rPr lang="en-US" sz="2000">
                <a:solidFill>
                  <a:srgbClr val="404040"/>
                </a:solidFill>
                <a:ea typeface="+mn-lt"/>
                <a:cs typeface="+mn-lt"/>
              </a:rPr>
              <a:t> </a:t>
            </a:r>
            <a:r>
              <a:rPr lang="en-US" sz="2000" err="1">
                <a:solidFill>
                  <a:srgbClr val="404040"/>
                </a:solidFill>
                <a:ea typeface="+mn-lt"/>
                <a:cs typeface="+mn-lt"/>
              </a:rPr>
              <a:t>más</a:t>
            </a:r>
            <a:r>
              <a:rPr lang="en-US" sz="2000">
                <a:solidFill>
                  <a:srgbClr val="404040"/>
                </a:solidFill>
                <a:ea typeface="+mn-lt"/>
                <a:cs typeface="+mn-lt"/>
              </a:rPr>
              <a:t> </a:t>
            </a:r>
            <a:r>
              <a:rPr lang="en-US" sz="2000" err="1">
                <a:solidFill>
                  <a:srgbClr val="404040"/>
                </a:solidFill>
                <a:ea typeface="+mn-lt"/>
                <a:cs typeface="+mn-lt"/>
              </a:rPr>
              <a:t>optimizaciones</a:t>
            </a:r>
            <a:r>
              <a:rPr lang="en-US" sz="2000">
                <a:solidFill>
                  <a:srgbClr val="404040"/>
                </a:solidFill>
                <a:ea typeface="+mn-lt"/>
                <a:cs typeface="+mn-lt"/>
              </a:rPr>
              <a:t> que O1, </a:t>
            </a:r>
            <a:r>
              <a:rPr lang="en-US" sz="2000" err="1">
                <a:solidFill>
                  <a:srgbClr val="404040"/>
                </a:solidFill>
                <a:ea typeface="+mn-lt"/>
                <a:cs typeface="+mn-lt"/>
              </a:rPr>
              <a:t>incluyendo</a:t>
            </a:r>
            <a:r>
              <a:rPr lang="en-US" sz="2000">
                <a:solidFill>
                  <a:srgbClr val="404040"/>
                </a:solidFill>
                <a:ea typeface="+mn-lt"/>
                <a:cs typeface="+mn-lt"/>
              </a:rPr>
              <a:t> </a:t>
            </a:r>
            <a:r>
              <a:rPr lang="en-US" sz="2000" err="1">
                <a:solidFill>
                  <a:srgbClr val="404040"/>
                </a:solidFill>
                <a:ea typeface="+mn-lt"/>
                <a:cs typeface="+mn-lt"/>
              </a:rPr>
              <a:t>optimizaciones</a:t>
            </a:r>
            <a:r>
              <a:rPr lang="en-US" sz="2000">
                <a:solidFill>
                  <a:srgbClr val="404040"/>
                </a:solidFill>
                <a:ea typeface="+mn-lt"/>
                <a:cs typeface="+mn-lt"/>
              </a:rPr>
              <a:t> </a:t>
            </a:r>
            <a:r>
              <a:rPr lang="en-US" sz="2000" err="1">
                <a:solidFill>
                  <a:srgbClr val="404040"/>
                </a:solidFill>
                <a:ea typeface="+mn-lt"/>
                <a:cs typeface="+mn-lt"/>
              </a:rPr>
              <a:t>específicas</a:t>
            </a:r>
            <a:r>
              <a:rPr lang="en-US" sz="2000">
                <a:solidFill>
                  <a:srgbClr val="404040"/>
                </a:solidFill>
                <a:ea typeface="+mn-lt"/>
                <a:cs typeface="+mn-lt"/>
              </a:rPr>
              <a:t> de JavaScript.</a:t>
            </a:r>
            <a:endParaRPr lang="en-US" sz="2000">
              <a:solidFill>
                <a:srgbClr val="404040"/>
              </a:solidFill>
            </a:endParaRPr>
          </a:p>
          <a:p>
            <a:r>
              <a:rPr lang="en-US" sz="2000" b="1" err="1">
                <a:ea typeface="+mn-lt"/>
                <a:cs typeface="+mn-lt"/>
              </a:rPr>
              <a:t>Uso</a:t>
            </a:r>
            <a:r>
              <a:rPr lang="en-US" sz="2000" b="1">
                <a:ea typeface="+mn-lt"/>
                <a:cs typeface="+mn-lt"/>
              </a:rPr>
              <a:t> </a:t>
            </a:r>
            <a:r>
              <a:rPr lang="en-US" sz="2000" b="1" err="1">
                <a:ea typeface="+mn-lt"/>
                <a:cs typeface="+mn-lt"/>
              </a:rPr>
              <a:t>Típico</a:t>
            </a:r>
            <a:r>
              <a:rPr lang="en-US" sz="2000" b="1">
                <a:ea typeface="+mn-lt"/>
                <a:cs typeface="+mn-lt"/>
              </a:rPr>
              <a:t>:</a:t>
            </a:r>
            <a:r>
              <a:rPr lang="en-US" sz="2000">
                <a:solidFill>
                  <a:srgbClr val="404040"/>
                </a:solidFill>
                <a:ea typeface="+mn-lt"/>
                <a:cs typeface="+mn-lt"/>
              </a:rPr>
              <a:t> </a:t>
            </a:r>
            <a:r>
              <a:rPr lang="en-US" sz="2000" err="1">
                <a:solidFill>
                  <a:srgbClr val="404040"/>
                </a:solidFill>
                <a:ea typeface="+mn-lt"/>
                <a:cs typeface="+mn-lt"/>
              </a:rPr>
              <a:t>Recomendado</a:t>
            </a:r>
            <a:r>
              <a:rPr lang="en-US" sz="2000">
                <a:solidFill>
                  <a:srgbClr val="404040"/>
                </a:solidFill>
                <a:ea typeface="+mn-lt"/>
                <a:cs typeface="+mn-lt"/>
              </a:rPr>
              <a:t> para builds de </a:t>
            </a:r>
            <a:r>
              <a:rPr lang="en-US" sz="2000" err="1">
                <a:solidFill>
                  <a:srgbClr val="404040"/>
                </a:solidFill>
                <a:ea typeface="+mn-lt"/>
                <a:cs typeface="+mn-lt"/>
              </a:rPr>
              <a:t>prueba</a:t>
            </a:r>
            <a:r>
              <a:rPr lang="en-US" sz="2000">
                <a:solidFill>
                  <a:srgbClr val="404040"/>
                </a:solidFill>
                <a:ea typeface="+mn-lt"/>
                <a:cs typeface="+mn-lt"/>
              </a:rPr>
              <a:t> </a:t>
            </a:r>
            <a:r>
              <a:rPr lang="en-US" sz="2000" err="1">
                <a:solidFill>
                  <a:srgbClr val="404040"/>
                </a:solidFill>
                <a:ea typeface="+mn-lt"/>
                <a:cs typeface="+mn-lt"/>
              </a:rPr>
              <a:t>donde</a:t>
            </a:r>
            <a:r>
              <a:rPr lang="en-US" sz="2000">
                <a:solidFill>
                  <a:srgbClr val="404040"/>
                </a:solidFill>
                <a:ea typeface="+mn-lt"/>
                <a:cs typeface="+mn-lt"/>
              </a:rPr>
              <a:t> </a:t>
            </a:r>
            <a:r>
              <a:rPr lang="en-US" sz="2000" err="1">
                <a:solidFill>
                  <a:srgbClr val="404040"/>
                </a:solidFill>
                <a:ea typeface="+mn-lt"/>
                <a:cs typeface="+mn-lt"/>
              </a:rPr>
              <a:t>el</a:t>
            </a:r>
            <a:r>
              <a:rPr lang="en-US" sz="2000">
                <a:solidFill>
                  <a:srgbClr val="404040"/>
                </a:solidFill>
                <a:ea typeface="+mn-lt"/>
                <a:cs typeface="+mn-lt"/>
              </a:rPr>
              <a:t> </a:t>
            </a:r>
            <a:r>
              <a:rPr lang="en-US" sz="2000" err="1">
                <a:solidFill>
                  <a:srgbClr val="404040"/>
                </a:solidFill>
                <a:ea typeface="+mn-lt"/>
                <a:cs typeface="+mn-lt"/>
              </a:rPr>
              <a:t>rendimiento</a:t>
            </a:r>
            <a:r>
              <a:rPr lang="en-US" sz="2000">
                <a:solidFill>
                  <a:srgbClr val="404040"/>
                </a:solidFill>
                <a:ea typeface="+mn-lt"/>
                <a:cs typeface="+mn-lt"/>
              </a:rPr>
              <a:t> es </a:t>
            </a:r>
            <a:r>
              <a:rPr lang="en-US" sz="2000" err="1">
                <a:solidFill>
                  <a:srgbClr val="404040"/>
                </a:solidFill>
                <a:ea typeface="+mn-lt"/>
                <a:cs typeface="+mn-lt"/>
              </a:rPr>
              <a:t>más</a:t>
            </a:r>
            <a:r>
              <a:rPr lang="en-US" sz="2000">
                <a:solidFill>
                  <a:srgbClr val="404040"/>
                </a:solidFill>
                <a:ea typeface="+mn-lt"/>
                <a:cs typeface="+mn-lt"/>
              </a:rPr>
              <a:t> </a:t>
            </a:r>
            <a:r>
              <a:rPr lang="en-US" sz="2000" err="1">
                <a:solidFill>
                  <a:srgbClr val="404040"/>
                </a:solidFill>
                <a:ea typeface="+mn-lt"/>
                <a:cs typeface="+mn-lt"/>
              </a:rPr>
              <a:t>importante</a:t>
            </a:r>
            <a:r>
              <a:rPr lang="en-US" sz="2000">
                <a:solidFill>
                  <a:srgbClr val="404040"/>
                </a:solidFill>
                <a:ea typeface="+mn-lt"/>
                <a:cs typeface="+mn-lt"/>
              </a:rPr>
              <a:t> </a:t>
            </a:r>
            <a:r>
              <a:rPr lang="en-US" sz="2000" err="1">
                <a:solidFill>
                  <a:srgbClr val="404040"/>
                </a:solidFill>
                <a:ea typeface="+mn-lt"/>
                <a:cs typeface="+mn-lt"/>
              </a:rPr>
              <a:t>pero</a:t>
            </a:r>
            <a:r>
              <a:rPr lang="en-US" sz="2000">
                <a:solidFill>
                  <a:srgbClr val="404040"/>
                </a:solidFill>
                <a:ea typeface="+mn-lt"/>
                <a:cs typeface="+mn-lt"/>
              </a:rPr>
              <a:t> sin </a:t>
            </a:r>
            <a:r>
              <a:rPr lang="en-US" sz="2000" err="1">
                <a:solidFill>
                  <a:srgbClr val="404040"/>
                </a:solidFill>
                <a:ea typeface="+mn-lt"/>
                <a:cs typeface="+mn-lt"/>
              </a:rPr>
              <a:t>llegar</a:t>
            </a:r>
            <a:r>
              <a:rPr lang="en-US" sz="2000">
                <a:solidFill>
                  <a:srgbClr val="404040"/>
                </a:solidFill>
                <a:ea typeface="+mn-lt"/>
                <a:cs typeface="+mn-lt"/>
              </a:rPr>
              <a:t> a la </a:t>
            </a:r>
            <a:r>
              <a:rPr lang="en-US" sz="2000" err="1">
                <a:solidFill>
                  <a:srgbClr val="404040"/>
                </a:solidFill>
                <a:ea typeface="+mn-lt"/>
                <a:cs typeface="+mn-lt"/>
              </a:rPr>
              <a:t>máxima</a:t>
            </a:r>
            <a:r>
              <a:rPr lang="en-US" sz="2000">
                <a:solidFill>
                  <a:srgbClr val="404040"/>
                </a:solidFill>
                <a:ea typeface="+mn-lt"/>
                <a:cs typeface="+mn-lt"/>
              </a:rPr>
              <a:t> </a:t>
            </a:r>
            <a:r>
              <a:rPr lang="en-US" sz="2000" err="1">
                <a:solidFill>
                  <a:srgbClr val="404040"/>
                </a:solidFill>
                <a:ea typeface="+mn-lt"/>
                <a:cs typeface="+mn-lt"/>
              </a:rPr>
              <a:t>optimización</a:t>
            </a:r>
            <a:r>
              <a:rPr lang="en-US" sz="2000">
                <a:solidFill>
                  <a:srgbClr val="404040"/>
                </a:solidFill>
                <a:ea typeface="+mn-lt"/>
                <a:cs typeface="+mn-lt"/>
              </a:rPr>
              <a:t>.</a:t>
            </a:r>
            <a:endParaRPr lang="en-US" sz="2000"/>
          </a:p>
          <a:p>
            <a:endParaRPr lang="en-US"/>
          </a:p>
        </p:txBody>
      </p:sp>
      <p:sp>
        <p:nvSpPr>
          <p:cNvPr id="5" name="TextBox 4">
            <a:extLst>
              <a:ext uri="{FF2B5EF4-FFF2-40B4-BE49-F238E27FC236}">
                <a16:creationId xmlns:a16="http://schemas.microsoft.com/office/drawing/2014/main" id="{38495463-C4C5-EDAA-E402-94FB927C82B7}"/>
              </a:ext>
            </a:extLst>
          </p:cNvPr>
          <p:cNvSpPr txBox="1"/>
          <p:nvPr/>
        </p:nvSpPr>
        <p:spPr>
          <a:xfrm>
            <a:off x="675239" y="5667795"/>
            <a:ext cx="83320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757575"/>
                </a:solidFill>
              </a:rPr>
              <a:t>Fuente: </a:t>
            </a:r>
            <a:r>
              <a:rPr lang="en-US">
                <a:solidFill>
                  <a:srgbClr val="757575"/>
                </a:solidFill>
                <a:ea typeface="+mn-lt"/>
                <a:cs typeface="+mn-lt"/>
              </a:rPr>
              <a:t>https://emscripten.org/docs/tools_reference/emcc.html#emcc-o0</a:t>
            </a:r>
            <a:endParaRPr lang="en-US">
              <a:solidFill>
                <a:srgbClr val="757575"/>
              </a:solidFill>
            </a:endParaRPr>
          </a:p>
        </p:txBody>
      </p:sp>
    </p:spTree>
    <p:extLst>
      <p:ext uri="{BB962C8B-B14F-4D97-AF65-F5344CB8AC3E}">
        <p14:creationId xmlns:p14="http://schemas.microsoft.com/office/powerpoint/2010/main" val="34470311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9BEACB8478E34BA3A8780C3CCA5C33" ma:contentTypeVersion="4" ma:contentTypeDescription="Create a new document." ma:contentTypeScope="" ma:versionID="f8f7ae2aacb79263daffa591b9b1a588">
  <xsd:schema xmlns:xsd="http://www.w3.org/2001/XMLSchema" xmlns:xs="http://www.w3.org/2001/XMLSchema" xmlns:p="http://schemas.microsoft.com/office/2006/metadata/properties" xmlns:ns2="41253888-63c8-4792-8210-61619a7d8fcc" targetNamespace="http://schemas.microsoft.com/office/2006/metadata/properties" ma:root="true" ma:fieldsID="779409c602e14f79aee9437067a42a6c" ns2:_="">
    <xsd:import namespace="41253888-63c8-4792-8210-61619a7d8fc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253888-63c8-4792-8210-61619a7d8f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28DF6D-EC27-4B52-B5DF-6CA642399F3B}">
  <ds:schemaRefs>
    <ds:schemaRef ds:uri="41253888-63c8-4792-8210-61619a7d8fc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CCDB14-71E2-4BEB-A90C-D707F22627B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99371E1-06E0-4C9F-BC11-83A2352954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WASM vs JS</vt:lpstr>
      <vt:lpstr>DEMO</vt:lpstr>
      <vt:lpstr>Comparación de algoritmos </vt:lpstr>
      <vt:lpstr>Comparación de algoritmos </vt:lpstr>
      <vt:lpstr>Comparación de algoritmos </vt:lpstr>
      <vt:lpstr>Optimización en WebAssembly</vt:lpstr>
      <vt:lpstr>O0</vt:lpstr>
      <vt:lpstr>O1</vt:lpstr>
      <vt:lpstr>O2</vt:lpstr>
      <vt:lpstr>O3</vt:lpstr>
      <vt:lpstr>Og</vt:lpstr>
      <vt:lpstr>Os</vt:lpstr>
      <vt:lpstr>Oz</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cp:revision>
  <dcterms:created xsi:type="dcterms:W3CDTF">2024-04-14T18:06:12Z</dcterms:created>
  <dcterms:modified xsi:type="dcterms:W3CDTF">2024-04-15T15:45:14Z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0x010100B29BEACB8478E34BA3A8780C3CCA5C33</vt:lpwstr>
  </property>
</Properties>
</file>