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47"/>
  </p:notesMasterIdLst>
  <p:sldIdLst>
    <p:sldId id="565" r:id="rId2"/>
    <p:sldId id="1089" r:id="rId3"/>
    <p:sldId id="1090" r:id="rId4"/>
    <p:sldId id="1091" r:id="rId5"/>
    <p:sldId id="1092" r:id="rId6"/>
    <p:sldId id="1093" r:id="rId7"/>
    <p:sldId id="1094" r:id="rId8"/>
    <p:sldId id="1095" r:id="rId9"/>
    <p:sldId id="1096" r:id="rId10"/>
    <p:sldId id="1097" r:id="rId11"/>
    <p:sldId id="1098" r:id="rId12"/>
    <p:sldId id="1099" r:id="rId13"/>
    <p:sldId id="1128" r:id="rId14"/>
    <p:sldId id="1129" r:id="rId15"/>
    <p:sldId id="1130" r:id="rId16"/>
    <p:sldId id="1131" r:id="rId17"/>
    <p:sldId id="1132" r:id="rId18"/>
    <p:sldId id="1100" r:id="rId19"/>
    <p:sldId id="1101" r:id="rId20"/>
    <p:sldId id="1102" r:id="rId21"/>
    <p:sldId id="1103" r:id="rId22"/>
    <p:sldId id="1104" r:id="rId23"/>
    <p:sldId id="1105" r:id="rId24"/>
    <p:sldId id="1106" r:id="rId25"/>
    <p:sldId id="1107" r:id="rId26"/>
    <p:sldId id="1108" r:id="rId27"/>
    <p:sldId id="1109" r:id="rId28"/>
    <p:sldId id="1110" r:id="rId29"/>
    <p:sldId id="1111" r:id="rId30"/>
    <p:sldId id="1112" r:id="rId31"/>
    <p:sldId id="1113" r:id="rId32"/>
    <p:sldId id="1114" r:id="rId33"/>
    <p:sldId id="1115" r:id="rId34"/>
    <p:sldId id="1117" r:id="rId35"/>
    <p:sldId id="1118" r:id="rId36"/>
    <p:sldId id="1120" r:id="rId37"/>
    <p:sldId id="1119" r:id="rId38"/>
    <p:sldId id="1126" r:id="rId39"/>
    <p:sldId id="1121" r:id="rId40"/>
    <p:sldId id="1122" r:id="rId41"/>
    <p:sldId id="1123" r:id="rId42"/>
    <p:sldId id="1124" r:id="rId43"/>
    <p:sldId id="1125" r:id="rId44"/>
    <p:sldId id="1116" r:id="rId45"/>
    <p:sldId id="1127" r:id="rId4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36">
          <p15:clr>
            <a:srgbClr val="A4A3A4"/>
          </p15:clr>
        </p15:guide>
        <p15:guide id="2" pos="22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yan Zou" initials="" lastIdx="1" clrIdx="0"/>
  <p:cmAuthor id="1" name="zh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FBFBF"/>
    <a:srgbClr val="FF0000"/>
    <a:srgbClr val="FFFFCC"/>
    <a:srgbClr val="990033"/>
    <a:srgbClr val="004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0" autoAdjust="0"/>
    <p:restoredTop sz="94934" autoAdjust="0"/>
  </p:normalViewPr>
  <p:slideViewPr>
    <p:cSldViewPr>
      <p:cViewPr varScale="1">
        <p:scale>
          <a:sx n="86" d="100"/>
          <a:sy n="86" d="100"/>
        </p:scale>
        <p:origin x="344" y="192"/>
      </p:cViewPr>
      <p:guideLst>
        <p:guide orient="horz" pos="2169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702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3236"/>
        <p:guide pos="22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0D1A713-AE76-4234-915C-52F50BDB7085}" type="datetimeFigureOut">
              <a:rPr lang="zh-CN" altLang="en-US"/>
              <a:t>17/9/15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Calibri" panose="020F0502020204030204" pitchFamily="34" charset="0"/>
              </a:defRPr>
            </a:lvl1pPr>
          </a:lstStyle>
          <a:p>
            <a:fld id="{50331A34-5652-4C69-B584-9EF95E1823F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009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31A34-5652-4C69-B584-9EF95E1823F4}" type="slidenum">
              <a:rPr lang="zh-CN" altLang="en-US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54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31A34-5652-4C69-B584-9EF95E1823F4}" type="slidenum">
              <a:rPr lang="zh-CN" altLang="en-US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7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31A34-5652-4C69-B584-9EF95E1823F4}" type="slidenum">
              <a:rPr lang="zh-CN" altLang="en-US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21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31A34-5652-4C69-B584-9EF95E1823F4}" type="slidenum">
              <a:rPr lang="zh-CN" altLang="en-US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65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31A34-5652-4C69-B584-9EF95E1823F4}" type="slidenum">
              <a:rPr lang="zh-CN" altLang="en-US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60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31A34-5652-4C69-B584-9EF95E1823F4}" type="slidenum">
              <a:rPr lang="zh-CN" altLang="en-US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53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D3A115-D3F1-4D90-8F49-1CCE05F85E15}" type="slidenum">
              <a:rPr lang="zh-CN" altLang="en-US" smtClean="0"/>
              <a:pPr/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7562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764708"/>
            <a:ext cx="7772400" cy="1470025"/>
          </a:xfrm>
        </p:spPr>
        <p:txBody>
          <a:bodyPr/>
          <a:lstStyle>
            <a:lvl1pPr algn="ctr">
              <a:defRPr sz="3600" b="0" baseline="0">
                <a:solidFill>
                  <a:schemeClr val="bg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7772400" cy="504056"/>
          </a:xfr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bg1"/>
                </a:solidFill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>
            <a:noAutofit/>
          </a:bodyPr>
          <a:lstStyle>
            <a:lvl1pPr>
              <a:defRPr sz="4000" b="1" i="0" baseline="0">
                <a:latin typeface="Nyala" panose="02000504070300020003" pitchFamily="2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aseline="0">
                <a:latin typeface="Trebuchet MS" panose="020B0603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u"/>
              <a:defRPr b="1" baseline="0">
                <a:latin typeface="Footlight MT Light" panose="0204060206030A020304" pitchFamily="18" charset="0"/>
                <a:ea typeface="楷体" panose="02010609060101010101" pitchFamily="49" charset="-122"/>
              </a:defRPr>
            </a:lvl2pPr>
            <a:lvl3pPr>
              <a:buClr>
                <a:schemeClr val="tx2"/>
              </a:buClr>
              <a:defRPr b="1" baseline="0">
                <a:latin typeface="Tahoma" panose="020B0604030504040204" pitchFamily="34" charset="0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23A26-666A-4C90-85C8-685B5290EE1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RD5-NaSS</a:t>
            </a:r>
            <a:r>
              <a:rPr lang="zh-CN" altLang="en-US" dirty="0" smtClean="0"/>
              <a:t>项目管理文件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391E-87A0-49D3-BF2F-9D07B9E89DF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9BE3-07E2-451E-A2E2-3E97DEE81786}" type="datetime1">
              <a:rPr lang="zh-CN" altLang="en-US" smtClean="0"/>
              <a:t>17/9/15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RD5-NaSS</a:t>
            </a:r>
            <a:r>
              <a:rPr lang="zh-CN" altLang="en-US" dirty="0" smtClean="0"/>
              <a:t>项目管理文件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5D09F-B0D5-49AC-8D09-B86EDA76754E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E7CAEE0-A9D7-4345-AFB3-E7C9A40E4580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CN" smtClean="0"/>
              <a:t>RD5-NaSS</a:t>
            </a:r>
            <a:r>
              <a:rPr lang="zh-CN" altLang="en-US" smtClean="0"/>
              <a:t>项目管理文件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D944425-E6AA-4B83-BACA-0A01752562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5691-E943-480D-B7E2-2DA1A098543A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RD5-NaSS</a:t>
            </a:r>
            <a:r>
              <a:rPr lang="zh-CN" altLang="en-US" smtClean="0"/>
              <a:t>项目管理文件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D98-D57E-4FF3-9CBC-F22F652CFE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fld id="{E05EEEA3-A6C6-409D-8AC8-45FF898E110A}" type="slidenum">
              <a:rPr lang="en-US" altLang="zh-CN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zh-CN">
              <a:latin typeface="Arial" charset="0"/>
            </a:endParaRPr>
          </a:p>
        </p:txBody>
      </p:sp>
      <p:pic>
        <p:nvPicPr>
          <p:cNvPr id="6" name="图片 3" descr="IMG_509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/>
          <a:stretch>
            <a:fillRect/>
          </a:stretch>
        </p:blipFill>
        <p:spPr bwMode="auto">
          <a:xfrm>
            <a:off x="0" y="1425575"/>
            <a:ext cx="7378700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 descr="15-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b="44911"/>
          <a:stretch>
            <a:fillRect/>
          </a:stretch>
        </p:blipFill>
        <p:spPr bwMode="auto">
          <a:xfrm>
            <a:off x="1276350" y="1098550"/>
            <a:ext cx="7862888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1098376"/>
            <a:ext cx="9144000" cy="5715000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chemeClr val="bg1">
                  <a:alpha val="67000"/>
                </a:schemeClr>
              </a:gs>
              <a:gs pos="70000">
                <a:srgbClr val="C4D6EB">
                  <a:alpha val="69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" name="Picture 4" descr="B-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7" descr="IMG_509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/>
          <a:stretch>
            <a:fillRect/>
          </a:stretch>
        </p:blipFill>
        <p:spPr bwMode="auto">
          <a:xfrm>
            <a:off x="0" y="1497013"/>
            <a:ext cx="7378700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8" descr="15-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b="44911"/>
          <a:stretch>
            <a:fillRect/>
          </a:stretch>
        </p:blipFill>
        <p:spPr bwMode="auto">
          <a:xfrm>
            <a:off x="1276350" y="1169988"/>
            <a:ext cx="78628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B-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-4761" y="1370137"/>
            <a:ext cx="9144000" cy="5531643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chemeClr val="bg1">
                  <a:alpha val="67000"/>
                </a:schemeClr>
              </a:gs>
              <a:gs pos="70000">
                <a:srgbClr val="C4D6EB">
                  <a:alpha val="69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7638"/>
            <a:ext cx="9144000" cy="546735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idx="13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73BC16D-C007-455A-88D5-8D1BB92CD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9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19113" y="620713"/>
            <a:ext cx="8229600" cy="43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D5B7B4-0347-4CE2-AB70-F9AB73CF6389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RD5-NaSS</a:t>
            </a:r>
            <a:r>
              <a:rPr lang="zh-CN" altLang="en-US" smtClean="0"/>
              <a:t>项目管理文件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7723ABB-33EA-4F1F-B759-B95DFFEAC3A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4000" b="1" i="0" kern="1200" baseline="0" dirty="0" smtClean="0">
          <a:solidFill>
            <a:schemeClr val="tx1"/>
          </a:solidFill>
          <a:latin typeface="Verdana" panose="020B0604030504040204" pitchFamily="34" charset="0"/>
          <a:ea typeface="隶书" panose="02010509060101010101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baseline="0" dirty="0" smtClean="0">
          <a:solidFill>
            <a:schemeClr val="tx1"/>
          </a:solidFill>
          <a:latin typeface="Arial Unicode MS" panose="020B0604020202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b="1" kern="1200" baseline="0" dirty="0" smtClean="0">
          <a:solidFill>
            <a:schemeClr val="tx1"/>
          </a:solidFill>
          <a:latin typeface="Calibri" panose="020F0502020204030204" pitchFamily="34" charset="0"/>
          <a:ea typeface="楷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b="1" kern="1200" baseline="0" dirty="0" smtClean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5" Type="http://schemas.openxmlformats.org/officeDocument/2006/relationships/image" Target="../media/image4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899592" y="42210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100" name="TextBox 6"/>
          <p:cNvSpPr/>
          <p:nvPr/>
        </p:nvSpPr>
        <p:spPr>
          <a:xfrm>
            <a:off x="6178550" y="4797425"/>
            <a:ext cx="2106930" cy="4186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ts val="28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华文中宋" panose="02010600040101010101" pitchFamily="2" charset="-122"/>
              </a:rPr>
              <a:t>报告人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华文中宋" panose="02010600040101010101" pitchFamily="2" charset="-122"/>
              </a:rPr>
              <a:t>：台建玮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9"/>
    </mc:Choice>
    <mc:Fallback xmlns="">
      <p:transition advTm="14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the problem exists in multiclass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generalization of the binary case.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626AE2-4B25-4FB9-A6B2-1B6E49A04BB7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70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小例子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548" y="1588738"/>
            <a:ext cx="6652895" cy="423139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8FD830-FBBF-49EF-A741-32269F1585E9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31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non-stationary contexts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concept drift due to: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 evolution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malware families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SVM</a:t>
            </a:r>
            <a:endParaRPr lang="en-US" altLang="zh-CN" b="1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way to assess the predictions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Ideally classier-agnostic assessments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identify objects that t a model and those drifting away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0E413-9D4C-4662-9F06-B0A4DA69954E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14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在很久以前的情人节，大侠要去救他的爱人，但魔鬼和他玩了一个游戏</a:t>
            </a:r>
            <a:r>
              <a:rPr lang="zh-CN" altLang="en-US" sz="2400" dirty="0" smtClean="0">
                <a:latin typeface="+mn-ea"/>
                <a:ea typeface="+mn-ea"/>
              </a:rPr>
              <a:t>。魔鬼</a:t>
            </a:r>
            <a:r>
              <a:rPr lang="zh-CN" altLang="en-US" sz="2400" dirty="0">
                <a:latin typeface="+mn-ea"/>
                <a:ea typeface="+mn-ea"/>
              </a:rPr>
              <a:t>在桌子上似乎有规律放了两种颜色的球，说：“你用一根棍分开它们？要求：尽量在放更多球之后，仍然适用。”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23A26-666A-4C90-85C8-685B5290EE1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73016"/>
            <a:ext cx="2895238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99" y="3551790"/>
            <a:ext cx="3133333" cy="225714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164627" y="4450724"/>
            <a:ext cx="936104" cy="459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0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然后魔鬼，又在桌上放了更多的球，似乎有一个球站错了阵营。</a:t>
            </a:r>
            <a:r>
              <a:rPr lang="en-US" altLang="zh-CN" sz="2400" dirty="0">
                <a:latin typeface="+mn-ea"/>
                <a:ea typeface="+mn-ea"/>
              </a:rPr>
              <a:t>SVM</a:t>
            </a:r>
            <a:r>
              <a:rPr lang="zh-CN" altLang="en-US" sz="2400" dirty="0">
                <a:latin typeface="+mn-ea"/>
                <a:ea typeface="+mn-ea"/>
              </a:rPr>
              <a:t>就是试图把棍放在最佳位置，好让在棍的两边有尽可能大的间隙。现在即使魔鬼放了更多的球，棍仍然是一个好的分界线。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23A26-666A-4C90-85C8-685B5290EE1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0" y="3448532"/>
            <a:ext cx="2866667" cy="23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70" y="3496151"/>
            <a:ext cx="2904762" cy="2314286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048896" y="4423657"/>
            <a:ext cx="936104" cy="459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3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然后，在</a:t>
            </a:r>
            <a:r>
              <a:rPr lang="en-US" altLang="zh-CN" sz="2400" dirty="0">
                <a:latin typeface="+mn-ea"/>
                <a:ea typeface="+mn-ea"/>
              </a:rPr>
              <a:t>SVM </a:t>
            </a:r>
            <a:r>
              <a:rPr lang="zh-CN" altLang="en-US" sz="2400" dirty="0">
                <a:latin typeface="+mn-ea"/>
                <a:ea typeface="+mn-ea"/>
              </a:rPr>
              <a:t>工具箱中有另一个更加重要的 </a:t>
            </a:r>
            <a:r>
              <a:rPr lang="en-US" altLang="zh-CN" sz="2400" dirty="0">
                <a:latin typeface="+mn-ea"/>
                <a:ea typeface="+mn-ea"/>
              </a:rPr>
              <a:t>trick</a:t>
            </a:r>
            <a:r>
              <a:rPr lang="zh-CN" altLang="en-US" sz="2400" dirty="0">
                <a:latin typeface="+mn-ea"/>
                <a:ea typeface="+mn-ea"/>
              </a:rPr>
              <a:t>。 魔鬼看到大侠已经学会了一个</a:t>
            </a:r>
            <a:r>
              <a:rPr lang="en-US" altLang="zh-CN" sz="2400" dirty="0">
                <a:latin typeface="+mn-ea"/>
                <a:ea typeface="+mn-ea"/>
              </a:rPr>
              <a:t>trick</a:t>
            </a:r>
            <a:r>
              <a:rPr lang="zh-CN" altLang="en-US" sz="2400" dirty="0">
                <a:latin typeface="+mn-ea"/>
                <a:ea typeface="+mn-ea"/>
              </a:rPr>
              <a:t>，于是魔鬼给了大侠一个新的挑战。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23A26-666A-4C90-85C8-685B5290EE1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069830"/>
            <a:ext cx="2761905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8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现在，大侠没有棍可以很好帮他分开两种球了，现在怎么办呢？当然像所有武侠片中一样大侠桌子一拍，球飞到空中。然后，凭借大侠的轻功，大侠抓起一张纸，插到了两种球的中间。现在，从魔鬼的角度看这些球，这些球看起来像是被一条曲线分开了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23A26-666A-4C90-85C8-685B5290EE1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30056"/>
            <a:ext cx="4208230" cy="23714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70" y="3612211"/>
            <a:ext cx="2904762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4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再之后，无聊的大人们，把这些球叫做 「</a:t>
            </a:r>
            <a:r>
              <a:rPr lang="en-US" altLang="zh-CN" sz="2400" dirty="0">
                <a:latin typeface="+mn-ea"/>
                <a:ea typeface="+mn-ea"/>
              </a:rPr>
              <a:t>data</a:t>
            </a:r>
            <a:r>
              <a:rPr lang="zh-CN" altLang="en-US" sz="2400" dirty="0">
                <a:latin typeface="+mn-ea"/>
                <a:ea typeface="+mn-ea"/>
              </a:rPr>
              <a:t>」，把棍子 叫做 「</a:t>
            </a:r>
            <a:r>
              <a:rPr lang="en-US" altLang="zh-CN" sz="2400" dirty="0">
                <a:latin typeface="+mn-ea"/>
                <a:ea typeface="+mn-ea"/>
              </a:rPr>
              <a:t>classifier</a:t>
            </a:r>
            <a:r>
              <a:rPr lang="zh-CN" altLang="en-US" sz="2400" dirty="0">
                <a:latin typeface="+mn-ea"/>
                <a:ea typeface="+mn-ea"/>
              </a:rPr>
              <a:t>」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最大间隙</a:t>
            </a:r>
            <a:r>
              <a:rPr lang="en-US" altLang="zh-CN" sz="2400" dirty="0">
                <a:latin typeface="+mn-ea"/>
                <a:ea typeface="+mn-ea"/>
              </a:rPr>
              <a:t>trick </a:t>
            </a:r>
            <a:r>
              <a:rPr lang="zh-CN" altLang="en-US" sz="2400" dirty="0">
                <a:latin typeface="+mn-ea"/>
                <a:ea typeface="+mn-ea"/>
              </a:rPr>
              <a:t>叫做「</a:t>
            </a:r>
            <a:r>
              <a:rPr lang="en-US" altLang="zh-CN" sz="2400" dirty="0">
                <a:latin typeface="+mn-ea"/>
                <a:ea typeface="+mn-ea"/>
              </a:rPr>
              <a:t>optimization</a:t>
            </a:r>
            <a:r>
              <a:rPr lang="zh-CN" altLang="en-US" sz="2400" dirty="0">
                <a:latin typeface="+mn-ea"/>
                <a:ea typeface="+mn-ea"/>
              </a:rPr>
              <a:t>」， 拍桌子叫做「</a:t>
            </a:r>
            <a:r>
              <a:rPr lang="en-US" altLang="zh-CN" sz="2400" dirty="0">
                <a:latin typeface="+mn-ea"/>
                <a:ea typeface="+mn-ea"/>
              </a:rPr>
              <a:t>kernelling</a:t>
            </a:r>
            <a:r>
              <a:rPr lang="zh-CN" altLang="en-US" sz="2400" dirty="0">
                <a:latin typeface="+mn-ea"/>
                <a:ea typeface="+mn-ea"/>
              </a:rPr>
              <a:t>」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那张纸叫做「</a:t>
            </a:r>
            <a:r>
              <a:rPr lang="en-US" altLang="zh-CN" sz="2400" dirty="0" err="1">
                <a:latin typeface="+mn-ea"/>
                <a:ea typeface="+mn-ea"/>
              </a:rPr>
              <a:t>hyperplane</a:t>
            </a:r>
            <a:r>
              <a:rPr lang="zh-CN" altLang="en-US" sz="2400" dirty="0">
                <a:latin typeface="+mn-ea"/>
                <a:ea typeface="+mn-ea"/>
              </a:rPr>
              <a:t>」。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23A26-666A-4C90-85C8-685B5290EE1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57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Assesses decisions made by a classifier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each decision as reliable or unreliable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and makes use of p-value as assessment criteria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per-class thresholds to divide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decisions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unreliable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8CD3B-C55D-410A-81A5-BEA6E0BE0796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47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well" a sample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class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Conformal Evaluator computes a p-value for each class, for each test element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C71573-397C-422B-AA6C-D04BA738C674}" type="datetime1">
              <a:rPr lang="zh-CN" altLang="en-US" smtClean="0"/>
              <a:t>17/9/15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19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3356992"/>
            <a:ext cx="754643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9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Drift in Malware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USENIX Security Symposium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Aug 17, 2017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2C94-353A-463E-8205-66F7A6C40B67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69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between the number of training elements that are more dissimilar than the element under test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AF389-AF5E-456F-9706-CA0A956CB270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06" y="2425964"/>
            <a:ext cx="5393779" cy="43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0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4784"/>
            <a:ext cx="4580051" cy="266429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2D867-8639-46FF-A2EA-0733ADDC9175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21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90" y="3421286"/>
            <a:ext cx="4397064" cy="29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5CF5CE-59D1-41E3-9779-9C0A49A76385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431786"/>
            <a:ext cx="4608823" cy="2617199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24197" y="3359882"/>
            <a:ext cx="4608512" cy="30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FED1F1-6D90-4569-AA6F-C8495A31AAC8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7" y="1412776"/>
            <a:ext cx="4690864" cy="280921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3584" y="3347865"/>
            <a:ext cx="4546848" cy="30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Extracts the non-conformity measure (NCM) from the decision making algorithm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NCM provides non-conformity scores for p-value computations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distance from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24AB16-8A99-400C-BA4E-3AE2C9803B1E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68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Extracts the non-conformity measure (NCM) from the decision making algorithm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Builds p-values for all training samples in a cross-validation fashion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Computes per-class threshold to divide reliable predictions from unreliable ones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B12541-FD79-461A-BD71-7B27CE7A32C0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C994AF-83CF-4248-8403-05D8F7599023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2204864"/>
            <a:ext cx="8321614" cy="27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2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non-drifted elements are similar to the one declared by the algorithm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with high confidence will have higher p-values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75BD0C-F233-4F78-A65A-791FF13A7539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07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阈值选择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p-values and prediction labels from training samples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thresholds that satisfy the constraints we chose the one that maximize one or the other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F7DA4-8CA0-416B-9852-8EB554E7FE29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42642"/>
            <a:ext cx="5908085" cy="30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0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实验用例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1011D-58DE-4742-9506-3D3175142949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29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Android malware detection algorithm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Reimplemented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Drebin1 algorithm with similar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(0.95-0.92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on malicious apps and 0.99-0.99 precision-recall on benign apps)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features of Android apps, linear SVM (used as NCM)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drift scenario: malware evolution</a:t>
            </a: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Microsoft malware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to Microsoft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competition2, ranked among the top ones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features from Windows PE binaries, Random Forest (used as NCM)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drift scenario: family discovery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</a:rPr>
              <a:t>基于恶意</a:t>
            </a:r>
            <a:r>
              <a:rPr lang="zh-CN" altLang="en-US" sz="2400" dirty="0">
                <a:latin typeface="+mn-ea"/>
                <a:ea typeface="+mn-ea"/>
              </a:rPr>
              <a:t>软件</a:t>
            </a:r>
            <a:r>
              <a:rPr lang="zh-CN" altLang="en-US" sz="2400" dirty="0" smtClean="0">
                <a:latin typeface="+mn-ea"/>
                <a:ea typeface="+mn-ea"/>
              </a:rPr>
              <a:t>行为而建立的机器学习模型被</a:t>
            </a:r>
            <a:r>
              <a:rPr lang="zh-CN" altLang="en-US" sz="2400" dirty="0">
                <a:latin typeface="+mn-ea"/>
                <a:ea typeface="+mn-ea"/>
              </a:rPr>
              <a:t>广泛接受为有效</a:t>
            </a:r>
            <a:r>
              <a:rPr lang="zh-CN" altLang="en-US" sz="2400" dirty="0" smtClean="0">
                <a:latin typeface="+mn-ea"/>
                <a:ea typeface="+mn-ea"/>
              </a:rPr>
              <a:t>的恶意</a:t>
            </a:r>
            <a:r>
              <a:rPr lang="zh-CN" altLang="en-US" sz="2400" dirty="0">
                <a:latin typeface="+mn-ea"/>
                <a:ea typeface="+mn-ea"/>
              </a:rPr>
              <a:t>软件</a:t>
            </a:r>
            <a:r>
              <a:rPr lang="zh-CN" altLang="en-US" sz="2400" dirty="0" smtClean="0">
                <a:latin typeface="+mn-ea"/>
                <a:ea typeface="+mn-ea"/>
              </a:rPr>
              <a:t>分类方法。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这种分类模型的</a:t>
            </a:r>
            <a:r>
              <a:rPr lang="zh-CN" altLang="en-US" sz="2400" dirty="0">
                <a:latin typeface="+mn-ea"/>
                <a:ea typeface="+mn-ea"/>
              </a:rPr>
              <a:t>关键</a:t>
            </a:r>
            <a:r>
              <a:rPr lang="zh-CN" altLang="en-US" sz="2400" dirty="0" smtClean="0">
                <a:latin typeface="+mn-ea"/>
                <a:ea typeface="+mn-ea"/>
              </a:rPr>
              <a:t>要求是需要一种可持续发展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 smtClean="0">
                <a:latin typeface="+mn-ea"/>
                <a:ea typeface="+mn-ea"/>
              </a:rPr>
              <a:t>学习模式，用以适应变幻多端的恶意</a:t>
            </a:r>
            <a:r>
              <a:rPr lang="zh-CN" altLang="en-US" sz="2400" dirty="0">
                <a:latin typeface="+mn-ea"/>
                <a:ea typeface="+mn-ea"/>
              </a:rPr>
              <a:t>软件样本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但恶意软件发展</a:t>
            </a:r>
            <a:r>
              <a:rPr lang="zh-CN" altLang="en-US" sz="2400" dirty="0">
                <a:latin typeface="+mn-ea"/>
                <a:ea typeface="+mn-ea"/>
              </a:rPr>
              <a:t>迅速，</a:t>
            </a:r>
            <a:r>
              <a:rPr lang="zh-CN" altLang="en-US" sz="2400" dirty="0" smtClean="0">
                <a:latin typeface="+mn-ea"/>
                <a:ea typeface="+mn-ea"/>
              </a:rPr>
              <a:t>因此不可能运用学习</a:t>
            </a: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来对未来恶意软件的行为做出反应。大部分恶意</a:t>
            </a:r>
            <a:r>
              <a:rPr lang="zh-CN" altLang="en-US" sz="2400" dirty="0">
                <a:latin typeface="+mn-ea"/>
                <a:ea typeface="+mn-ea"/>
              </a:rPr>
              <a:t>软件分类器</a:t>
            </a:r>
            <a:r>
              <a:rPr lang="zh-CN" altLang="en-US" sz="2400" dirty="0" smtClean="0">
                <a:latin typeface="+mn-ea"/>
                <a:ea typeface="+mn-ea"/>
              </a:rPr>
              <a:t>在变得</a:t>
            </a:r>
            <a:r>
              <a:rPr lang="zh-CN" altLang="en-US" sz="2400" dirty="0">
                <a:latin typeface="+mn-ea"/>
                <a:ea typeface="+mn-ea"/>
              </a:rPr>
              <a:t>不可</a:t>
            </a:r>
            <a:r>
              <a:rPr lang="zh-CN" altLang="en-US" sz="2400" dirty="0" smtClean="0">
                <a:latin typeface="+mn-ea"/>
                <a:ea typeface="+mn-ea"/>
              </a:rPr>
              <a:t>持续运行</a:t>
            </a:r>
            <a:r>
              <a:rPr lang="zh-CN" altLang="en-US" sz="2400" dirty="0">
                <a:latin typeface="+mn-ea"/>
                <a:ea typeface="+mn-ea"/>
              </a:rPr>
              <a:t>，随着恶意软件的不断发展，</a:t>
            </a:r>
            <a:r>
              <a:rPr lang="zh-CN" altLang="en-US" sz="2400" dirty="0" smtClean="0">
                <a:latin typeface="+mn-ea"/>
                <a:ea typeface="+mn-ea"/>
              </a:rPr>
              <a:t>迅速过时。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0C736-3979-4A8A-84D1-1765D5C25037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044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Drebin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samples collected from 2010 to 2012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Marvin dataset3: malware apps collected from 2010 to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expect some object to drift from objects in the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Drebin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447D4-407B-4C17-A7CF-89EB140ED095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01008"/>
            <a:ext cx="812240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1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二进制样本实验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309564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Drift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Conrmation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Drebin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4,500 benign and 4,500 malicious random samples from Marvin dataset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DF5D5F-85C6-4152-A54C-003EE7C24C26}" type="datetime1">
              <a:rPr lang="zh-CN" altLang="en-US" smtClean="0"/>
              <a:t>17/9/15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92" y="2996952"/>
            <a:ext cx="4587816" cy="2016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08" y="3700108"/>
            <a:ext cx="3472704" cy="25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31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二进制样本实验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Conformal Evaluator's prediction assessment algorithm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F1-score of 0.99 and 0.76 of elements marked as reliable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E1B60-4697-4B1A-B327-7C8EA0465784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17" y="3284984"/>
            <a:ext cx="5675957" cy="25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二进制样本实验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Retraining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dataset: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Drebin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+ samples marked as unreliable from previous experiment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dataset: 4,500 benign and 4,500 malicious random samples of Marvin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06D7A8-0EE4-4FDD-8CE6-C0E8EB822C3B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84" y="3429000"/>
            <a:ext cx="5943032" cy="29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值效果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ABEBDF-266B-47FA-A74E-026479431F75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34</a:t>
            </a:fld>
            <a:endParaRPr lang="en-US" altLang="zh-CN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242" y="1556442"/>
            <a:ext cx="5153507" cy="47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0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概率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and probability distribution for true malicious and benign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Drebin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tested on Marvin.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(a): p-value distribution for true malicious samples.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(b): p-value distribution of true benign samples.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(c): probability distribution of true malicious samples.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(d): probability distribution of true benign samples.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719FCA-FA36-4F71-8B97-5780E0D00224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985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值 </a:t>
            </a:r>
            <a:r>
              <a:rPr lang="en-US" altLang="zh-CN" dirty="0"/>
              <a:t>VS </a:t>
            </a:r>
            <a:r>
              <a:rPr lang="zh-CN" altLang="en-US" dirty="0"/>
              <a:t>概率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2B7D4-6962-4268-BA1E-BB1C6B3FC386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57" y="1795370"/>
            <a:ext cx="7514286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76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值 </a:t>
            </a:r>
            <a:r>
              <a:rPr lang="en-US" altLang="zh-CN" dirty="0"/>
              <a:t>VS </a:t>
            </a:r>
            <a:r>
              <a:rPr lang="zh-CN" altLang="en-US" dirty="0"/>
              <a:t>概率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6B26BE-8A38-4118-B350-A10EDED69E8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3" y="1704893"/>
            <a:ext cx="7533333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6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对恶意软件家族的分类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23A26-666A-4C90-85C8-685B5290EE1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4" y="1964761"/>
            <a:ext cx="7941361" cy="35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73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对恶意软件家族的分类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6" y="1772816"/>
            <a:ext cx="8686800" cy="418881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77540-6E78-41DD-99C0-B1FCF9F0FF8B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83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</a:rPr>
              <a:t>论文提出</a:t>
            </a:r>
            <a:r>
              <a:rPr lang="zh-CN" altLang="en-US" sz="2400" dirty="0">
                <a:latin typeface="+mn-ea"/>
                <a:ea typeface="+mn-ea"/>
              </a:rPr>
              <a:t>了</a:t>
            </a:r>
            <a:r>
              <a:rPr lang="en-US" altLang="zh-CN" sz="2400" dirty="0">
                <a:latin typeface="+mn-ea"/>
                <a:ea typeface="+mn-ea"/>
              </a:rPr>
              <a:t>Transcend</a:t>
            </a:r>
            <a:r>
              <a:rPr lang="zh-CN" altLang="en-US" sz="2400" dirty="0">
                <a:latin typeface="+mn-ea"/>
                <a:ea typeface="+mn-ea"/>
              </a:rPr>
              <a:t>，一个在部署期间识别体内老化分类模型的框架</a:t>
            </a:r>
            <a:r>
              <a:rPr lang="zh-CN" altLang="en-US" sz="2400" dirty="0" smtClean="0">
                <a:latin typeface="+mn-ea"/>
                <a:ea typeface="+mn-ea"/>
              </a:rPr>
              <a:t>，这</a:t>
            </a:r>
            <a:r>
              <a:rPr lang="zh-CN" altLang="en-US" sz="2400" dirty="0">
                <a:latin typeface="+mn-ea"/>
                <a:ea typeface="+mn-ea"/>
              </a:rPr>
              <a:t>与传统方法有显着差异，当观察到不良的表现时，回顾性地重新训练老化模型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论文展示</a:t>
            </a:r>
            <a:r>
              <a:rPr lang="zh-CN" altLang="en-US" sz="2400" dirty="0">
                <a:latin typeface="+mn-ea"/>
                <a:ea typeface="+mn-ea"/>
              </a:rPr>
              <a:t>了</a:t>
            </a:r>
            <a:r>
              <a:rPr lang="en-US" altLang="zh-CN" sz="2400" dirty="0">
                <a:latin typeface="+mn-ea"/>
                <a:ea typeface="+mn-ea"/>
              </a:rPr>
              <a:t>Transcend</a:t>
            </a:r>
            <a:r>
              <a:rPr lang="zh-CN" altLang="en-US" sz="2400" dirty="0">
                <a:latin typeface="+mn-ea"/>
                <a:ea typeface="+mn-ea"/>
              </a:rPr>
              <a:t>如何用于</a:t>
            </a:r>
            <a:r>
              <a:rPr lang="zh-CN" altLang="en-US" sz="2400" dirty="0" smtClean="0">
                <a:latin typeface="+mn-ea"/>
                <a:ea typeface="+mn-ea"/>
              </a:rPr>
              <a:t>识别</a:t>
            </a:r>
            <a:r>
              <a:rPr lang="en-US" altLang="zh-CN" sz="2400" dirty="0" smtClean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>
                <a:latin typeface="+mn-ea"/>
                <a:ea typeface="+mn-ea"/>
              </a:rPr>
              <a:t>Windows</a:t>
            </a:r>
            <a:r>
              <a:rPr lang="zh-CN" altLang="en-US" sz="2400" dirty="0">
                <a:latin typeface="+mn-ea"/>
                <a:ea typeface="+mn-ea"/>
              </a:rPr>
              <a:t>恶意软件的两个独立</a:t>
            </a:r>
            <a:r>
              <a:rPr lang="zh-CN" altLang="en-US" sz="2400" dirty="0" smtClean="0">
                <a:latin typeface="+mn-ea"/>
                <a:ea typeface="+mn-ea"/>
              </a:rPr>
              <a:t>案例中的</a:t>
            </a:r>
            <a:r>
              <a:rPr lang="zh-CN" altLang="en-US" sz="2400" dirty="0">
                <a:latin typeface="+mn-ea"/>
                <a:ea typeface="+mn-ea"/>
              </a:rPr>
              <a:t>概念漂移</a:t>
            </a:r>
            <a:r>
              <a:rPr lang="zh-CN" altLang="en-US" sz="2400" dirty="0" smtClean="0">
                <a:latin typeface="+mn-ea"/>
                <a:ea typeface="+mn-ea"/>
              </a:rPr>
              <a:t>，使得模型在由于</a:t>
            </a:r>
            <a:r>
              <a:rPr lang="zh-CN" altLang="en-US" sz="2400" dirty="0">
                <a:latin typeface="+mn-ea"/>
                <a:ea typeface="+mn-ea"/>
              </a:rPr>
              <a:t>过时的培训而持续做出不良决策之前，提出了一</a:t>
            </a:r>
            <a:r>
              <a:rPr lang="zh-CN" altLang="en-US" sz="2400" dirty="0" smtClean="0">
                <a:latin typeface="+mn-ea"/>
                <a:ea typeface="+mn-ea"/>
              </a:rPr>
              <a:t>个警告和缓解办法。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7C832D-CD25-4022-86E6-51C529F039A9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887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值 </a:t>
            </a:r>
            <a:r>
              <a:rPr lang="en-US" altLang="zh-CN" dirty="0"/>
              <a:t>VS </a:t>
            </a:r>
            <a:r>
              <a:rPr lang="zh-CN" altLang="en-US" dirty="0"/>
              <a:t>概率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C77ED7-4CDD-4308-8BF4-066D2F7E6BA3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40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05" y="2420888"/>
            <a:ext cx="6876190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值 </a:t>
            </a:r>
            <a:r>
              <a:rPr lang="en-US" altLang="zh-CN" dirty="0"/>
              <a:t>VS </a:t>
            </a:r>
            <a:r>
              <a:rPr lang="zh-CN" altLang="en-US" dirty="0"/>
              <a:t>概率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08D04-8503-455D-944B-ACD66797C9B0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41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28" y="2300131"/>
            <a:ext cx="7057143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8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值 </a:t>
            </a:r>
            <a:r>
              <a:rPr lang="en-US" altLang="zh-CN" dirty="0"/>
              <a:t>VS </a:t>
            </a:r>
            <a:r>
              <a:rPr lang="zh-CN" altLang="en-US" dirty="0"/>
              <a:t>概率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23A26-666A-4C90-85C8-685B5290EE1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42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9" y="1556792"/>
            <a:ext cx="841160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03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值 </a:t>
            </a:r>
            <a:r>
              <a:rPr lang="en-US" altLang="zh-CN" dirty="0"/>
              <a:t>VS </a:t>
            </a:r>
            <a:r>
              <a:rPr lang="zh-CN" altLang="en-US" dirty="0"/>
              <a:t>概率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23A26-666A-4C90-85C8-685B5290EE1F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43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" y="1367255"/>
            <a:ext cx="8081592" cy="465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9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Conformal Evaluator (CE):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evaluation to assess predictions of ML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identify concept drift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Agnostic: Uses non-conformity measure (NCM) from the ML classier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Support: Builds p-values from NCM to statistically-support predictions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Thresholds: Builds thresholds from p-values to identify unreliable predictions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FEB0CC-05B2-4275-9043-90552E723575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53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23556" name="内容占位符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pic>
        <p:nvPicPr>
          <p:cNvPr id="23557" name="Picture 5" descr="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4" descr="B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2" descr="1"/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085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4963" y="4605338"/>
            <a:ext cx="23383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spc="3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5283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a 2-phase process: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Training: build a model M,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labeled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Testing: given M, predict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objects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described as vectors of features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CF697-D058-4EF8-B264-B10326F427DD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68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700808"/>
            <a:ext cx="5497376" cy="409577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46A303-486A-4CAE-8E5F-83B9F74D9827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3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drift is the change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an object in unforeseen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Drifted objects will likely be wrongly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67461F-641E-4071-9C8E-71818B9FDFB6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1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546" y="1772816"/>
            <a:ext cx="4580899" cy="440677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B3F297-E113-4B7A-8B95-09623A5D24B9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09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514" y="1760816"/>
            <a:ext cx="6354972" cy="456213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E33FD-3B93-4386-8A16-5CA3BBEEA411}" type="datetime1">
              <a:rPr lang="zh-CN" altLang="en-US" smtClean="0"/>
              <a:t>17/9/15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391E-87A0-49D3-BF2F-9D07B9E89DFB}" type="slidenum">
              <a:rPr lang="zh-CN" alt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0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1315</Words>
  <Application>Microsoft Macintosh PowerPoint</Application>
  <PresentationFormat>全屏显示(4:3)</PresentationFormat>
  <Paragraphs>220</Paragraphs>
  <Slides>45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Arial Black</vt:lpstr>
      <vt:lpstr>Arial Unicode MS</vt:lpstr>
      <vt:lpstr>Calibri</vt:lpstr>
      <vt:lpstr>Footlight MT Light</vt:lpstr>
      <vt:lpstr>Nyala</vt:lpstr>
      <vt:lpstr>Tahoma</vt:lpstr>
      <vt:lpstr>Times New Roman</vt:lpstr>
      <vt:lpstr>Trebuchet MS</vt:lpstr>
      <vt:lpstr>Verdana</vt:lpstr>
      <vt:lpstr>Wingdings</vt:lpstr>
      <vt:lpstr>华文中宋</vt:lpstr>
      <vt:lpstr>楷体</vt:lpstr>
      <vt:lpstr>隶书</vt:lpstr>
      <vt:lpstr>宋体</vt:lpstr>
      <vt:lpstr>微软雅黑</vt:lpstr>
      <vt:lpstr>Office 主题</vt:lpstr>
      <vt:lpstr>PowerPoint 演示文稿</vt:lpstr>
      <vt:lpstr>PowerPoint 演示文稿</vt:lpstr>
      <vt:lpstr>摘要</vt:lpstr>
      <vt:lpstr>摘要</vt:lpstr>
      <vt:lpstr>小例子</vt:lpstr>
      <vt:lpstr>小例子</vt:lpstr>
      <vt:lpstr>小例子</vt:lpstr>
      <vt:lpstr>小例子</vt:lpstr>
      <vt:lpstr>小例子</vt:lpstr>
      <vt:lpstr>小例子</vt:lpstr>
      <vt:lpstr>小例子</vt:lpstr>
      <vt:lpstr>出发点</vt:lpstr>
      <vt:lpstr>SVM</vt:lpstr>
      <vt:lpstr>SVM</vt:lpstr>
      <vt:lpstr>SVM</vt:lpstr>
      <vt:lpstr>SVM</vt:lpstr>
      <vt:lpstr>SVM</vt:lpstr>
      <vt:lpstr>目的</vt:lpstr>
      <vt:lpstr>定义</vt:lpstr>
      <vt:lpstr>P值</vt:lpstr>
      <vt:lpstr>P值</vt:lpstr>
      <vt:lpstr>P值</vt:lpstr>
      <vt:lpstr>P值</vt:lpstr>
      <vt:lpstr>NCM</vt:lpstr>
      <vt:lpstr>流程</vt:lpstr>
      <vt:lpstr>流程</vt:lpstr>
      <vt:lpstr>假设</vt:lpstr>
      <vt:lpstr>阈值选择</vt:lpstr>
      <vt:lpstr>实验用例</vt:lpstr>
      <vt:lpstr>数据集</vt:lpstr>
      <vt:lpstr>二进制样本实验</vt:lpstr>
      <vt:lpstr>二进制样本实验</vt:lpstr>
      <vt:lpstr>二进制样本实验</vt:lpstr>
      <vt:lpstr>P值效果</vt:lpstr>
      <vt:lpstr>P值 VS 概率</vt:lpstr>
      <vt:lpstr>P值 VS 概率</vt:lpstr>
      <vt:lpstr>P值 VS 概率</vt:lpstr>
      <vt:lpstr>对恶意软件家族的分类</vt:lpstr>
      <vt:lpstr>对恶意软件家族的分类</vt:lpstr>
      <vt:lpstr>P值 VS 概率</vt:lpstr>
      <vt:lpstr>P值 VS 概率</vt:lpstr>
      <vt:lpstr>P值 VS 概率</vt:lpstr>
      <vt:lpstr>P值 VS 概率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研究室介绍</dc:title>
  <dc:creator>Wei Zou</dc:creator>
  <cp:lastModifiedBy>Microsoft Office 用户</cp:lastModifiedBy>
  <cp:revision>2740</cp:revision>
  <dcterms:created xsi:type="dcterms:W3CDTF">2013-07-07T00:16:00Z</dcterms:created>
  <dcterms:modified xsi:type="dcterms:W3CDTF">2017-09-15T07:59:12Z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