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1" r:id="rId2"/>
    <p:sldId id="334" r:id="rId3"/>
    <p:sldId id="335" r:id="rId4"/>
    <p:sldId id="336" r:id="rId5"/>
    <p:sldId id="337" r:id="rId6"/>
    <p:sldId id="338" r:id="rId7"/>
    <p:sldId id="303" r:id="rId8"/>
    <p:sldId id="328" r:id="rId9"/>
    <p:sldId id="311" r:id="rId10"/>
    <p:sldId id="307" r:id="rId11"/>
    <p:sldId id="308" r:id="rId12"/>
    <p:sldId id="313" r:id="rId13"/>
    <p:sldId id="312" r:id="rId14"/>
    <p:sldId id="317" r:id="rId15"/>
    <p:sldId id="316" r:id="rId16"/>
    <p:sldId id="331" r:id="rId17"/>
    <p:sldId id="355" r:id="rId18"/>
    <p:sldId id="356" r:id="rId19"/>
    <p:sldId id="362" r:id="rId20"/>
    <p:sldId id="357" r:id="rId21"/>
    <p:sldId id="363" r:id="rId22"/>
    <p:sldId id="364" r:id="rId23"/>
    <p:sldId id="358" r:id="rId24"/>
    <p:sldId id="359" r:id="rId25"/>
    <p:sldId id="360" r:id="rId26"/>
    <p:sldId id="361" r:id="rId27"/>
    <p:sldId id="365" r:id="rId28"/>
    <p:sldId id="366" r:id="rId29"/>
    <p:sldId id="367" r:id="rId30"/>
    <p:sldId id="368" r:id="rId31"/>
    <p:sldId id="321" r:id="rId32"/>
    <p:sldId id="369" r:id="rId33"/>
    <p:sldId id="323" r:id="rId34"/>
    <p:sldId id="370" r:id="rId35"/>
    <p:sldId id="371" r:id="rId36"/>
    <p:sldId id="372" r:id="rId37"/>
    <p:sldId id="373" r:id="rId38"/>
    <p:sldId id="374" r:id="rId39"/>
    <p:sldId id="375" r:id="rId40"/>
    <p:sldId id="376" r:id="rId41"/>
    <p:sldId id="377" r:id="rId42"/>
    <p:sldId id="315" r:id="rId43"/>
    <p:sldId id="318" r:id="rId44"/>
    <p:sldId id="320" r:id="rId45"/>
    <p:sldId id="319" r:id="rId46"/>
    <p:sldId id="305" r:id="rId47"/>
    <p:sldId id="306" r:id="rId48"/>
    <p:sldId id="326" r:id="rId49"/>
    <p:sldId id="324" r:id="rId50"/>
    <p:sldId id="329" r:id="rId51"/>
    <p:sldId id="325" r:id="rId52"/>
    <p:sldId id="330" r:id="rId53"/>
    <p:sldId id="394" r:id="rId5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bany" initials="xb21c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autoAdjust="0"/>
    <p:restoredTop sz="95073"/>
  </p:normalViewPr>
  <p:slideViewPr>
    <p:cSldViewPr snapToGrid="0">
      <p:cViewPr varScale="1">
        <p:scale>
          <a:sx n="85" d="100"/>
          <a:sy n="85"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0B103-AD69-2744-BA85-028353C1F936}" type="doc">
      <dgm:prSet loTypeId="urn:microsoft.com/office/officeart/2005/8/layout/funnel1" loCatId="" qsTypeId="urn:microsoft.com/office/officeart/2005/8/quickstyle/simple4" qsCatId="simple" csTypeId="urn:microsoft.com/office/officeart/2005/8/colors/colorful4" csCatId="colorful" phldr="1"/>
      <dgm:spPr/>
      <dgm:t>
        <a:bodyPr/>
        <a:lstStyle/>
        <a:p>
          <a:endParaRPr lang="zh-CN" altLang="en-US"/>
        </a:p>
      </dgm:t>
    </dgm:pt>
    <dgm:pt modelId="{9194F6E2-26FC-404A-9862-B9A8CC50FA7E}">
      <dgm:prSet phldrT="[文本]"/>
      <dgm:spPr/>
      <dgm:t>
        <a:bodyPr/>
        <a:lstStyle/>
        <a:p>
          <a:r>
            <a:rPr lang="zh-CN" altLang="en-US" smtClean="0"/>
            <a:t>目标虚拟机</a:t>
          </a:r>
          <a:endParaRPr lang="zh-CN" altLang="en-US" dirty="0"/>
        </a:p>
      </dgm:t>
    </dgm:pt>
    <dgm:pt modelId="{9022A53B-553A-CE4A-9FA2-8D34006452D3}" type="parTrans" cxnId="{78A4759C-B9CE-8345-BBE7-6D4054852BF5}">
      <dgm:prSet/>
      <dgm:spPr/>
      <dgm:t>
        <a:bodyPr/>
        <a:lstStyle/>
        <a:p>
          <a:endParaRPr lang="zh-CN" altLang="en-US"/>
        </a:p>
      </dgm:t>
    </dgm:pt>
    <dgm:pt modelId="{798A7167-A415-F846-9257-A645AAD13580}" type="sibTrans" cxnId="{78A4759C-B9CE-8345-BBE7-6D4054852BF5}">
      <dgm:prSet/>
      <dgm:spPr/>
      <dgm:t>
        <a:bodyPr/>
        <a:lstStyle/>
        <a:p>
          <a:endParaRPr lang="zh-CN" altLang="en-US"/>
        </a:p>
      </dgm:t>
    </dgm:pt>
    <dgm:pt modelId="{436420A0-84D7-1442-9B56-A8484D17416E}">
      <dgm:prSet phldrT="[文本]"/>
      <dgm:spPr/>
      <dgm:t>
        <a:bodyPr/>
        <a:lstStyle/>
        <a:p>
          <a:r>
            <a:rPr lang="zh-CN" altLang="en-US" dirty="0" smtClean="0"/>
            <a:t>目标虚拟机</a:t>
          </a:r>
          <a:endParaRPr lang="zh-CN" altLang="en-US" dirty="0"/>
        </a:p>
      </dgm:t>
    </dgm:pt>
    <dgm:pt modelId="{65158605-41AB-894E-9793-15A90FA33930}" type="parTrans" cxnId="{FCE212BD-27CB-DB43-98C0-CCE98239206D}">
      <dgm:prSet/>
      <dgm:spPr/>
      <dgm:t>
        <a:bodyPr/>
        <a:lstStyle/>
        <a:p>
          <a:endParaRPr lang="zh-CN" altLang="en-US"/>
        </a:p>
      </dgm:t>
    </dgm:pt>
    <dgm:pt modelId="{FA650162-3E4A-494E-B61F-E287EA9C6849}" type="sibTrans" cxnId="{FCE212BD-27CB-DB43-98C0-CCE98239206D}">
      <dgm:prSet/>
      <dgm:spPr/>
      <dgm:t>
        <a:bodyPr/>
        <a:lstStyle/>
        <a:p>
          <a:endParaRPr lang="zh-CN" altLang="en-US"/>
        </a:p>
      </dgm:t>
    </dgm:pt>
    <dgm:pt modelId="{D0A46AB8-377B-9549-B7EC-DF5DB6447A59}">
      <dgm:prSet phldrT="[文本]"/>
      <dgm:spPr/>
      <dgm:t>
        <a:bodyPr/>
        <a:lstStyle/>
        <a:p>
          <a:r>
            <a:rPr lang="zh-CN" altLang="en-US" dirty="0" smtClean="0"/>
            <a:t>同驻于相同物理机</a:t>
          </a:r>
          <a:endParaRPr lang="zh-CN" altLang="en-US" dirty="0"/>
        </a:p>
      </dgm:t>
    </dgm:pt>
    <dgm:pt modelId="{EFBC2449-90D8-EF4F-AB87-5036FD4EAAE1}" type="parTrans" cxnId="{63A4FFA7-7AE7-F444-9054-EC480DD807CE}">
      <dgm:prSet/>
      <dgm:spPr/>
      <dgm:t>
        <a:bodyPr/>
        <a:lstStyle/>
        <a:p>
          <a:endParaRPr lang="zh-CN" altLang="en-US"/>
        </a:p>
      </dgm:t>
    </dgm:pt>
    <dgm:pt modelId="{D274EA22-E626-EA43-A512-B364EBC2E766}" type="sibTrans" cxnId="{63A4FFA7-7AE7-F444-9054-EC480DD807CE}">
      <dgm:prSet/>
      <dgm:spPr/>
      <dgm:t>
        <a:bodyPr/>
        <a:lstStyle/>
        <a:p>
          <a:endParaRPr lang="zh-CN" altLang="en-US"/>
        </a:p>
      </dgm:t>
    </dgm:pt>
    <dgm:pt modelId="{7AAFBFE3-D72B-0C40-9182-489B2CD414D9}">
      <dgm:prSet phldrT="[文本]"/>
      <dgm:spPr/>
      <dgm:t>
        <a:bodyPr/>
        <a:lstStyle/>
        <a:p>
          <a:r>
            <a:rPr lang="zh-CN" altLang="en-US" dirty="0" smtClean="0">
              <a:solidFill>
                <a:srgbClr val="FFFF00"/>
              </a:solidFill>
            </a:rPr>
            <a:t>攻击者</a:t>
          </a:r>
          <a:endParaRPr lang="zh-CN" altLang="en-US" dirty="0">
            <a:solidFill>
              <a:srgbClr val="FFFF00"/>
            </a:solidFill>
          </a:endParaRPr>
        </a:p>
      </dgm:t>
    </dgm:pt>
    <dgm:pt modelId="{6626BABE-D7E0-1645-8830-4C287CB396B6}" type="sibTrans" cxnId="{E8AD3232-6999-1F42-8974-2CC6BF89BF43}">
      <dgm:prSet/>
      <dgm:spPr/>
      <dgm:t>
        <a:bodyPr/>
        <a:lstStyle/>
        <a:p>
          <a:endParaRPr lang="zh-CN" altLang="en-US"/>
        </a:p>
      </dgm:t>
    </dgm:pt>
    <dgm:pt modelId="{DB7F733E-27F6-1D4B-90AD-69263E278CD7}" type="parTrans" cxnId="{E8AD3232-6999-1F42-8974-2CC6BF89BF43}">
      <dgm:prSet/>
      <dgm:spPr/>
      <dgm:t>
        <a:bodyPr/>
        <a:lstStyle/>
        <a:p>
          <a:endParaRPr lang="zh-CN" altLang="en-US"/>
        </a:p>
      </dgm:t>
    </dgm:pt>
    <dgm:pt modelId="{539A006D-99A7-194C-ABAC-FA08CA6887C4}" type="pres">
      <dgm:prSet presAssocID="{D590B103-AD69-2744-BA85-028353C1F936}" presName="Name0" presStyleCnt="0">
        <dgm:presLayoutVars>
          <dgm:chMax val="4"/>
          <dgm:resizeHandles val="exact"/>
        </dgm:presLayoutVars>
      </dgm:prSet>
      <dgm:spPr/>
      <dgm:t>
        <a:bodyPr/>
        <a:lstStyle/>
        <a:p>
          <a:endParaRPr lang="zh-CN" altLang="en-US"/>
        </a:p>
      </dgm:t>
    </dgm:pt>
    <dgm:pt modelId="{551FE681-6449-6449-8594-1E3CDE1381F1}" type="pres">
      <dgm:prSet presAssocID="{D590B103-AD69-2744-BA85-028353C1F936}" presName="ellipse" presStyleLbl="trBgShp" presStyleIdx="0" presStyleCnt="1"/>
      <dgm:spPr/>
      <dgm:t>
        <a:bodyPr/>
        <a:lstStyle/>
        <a:p>
          <a:endParaRPr lang="zh-CN" altLang="en-US"/>
        </a:p>
      </dgm:t>
    </dgm:pt>
    <dgm:pt modelId="{C5101B2A-17D2-B74A-8EDA-DDF91A8828AF}" type="pres">
      <dgm:prSet presAssocID="{D590B103-AD69-2744-BA85-028353C1F936}" presName="arrow1" presStyleLbl="fgShp" presStyleIdx="0" presStyleCnt="1"/>
      <dgm:spPr/>
      <dgm:t>
        <a:bodyPr/>
        <a:lstStyle/>
        <a:p>
          <a:endParaRPr lang="zh-CN" altLang="en-US"/>
        </a:p>
      </dgm:t>
    </dgm:pt>
    <dgm:pt modelId="{8EB5A528-C6BA-1C40-986F-97C296AFB72F}" type="pres">
      <dgm:prSet presAssocID="{D590B103-AD69-2744-BA85-028353C1F936}" presName="rectangle" presStyleLbl="revTx" presStyleIdx="0" presStyleCnt="1">
        <dgm:presLayoutVars>
          <dgm:bulletEnabled val="1"/>
        </dgm:presLayoutVars>
      </dgm:prSet>
      <dgm:spPr/>
      <dgm:t>
        <a:bodyPr/>
        <a:lstStyle/>
        <a:p>
          <a:endParaRPr lang="zh-CN" altLang="en-US"/>
        </a:p>
      </dgm:t>
    </dgm:pt>
    <dgm:pt modelId="{8E94930A-4DA7-194B-A0AA-CED58D028F05}" type="pres">
      <dgm:prSet presAssocID="{9194F6E2-26FC-404A-9862-B9A8CC50FA7E}" presName="item1" presStyleLbl="node1" presStyleIdx="0" presStyleCnt="3">
        <dgm:presLayoutVars>
          <dgm:bulletEnabled val="1"/>
        </dgm:presLayoutVars>
      </dgm:prSet>
      <dgm:spPr/>
      <dgm:t>
        <a:bodyPr/>
        <a:lstStyle/>
        <a:p>
          <a:endParaRPr lang="zh-CN" altLang="en-US"/>
        </a:p>
      </dgm:t>
    </dgm:pt>
    <dgm:pt modelId="{2A694718-324E-1648-98FF-883B564A0EF1}" type="pres">
      <dgm:prSet presAssocID="{436420A0-84D7-1442-9B56-A8484D17416E}" presName="item2" presStyleLbl="node1" presStyleIdx="1" presStyleCnt="3">
        <dgm:presLayoutVars>
          <dgm:bulletEnabled val="1"/>
        </dgm:presLayoutVars>
      </dgm:prSet>
      <dgm:spPr/>
      <dgm:t>
        <a:bodyPr/>
        <a:lstStyle/>
        <a:p>
          <a:endParaRPr lang="zh-CN" altLang="en-US"/>
        </a:p>
      </dgm:t>
    </dgm:pt>
    <dgm:pt modelId="{98FDAED8-DD6E-184C-A5DD-CBA199045A96}" type="pres">
      <dgm:prSet presAssocID="{D0A46AB8-377B-9549-B7EC-DF5DB6447A59}" presName="item3" presStyleLbl="node1" presStyleIdx="2" presStyleCnt="3">
        <dgm:presLayoutVars>
          <dgm:bulletEnabled val="1"/>
        </dgm:presLayoutVars>
      </dgm:prSet>
      <dgm:spPr/>
      <dgm:t>
        <a:bodyPr/>
        <a:lstStyle/>
        <a:p>
          <a:endParaRPr lang="zh-CN" altLang="en-US"/>
        </a:p>
      </dgm:t>
    </dgm:pt>
    <dgm:pt modelId="{75B1A556-BD9B-BD42-989B-6BDEE60A620F}" type="pres">
      <dgm:prSet presAssocID="{D590B103-AD69-2744-BA85-028353C1F936}" presName="funnel" presStyleLbl="trAlignAcc1" presStyleIdx="0" presStyleCnt="1"/>
      <dgm:spPr/>
      <dgm:t>
        <a:bodyPr/>
        <a:lstStyle/>
        <a:p>
          <a:endParaRPr lang="zh-CN" altLang="en-US"/>
        </a:p>
      </dgm:t>
    </dgm:pt>
  </dgm:ptLst>
  <dgm:cxnLst>
    <dgm:cxn modelId="{FCE212BD-27CB-DB43-98C0-CCE98239206D}" srcId="{D590B103-AD69-2744-BA85-028353C1F936}" destId="{436420A0-84D7-1442-9B56-A8484D17416E}" srcOrd="2" destOrd="0" parTransId="{65158605-41AB-894E-9793-15A90FA33930}" sibTransId="{FA650162-3E4A-494E-B61F-E287EA9C6849}"/>
    <dgm:cxn modelId="{E8AD3232-6999-1F42-8974-2CC6BF89BF43}" srcId="{D590B103-AD69-2744-BA85-028353C1F936}" destId="{7AAFBFE3-D72B-0C40-9182-489B2CD414D9}" srcOrd="0" destOrd="0" parTransId="{DB7F733E-27F6-1D4B-90AD-69263E278CD7}" sibTransId="{6626BABE-D7E0-1645-8830-4C287CB396B6}"/>
    <dgm:cxn modelId="{ACF6F0CB-0F6B-8346-8518-475473838BB9}" type="presOf" srcId="{D590B103-AD69-2744-BA85-028353C1F936}" destId="{539A006D-99A7-194C-ABAC-FA08CA6887C4}" srcOrd="0" destOrd="0" presId="urn:microsoft.com/office/officeart/2005/8/layout/funnel1"/>
    <dgm:cxn modelId="{78A4759C-B9CE-8345-BBE7-6D4054852BF5}" srcId="{D590B103-AD69-2744-BA85-028353C1F936}" destId="{9194F6E2-26FC-404A-9862-B9A8CC50FA7E}" srcOrd="1" destOrd="0" parTransId="{9022A53B-553A-CE4A-9FA2-8D34006452D3}" sibTransId="{798A7167-A415-F846-9257-A645AAD13580}"/>
    <dgm:cxn modelId="{B7237938-4F88-DB4A-B436-EC7645904F11}" type="presOf" srcId="{D0A46AB8-377B-9549-B7EC-DF5DB6447A59}" destId="{8EB5A528-C6BA-1C40-986F-97C296AFB72F}" srcOrd="0" destOrd="0" presId="urn:microsoft.com/office/officeart/2005/8/layout/funnel1"/>
    <dgm:cxn modelId="{63A4FFA7-7AE7-F444-9054-EC480DD807CE}" srcId="{D590B103-AD69-2744-BA85-028353C1F936}" destId="{D0A46AB8-377B-9549-B7EC-DF5DB6447A59}" srcOrd="3" destOrd="0" parTransId="{EFBC2449-90D8-EF4F-AB87-5036FD4EAAE1}" sibTransId="{D274EA22-E626-EA43-A512-B364EBC2E766}"/>
    <dgm:cxn modelId="{541AE35F-52EF-0B45-AFBC-5636D179E894}" type="presOf" srcId="{9194F6E2-26FC-404A-9862-B9A8CC50FA7E}" destId="{2A694718-324E-1648-98FF-883B564A0EF1}" srcOrd="0" destOrd="0" presId="urn:microsoft.com/office/officeart/2005/8/layout/funnel1"/>
    <dgm:cxn modelId="{F3E3FFF0-A07C-8A46-A6B7-6EE65C59E882}" type="presOf" srcId="{436420A0-84D7-1442-9B56-A8484D17416E}" destId="{8E94930A-4DA7-194B-A0AA-CED58D028F05}" srcOrd="0" destOrd="0" presId="urn:microsoft.com/office/officeart/2005/8/layout/funnel1"/>
    <dgm:cxn modelId="{03A61D4B-D226-C947-B93E-9D7BAC638EE2}" type="presOf" srcId="{7AAFBFE3-D72B-0C40-9182-489B2CD414D9}" destId="{98FDAED8-DD6E-184C-A5DD-CBA199045A96}" srcOrd="0" destOrd="0" presId="urn:microsoft.com/office/officeart/2005/8/layout/funnel1"/>
    <dgm:cxn modelId="{3EF81294-DA59-DD41-A0A0-94B444C31C74}" type="presParOf" srcId="{539A006D-99A7-194C-ABAC-FA08CA6887C4}" destId="{551FE681-6449-6449-8594-1E3CDE1381F1}" srcOrd="0" destOrd="0" presId="urn:microsoft.com/office/officeart/2005/8/layout/funnel1"/>
    <dgm:cxn modelId="{7D7055F7-F696-354F-ABA7-FAFC29096DC7}" type="presParOf" srcId="{539A006D-99A7-194C-ABAC-FA08CA6887C4}" destId="{C5101B2A-17D2-B74A-8EDA-DDF91A8828AF}" srcOrd="1" destOrd="0" presId="urn:microsoft.com/office/officeart/2005/8/layout/funnel1"/>
    <dgm:cxn modelId="{4937289A-B019-1046-8037-8468E8624AC3}" type="presParOf" srcId="{539A006D-99A7-194C-ABAC-FA08CA6887C4}" destId="{8EB5A528-C6BA-1C40-986F-97C296AFB72F}" srcOrd="2" destOrd="0" presId="urn:microsoft.com/office/officeart/2005/8/layout/funnel1"/>
    <dgm:cxn modelId="{5C9AFC8E-7BC1-CD46-B87E-EB6A751D8329}" type="presParOf" srcId="{539A006D-99A7-194C-ABAC-FA08CA6887C4}" destId="{8E94930A-4DA7-194B-A0AA-CED58D028F05}" srcOrd="3" destOrd="0" presId="urn:microsoft.com/office/officeart/2005/8/layout/funnel1"/>
    <dgm:cxn modelId="{D10BAEB2-DB48-B74E-AEFE-3A15F0B2DA94}" type="presParOf" srcId="{539A006D-99A7-194C-ABAC-FA08CA6887C4}" destId="{2A694718-324E-1648-98FF-883B564A0EF1}" srcOrd="4" destOrd="0" presId="urn:microsoft.com/office/officeart/2005/8/layout/funnel1"/>
    <dgm:cxn modelId="{35C1353E-F8C2-CC4C-B694-F8D7AEFF5338}" type="presParOf" srcId="{539A006D-99A7-194C-ABAC-FA08CA6887C4}" destId="{98FDAED8-DD6E-184C-A5DD-CBA199045A96}" srcOrd="5" destOrd="0" presId="urn:microsoft.com/office/officeart/2005/8/layout/funnel1"/>
    <dgm:cxn modelId="{87F032F3-EF2E-3842-9E42-FB257D45D583}" type="presParOf" srcId="{539A006D-99A7-194C-ABAC-FA08CA6887C4}" destId="{75B1A556-BD9B-BD42-989B-6BDEE60A620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77304-F335-1545-AC0D-BE2468E6417E}" type="doc">
      <dgm:prSet loTypeId="urn:microsoft.com/office/officeart/2005/8/layout/arrow1" loCatId="" qsTypeId="urn:microsoft.com/office/officeart/2005/8/quickstyle/simple4" qsCatId="simple" csTypeId="urn:microsoft.com/office/officeart/2005/8/colors/accent1_2" csCatId="accent1" phldr="1"/>
      <dgm:spPr/>
      <dgm:t>
        <a:bodyPr/>
        <a:lstStyle/>
        <a:p>
          <a:endParaRPr lang="zh-CN" altLang="en-US"/>
        </a:p>
      </dgm:t>
    </dgm:pt>
    <dgm:pt modelId="{62D7E55A-E834-324C-BE3A-29AEAA7B87CE}">
      <dgm:prSet phldrT="[文本]"/>
      <dgm:spPr/>
      <dgm:t>
        <a:bodyPr/>
        <a:lstStyle/>
        <a:p>
          <a:r>
            <a:rPr lang="en-US" altLang="zh-CN" dirty="0" smtClean="0"/>
            <a:t>Bus</a:t>
          </a:r>
          <a:endParaRPr lang="zh-CN" altLang="en-US" dirty="0"/>
        </a:p>
      </dgm:t>
    </dgm:pt>
    <dgm:pt modelId="{175052B1-2F57-784B-A200-9165227222B4}" type="parTrans" cxnId="{27CE757D-849E-194E-B476-2DC653F13497}">
      <dgm:prSet/>
      <dgm:spPr/>
      <dgm:t>
        <a:bodyPr/>
        <a:lstStyle/>
        <a:p>
          <a:endParaRPr lang="zh-CN" altLang="en-US"/>
        </a:p>
      </dgm:t>
    </dgm:pt>
    <dgm:pt modelId="{4D499FC5-DC33-4649-B6DB-CB230EE3B770}" type="sibTrans" cxnId="{27CE757D-849E-194E-B476-2DC653F13497}">
      <dgm:prSet/>
      <dgm:spPr/>
      <dgm:t>
        <a:bodyPr/>
        <a:lstStyle/>
        <a:p>
          <a:endParaRPr lang="zh-CN" altLang="en-US"/>
        </a:p>
      </dgm:t>
    </dgm:pt>
    <dgm:pt modelId="{915DDCD0-D8F9-7D44-9631-3959F589B940}">
      <dgm:prSet phldrT="[文本]"/>
      <dgm:spPr/>
      <dgm:t>
        <a:bodyPr/>
        <a:lstStyle/>
        <a:p>
          <a:r>
            <a:rPr lang="en-US" altLang="zh-CN" dirty="0" smtClean="0"/>
            <a:t>Bus</a:t>
          </a:r>
          <a:endParaRPr lang="zh-CN" altLang="en-US" dirty="0"/>
        </a:p>
      </dgm:t>
    </dgm:pt>
    <dgm:pt modelId="{CC8B5746-72DF-F54D-91CE-3B997E43CD6C}" type="parTrans" cxnId="{27BE5409-BF44-1246-9E4C-F9E978C6B760}">
      <dgm:prSet/>
      <dgm:spPr/>
      <dgm:t>
        <a:bodyPr/>
        <a:lstStyle/>
        <a:p>
          <a:endParaRPr lang="zh-CN" altLang="en-US"/>
        </a:p>
      </dgm:t>
    </dgm:pt>
    <dgm:pt modelId="{6A1FE2A7-AB39-2549-A540-10775397C737}" type="sibTrans" cxnId="{27BE5409-BF44-1246-9E4C-F9E978C6B760}">
      <dgm:prSet/>
      <dgm:spPr/>
      <dgm:t>
        <a:bodyPr/>
        <a:lstStyle/>
        <a:p>
          <a:endParaRPr lang="zh-CN" altLang="en-US"/>
        </a:p>
      </dgm:t>
    </dgm:pt>
    <dgm:pt modelId="{D06119BC-82C9-E441-9F97-42540A4099A3}" type="pres">
      <dgm:prSet presAssocID="{2E577304-F335-1545-AC0D-BE2468E6417E}" presName="cycle" presStyleCnt="0">
        <dgm:presLayoutVars>
          <dgm:dir/>
          <dgm:resizeHandles val="exact"/>
        </dgm:presLayoutVars>
      </dgm:prSet>
      <dgm:spPr/>
      <dgm:t>
        <a:bodyPr/>
        <a:lstStyle/>
        <a:p>
          <a:endParaRPr lang="zh-CN" altLang="en-US"/>
        </a:p>
      </dgm:t>
    </dgm:pt>
    <dgm:pt modelId="{A413B5D0-60A8-C949-9973-531D58522633}" type="pres">
      <dgm:prSet presAssocID="{62D7E55A-E834-324C-BE3A-29AEAA7B87CE}" presName="arrow" presStyleLbl="node1" presStyleIdx="0" presStyleCnt="2" custScaleY="100423" custRadScaleRad="34995" custRadScaleInc="237">
        <dgm:presLayoutVars>
          <dgm:bulletEnabled val="1"/>
        </dgm:presLayoutVars>
      </dgm:prSet>
      <dgm:spPr/>
      <dgm:t>
        <a:bodyPr/>
        <a:lstStyle/>
        <a:p>
          <a:endParaRPr lang="zh-CN" altLang="en-US"/>
        </a:p>
      </dgm:t>
    </dgm:pt>
    <dgm:pt modelId="{6BD36EB7-06B3-E04F-B860-31969F2D4DEB}" type="pres">
      <dgm:prSet presAssocID="{915DDCD0-D8F9-7D44-9631-3959F589B940}" presName="arrow" presStyleLbl="node1" presStyleIdx="1" presStyleCnt="2" custScaleY="100382" custRadScaleRad="62217" custRadScaleInc="-133">
        <dgm:presLayoutVars>
          <dgm:bulletEnabled val="1"/>
        </dgm:presLayoutVars>
      </dgm:prSet>
      <dgm:spPr/>
      <dgm:t>
        <a:bodyPr/>
        <a:lstStyle/>
        <a:p>
          <a:endParaRPr lang="zh-CN" altLang="en-US"/>
        </a:p>
      </dgm:t>
    </dgm:pt>
  </dgm:ptLst>
  <dgm:cxnLst>
    <dgm:cxn modelId="{51FCD3B5-334B-7C49-A96C-E6E7260E5F03}" type="presOf" srcId="{62D7E55A-E834-324C-BE3A-29AEAA7B87CE}" destId="{A413B5D0-60A8-C949-9973-531D58522633}" srcOrd="0" destOrd="0" presId="urn:microsoft.com/office/officeart/2005/8/layout/arrow1"/>
    <dgm:cxn modelId="{B522D1EE-448F-F141-B0A4-DA0F8920C90A}" type="presOf" srcId="{915DDCD0-D8F9-7D44-9631-3959F589B940}" destId="{6BD36EB7-06B3-E04F-B860-31969F2D4DEB}" srcOrd="0" destOrd="0" presId="urn:microsoft.com/office/officeart/2005/8/layout/arrow1"/>
    <dgm:cxn modelId="{27CE757D-849E-194E-B476-2DC653F13497}" srcId="{2E577304-F335-1545-AC0D-BE2468E6417E}" destId="{62D7E55A-E834-324C-BE3A-29AEAA7B87CE}" srcOrd="0" destOrd="0" parTransId="{175052B1-2F57-784B-A200-9165227222B4}" sibTransId="{4D499FC5-DC33-4649-B6DB-CB230EE3B770}"/>
    <dgm:cxn modelId="{27BE5409-BF44-1246-9E4C-F9E978C6B760}" srcId="{2E577304-F335-1545-AC0D-BE2468E6417E}" destId="{915DDCD0-D8F9-7D44-9631-3959F589B940}" srcOrd="1" destOrd="0" parTransId="{CC8B5746-72DF-F54D-91CE-3B997E43CD6C}" sibTransId="{6A1FE2A7-AB39-2549-A540-10775397C737}"/>
    <dgm:cxn modelId="{8D5A894D-FFB3-5340-ABA9-D09E7D12D598}" type="presOf" srcId="{2E577304-F335-1545-AC0D-BE2468E6417E}" destId="{D06119BC-82C9-E441-9F97-42540A4099A3}" srcOrd="0" destOrd="0" presId="urn:microsoft.com/office/officeart/2005/8/layout/arrow1"/>
    <dgm:cxn modelId="{840FE8E8-AC50-7042-883B-00E73A5C809A}" type="presParOf" srcId="{D06119BC-82C9-E441-9F97-42540A4099A3}" destId="{A413B5D0-60A8-C949-9973-531D58522633}" srcOrd="0" destOrd="0" presId="urn:microsoft.com/office/officeart/2005/8/layout/arrow1"/>
    <dgm:cxn modelId="{67C13487-9EF4-BE4B-80BC-8127687AAFAA}" type="presParOf" srcId="{D06119BC-82C9-E441-9F97-42540A4099A3}" destId="{6BD36EB7-06B3-E04F-B860-31969F2D4DE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30A3F1-70F7-F54C-9526-7429566006B9}"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zh-CN" altLang="en-US"/>
        </a:p>
      </dgm:t>
    </dgm:pt>
    <dgm:pt modelId="{236DD147-B255-4346-8F34-B8E2EF85468C}">
      <dgm:prSet phldrT="[文本]"/>
      <dgm:spPr/>
      <dgm:t>
        <a:bodyPr/>
        <a:lstStyle/>
        <a:p>
          <a:r>
            <a:rPr lang="en-US" altLang="zh-CN" dirty="0" smtClean="0"/>
            <a:t>Memory</a:t>
          </a:r>
          <a:endParaRPr lang="zh-CN" altLang="en-US" dirty="0"/>
        </a:p>
      </dgm:t>
    </dgm:pt>
    <dgm:pt modelId="{CD2E49BF-1CD2-EB43-BA8F-E590A5141A10}" type="parTrans" cxnId="{77E41366-4DBA-354F-98B7-F7E857A2BC31}">
      <dgm:prSet/>
      <dgm:spPr/>
      <dgm:t>
        <a:bodyPr/>
        <a:lstStyle/>
        <a:p>
          <a:endParaRPr lang="zh-CN" altLang="en-US"/>
        </a:p>
      </dgm:t>
    </dgm:pt>
    <dgm:pt modelId="{B80E3CCC-CD31-D043-AEF6-C55D29C533C2}" type="sibTrans" cxnId="{77E41366-4DBA-354F-98B7-F7E857A2BC31}">
      <dgm:prSet/>
      <dgm:spPr/>
      <dgm:t>
        <a:bodyPr/>
        <a:lstStyle/>
        <a:p>
          <a:endParaRPr lang="zh-CN" altLang="en-US"/>
        </a:p>
      </dgm:t>
    </dgm:pt>
    <dgm:pt modelId="{9DF34DF8-5B77-C148-91AE-A10EF19A3D46}">
      <dgm:prSet phldrT="[文本]"/>
      <dgm:spPr/>
      <dgm:t>
        <a:bodyPr/>
        <a:lstStyle/>
        <a:p>
          <a:endParaRPr lang="zh-CN" altLang="en-US" dirty="0"/>
        </a:p>
      </dgm:t>
    </dgm:pt>
    <dgm:pt modelId="{93A54E41-2B93-5544-8C8A-5D6CA29BC3E1}" type="parTrans" cxnId="{355616E0-865A-FC49-B280-503DF3D364CA}">
      <dgm:prSet/>
      <dgm:spPr/>
      <dgm:t>
        <a:bodyPr/>
        <a:lstStyle/>
        <a:p>
          <a:endParaRPr lang="zh-CN" altLang="en-US"/>
        </a:p>
      </dgm:t>
    </dgm:pt>
    <dgm:pt modelId="{C87C7B95-240B-CC42-88C5-14B85595A681}" type="sibTrans" cxnId="{355616E0-865A-FC49-B280-503DF3D364CA}">
      <dgm:prSet/>
      <dgm:spPr/>
      <dgm:t>
        <a:bodyPr/>
        <a:lstStyle/>
        <a:p>
          <a:endParaRPr lang="zh-CN" altLang="en-US"/>
        </a:p>
      </dgm:t>
    </dgm:pt>
    <dgm:pt modelId="{8FD71536-48A4-584B-A18C-7D31D12797D7}">
      <dgm:prSet phldrT="[文本]"/>
      <dgm:spPr/>
      <dgm:t>
        <a:bodyPr/>
        <a:lstStyle/>
        <a:p>
          <a:endParaRPr lang="zh-CN" altLang="en-US" dirty="0"/>
        </a:p>
      </dgm:t>
    </dgm:pt>
    <dgm:pt modelId="{D149CD93-7BE2-CF47-AA58-94645EFB19A9}" type="parTrans" cxnId="{045A4543-0846-9C46-9609-21936DB79CBF}">
      <dgm:prSet/>
      <dgm:spPr/>
      <dgm:t>
        <a:bodyPr/>
        <a:lstStyle/>
        <a:p>
          <a:endParaRPr lang="zh-CN" altLang="en-US"/>
        </a:p>
      </dgm:t>
    </dgm:pt>
    <dgm:pt modelId="{9EB227C2-0848-0249-A09C-E5D29BCA2D56}" type="sibTrans" cxnId="{045A4543-0846-9C46-9609-21936DB79CBF}">
      <dgm:prSet/>
      <dgm:spPr/>
      <dgm:t>
        <a:bodyPr/>
        <a:lstStyle/>
        <a:p>
          <a:endParaRPr lang="zh-CN" altLang="en-US"/>
        </a:p>
      </dgm:t>
    </dgm:pt>
    <dgm:pt modelId="{BE54BDAF-3DE5-324B-8973-FAA3493200C0}" type="pres">
      <dgm:prSet presAssocID="{EC30A3F1-70F7-F54C-9526-7429566006B9}" presName="theList" presStyleCnt="0">
        <dgm:presLayoutVars>
          <dgm:dir/>
          <dgm:animLvl val="lvl"/>
          <dgm:resizeHandles val="exact"/>
        </dgm:presLayoutVars>
      </dgm:prSet>
      <dgm:spPr/>
      <dgm:t>
        <a:bodyPr/>
        <a:lstStyle/>
        <a:p>
          <a:endParaRPr lang="zh-CN" altLang="en-US"/>
        </a:p>
      </dgm:t>
    </dgm:pt>
    <dgm:pt modelId="{B413754A-4889-FD40-B9F3-F46D18F16CAB}" type="pres">
      <dgm:prSet presAssocID="{236DD147-B255-4346-8F34-B8E2EF85468C}" presName="compNode" presStyleCnt="0"/>
      <dgm:spPr/>
    </dgm:pt>
    <dgm:pt modelId="{9608880A-392F-D446-B5E6-7BAA8B3D09C6}" type="pres">
      <dgm:prSet presAssocID="{236DD147-B255-4346-8F34-B8E2EF85468C}" presName="aNode" presStyleLbl="bgShp" presStyleIdx="0" presStyleCnt="1"/>
      <dgm:spPr/>
      <dgm:t>
        <a:bodyPr/>
        <a:lstStyle/>
        <a:p>
          <a:endParaRPr lang="zh-CN" altLang="en-US"/>
        </a:p>
      </dgm:t>
    </dgm:pt>
    <dgm:pt modelId="{8D7F79C3-F423-0040-9235-764C91CB3F9A}" type="pres">
      <dgm:prSet presAssocID="{236DD147-B255-4346-8F34-B8E2EF85468C}" presName="textNode" presStyleLbl="bgShp" presStyleIdx="0" presStyleCnt="1"/>
      <dgm:spPr/>
      <dgm:t>
        <a:bodyPr/>
        <a:lstStyle/>
        <a:p>
          <a:endParaRPr lang="zh-CN" altLang="en-US"/>
        </a:p>
      </dgm:t>
    </dgm:pt>
    <dgm:pt modelId="{BFD635C3-F751-B44C-9DC7-1199009FC154}" type="pres">
      <dgm:prSet presAssocID="{236DD147-B255-4346-8F34-B8E2EF85468C}" presName="compChildNode" presStyleCnt="0"/>
      <dgm:spPr/>
    </dgm:pt>
    <dgm:pt modelId="{AEEE1505-0788-C34D-AD8C-50B1F98AACAE}" type="pres">
      <dgm:prSet presAssocID="{236DD147-B255-4346-8F34-B8E2EF85468C}" presName="theInnerList" presStyleCnt="0"/>
      <dgm:spPr/>
    </dgm:pt>
    <dgm:pt modelId="{ABEA7A34-AB97-FB46-B104-C1ADB5AF74DB}" type="pres">
      <dgm:prSet presAssocID="{9DF34DF8-5B77-C148-91AE-A10EF19A3D46}" presName="childNode" presStyleLbl="node1" presStyleIdx="0" presStyleCnt="2" custFlipVert="1" custScaleY="27107">
        <dgm:presLayoutVars>
          <dgm:bulletEnabled val="1"/>
        </dgm:presLayoutVars>
      </dgm:prSet>
      <dgm:spPr/>
      <dgm:t>
        <a:bodyPr/>
        <a:lstStyle/>
        <a:p>
          <a:endParaRPr lang="zh-CN" altLang="en-US"/>
        </a:p>
      </dgm:t>
    </dgm:pt>
    <dgm:pt modelId="{F7A48475-1CC0-6B40-84BE-737C786FE10F}" type="pres">
      <dgm:prSet presAssocID="{9DF34DF8-5B77-C148-91AE-A10EF19A3D46}" presName="aSpace2" presStyleCnt="0"/>
      <dgm:spPr/>
    </dgm:pt>
    <dgm:pt modelId="{7AF1FAFF-A598-1E41-8694-8E1310C50EA5}" type="pres">
      <dgm:prSet presAssocID="{8FD71536-48A4-584B-A18C-7D31D12797D7}" presName="childNode" presStyleLbl="node1" presStyleIdx="1" presStyleCnt="2" custFlipVert="1" custScaleY="29671">
        <dgm:presLayoutVars>
          <dgm:bulletEnabled val="1"/>
        </dgm:presLayoutVars>
      </dgm:prSet>
      <dgm:spPr/>
      <dgm:t>
        <a:bodyPr/>
        <a:lstStyle/>
        <a:p>
          <a:endParaRPr lang="zh-CN" altLang="en-US"/>
        </a:p>
      </dgm:t>
    </dgm:pt>
  </dgm:ptLst>
  <dgm:cxnLst>
    <dgm:cxn modelId="{9655F25C-8C55-1C47-ACC4-4EF9988C9331}" type="presOf" srcId="{236DD147-B255-4346-8F34-B8E2EF85468C}" destId="{9608880A-392F-D446-B5E6-7BAA8B3D09C6}" srcOrd="0" destOrd="0" presId="urn:microsoft.com/office/officeart/2005/8/layout/lProcess2"/>
    <dgm:cxn modelId="{4E811E9B-34BA-DE4A-B5B6-65F75773A99C}" type="presOf" srcId="{EC30A3F1-70F7-F54C-9526-7429566006B9}" destId="{BE54BDAF-3DE5-324B-8973-FAA3493200C0}" srcOrd="0" destOrd="0" presId="urn:microsoft.com/office/officeart/2005/8/layout/lProcess2"/>
    <dgm:cxn modelId="{6EF6F584-3D0D-CE4C-99C3-A0ED2F10BB2D}" type="presOf" srcId="{236DD147-B255-4346-8F34-B8E2EF85468C}" destId="{8D7F79C3-F423-0040-9235-764C91CB3F9A}" srcOrd="1" destOrd="0" presId="urn:microsoft.com/office/officeart/2005/8/layout/lProcess2"/>
    <dgm:cxn modelId="{C0B310BD-4D59-BC40-A07F-08F0D6ECCE7B}" type="presOf" srcId="{9DF34DF8-5B77-C148-91AE-A10EF19A3D46}" destId="{ABEA7A34-AB97-FB46-B104-C1ADB5AF74DB}" srcOrd="0" destOrd="0" presId="urn:microsoft.com/office/officeart/2005/8/layout/lProcess2"/>
    <dgm:cxn modelId="{92E19D1D-A355-7846-9204-187B926C4722}" type="presOf" srcId="{8FD71536-48A4-584B-A18C-7D31D12797D7}" destId="{7AF1FAFF-A598-1E41-8694-8E1310C50EA5}" srcOrd="0" destOrd="0" presId="urn:microsoft.com/office/officeart/2005/8/layout/lProcess2"/>
    <dgm:cxn modelId="{355616E0-865A-FC49-B280-503DF3D364CA}" srcId="{236DD147-B255-4346-8F34-B8E2EF85468C}" destId="{9DF34DF8-5B77-C148-91AE-A10EF19A3D46}" srcOrd="0" destOrd="0" parTransId="{93A54E41-2B93-5544-8C8A-5D6CA29BC3E1}" sibTransId="{C87C7B95-240B-CC42-88C5-14B85595A681}"/>
    <dgm:cxn modelId="{045A4543-0846-9C46-9609-21936DB79CBF}" srcId="{236DD147-B255-4346-8F34-B8E2EF85468C}" destId="{8FD71536-48A4-584B-A18C-7D31D12797D7}" srcOrd="1" destOrd="0" parTransId="{D149CD93-7BE2-CF47-AA58-94645EFB19A9}" sibTransId="{9EB227C2-0848-0249-A09C-E5D29BCA2D56}"/>
    <dgm:cxn modelId="{77E41366-4DBA-354F-98B7-F7E857A2BC31}" srcId="{EC30A3F1-70F7-F54C-9526-7429566006B9}" destId="{236DD147-B255-4346-8F34-B8E2EF85468C}" srcOrd="0" destOrd="0" parTransId="{CD2E49BF-1CD2-EB43-BA8F-E590A5141A10}" sibTransId="{B80E3CCC-CD31-D043-AEF6-C55D29C533C2}"/>
    <dgm:cxn modelId="{36C8EE01-7018-9B48-AF1C-F31AD1BAAAC7}" type="presParOf" srcId="{BE54BDAF-3DE5-324B-8973-FAA3493200C0}" destId="{B413754A-4889-FD40-B9F3-F46D18F16CAB}" srcOrd="0" destOrd="0" presId="urn:microsoft.com/office/officeart/2005/8/layout/lProcess2"/>
    <dgm:cxn modelId="{C42A5E90-9E5D-F142-ACD3-84F193EABC01}" type="presParOf" srcId="{B413754A-4889-FD40-B9F3-F46D18F16CAB}" destId="{9608880A-392F-D446-B5E6-7BAA8B3D09C6}" srcOrd="0" destOrd="0" presId="urn:microsoft.com/office/officeart/2005/8/layout/lProcess2"/>
    <dgm:cxn modelId="{5F9E452A-AE30-714C-BADE-55DD4E95B5D5}" type="presParOf" srcId="{B413754A-4889-FD40-B9F3-F46D18F16CAB}" destId="{8D7F79C3-F423-0040-9235-764C91CB3F9A}" srcOrd="1" destOrd="0" presId="urn:microsoft.com/office/officeart/2005/8/layout/lProcess2"/>
    <dgm:cxn modelId="{C27FDF2D-2FE9-174D-9568-E1BB753562FB}" type="presParOf" srcId="{B413754A-4889-FD40-B9F3-F46D18F16CAB}" destId="{BFD635C3-F751-B44C-9DC7-1199009FC154}" srcOrd="2" destOrd="0" presId="urn:microsoft.com/office/officeart/2005/8/layout/lProcess2"/>
    <dgm:cxn modelId="{1DA94D8A-15B0-8845-8683-219B7204ED3A}" type="presParOf" srcId="{BFD635C3-F751-B44C-9DC7-1199009FC154}" destId="{AEEE1505-0788-C34D-AD8C-50B1F98AACAE}" srcOrd="0" destOrd="0" presId="urn:microsoft.com/office/officeart/2005/8/layout/lProcess2"/>
    <dgm:cxn modelId="{8C5DDD9B-3140-4A48-8F5C-B4FC4D483240}" type="presParOf" srcId="{AEEE1505-0788-C34D-AD8C-50B1F98AACAE}" destId="{ABEA7A34-AB97-FB46-B104-C1ADB5AF74DB}" srcOrd="0" destOrd="0" presId="urn:microsoft.com/office/officeart/2005/8/layout/lProcess2"/>
    <dgm:cxn modelId="{9745F879-BBED-DD42-9C21-B936E7FA3320}" type="presParOf" srcId="{AEEE1505-0788-C34D-AD8C-50B1F98AACAE}" destId="{F7A48475-1CC0-6B40-84BE-737C786FE10F}" srcOrd="1" destOrd="0" presId="urn:microsoft.com/office/officeart/2005/8/layout/lProcess2"/>
    <dgm:cxn modelId="{32030E62-1DA8-E141-A21C-54AB97A31E3C}" type="presParOf" srcId="{AEEE1505-0788-C34D-AD8C-50B1F98AACAE}" destId="{7AF1FAFF-A598-1E41-8694-8E1310C50EA5}" srcOrd="2"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90B103-AD69-2744-BA85-028353C1F936}" type="doc">
      <dgm:prSet loTypeId="urn:microsoft.com/office/officeart/2005/8/layout/funnel1" loCatId="" qsTypeId="urn:microsoft.com/office/officeart/2005/8/quickstyle/simple4" qsCatId="simple" csTypeId="urn:microsoft.com/office/officeart/2005/8/colors/accent1_2" csCatId="accent1" phldr="1"/>
      <dgm:spPr/>
      <dgm:t>
        <a:bodyPr/>
        <a:lstStyle/>
        <a:p>
          <a:endParaRPr lang="zh-CN" altLang="en-US"/>
        </a:p>
      </dgm:t>
    </dgm:pt>
    <dgm:pt modelId="{7AAFBFE3-D72B-0C40-9182-489B2CD414D9}">
      <dgm:prSet phldrT="[文本]"/>
      <dgm:spPr/>
      <dgm:t>
        <a:bodyPr/>
        <a:lstStyle/>
        <a:p>
          <a:r>
            <a:rPr lang="zh-CN" altLang="en-US" dirty="0" smtClean="0">
              <a:solidFill>
                <a:srgbClr val="FF0000"/>
              </a:solidFill>
            </a:rPr>
            <a:t>锁住总线</a:t>
          </a:r>
          <a:endParaRPr lang="zh-CN" altLang="en-US" dirty="0">
            <a:solidFill>
              <a:srgbClr val="FF0000"/>
            </a:solidFill>
          </a:endParaRPr>
        </a:p>
      </dgm:t>
    </dgm:pt>
    <dgm:pt modelId="{DB7F733E-27F6-1D4B-90AD-69263E278CD7}" type="parTrans" cxnId="{E8AD3232-6999-1F42-8974-2CC6BF89BF43}">
      <dgm:prSet/>
      <dgm:spPr/>
      <dgm:t>
        <a:bodyPr/>
        <a:lstStyle/>
        <a:p>
          <a:endParaRPr lang="zh-CN" altLang="en-US"/>
        </a:p>
      </dgm:t>
    </dgm:pt>
    <dgm:pt modelId="{6626BABE-D7E0-1645-8830-4C287CB396B6}" type="sibTrans" cxnId="{E8AD3232-6999-1F42-8974-2CC6BF89BF43}">
      <dgm:prSet/>
      <dgm:spPr/>
      <dgm:t>
        <a:bodyPr/>
        <a:lstStyle/>
        <a:p>
          <a:endParaRPr lang="zh-CN" altLang="en-US"/>
        </a:p>
      </dgm:t>
    </dgm:pt>
    <dgm:pt modelId="{9194F6E2-26FC-404A-9862-B9A8CC50FA7E}">
      <dgm:prSet phldrT="[文本]"/>
      <dgm:spPr/>
      <dgm:t>
        <a:bodyPr/>
        <a:lstStyle/>
        <a:p>
          <a:r>
            <a:rPr lang="zh-CN" altLang="en-US" dirty="0" smtClean="0"/>
            <a:t>虚拟机</a:t>
          </a:r>
          <a:endParaRPr lang="zh-CN" altLang="en-US" dirty="0"/>
        </a:p>
      </dgm:t>
    </dgm:pt>
    <dgm:pt modelId="{9022A53B-553A-CE4A-9FA2-8D34006452D3}" type="parTrans" cxnId="{78A4759C-B9CE-8345-BBE7-6D4054852BF5}">
      <dgm:prSet/>
      <dgm:spPr/>
      <dgm:t>
        <a:bodyPr/>
        <a:lstStyle/>
        <a:p>
          <a:endParaRPr lang="zh-CN" altLang="en-US"/>
        </a:p>
      </dgm:t>
    </dgm:pt>
    <dgm:pt modelId="{798A7167-A415-F846-9257-A645AAD13580}" type="sibTrans" cxnId="{78A4759C-B9CE-8345-BBE7-6D4054852BF5}">
      <dgm:prSet/>
      <dgm:spPr/>
      <dgm:t>
        <a:bodyPr/>
        <a:lstStyle/>
        <a:p>
          <a:endParaRPr lang="zh-CN" altLang="en-US"/>
        </a:p>
      </dgm:t>
    </dgm:pt>
    <dgm:pt modelId="{436420A0-84D7-1442-9B56-A8484D17416E}">
      <dgm:prSet phldrT="[文本]"/>
      <dgm:spPr/>
      <dgm:t>
        <a:bodyPr/>
        <a:lstStyle/>
        <a:p>
          <a:r>
            <a:rPr lang="zh-CN" altLang="en-US" dirty="0" smtClean="0"/>
            <a:t>虚拟机</a:t>
          </a:r>
          <a:endParaRPr lang="zh-CN" altLang="en-US" dirty="0"/>
        </a:p>
      </dgm:t>
    </dgm:pt>
    <dgm:pt modelId="{65158605-41AB-894E-9793-15A90FA33930}" type="parTrans" cxnId="{FCE212BD-27CB-DB43-98C0-CCE98239206D}">
      <dgm:prSet/>
      <dgm:spPr/>
      <dgm:t>
        <a:bodyPr/>
        <a:lstStyle/>
        <a:p>
          <a:endParaRPr lang="zh-CN" altLang="en-US"/>
        </a:p>
      </dgm:t>
    </dgm:pt>
    <dgm:pt modelId="{FA650162-3E4A-494E-B61F-E287EA9C6849}" type="sibTrans" cxnId="{FCE212BD-27CB-DB43-98C0-CCE98239206D}">
      <dgm:prSet/>
      <dgm:spPr/>
      <dgm:t>
        <a:bodyPr/>
        <a:lstStyle/>
        <a:p>
          <a:endParaRPr lang="zh-CN" altLang="en-US"/>
        </a:p>
      </dgm:t>
    </dgm:pt>
    <dgm:pt modelId="{D0A46AB8-377B-9549-B7EC-DF5DB6447A59}">
      <dgm:prSet phldrT="[文本]"/>
      <dgm:spPr/>
      <dgm:t>
        <a:bodyPr/>
        <a:lstStyle/>
        <a:p>
          <a:endParaRPr lang="zh-CN" altLang="en-US" dirty="0"/>
        </a:p>
      </dgm:t>
    </dgm:pt>
    <dgm:pt modelId="{EFBC2449-90D8-EF4F-AB87-5036FD4EAAE1}" type="parTrans" cxnId="{63A4FFA7-7AE7-F444-9054-EC480DD807CE}">
      <dgm:prSet/>
      <dgm:spPr/>
      <dgm:t>
        <a:bodyPr/>
        <a:lstStyle/>
        <a:p>
          <a:endParaRPr lang="zh-CN" altLang="en-US"/>
        </a:p>
      </dgm:t>
    </dgm:pt>
    <dgm:pt modelId="{D274EA22-E626-EA43-A512-B364EBC2E766}" type="sibTrans" cxnId="{63A4FFA7-7AE7-F444-9054-EC480DD807CE}">
      <dgm:prSet/>
      <dgm:spPr/>
      <dgm:t>
        <a:bodyPr/>
        <a:lstStyle/>
        <a:p>
          <a:endParaRPr lang="zh-CN" altLang="en-US"/>
        </a:p>
      </dgm:t>
    </dgm:pt>
    <dgm:pt modelId="{539A006D-99A7-194C-ABAC-FA08CA6887C4}" type="pres">
      <dgm:prSet presAssocID="{D590B103-AD69-2744-BA85-028353C1F936}" presName="Name0" presStyleCnt="0">
        <dgm:presLayoutVars>
          <dgm:chMax val="4"/>
          <dgm:resizeHandles val="exact"/>
        </dgm:presLayoutVars>
      </dgm:prSet>
      <dgm:spPr/>
      <dgm:t>
        <a:bodyPr/>
        <a:lstStyle/>
        <a:p>
          <a:endParaRPr lang="zh-CN" altLang="en-US"/>
        </a:p>
      </dgm:t>
    </dgm:pt>
    <dgm:pt modelId="{551FE681-6449-6449-8594-1E3CDE1381F1}" type="pres">
      <dgm:prSet presAssocID="{D590B103-AD69-2744-BA85-028353C1F936}" presName="ellipse" presStyleLbl="trBgShp" presStyleIdx="0" presStyleCnt="1"/>
      <dgm:spPr/>
    </dgm:pt>
    <dgm:pt modelId="{C5101B2A-17D2-B74A-8EDA-DDF91A8828AF}" type="pres">
      <dgm:prSet presAssocID="{D590B103-AD69-2744-BA85-028353C1F936}" presName="arrow1" presStyleLbl="fgShp" presStyleIdx="0" presStyleCnt="1"/>
      <dgm:spPr/>
    </dgm:pt>
    <dgm:pt modelId="{8EB5A528-C6BA-1C40-986F-97C296AFB72F}" type="pres">
      <dgm:prSet presAssocID="{D590B103-AD69-2744-BA85-028353C1F936}" presName="rectangle" presStyleLbl="revTx" presStyleIdx="0" presStyleCnt="1">
        <dgm:presLayoutVars>
          <dgm:bulletEnabled val="1"/>
        </dgm:presLayoutVars>
      </dgm:prSet>
      <dgm:spPr/>
      <dgm:t>
        <a:bodyPr/>
        <a:lstStyle/>
        <a:p>
          <a:endParaRPr lang="zh-CN" altLang="en-US"/>
        </a:p>
      </dgm:t>
    </dgm:pt>
    <dgm:pt modelId="{8E94930A-4DA7-194B-A0AA-CED58D028F05}" type="pres">
      <dgm:prSet presAssocID="{9194F6E2-26FC-404A-9862-B9A8CC50FA7E}" presName="item1" presStyleLbl="node1" presStyleIdx="0" presStyleCnt="3">
        <dgm:presLayoutVars>
          <dgm:bulletEnabled val="1"/>
        </dgm:presLayoutVars>
      </dgm:prSet>
      <dgm:spPr/>
      <dgm:t>
        <a:bodyPr/>
        <a:lstStyle/>
        <a:p>
          <a:endParaRPr lang="zh-CN" altLang="en-US"/>
        </a:p>
      </dgm:t>
    </dgm:pt>
    <dgm:pt modelId="{2A694718-324E-1648-98FF-883B564A0EF1}" type="pres">
      <dgm:prSet presAssocID="{436420A0-84D7-1442-9B56-A8484D17416E}" presName="item2" presStyleLbl="node1" presStyleIdx="1" presStyleCnt="3">
        <dgm:presLayoutVars>
          <dgm:bulletEnabled val="1"/>
        </dgm:presLayoutVars>
      </dgm:prSet>
      <dgm:spPr/>
      <dgm:t>
        <a:bodyPr/>
        <a:lstStyle/>
        <a:p>
          <a:endParaRPr lang="zh-CN" altLang="en-US"/>
        </a:p>
      </dgm:t>
    </dgm:pt>
    <dgm:pt modelId="{98FDAED8-DD6E-184C-A5DD-CBA199045A96}" type="pres">
      <dgm:prSet presAssocID="{D0A46AB8-377B-9549-B7EC-DF5DB6447A59}" presName="item3" presStyleLbl="node1" presStyleIdx="2" presStyleCnt="3">
        <dgm:presLayoutVars>
          <dgm:bulletEnabled val="1"/>
        </dgm:presLayoutVars>
      </dgm:prSet>
      <dgm:spPr/>
      <dgm:t>
        <a:bodyPr/>
        <a:lstStyle/>
        <a:p>
          <a:endParaRPr lang="zh-CN" altLang="en-US"/>
        </a:p>
      </dgm:t>
    </dgm:pt>
    <dgm:pt modelId="{75B1A556-BD9B-BD42-989B-6BDEE60A620F}" type="pres">
      <dgm:prSet presAssocID="{D590B103-AD69-2744-BA85-028353C1F936}" presName="funnel" presStyleLbl="trAlignAcc1" presStyleIdx="0" presStyleCnt="1"/>
      <dgm:spPr/>
      <dgm:t>
        <a:bodyPr/>
        <a:lstStyle/>
        <a:p>
          <a:endParaRPr lang="zh-CN" altLang="en-US"/>
        </a:p>
      </dgm:t>
    </dgm:pt>
  </dgm:ptLst>
  <dgm:cxnLst>
    <dgm:cxn modelId="{FCE212BD-27CB-DB43-98C0-CCE98239206D}" srcId="{D590B103-AD69-2744-BA85-028353C1F936}" destId="{436420A0-84D7-1442-9B56-A8484D17416E}" srcOrd="2" destOrd="0" parTransId="{65158605-41AB-894E-9793-15A90FA33930}" sibTransId="{FA650162-3E4A-494E-B61F-E287EA9C6849}"/>
    <dgm:cxn modelId="{E22F715C-9469-E240-8B07-8D73291AFB91}" type="presOf" srcId="{D590B103-AD69-2744-BA85-028353C1F936}" destId="{539A006D-99A7-194C-ABAC-FA08CA6887C4}" srcOrd="0" destOrd="0" presId="urn:microsoft.com/office/officeart/2005/8/layout/funnel1"/>
    <dgm:cxn modelId="{E79711A4-422E-794C-9282-E0F3A995B4FE}" type="presOf" srcId="{436420A0-84D7-1442-9B56-A8484D17416E}" destId="{8E94930A-4DA7-194B-A0AA-CED58D028F05}" srcOrd="0" destOrd="0" presId="urn:microsoft.com/office/officeart/2005/8/layout/funnel1"/>
    <dgm:cxn modelId="{B3E863A9-C76A-B644-B221-D05D11E11D29}" type="presOf" srcId="{D0A46AB8-377B-9549-B7EC-DF5DB6447A59}" destId="{8EB5A528-C6BA-1C40-986F-97C296AFB72F}" srcOrd="0" destOrd="0" presId="urn:microsoft.com/office/officeart/2005/8/layout/funnel1"/>
    <dgm:cxn modelId="{E8AD3232-6999-1F42-8974-2CC6BF89BF43}" srcId="{D590B103-AD69-2744-BA85-028353C1F936}" destId="{7AAFBFE3-D72B-0C40-9182-489B2CD414D9}" srcOrd="0" destOrd="0" parTransId="{DB7F733E-27F6-1D4B-90AD-69263E278CD7}" sibTransId="{6626BABE-D7E0-1645-8830-4C287CB396B6}"/>
    <dgm:cxn modelId="{D59E819C-A0CB-FD46-877D-F58A1A1EC328}" type="presOf" srcId="{7AAFBFE3-D72B-0C40-9182-489B2CD414D9}" destId="{98FDAED8-DD6E-184C-A5DD-CBA199045A96}" srcOrd="0" destOrd="0" presId="urn:microsoft.com/office/officeart/2005/8/layout/funnel1"/>
    <dgm:cxn modelId="{78A4759C-B9CE-8345-BBE7-6D4054852BF5}" srcId="{D590B103-AD69-2744-BA85-028353C1F936}" destId="{9194F6E2-26FC-404A-9862-B9A8CC50FA7E}" srcOrd="1" destOrd="0" parTransId="{9022A53B-553A-CE4A-9FA2-8D34006452D3}" sibTransId="{798A7167-A415-F846-9257-A645AAD13580}"/>
    <dgm:cxn modelId="{6F370B09-8356-6C4C-9F36-C74E8AC8CE49}" type="presOf" srcId="{9194F6E2-26FC-404A-9862-B9A8CC50FA7E}" destId="{2A694718-324E-1648-98FF-883B564A0EF1}" srcOrd="0" destOrd="0" presId="urn:microsoft.com/office/officeart/2005/8/layout/funnel1"/>
    <dgm:cxn modelId="{63A4FFA7-7AE7-F444-9054-EC480DD807CE}" srcId="{D590B103-AD69-2744-BA85-028353C1F936}" destId="{D0A46AB8-377B-9549-B7EC-DF5DB6447A59}" srcOrd="3" destOrd="0" parTransId="{EFBC2449-90D8-EF4F-AB87-5036FD4EAAE1}" sibTransId="{D274EA22-E626-EA43-A512-B364EBC2E766}"/>
    <dgm:cxn modelId="{A62B8441-47B0-324B-A904-F4BA7BD2D1C6}" type="presParOf" srcId="{539A006D-99A7-194C-ABAC-FA08CA6887C4}" destId="{551FE681-6449-6449-8594-1E3CDE1381F1}" srcOrd="0" destOrd="0" presId="urn:microsoft.com/office/officeart/2005/8/layout/funnel1"/>
    <dgm:cxn modelId="{AACD269C-D289-DA46-92D6-2A4657353A0B}" type="presParOf" srcId="{539A006D-99A7-194C-ABAC-FA08CA6887C4}" destId="{C5101B2A-17D2-B74A-8EDA-DDF91A8828AF}" srcOrd="1" destOrd="0" presId="urn:microsoft.com/office/officeart/2005/8/layout/funnel1"/>
    <dgm:cxn modelId="{D7E42F3A-C288-F042-9986-6B81FA440C12}" type="presParOf" srcId="{539A006D-99A7-194C-ABAC-FA08CA6887C4}" destId="{8EB5A528-C6BA-1C40-986F-97C296AFB72F}" srcOrd="2" destOrd="0" presId="urn:microsoft.com/office/officeart/2005/8/layout/funnel1"/>
    <dgm:cxn modelId="{B3C7CEA1-2042-9E45-B8D6-87E54D038DD1}" type="presParOf" srcId="{539A006D-99A7-194C-ABAC-FA08CA6887C4}" destId="{8E94930A-4DA7-194B-A0AA-CED58D028F05}" srcOrd="3" destOrd="0" presId="urn:microsoft.com/office/officeart/2005/8/layout/funnel1"/>
    <dgm:cxn modelId="{76C4E14B-3BBE-424B-B5C6-2F54E9FD5582}" type="presParOf" srcId="{539A006D-99A7-194C-ABAC-FA08CA6887C4}" destId="{2A694718-324E-1648-98FF-883B564A0EF1}" srcOrd="4" destOrd="0" presId="urn:microsoft.com/office/officeart/2005/8/layout/funnel1"/>
    <dgm:cxn modelId="{972635FA-19F4-5B4C-89CA-ECAB43E1D95F}" type="presParOf" srcId="{539A006D-99A7-194C-ABAC-FA08CA6887C4}" destId="{98FDAED8-DD6E-184C-A5DD-CBA199045A96}" srcOrd="5" destOrd="0" presId="urn:microsoft.com/office/officeart/2005/8/layout/funnel1"/>
    <dgm:cxn modelId="{9AC1F161-EC1E-AA4C-BA59-3929138A69A0}" type="presParOf" srcId="{539A006D-99A7-194C-ABAC-FA08CA6887C4}" destId="{75B1A556-BD9B-BD42-989B-6BDEE60A620F}" srcOrd="6" destOrd="0" presId="urn:microsoft.com/office/officeart/2005/8/layout/funne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FE681-6449-6449-8594-1E3CDE1381F1}">
      <dsp:nvSpPr>
        <dsp:cNvPr id="0" name=""/>
        <dsp:cNvSpPr/>
      </dsp:nvSpPr>
      <dsp:spPr>
        <a:xfrm>
          <a:off x="1442761" y="128714"/>
          <a:ext cx="2554483" cy="887138"/>
        </a:xfrm>
        <a:prstGeom prst="ellipse">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01B2A-17D2-B74A-8EDA-DDF91A8828AF}">
      <dsp:nvSpPr>
        <dsp:cNvPr id="0" name=""/>
        <dsp:cNvSpPr/>
      </dsp:nvSpPr>
      <dsp:spPr>
        <a:xfrm>
          <a:off x="2476436" y="2301015"/>
          <a:ext cx="495055" cy="316835"/>
        </a:xfrm>
        <a:prstGeom prst="downArrow">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8EB5A528-C6BA-1C40-986F-97C296AFB72F}">
      <dsp:nvSpPr>
        <dsp:cNvPr id="0" name=""/>
        <dsp:cNvSpPr/>
      </dsp:nvSpPr>
      <dsp:spPr>
        <a:xfrm>
          <a:off x="1535832" y="2554483"/>
          <a:ext cx="2376264" cy="59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同驻于相同物理机</a:t>
          </a:r>
          <a:endParaRPr lang="zh-CN" altLang="en-US" sz="2000" kern="1200" dirty="0"/>
        </a:p>
      </dsp:txBody>
      <dsp:txXfrm>
        <a:off x="1535832" y="2554483"/>
        <a:ext cx="2376264" cy="594066"/>
      </dsp:txXfrm>
    </dsp:sp>
    <dsp:sp modelId="{8E94930A-4DA7-194B-A0AA-CED58D028F05}">
      <dsp:nvSpPr>
        <dsp:cNvPr id="0" name=""/>
        <dsp:cNvSpPr/>
      </dsp:nvSpPr>
      <dsp:spPr>
        <a:xfrm>
          <a:off x="2371484" y="1084368"/>
          <a:ext cx="891099" cy="891099"/>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目标虚拟机</a:t>
          </a:r>
          <a:endParaRPr lang="zh-CN" altLang="en-US" sz="1500" kern="1200" dirty="0"/>
        </a:p>
      </dsp:txBody>
      <dsp:txXfrm>
        <a:off x="2501982" y="1214866"/>
        <a:ext cx="630103" cy="630103"/>
      </dsp:txXfrm>
    </dsp:sp>
    <dsp:sp modelId="{2A694718-324E-1648-98FF-883B564A0EF1}">
      <dsp:nvSpPr>
        <dsp:cNvPr id="0" name=""/>
        <dsp:cNvSpPr/>
      </dsp:nvSpPr>
      <dsp:spPr>
        <a:xfrm>
          <a:off x="1733854" y="415846"/>
          <a:ext cx="891099" cy="891099"/>
        </a:xfrm>
        <a:prstGeom prst="ellipse">
          <a:avLst/>
        </a:prstGeom>
        <a:gradFill rotWithShape="0">
          <a:gsLst>
            <a:gs pos="0">
              <a:schemeClr val="accent4">
                <a:hueOff val="9989948"/>
                <a:satOff val="-23830"/>
                <a:lumOff val="-5294"/>
                <a:alphaOff val="0"/>
                <a:satMod val="103000"/>
                <a:lumMod val="102000"/>
                <a:tint val="94000"/>
              </a:schemeClr>
            </a:gs>
            <a:gs pos="50000">
              <a:schemeClr val="accent4">
                <a:hueOff val="9989948"/>
                <a:satOff val="-23830"/>
                <a:lumOff val="-5294"/>
                <a:alphaOff val="0"/>
                <a:satMod val="110000"/>
                <a:lumMod val="100000"/>
                <a:shade val="100000"/>
              </a:schemeClr>
            </a:gs>
            <a:gs pos="100000">
              <a:schemeClr val="accent4">
                <a:hueOff val="9989948"/>
                <a:satOff val="-23830"/>
                <a:lumOff val="-5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smtClean="0"/>
            <a:t>目标虚拟机</a:t>
          </a:r>
          <a:endParaRPr lang="zh-CN" altLang="en-US" sz="1500" kern="1200" dirty="0"/>
        </a:p>
      </dsp:txBody>
      <dsp:txXfrm>
        <a:off x="1864352" y="546344"/>
        <a:ext cx="630103" cy="630103"/>
      </dsp:txXfrm>
    </dsp:sp>
    <dsp:sp modelId="{98FDAED8-DD6E-184C-A5DD-CBA199045A96}">
      <dsp:nvSpPr>
        <dsp:cNvPr id="0" name=""/>
        <dsp:cNvSpPr/>
      </dsp:nvSpPr>
      <dsp:spPr>
        <a:xfrm>
          <a:off x="2644755" y="200398"/>
          <a:ext cx="891099" cy="891099"/>
        </a:xfrm>
        <a:prstGeom prst="ellipse">
          <a:avLst/>
        </a:prstGeom>
        <a:gradFill rotWithShape="0">
          <a:gsLst>
            <a:gs pos="0">
              <a:schemeClr val="accent4">
                <a:hueOff val="19979896"/>
                <a:satOff val="-47661"/>
                <a:lumOff val="-10588"/>
                <a:alphaOff val="0"/>
                <a:satMod val="103000"/>
                <a:lumMod val="102000"/>
                <a:tint val="94000"/>
              </a:schemeClr>
            </a:gs>
            <a:gs pos="50000">
              <a:schemeClr val="accent4">
                <a:hueOff val="19979896"/>
                <a:satOff val="-47661"/>
                <a:lumOff val="-10588"/>
                <a:alphaOff val="0"/>
                <a:satMod val="110000"/>
                <a:lumMod val="100000"/>
                <a:shade val="100000"/>
              </a:schemeClr>
            </a:gs>
            <a:gs pos="100000">
              <a:schemeClr val="accent4">
                <a:hueOff val="19979896"/>
                <a:satOff val="-47661"/>
                <a:lumOff val="-10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rgbClr val="FFFF00"/>
              </a:solidFill>
            </a:rPr>
            <a:t>攻击者</a:t>
          </a:r>
          <a:endParaRPr lang="zh-CN" altLang="en-US" sz="1500" kern="1200" dirty="0">
            <a:solidFill>
              <a:srgbClr val="FFFF00"/>
            </a:solidFill>
          </a:endParaRPr>
        </a:p>
      </dsp:txBody>
      <dsp:txXfrm>
        <a:off x="2775253" y="330896"/>
        <a:ext cx="630103" cy="630103"/>
      </dsp:txXfrm>
    </dsp:sp>
    <dsp:sp modelId="{75B1A556-BD9B-BD42-989B-6BDEE60A620F}">
      <dsp:nvSpPr>
        <dsp:cNvPr id="0" name=""/>
        <dsp:cNvSpPr/>
      </dsp:nvSpPr>
      <dsp:spPr>
        <a:xfrm>
          <a:off x="1337810" y="19802"/>
          <a:ext cx="2772308" cy="2217846"/>
        </a:xfrm>
        <a:prstGeom prst="funnel">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3B5D0-60A8-C949-9973-531D58522633}">
      <dsp:nvSpPr>
        <dsp:cNvPr id="0" name=""/>
        <dsp:cNvSpPr/>
      </dsp:nvSpPr>
      <dsp:spPr>
        <a:xfrm rot="16200000">
          <a:off x="722387" y="-2304"/>
          <a:ext cx="1090105" cy="1094716"/>
        </a:xfrm>
        <a:prstGeom prst="up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altLang="zh-CN" sz="1900" kern="1200" dirty="0" smtClean="0"/>
            <a:t>Bus</a:t>
          </a:r>
          <a:endParaRPr lang="zh-CN" altLang="en-US" sz="1900" kern="1200" dirty="0"/>
        </a:p>
      </dsp:txBody>
      <dsp:txXfrm rot="5400000">
        <a:off x="910850" y="272527"/>
        <a:ext cx="903948" cy="545053"/>
      </dsp:txXfrm>
    </dsp:sp>
    <dsp:sp modelId="{6BD36EB7-06B3-E04F-B860-31969F2D4DEB}">
      <dsp:nvSpPr>
        <dsp:cNvPr id="0" name=""/>
        <dsp:cNvSpPr/>
      </dsp:nvSpPr>
      <dsp:spPr>
        <a:xfrm rot="5400000">
          <a:off x="1802285" y="-2074"/>
          <a:ext cx="1090105" cy="1094269"/>
        </a:xfrm>
        <a:prstGeom prst="up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altLang="zh-CN" sz="1900" kern="1200" dirty="0" smtClean="0"/>
            <a:t>Bus</a:t>
          </a:r>
          <a:endParaRPr lang="zh-CN" altLang="en-US" sz="1900" kern="1200" dirty="0"/>
        </a:p>
      </dsp:txBody>
      <dsp:txXfrm rot="-5400000">
        <a:off x="1800203" y="272534"/>
        <a:ext cx="903501" cy="545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8880A-392F-D446-B5E6-7BAA8B3D09C6}">
      <dsp:nvSpPr>
        <dsp:cNvPr id="0" name=""/>
        <dsp:cNvSpPr/>
      </dsp:nvSpPr>
      <dsp:spPr>
        <a:xfrm>
          <a:off x="0" y="0"/>
          <a:ext cx="1319808" cy="280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Memory</a:t>
          </a:r>
          <a:endParaRPr lang="zh-CN" altLang="en-US" sz="2400" kern="1200" dirty="0"/>
        </a:p>
      </dsp:txBody>
      <dsp:txXfrm>
        <a:off x="0" y="0"/>
        <a:ext cx="1319808" cy="842493"/>
      </dsp:txXfrm>
    </dsp:sp>
    <dsp:sp modelId="{ABEA7A34-AB97-FB46-B104-C1ADB5AF74DB}">
      <dsp:nvSpPr>
        <dsp:cNvPr id="0" name=""/>
        <dsp:cNvSpPr/>
      </dsp:nvSpPr>
      <dsp:spPr>
        <a:xfrm flipV="1">
          <a:off x="131980" y="1096565"/>
          <a:ext cx="1055846" cy="4948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endParaRPr lang="zh-CN" altLang="en-US" sz="2700" kern="1200" dirty="0"/>
        </a:p>
      </dsp:txBody>
      <dsp:txXfrm rot="10800000">
        <a:off x="146473" y="1111058"/>
        <a:ext cx="1026860" cy="465825"/>
      </dsp:txXfrm>
    </dsp:sp>
    <dsp:sp modelId="{7AF1FAFF-A598-1E41-8694-8E1310C50EA5}">
      <dsp:nvSpPr>
        <dsp:cNvPr id="0" name=""/>
        <dsp:cNvSpPr/>
      </dsp:nvSpPr>
      <dsp:spPr>
        <a:xfrm flipV="1">
          <a:off x="131980" y="1872208"/>
          <a:ext cx="1055846" cy="5416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endParaRPr lang="zh-CN" altLang="en-US" sz="3000" kern="1200" dirty="0"/>
        </a:p>
      </dsp:txBody>
      <dsp:txXfrm rot="10800000">
        <a:off x="147843" y="1888071"/>
        <a:ext cx="1024120" cy="509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FE681-6449-6449-8594-1E3CDE1381F1}">
      <dsp:nvSpPr>
        <dsp:cNvPr id="0" name=""/>
        <dsp:cNvSpPr/>
      </dsp:nvSpPr>
      <dsp:spPr>
        <a:xfrm>
          <a:off x="618405" y="116541"/>
          <a:ext cx="2259894" cy="78483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01B2A-17D2-B74A-8EDA-DDF91A8828AF}">
      <dsp:nvSpPr>
        <dsp:cNvPr id="0" name=""/>
        <dsp:cNvSpPr/>
      </dsp:nvSpPr>
      <dsp:spPr>
        <a:xfrm>
          <a:off x="1532874" y="2038327"/>
          <a:ext cx="437964" cy="280296"/>
        </a:xfrm>
        <a:prstGeom prst="downArrow">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8EB5A528-C6BA-1C40-986F-97C296AFB72F}">
      <dsp:nvSpPr>
        <dsp:cNvPr id="0" name=""/>
        <dsp:cNvSpPr/>
      </dsp:nvSpPr>
      <dsp:spPr>
        <a:xfrm>
          <a:off x="700742" y="2262565"/>
          <a:ext cx="2102227" cy="525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endParaRPr lang="zh-CN" altLang="en-US" sz="1900" kern="1200" dirty="0"/>
        </a:p>
      </dsp:txBody>
      <dsp:txXfrm>
        <a:off x="700742" y="2262565"/>
        <a:ext cx="2102227" cy="525556"/>
      </dsp:txXfrm>
    </dsp:sp>
    <dsp:sp modelId="{8E94930A-4DA7-194B-A0AA-CED58D028F05}">
      <dsp:nvSpPr>
        <dsp:cNvPr id="0" name=""/>
        <dsp:cNvSpPr/>
      </dsp:nvSpPr>
      <dsp:spPr>
        <a:xfrm>
          <a:off x="1440025" y="961987"/>
          <a:ext cx="788335" cy="78833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虚拟机</a:t>
          </a:r>
          <a:endParaRPr lang="zh-CN" altLang="en-US" sz="1800" kern="1200" dirty="0"/>
        </a:p>
      </dsp:txBody>
      <dsp:txXfrm>
        <a:off x="1555474" y="1077436"/>
        <a:ext cx="557437" cy="557437"/>
      </dsp:txXfrm>
    </dsp:sp>
    <dsp:sp modelId="{2A694718-324E-1648-98FF-883B564A0EF1}">
      <dsp:nvSpPr>
        <dsp:cNvPr id="0" name=""/>
        <dsp:cNvSpPr/>
      </dsp:nvSpPr>
      <dsp:spPr>
        <a:xfrm>
          <a:off x="875928" y="370560"/>
          <a:ext cx="788335" cy="78833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虚拟机</a:t>
          </a:r>
          <a:endParaRPr lang="zh-CN" altLang="en-US" sz="1800" kern="1200" dirty="0"/>
        </a:p>
      </dsp:txBody>
      <dsp:txXfrm>
        <a:off x="991377" y="486009"/>
        <a:ext cx="557437" cy="557437"/>
      </dsp:txXfrm>
    </dsp:sp>
    <dsp:sp modelId="{98FDAED8-DD6E-184C-A5DD-CBA199045A96}">
      <dsp:nvSpPr>
        <dsp:cNvPr id="0" name=""/>
        <dsp:cNvSpPr/>
      </dsp:nvSpPr>
      <dsp:spPr>
        <a:xfrm>
          <a:off x="1681781" y="179959"/>
          <a:ext cx="788335" cy="78833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FF0000"/>
              </a:solidFill>
            </a:rPr>
            <a:t>锁住总线</a:t>
          </a:r>
          <a:endParaRPr lang="zh-CN" altLang="en-US" sz="1800" kern="1200" dirty="0">
            <a:solidFill>
              <a:srgbClr val="FF0000"/>
            </a:solidFill>
          </a:endParaRPr>
        </a:p>
      </dsp:txBody>
      <dsp:txXfrm>
        <a:off x="1797230" y="295408"/>
        <a:ext cx="557437" cy="557437"/>
      </dsp:txXfrm>
    </dsp:sp>
    <dsp:sp modelId="{75B1A556-BD9B-BD42-989B-6BDEE60A620F}">
      <dsp:nvSpPr>
        <dsp:cNvPr id="0" name=""/>
        <dsp:cNvSpPr/>
      </dsp:nvSpPr>
      <dsp:spPr>
        <a:xfrm>
          <a:off x="525556" y="20189"/>
          <a:ext cx="2452598" cy="1962078"/>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16/12/20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7581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5417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268371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30</a:t>
            </a:fld>
            <a:endParaRPr lang="zh-CN" altLang="en-US"/>
          </a:p>
        </p:txBody>
      </p:sp>
    </p:spTree>
    <p:extLst>
      <p:ext uri="{BB962C8B-B14F-4D97-AF65-F5344CB8AC3E}">
        <p14:creationId xmlns:p14="http://schemas.microsoft.com/office/powerpoint/2010/main" val="97039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32</a:t>
            </a:fld>
            <a:endParaRPr lang="zh-CN" altLang="en-US"/>
          </a:p>
        </p:txBody>
      </p:sp>
    </p:spTree>
    <p:extLst>
      <p:ext uri="{BB962C8B-B14F-4D97-AF65-F5344CB8AC3E}">
        <p14:creationId xmlns:p14="http://schemas.microsoft.com/office/powerpoint/2010/main" val="136004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46</a:t>
            </a:fld>
            <a:endParaRPr lang="zh-CN" altLang="en-US"/>
          </a:p>
        </p:txBody>
      </p:sp>
    </p:spTree>
    <p:extLst>
      <p:ext uri="{BB962C8B-B14F-4D97-AF65-F5344CB8AC3E}">
        <p14:creationId xmlns:p14="http://schemas.microsoft.com/office/powerpoint/2010/main" val="219853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47</a:t>
            </a:fld>
            <a:endParaRPr lang="zh-CN" altLang="en-US"/>
          </a:p>
        </p:txBody>
      </p:sp>
    </p:spTree>
    <p:extLst>
      <p:ext uri="{BB962C8B-B14F-4D97-AF65-F5344CB8AC3E}">
        <p14:creationId xmlns:p14="http://schemas.microsoft.com/office/powerpoint/2010/main" val="179525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53</a:t>
            </a:fld>
            <a:endParaRPr lang="zh-CN" altLang="en-US"/>
          </a:p>
        </p:txBody>
      </p:sp>
    </p:spTree>
    <p:extLst>
      <p:ext uri="{BB962C8B-B14F-4D97-AF65-F5344CB8AC3E}">
        <p14:creationId xmlns:p14="http://schemas.microsoft.com/office/powerpoint/2010/main" val="168181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16/12/20</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 Type="http://schemas.microsoft.com/office/2007/relationships/diagramDrawing" Target="../diagrams/drawing3.xml"/><Relationship Id="rId12" Type="http://schemas.openxmlformats.org/officeDocument/2006/relationships/diagramData" Target="../diagrams/data4.xml"/><Relationship Id="rId13" Type="http://schemas.openxmlformats.org/officeDocument/2006/relationships/diagramLayout" Target="../diagrams/layout4.xml"/><Relationship Id="rId14" Type="http://schemas.openxmlformats.org/officeDocument/2006/relationships/diagramQuickStyle" Target="../diagrams/quickStyle4.xml"/><Relationship Id="rId15" Type="http://schemas.openxmlformats.org/officeDocument/2006/relationships/diagramColors" Target="../diagrams/colors4.xml"/><Relationship Id="rId1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slideLayout" Target="../slideLayouts/slideLayout3.xml"/><Relationship Id="rId6" Type="http://schemas.openxmlformats.org/officeDocument/2006/relationships/notesSlide" Target="../notesSlides/notesSlide3.xml"/><Relationship Id="rId1" Type="http://schemas.openxmlformats.org/officeDocument/2006/relationships/tags" Target="../tags/tag16.xml"/><Relationship Id="rId2" Type="http://schemas.openxmlformats.org/officeDocument/2006/relationships/tags" Target="../tags/tag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tags" Target="../tags/tag22.xml"/><Relationship Id="rId4" Type="http://schemas.openxmlformats.org/officeDocument/2006/relationships/tags" Target="../tags/tag23.xml"/><Relationship Id="rId5" Type="http://schemas.openxmlformats.org/officeDocument/2006/relationships/slideLayout" Target="../slideLayouts/slideLayout3.xml"/><Relationship Id="rId6" Type="http://schemas.openxmlformats.org/officeDocument/2006/relationships/notesSlide" Target="../notesSlides/notesSlide4.xml"/><Relationship Id="rId1" Type="http://schemas.openxmlformats.org/officeDocument/2006/relationships/tags" Target="../tags/tag20.xml"/><Relationship Id="rId2" Type="http://schemas.openxmlformats.org/officeDocument/2006/relationships/tags" Target="../tags/tag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26.xml"/><Relationship Id="rId4" Type="http://schemas.openxmlformats.org/officeDocument/2006/relationships/tags" Target="../tags/tag27.xml"/><Relationship Id="rId5" Type="http://schemas.openxmlformats.org/officeDocument/2006/relationships/slideLayout" Target="../slideLayouts/slideLayout3.xml"/><Relationship Id="rId6" Type="http://schemas.openxmlformats.org/officeDocument/2006/relationships/notesSlide" Target="../notesSlides/notesSlide5.xml"/><Relationship Id="rId1" Type="http://schemas.openxmlformats.org/officeDocument/2006/relationships/tags" Target="../tags/tag24.xml"/><Relationship Id="rId2" Type="http://schemas.openxmlformats.org/officeDocument/2006/relationships/tags" Target="../tags/tag25.xml"/></Relationships>
</file>

<file path=ppt/slides/_rels/slide47.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slideLayout" Target="../slideLayouts/slideLayout3.xml"/><Relationship Id="rId6" Type="http://schemas.openxmlformats.org/officeDocument/2006/relationships/notesSlide" Target="../notesSlides/notesSlide6.xml"/><Relationship Id="rId1" Type="http://schemas.openxmlformats.org/officeDocument/2006/relationships/tags" Target="../tags/tag28.xml"/><Relationship Id="rId2" Type="http://schemas.openxmlformats.org/officeDocument/2006/relationships/tags" Target="../tags/tag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7.xml"/><Relationship Id="rId1" Type="http://schemas.openxmlformats.org/officeDocument/2006/relationships/tags" Target="../tags/tag32.xml"/><Relationship Id="rId2" Type="http://schemas.openxmlformats.org/officeDocument/2006/relationships/tags" Target="../tags/tag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1" Type="http://schemas.openxmlformats.org/officeDocument/2006/relationships/tags" Target="../tags/tag13.xml"/><Relationship Id="rId12" Type="http://schemas.openxmlformats.org/officeDocument/2006/relationships/tags" Target="../tags/tag14.xml"/><Relationship Id="rId13" Type="http://schemas.openxmlformats.org/officeDocument/2006/relationships/tags" Target="../tags/tag15.xml"/><Relationship Id="rId14" Type="http://schemas.openxmlformats.org/officeDocument/2006/relationships/slideLayout" Target="../slideLayouts/slideLayout7.xml"/><Relationship Id="rId15" Type="http://schemas.openxmlformats.org/officeDocument/2006/relationships/notesSlide" Target="../notesSlides/notesSlide2.xml"/><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tags" Target="../tags/tag7.xml"/><Relationship Id="rId6" Type="http://schemas.openxmlformats.org/officeDocument/2006/relationships/tags" Target="../tags/tag8.xml"/><Relationship Id="rId7" Type="http://schemas.openxmlformats.org/officeDocument/2006/relationships/tags" Target="../tags/tag9.xml"/><Relationship Id="rId8" Type="http://schemas.openxmlformats.org/officeDocument/2006/relationships/tags" Target="../tags/tag10.xml"/><Relationship Id="rId9" Type="http://schemas.openxmlformats.org/officeDocument/2006/relationships/tags" Target="../tags/tag11.xml"/><Relationship Id="rId10"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虚拟化安全</a:t>
            </a:r>
            <a:endParaRPr lang="zh-CN" altLang="en-US" dirty="0"/>
          </a:p>
        </p:txBody>
      </p:sp>
      <p:sp>
        <p:nvSpPr>
          <p:cNvPr id="2" name="副标题 1"/>
          <p:cNvSpPr>
            <a:spLocks noGrp="1"/>
          </p:cNvSpPr>
          <p:nvPr>
            <p:ph type="subTitle" idx="1"/>
          </p:nvPr>
        </p:nvSpPr>
        <p:spPr/>
        <p:txBody>
          <a:bodyPr/>
          <a:lstStyle/>
          <a:p>
            <a:endParaRPr kumimoji="1"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虚拟机架构（以虚拟机 </a:t>
            </a:r>
            <a:r>
              <a:rPr lang="en-US" altLang="zh-CN" dirty="0" err="1"/>
              <a:t>Xen</a:t>
            </a:r>
            <a:r>
              <a:rPr lang="en-US" altLang="zh-CN" dirty="0"/>
              <a:t> </a:t>
            </a:r>
            <a:r>
              <a:rPr lang="zh-CN" altLang="en-US" dirty="0"/>
              <a:t>为例）</a:t>
            </a:r>
          </a:p>
        </p:txBody>
      </p:sp>
      <p:sp>
        <p:nvSpPr>
          <p:cNvPr id="12" name="内容占位符 11"/>
          <p:cNvSpPr>
            <a:spLocks noGrp="1"/>
          </p:cNvSpPr>
          <p:nvPr>
            <p:ph sz="half" idx="1"/>
          </p:nvPr>
        </p:nvSpPr>
        <p:spPr>
          <a:xfrm>
            <a:off x="838200" y="1352281"/>
            <a:ext cx="5129808" cy="5061397"/>
          </a:xfrm>
        </p:spPr>
        <p:txBody>
          <a:bodyPr>
            <a:normAutofit/>
          </a:bodyPr>
          <a:lstStyle/>
          <a:p>
            <a:r>
              <a:rPr lang="en-US" altLang="zh-CN" smtClean="0"/>
              <a:t>Xen</a:t>
            </a:r>
            <a:r>
              <a:rPr lang="en-US" altLang="zh-CN" dirty="0" smtClean="0"/>
              <a:t> </a:t>
            </a:r>
            <a:r>
              <a:rPr lang="zh-CN" altLang="en-US" dirty="0"/>
              <a:t>主要由两个组成部分，一个是虚拟机监控器 </a:t>
            </a:r>
            <a:r>
              <a:rPr lang="en-US" altLang="zh-CN" dirty="0"/>
              <a:t>VMM</a:t>
            </a:r>
            <a:r>
              <a:rPr lang="zh-CN" altLang="en-US" dirty="0"/>
              <a:t>，也叫 </a:t>
            </a:r>
            <a:r>
              <a:rPr lang="en-US" altLang="zh-CN" dirty="0"/>
              <a:t>Hypervisor</a:t>
            </a:r>
            <a:r>
              <a:rPr lang="zh-CN" altLang="en-US" dirty="0"/>
              <a:t>。</a:t>
            </a:r>
            <a:r>
              <a:rPr lang="en-US" altLang="zh-CN" dirty="0"/>
              <a:t>Hypervisor </a:t>
            </a:r>
            <a:r>
              <a:rPr lang="zh-CN" altLang="en-US" dirty="0"/>
              <a:t>层在硬件与虚拟机之间，是最先载入</a:t>
            </a:r>
            <a:r>
              <a:rPr lang="zh-CN" altLang="en-US" dirty="0" smtClean="0"/>
              <a:t>到硬件</a:t>
            </a:r>
            <a:r>
              <a:rPr lang="zh-CN" altLang="en-US" dirty="0"/>
              <a:t>的第一层</a:t>
            </a:r>
            <a:r>
              <a:rPr lang="zh-CN" altLang="en-US" dirty="0" smtClean="0"/>
              <a:t>。</a:t>
            </a:r>
            <a:r>
              <a:rPr lang="en-US" altLang="zh-CN" dirty="0" err="1"/>
              <a:t>Xen</a:t>
            </a:r>
            <a:r>
              <a:rPr lang="en-US" altLang="zh-CN" dirty="0"/>
              <a:t> </a:t>
            </a:r>
            <a:r>
              <a:rPr lang="zh-CN" altLang="en-US" dirty="0" smtClean="0"/>
              <a:t>中，虚拟机</a:t>
            </a:r>
            <a:r>
              <a:rPr lang="zh-CN" altLang="en-US" dirty="0"/>
              <a:t>称为 </a:t>
            </a:r>
            <a:r>
              <a:rPr lang="en-US" altLang="zh-CN" dirty="0"/>
              <a:t>Domain</a:t>
            </a:r>
            <a:r>
              <a:rPr lang="zh-CN" altLang="en-US" dirty="0"/>
              <a:t>，其中 </a:t>
            </a:r>
            <a:r>
              <a:rPr lang="en-US" altLang="zh-CN" dirty="0"/>
              <a:t>Domain </a:t>
            </a:r>
            <a:r>
              <a:rPr lang="en-US" altLang="zh-CN" dirty="0" smtClean="0"/>
              <a:t>0</a:t>
            </a:r>
            <a:r>
              <a:rPr lang="zh-CN" altLang="en-US" dirty="0"/>
              <a:t>扮演着很重要的</a:t>
            </a:r>
            <a:r>
              <a:rPr lang="zh-CN" altLang="en-US" dirty="0" smtClean="0"/>
              <a:t>角色，负责</a:t>
            </a:r>
            <a:r>
              <a:rPr lang="zh-CN" altLang="en-US" dirty="0"/>
              <a:t>其他虚拟机的控制管理和硬件</a:t>
            </a:r>
            <a:r>
              <a:rPr lang="zh-CN" altLang="en-US" dirty="0" smtClean="0"/>
              <a:t>驱动等</a:t>
            </a:r>
            <a:r>
              <a:rPr lang="zh-CN" altLang="en-US" dirty="0"/>
              <a:t>，</a:t>
            </a:r>
            <a:r>
              <a:rPr lang="zh-CN" altLang="en-US" dirty="0" smtClean="0"/>
              <a:t>同时</a:t>
            </a:r>
            <a:r>
              <a:rPr lang="en-US" altLang="zh-CN" dirty="0" smtClean="0"/>
              <a:t>Domain 0</a:t>
            </a:r>
            <a:r>
              <a:rPr lang="zh-CN" altLang="en-US" dirty="0" smtClean="0"/>
              <a:t>还</a:t>
            </a:r>
            <a:r>
              <a:rPr lang="zh-CN" altLang="en-US" dirty="0"/>
              <a:t>负责</a:t>
            </a:r>
            <a:r>
              <a:rPr lang="zh-CN" altLang="en-US" dirty="0" smtClean="0"/>
              <a:t>其他</a:t>
            </a:r>
            <a:r>
              <a:rPr lang="en-US" altLang="zh-CN" dirty="0" smtClean="0"/>
              <a:t>Domain</a:t>
            </a:r>
            <a:r>
              <a:rPr lang="zh-CN" altLang="en-US" dirty="0" smtClean="0"/>
              <a:t>的</a:t>
            </a:r>
            <a:r>
              <a:rPr lang="zh-CN" altLang="en-US" dirty="0"/>
              <a:t>数据传递。</a:t>
            </a:r>
          </a:p>
        </p:txBody>
      </p:sp>
      <p:pic>
        <p:nvPicPr>
          <p:cNvPr id="16" name="内容占位符 15"/>
          <p:cNvPicPr>
            <a:picLocks noGrp="1" noChangeAspect="1"/>
          </p:cNvPicPr>
          <p:nvPr>
            <p:ph sz="half" idx="2"/>
          </p:nvPr>
        </p:nvPicPr>
        <p:blipFill>
          <a:blip r:embed="rId2"/>
          <a:stretch>
            <a:fillRect/>
          </a:stretch>
        </p:blipFill>
        <p:spPr>
          <a:xfrm>
            <a:off x="5968008" y="1916088"/>
            <a:ext cx="6223992" cy="3329695"/>
          </a:xfrm>
          <a:prstGeom prst="rect">
            <a:avLst/>
          </a:prstGeom>
        </p:spPr>
      </p:pic>
    </p:spTree>
    <p:extLst>
      <p:ext uri="{BB962C8B-B14F-4D97-AF65-F5344CB8AC3E}">
        <p14:creationId xmlns:p14="http://schemas.microsoft.com/office/powerpoint/2010/main" val="2237434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Xen</a:t>
            </a:r>
            <a:r>
              <a:rPr lang="en-US" altLang="zh-CN" dirty="0"/>
              <a:t> Hypervisor</a:t>
            </a:r>
            <a:endParaRPr lang="zh-CN" altLang="en-US" dirty="0"/>
          </a:p>
        </p:txBody>
      </p:sp>
      <p:pic>
        <p:nvPicPr>
          <p:cNvPr id="4" name="内容占位符 3"/>
          <p:cNvPicPr>
            <a:picLocks noGrp="1" noChangeAspect="1"/>
          </p:cNvPicPr>
          <p:nvPr>
            <p:ph sz="half" idx="1"/>
          </p:nvPr>
        </p:nvPicPr>
        <p:blipFill>
          <a:blip r:embed="rId2"/>
          <a:stretch>
            <a:fillRect/>
          </a:stretch>
        </p:blipFill>
        <p:spPr>
          <a:xfrm>
            <a:off x="6375043" y="1552796"/>
            <a:ext cx="5570888" cy="3793335"/>
          </a:xfrm>
          <a:prstGeom prst="rect">
            <a:avLst/>
          </a:prstGeom>
        </p:spPr>
      </p:pic>
      <p:sp>
        <p:nvSpPr>
          <p:cNvPr id="7" name="内容占位符 6"/>
          <p:cNvSpPr>
            <a:spLocks noGrp="1"/>
          </p:cNvSpPr>
          <p:nvPr>
            <p:ph sz="half" idx="2"/>
          </p:nvPr>
        </p:nvSpPr>
        <p:spPr>
          <a:xfrm>
            <a:off x="618187" y="1017431"/>
            <a:ext cx="5756856" cy="5370490"/>
          </a:xfrm>
        </p:spPr>
        <p:txBody>
          <a:bodyPr>
            <a:normAutofit fontScale="92500" lnSpcReduction="10000"/>
          </a:bodyPr>
          <a:lstStyle/>
          <a:p>
            <a:r>
              <a:rPr lang="zh-CN" altLang="en-US" dirty="0"/>
              <a:t>在虚拟机环境</a:t>
            </a:r>
            <a:r>
              <a:rPr lang="zh-CN" altLang="en-US" dirty="0" smtClean="0"/>
              <a:t>中，</a:t>
            </a:r>
            <a:r>
              <a:rPr lang="en-US" altLang="zh-CN" dirty="0" smtClean="0"/>
              <a:t>VMM </a:t>
            </a:r>
            <a:r>
              <a:rPr lang="zh-CN" altLang="en-US" dirty="0"/>
              <a:t>是核心。</a:t>
            </a:r>
            <a:r>
              <a:rPr lang="en-US" altLang="zh-CN" dirty="0"/>
              <a:t>VMM </a:t>
            </a:r>
            <a:r>
              <a:rPr lang="zh-CN" altLang="en-US" dirty="0"/>
              <a:t>可以完成如下</a:t>
            </a:r>
            <a:r>
              <a:rPr lang="zh-CN" altLang="en-US" dirty="0" smtClean="0"/>
              <a:t>一些功能：</a:t>
            </a:r>
            <a:endParaRPr lang="en-US" altLang="zh-CN" dirty="0" smtClean="0"/>
          </a:p>
          <a:p>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a:t>
            </a:r>
            <a:r>
              <a:rPr lang="en-US" altLang="zh-CN" dirty="0"/>
              <a:t> </a:t>
            </a:r>
            <a:r>
              <a:rPr lang="zh-CN" altLang="en-US" dirty="0" smtClean="0">
                <a:solidFill>
                  <a:srgbClr val="FF0000"/>
                </a:solidFill>
              </a:rPr>
              <a:t>网络管理</a:t>
            </a:r>
            <a:r>
              <a:rPr lang="zh-CN" altLang="en-US" dirty="0"/>
              <a:t>，配置网络及网络数据包的转发，而 </a:t>
            </a:r>
            <a:r>
              <a:rPr lang="en-US" altLang="zh-CN" dirty="0"/>
              <a:t>VMM </a:t>
            </a:r>
            <a:r>
              <a:rPr lang="zh-CN" altLang="en-US" dirty="0"/>
              <a:t>的 这一特征也可以用于数据包过滤，如为上层的安全服务提供入 侵</a:t>
            </a:r>
            <a:r>
              <a:rPr lang="zh-CN" altLang="en-US" dirty="0" smtClean="0"/>
              <a:t>检测。</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 ※</a:t>
            </a:r>
            <a:r>
              <a:rPr lang="zh-CN" altLang="en-US" dirty="0" smtClean="0">
                <a:solidFill>
                  <a:srgbClr val="FF0000"/>
                </a:solidFill>
              </a:rPr>
              <a:t>安全</a:t>
            </a:r>
            <a:r>
              <a:rPr lang="zh-CN" altLang="en-US" dirty="0">
                <a:solidFill>
                  <a:srgbClr val="FF0000"/>
                </a:solidFill>
              </a:rPr>
              <a:t>日志管理</a:t>
            </a:r>
            <a:r>
              <a:rPr lang="zh-CN" altLang="en-US" dirty="0"/>
              <a:t>，通过监测，</a:t>
            </a:r>
            <a:r>
              <a:rPr lang="en-US" altLang="zh-CN" dirty="0"/>
              <a:t>VMMs </a:t>
            </a:r>
            <a:r>
              <a:rPr lang="zh-CN" altLang="en-US" dirty="0"/>
              <a:t>能对 </a:t>
            </a:r>
            <a:r>
              <a:rPr lang="en-US" altLang="zh-CN" dirty="0"/>
              <a:t>VM </a:t>
            </a:r>
            <a:r>
              <a:rPr lang="zh-CN" altLang="en-US" dirty="0"/>
              <a:t>的事 件行为进行记录，并保存在 </a:t>
            </a:r>
            <a:r>
              <a:rPr lang="en-US" altLang="zh-CN" dirty="0"/>
              <a:t>VM </a:t>
            </a:r>
            <a:r>
              <a:rPr lang="zh-CN" altLang="en-US" dirty="0"/>
              <a:t>的空间外，可以利用这些日志 信息对 </a:t>
            </a:r>
            <a:r>
              <a:rPr lang="en-US" altLang="zh-CN" dirty="0"/>
              <a:t>VM </a:t>
            </a:r>
            <a:r>
              <a:rPr lang="zh-CN" altLang="en-US" dirty="0"/>
              <a:t>进行入侵</a:t>
            </a:r>
            <a:r>
              <a:rPr lang="zh-CN" altLang="en-US" dirty="0" smtClean="0"/>
              <a:t>分析。</a:t>
            </a:r>
            <a:endParaRPr lang="en-US" altLang="zh-CN" dirty="0" smtClean="0"/>
          </a:p>
          <a:p>
            <a:r>
              <a:rPr lang="en-US" altLang="zh-CN" dirty="0" smtClean="0">
                <a:latin typeface="宋体" panose="02010600030101010101" pitchFamily="2" charset="-122"/>
                <a:ea typeface="宋体" panose="02010600030101010101" pitchFamily="2" charset="-122"/>
              </a:rPr>
              <a:t> ※</a:t>
            </a:r>
            <a:r>
              <a:rPr lang="zh-CN" altLang="en-US" dirty="0">
                <a:solidFill>
                  <a:srgbClr val="FF0000"/>
                </a:solidFill>
              </a:rPr>
              <a:t>认证</a:t>
            </a:r>
            <a:r>
              <a:rPr lang="zh-CN" altLang="en-US" dirty="0"/>
              <a:t>，当 </a:t>
            </a:r>
            <a:r>
              <a:rPr lang="en-US" altLang="zh-CN" dirty="0"/>
              <a:t>VM </a:t>
            </a:r>
            <a:r>
              <a:rPr lang="zh-CN" altLang="en-US" dirty="0"/>
              <a:t>运行时，对 </a:t>
            </a:r>
            <a:r>
              <a:rPr lang="en-US" altLang="zh-CN" dirty="0"/>
              <a:t>VM </a:t>
            </a:r>
            <a:r>
              <a:rPr lang="zh-CN" altLang="en-US" dirty="0"/>
              <a:t>的关键数据和进程进行 </a:t>
            </a:r>
            <a:r>
              <a:rPr lang="en-US" altLang="zh-CN" dirty="0"/>
              <a:t>hash </a:t>
            </a:r>
            <a:r>
              <a:rPr lang="zh-CN" altLang="en-US" dirty="0"/>
              <a:t>存储，当 </a:t>
            </a:r>
            <a:r>
              <a:rPr lang="en-US" altLang="zh-CN" dirty="0"/>
              <a:t>VM </a:t>
            </a:r>
            <a:r>
              <a:rPr lang="zh-CN" altLang="en-US" dirty="0"/>
              <a:t>系统发生数据改变 或者进程调用时，可以用于认证依据。</a:t>
            </a:r>
            <a:endParaRPr lang="en-US" altLang="zh-CN" dirty="0" smtClean="0">
              <a:latin typeface="宋体" panose="02010600030101010101" pitchFamily="2" charset="-122"/>
              <a:ea typeface="宋体" panose="02010600030101010101" pitchFamily="2" charset="-122"/>
            </a:endParaRPr>
          </a:p>
          <a:p>
            <a:r>
              <a:rPr lang="en-US" altLang="zh-CN" dirty="0" smtClean="0"/>
              <a:t> </a:t>
            </a:r>
            <a:endParaRPr lang="zh-CN" altLang="en-US" dirty="0"/>
          </a:p>
        </p:txBody>
      </p:sp>
    </p:spTree>
    <p:extLst>
      <p:ext uri="{BB962C8B-B14F-4D97-AF65-F5344CB8AC3E}">
        <p14:creationId xmlns:p14="http://schemas.microsoft.com/office/powerpoint/2010/main" val="2825303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虚拟机安全分析</a:t>
            </a:r>
            <a:endParaRPr lang="zh-CN" altLang="en-US" dirty="0"/>
          </a:p>
        </p:txBody>
      </p:sp>
      <p:sp>
        <p:nvSpPr>
          <p:cNvPr id="3" name="内容占位符 2"/>
          <p:cNvSpPr>
            <a:spLocks noGrp="1"/>
          </p:cNvSpPr>
          <p:nvPr>
            <p:ph sz="half" idx="1"/>
          </p:nvPr>
        </p:nvSpPr>
        <p:spPr>
          <a:xfrm>
            <a:off x="1840359" y="1234940"/>
            <a:ext cx="9222593" cy="721217"/>
          </a:xfrm>
        </p:spPr>
        <p:txBody>
          <a:bodyPr>
            <a:noAutofit/>
          </a:bodyPr>
          <a:lstStyle/>
          <a:p>
            <a:r>
              <a:rPr lang="zh-CN" altLang="en-US" dirty="0" smtClean="0"/>
              <a:t>   虚拟机</a:t>
            </a:r>
            <a:r>
              <a:rPr lang="zh-CN" altLang="en-US" dirty="0"/>
              <a:t>系统比起传统的计算机系统存在更多的攻击点</a:t>
            </a:r>
            <a:r>
              <a:rPr lang="zh-CN" altLang="en-US" dirty="0" smtClean="0"/>
              <a:t>及安全</a:t>
            </a:r>
            <a:r>
              <a:rPr lang="zh-CN" altLang="en-US" dirty="0"/>
              <a:t>隐患。</a:t>
            </a:r>
          </a:p>
        </p:txBody>
      </p:sp>
      <p:pic>
        <p:nvPicPr>
          <p:cNvPr id="5" name="内容占位符 4"/>
          <p:cNvPicPr>
            <a:picLocks noGrp="1" noChangeAspect="1"/>
          </p:cNvPicPr>
          <p:nvPr>
            <p:ph sz="half" idx="2"/>
          </p:nvPr>
        </p:nvPicPr>
        <p:blipFill>
          <a:blip r:embed="rId2"/>
          <a:stretch>
            <a:fillRect/>
          </a:stretch>
        </p:blipFill>
        <p:spPr>
          <a:xfrm>
            <a:off x="3132198" y="2073498"/>
            <a:ext cx="5651194" cy="4019786"/>
          </a:xfrm>
          <a:prstGeom prst="rect">
            <a:avLst/>
          </a:prstGeom>
        </p:spPr>
      </p:pic>
    </p:spTree>
    <p:extLst>
      <p:ext uri="{BB962C8B-B14F-4D97-AF65-F5344CB8AC3E}">
        <p14:creationId xmlns:p14="http://schemas.microsoft.com/office/powerpoint/2010/main" val="3445036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39788" y="365125"/>
            <a:ext cx="10515600" cy="1515190"/>
          </a:xfrm>
        </p:spPr>
        <p:txBody>
          <a:bodyPr>
            <a:normAutofit fontScale="90000"/>
          </a:bodyPr>
          <a:lstStyle/>
          <a:p>
            <a:r>
              <a:rPr lang="en-US" altLang="zh-CN" dirty="0" smtClean="0">
                <a:solidFill>
                  <a:srgbClr val="FF0000"/>
                </a:solidFill>
                <a:latin typeface="宋体" panose="02010600030101010101" pitchFamily="2" charset="-122"/>
                <a:ea typeface="宋体" panose="02010600030101010101" pitchFamily="2" charset="-122"/>
              </a:rPr>
              <a:t/>
            </a:r>
            <a:br>
              <a:rPr lang="en-US" altLang="zh-CN" dirty="0" smtClean="0">
                <a:solidFill>
                  <a:srgbClr val="FF0000"/>
                </a:solidFill>
                <a:latin typeface="宋体" panose="02010600030101010101" pitchFamily="2" charset="-122"/>
                <a:ea typeface="宋体" panose="02010600030101010101" pitchFamily="2" charset="-122"/>
              </a:rPr>
            </a:br>
            <a:r>
              <a:rPr lang="en-US" altLang="zh-CN" dirty="0" smtClean="0">
                <a:solidFill>
                  <a:srgbClr val="FF0000"/>
                </a:solidFill>
                <a:latin typeface="宋体" panose="02010600030101010101" pitchFamily="2" charset="-122"/>
                <a:ea typeface="宋体" panose="02010600030101010101" pitchFamily="2" charset="-122"/>
              </a:rPr>
              <a:t>※ </a:t>
            </a:r>
            <a:r>
              <a:rPr lang="en-US" altLang="zh-CN" dirty="0" smtClean="0">
                <a:solidFill>
                  <a:srgbClr val="FF0000"/>
                </a:solidFill>
              </a:rPr>
              <a:t>VMM </a:t>
            </a:r>
            <a:r>
              <a:rPr lang="zh-CN" altLang="en-US" dirty="0">
                <a:solidFill>
                  <a:srgbClr val="FF0000"/>
                </a:solidFill>
              </a:rPr>
              <a:t>的外部</a:t>
            </a:r>
            <a:r>
              <a:rPr lang="zh-CN" altLang="en-US" dirty="0" smtClean="0">
                <a:solidFill>
                  <a:srgbClr val="FF0000"/>
                </a:solidFill>
              </a:rPr>
              <a:t>攻击</a:t>
            </a:r>
            <a:r>
              <a:rPr lang="en-US" altLang="zh-CN" dirty="0" smtClean="0"/>
              <a:t/>
            </a:r>
            <a:br>
              <a:rPr lang="en-US" altLang="zh-CN" dirty="0" smtClean="0"/>
            </a:br>
            <a:r>
              <a:rPr lang="zh-CN" altLang="en-US" dirty="0" smtClean="0"/>
              <a:t>目前</a:t>
            </a:r>
            <a:r>
              <a:rPr lang="zh-CN" altLang="en-US" dirty="0"/>
              <a:t>针对 </a:t>
            </a:r>
            <a:r>
              <a:rPr lang="en-US" altLang="zh-CN" dirty="0"/>
              <a:t>VMM </a:t>
            </a:r>
            <a:r>
              <a:rPr lang="zh-CN" altLang="en-US" dirty="0"/>
              <a:t>的外部攻击主要有两种，一种是基于 </a:t>
            </a:r>
            <a:r>
              <a:rPr lang="en-US" altLang="zh-CN" dirty="0"/>
              <a:t>VM </a:t>
            </a:r>
            <a:r>
              <a:rPr lang="zh-CN" altLang="en-US" dirty="0"/>
              <a:t>的 </a:t>
            </a:r>
            <a:r>
              <a:rPr lang="en-US" altLang="zh-CN" dirty="0"/>
              <a:t>Rootkit </a:t>
            </a:r>
            <a:r>
              <a:rPr lang="zh-CN" altLang="en-US" dirty="0"/>
              <a:t>攻击，另一种是恶意代码攻击。</a:t>
            </a:r>
            <a:r>
              <a:rPr lang="en-US" altLang="zh-CN" dirty="0"/>
              <a:t/>
            </a:r>
            <a:br>
              <a:rPr lang="en-US" altLang="zh-CN" dirty="0"/>
            </a:br>
            <a:r>
              <a:rPr lang="en-US" altLang="zh-CN" dirty="0" smtClean="0"/>
              <a:t/>
            </a:r>
            <a:br>
              <a:rPr lang="en-US" altLang="zh-CN" dirty="0" smtClean="0"/>
            </a:br>
            <a:endParaRPr lang="zh-CN" altLang="en-US" dirty="0"/>
          </a:p>
        </p:txBody>
      </p:sp>
      <p:sp>
        <p:nvSpPr>
          <p:cNvPr id="9" name="内容占位符 8"/>
          <p:cNvSpPr>
            <a:spLocks noGrp="1"/>
          </p:cNvSpPr>
          <p:nvPr>
            <p:ph sz="quarter" idx="4"/>
          </p:nvPr>
        </p:nvSpPr>
        <p:spPr>
          <a:xfrm>
            <a:off x="6172200" y="1700614"/>
            <a:ext cx="5183188" cy="4764580"/>
          </a:xfrm>
        </p:spPr>
        <p:txBody>
          <a:bodyPr>
            <a:normAutofit fontScale="92500" lnSpcReduction="20000"/>
          </a:bodyPr>
          <a:lstStyle/>
          <a:p>
            <a:r>
              <a:rPr lang="zh-CN" altLang="en-US" dirty="0"/>
              <a:t>检测及</a:t>
            </a:r>
            <a:r>
              <a:rPr lang="zh-CN" altLang="en-US" dirty="0" smtClean="0"/>
              <a:t>防御</a:t>
            </a:r>
            <a:r>
              <a:rPr lang="en-US" altLang="zh-CN" dirty="0" smtClean="0"/>
              <a:t>VMBR</a:t>
            </a:r>
            <a:r>
              <a:rPr lang="zh-CN" altLang="en-US" dirty="0" smtClean="0"/>
              <a:t>攻击</a:t>
            </a:r>
            <a:r>
              <a:rPr lang="zh-CN" altLang="en-US" dirty="0"/>
              <a:t>的方法分析如下</a:t>
            </a:r>
            <a:r>
              <a:rPr lang="en-US" altLang="zh-CN" dirty="0" smtClean="0"/>
              <a:t>:</a:t>
            </a:r>
          </a:p>
          <a:p>
            <a:r>
              <a:rPr lang="en-US" altLang="zh-CN" dirty="0"/>
              <a:t>a) </a:t>
            </a:r>
            <a:r>
              <a:rPr lang="zh-CN" altLang="en-US" dirty="0"/>
              <a:t>通过计时的方法，有一些指令的</a:t>
            </a:r>
            <a:r>
              <a:rPr lang="zh-CN" altLang="en-US" dirty="0" smtClean="0"/>
              <a:t>执行是</a:t>
            </a:r>
            <a:r>
              <a:rPr lang="zh-CN" altLang="en-US" dirty="0"/>
              <a:t>通过虚拟出来的，所占用的 </a:t>
            </a:r>
            <a:r>
              <a:rPr lang="en-US" altLang="zh-CN" dirty="0"/>
              <a:t>CPU </a:t>
            </a:r>
            <a:r>
              <a:rPr lang="zh-CN" altLang="en-US" dirty="0"/>
              <a:t>周期会比真实的时间长，可 以通过这种方法来进行检测</a:t>
            </a:r>
            <a:r>
              <a:rPr lang="en-US" altLang="zh-CN" dirty="0" smtClean="0"/>
              <a:t>;</a:t>
            </a:r>
          </a:p>
          <a:p>
            <a:r>
              <a:rPr lang="en-US" altLang="zh-CN" dirty="0"/>
              <a:t>b) </a:t>
            </a:r>
            <a:r>
              <a:rPr lang="zh-CN" altLang="en-US" dirty="0"/>
              <a:t>通过可信模块 </a:t>
            </a:r>
            <a:r>
              <a:rPr lang="en-US" altLang="zh-CN" dirty="0"/>
              <a:t>TPM </a:t>
            </a:r>
            <a:r>
              <a:rPr lang="zh-CN" altLang="en-US" dirty="0"/>
              <a:t>来进行 </a:t>
            </a:r>
            <a:r>
              <a:rPr lang="en-US" altLang="zh-CN" dirty="0"/>
              <a:t>VMM </a:t>
            </a:r>
            <a:r>
              <a:rPr lang="zh-CN" altLang="en-US" dirty="0"/>
              <a:t>的</a:t>
            </a:r>
            <a:r>
              <a:rPr lang="zh-CN" altLang="en-US" dirty="0" smtClean="0"/>
              <a:t>保护，</a:t>
            </a:r>
            <a:r>
              <a:rPr lang="zh-CN" altLang="en-US" dirty="0"/>
              <a:t>通过启动过程的完整监测，可以防止 </a:t>
            </a:r>
            <a:r>
              <a:rPr lang="en-US" altLang="zh-CN" dirty="0"/>
              <a:t>Rootkit </a:t>
            </a:r>
            <a:r>
              <a:rPr lang="zh-CN" altLang="en-US" dirty="0"/>
              <a:t>的隐蔽</a:t>
            </a:r>
            <a:r>
              <a:rPr lang="zh-CN" altLang="en-US" dirty="0" smtClean="0"/>
              <a:t>插入，</a:t>
            </a:r>
            <a:r>
              <a:rPr lang="en-US" altLang="zh-CN" dirty="0" smtClean="0"/>
              <a:t>TPM </a:t>
            </a:r>
            <a:r>
              <a:rPr lang="zh-CN" altLang="en-US" dirty="0"/>
              <a:t>的设计不但可以抵御 </a:t>
            </a:r>
            <a:r>
              <a:rPr lang="en-US" altLang="zh-CN" dirty="0"/>
              <a:t>VMBR </a:t>
            </a:r>
            <a:r>
              <a:rPr lang="zh-CN" altLang="en-US" dirty="0"/>
              <a:t>的攻击，同时</a:t>
            </a:r>
            <a:r>
              <a:rPr lang="zh-CN" altLang="en-US" dirty="0" smtClean="0"/>
              <a:t>也可以</a:t>
            </a:r>
            <a:r>
              <a:rPr lang="zh-CN" altLang="en-US" dirty="0"/>
              <a:t>防御其他破坏 </a:t>
            </a:r>
            <a:r>
              <a:rPr lang="en-US" altLang="zh-CN" dirty="0"/>
              <a:t>VMM </a:t>
            </a:r>
            <a:r>
              <a:rPr lang="zh-CN" altLang="en-US" dirty="0"/>
              <a:t>完整性的攻击。</a:t>
            </a:r>
          </a:p>
        </p:txBody>
      </p:sp>
      <p:sp>
        <p:nvSpPr>
          <p:cNvPr id="10" name="文本占位符 5"/>
          <p:cNvSpPr>
            <a:spLocks noGrp="1"/>
          </p:cNvSpPr>
          <p:nvPr>
            <p:ph sz="half" idx="2"/>
          </p:nvPr>
        </p:nvSpPr>
        <p:spPr>
          <a:xfrm>
            <a:off x="839788" y="1681163"/>
            <a:ext cx="5157787" cy="4508500"/>
          </a:xfrm>
        </p:spPr>
        <p:txBody>
          <a:bodyPr/>
          <a:lstStyle/>
          <a:p>
            <a:r>
              <a:rPr lang="en-US" altLang="zh-CN" dirty="0">
                <a:solidFill>
                  <a:srgbClr val="FF0000"/>
                </a:solidFill>
              </a:rPr>
              <a:t>a) </a:t>
            </a:r>
            <a:r>
              <a:rPr lang="en-US" altLang="zh-CN" dirty="0" smtClean="0"/>
              <a:t>VMBR</a:t>
            </a:r>
            <a:r>
              <a:rPr lang="zh-CN" altLang="en-US" dirty="0"/>
              <a:t>。攻击者利用 </a:t>
            </a:r>
            <a:r>
              <a:rPr lang="en-US" altLang="zh-CN" dirty="0"/>
              <a:t>Rootkit </a:t>
            </a:r>
            <a:r>
              <a:rPr lang="zh-CN" altLang="en-US" dirty="0"/>
              <a:t>隐藏自己的踪迹，</a:t>
            </a:r>
            <a:r>
              <a:rPr lang="zh-CN" altLang="en-US" dirty="0" smtClean="0"/>
              <a:t>通过</a:t>
            </a:r>
            <a:r>
              <a:rPr lang="zh-CN" altLang="en-US" dirty="0"/>
              <a:t>保留 </a:t>
            </a:r>
            <a:r>
              <a:rPr lang="en-US" altLang="zh-CN" dirty="0"/>
              <a:t>root </a:t>
            </a:r>
            <a:r>
              <a:rPr lang="zh-CN" altLang="en-US" dirty="0"/>
              <a:t>访问权限，留下后门</a:t>
            </a:r>
            <a:r>
              <a:rPr lang="zh-CN" altLang="en-US" dirty="0" smtClean="0"/>
              <a:t>的程序。</a:t>
            </a:r>
            <a:r>
              <a:rPr lang="en-US" altLang="zh-CN" dirty="0" smtClean="0"/>
              <a:t>VMBR </a:t>
            </a:r>
            <a:r>
              <a:rPr lang="zh-CN" altLang="en-US" dirty="0"/>
              <a:t>的攻击会在 </a:t>
            </a:r>
            <a:r>
              <a:rPr lang="en-US" altLang="zh-CN" dirty="0"/>
              <a:t>VMM </a:t>
            </a:r>
            <a:r>
              <a:rPr lang="zh-CN" altLang="en-US" dirty="0"/>
              <a:t>的启动之前将程序代码写入内存并运行，一旦攻击者</a:t>
            </a:r>
            <a:r>
              <a:rPr lang="zh-CN" altLang="en-US" dirty="0" smtClean="0"/>
              <a:t>得逞</a:t>
            </a:r>
            <a:r>
              <a:rPr lang="zh-CN" altLang="en-US" dirty="0"/>
              <a:t>，那么所有虚拟机系统都将在攻击者的控制范围之内。</a:t>
            </a:r>
          </a:p>
        </p:txBody>
      </p:sp>
    </p:spTree>
    <p:extLst>
      <p:ext uri="{BB962C8B-B14F-4D97-AF65-F5344CB8AC3E}">
        <p14:creationId xmlns:p14="http://schemas.microsoft.com/office/powerpoint/2010/main" val="3380944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384175" y="360542"/>
            <a:ext cx="10202259" cy="6297612"/>
          </a:xfrm>
        </p:spPr>
        <p:txBody>
          <a:bodyPr/>
          <a:lstStyle/>
          <a:p>
            <a:r>
              <a:rPr lang="en-US" altLang="zh-CN" dirty="0">
                <a:solidFill>
                  <a:srgbClr val="FF0000"/>
                </a:solidFill>
              </a:rPr>
              <a:t>b) </a:t>
            </a:r>
            <a:r>
              <a:rPr lang="zh-CN" altLang="en-US" dirty="0"/>
              <a:t>通过可信模块 </a:t>
            </a:r>
            <a:r>
              <a:rPr lang="en-US" altLang="zh-CN" dirty="0"/>
              <a:t>TPM </a:t>
            </a:r>
            <a:r>
              <a:rPr lang="zh-CN" altLang="en-US" dirty="0"/>
              <a:t>来进行 </a:t>
            </a:r>
            <a:r>
              <a:rPr lang="en-US" altLang="zh-CN" dirty="0"/>
              <a:t>VMM </a:t>
            </a:r>
            <a:r>
              <a:rPr lang="zh-CN" altLang="en-US" dirty="0"/>
              <a:t>的</a:t>
            </a:r>
            <a:r>
              <a:rPr lang="zh-CN" altLang="en-US" dirty="0" smtClean="0"/>
              <a:t>保护，</a:t>
            </a:r>
            <a:r>
              <a:rPr lang="zh-CN" altLang="en-US" dirty="0"/>
              <a:t>通过启动过程的完整监测，可以防止 </a:t>
            </a:r>
            <a:r>
              <a:rPr lang="en-US" altLang="zh-CN" dirty="0"/>
              <a:t>Rootkit </a:t>
            </a:r>
            <a:r>
              <a:rPr lang="zh-CN" altLang="en-US" dirty="0"/>
              <a:t>的隐蔽插入，</a:t>
            </a:r>
            <a:r>
              <a:rPr lang="en-US" altLang="zh-CN" dirty="0"/>
              <a:t>TPM </a:t>
            </a:r>
            <a:r>
              <a:rPr lang="zh-CN" altLang="en-US" dirty="0"/>
              <a:t>的设计不但可以抵御 </a:t>
            </a:r>
            <a:r>
              <a:rPr lang="en-US" altLang="zh-CN" dirty="0"/>
              <a:t>VMBR </a:t>
            </a:r>
            <a:r>
              <a:rPr lang="zh-CN" altLang="en-US" dirty="0"/>
              <a:t>的攻击，同时也 可以防御其他破坏 </a:t>
            </a:r>
            <a:r>
              <a:rPr lang="en-US" altLang="zh-CN" dirty="0"/>
              <a:t>VMM </a:t>
            </a:r>
            <a:r>
              <a:rPr lang="zh-CN" altLang="en-US" dirty="0"/>
              <a:t>完整性的攻击。</a:t>
            </a:r>
          </a:p>
        </p:txBody>
      </p:sp>
    </p:spTree>
    <p:extLst>
      <p:ext uri="{BB962C8B-B14F-4D97-AF65-F5344CB8AC3E}">
        <p14:creationId xmlns:p14="http://schemas.microsoft.com/office/powerpoint/2010/main" val="1499403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dirty="0"/>
              <a:t>VM </a:t>
            </a:r>
            <a:r>
              <a:rPr lang="zh-CN" altLang="en-US" dirty="0"/>
              <a:t>对 </a:t>
            </a:r>
            <a:r>
              <a:rPr lang="en-US" altLang="zh-CN" dirty="0"/>
              <a:t>Domain 0 </a:t>
            </a:r>
            <a:r>
              <a:rPr lang="zh-CN" altLang="en-US" dirty="0"/>
              <a:t>的</a:t>
            </a:r>
            <a:r>
              <a:rPr lang="zh-CN" altLang="en-US" dirty="0" smtClean="0"/>
              <a:t>攻击</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zh-CN" altLang="en-US" dirty="0" smtClean="0"/>
              <a:t> </a:t>
            </a:r>
            <a:endParaRPr lang="zh-CN" altLang="en-US" dirty="0"/>
          </a:p>
        </p:txBody>
      </p:sp>
      <p:sp>
        <p:nvSpPr>
          <p:cNvPr id="8" name="内容占位符 7"/>
          <p:cNvSpPr>
            <a:spLocks noGrp="1"/>
          </p:cNvSpPr>
          <p:nvPr>
            <p:ph idx="1"/>
          </p:nvPr>
        </p:nvSpPr>
        <p:spPr>
          <a:xfrm>
            <a:off x="1068946" y="1117599"/>
            <a:ext cx="9156879" cy="4484711"/>
          </a:xfrm>
        </p:spPr>
        <p:txBody>
          <a:bodyPr>
            <a:normAutofit/>
          </a:bodyPr>
          <a:lstStyle/>
          <a:p>
            <a:r>
              <a:rPr lang="en-US" altLang="zh-CN" dirty="0"/>
              <a:t>Domain 0 </a:t>
            </a:r>
            <a:r>
              <a:rPr lang="zh-CN" altLang="en-US" dirty="0"/>
              <a:t>具有</a:t>
            </a:r>
            <a:r>
              <a:rPr lang="zh-CN" altLang="en-US" dirty="0">
                <a:solidFill>
                  <a:srgbClr val="FF0000"/>
                </a:solidFill>
              </a:rPr>
              <a:t>管理其他 </a:t>
            </a:r>
            <a:r>
              <a:rPr lang="en-US" altLang="zh-CN" dirty="0">
                <a:solidFill>
                  <a:srgbClr val="FF0000"/>
                </a:solidFill>
              </a:rPr>
              <a:t>VM </a:t>
            </a:r>
            <a:r>
              <a:rPr lang="zh-CN" altLang="en-US" dirty="0">
                <a:solidFill>
                  <a:srgbClr val="FF0000"/>
                </a:solidFill>
              </a:rPr>
              <a:t>的特权</a:t>
            </a:r>
            <a:r>
              <a:rPr lang="zh-CN" altLang="en-US" dirty="0"/>
              <a:t>，</a:t>
            </a:r>
            <a:r>
              <a:rPr lang="en-US" altLang="zh-CN" dirty="0"/>
              <a:t>VM </a:t>
            </a:r>
            <a:r>
              <a:rPr lang="zh-CN" altLang="en-US" dirty="0"/>
              <a:t>到 </a:t>
            </a:r>
            <a:r>
              <a:rPr lang="en-US" altLang="zh-CN" dirty="0"/>
              <a:t>Domain </a:t>
            </a:r>
            <a:r>
              <a:rPr lang="en-US" altLang="zh-CN" dirty="0" smtClean="0"/>
              <a:t>0</a:t>
            </a:r>
            <a:r>
              <a:rPr lang="zh-CN" altLang="en-US" dirty="0" smtClean="0"/>
              <a:t>的攻击</a:t>
            </a:r>
            <a:r>
              <a:rPr lang="zh-CN" altLang="en-US" dirty="0"/>
              <a:t>体现在 </a:t>
            </a:r>
            <a:r>
              <a:rPr lang="en-US" altLang="zh-CN" dirty="0"/>
              <a:t>guest-to-host </a:t>
            </a:r>
            <a:r>
              <a:rPr lang="zh-CN" altLang="en-US" dirty="0"/>
              <a:t>的攻击来获取 </a:t>
            </a:r>
            <a:r>
              <a:rPr lang="en-US" altLang="zh-CN" dirty="0"/>
              <a:t>host </a:t>
            </a:r>
            <a:r>
              <a:rPr lang="zh-CN" altLang="en-US" dirty="0"/>
              <a:t>的特权，</a:t>
            </a:r>
            <a:r>
              <a:rPr lang="zh-CN" altLang="en-US" dirty="0" smtClean="0"/>
              <a:t>而</a:t>
            </a:r>
            <a:r>
              <a:rPr lang="en-US" altLang="zh-CN" dirty="0" smtClean="0">
                <a:solidFill>
                  <a:srgbClr val="FF0000"/>
                </a:solidFill>
              </a:rPr>
              <a:t>VM </a:t>
            </a:r>
            <a:r>
              <a:rPr lang="en-US" altLang="zh-CN" dirty="0">
                <a:solidFill>
                  <a:srgbClr val="FF0000"/>
                </a:solidFill>
              </a:rPr>
              <a:t>escape </a:t>
            </a:r>
            <a:r>
              <a:rPr lang="zh-CN" altLang="en-US" dirty="0" smtClean="0"/>
              <a:t>就是</a:t>
            </a:r>
            <a:r>
              <a:rPr lang="zh-CN" altLang="en-US" dirty="0"/>
              <a:t>这种模式的攻击。</a:t>
            </a:r>
            <a:r>
              <a:rPr lang="en-US" altLang="zh-CN" dirty="0"/>
              <a:t>VM </a:t>
            </a:r>
            <a:r>
              <a:rPr lang="zh-CN" altLang="en-US" dirty="0"/>
              <a:t>通过应用程序，绕过 </a:t>
            </a:r>
            <a:r>
              <a:rPr lang="en-US" altLang="zh-CN" dirty="0"/>
              <a:t>VMM </a:t>
            </a:r>
            <a:r>
              <a:rPr lang="zh-CN" altLang="en-US" dirty="0"/>
              <a:t>的监控而直接访问 </a:t>
            </a:r>
            <a:r>
              <a:rPr lang="en-US" altLang="zh-CN" dirty="0"/>
              <a:t>Domain 0</a:t>
            </a:r>
            <a:r>
              <a:rPr lang="zh-CN" altLang="en-US" dirty="0"/>
              <a:t>，从而获取 </a:t>
            </a:r>
            <a:r>
              <a:rPr lang="en-US" altLang="zh-CN" dirty="0"/>
              <a:t>Domain 0 </a:t>
            </a:r>
            <a:r>
              <a:rPr lang="zh-CN" altLang="en-US" dirty="0"/>
              <a:t>的特权，而</a:t>
            </a:r>
            <a:r>
              <a:rPr lang="zh-CN" altLang="en-US" dirty="0" smtClean="0"/>
              <a:t>一旦获取到 </a:t>
            </a:r>
            <a:r>
              <a:rPr lang="en-US" altLang="zh-CN" dirty="0" smtClean="0"/>
              <a:t>Domain </a:t>
            </a:r>
            <a:r>
              <a:rPr lang="en-US" altLang="zh-CN" dirty="0"/>
              <a:t>0 </a:t>
            </a:r>
            <a:r>
              <a:rPr lang="zh-CN" altLang="en-US" dirty="0"/>
              <a:t>的控制权后，就可以控制</a:t>
            </a:r>
            <a:r>
              <a:rPr lang="zh-CN" altLang="en-US" dirty="0" smtClean="0"/>
              <a:t>所有</a:t>
            </a:r>
            <a:r>
              <a:rPr lang="en-US" altLang="zh-CN" dirty="0" smtClean="0"/>
              <a:t>VM</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9" name="图片 8"/>
          <p:cNvPicPr>
            <a:picLocks noChangeAspect="1"/>
          </p:cNvPicPr>
          <p:nvPr/>
        </p:nvPicPr>
        <p:blipFill>
          <a:blip r:embed="rId2"/>
          <a:stretch>
            <a:fillRect/>
          </a:stretch>
        </p:blipFill>
        <p:spPr>
          <a:xfrm>
            <a:off x="3538236" y="3799072"/>
            <a:ext cx="4722054" cy="2711447"/>
          </a:xfrm>
          <a:prstGeom prst="rect">
            <a:avLst/>
          </a:prstGeom>
        </p:spPr>
      </p:pic>
    </p:spTree>
    <p:extLst>
      <p:ext uri="{BB962C8B-B14F-4D97-AF65-F5344CB8AC3E}">
        <p14:creationId xmlns:p14="http://schemas.microsoft.com/office/powerpoint/2010/main" val="1108434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VM </a:t>
            </a:r>
            <a:r>
              <a:rPr lang="zh-CN" altLang="en-US" dirty="0"/>
              <a:t>之间的攻击</a:t>
            </a:r>
          </a:p>
        </p:txBody>
      </p:sp>
      <p:sp>
        <p:nvSpPr>
          <p:cNvPr id="3" name="内容占位符 2"/>
          <p:cNvSpPr>
            <a:spLocks noGrp="1"/>
          </p:cNvSpPr>
          <p:nvPr>
            <p:ph idx="1"/>
          </p:nvPr>
        </p:nvSpPr>
        <p:spPr>
          <a:xfrm>
            <a:off x="838200" y="1352282"/>
            <a:ext cx="8687400" cy="3504118"/>
          </a:xfrm>
        </p:spPr>
        <p:txBody>
          <a:bodyPr>
            <a:normAutofit/>
          </a:bodyPr>
          <a:lstStyle/>
          <a:p>
            <a:r>
              <a:rPr lang="en-US" altLang="zh-CN" dirty="0" smtClean="0"/>
              <a:t>    VMs </a:t>
            </a:r>
            <a:r>
              <a:rPr lang="zh-CN" altLang="en-US" dirty="0"/>
              <a:t>之间的攻击体现在通过共同访问的资源来进行</a:t>
            </a:r>
            <a:r>
              <a:rPr lang="zh-CN" altLang="en-US" dirty="0" smtClean="0"/>
              <a:t>恶意攻击</a:t>
            </a:r>
            <a:r>
              <a:rPr lang="zh-CN" altLang="en-US" dirty="0"/>
              <a:t>。其中隐蔽通道是一个难以解决的问题，攻击者通过</a:t>
            </a:r>
            <a:r>
              <a:rPr lang="zh-CN" altLang="en-US" dirty="0" smtClean="0"/>
              <a:t>进程</a:t>
            </a:r>
            <a:r>
              <a:rPr lang="zh-CN" altLang="en-US" dirty="0"/>
              <a:t>、内存共享或内存</a:t>
            </a:r>
            <a:r>
              <a:rPr lang="zh-CN" altLang="en-US" dirty="0" smtClean="0"/>
              <a:t>错误，甚至</a:t>
            </a:r>
            <a:r>
              <a:rPr lang="zh-CN" altLang="en-US" dirty="0"/>
              <a:t>其他错误信息来进行代码的</a:t>
            </a:r>
            <a:r>
              <a:rPr lang="zh-CN" altLang="en-US" dirty="0" smtClean="0"/>
              <a:t>植入</a:t>
            </a:r>
            <a:r>
              <a:rPr lang="zh-CN" altLang="en-US" dirty="0"/>
              <a:t>和</a:t>
            </a:r>
            <a:r>
              <a:rPr lang="zh-CN" altLang="en-US" dirty="0" smtClean="0"/>
              <a:t>攻击。</a:t>
            </a:r>
            <a:endParaRPr lang="zh-CN" altLang="en-US" dirty="0"/>
          </a:p>
        </p:txBody>
      </p:sp>
    </p:spTree>
    <p:extLst>
      <p:ext uri="{BB962C8B-B14F-4D97-AF65-F5344CB8AC3E}">
        <p14:creationId xmlns:p14="http://schemas.microsoft.com/office/powerpoint/2010/main" val="1177680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pPr marL="342900" indent="-342900">
              <a:buFont typeface="Wingdings" charset="2"/>
              <a:buChar char="l"/>
            </a:pPr>
            <a:r>
              <a:rPr kumimoji="1" lang="en-US" altLang="zh-CN" dirty="0"/>
              <a:t>C</a:t>
            </a:r>
            <a:r>
              <a:rPr kumimoji="1" lang="en-US" altLang="zh-CN" dirty="0" smtClean="0"/>
              <a:t>o-residency</a:t>
            </a:r>
            <a:r>
              <a:rPr kumimoji="1" lang="zh-CN" altLang="en-US" dirty="0" smtClean="0"/>
              <a:t> </a:t>
            </a:r>
            <a:r>
              <a:rPr kumimoji="1" lang="en-US" altLang="zh-CN" dirty="0" smtClean="0"/>
              <a:t>of</a:t>
            </a:r>
            <a:r>
              <a:rPr kumimoji="1" lang="zh-CN" altLang="en-US" dirty="0" smtClean="0"/>
              <a:t> </a:t>
            </a:r>
            <a:r>
              <a:rPr kumimoji="1" lang="en-US" altLang="zh-CN" dirty="0" smtClean="0"/>
              <a:t>VMs</a:t>
            </a:r>
            <a:endParaRPr kumimoji="1" lang="zh-CN" altLang="en-US" dirty="0" smtClean="0"/>
          </a:p>
          <a:p>
            <a:pPr marL="342900" indent="-342900">
              <a:buFont typeface="Wingdings" charset="2"/>
              <a:buChar char="l"/>
            </a:pPr>
            <a:r>
              <a:rPr kumimoji="1" lang="en-US" altLang="zh-CN" dirty="0" smtClean="0"/>
              <a:t>Side-channel</a:t>
            </a:r>
            <a:r>
              <a:rPr kumimoji="1" lang="zh-CN" altLang="en-US" dirty="0" smtClean="0"/>
              <a:t> </a:t>
            </a:r>
            <a:r>
              <a:rPr kumimoji="1" lang="en-US" altLang="zh-CN" dirty="0" smtClean="0"/>
              <a:t>attack</a:t>
            </a:r>
            <a:endParaRPr kumimoji="1" lang="zh-CN" altLang="en-US" dirty="0" smtClean="0"/>
          </a:p>
          <a:p>
            <a:pPr marL="342900" indent="-342900">
              <a:buFont typeface="Wingdings" charset="2"/>
              <a:buChar char="l"/>
            </a:pPr>
            <a:r>
              <a:rPr kumimoji="1" lang="en-US" altLang="zh-CN" dirty="0" smtClean="0"/>
              <a:t>Performance-based</a:t>
            </a:r>
            <a:r>
              <a:rPr kumimoji="1" lang="zh-CN" altLang="en-US" dirty="0" smtClean="0"/>
              <a:t> </a:t>
            </a:r>
            <a:r>
              <a:rPr kumimoji="1" lang="en-US" altLang="zh-CN" dirty="0" smtClean="0"/>
              <a:t>attack</a:t>
            </a:r>
            <a:endParaRPr kumimoji="1" lang="zh-CN" altLang="en-US" dirty="0" smtClean="0"/>
          </a:p>
          <a:p>
            <a:pPr marL="342900" indent="-342900">
              <a:buFont typeface="Wingdings" charset="2"/>
              <a:buChar char="l"/>
            </a:pPr>
            <a:r>
              <a:rPr kumimoji="1" lang="en-US" altLang="zh-CN" dirty="0" smtClean="0"/>
              <a:t>Hypervisor-attacks</a:t>
            </a:r>
            <a:endParaRPr kumimoji="1" lang="zh-CN" altLang="en-US" dirty="0" smtClean="0"/>
          </a:p>
          <a:p>
            <a:endParaRPr kumimoji="1" lang="zh-CN" altLang="en-US" dirty="0"/>
          </a:p>
        </p:txBody>
      </p:sp>
    </p:spTree>
    <p:extLst>
      <p:ext uri="{BB962C8B-B14F-4D97-AF65-F5344CB8AC3E}">
        <p14:creationId xmlns:p14="http://schemas.microsoft.com/office/powerpoint/2010/main" val="502566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Co-residency</a:t>
            </a:r>
            <a:r>
              <a:rPr kumimoji="1" lang="zh-CN" altLang="en-US" dirty="0"/>
              <a:t> </a:t>
            </a:r>
            <a:r>
              <a:rPr kumimoji="1" lang="en-US" altLang="zh-CN" dirty="0"/>
              <a:t>of</a:t>
            </a:r>
            <a:r>
              <a:rPr kumimoji="1" lang="zh-CN" altLang="en-US" dirty="0"/>
              <a:t> </a:t>
            </a:r>
            <a:r>
              <a:rPr kumimoji="1" lang="en-US" altLang="zh-CN" dirty="0" smtClean="0"/>
              <a:t>VMs</a:t>
            </a:r>
            <a:endParaRPr kumimoji="1" lang="zh-CN" altLang="en-US" dirty="0"/>
          </a:p>
        </p:txBody>
      </p:sp>
      <p:sp>
        <p:nvSpPr>
          <p:cNvPr id="3" name="内容占位符 2"/>
          <p:cNvSpPr>
            <a:spLocks noGrp="1"/>
          </p:cNvSpPr>
          <p:nvPr>
            <p:ph idx="1"/>
          </p:nvPr>
        </p:nvSpPr>
        <p:spPr/>
        <p:txBody>
          <a:bodyPr/>
          <a:lstStyle/>
          <a:p>
            <a:endParaRPr kumimoji="1" lang="zh-CN" altLang="en-US"/>
          </a:p>
        </p:txBody>
      </p:sp>
      <p:grpSp>
        <p:nvGrpSpPr>
          <p:cNvPr id="7" name="组合 5"/>
          <p:cNvGrpSpPr/>
          <p:nvPr/>
        </p:nvGrpSpPr>
        <p:grpSpPr>
          <a:xfrm>
            <a:off x="2270634" y="1690388"/>
            <a:ext cx="7650730" cy="4136023"/>
            <a:chOff x="1907704" y="3501008"/>
            <a:chExt cx="5447928" cy="3168352"/>
          </a:xfrm>
        </p:grpSpPr>
        <p:graphicFrame>
          <p:nvGraphicFramePr>
            <p:cNvPr id="8" name="图表 7"/>
            <p:cNvGraphicFramePr/>
            <p:nvPr>
              <p:extLst>
                <p:ext uri="{D42A27DB-BD31-4B8C-83A1-F6EECF244321}">
                  <p14:modId xmlns:p14="http://schemas.microsoft.com/office/powerpoint/2010/main" val="311231942"/>
                </p:ext>
              </p:extLst>
            </p:nvPr>
          </p:nvGraphicFramePr>
          <p:xfrm>
            <a:off x="1907704" y="3501008"/>
            <a:ext cx="5447928"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3491880" y="6165304"/>
              <a:ext cx="223224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69323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Defenses</a:t>
            </a:r>
            <a:endParaRPr kumimoji="1" lang="zh-CN" altLang="en-US" dirty="0"/>
          </a:p>
        </p:txBody>
      </p:sp>
      <p:sp>
        <p:nvSpPr>
          <p:cNvPr id="3" name="内容占位符 2"/>
          <p:cNvSpPr>
            <a:spLocks noGrp="1"/>
          </p:cNvSpPr>
          <p:nvPr>
            <p:ph idx="1"/>
          </p:nvPr>
        </p:nvSpPr>
        <p:spPr/>
        <p:txBody>
          <a:bodyPr/>
          <a:lstStyle/>
          <a:p>
            <a:pPr marL="342900" indent="-342900">
              <a:buFont typeface="Wingdings" charset="2"/>
              <a:buChar char="l"/>
            </a:pPr>
            <a:r>
              <a:rPr kumimoji="1" lang="zh-CN" altLang="en-US" dirty="0" smtClean="0"/>
              <a:t>定期的虚拟机迁移</a:t>
            </a:r>
          </a:p>
          <a:p>
            <a:pPr marL="342900" indent="-342900">
              <a:buFont typeface="Wingdings" charset="2"/>
              <a:buChar char="l"/>
            </a:pPr>
            <a:r>
              <a:rPr kumimoji="1" lang="zh-CN" altLang="en-US" dirty="0" smtClean="0"/>
              <a:t>亚马逊云一般不在一个账户内出现同驻</a:t>
            </a:r>
            <a:endParaRPr kumimoji="1" lang="zh-CN" altLang="en-US" dirty="0"/>
          </a:p>
        </p:txBody>
      </p:sp>
    </p:spTree>
    <p:extLst>
      <p:ext uri="{BB962C8B-B14F-4D97-AF65-F5344CB8AC3E}">
        <p14:creationId xmlns:p14="http://schemas.microsoft.com/office/powerpoint/2010/main" val="128121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10dfa9ec8a1363275bfc0545918fa0ec08fac7b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4918075"/>
          </a:xfrm>
          <a:prstGeom prst="rect">
            <a:avLst/>
          </a:prstGeom>
          <a:noFill/>
          <a:extLst>
            <a:ext uri="{909E8E84-426E-40DD-AFC4-6F175D3DCCD1}">
              <a14:hiddenFill xmlns:a14="http://schemas.microsoft.com/office/drawing/2010/main">
                <a:solidFill>
                  <a:srgbClr val="FFFFFF"/>
                </a:solidFill>
              </a14:hiddenFill>
            </a:ext>
          </a:extLst>
        </p:spPr>
      </p:pic>
      <p:sp>
        <p:nvSpPr>
          <p:cNvPr id="12295" name="Rectangle 7"/>
          <p:cNvSpPr>
            <a:spLocks noGrp="1" noChangeArrowheads="1"/>
          </p:cNvSpPr>
          <p:nvPr>
            <p:ph type="title"/>
          </p:nvPr>
        </p:nvSpPr>
        <p:spPr>
          <a:xfrm>
            <a:off x="1981200" y="5021706"/>
            <a:ext cx="8229600" cy="1761344"/>
          </a:xfrm>
        </p:spPr>
        <p:txBody>
          <a:bodyPr>
            <a:normAutofit/>
          </a:bodyPr>
          <a:lstStyle/>
          <a:p>
            <a:pPr algn="l"/>
            <a:r>
              <a:rPr lang="en-US" altLang="zh-CN" sz="2400" dirty="0">
                <a:solidFill>
                  <a:schemeClr val="tx1">
                    <a:lumMod val="50000"/>
                  </a:schemeClr>
                </a:solidFill>
              </a:rPr>
              <a:t>In computing, a hypervisor, also called virtual machine monitor (VMM), is a piece of software/hardware platform-virtualization software that allows multiple </a:t>
            </a:r>
            <a:r>
              <a:rPr lang="en-US" altLang="zh-CN" sz="2400" dirty="0" smtClean="0">
                <a:solidFill>
                  <a:schemeClr val="tx1">
                    <a:lumMod val="50000"/>
                  </a:schemeClr>
                </a:solidFill>
              </a:rPr>
              <a:t>operating</a:t>
            </a:r>
            <a:r>
              <a:rPr lang="zh-CN" altLang="en-US" sz="2400" smtClean="0">
                <a:solidFill>
                  <a:schemeClr val="tx1">
                    <a:lumMod val="50000"/>
                  </a:schemeClr>
                </a:solidFill>
              </a:rPr>
              <a:t> </a:t>
            </a:r>
            <a:r>
              <a:rPr lang="en-US" altLang="zh-CN" sz="2400" smtClean="0">
                <a:solidFill>
                  <a:schemeClr val="tx1">
                    <a:lumMod val="50000"/>
                  </a:schemeClr>
                </a:solidFill>
              </a:rPr>
              <a:t>systems </a:t>
            </a:r>
            <a:r>
              <a:rPr lang="en-US" altLang="zh-CN" sz="2400" dirty="0">
                <a:solidFill>
                  <a:schemeClr val="tx1">
                    <a:lumMod val="50000"/>
                  </a:schemeClr>
                </a:solidFill>
              </a:rPr>
              <a:t>to run on a </a:t>
            </a:r>
            <a:r>
              <a:rPr lang="en-US" altLang="zh-CN" sz="2400" dirty="0" smtClean="0">
                <a:solidFill>
                  <a:schemeClr val="tx1">
                    <a:lumMod val="50000"/>
                  </a:schemeClr>
                </a:solidFill>
              </a:rPr>
              <a:t>host</a:t>
            </a:r>
            <a:r>
              <a:rPr lang="zh-CN" altLang="en-US" sz="2400" dirty="0" smtClean="0">
                <a:solidFill>
                  <a:schemeClr val="tx1">
                    <a:lumMod val="50000"/>
                  </a:schemeClr>
                </a:solidFill>
              </a:rPr>
              <a:t> </a:t>
            </a:r>
            <a:r>
              <a:rPr lang="en-US" altLang="zh-CN" sz="2400" dirty="0" smtClean="0">
                <a:solidFill>
                  <a:schemeClr val="tx1">
                    <a:lumMod val="50000"/>
                  </a:schemeClr>
                </a:solidFill>
              </a:rPr>
              <a:t>computer </a:t>
            </a:r>
            <a:r>
              <a:rPr lang="en-US" altLang="zh-CN" sz="2400" dirty="0">
                <a:solidFill>
                  <a:schemeClr val="tx1">
                    <a:lumMod val="50000"/>
                  </a:schemeClr>
                </a:solidFill>
              </a:rPr>
              <a:t>concurrently.</a:t>
            </a:r>
            <a:r>
              <a:rPr lang="en-US" altLang="zh-CN" sz="4000" dirty="0">
                <a:solidFill>
                  <a:schemeClr val="tx1">
                    <a:lumMod val="50000"/>
                  </a:schemeClr>
                </a:solidFill>
              </a:rPr>
              <a:t> </a:t>
            </a:r>
          </a:p>
        </p:txBody>
      </p:sp>
    </p:spTree>
    <p:extLst>
      <p:ext uri="{BB962C8B-B14F-4D97-AF65-F5344CB8AC3E}">
        <p14:creationId xmlns:p14="http://schemas.microsoft.com/office/powerpoint/2010/main" val="42557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Side-channel</a:t>
            </a:r>
            <a:r>
              <a:rPr kumimoji="1" lang="zh-CN" altLang="en-US" dirty="0"/>
              <a:t> </a:t>
            </a:r>
            <a:r>
              <a:rPr kumimoji="1" lang="en-US" altLang="zh-CN" dirty="0" smtClean="0"/>
              <a:t>attack</a:t>
            </a:r>
            <a:endParaRPr kumimoji="1" lang="zh-CN" altLang="en-US" dirty="0"/>
          </a:p>
        </p:txBody>
      </p:sp>
      <p:sp>
        <p:nvSpPr>
          <p:cNvPr id="3" name="内容占位符 2"/>
          <p:cNvSpPr>
            <a:spLocks noGrp="1"/>
          </p:cNvSpPr>
          <p:nvPr>
            <p:ph idx="1"/>
          </p:nvPr>
        </p:nvSpPr>
        <p:spPr/>
        <p:txBody>
          <a:bodyPr/>
          <a:lstStyle/>
          <a:p>
            <a:pPr marL="342900" indent="-342900">
              <a:buFont typeface="Wingdings" charset="2"/>
              <a:buChar char="l"/>
            </a:pPr>
            <a:r>
              <a:rPr kumimoji="1" lang="en-US" altLang="zh-CN" dirty="0" smtClean="0"/>
              <a:t>FLUSH-RELOAD</a:t>
            </a:r>
            <a:endParaRPr kumimoji="1" lang="zh-CN" altLang="en-US" dirty="0" smtClean="0"/>
          </a:p>
          <a:p>
            <a:pPr marL="342900" indent="-342900">
              <a:buFont typeface="Wingdings" charset="2"/>
              <a:buChar char="l"/>
            </a:pPr>
            <a:r>
              <a:rPr kumimoji="1" lang="en-US" altLang="zh-CN" dirty="0" smtClean="0"/>
              <a:t>PRIME-PROBE</a:t>
            </a:r>
            <a:endParaRPr kumimoji="1" lang="zh-CN" altLang="en-US" dirty="0" smtClean="0"/>
          </a:p>
          <a:p>
            <a:pPr marL="342900" indent="-342900">
              <a:buFont typeface="Wingdings" charset="2"/>
              <a:buChar char="l"/>
            </a:pPr>
            <a:r>
              <a:rPr kumimoji="1" lang="zh-CN" altLang="en-US" dirty="0" smtClean="0"/>
              <a:t>针对其它信息的侧信道攻击</a:t>
            </a:r>
            <a:endParaRPr kumimoji="1" lang="zh-CN" altLang="en-US" dirty="0"/>
          </a:p>
        </p:txBody>
      </p:sp>
    </p:spTree>
    <p:extLst>
      <p:ext uri="{BB962C8B-B14F-4D97-AF65-F5344CB8AC3E}">
        <p14:creationId xmlns:p14="http://schemas.microsoft.com/office/powerpoint/2010/main" val="53726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Defenses</a:t>
            </a:r>
            <a:endParaRPr kumimoji="1" lang="zh-CN" altLang="en-US" dirty="0"/>
          </a:p>
        </p:txBody>
      </p:sp>
      <p:sp>
        <p:nvSpPr>
          <p:cNvPr id="3" name="内容占位符 2"/>
          <p:cNvSpPr>
            <a:spLocks noGrp="1"/>
          </p:cNvSpPr>
          <p:nvPr>
            <p:ph idx="1"/>
          </p:nvPr>
        </p:nvSpPr>
        <p:spPr>
          <a:xfrm>
            <a:off x="1649438" y="2000833"/>
            <a:ext cx="8893121" cy="3200754"/>
          </a:xfrm>
        </p:spPr>
        <p:txBody>
          <a:bodyPr>
            <a:normAutofit lnSpcReduction="10000"/>
          </a:bodyPr>
          <a:lstStyle/>
          <a:p>
            <a:pPr marL="342900" indent="-342900">
              <a:buFont typeface="Wingdings" charset="2"/>
              <a:buChar char="l"/>
            </a:pPr>
            <a:r>
              <a:rPr kumimoji="1" lang="en-US" altLang="zh-CN" dirty="0"/>
              <a:t>To successfully defend, the scheduler </a:t>
            </a:r>
            <a:r>
              <a:rPr kumimoji="1" lang="en-US" altLang="zh-CN" dirty="0">
                <a:solidFill>
                  <a:schemeClr val="accent2"/>
                </a:solidFill>
              </a:rPr>
              <a:t>can try to limit the overlapping execution times of any two VMs </a:t>
            </a:r>
            <a:r>
              <a:rPr kumimoji="1" lang="en-US" altLang="zh-CN" dirty="0"/>
              <a:t>on the system while maintaining an acceptable level of performance. </a:t>
            </a:r>
            <a:endParaRPr kumimoji="1" lang="zh-CN" altLang="en-US" dirty="0" smtClean="0"/>
          </a:p>
          <a:p>
            <a:pPr marL="342900" indent="-342900">
              <a:buFont typeface="Wingdings" charset="2"/>
              <a:buChar char="l"/>
            </a:pPr>
            <a:r>
              <a:rPr kumimoji="1" lang="en-US" altLang="zh-CN" dirty="0" smtClean="0"/>
              <a:t>The </a:t>
            </a:r>
            <a:r>
              <a:rPr kumimoji="1" lang="en-US" altLang="zh-CN" dirty="0"/>
              <a:t>scheduler should still maintain fairness because it doesn’t know which VM is malicious. </a:t>
            </a:r>
            <a:endParaRPr kumimoji="1" lang="zh-CN" altLang="en-US" dirty="0" smtClean="0"/>
          </a:p>
          <a:p>
            <a:pPr marL="342900" indent="-342900">
              <a:buFont typeface="Wingdings" charset="2"/>
              <a:buChar char="l"/>
            </a:pPr>
            <a:r>
              <a:rPr kumimoji="1" lang="zh-CN" altLang="en-US" dirty="0" smtClean="0"/>
              <a:t>还可以由虚拟化平台引入噪声干扰！（实际环境下噪声不请自来）</a:t>
            </a:r>
            <a:endParaRPr kumimoji="1" lang="en-US" altLang="zh-CN" dirty="0"/>
          </a:p>
        </p:txBody>
      </p:sp>
    </p:spTree>
    <p:extLst>
      <p:ext uri="{BB962C8B-B14F-4D97-AF65-F5344CB8AC3E}">
        <p14:creationId xmlns:p14="http://schemas.microsoft.com/office/powerpoint/2010/main" val="119181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Defenses</a:t>
            </a:r>
            <a:endParaRPr kumimoji="1" lang="zh-CN" altLang="en-US" dirty="0"/>
          </a:p>
        </p:txBody>
      </p:sp>
      <p:sp>
        <p:nvSpPr>
          <p:cNvPr id="3" name="内容占位符 2"/>
          <p:cNvSpPr>
            <a:spLocks noGrp="1"/>
          </p:cNvSpPr>
          <p:nvPr>
            <p:ph idx="1"/>
          </p:nvPr>
        </p:nvSpPr>
        <p:spPr>
          <a:xfrm>
            <a:off x="1649438" y="2000832"/>
            <a:ext cx="9704361" cy="3830341"/>
          </a:xfrm>
        </p:spPr>
        <p:txBody>
          <a:bodyPr>
            <a:normAutofit/>
          </a:bodyPr>
          <a:lstStyle/>
          <a:p>
            <a:pPr marL="342900" indent="-342900">
              <a:buFont typeface="Wingdings" charset="2"/>
              <a:buChar char="l"/>
            </a:pPr>
            <a:r>
              <a:rPr lang="en-US" altLang="zh-CN" dirty="0"/>
              <a:t>they presented </a:t>
            </a:r>
            <a:r>
              <a:rPr lang="en-US" altLang="zh-CN" dirty="0" err="1"/>
              <a:t>XenPump</a:t>
            </a:r>
            <a:r>
              <a:rPr lang="en-US" altLang="zh-CN" dirty="0"/>
              <a:t>, as an addition to the </a:t>
            </a:r>
            <a:r>
              <a:rPr lang="en-US" altLang="zh-CN" dirty="0" err="1"/>
              <a:t>Xen</a:t>
            </a:r>
            <a:r>
              <a:rPr lang="en-US" altLang="zh-CN" dirty="0"/>
              <a:t> hypervisor, which is designed to limit the effectiveness of timing channels. </a:t>
            </a:r>
            <a:r>
              <a:rPr lang="en-US" altLang="zh-CN" dirty="0" err="1"/>
              <a:t>XenPump</a:t>
            </a:r>
            <a:r>
              <a:rPr lang="en-US" altLang="zh-CN" dirty="0"/>
              <a:t> </a:t>
            </a:r>
            <a:r>
              <a:rPr lang="en-US" altLang="zh-CN" dirty="0">
                <a:solidFill>
                  <a:schemeClr val="accent2"/>
                </a:solidFill>
              </a:rPr>
              <a:t>adds random latencies into the system to limit the bandwidth of timing channels. </a:t>
            </a:r>
          </a:p>
          <a:p>
            <a:pPr marL="342900" indent="-342900">
              <a:buFont typeface="Wingdings" charset="2"/>
              <a:buChar char="l"/>
            </a:pPr>
            <a:r>
              <a:rPr lang="en-US" altLang="zh-CN" dirty="0"/>
              <a:t>disabling the overlapping aspect of the cache for the VM tenants on a machine. Another option is to </a:t>
            </a:r>
            <a:r>
              <a:rPr lang="en-US" altLang="zh-CN" dirty="0">
                <a:solidFill>
                  <a:schemeClr val="accent2"/>
                </a:solidFill>
              </a:rPr>
              <a:t>flush the cache </a:t>
            </a:r>
            <a:r>
              <a:rPr lang="en-US" altLang="zh-CN" dirty="0"/>
              <a:t>when switching between VM domains. </a:t>
            </a:r>
          </a:p>
          <a:p>
            <a:pPr marL="342900" indent="-342900">
              <a:buFont typeface="Wingdings" charset="2"/>
              <a:buChar char="l"/>
            </a:pPr>
            <a:endParaRPr kumimoji="1" lang="en-US" altLang="zh-CN" dirty="0"/>
          </a:p>
        </p:txBody>
      </p:sp>
    </p:spTree>
    <p:extLst>
      <p:ext uri="{BB962C8B-B14F-4D97-AF65-F5344CB8AC3E}">
        <p14:creationId xmlns:p14="http://schemas.microsoft.com/office/powerpoint/2010/main" val="164287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Performance-based</a:t>
            </a:r>
            <a:r>
              <a:rPr kumimoji="1" lang="zh-CN" altLang="en-US" dirty="0"/>
              <a:t> </a:t>
            </a:r>
            <a:r>
              <a:rPr kumimoji="1" lang="en-US" altLang="zh-CN" dirty="0" smtClean="0"/>
              <a:t>attack</a:t>
            </a:r>
            <a:endParaRPr kumimoji="1" lang="zh-CN" altLang="en-US" dirty="0"/>
          </a:p>
        </p:txBody>
      </p:sp>
      <p:sp>
        <p:nvSpPr>
          <p:cNvPr id="3" name="内容占位符 2"/>
          <p:cNvSpPr>
            <a:spLocks noGrp="1"/>
          </p:cNvSpPr>
          <p:nvPr>
            <p:ph idx="1"/>
          </p:nvPr>
        </p:nvSpPr>
        <p:spPr/>
        <p:txBody>
          <a:bodyPr/>
          <a:lstStyle/>
          <a:p>
            <a:pPr marL="342900" indent="-342900">
              <a:buFont typeface="Wingdings" charset="2"/>
              <a:buChar char="l"/>
            </a:pPr>
            <a:r>
              <a:rPr kumimoji="1" lang="en-US" altLang="zh-CN" dirty="0" smtClean="0"/>
              <a:t>Based</a:t>
            </a:r>
            <a:r>
              <a:rPr kumimoji="1" lang="zh-CN" altLang="en-US" dirty="0" smtClean="0"/>
              <a:t> </a:t>
            </a:r>
            <a:r>
              <a:rPr kumimoji="1" lang="en-US" altLang="zh-CN" dirty="0" smtClean="0"/>
              <a:t>on</a:t>
            </a:r>
            <a:r>
              <a:rPr kumimoji="1" lang="zh-CN" altLang="en-US" dirty="0" smtClean="0"/>
              <a:t> </a:t>
            </a:r>
            <a:r>
              <a:rPr kumimoji="1" lang="en-US" altLang="zh-CN" dirty="0" smtClean="0"/>
              <a:t>CPU</a:t>
            </a:r>
            <a:r>
              <a:rPr kumimoji="1" lang="zh-CN" altLang="en-US" dirty="0" smtClean="0"/>
              <a:t> </a:t>
            </a:r>
            <a:r>
              <a:rPr kumimoji="1" lang="en-US" altLang="zh-CN" dirty="0" smtClean="0"/>
              <a:t>usage</a:t>
            </a:r>
            <a:endParaRPr kumimoji="1" lang="zh-CN" altLang="en-US" dirty="0" smtClean="0"/>
          </a:p>
          <a:p>
            <a:pPr marL="342900" indent="-342900">
              <a:buFont typeface="Wingdings" charset="2"/>
              <a:buChar char="l"/>
            </a:pPr>
            <a:r>
              <a:rPr kumimoji="1" lang="en-US" altLang="zh-CN" dirty="0" smtClean="0"/>
              <a:t>Based</a:t>
            </a:r>
            <a:r>
              <a:rPr kumimoji="1" lang="zh-CN" altLang="en-US" dirty="0" smtClean="0"/>
              <a:t> </a:t>
            </a:r>
            <a:r>
              <a:rPr kumimoji="1" lang="en-US" altLang="zh-CN" dirty="0" smtClean="0"/>
              <a:t>on</a:t>
            </a:r>
            <a:r>
              <a:rPr kumimoji="1" lang="zh-CN" altLang="en-US" dirty="0" smtClean="0"/>
              <a:t> </a:t>
            </a:r>
            <a:r>
              <a:rPr kumimoji="1" lang="en-US" altLang="zh-CN" dirty="0" smtClean="0"/>
              <a:t>memory-bus</a:t>
            </a:r>
            <a:endParaRPr kumimoji="1" lang="zh-CN" altLang="en-US" dirty="0"/>
          </a:p>
        </p:txBody>
      </p:sp>
    </p:spTree>
    <p:extLst>
      <p:ext uri="{BB962C8B-B14F-4D97-AF65-F5344CB8AC3E}">
        <p14:creationId xmlns:p14="http://schemas.microsoft.com/office/powerpoint/2010/main" val="1161877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Based</a:t>
            </a:r>
            <a:r>
              <a:rPr kumimoji="1" lang="zh-CN" altLang="en-US" dirty="0"/>
              <a:t> </a:t>
            </a:r>
            <a:r>
              <a:rPr kumimoji="1" lang="en-US" altLang="zh-CN" dirty="0"/>
              <a:t>on</a:t>
            </a:r>
            <a:r>
              <a:rPr kumimoji="1" lang="zh-CN" altLang="en-US" dirty="0"/>
              <a:t> </a:t>
            </a:r>
            <a:r>
              <a:rPr kumimoji="1" lang="en-US" altLang="zh-CN" dirty="0"/>
              <a:t>CPU</a:t>
            </a:r>
            <a:r>
              <a:rPr kumimoji="1" lang="zh-CN" altLang="en-US" dirty="0"/>
              <a:t> </a:t>
            </a:r>
            <a:r>
              <a:rPr kumimoji="1" lang="en-US" altLang="zh-CN" dirty="0" smtClean="0"/>
              <a:t>usage</a:t>
            </a:r>
            <a:endParaRPr kumimoji="1" lang="zh-CN" altLang="en-US" dirty="0"/>
          </a:p>
        </p:txBody>
      </p:sp>
      <p:sp>
        <p:nvSpPr>
          <p:cNvPr id="3" name="内容占位符 2"/>
          <p:cNvSpPr>
            <a:spLocks noGrp="1"/>
          </p:cNvSpPr>
          <p:nvPr>
            <p:ph idx="1"/>
          </p:nvPr>
        </p:nvSpPr>
        <p:spPr>
          <a:xfrm>
            <a:off x="1933731" y="1828800"/>
            <a:ext cx="8896013" cy="3477305"/>
          </a:xfrm>
        </p:spPr>
        <p:txBody>
          <a:bodyPr>
            <a:normAutofit fontScale="92500" lnSpcReduction="10000"/>
          </a:bodyPr>
          <a:lstStyle/>
          <a:p>
            <a:r>
              <a:rPr lang="en-US" altLang="zh-CN" dirty="0"/>
              <a:t>On Amazon’s EC2, this can get around their 40% cap for any VM and use up to 85% of the CPU. This can also be used by a malicious user for co- residency purposes. By having two co-resident VMs run this attack simultaneously, each VM receives 42% of the CPU. With this knowledge, the malicious user starts up two VMs and starts the attack program on each VM. Each VM then measures the CPU share it receives. If it is 85%, then they are not co- resident; if it is 42%, then they can assume that they are co- </a:t>
            </a:r>
            <a:r>
              <a:rPr lang="en-US" altLang="zh-CN" dirty="0" smtClean="0"/>
              <a:t>resident.</a:t>
            </a:r>
            <a:endParaRPr lang="en-US" altLang="zh-CN" dirty="0"/>
          </a:p>
        </p:txBody>
      </p:sp>
    </p:spTree>
    <p:extLst>
      <p:ext uri="{BB962C8B-B14F-4D97-AF65-F5344CB8AC3E}">
        <p14:creationId xmlns:p14="http://schemas.microsoft.com/office/powerpoint/2010/main" val="53472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Based</a:t>
            </a:r>
            <a:r>
              <a:rPr kumimoji="1" lang="zh-CN" altLang="en-US" dirty="0"/>
              <a:t> </a:t>
            </a:r>
            <a:r>
              <a:rPr kumimoji="1" lang="en-US" altLang="zh-CN" dirty="0"/>
              <a:t>on</a:t>
            </a:r>
            <a:r>
              <a:rPr kumimoji="1" lang="zh-CN" altLang="en-US" dirty="0"/>
              <a:t> </a:t>
            </a:r>
            <a:r>
              <a:rPr kumimoji="1" lang="en-US" altLang="zh-CN" dirty="0" smtClean="0"/>
              <a:t>memory-bus</a:t>
            </a:r>
            <a:endParaRPr kumimoji="1" lang="zh-CN" altLang="en-US" dirty="0"/>
          </a:p>
        </p:txBody>
      </p:sp>
      <p:sp>
        <p:nvSpPr>
          <p:cNvPr id="3" name="内容占位符 2"/>
          <p:cNvSpPr>
            <a:spLocks noGrp="1"/>
          </p:cNvSpPr>
          <p:nvPr>
            <p:ph idx="1"/>
          </p:nvPr>
        </p:nvSpPr>
        <p:spPr/>
        <p:txBody>
          <a:bodyPr/>
          <a:lstStyle/>
          <a:p>
            <a:endParaRPr kumimoji="1" lang="zh-CN" altLang="en-US"/>
          </a:p>
        </p:txBody>
      </p:sp>
      <p:grpSp>
        <p:nvGrpSpPr>
          <p:cNvPr id="4" name="组合 10"/>
          <p:cNvGrpSpPr/>
          <p:nvPr/>
        </p:nvGrpSpPr>
        <p:grpSpPr>
          <a:xfrm>
            <a:off x="1121502" y="1395914"/>
            <a:ext cx="9371613" cy="4974906"/>
            <a:chOff x="971600" y="3479547"/>
            <a:chExt cx="6460195" cy="3032378"/>
          </a:xfrm>
        </p:grpSpPr>
        <p:graphicFrame>
          <p:nvGraphicFramePr>
            <p:cNvPr id="5" name="图表 4"/>
            <p:cNvGraphicFramePr/>
            <p:nvPr>
              <p:extLst>
                <p:ext uri="{D42A27DB-BD31-4B8C-83A1-F6EECF244321}">
                  <p14:modId xmlns:p14="http://schemas.microsoft.com/office/powerpoint/2010/main" val="663503133"/>
                </p:ext>
              </p:extLst>
            </p:nvPr>
          </p:nvGraphicFramePr>
          <p:xfrm>
            <a:off x="3087651" y="4415651"/>
            <a:ext cx="3312368" cy="109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表 5"/>
            <p:cNvGraphicFramePr/>
            <p:nvPr>
              <p:extLst>
                <p:ext uri="{D42A27DB-BD31-4B8C-83A1-F6EECF244321}">
                  <p14:modId xmlns:p14="http://schemas.microsoft.com/office/powerpoint/2010/main" val="1762061107"/>
                </p:ext>
              </p:extLst>
            </p:nvPr>
          </p:nvGraphicFramePr>
          <p:xfrm>
            <a:off x="6111987" y="3479547"/>
            <a:ext cx="1319808" cy="28083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表 7"/>
            <p:cNvGraphicFramePr/>
            <p:nvPr>
              <p:extLst>
                <p:ext uri="{D42A27DB-BD31-4B8C-83A1-F6EECF244321}">
                  <p14:modId xmlns:p14="http://schemas.microsoft.com/office/powerpoint/2010/main" val="1161533219"/>
                </p:ext>
              </p:extLst>
            </p:nvPr>
          </p:nvGraphicFramePr>
          <p:xfrm>
            <a:off x="971600" y="3703613"/>
            <a:ext cx="3503712" cy="28083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cxnSp>
        <p:nvCxnSpPr>
          <p:cNvPr id="10" name="曲线连接符 9"/>
          <p:cNvCxnSpPr/>
          <p:nvPr/>
        </p:nvCxnSpPr>
        <p:spPr>
          <a:xfrm>
            <a:off x="4676931" y="2818151"/>
            <a:ext cx="4226714" cy="2038249"/>
          </a:xfrm>
          <a:prstGeom prst="curvedConnector3">
            <a:avLst>
              <a:gd name="adj1" fmla="val 50000"/>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92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Defenses</a:t>
            </a:r>
            <a:endParaRPr kumimoji="1" lang="zh-CN" altLang="en-US" dirty="0"/>
          </a:p>
        </p:txBody>
      </p:sp>
      <p:sp>
        <p:nvSpPr>
          <p:cNvPr id="3" name="内容占位符 2"/>
          <p:cNvSpPr>
            <a:spLocks noGrp="1"/>
          </p:cNvSpPr>
          <p:nvPr>
            <p:ph idx="1"/>
          </p:nvPr>
        </p:nvSpPr>
        <p:spPr>
          <a:xfrm>
            <a:off x="1405122" y="1805961"/>
            <a:ext cx="8968072" cy="3335666"/>
          </a:xfrm>
        </p:spPr>
        <p:txBody>
          <a:bodyPr>
            <a:normAutofit/>
          </a:bodyPr>
          <a:lstStyle/>
          <a:p>
            <a:pPr marL="342900" indent="-342900">
              <a:buFont typeface="Wingdings" charset="2"/>
              <a:buChar char="l"/>
            </a:pPr>
            <a:r>
              <a:rPr lang="en-US" altLang="zh-CN" dirty="0" smtClean="0"/>
              <a:t>Use </a:t>
            </a:r>
            <a:r>
              <a:rPr lang="en-US" altLang="zh-CN" dirty="0"/>
              <a:t>an exact scheduler which is based on a high precision clock to measure CPU usage time whenever a VM yields and goes idle. </a:t>
            </a:r>
            <a:endParaRPr lang="zh-CN" altLang="en-US" dirty="0" smtClean="0"/>
          </a:p>
          <a:p>
            <a:pPr marL="342900" indent="-342900">
              <a:buFont typeface="Wingdings" charset="2"/>
              <a:buChar char="l"/>
            </a:pPr>
            <a:r>
              <a:rPr lang="en-US" altLang="zh-CN" dirty="0" smtClean="0"/>
              <a:t>The </a:t>
            </a:r>
            <a:r>
              <a:rPr lang="en-US" altLang="zh-CN" dirty="0"/>
              <a:t>other is to use a randomized scheduler, where the scheduler will tick at random intervals between 10 and 30 milliseconds. </a:t>
            </a:r>
          </a:p>
          <a:p>
            <a:endParaRPr kumimoji="1" lang="zh-CN" altLang="en-US" dirty="0"/>
          </a:p>
        </p:txBody>
      </p:sp>
    </p:spTree>
    <p:extLst>
      <p:ext uri="{BB962C8B-B14F-4D97-AF65-F5344CB8AC3E}">
        <p14:creationId xmlns:p14="http://schemas.microsoft.com/office/powerpoint/2010/main" val="308471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Defenses</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822449" y="1027659"/>
            <a:ext cx="8547100" cy="5778500"/>
          </a:xfrm>
          <a:prstGeom prst="rect">
            <a:avLst/>
          </a:prstGeom>
        </p:spPr>
      </p:pic>
    </p:spTree>
    <p:extLst>
      <p:ext uri="{BB962C8B-B14F-4D97-AF65-F5344CB8AC3E}">
        <p14:creationId xmlns:p14="http://schemas.microsoft.com/office/powerpoint/2010/main" val="1311458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虚拟化平台安全问题</a:t>
            </a:r>
            <a:endParaRPr kumimoji="1" lang="zh-CN" altLang="en-US" dirty="0"/>
          </a:p>
        </p:txBody>
      </p:sp>
      <p:sp>
        <p:nvSpPr>
          <p:cNvPr id="3" name="内容占位符 2"/>
          <p:cNvSpPr>
            <a:spLocks noGrp="1"/>
          </p:cNvSpPr>
          <p:nvPr>
            <p:ph idx="1"/>
          </p:nvPr>
        </p:nvSpPr>
        <p:spPr>
          <a:xfrm>
            <a:off x="2271530" y="2391761"/>
            <a:ext cx="7648938" cy="2616138"/>
          </a:xfrm>
        </p:spPr>
        <p:txBody>
          <a:bodyPr/>
          <a:lstStyle/>
          <a:p>
            <a:r>
              <a:rPr lang="en-US" altLang="zh-CN" dirty="0" smtClean="0"/>
              <a:t>A </a:t>
            </a:r>
            <a:r>
              <a:rPr lang="en-US" altLang="zh-CN" dirty="0"/>
              <a:t>malicious VM can also attempt to compromise the hypervisor. This is known as </a:t>
            </a:r>
            <a:r>
              <a:rPr lang="en-US" altLang="zh-CN" i="1" dirty="0"/>
              <a:t>virtual machine escape</a:t>
            </a:r>
            <a:r>
              <a:rPr lang="en-US" altLang="zh-CN" dirty="0"/>
              <a:t>. </a:t>
            </a:r>
          </a:p>
          <a:p>
            <a:endParaRPr kumimoji="1" lang="zh-CN" altLang="en-US" dirty="0"/>
          </a:p>
        </p:txBody>
      </p:sp>
    </p:spTree>
    <p:extLst>
      <p:ext uri="{BB962C8B-B14F-4D97-AF65-F5344CB8AC3E}">
        <p14:creationId xmlns:p14="http://schemas.microsoft.com/office/powerpoint/2010/main" val="1376554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虚拟化平台安全问题</a:t>
            </a:r>
            <a:endParaRPr kumimoji="1" lang="zh-CN" altLang="en-US" dirty="0"/>
          </a:p>
        </p:txBody>
      </p:sp>
      <p:sp>
        <p:nvSpPr>
          <p:cNvPr id="3" name="内容占位符 2"/>
          <p:cNvSpPr>
            <a:spLocks noGrp="1"/>
          </p:cNvSpPr>
          <p:nvPr>
            <p:ph idx="1"/>
          </p:nvPr>
        </p:nvSpPr>
        <p:spPr>
          <a:xfrm>
            <a:off x="1258183" y="1522330"/>
            <a:ext cx="9675631" cy="3784187"/>
          </a:xfrm>
        </p:spPr>
        <p:txBody>
          <a:bodyPr/>
          <a:lstStyle/>
          <a:p>
            <a:pPr marL="342900" indent="-342900">
              <a:buFont typeface="Wingdings" charset="2"/>
              <a:buChar char="l"/>
            </a:pPr>
            <a:r>
              <a:rPr lang="en-US" altLang="zh-CN" i="1" dirty="0"/>
              <a:t>Hypervisor Control Flow Integrity </a:t>
            </a:r>
            <a:endParaRPr lang="en-US" altLang="zh-CN" dirty="0"/>
          </a:p>
          <a:p>
            <a:pPr marL="342900" indent="-342900">
              <a:buFont typeface="Wingdings" charset="2"/>
              <a:buChar char="l"/>
            </a:pPr>
            <a:r>
              <a:rPr lang="en-US" altLang="zh-CN" i="1" dirty="0"/>
              <a:t>Hypervisor Integrity Checking </a:t>
            </a:r>
            <a:endParaRPr lang="en-US" altLang="zh-CN" dirty="0"/>
          </a:p>
          <a:p>
            <a:pPr marL="342900" indent="-342900">
              <a:buFont typeface="Wingdings" charset="2"/>
              <a:buChar char="l"/>
            </a:pPr>
            <a:r>
              <a:rPr lang="en-US" altLang="zh-CN" i="1" dirty="0"/>
              <a:t>Return Oriented Programming Attack on Hypervisors </a:t>
            </a:r>
            <a:endParaRPr lang="en-US" altLang="zh-CN" dirty="0"/>
          </a:p>
          <a:p>
            <a:pPr marL="342900" indent="-342900">
              <a:buFont typeface="Wingdings" charset="2"/>
              <a:buChar char="l"/>
            </a:pPr>
            <a:r>
              <a:rPr lang="en-US" altLang="zh-CN" i="1" dirty="0"/>
              <a:t>Modifying Non-control Data </a:t>
            </a:r>
            <a:endParaRPr lang="en-US" altLang="zh-CN" dirty="0"/>
          </a:p>
          <a:p>
            <a:pPr marL="342900" indent="-342900">
              <a:buFont typeface="Wingdings" charset="2"/>
              <a:buChar char="l"/>
            </a:pPr>
            <a:r>
              <a:rPr lang="en-US" altLang="zh-CN" i="1" dirty="0"/>
              <a:t>VM Rollback Attack </a:t>
            </a:r>
            <a:endParaRPr lang="en-US" altLang="zh-CN" dirty="0"/>
          </a:p>
          <a:p>
            <a:endParaRPr kumimoji="1" lang="zh-CN" altLang="en-US" dirty="0"/>
          </a:p>
        </p:txBody>
      </p:sp>
    </p:spTree>
    <p:extLst>
      <p:ext uri="{BB962C8B-B14F-4D97-AF65-F5344CB8AC3E}">
        <p14:creationId xmlns:p14="http://schemas.microsoft.com/office/powerpoint/2010/main" val="25195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04184322tkyt6gk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
            <a:ext cx="6858000" cy="3857625"/>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c9fcc3cec3fdfc03751f33ced43f8794a4c226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73002"/>
            <a:ext cx="9144000" cy="2632075"/>
          </a:xfrm>
          <a:prstGeom prst="rect">
            <a:avLst/>
          </a:prstGeom>
          <a:noFill/>
          <a:extLst>
            <a:ext uri="{909E8E84-426E-40DD-AFC4-6F175D3DCCD1}">
              <a14:hiddenFill xmlns:a14="http://schemas.microsoft.com/office/drawing/2010/main">
                <a:solidFill>
                  <a:srgbClr val="FFFFFF"/>
                </a:solidFill>
              </a14:hiddenFill>
            </a:ext>
          </a:extLst>
        </p:spPr>
      </p:pic>
      <p:sp>
        <p:nvSpPr>
          <p:cNvPr id="15367" name="Rectangle 7"/>
          <p:cNvSpPr>
            <a:spLocks noGrp="1" noChangeArrowheads="1"/>
          </p:cNvSpPr>
          <p:nvPr>
            <p:ph type="title"/>
          </p:nvPr>
        </p:nvSpPr>
        <p:spPr>
          <a:xfrm>
            <a:off x="1524000" y="685800"/>
            <a:ext cx="2819400" cy="1143000"/>
          </a:xfrm>
        </p:spPr>
        <p:txBody>
          <a:bodyPr/>
          <a:lstStyle/>
          <a:p>
            <a:r>
              <a:rPr lang="zh-CN" altLang="en-US" b="1"/>
              <a:t>宿主型</a:t>
            </a:r>
          </a:p>
        </p:txBody>
      </p:sp>
    </p:spTree>
    <p:extLst>
      <p:ext uri="{BB962C8B-B14F-4D97-AF65-F5344CB8AC3E}">
        <p14:creationId xmlns:p14="http://schemas.microsoft.com/office/powerpoint/2010/main" val="1477689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dirty="0">
                <a:sym typeface="+mn-ea"/>
              </a:rPr>
              <a:t/>
            </a:r>
            <a:br>
              <a:rPr lang="en-US" altLang="zh-CN" dirty="0">
                <a:sym typeface="+mn-ea"/>
              </a:rPr>
            </a:br>
            <a:r>
              <a:rPr lang="en-US" altLang="zh-CN" dirty="0" smtClean="0">
                <a:sym typeface="+mn-ea"/>
              </a:rPr>
              <a:t/>
            </a:r>
            <a:br>
              <a:rPr lang="en-US" altLang="zh-CN" dirty="0" smtClean="0">
                <a:sym typeface="+mn-ea"/>
              </a:rPr>
            </a:br>
            <a:r>
              <a:rPr lang="en-US" altLang="zh-CN" i="1" dirty="0"/>
              <a:t>Hypervisor Control Flow Integrity </a:t>
            </a:r>
            <a:r>
              <a:rPr lang="en-US" altLang="zh-CN" dirty="0"/>
              <a:t/>
            </a:r>
            <a:br>
              <a:rPr lang="en-US" altLang="zh-CN" dirty="0"/>
            </a:br>
            <a:r>
              <a:rPr lang="en-US" altLang="zh-CN" dirty="0" err="1"/>
              <a:t>HyperSafe</a:t>
            </a:r>
            <a:r>
              <a:rPr lang="en-US" altLang="zh-CN" dirty="0"/>
              <a:t> </a:t>
            </a:r>
            <a:r>
              <a:rPr lang="zh-CN" altLang="en-US" dirty="0"/>
              <a:t>架构</a:t>
            </a:r>
            <a:r>
              <a:rPr lang="en-US" altLang="zh-CN" kern="0" spc="100" dirty="0" smtClean="0">
                <a:sym typeface="+mn-ea"/>
              </a:rPr>
              <a:t/>
            </a:r>
            <a:br>
              <a:rPr lang="en-US" altLang="zh-CN" kern="0" spc="100" dirty="0" smtClean="0">
                <a:sym typeface="+mn-ea"/>
              </a:rPr>
            </a:br>
            <a:r>
              <a:rPr lang="en-US" altLang="zh-CN" dirty="0"/>
              <a:t/>
            </a:r>
            <a:br>
              <a:rPr lang="en-US" altLang="zh-CN" dirty="0"/>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endParaRPr lang="en-US" altLang="zh-CN" sz="3200" dirty="0" smtClean="0">
              <a:solidFill>
                <a:schemeClr val="bg1"/>
              </a:solidFill>
            </a:endParaRPr>
          </a:p>
        </p:txBody>
      </p:sp>
    </p:spTree>
    <p:custDataLst>
      <p:tags r:id="rId1"/>
    </p:custDataLst>
    <p:extLst>
      <p:ext uri="{BB962C8B-B14F-4D97-AF65-F5344CB8AC3E}">
        <p14:creationId xmlns:p14="http://schemas.microsoft.com/office/powerpoint/2010/main" val="1918316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384175" y="1272208"/>
            <a:ext cx="11423650" cy="5385945"/>
          </a:xfrm>
        </p:spPr>
        <p:txBody>
          <a:bodyPr>
            <a:normAutofit/>
          </a:bodyPr>
          <a:lstStyle/>
          <a:p>
            <a:r>
              <a:rPr lang="zh-CN" altLang="en-US" sz="2800" dirty="0"/>
              <a:t>针对代码和</a:t>
            </a:r>
            <a:r>
              <a:rPr lang="zh-CN" altLang="en-US" sz="2800" dirty="0" smtClean="0"/>
              <a:t>控制数据</a:t>
            </a:r>
            <a:r>
              <a:rPr lang="zh-CN" altLang="en-US" sz="2800" dirty="0"/>
              <a:t>的完整性保护提出了相关的模型研究</a:t>
            </a:r>
            <a:r>
              <a:rPr lang="zh-CN" altLang="en-US" sz="2800" dirty="0" smtClean="0"/>
              <a:t>。</a:t>
            </a:r>
            <a:endParaRPr lang="en-US" altLang="zh-CN" sz="2800" dirty="0" smtClean="0"/>
          </a:p>
          <a:p>
            <a:r>
              <a:rPr lang="zh-CN" altLang="en-US" sz="2800" dirty="0" smtClean="0"/>
              <a:t>提到</a:t>
            </a:r>
            <a:r>
              <a:rPr lang="zh-CN" altLang="en-US" sz="2800" dirty="0"/>
              <a:t>了两种</a:t>
            </a:r>
            <a:r>
              <a:rPr lang="zh-CN" altLang="en-US" sz="2800" dirty="0" smtClean="0"/>
              <a:t>技术</a:t>
            </a:r>
            <a:r>
              <a:rPr lang="en-US" altLang="zh-CN" sz="2800" dirty="0"/>
              <a:t>: a) Non-</a:t>
            </a:r>
            <a:r>
              <a:rPr lang="en-US" altLang="zh-CN" sz="2800" dirty="0" err="1"/>
              <a:t>bypassable</a:t>
            </a:r>
            <a:r>
              <a:rPr lang="en-US" altLang="zh-CN" sz="2800" dirty="0"/>
              <a:t> memory lockdown</a:t>
            </a:r>
            <a:r>
              <a:rPr lang="zh-CN" altLang="en-US" sz="2800" dirty="0"/>
              <a:t>，是一种内存保护技术， 通过特殊位 </a:t>
            </a:r>
            <a:r>
              <a:rPr lang="en-US" altLang="zh-CN" sz="2800" dirty="0"/>
              <a:t>WP </a:t>
            </a:r>
            <a:r>
              <a:rPr lang="zh-CN" altLang="en-US" sz="2800" dirty="0"/>
              <a:t>来控制是否能写，除了安全更新之外，其他</a:t>
            </a:r>
            <a:r>
              <a:rPr lang="zh-CN" altLang="en-US" sz="2800" dirty="0" smtClean="0"/>
              <a:t>时间</a:t>
            </a:r>
            <a:r>
              <a:rPr lang="zh-CN" altLang="en-US" sz="2800" dirty="0"/>
              <a:t>都处于保护状态，保证了执行期间的数据和代码完整性</a:t>
            </a:r>
            <a:r>
              <a:rPr lang="en-US" altLang="zh-CN" sz="2800" dirty="0"/>
              <a:t>; </a:t>
            </a:r>
            <a:endParaRPr lang="en-US" altLang="zh-CN" sz="2800" dirty="0" smtClean="0"/>
          </a:p>
          <a:p>
            <a:r>
              <a:rPr lang="en-US" altLang="zh-CN" sz="2800" dirty="0" smtClean="0"/>
              <a:t>b</a:t>
            </a:r>
            <a:r>
              <a:rPr lang="en-US" altLang="zh-CN" sz="2800" dirty="0"/>
              <a:t>) Restricted pointer indexing</a:t>
            </a:r>
            <a:r>
              <a:rPr lang="zh-CN" altLang="en-US" sz="2800" dirty="0"/>
              <a:t>，通过将控制数据指针限制到一个</a:t>
            </a:r>
            <a:r>
              <a:rPr lang="zh-CN" altLang="en-US" sz="2800" dirty="0" smtClean="0"/>
              <a:t>自己</a:t>
            </a:r>
            <a:r>
              <a:rPr lang="zh-CN" altLang="en-US" sz="2800" dirty="0"/>
              <a:t>建立的表中进行监控</a:t>
            </a:r>
            <a:r>
              <a:rPr lang="zh-CN" altLang="en-US" sz="2800" dirty="0" smtClean="0"/>
              <a:t>。</a:t>
            </a:r>
            <a:endParaRPr lang="en-US" altLang="zh-CN" sz="2800" dirty="0" smtClean="0"/>
          </a:p>
          <a:p>
            <a:r>
              <a:rPr lang="en-US" altLang="zh-CN" sz="2800" dirty="0" err="1" smtClean="0"/>
              <a:t>HyperSafe</a:t>
            </a:r>
            <a:r>
              <a:rPr lang="en-US" altLang="zh-CN" sz="2800" dirty="0" smtClean="0"/>
              <a:t> </a:t>
            </a:r>
            <a:r>
              <a:rPr lang="zh-CN" altLang="en-US" sz="2800" dirty="0"/>
              <a:t>能灵活地控制数据流的</a:t>
            </a:r>
            <a:r>
              <a:rPr lang="zh-CN" altLang="en-US" sz="2800" dirty="0" smtClean="0"/>
              <a:t>完整性</a:t>
            </a:r>
            <a:r>
              <a:rPr lang="zh-CN" altLang="en-US" sz="2800" dirty="0"/>
              <a:t>。</a:t>
            </a:r>
          </a:p>
        </p:txBody>
      </p:sp>
    </p:spTree>
    <p:extLst>
      <p:ext uri="{BB962C8B-B14F-4D97-AF65-F5344CB8AC3E}">
        <p14:creationId xmlns:p14="http://schemas.microsoft.com/office/powerpoint/2010/main" val="4088382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dirty="0">
                <a:sym typeface="+mn-ea"/>
              </a:rPr>
              <a:t/>
            </a:r>
            <a:br>
              <a:rPr lang="en-US" altLang="zh-CN" dirty="0">
                <a:sym typeface="+mn-ea"/>
              </a:rPr>
            </a:br>
            <a:r>
              <a:rPr lang="en-US" altLang="zh-CN" dirty="0">
                <a:sym typeface="+mn-ea"/>
              </a:rPr>
              <a:t/>
            </a:r>
            <a:br>
              <a:rPr lang="en-US" altLang="zh-CN" dirty="0">
                <a:sym typeface="+mn-ea"/>
              </a:rPr>
            </a:br>
            <a:r>
              <a:rPr lang="en-US" altLang="zh-CN" i="1" dirty="0"/>
              <a:t>Hypervisor Integrity Checking </a:t>
            </a:r>
            <a:r>
              <a:rPr lang="en-US" altLang="zh-CN" dirty="0"/>
              <a:t/>
            </a:r>
            <a:br>
              <a:rPr lang="en-US" altLang="zh-CN" dirty="0"/>
            </a:br>
            <a:r>
              <a:rPr lang="en-US" altLang="zh-CN" dirty="0" err="1"/>
              <a:t>HyperSentry</a:t>
            </a:r>
            <a:r>
              <a:rPr lang="zh-CN" altLang="en-US" kern="0" spc="100" dirty="0"/>
              <a:t/>
            </a:r>
            <a:br>
              <a:rPr lang="zh-CN" altLang="en-US" kern="0" spc="100" dirty="0"/>
            </a:br>
            <a:r>
              <a:rPr lang="en-US" altLang="zh-CN" dirty="0"/>
              <a:t/>
            </a:r>
            <a:br>
              <a:rPr lang="en-US" altLang="zh-CN" dirty="0"/>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endParaRPr lang="en-US" altLang="zh-CN" sz="3200" dirty="0" smtClean="0">
              <a:solidFill>
                <a:schemeClr val="bg1"/>
              </a:solidFill>
            </a:endParaRPr>
          </a:p>
        </p:txBody>
      </p:sp>
    </p:spTree>
    <p:custDataLst>
      <p:tags r:id="rId1"/>
    </p:custDataLst>
    <p:extLst>
      <p:ext uri="{BB962C8B-B14F-4D97-AF65-F5344CB8AC3E}">
        <p14:creationId xmlns:p14="http://schemas.microsoft.com/office/powerpoint/2010/main" val="12498302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781741" y="1096037"/>
            <a:ext cx="10707895" cy="6297612"/>
          </a:xfrm>
        </p:spPr>
        <p:txBody>
          <a:bodyPr>
            <a:normAutofit/>
          </a:bodyPr>
          <a:lstStyle/>
          <a:p>
            <a:r>
              <a:rPr lang="zh-CN" altLang="en-US" dirty="0"/>
              <a:t>当完整性检测模块</a:t>
            </a:r>
            <a:r>
              <a:rPr lang="zh-CN" altLang="en-US" dirty="0" smtClean="0"/>
              <a:t>在激活</a:t>
            </a:r>
            <a:r>
              <a:rPr lang="zh-CN" altLang="en-US" dirty="0"/>
              <a:t>时，如果 </a:t>
            </a:r>
            <a:r>
              <a:rPr lang="en-US" altLang="zh-CN" dirty="0"/>
              <a:t>VMM </a:t>
            </a:r>
            <a:r>
              <a:rPr lang="zh-CN" altLang="en-US" dirty="0"/>
              <a:t>已经被攻击，那么在激活过程中会擦除</a:t>
            </a:r>
            <a:r>
              <a:rPr lang="zh-CN" altLang="en-US" dirty="0" smtClean="0"/>
              <a:t>以往</a:t>
            </a:r>
            <a:r>
              <a:rPr lang="zh-CN" altLang="en-US" dirty="0"/>
              <a:t>的攻击痕迹，</a:t>
            </a:r>
            <a:r>
              <a:rPr lang="zh-CN" altLang="en-US" dirty="0" smtClean="0"/>
              <a:t>因此提出</a:t>
            </a:r>
            <a:r>
              <a:rPr lang="zh-CN" altLang="en-US" dirty="0"/>
              <a:t>了一种隐蔽的激活方法，通过</a:t>
            </a:r>
            <a:r>
              <a:rPr lang="zh-CN" altLang="en-US" dirty="0" smtClean="0"/>
              <a:t>外部</a:t>
            </a:r>
            <a:r>
              <a:rPr lang="zh-CN" altLang="en-US" dirty="0"/>
              <a:t>的 </a:t>
            </a:r>
            <a:r>
              <a:rPr lang="en-US" altLang="zh-CN" dirty="0"/>
              <a:t>out-of-band </a:t>
            </a:r>
            <a:r>
              <a:rPr lang="zh-CN" altLang="en-US" dirty="0"/>
              <a:t>信道 </a:t>
            </a:r>
            <a:r>
              <a:rPr lang="en-US" altLang="zh-CN" dirty="0"/>
              <a:t>IPMI </a:t>
            </a:r>
            <a:r>
              <a:rPr lang="zh-CN" altLang="en-US" dirty="0"/>
              <a:t>来激活，并通过系统管理模块 </a:t>
            </a:r>
            <a:r>
              <a:rPr lang="en-US" altLang="zh-CN" dirty="0"/>
              <a:t>SMM </a:t>
            </a:r>
            <a:r>
              <a:rPr lang="zh-CN" altLang="en-US" dirty="0"/>
              <a:t>来保护基本代码和关键数据的安全性</a:t>
            </a:r>
            <a:r>
              <a:rPr lang="zh-CN" altLang="en-US" dirty="0" smtClean="0"/>
              <a:t>。</a:t>
            </a:r>
            <a:endParaRPr lang="en-US" altLang="zh-CN" dirty="0" smtClean="0"/>
          </a:p>
          <a:p>
            <a:r>
              <a:rPr lang="zh-CN" altLang="en-US" dirty="0" smtClean="0"/>
              <a:t>还提出</a:t>
            </a:r>
            <a:r>
              <a:rPr lang="zh-CN" altLang="en-US" dirty="0"/>
              <a:t>了一种基于 </a:t>
            </a:r>
            <a:r>
              <a:rPr lang="en-US" altLang="zh-CN" dirty="0"/>
              <a:t>Hypervisor </a:t>
            </a:r>
            <a:r>
              <a:rPr lang="zh-CN" altLang="en-US" dirty="0"/>
              <a:t>的虚拟机系统 </a:t>
            </a:r>
            <a:r>
              <a:rPr lang="en-US" altLang="zh-CN" dirty="0"/>
              <a:t>VMs </a:t>
            </a:r>
            <a:r>
              <a:rPr lang="zh-CN" altLang="en-US" dirty="0" smtClean="0">
                <a:solidFill>
                  <a:srgbClr val="FF0000"/>
                </a:solidFill>
              </a:rPr>
              <a:t>完整性测试</a:t>
            </a:r>
            <a:r>
              <a:rPr lang="zh-CN" altLang="en-US" dirty="0">
                <a:solidFill>
                  <a:srgbClr val="FF0000"/>
                </a:solidFill>
              </a:rPr>
              <a:t>代理 </a:t>
            </a:r>
            <a:r>
              <a:rPr lang="en-US" altLang="zh-CN" dirty="0">
                <a:solidFill>
                  <a:srgbClr val="FF0000"/>
                </a:solidFill>
              </a:rPr>
              <a:t>HIMA</a:t>
            </a:r>
            <a:r>
              <a:rPr lang="zh-CN" altLang="en-US" dirty="0"/>
              <a:t>，可以实现客户系统关键事件的动态监视和</a:t>
            </a:r>
            <a:r>
              <a:rPr lang="zh-CN" altLang="en-US" dirty="0" smtClean="0"/>
              <a:t>客户</a:t>
            </a:r>
            <a:r>
              <a:rPr lang="zh-CN" altLang="en-US" dirty="0"/>
              <a:t>内存的保护，在程序完整性测试上通过对加载到内存的</a:t>
            </a:r>
            <a:r>
              <a:rPr lang="zh-CN" altLang="en-US" dirty="0" smtClean="0"/>
              <a:t>代码和</a:t>
            </a:r>
            <a:r>
              <a:rPr lang="zh-CN" altLang="en-US" dirty="0"/>
              <a:t>数据段进行哈希计算来确认完整性</a:t>
            </a:r>
            <a:r>
              <a:rPr lang="en-US" altLang="zh-CN" dirty="0"/>
              <a:t>; </a:t>
            </a:r>
            <a:r>
              <a:rPr lang="zh-CN" altLang="en-US" dirty="0"/>
              <a:t>在内存保护上，</a:t>
            </a:r>
            <a:r>
              <a:rPr lang="en-US" altLang="zh-CN" dirty="0"/>
              <a:t>HIMA </a:t>
            </a:r>
            <a:r>
              <a:rPr lang="zh-CN" altLang="en-US" dirty="0"/>
              <a:t>通过访问权限限制来保护客户内存，并使用测试虚拟域内存</a:t>
            </a:r>
            <a:r>
              <a:rPr lang="zh-CN" altLang="en-US" dirty="0" smtClean="0"/>
              <a:t>地址</a:t>
            </a:r>
            <a:r>
              <a:rPr lang="zh-CN" altLang="en-US" dirty="0"/>
              <a:t>的哈希方法来确保页映射中发生的安全问题。</a:t>
            </a:r>
          </a:p>
        </p:txBody>
      </p:sp>
    </p:spTree>
    <p:extLst>
      <p:ext uri="{BB962C8B-B14F-4D97-AF65-F5344CB8AC3E}">
        <p14:creationId xmlns:p14="http://schemas.microsoft.com/office/powerpoint/2010/main" val="11729595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sz="quarter" idx="13"/>
          </p:nvPr>
        </p:nvPicPr>
        <p:blipFill>
          <a:blip r:embed="rId2"/>
          <a:stretch>
            <a:fillRect/>
          </a:stretch>
        </p:blipFill>
        <p:spPr>
          <a:xfrm>
            <a:off x="1902425" y="1349115"/>
            <a:ext cx="8401335" cy="4278664"/>
          </a:xfrm>
          <a:prstGeom prst="rect">
            <a:avLst/>
          </a:prstGeom>
        </p:spPr>
      </p:pic>
    </p:spTree>
    <p:extLst>
      <p:ext uri="{BB962C8B-B14F-4D97-AF65-F5344CB8AC3E}">
        <p14:creationId xmlns:p14="http://schemas.microsoft.com/office/powerpoint/2010/main" val="1211749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ROP</a:t>
            </a:r>
            <a:endParaRPr kumimoji="1" lang="zh-CN" altLang="en-US" dirty="0"/>
          </a:p>
        </p:txBody>
      </p:sp>
      <p:sp>
        <p:nvSpPr>
          <p:cNvPr id="3" name="内容占位符 2"/>
          <p:cNvSpPr>
            <a:spLocks noGrp="1"/>
          </p:cNvSpPr>
          <p:nvPr>
            <p:ph idx="1"/>
          </p:nvPr>
        </p:nvSpPr>
        <p:spPr>
          <a:xfrm>
            <a:off x="1141750" y="1792157"/>
            <a:ext cx="9908497" cy="4518703"/>
          </a:xfrm>
        </p:spPr>
        <p:txBody>
          <a:bodyPr>
            <a:normAutofit/>
          </a:bodyPr>
          <a:lstStyle/>
          <a:p>
            <a:pPr marL="342900" indent="-342900">
              <a:buFont typeface="Wingdings" charset="2"/>
              <a:buChar char="n"/>
            </a:pPr>
            <a:r>
              <a:rPr lang="zh-CN" altLang="en-US" dirty="0"/>
              <a:t>顾名思义</a:t>
            </a:r>
            <a:r>
              <a:rPr lang="en-US" altLang="zh-CN" dirty="0"/>
              <a:t>ROP</a:t>
            </a:r>
            <a:r>
              <a:rPr lang="zh-CN" altLang="en-US" dirty="0"/>
              <a:t>，就是面向</a:t>
            </a:r>
            <a:r>
              <a:rPr lang="zh-CN" altLang="en-US" b="1" dirty="0"/>
              <a:t>返回语句</a:t>
            </a:r>
            <a:r>
              <a:rPr lang="zh-CN" altLang="en-US" dirty="0"/>
              <a:t>的编程方法，它借用</a:t>
            </a:r>
            <a:r>
              <a:rPr lang="en-US" altLang="zh-CN" dirty="0" err="1"/>
              <a:t>libc</a:t>
            </a:r>
            <a:r>
              <a:rPr lang="zh-CN" altLang="en-US" dirty="0"/>
              <a:t>代码段里面的多个</a:t>
            </a:r>
            <a:r>
              <a:rPr lang="en-US" altLang="zh-CN" dirty="0" err="1"/>
              <a:t>retq</a:t>
            </a:r>
            <a:r>
              <a:rPr lang="zh-CN" altLang="en-US" dirty="0"/>
              <a:t>前的一段指令拼凑成一段有效的逻辑，从而达到攻击的目标。</a:t>
            </a:r>
          </a:p>
          <a:p>
            <a:pPr marL="342900" indent="-342900">
              <a:buFont typeface="Wingdings" charset="2"/>
              <a:buChar char="n"/>
            </a:pPr>
            <a:r>
              <a:rPr lang="zh-CN" altLang="en-US" dirty="0"/>
              <a:t>为什么是</a:t>
            </a:r>
            <a:r>
              <a:rPr lang="en-US" altLang="zh-CN" dirty="0" err="1"/>
              <a:t>retq</a:t>
            </a:r>
            <a:r>
              <a:rPr lang="zh-CN" altLang="en-US" dirty="0"/>
              <a:t>，因为</a:t>
            </a:r>
            <a:r>
              <a:rPr lang="en-US" altLang="zh-CN" dirty="0" err="1"/>
              <a:t>retq</a:t>
            </a:r>
            <a:r>
              <a:rPr lang="zh-CN" altLang="en-US" dirty="0"/>
              <a:t>指令返到哪里执行，由栈上的内容决定，而这是攻击者很容易控制的地址。</a:t>
            </a:r>
          </a:p>
          <a:p>
            <a:pPr marL="342900" indent="-342900">
              <a:buFont typeface="Wingdings" charset="2"/>
              <a:buChar char="n"/>
            </a:pPr>
            <a:r>
              <a:rPr lang="zh-CN" altLang="en-US" dirty="0"/>
              <a:t>那参数如何控制，就是利用</a:t>
            </a:r>
            <a:r>
              <a:rPr lang="en-US" altLang="zh-CN" dirty="0" err="1"/>
              <a:t>retq</a:t>
            </a:r>
            <a:r>
              <a:rPr lang="zh-CN" altLang="en-US" dirty="0"/>
              <a:t>执行前的</a:t>
            </a:r>
            <a:r>
              <a:rPr lang="en-US" altLang="zh-CN" dirty="0"/>
              <a:t>pop </a:t>
            </a:r>
            <a:r>
              <a:rPr lang="en-US" altLang="zh-CN" dirty="0" err="1"/>
              <a:t>reg</a:t>
            </a:r>
            <a:r>
              <a:rPr lang="zh-CN" altLang="en-US" dirty="0"/>
              <a:t>指令，将栈上的内容弹到指令的寄存器上，来达到预期</a:t>
            </a:r>
          </a:p>
          <a:p>
            <a:pPr marL="342900" indent="-342900">
              <a:buFont typeface="Wingdings" charset="2"/>
              <a:buChar char="n"/>
            </a:pPr>
            <a:r>
              <a:rPr lang="zh-CN" altLang="en-US" dirty="0"/>
              <a:t>一段</a:t>
            </a:r>
            <a:r>
              <a:rPr lang="en-US" altLang="zh-CN" dirty="0" err="1"/>
              <a:t>retq</a:t>
            </a:r>
            <a:r>
              <a:rPr lang="zh-CN" altLang="en-US" dirty="0"/>
              <a:t>指令未必能完全到想攻击目标的前提条件，那可在栈上控制</a:t>
            </a:r>
            <a:r>
              <a:rPr lang="en-US" altLang="zh-CN" dirty="0" err="1"/>
              <a:t>retq</a:t>
            </a:r>
            <a:r>
              <a:rPr lang="zh-CN" altLang="en-US" dirty="0"/>
              <a:t>指令跳到另一段</a:t>
            </a:r>
            <a:r>
              <a:rPr lang="en-US" altLang="zh-CN" dirty="0" err="1"/>
              <a:t>retq</a:t>
            </a:r>
            <a:r>
              <a:rPr lang="zh-CN" altLang="en-US" dirty="0"/>
              <a:t>指令表，如果它还达不到目标，再跳到另一段</a:t>
            </a:r>
            <a:r>
              <a:rPr lang="en-US" altLang="zh-CN" dirty="0" err="1"/>
              <a:t>retq</a:t>
            </a:r>
            <a:r>
              <a:rPr lang="zh-CN" altLang="en-US" dirty="0"/>
              <a:t>，直到攻击目标实现。</a:t>
            </a:r>
          </a:p>
          <a:p>
            <a:endParaRPr kumimoji="1" lang="zh-CN" altLang="en-US" dirty="0"/>
          </a:p>
        </p:txBody>
      </p:sp>
    </p:spTree>
    <p:extLst>
      <p:ext uri="{BB962C8B-B14F-4D97-AF65-F5344CB8AC3E}">
        <p14:creationId xmlns:p14="http://schemas.microsoft.com/office/powerpoint/2010/main" val="1979751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Defenses</a:t>
            </a:r>
            <a:endParaRPr kumimoji="1" lang="zh-CN" altLang="en-US" dirty="0"/>
          </a:p>
        </p:txBody>
      </p:sp>
      <p:sp>
        <p:nvSpPr>
          <p:cNvPr id="3" name="内容占位符 2"/>
          <p:cNvSpPr>
            <a:spLocks noGrp="1"/>
          </p:cNvSpPr>
          <p:nvPr>
            <p:ph idx="1"/>
          </p:nvPr>
        </p:nvSpPr>
        <p:spPr>
          <a:xfrm>
            <a:off x="1405122" y="1805961"/>
            <a:ext cx="8968072" cy="3335666"/>
          </a:xfrm>
        </p:spPr>
        <p:txBody>
          <a:bodyPr>
            <a:normAutofit/>
          </a:bodyPr>
          <a:lstStyle/>
          <a:p>
            <a:r>
              <a:rPr kumimoji="1" lang="zh-CN" altLang="en-US" dirty="0" smtClean="0"/>
              <a:t>持续地监控分析栈的内容，利用</a:t>
            </a:r>
            <a:r>
              <a:rPr kumimoji="1" lang="en-US" altLang="zh-CN" dirty="0" smtClean="0"/>
              <a:t>ROP</a:t>
            </a:r>
            <a:r>
              <a:rPr kumimoji="1" lang="zh-CN" altLang="en-US" dirty="0" smtClean="0"/>
              <a:t>程序的攻击特点：攻击程序内需要很多地址，利用这个搜寻攻击者。</a:t>
            </a:r>
            <a:endParaRPr kumimoji="1" lang="zh-CN" altLang="en-US" dirty="0"/>
          </a:p>
        </p:txBody>
      </p:sp>
    </p:spTree>
    <p:extLst>
      <p:ext uri="{BB962C8B-B14F-4D97-AF65-F5344CB8AC3E}">
        <p14:creationId xmlns:p14="http://schemas.microsoft.com/office/powerpoint/2010/main" val="527915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a:t>Modifying Non-control Data </a:t>
            </a:r>
            <a:endParaRPr kumimoji="1" lang="zh-CN" altLang="en-US" dirty="0"/>
          </a:p>
        </p:txBody>
      </p:sp>
      <p:sp>
        <p:nvSpPr>
          <p:cNvPr id="3" name="内容占位符 2"/>
          <p:cNvSpPr>
            <a:spLocks noGrp="1"/>
          </p:cNvSpPr>
          <p:nvPr>
            <p:ph idx="1"/>
          </p:nvPr>
        </p:nvSpPr>
        <p:spPr>
          <a:xfrm>
            <a:off x="838200" y="1454045"/>
            <a:ext cx="10179570" cy="4691922"/>
          </a:xfrm>
        </p:spPr>
        <p:txBody>
          <a:bodyPr>
            <a:normAutofit/>
          </a:bodyPr>
          <a:lstStyle/>
          <a:p>
            <a:pPr marL="342900" indent="-342900">
              <a:buFont typeface="Wingdings" charset="2"/>
              <a:buChar char="l"/>
            </a:pPr>
            <a:r>
              <a:rPr lang="en-US" altLang="zh-CN" dirty="0"/>
              <a:t>There are three types of non-control data an attacker could attempt to modify. </a:t>
            </a:r>
            <a:endParaRPr lang="zh-CN" altLang="en-US" dirty="0" smtClean="0"/>
          </a:p>
          <a:p>
            <a:pPr marL="342900" indent="-342900">
              <a:buFont typeface="Wingdings" charset="2"/>
              <a:buChar char="l"/>
            </a:pPr>
            <a:r>
              <a:rPr lang="en-US" altLang="zh-CN" dirty="0" smtClean="0"/>
              <a:t>The </a:t>
            </a:r>
            <a:r>
              <a:rPr lang="en-US" altLang="zh-CN" dirty="0"/>
              <a:t>first is the privilege level data which could escalate a VM to a more privileged state. </a:t>
            </a:r>
            <a:endParaRPr lang="zh-CN" altLang="en-US" dirty="0" smtClean="0"/>
          </a:p>
          <a:p>
            <a:pPr marL="342900" indent="-342900">
              <a:buFont typeface="Wingdings" charset="2"/>
              <a:buChar char="l"/>
            </a:pPr>
            <a:r>
              <a:rPr lang="en-US" altLang="zh-CN" dirty="0" smtClean="0"/>
              <a:t>The </a:t>
            </a:r>
            <a:r>
              <a:rPr lang="en-US" altLang="zh-CN" dirty="0"/>
              <a:t>second is resource utilization data which could let an attacker gain more than their fair share of physical resources. </a:t>
            </a:r>
            <a:endParaRPr lang="zh-CN" altLang="en-US" dirty="0" smtClean="0"/>
          </a:p>
          <a:p>
            <a:pPr marL="342900" indent="-342900">
              <a:buFont typeface="Wingdings" charset="2"/>
              <a:buChar char="l"/>
            </a:pPr>
            <a:r>
              <a:rPr lang="en-US" altLang="zh-CN" dirty="0" smtClean="0"/>
              <a:t>The </a:t>
            </a:r>
            <a:r>
              <a:rPr lang="en-US" altLang="zh-CN" dirty="0"/>
              <a:t>third is security policy data which could let a sensitive VM run on a machine with other VMs that would then attempt to steal its data via side-channels. </a:t>
            </a:r>
          </a:p>
          <a:p>
            <a:endParaRPr kumimoji="1" lang="zh-CN" altLang="en-US" dirty="0"/>
          </a:p>
        </p:txBody>
      </p:sp>
    </p:spTree>
    <p:extLst>
      <p:ext uri="{BB962C8B-B14F-4D97-AF65-F5344CB8AC3E}">
        <p14:creationId xmlns:p14="http://schemas.microsoft.com/office/powerpoint/2010/main" val="202453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Defenses</a:t>
            </a:r>
            <a:endParaRPr kumimoji="1" lang="zh-CN" altLang="en-US" dirty="0"/>
          </a:p>
        </p:txBody>
      </p:sp>
      <p:sp>
        <p:nvSpPr>
          <p:cNvPr id="3" name="内容占位符 2"/>
          <p:cNvSpPr>
            <a:spLocks noGrp="1"/>
          </p:cNvSpPr>
          <p:nvPr>
            <p:ph idx="1"/>
          </p:nvPr>
        </p:nvSpPr>
        <p:spPr>
          <a:xfrm>
            <a:off x="1405122" y="1805961"/>
            <a:ext cx="8968072" cy="3335666"/>
          </a:xfrm>
        </p:spPr>
        <p:txBody>
          <a:bodyPr>
            <a:normAutofit/>
          </a:bodyPr>
          <a:lstStyle/>
          <a:p>
            <a:pPr marL="342900" indent="-342900">
              <a:buFont typeface="Wingdings" charset="2"/>
              <a:buChar char="l"/>
            </a:pPr>
            <a:r>
              <a:rPr lang="en-US" altLang="zh-CN" dirty="0"/>
              <a:t>T</a:t>
            </a:r>
            <a:r>
              <a:rPr lang="en-US" altLang="zh-CN" dirty="0" smtClean="0"/>
              <a:t>hey </a:t>
            </a:r>
            <a:r>
              <a:rPr lang="en-US" altLang="zh-CN" dirty="0"/>
              <a:t>proposed to use hardware features to only allow certain functions to write the memory locations where the non-control data is located. </a:t>
            </a:r>
            <a:endParaRPr lang="zh-CN" altLang="en-US" dirty="0" smtClean="0"/>
          </a:p>
          <a:p>
            <a:pPr marL="342900" indent="-342900">
              <a:buFont typeface="Wingdings" charset="2"/>
              <a:buChar char="l"/>
            </a:pPr>
            <a:r>
              <a:rPr lang="en-US" altLang="zh-CN" dirty="0" smtClean="0"/>
              <a:t>This </a:t>
            </a:r>
            <a:r>
              <a:rPr lang="en-US" altLang="zh-CN" dirty="0"/>
              <a:t>could use a non-</a:t>
            </a:r>
            <a:r>
              <a:rPr lang="en-US" altLang="zh-CN" dirty="0" err="1"/>
              <a:t>bypassable</a:t>
            </a:r>
            <a:r>
              <a:rPr lang="en-US" altLang="zh-CN" dirty="0"/>
              <a:t> memory lockdown as previous discussed in </a:t>
            </a:r>
            <a:r>
              <a:rPr lang="en-US" altLang="zh-CN" dirty="0" err="1"/>
              <a:t>HyperSafe</a:t>
            </a:r>
            <a:r>
              <a:rPr lang="en-US" altLang="zh-CN" dirty="0"/>
              <a:t> </a:t>
            </a:r>
          </a:p>
          <a:p>
            <a:endParaRPr kumimoji="1" lang="zh-CN" altLang="en-US" dirty="0"/>
          </a:p>
        </p:txBody>
      </p:sp>
    </p:spTree>
    <p:extLst>
      <p:ext uri="{BB962C8B-B14F-4D97-AF65-F5344CB8AC3E}">
        <p14:creationId xmlns:p14="http://schemas.microsoft.com/office/powerpoint/2010/main" val="1402394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a:t>VM Rollback Attack </a:t>
            </a:r>
            <a:endParaRPr kumimoji="1" lang="zh-CN" altLang="en-US" dirty="0"/>
          </a:p>
        </p:txBody>
      </p:sp>
      <p:sp>
        <p:nvSpPr>
          <p:cNvPr id="3" name="内容占位符 2"/>
          <p:cNvSpPr>
            <a:spLocks noGrp="1"/>
          </p:cNvSpPr>
          <p:nvPr>
            <p:ph idx="1"/>
          </p:nvPr>
        </p:nvSpPr>
        <p:spPr>
          <a:xfrm>
            <a:off x="1270209" y="1341265"/>
            <a:ext cx="9432767" cy="5074525"/>
          </a:xfrm>
        </p:spPr>
        <p:txBody>
          <a:bodyPr>
            <a:normAutofit/>
          </a:bodyPr>
          <a:lstStyle/>
          <a:p>
            <a:pPr marL="342900" indent="-342900">
              <a:buFont typeface="Wingdings" charset="2"/>
              <a:buChar char="l"/>
            </a:pPr>
            <a:r>
              <a:rPr lang="en-US" altLang="zh-CN" dirty="0"/>
              <a:t>This attack results in a part of the target VM’s execution history being lost, which could let the attacker bypass security systems or undo </a:t>
            </a:r>
            <a:r>
              <a:rPr lang="en-US" altLang="zh-CN" dirty="0" smtClean="0"/>
              <a:t>security</a:t>
            </a:r>
            <a:r>
              <a:rPr lang="zh-CN" altLang="en-US" dirty="0" smtClean="0"/>
              <a:t> </a:t>
            </a:r>
            <a:r>
              <a:rPr lang="en-US" altLang="zh-CN" dirty="0"/>
              <a:t>patches and updates applied to the target VM. </a:t>
            </a:r>
            <a:endParaRPr lang="zh-CN" altLang="en-US" dirty="0" smtClean="0"/>
          </a:p>
          <a:p>
            <a:pPr marL="342900" indent="-342900">
              <a:buFont typeface="Wingdings" charset="2"/>
              <a:buChar char="l"/>
            </a:pPr>
            <a:r>
              <a:rPr lang="en-US" altLang="zh-CN" dirty="0" smtClean="0"/>
              <a:t>This Figure </a:t>
            </a:r>
            <a:r>
              <a:rPr lang="en-US" altLang="zh-CN" dirty="0"/>
              <a:t>5. An attacker is trying to brute force a password. When the target VM triggers a security alert, the compromised hypervisor rolls back to the previous snapshot to allow it to continue the brute force </a:t>
            </a:r>
            <a:r>
              <a:rPr lang="en-US" altLang="zh-CN" dirty="0" smtClean="0"/>
              <a:t>attack</a:t>
            </a:r>
            <a:r>
              <a:rPr lang="en-US" altLang="zh-CN" dirty="0"/>
              <a:t>.</a:t>
            </a:r>
          </a:p>
          <a:p>
            <a:endParaRPr lang="en-US" altLang="zh-CN" dirty="0"/>
          </a:p>
        </p:txBody>
      </p:sp>
    </p:spTree>
    <p:extLst>
      <p:ext uri="{BB962C8B-B14F-4D97-AF65-F5344CB8AC3E}">
        <p14:creationId xmlns:p14="http://schemas.microsoft.com/office/powerpoint/2010/main" val="62014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7"/>
          <p:cNvSpPr>
            <a:spLocks noGrp="1" noChangeArrowheads="1"/>
          </p:cNvSpPr>
          <p:nvPr>
            <p:ph type="title"/>
          </p:nvPr>
        </p:nvSpPr>
        <p:spPr>
          <a:xfrm>
            <a:off x="1981200" y="274638"/>
            <a:ext cx="8229600" cy="2620962"/>
          </a:xfrm>
        </p:spPr>
        <p:txBody>
          <a:bodyPr/>
          <a:lstStyle/>
          <a:p>
            <a:r>
              <a:rPr lang="zh-CN" altLang="en-US" b="1" dirty="0"/>
              <a:t>裸机型</a:t>
            </a:r>
            <a:br>
              <a:rPr lang="zh-CN" altLang="en-US" b="1" dirty="0"/>
            </a:br>
            <a:r>
              <a:rPr lang="en-US" altLang="zh-CN" b="1" dirty="0"/>
              <a:t>VMware ESX </a:t>
            </a:r>
            <a:r>
              <a:rPr lang="en-US" altLang="zh-CN" b="1" dirty="0" smtClean="0"/>
              <a:t>server</a:t>
            </a:r>
            <a:endParaRPr lang="en-US" altLang="zh-CN" b="1" dirty="0"/>
          </a:p>
        </p:txBody>
      </p:sp>
      <p:pic>
        <p:nvPicPr>
          <p:cNvPr id="16392" name="Picture 8" descr="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950" y="2590569"/>
            <a:ext cx="9144000" cy="365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272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1225550" y="158750"/>
            <a:ext cx="9740900" cy="6540500"/>
          </a:xfrm>
          <a:prstGeom prst="rect">
            <a:avLst/>
          </a:prstGeom>
        </p:spPr>
      </p:pic>
    </p:spTree>
    <p:extLst>
      <p:ext uri="{BB962C8B-B14F-4D97-AF65-F5344CB8AC3E}">
        <p14:creationId xmlns:p14="http://schemas.microsoft.com/office/powerpoint/2010/main" val="1562196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Defenses</a:t>
            </a:r>
            <a:endParaRPr kumimoji="1" lang="zh-CN" altLang="en-US" dirty="0"/>
          </a:p>
        </p:txBody>
      </p:sp>
      <p:sp>
        <p:nvSpPr>
          <p:cNvPr id="3" name="内容占位符 2"/>
          <p:cNvSpPr>
            <a:spLocks noGrp="1"/>
          </p:cNvSpPr>
          <p:nvPr>
            <p:ph idx="1"/>
          </p:nvPr>
        </p:nvSpPr>
        <p:spPr>
          <a:xfrm>
            <a:off x="1405122" y="1805961"/>
            <a:ext cx="8968072" cy="3335666"/>
          </a:xfrm>
        </p:spPr>
        <p:txBody>
          <a:bodyPr>
            <a:normAutofit/>
          </a:bodyPr>
          <a:lstStyle/>
          <a:p>
            <a:pPr marL="342900" indent="-342900">
              <a:buFont typeface="Wingdings" charset="2"/>
              <a:buChar char="l"/>
            </a:pPr>
            <a:r>
              <a:rPr lang="zh-CN" altLang="en-US" dirty="0" smtClean="0"/>
              <a:t>区分真的</a:t>
            </a:r>
            <a:r>
              <a:rPr lang="en-US" altLang="zh-CN" dirty="0" smtClean="0"/>
              <a:t>resume()</a:t>
            </a:r>
            <a:r>
              <a:rPr lang="zh-CN" altLang="en-US" dirty="0" smtClean="0"/>
              <a:t>函数和攻击者，但要考虑</a:t>
            </a:r>
            <a:r>
              <a:rPr lang="en-US" altLang="zh-CN" dirty="0" smtClean="0"/>
              <a:t>VM</a:t>
            </a:r>
            <a:r>
              <a:rPr lang="zh-CN" altLang="en-US" dirty="0" smtClean="0"/>
              <a:t>的负载</a:t>
            </a:r>
            <a:endParaRPr kumimoji="1" lang="zh-CN" altLang="en-US" dirty="0" smtClean="0"/>
          </a:p>
          <a:p>
            <a:pPr marL="342900" indent="-342900">
              <a:buFont typeface="Wingdings" charset="2"/>
              <a:buChar char="l"/>
            </a:pPr>
            <a:r>
              <a:rPr lang="zh-CN" altLang="en-US" dirty="0" smtClean="0"/>
              <a:t>将所有的安全行为记录进</a:t>
            </a:r>
            <a:r>
              <a:rPr lang="en-US" altLang="zh-CN" dirty="0" smtClean="0"/>
              <a:t>log</a:t>
            </a:r>
            <a:r>
              <a:rPr lang="zh-CN" altLang="en-US" dirty="0" smtClean="0"/>
              <a:t>文件，用户可以对这些安全操作进行审计。</a:t>
            </a:r>
          </a:p>
        </p:txBody>
      </p:sp>
    </p:spTree>
    <p:extLst>
      <p:ext uri="{BB962C8B-B14F-4D97-AF65-F5344CB8AC3E}">
        <p14:creationId xmlns:p14="http://schemas.microsoft.com/office/powerpoint/2010/main" val="1784400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smtClean="0"/>
              <a:t>3.</a:t>
            </a:r>
            <a:r>
              <a:rPr lang="zh-CN" altLang="en-US" dirty="0"/>
              <a:t>虚拟机系统研究现状</a:t>
            </a:r>
          </a:p>
        </p:txBody>
      </p:sp>
      <p:sp>
        <p:nvSpPr>
          <p:cNvPr id="10" name="内容占位符 9"/>
          <p:cNvSpPr>
            <a:spLocks noGrp="1"/>
          </p:cNvSpPr>
          <p:nvPr>
            <p:ph sz="half" idx="1"/>
          </p:nvPr>
        </p:nvSpPr>
        <p:spPr>
          <a:xfrm>
            <a:off x="838200" y="1223889"/>
            <a:ext cx="5126502" cy="5036233"/>
          </a:xfrm>
        </p:spPr>
        <p:txBody>
          <a:bodyPr>
            <a:normAutofit fontScale="92500" lnSpcReduction="10000"/>
          </a:bodyPr>
          <a:lstStyle/>
          <a:p>
            <a:r>
              <a:rPr lang="en-US" altLang="zh-CN" dirty="0" smtClean="0">
                <a:solidFill>
                  <a:srgbClr val="FF0000"/>
                </a:solidFill>
              </a:rPr>
              <a:t> a) </a:t>
            </a:r>
            <a:r>
              <a:rPr lang="zh-CN" altLang="en-US" dirty="0" smtClean="0"/>
              <a:t>安全 </a:t>
            </a:r>
            <a:r>
              <a:rPr lang="en-US" altLang="zh-CN" dirty="0"/>
              <a:t>Hypervisor</a:t>
            </a:r>
            <a:r>
              <a:rPr lang="zh-CN" altLang="en-US" dirty="0" smtClean="0"/>
              <a:t>。在保护</a:t>
            </a:r>
            <a:endParaRPr lang="en-US" altLang="zh-CN" dirty="0" smtClean="0"/>
          </a:p>
          <a:p>
            <a:r>
              <a:rPr lang="en-US" altLang="zh-CN" dirty="0" smtClean="0"/>
              <a:t>Hypervisor </a:t>
            </a:r>
            <a:r>
              <a:rPr lang="zh-CN" altLang="en-US" dirty="0"/>
              <a:t>的同时，保护 </a:t>
            </a:r>
            <a:r>
              <a:rPr lang="en-US" altLang="zh-CN" dirty="0"/>
              <a:t>VMs </a:t>
            </a:r>
            <a:r>
              <a:rPr lang="zh-CN" altLang="en-US" dirty="0"/>
              <a:t>资源隔离性、数据安全性、通信安全性以及代码完整性等。 </a:t>
            </a:r>
            <a:endParaRPr lang="en-US" altLang="zh-CN" dirty="0" smtClean="0"/>
          </a:p>
          <a:p>
            <a:r>
              <a:rPr lang="en-US" altLang="zh-CN" dirty="0"/>
              <a:t> </a:t>
            </a:r>
            <a:r>
              <a:rPr lang="en-US" altLang="zh-CN" dirty="0" smtClean="0">
                <a:solidFill>
                  <a:srgbClr val="FF0000"/>
                </a:solidFill>
              </a:rPr>
              <a:t> b</a:t>
            </a:r>
            <a:r>
              <a:rPr lang="zh-CN" altLang="en-US" dirty="0">
                <a:solidFill>
                  <a:srgbClr val="FF0000"/>
                </a:solidFill>
              </a:rPr>
              <a:t>）</a:t>
            </a:r>
            <a:r>
              <a:rPr lang="zh-CN" altLang="en-US" dirty="0" smtClean="0"/>
              <a:t>针对</a:t>
            </a:r>
            <a:r>
              <a:rPr lang="zh-CN" altLang="en-US" dirty="0"/>
              <a:t>专门攻击的防御研究。针 对 特 定 攻 击，如 </a:t>
            </a:r>
            <a:r>
              <a:rPr lang="en-US" altLang="zh-CN" dirty="0" smtClean="0"/>
              <a:t>VMBR</a:t>
            </a:r>
            <a:r>
              <a:rPr lang="zh-CN" altLang="en-US" dirty="0" smtClean="0"/>
              <a:t>攻击</a:t>
            </a:r>
            <a:r>
              <a:rPr lang="zh-CN" altLang="en-US" dirty="0"/>
              <a:t>、网络攻击、通信数据保护等</a:t>
            </a:r>
            <a:r>
              <a:rPr lang="zh-CN" altLang="en-US" dirty="0" smtClean="0"/>
              <a:t>。</a:t>
            </a:r>
            <a:endParaRPr lang="en-US" altLang="zh-CN" dirty="0" smtClean="0"/>
          </a:p>
          <a:p>
            <a:r>
              <a:rPr lang="zh-CN" altLang="en-US" dirty="0" smtClean="0"/>
              <a:t> </a:t>
            </a:r>
            <a:r>
              <a:rPr lang="en-US" altLang="zh-CN" dirty="0" smtClean="0">
                <a:solidFill>
                  <a:srgbClr val="FF0000"/>
                </a:solidFill>
              </a:rPr>
              <a:t>c</a:t>
            </a:r>
            <a:r>
              <a:rPr lang="en-US" altLang="zh-CN" dirty="0">
                <a:solidFill>
                  <a:srgbClr val="FF0000"/>
                </a:solidFill>
              </a:rPr>
              <a:t>) </a:t>
            </a:r>
            <a:r>
              <a:rPr lang="en-US" altLang="zh-CN" dirty="0" smtClean="0">
                <a:solidFill>
                  <a:srgbClr val="FF0000"/>
                </a:solidFill>
              </a:rPr>
              <a:t> </a:t>
            </a:r>
            <a:r>
              <a:rPr lang="zh-CN" altLang="en-US" dirty="0" smtClean="0"/>
              <a:t>可信</a:t>
            </a:r>
            <a:r>
              <a:rPr lang="zh-CN" altLang="en-US" dirty="0"/>
              <a:t>计算。以 </a:t>
            </a:r>
            <a:r>
              <a:rPr lang="en-US" altLang="zh-CN" dirty="0"/>
              <a:t>TPM </a:t>
            </a:r>
            <a:r>
              <a:rPr lang="zh-CN" altLang="en-US" dirty="0"/>
              <a:t>为硬件基础，建立可信 </a:t>
            </a:r>
            <a:r>
              <a:rPr lang="en-US" altLang="zh-CN" dirty="0"/>
              <a:t>Hypervisor</a:t>
            </a:r>
            <a:r>
              <a:rPr lang="zh-CN" altLang="en-US" dirty="0"/>
              <a:t>、 可信安全域或通过可信链确保上层安全</a:t>
            </a:r>
            <a:r>
              <a:rPr lang="zh-CN" altLang="en-US" dirty="0" smtClean="0"/>
              <a:t>。</a:t>
            </a:r>
            <a:endParaRPr lang="en-US" altLang="zh-CN" dirty="0" smtClean="0"/>
          </a:p>
          <a:p>
            <a:r>
              <a:rPr lang="zh-CN" altLang="en-US" dirty="0" smtClean="0">
                <a:solidFill>
                  <a:srgbClr val="FF0000"/>
                </a:solidFill>
              </a:rPr>
              <a:t> </a:t>
            </a:r>
            <a:r>
              <a:rPr lang="en-US" altLang="zh-CN" dirty="0">
                <a:solidFill>
                  <a:srgbClr val="FF0000"/>
                </a:solidFill>
              </a:rPr>
              <a:t>d</a:t>
            </a:r>
            <a:r>
              <a:rPr lang="en-US" altLang="zh-CN" dirty="0" smtClean="0">
                <a:solidFill>
                  <a:srgbClr val="FF0000"/>
                </a:solidFill>
              </a:rPr>
              <a:t>)  </a:t>
            </a:r>
            <a:r>
              <a:rPr lang="zh-CN" altLang="en-US" dirty="0"/>
              <a:t>安全应用。如通过入侵检测和蜜罐等技术来进行系统 保护。</a:t>
            </a:r>
          </a:p>
        </p:txBody>
      </p:sp>
      <p:pic>
        <p:nvPicPr>
          <p:cNvPr id="12" name="内容占位符 11"/>
          <p:cNvPicPr>
            <a:picLocks noGrp="1" noChangeAspect="1"/>
          </p:cNvPicPr>
          <p:nvPr>
            <p:ph sz="half" idx="2"/>
          </p:nvPr>
        </p:nvPicPr>
        <p:blipFill>
          <a:blip r:embed="rId2"/>
          <a:stretch>
            <a:fillRect/>
          </a:stretch>
        </p:blipFill>
        <p:spPr>
          <a:xfrm>
            <a:off x="5964702" y="1505242"/>
            <a:ext cx="5962629" cy="3798277"/>
          </a:xfrm>
          <a:prstGeom prst="rect">
            <a:avLst/>
          </a:prstGeom>
        </p:spPr>
      </p:pic>
    </p:spTree>
    <p:extLst>
      <p:ext uri="{BB962C8B-B14F-4D97-AF65-F5344CB8AC3E}">
        <p14:creationId xmlns:p14="http://schemas.microsoft.com/office/powerpoint/2010/main" val="605298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pt-BR" dirty="0" smtClean="0"/>
              <a:t>安全</a:t>
            </a:r>
            <a:r>
              <a:rPr lang="pt-BR" altLang="zh-CN" dirty="0" smtClean="0"/>
              <a:t>Hypervisor</a:t>
            </a:r>
            <a:r>
              <a:rPr lang="zh-CN" altLang="pt-BR" dirty="0" smtClean="0"/>
              <a:t>研究</a:t>
            </a:r>
            <a:endParaRPr lang="zh-CN" altLang="en-US" dirty="0"/>
          </a:p>
        </p:txBody>
      </p:sp>
      <p:sp>
        <p:nvSpPr>
          <p:cNvPr id="6" name="内容占位符 5"/>
          <p:cNvSpPr>
            <a:spLocks noGrp="1"/>
          </p:cNvSpPr>
          <p:nvPr>
            <p:ph idx="1"/>
          </p:nvPr>
        </p:nvSpPr>
        <p:spPr>
          <a:xfrm>
            <a:off x="838200" y="1117599"/>
            <a:ext cx="10147479" cy="3738801"/>
          </a:xfrm>
        </p:spPr>
        <p:txBody>
          <a:bodyPr>
            <a:normAutofit/>
          </a:bodyPr>
          <a:lstStyle/>
          <a:p>
            <a:endParaRPr lang="en-US" altLang="zh-CN" dirty="0" smtClean="0"/>
          </a:p>
          <a:p>
            <a:endParaRPr lang="en-US" altLang="zh-CN" dirty="0" smtClean="0"/>
          </a:p>
          <a:p>
            <a:r>
              <a:rPr lang="en-US" altLang="zh-CN" dirty="0" smtClean="0"/>
              <a:t>     Hypervisor </a:t>
            </a:r>
            <a:r>
              <a:rPr lang="zh-CN" altLang="en-US" dirty="0">
                <a:solidFill>
                  <a:srgbClr val="FF0000"/>
                </a:solidFill>
              </a:rPr>
              <a:t>是虚拟机的核心层</a:t>
            </a:r>
            <a:r>
              <a:rPr lang="zh-CN" altLang="en-US" dirty="0"/>
              <a:t>，而虚拟机的安全研究也</a:t>
            </a:r>
            <a:r>
              <a:rPr lang="zh-CN" altLang="en-US" dirty="0" smtClean="0"/>
              <a:t>是以 </a:t>
            </a:r>
            <a:r>
              <a:rPr lang="en-US" altLang="zh-CN" dirty="0"/>
              <a:t>Hypervisor </a:t>
            </a:r>
            <a:r>
              <a:rPr lang="zh-CN" altLang="en-US" dirty="0"/>
              <a:t>为核心。很多研究人员提出了安全 </a:t>
            </a:r>
            <a:r>
              <a:rPr lang="en-US" altLang="zh-CN" dirty="0"/>
              <a:t>Hypervisor </a:t>
            </a:r>
            <a:r>
              <a:rPr lang="zh-CN" altLang="en-US" dirty="0" smtClean="0"/>
              <a:t>的概念</a:t>
            </a:r>
            <a:r>
              <a:rPr lang="zh-CN" altLang="en-US" dirty="0"/>
              <a:t>，目前针对安全 </a:t>
            </a:r>
            <a:r>
              <a:rPr lang="en-US" altLang="zh-CN" dirty="0"/>
              <a:t>Hypervisor </a:t>
            </a:r>
            <a:r>
              <a:rPr lang="zh-CN" altLang="en-US" dirty="0"/>
              <a:t>的研究较多</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98126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Hypervisor </a:t>
            </a:r>
            <a:r>
              <a:rPr lang="zh-CN" altLang="en-US" dirty="0"/>
              <a:t>架构 </a:t>
            </a:r>
            <a:r>
              <a:rPr lang="en-US" altLang="zh-CN" dirty="0" err="1"/>
              <a:t>sHype</a:t>
            </a:r>
            <a:endParaRPr lang="zh-CN" altLang="en-US" dirty="0"/>
          </a:p>
        </p:txBody>
      </p:sp>
      <p:sp>
        <p:nvSpPr>
          <p:cNvPr id="7" name="文本框 6"/>
          <p:cNvSpPr txBox="1"/>
          <p:nvPr/>
        </p:nvSpPr>
        <p:spPr>
          <a:xfrm>
            <a:off x="2125014" y="2936383"/>
            <a:ext cx="759854" cy="646331"/>
          </a:xfrm>
          <a:prstGeom prst="rect">
            <a:avLst/>
          </a:prstGeom>
          <a:noFill/>
        </p:spPr>
        <p:txBody>
          <a:bodyPr wrap="square" rtlCol="0">
            <a:spAutoFit/>
          </a:bodyPr>
          <a:lstStyle/>
          <a:p>
            <a:r>
              <a:rPr lang="en-US" altLang="zh-CN" sz="3600" dirty="0" smtClean="0">
                <a:solidFill>
                  <a:schemeClr val="bg1"/>
                </a:solidFill>
              </a:rPr>
              <a:t>01</a:t>
            </a:r>
            <a:endParaRPr lang="zh-CN" altLang="en-US" sz="3600" dirty="0">
              <a:solidFill>
                <a:schemeClr val="bg1"/>
              </a:solidFill>
            </a:endParaRPr>
          </a:p>
        </p:txBody>
      </p:sp>
    </p:spTree>
    <p:extLst>
      <p:ext uri="{BB962C8B-B14F-4D97-AF65-F5344CB8AC3E}">
        <p14:creationId xmlns:p14="http://schemas.microsoft.com/office/powerpoint/2010/main" val="3277978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a:xfrm>
            <a:off x="838200" y="1390918"/>
            <a:ext cx="8687400" cy="3465482"/>
          </a:xfrm>
        </p:spPr>
        <p:txBody>
          <a:bodyPr/>
          <a:lstStyle/>
          <a:p>
            <a:pPr marL="342900" indent="-342900">
              <a:buFont typeface="Wingdings" charset="2"/>
              <a:buChar char="l"/>
            </a:pPr>
            <a:r>
              <a:rPr lang="zh-CN" altLang="en-US" dirty="0" smtClean="0"/>
              <a:t>利用</a:t>
            </a:r>
            <a:r>
              <a:rPr lang="zh-CN" altLang="en-US" dirty="0"/>
              <a:t>安全模型，通过访问控制模块</a:t>
            </a:r>
            <a:r>
              <a:rPr lang="en-US" altLang="zh-CN" dirty="0"/>
              <a:t>( access control module</a:t>
            </a:r>
            <a:r>
              <a:rPr lang="zh-CN" altLang="en-US" dirty="0"/>
              <a:t>，</a:t>
            </a:r>
            <a:r>
              <a:rPr lang="en-US" altLang="zh-CN" dirty="0"/>
              <a:t>ACM) </a:t>
            </a:r>
            <a:r>
              <a:rPr lang="zh-CN" altLang="en-US" dirty="0"/>
              <a:t>来控制系统进程、内存的访问，实现内部资源安全隔离。</a:t>
            </a:r>
            <a:r>
              <a:rPr lang="en-US" altLang="zh-CN" dirty="0" err="1"/>
              <a:t>sHype</a:t>
            </a:r>
            <a:r>
              <a:rPr lang="en-US" altLang="zh-CN" dirty="0"/>
              <a:t> </a:t>
            </a:r>
            <a:r>
              <a:rPr lang="zh-CN" altLang="en-US" dirty="0"/>
              <a:t>可以实行多种安全模型，但只是针对明确</a:t>
            </a:r>
            <a:r>
              <a:rPr lang="zh-CN" altLang="en-US" dirty="0" smtClean="0"/>
              <a:t>数据流</a:t>
            </a:r>
            <a:r>
              <a:rPr lang="zh-CN" altLang="en-US" dirty="0"/>
              <a:t>进行限制，而并未过多顾虑隐蔽</a:t>
            </a:r>
            <a:r>
              <a:rPr lang="zh-CN" altLang="en-US" dirty="0" smtClean="0"/>
              <a:t>通道威胁。</a:t>
            </a:r>
          </a:p>
          <a:p>
            <a:pPr marL="342900" indent="-342900">
              <a:buFont typeface="Wingdings" charset="2"/>
              <a:buChar char="l"/>
            </a:pPr>
            <a:r>
              <a:rPr lang="en-US" altLang="zh-CN" dirty="0" err="1" smtClean="0"/>
              <a:t>Sailer</a:t>
            </a:r>
            <a:r>
              <a:rPr lang="en-US" altLang="zh-CN" dirty="0" smtClean="0"/>
              <a:t> </a:t>
            </a:r>
            <a:r>
              <a:rPr lang="zh-CN" altLang="en-US" dirty="0"/>
              <a:t>等</a:t>
            </a:r>
            <a:r>
              <a:rPr lang="zh-CN" altLang="en-US" dirty="0" smtClean="0"/>
              <a:t>人在</a:t>
            </a:r>
            <a:r>
              <a:rPr lang="zh-CN" altLang="en-US" dirty="0"/>
              <a:t>虚拟机 </a:t>
            </a:r>
            <a:r>
              <a:rPr lang="en-US" altLang="zh-CN" dirty="0" err="1"/>
              <a:t>Xen</a:t>
            </a:r>
            <a:r>
              <a:rPr lang="en-US" altLang="zh-CN" dirty="0"/>
              <a:t> </a:t>
            </a:r>
            <a:r>
              <a:rPr lang="zh-CN" altLang="en-US" dirty="0"/>
              <a:t>上进行了 </a:t>
            </a:r>
            <a:r>
              <a:rPr lang="en-US" altLang="zh-CN" dirty="0" err="1"/>
              <a:t>sHype</a:t>
            </a:r>
            <a:r>
              <a:rPr lang="en-US" altLang="zh-CN" dirty="0"/>
              <a:t> </a:t>
            </a:r>
            <a:r>
              <a:rPr lang="zh-CN" altLang="en-US" dirty="0"/>
              <a:t>架构的实现。目前在 </a:t>
            </a:r>
            <a:r>
              <a:rPr lang="en-US" altLang="zh-CN" dirty="0" err="1"/>
              <a:t>Xen</a:t>
            </a:r>
            <a:r>
              <a:rPr lang="en-US" altLang="zh-CN" dirty="0"/>
              <a:t> </a:t>
            </a:r>
            <a:r>
              <a:rPr lang="zh-CN" altLang="en-US" dirty="0" smtClean="0"/>
              <a:t>虚拟机</a:t>
            </a:r>
            <a:r>
              <a:rPr lang="zh-CN" altLang="en-US" dirty="0"/>
              <a:t>上，已经可以配置 </a:t>
            </a:r>
            <a:r>
              <a:rPr lang="en-US" altLang="zh-CN" dirty="0"/>
              <a:t>ACM </a:t>
            </a:r>
            <a:r>
              <a:rPr lang="zh-CN" altLang="en-US" dirty="0"/>
              <a:t>安全模块。</a:t>
            </a:r>
          </a:p>
        </p:txBody>
      </p:sp>
    </p:spTree>
    <p:extLst>
      <p:ext uri="{BB962C8B-B14F-4D97-AF65-F5344CB8AC3E}">
        <p14:creationId xmlns:p14="http://schemas.microsoft.com/office/powerpoint/2010/main" val="3414907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dirty="0">
                <a:sym typeface="+mn-ea"/>
              </a:rPr>
              <a:t/>
            </a:r>
            <a:br>
              <a:rPr lang="en-US" altLang="zh-CN" dirty="0">
                <a:sym typeface="+mn-ea"/>
              </a:rPr>
            </a:br>
            <a:r>
              <a:rPr lang="en-US" altLang="zh-CN" dirty="0" smtClean="0">
                <a:sym typeface="+mn-ea"/>
              </a:rPr>
              <a:t/>
            </a:r>
            <a:br>
              <a:rPr lang="en-US" altLang="zh-CN" dirty="0" smtClean="0">
                <a:sym typeface="+mn-ea"/>
              </a:rPr>
            </a:br>
            <a:r>
              <a:rPr lang="en-US" altLang="zh-CN" dirty="0" err="1" smtClean="0"/>
              <a:t>HyperSafe</a:t>
            </a:r>
            <a:r>
              <a:rPr lang="en-US" altLang="zh-CN" dirty="0" smtClean="0"/>
              <a:t> </a:t>
            </a:r>
            <a:r>
              <a:rPr lang="zh-CN" altLang="en-US" dirty="0"/>
              <a:t>架构</a:t>
            </a:r>
            <a:r>
              <a:rPr lang="en-US" altLang="zh-CN" kern="0" spc="100" dirty="0" smtClean="0">
                <a:sym typeface="+mn-ea"/>
              </a:rPr>
              <a:t/>
            </a:r>
            <a:br>
              <a:rPr lang="en-US" altLang="zh-CN" kern="0" spc="100" dirty="0" smtClean="0">
                <a:sym typeface="+mn-ea"/>
              </a:rPr>
            </a:br>
            <a:r>
              <a:rPr lang="en-US" altLang="zh-CN" dirty="0"/>
              <a:t/>
            </a:r>
            <a:br>
              <a:rPr lang="en-US" altLang="zh-CN" dirty="0"/>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r>
              <a:rPr lang="en-US" altLang="zh-CN" sz="3200" dirty="0" smtClean="0">
                <a:solidFill>
                  <a:schemeClr val="bg1"/>
                </a:solidFill>
              </a:rPr>
              <a:t>02</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en-US" altLang="zh-CN" dirty="0">
                <a:sym typeface="+mn-ea"/>
              </a:rPr>
              <a:t/>
            </a:r>
            <a:br>
              <a:rPr lang="en-US" altLang="zh-CN" dirty="0">
                <a:sym typeface="+mn-ea"/>
              </a:rPr>
            </a:br>
            <a:r>
              <a:rPr lang="en-US" altLang="zh-CN" dirty="0">
                <a:sym typeface="+mn-ea"/>
              </a:rPr>
              <a:t/>
            </a:r>
            <a:br>
              <a:rPr lang="en-US" altLang="zh-CN" dirty="0">
                <a:sym typeface="+mn-ea"/>
              </a:rPr>
            </a:br>
            <a:r>
              <a:rPr lang="en-US" altLang="zh-CN" dirty="0" err="1"/>
              <a:t>HyperSentry</a:t>
            </a:r>
            <a:r>
              <a:rPr lang="zh-CN" altLang="en-US" kern="0" spc="100" dirty="0"/>
              <a:t/>
            </a:r>
            <a:br>
              <a:rPr lang="zh-CN" altLang="en-US" kern="0" spc="100" dirty="0"/>
            </a:br>
            <a:r>
              <a:rPr lang="en-US" altLang="zh-CN" dirty="0"/>
              <a:t/>
            </a:r>
            <a:br>
              <a:rPr lang="en-US" altLang="zh-CN" dirty="0"/>
            </a:br>
            <a:endParaRPr lang="zh-CN" altLang="en-US" dirty="0"/>
          </a:p>
        </p:txBody>
      </p:sp>
      <p:sp>
        <p:nvSpPr>
          <p:cNvPr id="5" name="文本占位符 4"/>
          <p:cNvSpPr>
            <a:spLocks noGrp="1"/>
          </p:cNvSpPr>
          <p:nvPr>
            <p:ph type="body" idx="1"/>
            <p:custDataLst>
              <p:tags r:id="rId3"/>
            </p:custDataLst>
          </p:nvPr>
        </p:nvSpPr>
        <p:spPr/>
        <p:txBody>
          <a:bodyPr/>
          <a:lstStyle/>
          <a:p>
            <a:endParaRPr lang="en-US" altLang="da-DK" dirty="0" smtClean="0"/>
          </a:p>
          <a:p>
            <a:endParaRPr lang="en-US" altLang="da-DK" dirty="0" smtClean="0"/>
          </a:p>
          <a:p>
            <a:endParaRPr lang="en-US" altLang="da-DK" dirty="0" smtClean="0"/>
          </a:p>
        </p:txBody>
      </p:sp>
      <p:sp>
        <p:nvSpPr>
          <p:cNvPr id="6" name="文本框 5"/>
          <p:cNvSpPr txBox="1"/>
          <p:nvPr>
            <p:custDataLst>
              <p:tags r:id="rId4"/>
            </p:custDataLst>
          </p:nvPr>
        </p:nvSpPr>
        <p:spPr>
          <a:xfrm>
            <a:off x="2171700" y="2946400"/>
            <a:ext cx="685800" cy="584775"/>
          </a:xfrm>
          <a:prstGeom prst="rect">
            <a:avLst/>
          </a:prstGeom>
          <a:noFill/>
        </p:spPr>
        <p:txBody>
          <a:bodyPr wrap="square" rtlCol="0">
            <a:normAutofit/>
          </a:bodyPr>
          <a:lstStyle/>
          <a:p>
            <a:pPr algn="ctr"/>
            <a:r>
              <a:rPr lang="en-US" altLang="zh-CN" sz="3200" smtClean="0">
                <a:solidFill>
                  <a:schemeClr val="bg1"/>
                </a:solidFill>
              </a:rPr>
              <a:t>03</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7746" y="2646360"/>
            <a:ext cx="8744755" cy="1209675"/>
          </a:xfrm>
        </p:spPr>
        <p:txBody>
          <a:bodyPr/>
          <a:lstStyle/>
          <a:p>
            <a:r>
              <a:rPr lang="en-US" altLang="zh-CN" dirty="0"/>
              <a:t>PEV( protection</a:t>
            </a:r>
            <a:r>
              <a:rPr lang="zh-CN" altLang="en-US" dirty="0"/>
              <a:t>、</a:t>
            </a:r>
            <a:r>
              <a:rPr lang="en-US" altLang="zh-CN" dirty="0"/>
              <a:t>enforcement</a:t>
            </a:r>
            <a:r>
              <a:rPr lang="zh-CN" altLang="en-US" dirty="0"/>
              <a:t>、</a:t>
            </a:r>
            <a:r>
              <a:rPr lang="en-US" altLang="zh-CN" dirty="0"/>
              <a:t>verification) </a:t>
            </a:r>
            <a:r>
              <a:rPr lang="zh-CN" altLang="en-US" dirty="0"/>
              <a:t>架构</a:t>
            </a:r>
          </a:p>
        </p:txBody>
      </p:sp>
      <p:sp>
        <p:nvSpPr>
          <p:cNvPr id="3" name="文本占位符 2"/>
          <p:cNvSpPr>
            <a:spLocks noGrp="1"/>
          </p:cNvSpPr>
          <p:nvPr>
            <p:ph type="body" idx="1"/>
          </p:nvPr>
        </p:nvSpPr>
        <p:spPr/>
        <p:txBody>
          <a:bodyPr/>
          <a:lstStyle/>
          <a:p>
            <a:endParaRPr lang="zh-CN" altLang="en-US"/>
          </a:p>
        </p:txBody>
      </p:sp>
      <p:sp>
        <p:nvSpPr>
          <p:cNvPr id="4" name="文本框 3"/>
          <p:cNvSpPr txBox="1"/>
          <p:nvPr/>
        </p:nvSpPr>
        <p:spPr>
          <a:xfrm>
            <a:off x="2266682" y="3020366"/>
            <a:ext cx="540912" cy="461665"/>
          </a:xfrm>
          <a:prstGeom prst="rect">
            <a:avLst/>
          </a:prstGeom>
          <a:noFill/>
        </p:spPr>
        <p:txBody>
          <a:bodyPr wrap="square" rtlCol="0">
            <a:spAutoFit/>
          </a:bodyPr>
          <a:lstStyle/>
          <a:p>
            <a:r>
              <a:rPr lang="en-US" altLang="zh-CN" sz="2400" dirty="0" smtClean="0">
                <a:solidFill>
                  <a:schemeClr val="bg1"/>
                </a:solidFill>
              </a:rPr>
              <a:t>04</a:t>
            </a:r>
            <a:endParaRPr lang="zh-CN" altLang="en-US" sz="2400" dirty="0">
              <a:solidFill>
                <a:schemeClr val="bg1"/>
              </a:solidFill>
            </a:endParaRPr>
          </a:p>
        </p:txBody>
      </p:sp>
    </p:spTree>
    <p:extLst>
      <p:ext uri="{BB962C8B-B14F-4D97-AF65-F5344CB8AC3E}">
        <p14:creationId xmlns:p14="http://schemas.microsoft.com/office/powerpoint/2010/main" val="1207865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991673" y="1490870"/>
            <a:ext cx="9941370" cy="4678110"/>
          </a:xfrm>
        </p:spPr>
        <p:txBody>
          <a:bodyPr>
            <a:normAutofit/>
          </a:bodyPr>
          <a:lstStyle/>
          <a:p>
            <a:r>
              <a:rPr lang="zh-CN" altLang="en-US" dirty="0" smtClean="0"/>
              <a:t>      一些</a:t>
            </a:r>
            <a:r>
              <a:rPr lang="zh-CN" altLang="en-US" dirty="0"/>
              <a:t>研究人员针对当前虚拟机中安全机制的一些漏洞</a:t>
            </a:r>
            <a:r>
              <a:rPr lang="zh-CN" altLang="en-US" dirty="0" smtClean="0"/>
              <a:t>进行</a:t>
            </a:r>
            <a:r>
              <a:rPr lang="zh-CN" altLang="en-US" dirty="0"/>
              <a:t>了分析和</a:t>
            </a:r>
            <a:r>
              <a:rPr lang="zh-CN" altLang="en-US" dirty="0" smtClean="0"/>
              <a:t>改进</a:t>
            </a:r>
            <a:r>
              <a:rPr lang="en-US" altLang="zh-CN" dirty="0" smtClean="0"/>
              <a:t>, </a:t>
            </a:r>
            <a:r>
              <a:rPr lang="zh-CN" altLang="en-US" dirty="0" smtClean="0"/>
              <a:t>提出</a:t>
            </a:r>
            <a:r>
              <a:rPr lang="zh-CN" altLang="en-US" dirty="0"/>
              <a:t>一种 </a:t>
            </a:r>
            <a:r>
              <a:rPr lang="en-US" altLang="zh-CN" dirty="0" smtClean="0"/>
              <a:t>PEV</a:t>
            </a:r>
            <a:r>
              <a:rPr lang="zh-CN" altLang="en-US" dirty="0"/>
              <a:t>架构，通过加密解封的协议、安全策略</a:t>
            </a:r>
            <a:r>
              <a:rPr lang="zh-CN" altLang="en-US" dirty="0" smtClean="0"/>
              <a:t>等技术</a:t>
            </a:r>
            <a:r>
              <a:rPr lang="zh-CN" altLang="en-US" dirty="0"/>
              <a:t>进行数据检测和</a:t>
            </a:r>
            <a:r>
              <a:rPr lang="zh-CN" altLang="en-US" dirty="0" smtClean="0"/>
              <a:t>保护</a:t>
            </a:r>
            <a:r>
              <a:rPr lang="zh-CN" altLang="en-US" dirty="0"/>
              <a:t>，</a:t>
            </a:r>
            <a:r>
              <a:rPr lang="zh-CN" altLang="en-US" dirty="0" smtClean="0"/>
              <a:t>并</a:t>
            </a:r>
            <a:r>
              <a:rPr lang="zh-CN" altLang="en-US" dirty="0"/>
              <a:t>使用 </a:t>
            </a:r>
            <a:r>
              <a:rPr lang="en-US" altLang="zh-CN" dirty="0"/>
              <a:t>TPM </a:t>
            </a:r>
            <a:r>
              <a:rPr lang="zh-CN" altLang="en-US" dirty="0"/>
              <a:t>建立可信区域来</a:t>
            </a:r>
            <a:r>
              <a:rPr lang="zh-CN" altLang="en-US" dirty="0" smtClean="0"/>
              <a:t>保护关键</a:t>
            </a:r>
            <a:r>
              <a:rPr lang="zh-CN" altLang="en-US" dirty="0"/>
              <a:t>数据</a:t>
            </a:r>
            <a:r>
              <a:rPr lang="en-US" altLang="zh-CN" dirty="0"/>
              <a:t>; </a:t>
            </a:r>
            <a:endParaRPr lang="en-US" altLang="zh-CN" dirty="0" smtClean="0"/>
          </a:p>
          <a:p>
            <a:r>
              <a:rPr lang="en-US" altLang="zh-CN" dirty="0"/>
              <a:t> </a:t>
            </a:r>
            <a:r>
              <a:rPr lang="en-US" altLang="zh-CN" dirty="0" smtClean="0"/>
              <a:t>     </a:t>
            </a:r>
            <a:r>
              <a:rPr lang="zh-CN" altLang="en-US" dirty="0" smtClean="0"/>
              <a:t>但是</a:t>
            </a:r>
            <a:r>
              <a:rPr lang="zh-CN" altLang="en-US" dirty="0"/>
              <a:t>其关键数据是通过数据类型日志形式来</a:t>
            </a:r>
            <a:r>
              <a:rPr lang="zh-CN" altLang="en-US" dirty="0" smtClean="0"/>
              <a:t>保存的</a:t>
            </a:r>
            <a:r>
              <a:rPr lang="en-US" altLang="zh-CN" dirty="0" smtClean="0"/>
              <a:t>,</a:t>
            </a:r>
            <a:r>
              <a:rPr lang="zh-CN" altLang="en-US" dirty="0" smtClean="0"/>
              <a:t>对</a:t>
            </a:r>
            <a:r>
              <a:rPr lang="zh-CN" altLang="en-US" dirty="0"/>
              <a:t>数据日志项的加</a:t>
            </a:r>
            <a:r>
              <a:rPr lang="en-US" altLang="zh-CN" dirty="0"/>
              <a:t>/</a:t>
            </a:r>
            <a:r>
              <a:rPr lang="zh-CN" altLang="en-US" dirty="0"/>
              <a:t>解密势必影响整个虚拟机系统的性能。</a:t>
            </a:r>
          </a:p>
        </p:txBody>
      </p:sp>
    </p:spTree>
    <p:extLst>
      <p:ext uri="{BB962C8B-B14F-4D97-AF65-F5344CB8AC3E}">
        <p14:creationId xmlns:p14="http://schemas.microsoft.com/office/powerpoint/2010/main" val="204942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fig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546726"/>
            <a:ext cx="5181600" cy="3835400"/>
          </a:xfrm>
          <a:prstGeom prst="rect">
            <a:avLst/>
          </a:prstGeom>
          <a:noFill/>
          <a:extLst>
            <a:ext uri="{909E8E84-426E-40DD-AFC4-6F175D3DCCD1}">
              <a14:hiddenFill xmlns:a14="http://schemas.microsoft.com/office/drawing/2010/main">
                <a:solidFill>
                  <a:srgbClr val="FFFFFF"/>
                </a:solidFill>
              </a14:hiddenFill>
            </a:ext>
          </a:extLst>
        </p:spPr>
      </p:pic>
      <p:sp>
        <p:nvSpPr>
          <p:cNvPr id="19461" name="Rectangle 5"/>
          <p:cNvSpPr>
            <a:spLocks noGrp="1" noChangeArrowheads="1"/>
          </p:cNvSpPr>
          <p:nvPr>
            <p:ph type="title"/>
          </p:nvPr>
        </p:nvSpPr>
        <p:spPr/>
        <p:txBody>
          <a:bodyPr/>
          <a:lstStyle/>
          <a:p>
            <a:r>
              <a:rPr lang="zh-CN" altLang="en-US" b="1"/>
              <a:t>基于</a:t>
            </a:r>
            <a:r>
              <a:rPr lang="en-US" altLang="zh-CN" b="1"/>
              <a:t>Kernel</a:t>
            </a:r>
            <a:r>
              <a:rPr lang="zh-CN" altLang="en-US" b="1"/>
              <a:t>的</a:t>
            </a:r>
            <a:r>
              <a:rPr lang="en-US" altLang="zh-CN" b="1"/>
              <a:t>VM</a:t>
            </a:r>
          </a:p>
        </p:txBody>
      </p:sp>
      <p:sp>
        <p:nvSpPr>
          <p:cNvPr id="19463" name="Rectangle 7"/>
          <p:cNvSpPr>
            <a:spLocks noGrp="1" noChangeArrowheads="1"/>
          </p:cNvSpPr>
          <p:nvPr>
            <p:ph type="body" idx="1"/>
          </p:nvPr>
        </p:nvSpPr>
        <p:spPr>
          <a:xfrm>
            <a:off x="1524000" y="1303423"/>
            <a:ext cx="3886200" cy="4495800"/>
          </a:xfrm>
        </p:spPr>
        <p:txBody>
          <a:bodyPr/>
          <a:lstStyle/>
          <a:p>
            <a:r>
              <a:rPr lang="zh-CN" altLang="en-US" dirty="0"/>
              <a:t>集成到 </a:t>
            </a:r>
            <a:r>
              <a:rPr lang="en-US" altLang="zh-CN" dirty="0"/>
              <a:t>Linux </a:t>
            </a:r>
            <a:r>
              <a:rPr lang="zh-CN" altLang="en-US" dirty="0"/>
              <a:t>内核</a:t>
            </a:r>
          </a:p>
          <a:p>
            <a:r>
              <a:rPr lang="zh-CN" altLang="en-US" dirty="0"/>
              <a:t>针对</a:t>
            </a:r>
            <a:r>
              <a:rPr lang="en-US" altLang="zh-CN" dirty="0"/>
              <a:t>x86</a:t>
            </a:r>
          </a:p>
          <a:p>
            <a:r>
              <a:rPr lang="en-US" altLang="zh-CN" dirty="0">
                <a:solidFill>
                  <a:srgbClr val="FF0000"/>
                </a:solidFill>
              </a:rPr>
              <a:t>Red Hat </a:t>
            </a:r>
          </a:p>
        </p:txBody>
      </p:sp>
    </p:spTree>
    <p:extLst>
      <p:ext uri="{BB962C8B-B14F-4D97-AF65-F5344CB8AC3E}">
        <p14:creationId xmlns:p14="http://schemas.microsoft.com/office/powerpoint/2010/main" val="298573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Terra</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文本框 3"/>
          <p:cNvSpPr txBox="1"/>
          <p:nvPr/>
        </p:nvSpPr>
        <p:spPr>
          <a:xfrm>
            <a:off x="2228045" y="3020366"/>
            <a:ext cx="631064" cy="461665"/>
          </a:xfrm>
          <a:prstGeom prst="rect">
            <a:avLst/>
          </a:prstGeom>
          <a:noFill/>
        </p:spPr>
        <p:txBody>
          <a:bodyPr wrap="square" rtlCol="0">
            <a:spAutoFit/>
          </a:bodyPr>
          <a:lstStyle/>
          <a:p>
            <a:r>
              <a:rPr lang="en-US" altLang="zh-CN" sz="2400" dirty="0" smtClean="0">
                <a:solidFill>
                  <a:schemeClr val="bg1"/>
                </a:solidFill>
              </a:rPr>
              <a:t>05</a:t>
            </a:r>
            <a:endParaRPr lang="zh-CN" altLang="en-US" sz="2400" dirty="0">
              <a:solidFill>
                <a:schemeClr val="bg1"/>
              </a:solidFill>
            </a:endParaRPr>
          </a:p>
        </p:txBody>
      </p:sp>
    </p:spTree>
    <p:extLst>
      <p:ext uri="{BB962C8B-B14F-4D97-AF65-F5344CB8AC3E}">
        <p14:creationId xmlns:p14="http://schemas.microsoft.com/office/powerpoint/2010/main" val="370378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84175" y="1331842"/>
            <a:ext cx="11423650" cy="5326311"/>
          </a:xfrm>
        </p:spPr>
        <p:txBody>
          <a:bodyPr/>
          <a:lstStyle/>
          <a:p>
            <a:r>
              <a:rPr lang="en-US" altLang="zh-CN" dirty="0" err="1"/>
              <a:t>Garfinkel</a:t>
            </a:r>
            <a:r>
              <a:rPr lang="en-US" altLang="zh-CN" dirty="0"/>
              <a:t> </a:t>
            </a:r>
            <a:r>
              <a:rPr lang="zh-CN" altLang="en-US" dirty="0"/>
              <a:t>等</a:t>
            </a:r>
            <a:r>
              <a:rPr lang="zh-CN" altLang="en-US" dirty="0" smtClean="0"/>
              <a:t>人提出</a:t>
            </a:r>
            <a:r>
              <a:rPr lang="zh-CN" altLang="en-US" dirty="0"/>
              <a:t>了基于虚拟机的可信架构 </a:t>
            </a:r>
            <a:r>
              <a:rPr lang="en-US" altLang="zh-CN" dirty="0" smtClean="0"/>
              <a:t>Terra;</a:t>
            </a:r>
          </a:p>
          <a:p>
            <a:r>
              <a:rPr lang="zh-CN" altLang="en-US" dirty="0" smtClean="0"/>
              <a:t>利用</a:t>
            </a:r>
            <a:r>
              <a:rPr lang="en-US" altLang="zh-CN" dirty="0" smtClean="0"/>
              <a:t>TPM </a:t>
            </a:r>
            <a:r>
              <a:rPr lang="zh-CN" altLang="en-US" dirty="0"/>
              <a:t>来保护 </a:t>
            </a:r>
            <a:r>
              <a:rPr lang="en-US" altLang="zh-CN" dirty="0"/>
              <a:t>Hypervisor </a:t>
            </a:r>
            <a:r>
              <a:rPr lang="zh-CN" altLang="en-US" dirty="0"/>
              <a:t>的启动，然后通过可信虚拟机监视器 对 </a:t>
            </a:r>
            <a:r>
              <a:rPr lang="en-US" altLang="zh-CN" dirty="0"/>
              <a:t>VM </a:t>
            </a:r>
            <a:r>
              <a:rPr lang="zh-CN" altLang="en-US" dirty="0"/>
              <a:t>进行硬件资源隔离</a:t>
            </a:r>
            <a:r>
              <a:rPr lang="zh-CN" altLang="en-US" dirty="0" smtClean="0"/>
              <a:t>。</a:t>
            </a:r>
            <a:endParaRPr lang="en-US" altLang="zh-CN" dirty="0" smtClean="0"/>
          </a:p>
          <a:p>
            <a:r>
              <a:rPr lang="zh-CN" altLang="en-US" dirty="0" smtClean="0"/>
              <a:t>这种</a:t>
            </a:r>
            <a:r>
              <a:rPr lang="zh-CN" altLang="en-US" dirty="0"/>
              <a:t>设计保证</a:t>
            </a:r>
            <a:r>
              <a:rPr lang="zh-CN" altLang="en-US" dirty="0" smtClean="0"/>
              <a:t>了</a:t>
            </a:r>
            <a:r>
              <a:rPr lang="en-US" altLang="zh-CN" dirty="0" smtClean="0"/>
              <a:t>Hypervisor </a:t>
            </a:r>
            <a:r>
              <a:rPr lang="zh-CN" altLang="en-US" dirty="0" smtClean="0"/>
              <a:t>启动的</a:t>
            </a:r>
            <a:r>
              <a:rPr lang="zh-CN" altLang="en-US" dirty="0"/>
              <a:t>安全，同时可信链的存在可以对系统事件进行认证</a:t>
            </a:r>
            <a:r>
              <a:rPr lang="zh-CN" altLang="en-US" dirty="0" smtClean="0"/>
              <a:t>。</a:t>
            </a:r>
            <a:endParaRPr lang="en-US" altLang="zh-CN" dirty="0" smtClean="0"/>
          </a:p>
          <a:p>
            <a:r>
              <a:rPr lang="zh-CN" altLang="en-US" dirty="0" smtClean="0"/>
              <a:t>但 </a:t>
            </a:r>
            <a:r>
              <a:rPr lang="en-US" altLang="zh-CN" dirty="0"/>
              <a:t>Terra </a:t>
            </a:r>
            <a:r>
              <a:rPr lang="zh-CN" altLang="en-US" dirty="0"/>
              <a:t>的提出只是在理论上进行了研究分析，在实际中还未完成</a:t>
            </a:r>
            <a:r>
              <a:rPr lang="zh-CN" altLang="en-US" dirty="0" smtClean="0"/>
              <a:t>真正</a:t>
            </a:r>
            <a:r>
              <a:rPr lang="zh-CN" altLang="en-US" dirty="0"/>
              <a:t>的实现</a:t>
            </a:r>
            <a:r>
              <a:rPr lang="zh-CN" altLang="en-US" dirty="0" smtClean="0"/>
              <a:t>，</a:t>
            </a:r>
            <a:r>
              <a:rPr lang="zh-CN" altLang="en-US" dirty="0"/>
              <a:t>这</a:t>
            </a:r>
            <a:r>
              <a:rPr lang="zh-CN" altLang="en-US" dirty="0" smtClean="0"/>
              <a:t>也是</a:t>
            </a:r>
            <a:r>
              <a:rPr lang="en-US" altLang="zh-CN" dirty="0" smtClean="0"/>
              <a:t>Terra</a:t>
            </a:r>
            <a:r>
              <a:rPr lang="zh-CN" altLang="en-US" dirty="0" smtClean="0"/>
              <a:t>架构</a:t>
            </a:r>
            <a:r>
              <a:rPr lang="zh-CN" altLang="en-US" dirty="0"/>
              <a:t>的一大主要问题。</a:t>
            </a:r>
          </a:p>
        </p:txBody>
      </p:sp>
    </p:spTree>
    <p:extLst>
      <p:ext uri="{BB962C8B-B14F-4D97-AF65-F5344CB8AC3E}">
        <p14:creationId xmlns:p14="http://schemas.microsoft.com/office/powerpoint/2010/main" val="1342685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84175" y="1828800"/>
            <a:ext cx="10846202" cy="4829354"/>
          </a:xfrm>
        </p:spPr>
        <p:txBody>
          <a:bodyPr/>
          <a:lstStyle/>
          <a:p>
            <a:r>
              <a:rPr lang="en-US" altLang="zh-CN" dirty="0"/>
              <a:t>1</a:t>
            </a:r>
            <a:r>
              <a:rPr lang="en-US" altLang="zh-CN" dirty="0" smtClean="0"/>
              <a:t>) </a:t>
            </a:r>
            <a:r>
              <a:rPr lang="zh-CN" altLang="en-US" dirty="0"/>
              <a:t>没有从整体安全上进行设计，只是从单一的一方面进 行了研究，如 </a:t>
            </a:r>
            <a:r>
              <a:rPr lang="en-US" altLang="zh-CN" dirty="0" err="1"/>
              <a:t>sHype</a:t>
            </a:r>
            <a:r>
              <a:rPr lang="en-US" altLang="zh-CN" dirty="0"/>
              <a:t> </a:t>
            </a:r>
            <a:r>
              <a:rPr lang="zh-CN" altLang="en-US" dirty="0" smtClean="0"/>
              <a:t>只是</a:t>
            </a:r>
            <a:r>
              <a:rPr lang="zh-CN" altLang="en-US" dirty="0"/>
              <a:t>针对明确数据流，没有考虑到隐蔽通道等安全</a:t>
            </a:r>
            <a:r>
              <a:rPr lang="zh-CN" altLang="en-US" dirty="0" smtClean="0"/>
              <a:t>。</a:t>
            </a:r>
            <a:endParaRPr lang="en-US" altLang="zh-CN" dirty="0" smtClean="0"/>
          </a:p>
          <a:p>
            <a:r>
              <a:rPr lang="en-US" altLang="zh-CN" dirty="0"/>
              <a:t>2</a:t>
            </a:r>
            <a:r>
              <a:rPr lang="en-US" altLang="zh-CN" dirty="0" smtClean="0"/>
              <a:t>) </a:t>
            </a:r>
            <a:r>
              <a:rPr lang="zh-CN" altLang="en-US" dirty="0"/>
              <a:t>一些研究设计过于复杂。在实施上存在问题，</a:t>
            </a:r>
            <a:r>
              <a:rPr lang="zh-CN" altLang="en-US" dirty="0" smtClean="0"/>
              <a:t>如</a:t>
            </a:r>
            <a:r>
              <a:rPr lang="en-US" altLang="zh-CN" dirty="0" smtClean="0"/>
              <a:t>Terra </a:t>
            </a:r>
            <a:r>
              <a:rPr lang="zh-CN" altLang="en-US" dirty="0" smtClean="0"/>
              <a:t>架构，</a:t>
            </a:r>
            <a:r>
              <a:rPr lang="zh-CN" altLang="en-US" dirty="0"/>
              <a:t>虽然作者的设计理念十分突出，但是至今没能设计</a:t>
            </a:r>
            <a:r>
              <a:rPr lang="zh-CN" altLang="en-US" dirty="0" smtClean="0"/>
              <a:t>出合适</a:t>
            </a:r>
            <a:r>
              <a:rPr lang="zh-CN" altLang="en-US" dirty="0"/>
              <a:t>的实现平台</a:t>
            </a:r>
            <a:r>
              <a:rPr lang="zh-CN" altLang="en-US" dirty="0" smtClean="0"/>
              <a:t>。</a:t>
            </a:r>
            <a:endParaRPr lang="en-US" altLang="zh-CN" dirty="0" smtClean="0"/>
          </a:p>
          <a:p>
            <a:r>
              <a:rPr lang="en-US" altLang="zh-CN" dirty="0"/>
              <a:t>3</a:t>
            </a:r>
            <a:r>
              <a:rPr lang="en-US" altLang="zh-CN" dirty="0" smtClean="0"/>
              <a:t>) </a:t>
            </a:r>
            <a:r>
              <a:rPr lang="zh-CN" altLang="en-US" dirty="0"/>
              <a:t>忽略了安全模块自身的安全，一旦安全模块自身被</a:t>
            </a:r>
            <a:r>
              <a:rPr lang="zh-CN" altLang="en-US" dirty="0" smtClean="0"/>
              <a:t>攻击</a:t>
            </a:r>
            <a:r>
              <a:rPr lang="zh-CN" altLang="en-US" dirty="0"/>
              <a:t>，那么相关的安全将得不到</a:t>
            </a:r>
            <a:r>
              <a:rPr lang="zh-CN" altLang="en-US" dirty="0" smtClean="0"/>
              <a:t>保障。</a:t>
            </a:r>
            <a:endParaRPr lang="zh-CN" altLang="en-US" dirty="0"/>
          </a:p>
        </p:txBody>
      </p:sp>
      <p:sp>
        <p:nvSpPr>
          <p:cNvPr id="3" name="标题 1"/>
          <p:cNvSpPr txBox="1">
            <a:spLocks/>
          </p:cNvSpPr>
          <p:nvPr/>
        </p:nvSpPr>
        <p:spPr>
          <a:xfrm>
            <a:off x="1914272" y="619125"/>
            <a:ext cx="7786007" cy="1209675"/>
          </a:xfrm>
          <a:prstGeom prst="rect">
            <a:avLst/>
          </a:prstGeom>
        </p:spPr>
        <p:txBody>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dirty="0" smtClean="0"/>
              <a:t>尚存在的问题</a:t>
            </a:r>
            <a:endParaRPr lang="zh-CN" altLang="en-US" dirty="0"/>
          </a:p>
        </p:txBody>
      </p:sp>
    </p:spTree>
    <p:extLst>
      <p:ext uri="{BB962C8B-B14F-4D97-AF65-F5344CB8AC3E}">
        <p14:creationId xmlns:p14="http://schemas.microsoft.com/office/powerpoint/2010/main" val="19027789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5033964" y="2604504"/>
            <a:ext cx="2155825" cy="379413"/>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rgbClr val="CEAA9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extLst>
      <p:ext uri="{BB962C8B-B14F-4D97-AF65-F5344CB8AC3E}">
        <p14:creationId xmlns:p14="http://schemas.microsoft.com/office/powerpoint/2010/main" val="1542194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p:txBody>
          <a:bodyPr anchor="b"/>
          <a:lstStyle/>
          <a:p>
            <a:r>
              <a:rPr lang="en-US" altLang="zh-CN" b="1"/>
              <a:t>Android</a:t>
            </a:r>
            <a:r>
              <a:rPr lang="zh-CN" altLang="en-US" b="1"/>
              <a:t>更像</a:t>
            </a:r>
            <a:r>
              <a:rPr lang="en-US" altLang="zh-CN" b="1"/>
              <a:t>hypervisor</a:t>
            </a:r>
            <a:r>
              <a:rPr lang="zh-CN" altLang="en-US" b="1"/>
              <a:t>不像</a:t>
            </a:r>
            <a:r>
              <a:rPr lang="en-US" altLang="zh-CN" b="1"/>
              <a:t>PC</a:t>
            </a:r>
            <a:endParaRPr lang="en-US" altLang="zh-CN"/>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71" y="1269641"/>
            <a:ext cx="9165808" cy="515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43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Others_2"/>
          <p:cNvSpPr txBox="1"/>
          <p:nvPr>
            <p:custDataLst>
              <p:tags r:id="rId2"/>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p>
        </p:txBody>
      </p:sp>
      <p:sp>
        <p:nvSpPr>
          <p:cNvPr id="23" name="MH_Others_3"/>
          <p:cNvSpPr txBox="1"/>
          <p:nvPr>
            <p:custDataLst>
              <p:tags r:id="rId3"/>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rgbClr val="DDDDDD"/>
                </a:solidFill>
                <a:latin typeface="华文细黑" panose="02010600040101010101" pitchFamily="2" charset="-122"/>
                <a:ea typeface="华文细黑" panose="02010600040101010101" pitchFamily="2" charset="-122"/>
              </a:rPr>
              <a:t>CONTENTS</a:t>
            </a:r>
            <a:endParaRPr lang="zh-CN" altLang="en-US" sz="2800" kern="0" spc="300" dirty="0">
              <a:solidFill>
                <a:srgbClr val="DDDDDD"/>
              </a:solidFill>
              <a:latin typeface="华文细黑" panose="02010600040101010101" pitchFamily="2" charset="-122"/>
              <a:ea typeface="华文细黑" panose="02010600040101010101" pitchFamily="2" charset="-122"/>
            </a:endParaRPr>
          </a:p>
        </p:txBody>
      </p:sp>
      <p:cxnSp>
        <p:nvCxnSpPr>
          <p:cNvPr id="3074" name="MH_Others_1"/>
          <p:cNvCxnSpPr>
            <a:cxnSpLocks noChangeShapeType="1"/>
          </p:cNvCxnSpPr>
          <p:nvPr>
            <p:custDataLst>
              <p:tags r:id="rId4"/>
            </p:custDataLst>
          </p:nvPr>
        </p:nvCxnSpPr>
        <p:spPr bwMode="auto">
          <a:xfrm>
            <a:off x="4890771" y="819000"/>
            <a:ext cx="0" cy="522000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2" name="组合 1"/>
          <p:cNvGrpSpPr/>
          <p:nvPr>
            <p:custDataLst>
              <p:tags r:id="rId5"/>
            </p:custDataLst>
          </p:nvPr>
        </p:nvGrpSpPr>
        <p:grpSpPr>
          <a:xfrm>
            <a:off x="4693835" y="1881806"/>
            <a:ext cx="5643648" cy="540000"/>
            <a:chOff x="4694152" y="1274449"/>
            <a:chExt cx="5643648" cy="540000"/>
          </a:xfrm>
        </p:grpSpPr>
        <p:sp>
          <p:nvSpPr>
            <p:cNvPr id="17" name="MH_Entry_1">
              <a:hlinkClick r:id="" action="ppaction://noaction"/>
            </p:cNvPr>
            <p:cNvSpPr txBox="1"/>
            <p:nvPr>
              <p:custDataLst>
                <p:tags r:id="rId12"/>
              </p:custDataLst>
            </p:nvPr>
          </p:nvSpPr>
          <p:spPr>
            <a:xfrm>
              <a:off x="5243320" y="1274449"/>
              <a:ext cx="5094480" cy="540000"/>
            </a:xfrm>
            <a:prstGeom prst="rect">
              <a:avLst/>
            </a:prstGeom>
            <a:noFill/>
          </p:spPr>
          <p:txBody>
            <a:bodyPr wrap="square" lIns="180000" anchor="ctr" anchorCtr="0">
              <a:normAutofit/>
            </a:bodyPr>
            <a:lstStyle/>
            <a:p>
              <a:pPr>
                <a:defRPr/>
              </a:pPr>
              <a:r>
                <a:rPr lang="zh-CN" altLang="en-US" sz="2000" kern="0" spc="100" dirty="0" smtClean="0">
                  <a:sym typeface="+mn-ea"/>
                </a:rPr>
                <a:t>虚拟化技术</a:t>
              </a:r>
              <a:r>
                <a:rPr lang="en-US" altLang="zh-CN" sz="2000" kern="0" spc="100" dirty="0" smtClean="0"/>
                <a:t> </a:t>
              </a:r>
            </a:p>
          </p:txBody>
        </p:sp>
        <p:sp>
          <p:nvSpPr>
            <p:cNvPr id="22" name="MH_Number_1">
              <a:hlinkClick r:id="" action="ppaction://noaction"/>
            </p:cNvPr>
            <p:cNvSpPr/>
            <p:nvPr>
              <p:custDataLst>
                <p:tags r:id="rId13"/>
              </p:custDataLst>
            </p:nvPr>
          </p:nvSpPr>
          <p:spPr>
            <a:xfrm>
              <a:off x="4694152" y="13218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rgbClr val="FFFFFF"/>
                  </a:solidFill>
                </a:rPr>
                <a:t>1</a:t>
              </a:r>
              <a:endParaRPr lang="zh-CN" altLang="en-US" sz="2400" kern="0" dirty="0">
                <a:solidFill>
                  <a:srgbClr val="FFFFFF"/>
                </a:solidFill>
              </a:endParaRPr>
            </a:p>
          </p:txBody>
        </p:sp>
      </p:grpSp>
      <p:grpSp>
        <p:nvGrpSpPr>
          <p:cNvPr id="3" name="组合 2"/>
          <p:cNvGrpSpPr/>
          <p:nvPr>
            <p:custDataLst>
              <p:tags r:id="rId6"/>
            </p:custDataLst>
          </p:nvPr>
        </p:nvGrpSpPr>
        <p:grpSpPr>
          <a:xfrm>
            <a:off x="4693835" y="3159000"/>
            <a:ext cx="5643648" cy="540000"/>
            <a:chOff x="4694152" y="2019513"/>
            <a:chExt cx="5643648" cy="540000"/>
          </a:xfrm>
        </p:grpSpPr>
        <p:sp>
          <p:nvSpPr>
            <p:cNvPr id="27" name="MH_Entry_2">
              <a:hlinkClick r:id="" action="ppaction://noaction"/>
            </p:cNvPr>
            <p:cNvSpPr txBox="1"/>
            <p:nvPr>
              <p:custDataLst>
                <p:tags r:id="rId10"/>
              </p:custDataLst>
            </p:nvPr>
          </p:nvSpPr>
          <p:spPr>
            <a:xfrm>
              <a:off x="5243320" y="2019513"/>
              <a:ext cx="5094480" cy="540000"/>
            </a:xfrm>
            <a:prstGeom prst="rect">
              <a:avLst/>
            </a:prstGeom>
            <a:noFill/>
          </p:spPr>
          <p:txBody>
            <a:bodyPr wrap="square" lIns="180000" anchor="ctr" anchorCtr="0">
              <a:normAutofit/>
            </a:bodyPr>
            <a:lstStyle/>
            <a:p>
              <a:pPr>
                <a:defRPr/>
              </a:pPr>
              <a:r>
                <a:rPr lang="zh-CN" altLang="en-US" sz="2000" kern="0" spc="100" dirty="0" smtClean="0">
                  <a:sym typeface="+mn-ea"/>
                </a:rPr>
                <a:t>虚拟机安全分析</a:t>
              </a:r>
              <a:endParaRPr lang="en-US" altLang="zh-CN" sz="2000" kern="0" spc="100" dirty="0" smtClean="0">
                <a:sym typeface="+mn-ea"/>
              </a:endParaRPr>
            </a:p>
          </p:txBody>
        </p:sp>
        <p:sp>
          <p:nvSpPr>
            <p:cNvPr id="28" name="MH_Number_2">
              <a:hlinkClick r:id="" action="ppaction://noaction"/>
            </p:cNvPr>
            <p:cNvSpPr/>
            <p:nvPr>
              <p:custDataLst>
                <p:tags r:id="rId11"/>
              </p:custDataLst>
            </p:nvPr>
          </p:nvSpPr>
          <p:spPr>
            <a:xfrm>
              <a:off x="4694152" y="206689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rgbClr val="FFFFFF"/>
                  </a:solidFill>
                </a:rPr>
                <a:t>2</a:t>
              </a:r>
              <a:endParaRPr lang="zh-CN" altLang="en-US" sz="2400" kern="0" dirty="0">
                <a:solidFill>
                  <a:srgbClr val="FFFFFF"/>
                </a:solidFill>
              </a:endParaRPr>
            </a:p>
          </p:txBody>
        </p:sp>
      </p:grpSp>
      <p:grpSp>
        <p:nvGrpSpPr>
          <p:cNvPr id="11" name="组合 10"/>
          <p:cNvGrpSpPr/>
          <p:nvPr>
            <p:custDataLst>
              <p:tags r:id="rId7"/>
            </p:custDataLst>
          </p:nvPr>
        </p:nvGrpSpPr>
        <p:grpSpPr>
          <a:xfrm>
            <a:off x="4693835" y="4436194"/>
            <a:ext cx="5643648" cy="540000"/>
            <a:chOff x="4694152" y="2764577"/>
            <a:chExt cx="5643648" cy="540000"/>
          </a:xfrm>
        </p:grpSpPr>
        <p:sp>
          <p:nvSpPr>
            <p:cNvPr id="30" name="MH_Entry_3">
              <a:hlinkClick r:id="" action="ppaction://noaction"/>
            </p:cNvPr>
            <p:cNvSpPr txBox="1"/>
            <p:nvPr>
              <p:custDataLst>
                <p:tags r:id="rId8"/>
              </p:custDataLst>
            </p:nvPr>
          </p:nvSpPr>
          <p:spPr>
            <a:xfrm>
              <a:off x="5243320" y="2764577"/>
              <a:ext cx="5094480" cy="540000"/>
            </a:xfrm>
            <a:prstGeom prst="rect">
              <a:avLst/>
            </a:prstGeom>
            <a:noFill/>
          </p:spPr>
          <p:txBody>
            <a:bodyPr wrap="square" lIns="180000" anchor="ctr" anchorCtr="0">
              <a:normAutofit/>
            </a:bodyPr>
            <a:lstStyle/>
            <a:p>
              <a:pPr>
                <a:defRPr/>
              </a:pPr>
              <a:r>
                <a:rPr lang="zh-CN" altLang="en-US" sz="2000" dirty="0" smtClean="0">
                  <a:sym typeface="+mn-ea"/>
                </a:rPr>
                <a:t>虚拟机安全现状</a:t>
              </a:r>
              <a:endParaRPr lang="zh-CN" altLang="en-US" sz="2000" kern="0" spc="100" dirty="0"/>
            </a:p>
          </p:txBody>
        </p:sp>
        <p:sp>
          <p:nvSpPr>
            <p:cNvPr id="31" name="MH_Number_3">
              <a:hlinkClick r:id="" action="ppaction://noaction"/>
            </p:cNvPr>
            <p:cNvSpPr/>
            <p:nvPr>
              <p:custDataLst>
                <p:tags r:id="rId9"/>
              </p:custDataLst>
            </p:nvPr>
          </p:nvSpPr>
          <p:spPr>
            <a:xfrm>
              <a:off x="4694152" y="281196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rgbClr val="FFFFFF"/>
                  </a:solidFill>
                </a:rPr>
                <a:t>3</a:t>
              </a:r>
              <a:endParaRPr lang="zh-CN" altLang="en-US" sz="2400" kern="0" dirty="0">
                <a:solidFill>
                  <a:srgbClr val="FFFFFF"/>
                </a:solidFill>
              </a:endParaRPr>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31064" y="1249251"/>
            <a:ext cx="9633397" cy="4468969"/>
          </a:xfrm>
        </p:spPr>
        <p:txBody>
          <a:bodyPr>
            <a:normAutofit fontScale="92500"/>
          </a:bodyPr>
          <a:lstStyle/>
          <a:p>
            <a:r>
              <a:rPr lang="zh-CN" altLang="en-US" dirty="0" smtClean="0"/>
              <a:t>     云</a:t>
            </a:r>
            <a:r>
              <a:rPr lang="zh-CN" altLang="en-US" dirty="0"/>
              <a:t>计算的特征体现为虚拟化、分布式和动态可扩展</a:t>
            </a:r>
            <a:r>
              <a:rPr lang="zh-CN" altLang="en-US" dirty="0" smtClean="0"/>
              <a:t>。</a:t>
            </a:r>
            <a:endParaRPr lang="en-US" altLang="zh-CN" dirty="0" smtClean="0"/>
          </a:p>
          <a:p>
            <a:r>
              <a:rPr lang="en-US" altLang="zh-CN" dirty="0">
                <a:solidFill>
                  <a:schemeClr val="accent2">
                    <a:lumMod val="75000"/>
                  </a:schemeClr>
                </a:solidFill>
              </a:rPr>
              <a:t> </a:t>
            </a:r>
            <a:r>
              <a:rPr lang="en-US" altLang="zh-CN" dirty="0" smtClean="0">
                <a:solidFill>
                  <a:schemeClr val="accent2">
                    <a:lumMod val="75000"/>
                  </a:schemeClr>
                </a:solidFill>
              </a:rPr>
              <a:t>    </a:t>
            </a:r>
            <a:r>
              <a:rPr lang="zh-CN" altLang="en-US" dirty="0" smtClean="0">
                <a:solidFill>
                  <a:schemeClr val="accent2">
                    <a:lumMod val="75000"/>
                  </a:schemeClr>
                </a:solidFill>
              </a:rPr>
              <a:t>虚拟</a:t>
            </a:r>
            <a:r>
              <a:rPr lang="zh-CN" altLang="en-US" dirty="0">
                <a:solidFill>
                  <a:schemeClr val="accent2">
                    <a:lumMod val="75000"/>
                  </a:schemeClr>
                </a:solidFill>
              </a:rPr>
              <a:t>化是云计算最主要的特点</a:t>
            </a:r>
            <a:r>
              <a:rPr lang="zh-CN" altLang="en-US" dirty="0"/>
              <a:t>。每一个应用部署的环境和物理平台是没有关系的，通过虚拟平台进行管理、扩展、迁移、备份，种种操作都是通过虚拟化技术完成</a:t>
            </a:r>
            <a:r>
              <a:rPr lang="zh-CN" altLang="en-US" dirty="0" smtClean="0"/>
              <a:t>。</a:t>
            </a:r>
            <a:endParaRPr lang="en-US" altLang="zh-CN" dirty="0" smtClean="0"/>
          </a:p>
          <a:p>
            <a:r>
              <a:rPr lang="en-US" altLang="zh-CN" dirty="0"/>
              <a:t> </a:t>
            </a:r>
            <a:r>
              <a:rPr lang="en-US" altLang="zh-CN" dirty="0" smtClean="0"/>
              <a:t>    </a:t>
            </a:r>
            <a:r>
              <a:rPr lang="zh-CN" altLang="en-US" dirty="0" smtClean="0"/>
              <a:t>虚拟</a:t>
            </a:r>
            <a:r>
              <a:rPr lang="zh-CN" altLang="en-US" dirty="0"/>
              <a:t>化技术是一种调配计算资源的方法。它将应用系统的不同层面</a:t>
            </a:r>
            <a:r>
              <a:rPr lang="en-US" altLang="zh-CN" dirty="0"/>
              <a:t>——</a:t>
            </a:r>
            <a:r>
              <a:rPr lang="zh-CN" altLang="en-US" dirty="0"/>
              <a:t>硬件、软件、数据、网络、存储等一一隔离开来，从而打破数据中心、服务器、存储、网络、数据和应用中的物理设备之间的划分，实现架构动态化。并实现集中管理和动态使用物理资源及虚拟资源。</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938369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虚拟机技术</a:t>
            </a:r>
            <a:endParaRPr lang="zh-CN" altLang="en-US" dirty="0"/>
          </a:p>
        </p:txBody>
      </p:sp>
      <p:sp>
        <p:nvSpPr>
          <p:cNvPr id="3" name="内容占位符 2"/>
          <p:cNvSpPr>
            <a:spLocks noGrp="1"/>
          </p:cNvSpPr>
          <p:nvPr>
            <p:ph idx="1"/>
          </p:nvPr>
        </p:nvSpPr>
        <p:spPr>
          <a:xfrm>
            <a:off x="708338" y="1339403"/>
            <a:ext cx="9285668" cy="3979572"/>
          </a:xfrm>
        </p:spPr>
        <p:txBody>
          <a:bodyPr>
            <a:normAutofit/>
          </a:bodyPr>
          <a:lstStyle/>
          <a:p>
            <a:r>
              <a:rPr lang="zh-CN" altLang="en-US" dirty="0"/>
              <a:t> </a:t>
            </a:r>
            <a:r>
              <a:rPr lang="zh-CN" altLang="en-US" dirty="0" smtClean="0"/>
              <a:t>     虚拟机</a:t>
            </a:r>
            <a:r>
              <a:rPr lang="zh-CN" altLang="en-US" dirty="0"/>
              <a:t>技术最早由 </a:t>
            </a:r>
            <a:r>
              <a:rPr lang="en-US" altLang="zh-CN" dirty="0"/>
              <a:t>IBM </a:t>
            </a:r>
            <a:r>
              <a:rPr lang="zh-CN" altLang="en-US" dirty="0"/>
              <a:t>于 </a:t>
            </a:r>
            <a:r>
              <a:rPr lang="en-US" altLang="zh-CN" dirty="0" smtClean="0"/>
              <a:t>20</a:t>
            </a:r>
            <a:r>
              <a:rPr lang="zh-CN" altLang="en-US" dirty="0" smtClean="0"/>
              <a:t>世纪</a:t>
            </a:r>
            <a:r>
              <a:rPr lang="en-US" altLang="zh-CN" dirty="0" smtClean="0"/>
              <a:t>60</a:t>
            </a:r>
            <a:r>
              <a:rPr lang="zh-CN" altLang="en-US" dirty="0" smtClean="0"/>
              <a:t>年代</a:t>
            </a:r>
            <a:r>
              <a:rPr lang="zh-CN" altLang="en-US" dirty="0"/>
              <a:t>提出，被定义</a:t>
            </a:r>
            <a:r>
              <a:rPr lang="zh-CN" altLang="en-US" dirty="0" smtClean="0"/>
              <a:t>为硬件</a:t>
            </a:r>
            <a:r>
              <a:rPr lang="zh-CN" altLang="en-US" dirty="0"/>
              <a:t>设备的软件模拟实现，通常的使用模式是分时共享昂贵</a:t>
            </a:r>
            <a:r>
              <a:rPr lang="zh-CN" altLang="en-US" dirty="0" smtClean="0"/>
              <a:t>的大型机</a:t>
            </a:r>
            <a:r>
              <a:rPr lang="zh-CN" altLang="en-US" dirty="0"/>
              <a:t>。目前，虚拟机中用到的虚拟化技术主要有</a:t>
            </a:r>
            <a:r>
              <a:rPr lang="zh-CN" altLang="en-US" dirty="0">
                <a:solidFill>
                  <a:srgbClr val="FF0000"/>
                </a:solidFill>
              </a:rPr>
              <a:t>网络、内存、 </a:t>
            </a:r>
            <a:r>
              <a:rPr lang="en-US" altLang="zh-CN" dirty="0">
                <a:solidFill>
                  <a:srgbClr val="FF0000"/>
                </a:solidFill>
              </a:rPr>
              <a:t>CPU</a:t>
            </a:r>
            <a:r>
              <a:rPr lang="zh-CN" altLang="en-US" dirty="0">
                <a:solidFill>
                  <a:srgbClr val="FF0000"/>
                </a:solidFill>
              </a:rPr>
              <a:t>、硬盘虚拟化技术</a:t>
            </a:r>
            <a:r>
              <a:rPr lang="zh-CN" altLang="en-US" dirty="0"/>
              <a:t>。在虚拟机环境中，硬件层与虚拟机系统之间存 在一层虚拟机监视器 </a:t>
            </a:r>
            <a:r>
              <a:rPr lang="en-US" altLang="zh-CN" dirty="0"/>
              <a:t>( virtual machine monitor</a:t>
            </a:r>
            <a:r>
              <a:rPr lang="zh-CN" altLang="en-US" dirty="0"/>
              <a:t>，</a:t>
            </a:r>
            <a:r>
              <a:rPr lang="en-US" altLang="zh-CN" dirty="0">
                <a:solidFill>
                  <a:srgbClr val="FF0000"/>
                </a:solidFill>
              </a:rPr>
              <a:t>VMM</a:t>
            </a:r>
            <a:r>
              <a:rPr lang="en-US" altLang="zh-CN" dirty="0"/>
              <a:t>) </a:t>
            </a:r>
            <a:r>
              <a:rPr lang="zh-CN" altLang="en-US" dirty="0" smtClean="0"/>
              <a:t>，</a:t>
            </a:r>
            <a:r>
              <a:rPr lang="zh-CN" altLang="en-US" dirty="0"/>
              <a:t>又称为监管程序（</a:t>
            </a:r>
            <a:r>
              <a:rPr lang="en-US" altLang="zh-CN" dirty="0">
                <a:solidFill>
                  <a:srgbClr val="FF0000"/>
                </a:solidFill>
              </a:rPr>
              <a:t>Hypervisor</a:t>
            </a:r>
            <a:r>
              <a:rPr lang="zh-CN" altLang="en-US" dirty="0" smtClean="0"/>
              <a:t>）是</a:t>
            </a:r>
            <a:r>
              <a:rPr lang="zh-CN" altLang="en-US" dirty="0">
                <a:solidFill>
                  <a:srgbClr val="FF0000"/>
                </a:solidFill>
              </a:rPr>
              <a:t>虚拟机的核心层，负责上层虚拟机系统的资源分配和底层交接</a:t>
            </a:r>
            <a:r>
              <a:rPr lang="zh-CN" altLang="en-US" dirty="0"/>
              <a:t>。</a:t>
            </a:r>
          </a:p>
        </p:txBody>
      </p:sp>
    </p:spTree>
    <p:extLst>
      <p:ext uri="{BB962C8B-B14F-4D97-AF65-F5344CB8AC3E}">
        <p14:creationId xmlns:p14="http://schemas.microsoft.com/office/powerpoint/2010/main" val="21852585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8*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8*l_i*1_4"/>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8*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8*l_i*1_3"/>
  <p:tag name="KSO_WM_UNIT_CLEAR" val="1"/>
  <p:tag name="KSO_WM_UNIT_LAYERLEVEL" val="1_1"/>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8*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8*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2.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2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2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2*b*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2.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33.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7*a*1"/>
  <p:tag name="KSO_WM_UNIT_CLEAR" val="1"/>
  <p:tag name="KSO_WM_UNIT_LAYERLEVEL" val="1"/>
  <p:tag name="KSO_WM_UNIT_ISCONTENTSTITLE" val="1"/>
  <p:tag name="KSO_WM_UNIT_VALUE" val="2"/>
  <p:tag name="KSO_WM_UNIT_HIGHLIGHT" val="0"/>
  <p:tag name="KSO_WM_UNIT_COMPATIBLE" val="0"/>
  <p:tag name="KSO_WM_UNIT_BIND_DECORATION_IDS" val="custom160117_7*i*12"/>
  <p:tag name="KSO_WM_UNIT_PRESET_TEXT" val="目录"/>
</p:tagLst>
</file>

<file path=ppt/tags/tag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7*i*12"/>
  <p:tag name="KSO_WM_TEMPLATE_CATEGORY" val="custom"/>
  <p:tag name="KSO_WM_TEMPLATE_INDEX" val="160117"/>
  <p:tag name="KSO_WM_UNIT_INDEX" val="1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8*l_i*1_1"/>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8*i*1"/>
  <p:tag name="KSO_WM_TEMPLATE_CATEGORY" val="custom"/>
  <p:tag name="KSO_WM_TEMPLATE_INDEX" val="160117"/>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8*i*6"/>
  <p:tag name="KSO_WM_TEMPLATE_CATEGORY" val="custom"/>
  <p:tag name="KSO_WM_TEMPLATE_INDEX" val="160117"/>
  <p:tag name="KSO_WM_UNIT_INDEX" val="6"/>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8*i*11"/>
  <p:tag name="KSO_WM_TEMPLATE_CATEGORY" val="custom"/>
  <p:tag name="KSO_WM_TEMPLATE_INDEX" val="160117"/>
  <p:tag name="KSO_WM_UNIT_INDEX" val="11"/>
</p:tagLst>
</file>

<file path=ppt/theme/theme1.xml><?xml version="1.0" encoding="utf-8"?>
<a:theme xmlns:a="http://schemas.openxmlformats.org/drawingml/2006/main" name="1_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2488</Words>
  <Application>Microsoft Macintosh PowerPoint</Application>
  <PresentationFormat>宽屏</PresentationFormat>
  <Paragraphs>169</Paragraphs>
  <Slides>53</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Arial</vt:lpstr>
      <vt:lpstr>Calibri</vt:lpstr>
      <vt:lpstr>Times New Roman</vt:lpstr>
      <vt:lpstr>Wingdings</vt:lpstr>
      <vt:lpstr>黑体</vt:lpstr>
      <vt:lpstr>华文细黑</vt:lpstr>
      <vt:lpstr>宋体</vt:lpstr>
      <vt:lpstr>幼圆</vt:lpstr>
      <vt:lpstr>1_Office 主题</vt:lpstr>
      <vt:lpstr>虚拟化安全</vt:lpstr>
      <vt:lpstr>In computing, a hypervisor, also called virtual machine monitor (VMM), is a piece of software/hardware platform-virtualization software that allows multiple operating systems to run on a host computer concurrently. </vt:lpstr>
      <vt:lpstr>宿主型</vt:lpstr>
      <vt:lpstr>裸机型 VMware ESX server</vt:lpstr>
      <vt:lpstr>基于Kernel的VM</vt:lpstr>
      <vt:lpstr>Android更像hypervisor不像PC</vt:lpstr>
      <vt:lpstr>PowerPoint 演示文稿</vt:lpstr>
      <vt:lpstr>PowerPoint 演示文稿</vt:lpstr>
      <vt:lpstr>1. 虚拟机技术</vt:lpstr>
      <vt:lpstr>虚拟机架构（以虚拟机 Xen 为例）</vt:lpstr>
      <vt:lpstr>Xen Hypervisor</vt:lpstr>
      <vt:lpstr>2.1 虚拟机安全分析</vt:lpstr>
      <vt:lpstr> ※ VMM 的外部攻击 目前针对 VMM 的外部攻击主要有两种，一种是基于 VM 的 Rootkit 攻击，另一种是恶意代码攻击。  </vt:lpstr>
      <vt:lpstr>PowerPoint 演示文稿</vt:lpstr>
      <vt:lpstr>       VM 对 Domain 0 的攻击       </vt:lpstr>
      <vt:lpstr>VM 之间的攻击</vt:lpstr>
      <vt:lpstr>PowerPoint 演示文稿</vt:lpstr>
      <vt:lpstr>Co-residency of VMs</vt:lpstr>
      <vt:lpstr>Defenses</vt:lpstr>
      <vt:lpstr>Side-channel attack</vt:lpstr>
      <vt:lpstr>Defenses</vt:lpstr>
      <vt:lpstr>Defenses</vt:lpstr>
      <vt:lpstr>Performance-based attack</vt:lpstr>
      <vt:lpstr>Based on CPU usage</vt:lpstr>
      <vt:lpstr>Based on memory-bus</vt:lpstr>
      <vt:lpstr>Defenses</vt:lpstr>
      <vt:lpstr>Defenses</vt:lpstr>
      <vt:lpstr>虚拟化平台安全问题</vt:lpstr>
      <vt:lpstr>虚拟化平台安全问题</vt:lpstr>
      <vt:lpstr>  Hypervisor Control Flow Integrity  HyperSafe 架构  </vt:lpstr>
      <vt:lpstr>PowerPoint 演示文稿</vt:lpstr>
      <vt:lpstr>  Hypervisor Integrity Checking  HyperSentry  </vt:lpstr>
      <vt:lpstr>PowerPoint 演示文稿</vt:lpstr>
      <vt:lpstr>PowerPoint 演示文稿</vt:lpstr>
      <vt:lpstr>ROP</vt:lpstr>
      <vt:lpstr>Defenses</vt:lpstr>
      <vt:lpstr>Modifying Non-control Data </vt:lpstr>
      <vt:lpstr>Defenses</vt:lpstr>
      <vt:lpstr>VM Rollback Attack </vt:lpstr>
      <vt:lpstr>PowerPoint 演示文稿</vt:lpstr>
      <vt:lpstr>Defenses</vt:lpstr>
      <vt:lpstr>3.虚拟机系统研究现状</vt:lpstr>
      <vt:lpstr>安全Hypervisor研究</vt:lpstr>
      <vt:lpstr>Hypervisor 架构 sHype</vt:lpstr>
      <vt:lpstr>PowerPoint 演示文稿</vt:lpstr>
      <vt:lpstr>  HyperSafe 架构  </vt:lpstr>
      <vt:lpstr>  HyperSentry  </vt:lpstr>
      <vt:lpstr>PEV( protection、enforcement、verification) 架构</vt:lpstr>
      <vt:lpstr>PowerPoint 演示文稿</vt:lpstr>
      <vt:lpstr>Terra</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不许嵩手</dc:creator>
  <cp:lastModifiedBy>Microsoft Office 用户</cp:lastModifiedBy>
  <cp:revision>101</cp:revision>
  <dcterms:created xsi:type="dcterms:W3CDTF">2016-10-30T05:45:00Z</dcterms:created>
  <dcterms:modified xsi:type="dcterms:W3CDTF">2016-12-20T10:44:27Z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