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1" r:id="rId2"/>
    <p:sldId id="261" r:id="rId3"/>
    <p:sldId id="262" r:id="rId4"/>
    <p:sldId id="303" r:id="rId5"/>
    <p:sldId id="267" r:id="rId6"/>
    <p:sldId id="290" r:id="rId7"/>
    <p:sldId id="305" r:id="rId8"/>
    <p:sldId id="287" r:id="rId9"/>
    <p:sldId id="306" r:id="rId10"/>
    <p:sldId id="292" r:id="rId11"/>
    <p:sldId id="293" r:id="rId12"/>
    <p:sldId id="258" r:id="rId13"/>
    <p:sldId id="294" r:id="rId14"/>
    <p:sldId id="259" r:id="rId15"/>
    <p:sldId id="295" r:id="rId16"/>
    <p:sldId id="297" r:id="rId17"/>
    <p:sldId id="298"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95073"/>
  </p:normalViewPr>
  <p:slideViewPr>
    <p:cSldViewPr snapToGrid="0">
      <p:cViewPr varScale="1">
        <p:scale>
          <a:sx n="85" d="100"/>
          <a:sy n="85"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16/12/15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1245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578282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extLst>
      <p:ext uri="{BB962C8B-B14F-4D97-AF65-F5344CB8AC3E}">
        <p14:creationId xmlns:p14="http://schemas.microsoft.com/office/powerpoint/2010/main" val="91031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102793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extLst>
      <p:ext uri="{BB962C8B-B14F-4D97-AF65-F5344CB8AC3E}">
        <p14:creationId xmlns:p14="http://schemas.microsoft.com/office/powerpoint/2010/main" val="2082516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14</a:t>
            </a:fld>
            <a:endParaRPr lang="zh-CN" altLang="en-US"/>
          </a:p>
        </p:txBody>
      </p:sp>
    </p:spTree>
    <p:extLst>
      <p:ext uri="{BB962C8B-B14F-4D97-AF65-F5344CB8AC3E}">
        <p14:creationId xmlns:p14="http://schemas.microsoft.com/office/powerpoint/2010/main" val="115912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15</a:t>
            </a:fld>
            <a:endParaRPr lang="zh-CN" altLang="en-US"/>
          </a:p>
        </p:txBody>
      </p:sp>
    </p:spTree>
    <p:extLst>
      <p:ext uri="{BB962C8B-B14F-4D97-AF65-F5344CB8AC3E}">
        <p14:creationId xmlns:p14="http://schemas.microsoft.com/office/powerpoint/2010/main" val="161477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extLst>
      <p:ext uri="{BB962C8B-B14F-4D97-AF65-F5344CB8AC3E}">
        <p14:creationId xmlns:p14="http://schemas.microsoft.com/office/powerpoint/2010/main" val="1727198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extLst>
      <p:ext uri="{BB962C8B-B14F-4D97-AF65-F5344CB8AC3E}">
        <p14:creationId xmlns:p14="http://schemas.microsoft.com/office/powerpoint/2010/main" val="183395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182818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extLst>
      <p:ext uri="{BB962C8B-B14F-4D97-AF65-F5344CB8AC3E}">
        <p14:creationId xmlns:p14="http://schemas.microsoft.com/office/powerpoint/2010/main" val="17772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208289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extLst>
      <p:ext uri="{BB962C8B-B14F-4D97-AF65-F5344CB8AC3E}">
        <p14:creationId xmlns:p14="http://schemas.microsoft.com/office/powerpoint/2010/main" val="115449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110049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190980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188546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658852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16/12/15</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Layout" Target="../slideLayouts/slideLayout7.xml"/><Relationship Id="rId5" Type="http://schemas.openxmlformats.org/officeDocument/2006/relationships/notesSlide" Target="../notesSlides/notesSlide9.xml"/><Relationship Id="rId1" Type="http://schemas.openxmlformats.org/officeDocument/2006/relationships/tags" Target="../tags/tag51.xml"/><Relationship Id="rId2" Type="http://schemas.openxmlformats.org/officeDocument/2006/relationships/tags" Target="../tags/tag52.xml"/></Relationships>
</file>

<file path=ppt/slides/_rels/slide11.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slideLayout" Target="../slideLayouts/slideLayout7.xml"/><Relationship Id="rId5" Type="http://schemas.openxmlformats.org/officeDocument/2006/relationships/notesSlide" Target="../notesSlides/notesSlide10.xml"/><Relationship Id="rId6" Type="http://schemas.openxmlformats.org/officeDocument/2006/relationships/image" Target="../media/image1.png"/><Relationship Id="rId1" Type="http://schemas.openxmlformats.org/officeDocument/2006/relationships/tags" Target="../tags/tag54.xml"/><Relationship Id="rId2" Type="http://schemas.openxmlformats.org/officeDocument/2006/relationships/tags" Target="../tags/tag55.xml"/></Relationships>
</file>

<file path=ppt/slides/_rels/slide12.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7.xml"/><Relationship Id="rId6" Type="http://schemas.openxmlformats.org/officeDocument/2006/relationships/notesSlide" Target="../notesSlides/notesSlide11.xml"/><Relationship Id="rId1" Type="http://schemas.openxmlformats.org/officeDocument/2006/relationships/tags" Target="../tags/tag57.xml"/><Relationship Id="rId2" Type="http://schemas.openxmlformats.org/officeDocument/2006/relationships/tags" Target="../tags/tag58.xml"/></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slideLayout" Target="../slideLayouts/slideLayout7.xml"/><Relationship Id="rId5" Type="http://schemas.openxmlformats.org/officeDocument/2006/relationships/notesSlide" Target="../notesSlides/notesSlide12.xml"/><Relationship Id="rId1" Type="http://schemas.openxmlformats.org/officeDocument/2006/relationships/tags" Target="../tags/tag61.xml"/><Relationship Id="rId2" Type="http://schemas.openxmlformats.org/officeDocument/2006/relationships/tags" Target="../tags/tag62.xml"/></Relationships>
</file>

<file path=ppt/slides/_rels/slide14.xml.rels><?xml version="1.0" encoding="UTF-8" standalone="yes"?>
<Relationships xmlns="http://schemas.openxmlformats.org/package/2006/relationships"><Relationship Id="rId3" Type="http://schemas.openxmlformats.org/officeDocument/2006/relationships/tags" Target="../tags/tag66.xml"/><Relationship Id="rId4" Type="http://schemas.openxmlformats.org/officeDocument/2006/relationships/slideLayout" Target="../slideLayouts/slideLayout7.xml"/><Relationship Id="rId5" Type="http://schemas.openxmlformats.org/officeDocument/2006/relationships/notesSlide" Target="../notesSlides/notesSlide13.xml"/><Relationship Id="rId6" Type="http://schemas.openxmlformats.org/officeDocument/2006/relationships/image" Target="../media/image2.png"/><Relationship Id="rId1" Type="http://schemas.openxmlformats.org/officeDocument/2006/relationships/tags" Target="../tags/tag64.xml"/><Relationship Id="rId2" Type="http://schemas.openxmlformats.org/officeDocument/2006/relationships/tags" Target="../tags/tag65.xml"/></Relationships>
</file>

<file path=ppt/slides/_rels/slide15.xml.rels><?xml version="1.0" encoding="UTF-8" standalone="yes"?>
<Relationships xmlns="http://schemas.openxmlformats.org/package/2006/relationships"><Relationship Id="rId3" Type="http://schemas.openxmlformats.org/officeDocument/2006/relationships/tags" Target="../tags/tag69.xml"/><Relationship Id="rId4" Type="http://schemas.openxmlformats.org/officeDocument/2006/relationships/slideLayout" Target="../slideLayouts/slideLayout7.xml"/><Relationship Id="rId5" Type="http://schemas.openxmlformats.org/officeDocument/2006/relationships/notesSlide" Target="../notesSlides/notesSlide14.xml"/><Relationship Id="rId1" Type="http://schemas.openxmlformats.org/officeDocument/2006/relationships/tags" Target="../tags/tag67.xml"/><Relationship Id="rId2"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tags" Target="../tags/tag72.xml"/><Relationship Id="rId4" Type="http://schemas.openxmlformats.org/officeDocument/2006/relationships/tags" Target="../tags/tag73.xml"/><Relationship Id="rId5" Type="http://schemas.openxmlformats.org/officeDocument/2006/relationships/slideLayout" Target="../slideLayouts/slideLayout7.xml"/><Relationship Id="rId6" Type="http://schemas.openxmlformats.org/officeDocument/2006/relationships/notesSlide" Target="../notesSlides/notesSlide15.xml"/><Relationship Id="rId1" Type="http://schemas.openxmlformats.org/officeDocument/2006/relationships/tags" Target="../tags/tag70.xml"/><Relationship Id="rId2" Type="http://schemas.openxmlformats.org/officeDocument/2006/relationships/tags" Target="../tags/tag71.xml"/></Relationships>
</file>

<file path=ppt/slides/_rels/slide17.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slideLayout" Target="../slideLayouts/slideLayout7.xml"/><Relationship Id="rId5" Type="http://schemas.openxmlformats.org/officeDocument/2006/relationships/notesSlide" Target="../notesSlides/notesSlide16.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ags" Target="../tags/tag74.xml"/><Relationship Id="rId2"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tags" Target="../tags/tag8.xml"/><Relationship Id="rId7" Type="http://schemas.openxmlformats.org/officeDocument/2006/relationships/tags" Target="../tags/tag9.xml"/><Relationship Id="rId8" Type="http://schemas.openxmlformats.org/officeDocument/2006/relationships/slideLayout" Target="../slideLayouts/slideLayout7.xml"/><Relationship Id="rId9" Type="http://schemas.openxmlformats.org/officeDocument/2006/relationships/notesSlide" Target="../notesSlides/notesSlide1.xml"/><Relationship Id="rId1" Type="http://schemas.openxmlformats.org/officeDocument/2006/relationships/tags" Target="../tags/tag3.xml"/><Relationship Id="rId2" Type="http://schemas.openxmlformats.org/officeDocument/2006/relationships/tags" Target="../tags/tag4.xml"/></Relationships>
</file>

<file path=ppt/slides/_rels/slide3.xml.rels><?xml version="1.0" encoding="UTF-8" standalone="yes"?>
<Relationships xmlns="http://schemas.openxmlformats.org/package/2006/relationships"><Relationship Id="rId11" Type="http://schemas.openxmlformats.org/officeDocument/2006/relationships/slideLayout" Target="../slideLayouts/slideLayout7.xml"/><Relationship Id="rId12" Type="http://schemas.openxmlformats.org/officeDocument/2006/relationships/notesSlide" Target="../notesSlides/notesSlide2.xml"/><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tags" Target="../tags/tag17.xml"/><Relationship Id="rId9" Type="http://schemas.openxmlformats.org/officeDocument/2006/relationships/tags" Target="../tags/tag18.xml"/><Relationship Id="rId10" Type="http://schemas.openxmlformats.org/officeDocument/2006/relationships/tags" Target="../tags/tag19.xml"/></Relationships>
</file>

<file path=ppt/slides/_rels/slide4.xml.rels><?xml version="1.0" encoding="UTF-8" standalone="yes"?>
<Relationships xmlns="http://schemas.openxmlformats.org/package/2006/relationships"><Relationship Id="rId11" Type="http://schemas.openxmlformats.org/officeDocument/2006/relationships/tags" Target="../tags/tag30.xml"/><Relationship Id="rId12" Type="http://schemas.openxmlformats.org/officeDocument/2006/relationships/tags" Target="../tags/tag31.xml"/><Relationship Id="rId13" Type="http://schemas.openxmlformats.org/officeDocument/2006/relationships/tags" Target="../tags/tag32.xml"/><Relationship Id="rId14" Type="http://schemas.openxmlformats.org/officeDocument/2006/relationships/slideLayout" Target="../slideLayouts/slideLayout7.xml"/><Relationship Id="rId15" Type="http://schemas.openxmlformats.org/officeDocument/2006/relationships/notesSlide" Target="../notesSlides/notesSlide3.xml"/><Relationship Id="rId1" Type="http://schemas.openxmlformats.org/officeDocument/2006/relationships/tags" Target="../tags/tag20.xml"/><Relationship Id="rId2" Type="http://schemas.openxmlformats.org/officeDocument/2006/relationships/tags" Target="../tags/tag21.xml"/><Relationship Id="rId3" Type="http://schemas.openxmlformats.org/officeDocument/2006/relationships/tags" Target="../tags/tag22.xml"/><Relationship Id="rId4" Type="http://schemas.openxmlformats.org/officeDocument/2006/relationships/tags" Target="../tags/tag23.xml"/><Relationship Id="rId5" Type="http://schemas.openxmlformats.org/officeDocument/2006/relationships/tags" Target="../tags/tag24.xml"/><Relationship Id="rId6" Type="http://schemas.openxmlformats.org/officeDocument/2006/relationships/tags" Target="../tags/tag25.xml"/><Relationship Id="rId7" Type="http://schemas.openxmlformats.org/officeDocument/2006/relationships/tags" Target="../tags/tag26.xml"/><Relationship Id="rId8" Type="http://schemas.openxmlformats.org/officeDocument/2006/relationships/tags" Target="../tags/tag27.xml"/><Relationship Id="rId9" Type="http://schemas.openxmlformats.org/officeDocument/2006/relationships/tags" Target="../tags/tag28.xml"/><Relationship Id="rId10"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slideLayout" Target="../slideLayouts/slideLayout3.xml"/><Relationship Id="rId6" Type="http://schemas.openxmlformats.org/officeDocument/2006/relationships/notesSlide" Target="../notesSlides/notesSlide4.xml"/><Relationship Id="rId1" Type="http://schemas.openxmlformats.org/officeDocument/2006/relationships/tags" Target="../tags/tag33.xml"/><Relationship Id="rId2" Type="http://schemas.openxmlformats.org/officeDocument/2006/relationships/tags" Target="../tags/tag34.xml"/></Relationships>
</file>

<file path=ppt/slides/_rels/slide6.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slideLayout" Target="../slideLayouts/slideLayout7.xml"/><Relationship Id="rId5" Type="http://schemas.openxmlformats.org/officeDocument/2006/relationships/notesSlide" Target="../notesSlides/notesSlide5.xml"/><Relationship Id="rId1" Type="http://schemas.openxmlformats.org/officeDocument/2006/relationships/tags" Target="../tags/tag37.xml"/><Relationship Id="rId2"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slideLayout" Target="../slideLayouts/slideLayout3.xml"/><Relationship Id="rId6" Type="http://schemas.openxmlformats.org/officeDocument/2006/relationships/notesSlide" Target="../notesSlides/notesSlide6.xml"/><Relationship Id="rId1" Type="http://schemas.openxmlformats.org/officeDocument/2006/relationships/tags" Target="../tags/tag40.xml"/><Relationship Id="rId2"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slideLayout" Target="../slideLayouts/slideLayout7.xml"/><Relationship Id="rId5" Type="http://schemas.openxmlformats.org/officeDocument/2006/relationships/notesSlide" Target="../notesSlides/notesSlide7.xml"/><Relationship Id="rId1" Type="http://schemas.openxmlformats.org/officeDocument/2006/relationships/tags" Target="../tags/tag44.xml"/><Relationship Id="rId2"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slideLayout" Target="../slideLayouts/slideLayout3.xml"/><Relationship Id="rId6" Type="http://schemas.openxmlformats.org/officeDocument/2006/relationships/notesSlide" Target="../notesSlides/notesSlide8.xml"/><Relationship Id="rId1" Type="http://schemas.openxmlformats.org/officeDocument/2006/relationships/tags" Target="../tags/tag47.xml"/><Relationship Id="rId2"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a:t>HyperCheck: A Hardware-Assisted Integrity Monitor</a:t>
            </a:r>
          </a:p>
        </p:txBody>
      </p:sp>
      <p:sp>
        <p:nvSpPr>
          <p:cNvPr id="5" name="标题 4"/>
          <p:cNvSpPr>
            <a:spLocks noGrp="1"/>
          </p:cNvSpPr>
          <p:nvPr>
            <p:ph type="ctrTitle"/>
          </p:nvPr>
        </p:nvSpPr>
        <p:spPr/>
        <p:txBody>
          <a:bodyPr/>
          <a:lstStyle/>
          <a:p>
            <a:r>
              <a:rPr lang="zh-CN" altLang="en-US" dirty="0">
                <a:sym typeface="+mn-ea"/>
              </a:rPr>
              <a:t>Hypervisor Integrity Protection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olidFill>
                  <a:schemeClr val="accent1"/>
                </a:solidFill>
                <a:effectLst>
                  <a:outerShdw blurRad="38100" dist="25400" dir="5400000" algn="ctr" rotWithShape="0">
                    <a:srgbClr val="6E747A">
                      <a:alpha val="43000"/>
                    </a:srgbClr>
                  </a:outerShdw>
                </a:effectLst>
                <a:sym typeface="+mn-ea"/>
              </a:rPr>
              <a:t>The basic principles of HyperCheck</a:t>
            </a: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HyperCheck</a:t>
            </a:r>
            <a:r>
              <a:rPr lang="en-US" altLang="zh-CN" dirty="0"/>
              <a:t> is a hardware-assisted tampering detection framework  to protect the integrity of hypervisors or operating systems.  </a:t>
            </a:r>
          </a:p>
          <a:p>
            <a:r>
              <a:rPr lang="en-US" altLang="zh-CN" dirty="0"/>
              <a:t>HyperCheck harnesses the CPU </a:t>
            </a:r>
            <a:r>
              <a:rPr lang="en-US" altLang="zh-CN" b="1" dirty="0"/>
              <a:t>System Management Mode</a:t>
            </a:r>
            <a:r>
              <a:rPr lang="en-US" altLang="zh-CN" dirty="0"/>
              <a:t> (SMM) present in all x86 commodity systems to create a snapshot view of the current states of the CPU and memory of the protected machine. </a:t>
            </a:r>
          </a:p>
          <a:p>
            <a:r>
              <a:rPr lang="en-US" altLang="zh-CN" dirty="0"/>
              <a:t>This information is securely transmitted using a network card to a remote monitor machine. Then, the monitor machine can identify any tampering by comparing the newly generated snapshot with the one recorded when the machine was initialized. If the two views do not match, a human operator is notiﬁed for further investigation. </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olidFill>
                  <a:schemeClr val="accent1"/>
                </a:solidFill>
                <a:effectLst>
                  <a:outerShdw blurRad="38100" dist="25400" dir="5400000" algn="ctr" rotWithShape="0">
                    <a:srgbClr val="6E747A">
                      <a:alpha val="43000"/>
                    </a:srgbClr>
                  </a:outerShdw>
                </a:effectLst>
                <a:sym typeface="+mn-ea"/>
              </a:rPr>
              <a:t>The basic principles of HyperCheck</a:t>
            </a: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As shown in Fig. 1, HyperCheck works at the Basic Input-Output System (BIOS) level and can protect the software above.</a:t>
            </a:r>
          </a:p>
          <a:p>
            <a:pPr marL="0" indent="0">
              <a:buNone/>
            </a:pPr>
            <a:endParaRPr lang="en-US" altLang="zh-CN" dirty="0"/>
          </a:p>
          <a:p>
            <a:pPr marL="0" indent="0">
              <a:buNone/>
            </a:pPr>
            <a:r>
              <a:rPr lang="en-US" altLang="zh-CN" dirty="0"/>
              <a:t> </a:t>
            </a:r>
          </a:p>
        </p:txBody>
      </p:sp>
      <p:pic>
        <p:nvPicPr>
          <p:cNvPr id="4" name="图片 3"/>
          <p:cNvPicPr>
            <a:picLocks noChangeAspect="1"/>
          </p:cNvPicPr>
          <p:nvPr/>
        </p:nvPicPr>
        <p:blipFill>
          <a:blip r:embed="rId6"/>
          <a:stretch>
            <a:fillRect/>
          </a:stretch>
        </p:blipFill>
        <p:spPr>
          <a:xfrm>
            <a:off x="2404110" y="2918460"/>
            <a:ext cx="6661150" cy="2945130"/>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System Management Mode is a separate CPU mode from the protected mode and real mode.</a:t>
            </a:r>
          </a:p>
          <a:p>
            <a:r>
              <a:rPr lang="en-US" altLang="zh-CN" dirty="0">
                <a:sym typeface="+mn-ea"/>
              </a:rPr>
              <a:t>It provides a transparent mechanism for implementing system-control functions.</a:t>
            </a:r>
          </a:p>
          <a:p>
            <a:r>
              <a:rPr lang="en-US" altLang="zh-CN" dirty="0">
                <a:sym typeface="+mn-ea"/>
              </a:rPr>
              <a:t>SMM is implemented by the Basic Input-Output System.</a:t>
            </a:r>
            <a:endParaRPr lang="zh-CN" altLang="en-US" dirty="0">
              <a:sym typeface="+mn-ea"/>
            </a:endParaRPr>
          </a:p>
          <a:p>
            <a:endParaRPr lang="zh-CN" altLang="en-US" dirty="0"/>
          </a:p>
        </p:txBody>
      </p:sp>
      <p:sp>
        <p:nvSpPr>
          <p:cNvPr id="3" name="文本框 2"/>
          <p:cNvSpPr txBox="1"/>
          <p:nvPr>
            <p:custDataLst>
              <p:tags r:id="rId3"/>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BIOS is an indispensable component for all computers. </a:t>
            </a:r>
          </a:p>
          <a:p>
            <a:r>
              <a:rPr lang="zh-CN" altLang="en-US" dirty="0"/>
              <a:t>The main function of the BIOS is to initialize the hardware devices, including main memory, hard disk </a:t>
            </a:r>
            <a:r>
              <a:rPr lang="en-US" altLang="zh-CN" dirty="0"/>
              <a:t>etc.</a:t>
            </a:r>
          </a:p>
          <a:p>
            <a:r>
              <a:rPr lang="zh-CN" altLang="en-US" dirty="0"/>
              <a:t> BIOS code is normally stored on a non-volatile ROM chip on the motherboard. </a:t>
            </a:r>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endParaRPr lang="en-US" altLang="zh-CN">
              <a:sym typeface="+mn-ea"/>
            </a:endParaRPr>
          </a:p>
          <a:p>
            <a:r>
              <a:rPr lang="en-US" altLang="zh-CN">
                <a:solidFill>
                  <a:schemeClr val="accent1"/>
                </a:solidFill>
                <a:effectLst>
                  <a:outerShdw blurRad="38100" dist="25400" dir="5400000" algn="ctr" rotWithShape="0">
                    <a:srgbClr val="6E747A">
                      <a:alpha val="43000"/>
                    </a:srgbClr>
                  </a:outerShdw>
                </a:effectLst>
                <a:sym typeface="+mn-ea"/>
              </a:rPr>
              <a:t>System Management Mode and BIOS</a:t>
            </a:r>
          </a:p>
          <a:p>
            <a:endParaRPr lang="en-US" altLang="zh-CN" dirty="0">
              <a:solidFill>
                <a:schemeClr val="accent1"/>
              </a:solidFill>
              <a:effectLst>
                <a:outerShdw blurRad="38100" dist="25400" dir="5400000" algn="ctr" rotWithShape="0">
                  <a:srgbClr val="6E747A">
                    <a:alpha val="43000"/>
                  </a:srgbClr>
                </a:outerShdw>
              </a:effectLst>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ym typeface="+mn-ea"/>
              </a:rPr>
              <a:t> </a:t>
            </a:r>
            <a:r>
              <a:rPr lang="en-US" altLang="zh-CN" sz="3600">
                <a:solidFill>
                  <a:schemeClr val="accent1"/>
                </a:solidFill>
                <a:effectLst>
                  <a:outerShdw blurRad="38100" dist="25400" dir="5400000" algn="ctr" rotWithShape="0">
                    <a:srgbClr val="6E747A">
                      <a:alpha val="43000"/>
                    </a:srgbClr>
                  </a:outerShdw>
                </a:effectLst>
                <a:sym typeface="+mn-ea"/>
              </a:rPr>
              <a:t>The components of HyperCheck Framework</a:t>
            </a: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HyperCheck is composed of three key components</a:t>
            </a:r>
          </a:p>
          <a:p>
            <a:pPr lvl="1"/>
            <a:r>
              <a:rPr lang="en-US" altLang="zh-CN" dirty="0"/>
              <a:t>the physical memory acquisition module</a:t>
            </a:r>
          </a:p>
          <a:p>
            <a:pPr lvl="1"/>
            <a:r>
              <a:rPr lang="en-US" altLang="zh-CN" sz="2400" dirty="0"/>
              <a:t>the analysis module</a:t>
            </a:r>
          </a:p>
          <a:p>
            <a:pPr lvl="1"/>
            <a:r>
              <a:rPr lang="en-US" altLang="zh-CN" sz="2400" dirty="0"/>
              <a:t>the CPU register checking module</a:t>
            </a:r>
          </a:p>
          <a:p>
            <a:pPr lvl="0"/>
            <a:r>
              <a:rPr lang="en-US" altLang="zh-CN" sz="2800" dirty="0"/>
              <a:t>Both the physical memory acquisition module and CPU register checking module are on the target machine, and the analysis module is on the monitor machine. </a:t>
            </a:r>
          </a:p>
          <a:p>
            <a:pPr lvl="0"/>
            <a:endParaRPr lang="en-US" altLang="zh-CN" sz="2800" dirty="0"/>
          </a:p>
          <a:p>
            <a:pPr marL="0" indent="0">
              <a:buNone/>
            </a:pPr>
            <a:r>
              <a:rPr lang="en-US" altLang="zh-CN" dirty="0"/>
              <a:t> </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00102" y="2411382"/>
            <a:ext cx="4262438" cy="3811587"/>
          </a:xfrm>
          <a:prstGeom prst="rect">
            <a:avLst/>
          </a:prstGeom>
        </p:spPr>
        <p:txBody>
          <a:bodyPr vert="horz" lIns="91440" tIns="45720" rIns="91440" bIns="45720" rtlCol="0">
            <a:normAutofit fontScale="900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a:t>The memory acquisition module reads the memory contents of the protected machine and sends it to the analysis module, which then checks the memory contents for any malicious alterations. The CPU register checking module reads the CPU registers and validates their values</a:t>
            </a:r>
            <a:r>
              <a:rPr lang="en-US" altLang="zh-CN"/>
              <a:t>.</a:t>
            </a:r>
          </a:p>
        </p:txBody>
      </p:sp>
      <p:sp>
        <p:nvSpPr>
          <p:cNvPr id="4" name="文本框 3"/>
          <p:cNvSpPr txBox="1"/>
          <p:nvPr>
            <p:custDataLst>
              <p:tags r:id="rId3"/>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zh-CN" altLang="en-US">
                <a:solidFill>
                  <a:srgbClr val="4A6982"/>
                </a:solidFill>
              </a:rPr>
              <a:t>The architecture of HyperCheck</a:t>
            </a:r>
          </a:p>
        </p:txBody>
      </p:sp>
      <p:sp>
        <p:nvSpPr>
          <p:cNvPr id="5" name="文本框 4"/>
          <p:cNvSpPr txBox="1"/>
          <p:nvPr/>
        </p:nvSpPr>
        <p:spPr>
          <a:xfrm>
            <a:off x="6499225" y="5511800"/>
            <a:ext cx="4259580" cy="365760"/>
          </a:xfrm>
          <a:prstGeom prst="rect">
            <a:avLst/>
          </a:prstGeom>
          <a:noFill/>
        </p:spPr>
        <p:txBody>
          <a:bodyPr wrap="square" rtlCol="0">
            <a:spAutoFit/>
          </a:bodyPr>
          <a:lstStyle/>
          <a:p>
            <a:pPr algn="ctr"/>
            <a:r>
              <a:rPr lang="zh-CN" altLang="en-US"/>
              <a:t> The architecture of HyperCheck</a:t>
            </a:r>
          </a:p>
        </p:txBody>
      </p:sp>
      <p:pic>
        <p:nvPicPr>
          <p:cNvPr id="8" name="图片 7"/>
          <p:cNvPicPr>
            <a:picLocks noChangeAspect="1"/>
          </p:cNvPicPr>
          <p:nvPr/>
        </p:nvPicPr>
        <p:blipFill>
          <a:blip r:embed="rId6"/>
          <a:stretch>
            <a:fillRect/>
          </a:stretch>
        </p:blipFill>
        <p:spPr>
          <a:xfrm>
            <a:off x="5264150" y="2411095"/>
            <a:ext cx="6729730" cy="280543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ym typeface="+mn-ea"/>
              </a:rPr>
              <a:t> </a:t>
            </a:r>
            <a:r>
              <a:rPr lang="en-US" altLang="zh-CN" sz="3600">
                <a:solidFill>
                  <a:schemeClr val="accent1"/>
                </a:solidFill>
                <a:effectLst>
                  <a:outerShdw blurRad="38100" dist="25400" dir="5400000" algn="ctr" rotWithShape="0">
                    <a:srgbClr val="6E747A">
                      <a:alpha val="43000"/>
                    </a:srgbClr>
                  </a:outerShdw>
                </a:effectLst>
                <a:sym typeface="+mn-ea"/>
              </a:rPr>
              <a:t>The Design Principle of HyperCheck</a:t>
            </a: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a:t>The main design principle is that HyperCheck should not rely on any software running on the machine except the BIOS.</a:t>
            </a:r>
          </a:p>
          <a:p>
            <a:r>
              <a:rPr lang="en-US" altLang="zh-CN" sz="2800" dirty="0"/>
              <a:t>Because SMM code resides in the BIOS, the BIOS and the monitor machine should be the only Trusted Computing Base (TCB) in our system. </a:t>
            </a:r>
          </a:p>
          <a:p>
            <a:r>
              <a:rPr lang="en-US" altLang="zh-CN" sz="2800" dirty="0"/>
              <a:t>Therefore, we could use SMM to read the CPU registers and memory contents, and then use a PCI Ethernet card to send out this information to the monitor machine. </a:t>
            </a:r>
          </a:p>
          <a:p>
            <a:pPr lvl="0"/>
            <a:endParaRPr lang="en-US" altLang="zh-CN" sz="2800" dirty="0"/>
          </a:p>
          <a:p>
            <a:pPr marL="0" indent="0">
              <a:buNone/>
            </a:pPr>
            <a:r>
              <a:rPr lang="en-US" altLang="zh-CN" dirty="0"/>
              <a:t> </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2432050"/>
            <a:ext cx="5181600" cy="389318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original closed source BIOS</a:t>
            </a:r>
          </a:p>
          <a:p>
            <a:r>
              <a:rPr lang="en-US" altLang="zh-CN" dirty="0">
                <a:sym typeface="+mn-ea"/>
              </a:rPr>
              <a:t>It relies on an unlocked SMRAM to inject the customized SMI handler code</a:t>
            </a:r>
          </a:p>
          <a:p>
            <a:r>
              <a:rPr lang="zh-CN" altLang="en-US" dirty="0">
                <a:sym typeface="+mn-ea"/>
              </a:rPr>
              <a:t>the high development complexity</a:t>
            </a:r>
          </a:p>
          <a:p>
            <a:endParaRPr lang="zh-CN" altLang="en-US" dirty="0"/>
          </a:p>
        </p:txBody>
      </p:sp>
      <p:sp>
        <p:nvSpPr>
          <p:cNvPr id="3" name="文本框 2"/>
          <p:cNvSpPr txBox="1"/>
          <p:nvPr>
            <p:custDataLst>
              <p:tags r:id="rId3"/>
            </p:custDataLst>
          </p:nvPr>
        </p:nvSpPr>
        <p:spPr>
          <a:xfrm>
            <a:off x="6172200" y="2354580"/>
            <a:ext cx="5181600" cy="397065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an open-source BIOS </a:t>
            </a:r>
          </a:p>
          <a:p>
            <a:r>
              <a:rPr dirty="0"/>
              <a:t>provide an unlocked SMRAM for us to add customized SMI handler cod</a:t>
            </a:r>
            <a:r>
              <a:rPr lang="en-US" dirty="0"/>
              <a:t>e.</a:t>
            </a:r>
          </a:p>
          <a:p>
            <a:r>
              <a:rPr lang="en-US" altLang="zh-CN" dirty="0"/>
              <a:t>we can </a:t>
            </a:r>
            <a:r>
              <a:rPr lang="zh-CN" altLang="en-US" dirty="0"/>
              <a:t>directly modify the BIOS code on the target machine</a:t>
            </a:r>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endParaRPr lang="en-US" altLang="zh-CN">
              <a:sym typeface="+mn-ea"/>
            </a:endParaRPr>
          </a:p>
          <a:p>
            <a:r>
              <a:rPr lang="en-US" altLang="zh-CN">
                <a:solidFill>
                  <a:schemeClr val="accent1"/>
                </a:solidFill>
                <a:effectLst>
                  <a:outerShdw blurRad="38100" dist="25400" dir="5400000" algn="ctr" rotWithShape="0">
                    <a:srgbClr val="6E747A">
                      <a:alpha val="43000"/>
                    </a:srgbClr>
                  </a:outerShdw>
                </a:effectLst>
                <a:sym typeface="+mn-ea"/>
              </a:rPr>
              <a:t>HyperCheck-I vs HyperCheck-II</a:t>
            </a:r>
          </a:p>
          <a:p>
            <a:endParaRPr lang="en-US" altLang="zh-CN"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nvSpPr>
        <p:spPr>
          <a:xfrm>
            <a:off x="838200" y="1280795"/>
            <a:ext cx="9755505" cy="944880"/>
          </a:xfrm>
          <a:prstGeom prst="rect">
            <a:avLst/>
          </a:prstGeom>
          <a:noFill/>
        </p:spPr>
        <p:txBody>
          <a:bodyPr wrap="square" rtlCol="0">
            <a:spAutoFit/>
          </a:bodyPr>
          <a:lstStyle/>
          <a:p>
            <a:pPr indent="0">
              <a:buClrTx/>
              <a:buFont typeface="Arial" panose="020B0604020202020204" pitchFamily="34" charset="0"/>
              <a:buNone/>
            </a:pPr>
            <a:r>
              <a:rPr lang="zh-CN" altLang="en-US" sz="2800"/>
              <a:t>To evaluate the security and performance of our framework, we implement two prototypes of HyperCheck framework</a:t>
            </a:r>
            <a:r>
              <a:rPr lang="en-US" altLang="zh-CN" sz="2800"/>
              <a:t>.</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ym typeface="+mn-ea"/>
              </a:rPr>
              <a:t>  </a:t>
            </a:r>
            <a:r>
              <a:rPr lang="en-US" altLang="zh-CN" sz="3600">
                <a:solidFill>
                  <a:schemeClr val="accent1"/>
                </a:solidFill>
                <a:effectLst>
                  <a:outerShdw blurRad="38100" dist="25400" dir="5400000" algn="ctr" rotWithShape="0">
                    <a:srgbClr val="6E747A">
                      <a:alpha val="43000"/>
                    </a:srgbClr>
                  </a:outerShdw>
                </a:effectLst>
                <a:sym typeface="+mn-ea"/>
              </a:rPr>
              <a:t>Comparison with Other Methods</a:t>
            </a:r>
            <a:r>
              <a:rPr lang="en-US" altLang="zh-CN" sz="3600">
                <a:sym typeface="+mn-ea"/>
              </a:rPr>
              <a:t> </a:t>
            </a:r>
          </a:p>
        </p:txBody>
      </p:sp>
      <p:sp>
        <p:nvSpPr>
          <p:cNvPr id="3" name="文本框 2"/>
          <p:cNvSpPr txBox="1"/>
          <p:nvPr>
            <p:custDataLst>
              <p:tags r:id="rId3"/>
            </p:custDataLst>
          </p:nvPr>
        </p:nvSpPr>
        <p:spPr>
          <a:xfrm>
            <a:off x="838200" y="1825625"/>
            <a:ext cx="10515600" cy="45923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altLang="zh-CN" sz="2800" dirty="0"/>
              <a:t> TABLE 1</a:t>
            </a:r>
          </a:p>
          <a:p>
            <a:pPr lvl="0"/>
            <a:endParaRPr lang="en-US" altLang="zh-CN" sz="28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TABLE 2              </a:t>
            </a:r>
          </a:p>
        </p:txBody>
      </p:sp>
      <p:pic>
        <p:nvPicPr>
          <p:cNvPr id="4" name="图片 3"/>
          <p:cNvPicPr>
            <a:picLocks noChangeAspect="1"/>
          </p:cNvPicPr>
          <p:nvPr/>
        </p:nvPicPr>
        <p:blipFill>
          <a:blip r:embed="rId6"/>
          <a:stretch>
            <a:fillRect/>
          </a:stretch>
        </p:blipFill>
        <p:spPr>
          <a:xfrm>
            <a:off x="3012440" y="2297430"/>
            <a:ext cx="6496685" cy="1838960"/>
          </a:xfrm>
          <a:prstGeom prst="rect">
            <a:avLst/>
          </a:prstGeom>
        </p:spPr>
      </p:pic>
      <p:pic>
        <p:nvPicPr>
          <p:cNvPr id="5" name="图片 4"/>
          <p:cNvPicPr>
            <a:picLocks noChangeAspect="1"/>
          </p:cNvPicPr>
          <p:nvPr/>
        </p:nvPicPr>
        <p:blipFill>
          <a:blip r:embed="rId7"/>
          <a:stretch>
            <a:fillRect/>
          </a:stretch>
        </p:blipFill>
        <p:spPr>
          <a:xfrm>
            <a:off x="3030220" y="4752975"/>
            <a:ext cx="6496685" cy="1664970"/>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Others_2"/>
          <p:cNvSpPr txBox="1"/>
          <p:nvPr>
            <p:custDataLst>
              <p:tags r:id="rId2"/>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p>
        </p:txBody>
      </p:sp>
      <p:sp>
        <p:nvSpPr>
          <p:cNvPr id="23" name="MH_Others_3"/>
          <p:cNvSpPr txBox="1"/>
          <p:nvPr>
            <p:custDataLst>
              <p:tags r:id="rId3"/>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rgbClr val="DDDDDD"/>
                </a:solidFill>
                <a:latin typeface="华文细黑" panose="02010600040101010101" pitchFamily="2" charset="-122"/>
                <a:ea typeface="华文细黑" panose="02010600040101010101" pitchFamily="2" charset="-122"/>
              </a:rPr>
              <a:t>CONTENTS</a:t>
            </a:r>
            <a:endParaRPr lang="zh-CN" altLang="en-US" sz="2800" kern="0" spc="300" dirty="0">
              <a:solidFill>
                <a:srgbClr val="DDDDDD"/>
              </a:solidFill>
              <a:latin typeface="华文细黑" panose="02010600040101010101" pitchFamily="2" charset="-122"/>
              <a:ea typeface="华文细黑" panose="02010600040101010101" pitchFamily="2" charset="-122"/>
            </a:endParaRPr>
          </a:p>
        </p:txBody>
      </p:sp>
      <p:cxnSp>
        <p:nvCxnSpPr>
          <p:cNvPr id="5" name="MH_Others_1"/>
          <p:cNvCxnSpPr>
            <a:cxnSpLocks noChangeShapeType="1"/>
          </p:cNvCxnSpPr>
          <p:nvPr>
            <p:custDataLst>
              <p:tags r:id="rId4"/>
            </p:custDataLst>
          </p:nvPr>
        </p:nvCxnSpPr>
        <p:spPr bwMode="auto">
          <a:xfrm>
            <a:off x="4914853" y="819096"/>
            <a:ext cx="0" cy="521980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6" name="组合 5"/>
          <p:cNvGrpSpPr/>
          <p:nvPr>
            <p:custDataLst>
              <p:tags r:id="rId5"/>
            </p:custDataLst>
          </p:nvPr>
        </p:nvGrpSpPr>
        <p:grpSpPr>
          <a:xfrm>
            <a:off x="4700411" y="3159010"/>
            <a:ext cx="6145327" cy="539980"/>
            <a:chOff x="4694152" y="1274449"/>
            <a:chExt cx="5643648" cy="540000"/>
          </a:xfrm>
        </p:grpSpPr>
        <p:sp>
          <p:nvSpPr>
            <p:cNvPr id="7" name="MH_Entry_1">
              <a:hlinkClick r:id="" action="ppaction://noaction"/>
            </p:cNvPr>
            <p:cNvSpPr txBox="1"/>
            <p:nvPr>
              <p:custDataLst>
                <p:tags r:id="rId6"/>
              </p:custDataLst>
            </p:nvPr>
          </p:nvSpPr>
          <p:spPr>
            <a:xfrm>
              <a:off x="5243320" y="1274449"/>
              <a:ext cx="5094480" cy="540000"/>
            </a:xfrm>
            <a:prstGeom prst="rect">
              <a:avLst/>
            </a:prstGeom>
            <a:noFill/>
          </p:spPr>
          <p:txBody>
            <a:bodyPr wrap="square" lIns="180000" anchor="ctr" anchorCtr="0">
              <a:normAutofit/>
            </a:bodyPr>
            <a:lstStyle/>
            <a:p>
              <a:pPr>
                <a:defRPr/>
              </a:pPr>
              <a:r>
                <a:rPr lang="en-US" altLang="zh-CN" sz="2000" dirty="0">
                  <a:sym typeface="+mn-ea"/>
                </a:rPr>
                <a:t>What is </a:t>
              </a:r>
              <a:r>
                <a:rPr lang="zh-CN" altLang="en-US" sz="2000" dirty="0">
                  <a:sym typeface="+mn-ea"/>
                </a:rPr>
                <a:t>Hypervisor Integrity Protection</a:t>
              </a:r>
              <a:r>
                <a:rPr lang="en-US" altLang="zh-CN" sz="2000" dirty="0">
                  <a:sym typeface="+mn-ea"/>
                </a:rPr>
                <a:t>?</a:t>
              </a:r>
              <a:endParaRPr lang="en-US" altLang="zh-CN" sz="2000" kern="0" spc="100" dirty="0" smtClean="0">
                <a:sym typeface="+mn-ea"/>
              </a:endParaRPr>
            </a:p>
          </p:txBody>
        </p:sp>
        <p:sp>
          <p:nvSpPr>
            <p:cNvPr id="8" name="MH_Number_1">
              <a:hlinkClick r:id="" action="ppaction://noaction"/>
            </p:cNvPr>
            <p:cNvSpPr/>
            <p:nvPr>
              <p:custDataLst>
                <p:tags r:id="rId7"/>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rPr>
                <a:t>1</a:t>
              </a:r>
              <a:endParaRPr lang="zh-CN" altLang="en-US" sz="2400" kern="0"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Others_2"/>
          <p:cNvSpPr txBox="1"/>
          <p:nvPr>
            <p:custDataLst>
              <p:tags r:id="rId2"/>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p>
        </p:txBody>
      </p:sp>
      <p:sp>
        <p:nvSpPr>
          <p:cNvPr id="23" name="MH_Others_3"/>
          <p:cNvSpPr txBox="1"/>
          <p:nvPr>
            <p:custDataLst>
              <p:tags r:id="rId3"/>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rgbClr val="DDDDDD"/>
                </a:solidFill>
                <a:latin typeface="华文细黑" panose="02010600040101010101" pitchFamily="2" charset="-122"/>
                <a:ea typeface="华文细黑" panose="02010600040101010101" pitchFamily="2" charset="-122"/>
              </a:rPr>
              <a:t>CONTENTS</a:t>
            </a:r>
            <a:endParaRPr lang="zh-CN" altLang="en-US" sz="2800" kern="0" spc="300" dirty="0">
              <a:solidFill>
                <a:srgbClr val="DDDDDD"/>
              </a:solidFill>
              <a:latin typeface="华文细黑" panose="02010600040101010101" pitchFamily="2" charset="-122"/>
              <a:ea typeface="华文细黑" panose="02010600040101010101" pitchFamily="2" charset="-122"/>
            </a:endParaRPr>
          </a:p>
        </p:txBody>
      </p:sp>
      <p:cxnSp>
        <p:nvCxnSpPr>
          <p:cNvPr id="4" name="MH_Others_1"/>
          <p:cNvCxnSpPr>
            <a:cxnSpLocks noChangeShapeType="1"/>
          </p:cNvCxnSpPr>
          <p:nvPr>
            <p:custDataLst>
              <p:tags r:id="rId4"/>
            </p:custDataLst>
          </p:nvPr>
        </p:nvCxnSpPr>
        <p:spPr bwMode="auto">
          <a:xfrm>
            <a:off x="4890771" y="819000"/>
            <a:ext cx="0" cy="522000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5" name="组合 4"/>
          <p:cNvGrpSpPr/>
          <p:nvPr>
            <p:custDataLst>
              <p:tags r:id="rId5"/>
            </p:custDataLst>
          </p:nvPr>
        </p:nvGrpSpPr>
        <p:grpSpPr>
          <a:xfrm>
            <a:off x="4693835" y="2323553"/>
            <a:ext cx="5643648" cy="540000"/>
            <a:chOff x="4694152" y="1274449"/>
            <a:chExt cx="5643648" cy="540000"/>
          </a:xfrm>
        </p:grpSpPr>
        <p:sp>
          <p:nvSpPr>
            <p:cNvPr id="6" name="MH_Entry_1">
              <a:hlinkClick r:id="" action="ppaction://noaction"/>
            </p:cNvPr>
            <p:cNvSpPr txBox="1"/>
            <p:nvPr>
              <p:custDataLst>
                <p:tags r:id="rId9"/>
              </p:custDataLst>
            </p:nvPr>
          </p:nvSpPr>
          <p:spPr>
            <a:xfrm>
              <a:off x="5243320" y="1274449"/>
              <a:ext cx="5094480" cy="540000"/>
            </a:xfrm>
            <a:prstGeom prst="rect">
              <a:avLst/>
            </a:prstGeom>
            <a:noFill/>
          </p:spPr>
          <p:txBody>
            <a:bodyPr wrap="square" lIns="180000" anchor="ctr" anchorCtr="0">
              <a:normAutofit/>
            </a:bodyPr>
            <a:lstStyle/>
            <a:p>
              <a:pPr>
                <a:defRPr/>
              </a:pPr>
              <a:r>
                <a:rPr lang="en-US" altLang="zh-CN" sz="2000" kern="0" spc="100" dirty="0"/>
                <a:t>What is </a:t>
              </a:r>
              <a:r>
                <a:rPr lang="zh-CN" altLang="en-US" sz="2000" dirty="0">
                  <a:sym typeface="+mn-ea"/>
                </a:rPr>
                <a:t>Hypervisor Integrity Protection</a:t>
              </a:r>
              <a:r>
                <a:rPr lang="en-US" altLang="zh-CN" sz="2000" dirty="0">
                  <a:sym typeface="+mn-ea"/>
                </a:rPr>
                <a:t>?</a:t>
              </a:r>
              <a:r>
                <a:rPr lang="en-US" altLang="zh-CN" sz="2000" kern="0" spc="100" dirty="0"/>
                <a:t> </a:t>
              </a:r>
            </a:p>
          </p:txBody>
        </p:sp>
        <p:sp>
          <p:nvSpPr>
            <p:cNvPr id="7" name="MH_Number_1">
              <a:hlinkClick r:id="" action="ppaction://noaction"/>
            </p:cNvPr>
            <p:cNvSpPr/>
            <p:nvPr>
              <p:custDataLst>
                <p:tags r:id="rId10"/>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rPr>
                <a:t>1</a:t>
              </a:r>
              <a:endParaRPr lang="zh-CN" altLang="en-US" sz="2400" kern="0" dirty="0">
                <a:solidFill>
                  <a:srgbClr val="FFFFFF"/>
                </a:solidFill>
              </a:endParaRPr>
            </a:p>
          </p:txBody>
        </p:sp>
      </p:grpSp>
      <p:grpSp>
        <p:nvGrpSpPr>
          <p:cNvPr id="8" name="组合 7"/>
          <p:cNvGrpSpPr/>
          <p:nvPr>
            <p:custDataLst>
              <p:tags r:id="rId6"/>
            </p:custDataLst>
          </p:nvPr>
        </p:nvGrpSpPr>
        <p:grpSpPr>
          <a:xfrm>
            <a:off x="4693835" y="3994447"/>
            <a:ext cx="5643648" cy="540000"/>
            <a:chOff x="4694152" y="2019513"/>
            <a:chExt cx="5643648" cy="540000"/>
          </a:xfrm>
        </p:grpSpPr>
        <p:sp>
          <p:nvSpPr>
            <p:cNvPr id="9" name="MH_Entry_2">
              <a:hlinkClick r:id="" action="ppaction://noaction"/>
            </p:cNvPr>
            <p:cNvSpPr txBox="1"/>
            <p:nvPr>
              <p:custDataLst>
                <p:tags r:id="rId7"/>
              </p:custDataLst>
            </p:nvPr>
          </p:nvSpPr>
          <p:spPr>
            <a:xfrm>
              <a:off x="5243320" y="2019513"/>
              <a:ext cx="5094480" cy="540000"/>
            </a:xfrm>
            <a:prstGeom prst="rect">
              <a:avLst/>
            </a:prstGeom>
            <a:noFill/>
          </p:spPr>
          <p:txBody>
            <a:bodyPr wrap="square" lIns="180000" anchor="ctr" anchorCtr="0">
              <a:normAutofit/>
            </a:bodyPr>
            <a:lstStyle/>
            <a:p>
              <a:pPr>
                <a:defRPr/>
              </a:pPr>
              <a:r>
                <a:rPr lang="en-US" altLang="zh-CN" sz="2000">
                  <a:sym typeface="+mn-ea"/>
                </a:rPr>
                <a:t>Background</a:t>
              </a:r>
              <a:endParaRPr lang="en-US" altLang="zh-CN" sz="2000" kern="0" spc="100" dirty="0"/>
            </a:p>
          </p:txBody>
        </p:sp>
        <p:sp>
          <p:nvSpPr>
            <p:cNvPr id="10" name="MH_Number_2">
              <a:hlinkClick r:id="" action="ppaction://noaction"/>
            </p:cNvPr>
            <p:cNvSpPr/>
            <p:nvPr>
              <p:custDataLst>
                <p:tags r:id="rId8"/>
              </p:custDataLst>
            </p:nvPr>
          </p:nvSpPr>
          <p:spPr>
            <a:xfrm>
              <a:off x="4694152" y="206689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rPr>
                <a:t>2</a:t>
              </a:r>
              <a:endParaRPr lang="zh-CN" altLang="en-US" sz="2400" kern="0"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Others_2"/>
          <p:cNvSpPr txBox="1"/>
          <p:nvPr>
            <p:custDataLst>
              <p:tags r:id="rId2"/>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p>
        </p:txBody>
      </p:sp>
      <p:sp>
        <p:nvSpPr>
          <p:cNvPr id="23" name="MH_Others_3"/>
          <p:cNvSpPr txBox="1"/>
          <p:nvPr>
            <p:custDataLst>
              <p:tags r:id="rId3"/>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rgbClr val="DDDDDD"/>
                </a:solidFill>
                <a:latin typeface="华文细黑" panose="02010600040101010101" pitchFamily="2" charset="-122"/>
                <a:ea typeface="华文细黑" panose="02010600040101010101" pitchFamily="2" charset="-122"/>
              </a:rPr>
              <a:t>CONTENTS</a:t>
            </a:r>
            <a:endParaRPr lang="zh-CN" altLang="en-US" sz="2800" kern="0" spc="300" dirty="0">
              <a:solidFill>
                <a:srgbClr val="DDDDDD"/>
              </a:solidFill>
              <a:latin typeface="华文细黑" panose="02010600040101010101" pitchFamily="2" charset="-122"/>
              <a:ea typeface="华文细黑" panose="02010600040101010101" pitchFamily="2" charset="-122"/>
            </a:endParaRPr>
          </a:p>
        </p:txBody>
      </p:sp>
      <p:cxnSp>
        <p:nvCxnSpPr>
          <p:cNvPr id="3074" name="MH_Others_1"/>
          <p:cNvCxnSpPr>
            <a:cxnSpLocks noChangeShapeType="1"/>
          </p:cNvCxnSpPr>
          <p:nvPr>
            <p:custDataLst>
              <p:tags r:id="rId4"/>
            </p:custDataLst>
          </p:nvPr>
        </p:nvCxnSpPr>
        <p:spPr bwMode="auto">
          <a:xfrm>
            <a:off x="4890771" y="819000"/>
            <a:ext cx="0" cy="522000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2" name="组合 1"/>
          <p:cNvGrpSpPr/>
          <p:nvPr>
            <p:custDataLst>
              <p:tags r:id="rId5"/>
            </p:custDataLst>
          </p:nvPr>
        </p:nvGrpSpPr>
        <p:grpSpPr>
          <a:xfrm>
            <a:off x="4693835" y="1881806"/>
            <a:ext cx="5643648" cy="540000"/>
            <a:chOff x="4694152" y="1274449"/>
            <a:chExt cx="5643648" cy="540000"/>
          </a:xfrm>
        </p:grpSpPr>
        <p:sp>
          <p:nvSpPr>
            <p:cNvPr id="17" name="MH_Entry_1">
              <a:hlinkClick r:id="" action="ppaction://noaction"/>
            </p:cNvPr>
            <p:cNvSpPr txBox="1"/>
            <p:nvPr>
              <p:custDataLst>
                <p:tags r:id="rId12"/>
              </p:custDataLst>
            </p:nvPr>
          </p:nvSpPr>
          <p:spPr>
            <a:xfrm>
              <a:off x="5243320" y="1274449"/>
              <a:ext cx="5094480" cy="540000"/>
            </a:xfrm>
            <a:prstGeom prst="rect">
              <a:avLst/>
            </a:prstGeom>
            <a:noFill/>
          </p:spPr>
          <p:txBody>
            <a:bodyPr wrap="square" lIns="180000" anchor="ctr" anchorCtr="0">
              <a:normAutofit/>
            </a:bodyPr>
            <a:lstStyle/>
            <a:p>
              <a:pPr>
                <a:defRPr/>
              </a:pPr>
              <a:r>
                <a:rPr lang="en-US" altLang="zh-CN" sz="2000" kern="0" spc="100" dirty="0" smtClean="0"/>
                <a:t>What is </a:t>
              </a:r>
              <a:r>
                <a:rPr lang="zh-CN" altLang="en-US" sz="2000" kern="0" spc="100" dirty="0" smtClean="0">
                  <a:sym typeface="+mn-ea"/>
                </a:rPr>
                <a:t>Hypervisor Integrity Protection</a:t>
              </a:r>
              <a:r>
                <a:rPr lang="en-US" altLang="zh-CN" sz="2000" kern="0" spc="100" dirty="0" smtClean="0">
                  <a:sym typeface="+mn-ea"/>
                </a:rPr>
                <a:t>?</a:t>
              </a:r>
              <a:r>
                <a:rPr lang="en-US" altLang="zh-CN" sz="2000" kern="0" spc="100" dirty="0" smtClean="0"/>
                <a:t> </a:t>
              </a:r>
            </a:p>
          </p:txBody>
        </p:sp>
        <p:sp>
          <p:nvSpPr>
            <p:cNvPr id="22" name="MH_Number_1">
              <a:hlinkClick r:id="" action="ppaction://noaction"/>
            </p:cNvPr>
            <p:cNvSpPr/>
            <p:nvPr>
              <p:custDataLst>
                <p:tags r:id="rId13"/>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rPr>
                <a:t>1</a:t>
              </a:r>
              <a:endParaRPr lang="zh-CN" altLang="en-US" sz="2400" kern="0" dirty="0">
                <a:solidFill>
                  <a:srgbClr val="FFFFFF"/>
                </a:solidFill>
              </a:endParaRPr>
            </a:p>
          </p:txBody>
        </p:sp>
      </p:grpSp>
      <p:grpSp>
        <p:nvGrpSpPr>
          <p:cNvPr id="3" name="组合 2"/>
          <p:cNvGrpSpPr/>
          <p:nvPr>
            <p:custDataLst>
              <p:tags r:id="rId6"/>
            </p:custDataLst>
          </p:nvPr>
        </p:nvGrpSpPr>
        <p:grpSpPr>
          <a:xfrm>
            <a:off x="4693835" y="3159000"/>
            <a:ext cx="5643648" cy="540000"/>
            <a:chOff x="4694152" y="2019513"/>
            <a:chExt cx="5643648" cy="540000"/>
          </a:xfrm>
        </p:grpSpPr>
        <p:sp>
          <p:nvSpPr>
            <p:cNvPr id="27" name="MH_Entry_2">
              <a:hlinkClick r:id="" action="ppaction://noaction"/>
            </p:cNvPr>
            <p:cNvSpPr txBox="1"/>
            <p:nvPr>
              <p:custDataLst>
                <p:tags r:id="rId10"/>
              </p:custDataLst>
            </p:nvPr>
          </p:nvSpPr>
          <p:spPr>
            <a:xfrm>
              <a:off x="5243320" y="2019513"/>
              <a:ext cx="5094480" cy="540000"/>
            </a:xfrm>
            <a:prstGeom prst="rect">
              <a:avLst/>
            </a:prstGeom>
            <a:noFill/>
          </p:spPr>
          <p:txBody>
            <a:bodyPr wrap="square" lIns="180000" anchor="ctr" anchorCtr="0">
              <a:normAutofit/>
            </a:bodyPr>
            <a:lstStyle/>
            <a:p>
              <a:pPr>
                <a:defRPr/>
              </a:pPr>
              <a:r>
                <a:rPr lang="en-US" altLang="zh-CN" sz="2000" kern="0" spc="100" smtClean="0">
                  <a:sym typeface="+mn-ea"/>
                </a:rPr>
                <a:t>Background</a:t>
              </a:r>
            </a:p>
          </p:txBody>
        </p:sp>
        <p:sp>
          <p:nvSpPr>
            <p:cNvPr id="28" name="MH_Number_2">
              <a:hlinkClick r:id="" action="ppaction://noaction"/>
            </p:cNvPr>
            <p:cNvSpPr/>
            <p:nvPr>
              <p:custDataLst>
                <p:tags r:id="rId11"/>
              </p:custDataLst>
            </p:nvPr>
          </p:nvSpPr>
          <p:spPr>
            <a:xfrm>
              <a:off x="4694152" y="206689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rPr>
                <a:t>2</a:t>
              </a:r>
              <a:endParaRPr lang="zh-CN" altLang="en-US" sz="2400" kern="0" dirty="0">
                <a:solidFill>
                  <a:srgbClr val="FFFFFF"/>
                </a:solidFill>
              </a:endParaRPr>
            </a:p>
          </p:txBody>
        </p:sp>
      </p:grpSp>
      <p:grpSp>
        <p:nvGrpSpPr>
          <p:cNvPr id="11" name="组合 10"/>
          <p:cNvGrpSpPr/>
          <p:nvPr>
            <p:custDataLst>
              <p:tags r:id="rId7"/>
            </p:custDataLst>
          </p:nvPr>
        </p:nvGrpSpPr>
        <p:grpSpPr>
          <a:xfrm>
            <a:off x="4693835" y="4436194"/>
            <a:ext cx="5643648" cy="540000"/>
            <a:chOff x="4694152" y="2764577"/>
            <a:chExt cx="5643648" cy="540000"/>
          </a:xfrm>
        </p:grpSpPr>
        <p:sp>
          <p:nvSpPr>
            <p:cNvPr id="30" name="MH_Entry_3">
              <a:hlinkClick r:id="" action="ppaction://noaction"/>
            </p:cNvPr>
            <p:cNvSpPr txBox="1"/>
            <p:nvPr>
              <p:custDataLst>
                <p:tags r:id="rId8"/>
              </p:custDataLst>
            </p:nvPr>
          </p:nvSpPr>
          <p:spPr>
            <a:xfrm>
              <a:off x="5243320" y="2764577"/>
              <a:ext cx="5094480" cy="540000"/>
            </a:xfrm>
            <a:prstGeom prst="rect">
              <a:avLst/>
            </a:prstGeom>
            <a:noFill/>
          </p:spPr>
          <p:txBody>
            <a:bodyPr wrap="square" lIns="180000" anchor="ctr" anchorCtr="0">
              <a:normAutofit/>
            </a:bodyPr>
            <a:lstStyle/>
            <a:p>
              <a:pPr>
                <a:defRPr/>
              </a:pPr>
              <a:r>
                <a:rPr lang="en-US" altLang="zh-CN" sz="2000">
                  <a:sym typeface="+mn-ea"/>
                </a:rPr>
                <a:t>What is HyperCheck?</a:t>
              </a:r>
              <a:endParaRPr lang="zh-CN" altLang="en-US" sz="2000" kern="0" spc="100" dirty="0"/>
            </a:p>
          </p:txBody>
        </p:sp>
        <p:sp>
          <p:nvSpPr>
            <p:cNvPr id="31" name="MH_Number_3">
              <a:hlinkClick r:id="" action="ppaction://noaction"/>
            </p:cNvPr>
            <p:cNvSpPr/>
            <p:nvPr>
              <p:custDataLst>
                <p:tags r:id="rId9"/>
              </p:custDataLst>
            </p:nvPr>
          </p:nvSpPr>
          <p:spPr>
            <a:xfrm>
              <a:off x="4694152" y="281196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rPr>
                <a:t>3</a:t>
              </a:r>
              <a:endParaRPr lang="zh-CN" altLang="en-US" sz="2400" kern="0"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a:sym typeface="+mn-ea"/>
              </a:rPr>
              <a:t/>
            </a:r>
            <a:br>
              <a:rPr lang="en-US" altLang="zh-CN">
                <a:sym typeface="+mn-ea"/>
              </a:rPr>
            </a:br>
            <a:r>
              <a:rPr lang="en-US" altLang="zh-CN" kern="0" spc="100" dirty="0" smtClean="0">
                <a:sym typeface="+mn-ea"/>
              </a:rPr>
              <a:t>What is </a:t>
            </a:r>
            <a:r>
              <a:rPr lang="zh-CN" altLang="en-US" kern="0" spc="100" dirty="0" smtClean="0">
                <a:sym typeface="+mn-ea"/>
              </a:rPr>
              <a:t>Hypervisor Integrity Protection</a:t>
            </a:r>
            <a:r>
              <a:rPr lang="en-US" altLang="zh-CN" kern="0" spc="100" dirty="0" smtClean="0">
                <a:sym typeface="+mn-ea"/>
              </a:rPr>
              <a:t>?</a:t>
            </a:r>
            <a:r>
              <a:rPr lang="en-US" altLang="zh-CN"/>
              <a:t/>
            </a:r>
            <a:br>
              <a:rPr lang="en-US" altLang="zh-CN"/>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01</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467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dirty="0">
                <a:solidFill>
                  <a:schemeClr val="accent1"/>
                </a:solidFill>
                <a:effectLst>
                  <a:outerShdw blurRad="38100" dist="25400" dir="5400000" algn="ctr" rotWithShape="0">
                    <a:srgbClr val="6E747A">
                      <a:alpha val="43000"/>
                    </a:srgbClr>
                  </a:outerShdw>
                </a:effectLst>
                <a:sym typeface="+mn-ea"/>
              </a:rPr>
              <a:t>What is </a:t>
            </a:r>
            <a:r>
              <a:rPr lang="zh-CN" altLang="en-US" sz="3600" dirty="0">
                <a:solidFill>
                  <a:schemeClr val="accent1"/>
                </a:solidFill>
                <a:effectLst>
                  <a:outerShdw blurRad="38100" dist="25400" dir="5400000" algn="ctr" rotWithShape="0">
                    <a:srgbClr val="6E747A">
                      <a:alpha val="43000"/>
                    </a:srgbClr>
                  </a:outerShdw>
                </a:effectLst>
                <a:sym typeface="+mn-ea"/>
              </a:rPr>
              <a:t>Hypervisor Integrity Protection</a:t>
            </a: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Integrity is the ability to protect the transmission, reception or storage of information is complete and has not been tampered with, it is one of the important attributes of information security.</a:t>
            </a:r>
          </a:p>
          <a:p>
            <a:r>
              <a:rPr lang="zh-CN" altLang="en-US" dirty="0"/>
              <a:t>There have been some relevant studies on integrity protection</a:t>
            </a:r>
          </a:p>
          <a:p>
            <a:pPr lvl="1"/>
            <a:r>
              <a:rPr lang="zh-CN" altLang="en-US" dirty="0"/>
              <a:t>File integrity protection</a:t>
            </a:r>
          </a:p>
          <a:p>
            <a:pPr lvl="2"/>
            <a:r>
              <a:rPr lang="zh-CN" altLang="en-US" dirty="0"/>
              <a:t>Periodic file protection</a:t>
            </a:r>
            <a:r>
              <a:rPr lang="zh-CN" altLang="en-US" sz="2000" dirty="0"/>
              <a:t>：</a:t>
            </a:r>
            <a:r>
              <a:rPr lang="en-US" altLang="zh-CN" sz="2000" dirty="0"/>
              <a:t>Tripwire,AIDE,Samhain etc.</a:t>
            </a:r>
          </a:p>
          <a:p>
            <a:pPr lvl="2"/>
            <a:r>
              <a:rPr lang="en-US" altLang="zh-CN" sz="2000" dirty="0"/>
              <a:t>Real-time file protection</a:t>
            </a:r>
            <a:r>
              <a:rPr lang="zh-CN" altLang="en-US" sz="2000" dirty="0"/>
              <a:t>：</a:t>
            </a:r>
            <a:r>
              <a:rPr lang="en-US" altLang="zh-CN" sz="2000" dirty="0"/>
              <a:t>Based on the Xen virtual machine	</a:t>
            </a:r>
          </a:p>
          <a:p>
            <a:pPr lvl="1"/>
            <a:r>
              <a:rPr lang="zh-CN" altLang="en-US" dirty="0"/>
              <a:t>Kernel code integrity protection</a:t>
            </a:r>
          </a:p>
          <a:p>
            <a:pPr lvl="2"/>
            <a:r>
              <a:rPr lang="en-US" altLang="zh-CN" sz="2000" dirty="0"/>
              <a:t>Copilot,secVisor etc.</a:t>
            </a:r>
          </a:p>
          <a:p>
            <a:pPr lvl="1"/>
            <a:r>
              <a:rPr lang="zh-CN" altLang="en-US" dirty="0"/>
              <a:t>Virtual Machine Manager code integrity protection</a:t>
            </a:r>
          </a:p>
          <a:p>
            <a:pPr lvl="2"/>
            <a:r>
              <a:rPr lang="en-US" altLang="zh-CN" dirty="0"/>
              <a:t>HyperSafe,HyperSentry,HyperCheck etc.</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a:sym typeface="+mn-ea"/>
              </a:rPr>
              <a:t/>
            </a:r>
            <a:br>
              <a:rPr lang="en-US" altLang="zh-CN">
                <a:sym typeface="+mn-ea"/>
              </a:rPr>
            </a:br>
            <a:r>
              <a:rPr lang="en-US" altLang="zh-CN">
                <a:sym typeface="+mn-ea"/>
              </a:rPr>
              <a:t/>
            </a:r>
            <a:br>
              <a:rPr lang="en-US" altLang="zh-CN">
                <a:sym typeface="+mn-ea"/>
              </a:rPr>
            </a:br>
            <a:r>
              <a:rPr lang="en-US" altLang="zh-CN" kern="0" spc="100" smtClean="0">
                <a:sym typeface="+mn-ea"/>
              </a:rPr>
              <a:t>Background </a:t>
            </a:r>
            <a:br>
              <a:rPr lang="en-US" altLang="zh-CN" kern="0" spc="100" smtClean="0">
                <a:sym typeface="+mn-ea"/>
              </a:rPr>
            </a:br>
            <a:r>
              <a:rPr lang="en-US" altLang="zh-CN"/>
              <a:t/>
            </a:r>
            <a:br>
              <a:rPr lang="en-US" altLang="zh-CN"/>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02</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a:solidFill>
                  <a:schemeClr val="accent1"/>
                </a:solidFill>
                <a:effectLst>
                  <a:outerShdw blurRad="38100" dist="25400" dir="5400000" algn="ctr" rotWithShape="0">
                    <a:srgbClr val="6E747A">
                      <a:alpha val="43000"/>
                    </a:srgbClr>
                  </a:outerShdw>
                </a:effectLst>
                <a:sym typeface="+mn-ea"/>
              </a:rPr>
              <a:t>Background</a:t>
            </a:r>
            <a:endParaRPr lang="en-US" altLang="zh-CN" sz="36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custDataLst>
              <p:tags r:id="rId3"/>
            </p:custDataLst>
          </p:nvPr>
        </p:nvSpPr>
        <p:spPr>
          <a:xfrm>
            <a:off x="838200" y="18427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The advent of cloud computing and inexpensive multi-core desktop architectures has led to the widespread adoption of virtualization technologies. </a:t>
            </a:r>
          </a:p>
          <a:p>
            <a:r>
              <a:rPr lang="en-US" altLang="zh-CN" dirty="0"/>
              <a:t>Hypervisors are increasingly used as components to enforce system security and resilience. Due to their widespread adoption, hypervisors have attracted the attention of attackers.</a:t>
            </a:r>
          </a:p>
          <a:p>
            <a:r>
              <a:rPr lang="en-US" altLang="zh-CN" dirty="0"/>
              <a:t>To address some limitations and to complement the existing protection mechanisms.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a:sym typeface="+mn-ea"/>
              </a:rPr>
              <a:t/>
            </a:r>
            <a:br>
              <a:rPr lang="en-US" altLang="zh-CN">
                <a:sym typeface="+mn-ea"/>
              </a:rPr>
            </a:br>
            <a:r>
              <a:rPr lang="en-US" altLang="zh-CN">
                <a:sym typeface="+mn-ea"/>
              </a:rPr>
              <a:t/>
            </a:r>
            <a:br>
              <a:rPr lang="en-US" altLang="zh-CN">
                <a:sym typeface="+mn-ea"/>
              </a:rPr>
            </a:br>
            <a:r>
              <a:rPr lang="en-US" altLang="zh-CN">
                <a:sym typeface="+mn-ea"/>
              </a:rPr>
              <a:t>What is HyperCheck?</a:t>
            </a:r>
            <a:r>
              <a:rPr lang="zh-CN" altLang="en-US" kern="0" spc="100" dirty="0"/>
              <a:t/>
            </a:r>
            <a:br>
              <a:rPr lang="zh-CN" altLang="en-US" kern="0" spc="100" dirty="0"/>
            </a:br>
            <a:r>
              <a:rPr lang="en-US" altLang="zh-CN"/>
              <a:t/>
            </a:r>
            <a:br>
              <a:rPr lang="en-US" altLang="zh-CN"/>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03</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10.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7*a*1"/>
  <p:tag name="KSO_WM_UNIT_CLEAR" val="1"/>
  <p:tag name="KSO_WM_UNIT_LAYERLEVEL" val="1"/>
  <p:tag name="KSO_WM_UNIT_ISCONTENTSTITLE" val="1"/>
  <p:tag name="KSO_WM_UNIT_VALUE" val="2"/>
  <p:tag name="KSO_WM_UNIT_HIGHLIGHT" val="0"/>
  <p:tag name="KSO_WM_UNIT_COMPATIBLE" val="0"/>
  <p:tag name="KSO_WM_UNIT_BIND_DECORATION_IDS" val="custom160117_7*i*12"/>
  <p:tag name="KSO_WM_UNIT_PRESET_TEXT" val="目录"/>
</p:tagLst>
</file>

<file path=ppt/tags/tag1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7*i*12"/>
  <p:tag name="KSO_WM_TEMPLATE_CATEGORY" val="custom"/>
  <p:tag name="KSO_WM_TEMPLATE_INDEX" val="160117"/>
  <p:tag name="KSO_WM_UNIT_INDEX" va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7*l_i*1_1"/>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7*i*1"/>
  <p:tag name="KSO_WM_TEMPLATE_CATEGORY" val="custom"/>
  <p:tag name="KSO_WM_TEMPLATE_INDEX" val="160117"/>
  <p:tag name="KSO_WM_UNIT_INDEX"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7*i*6"/>
  <p:tag name="KSO_WM_TEMPLATE_CATEGORY" val="custom"/>
  <p:tag name="KSO_WM_TEMPLATE_INDEX" val="160117"/>
  <p:tag name="KSO_WM_UNIT_INDEX" val="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7*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7*l_i*1_3"/>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7*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7*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7*a*1"/>
  <p:tag name="KSO_WM_UNIT_CLEAR" val="1"/>
  <p:tag name="KSO_WM_UNIT_LAYERLEVEL" val="1"/>
  <p:tag name="KSO_WM_UNIT_ISCONTENTSTITLE" val="1"/>
  <p:tag name="KSO_WM_UNIT_VALUE" val="2"/>
  <p:tag name="KSO_WM_UNIT_HIGHLIGHT" val="0"/>
  <p:tag name="KSO_WM_UNIT_COMPATIBLE" val="0"/>
  <p:tag name="KSO_WM_UNIT_BIND_DECORATION_IDS" val="custom160117_7*i*12"/>
  <p:tag name="KSO_WM_UNIT_PRESET_TEXT" val="目录"/>
</p:tagLst>
</file>

<file path=ppt/tags/tag2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7*i*12"/>
  <p:tag name="KSO_WM_TEMPLATE_CATEGORY" val="custom"/>
  <p:tag name="KSO_WM_TEMPLATE_INDEX" val="160117"/>
  <p:tag name="KSO_WM_UNIT_INDEX" val="1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8*l_i*1_1"/>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1"/>
  <p:tag name="KSO_WM_TEMPLATE_CATEGORY" val="custom"/>
  <p:tag name="KSO_WM_TEMPLATE_INDEX" val="160117"/>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6"/>
  <p:tag name="KSO_WM_TEMPLATE_CATEGORY" val="custom"/>
  <p:tag name="KSO_WM_TEMPLATE_INDEX" val="160117"/>
  <p:tag name="KSO_WM_UNIT_INDEX" val="6"/>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11"/>
  <p:tag name="KSO_WM_TEMPLATE_CATEGORY" val="custom"/>
  <p:tag name="KSO_WM_TEMPLATE_INDEX" val="160117"/>
  <p:tag name="KSO_WM_UNIT_INDEX" va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8*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8*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8*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8*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8*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8*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6*a*1"/>
  <p:tag name="KSO_WM_UNIT_CLEAR" val="1"/>
  <p:tag name="KSO_WM_UNIT_LAYERLEVEL" val="1"/>
  <p:tag name="KSO_WM_UNIT_ISCONTENTSTITLE" val="1"/>
  <p:tag name="KSO_WM_UNIT_VALUE" val="2"/>
  <p:tag name="KSO_WM_UNIT_HIGHLIGHT" val="0"/>
  <p:tag name="KSO_WM_UNIT_COMPATIBLE" val="0"/>
  <p:tag name="KSO_WM_UNIT_BIND_DECORATION_IDS" val="custom160117_6*i*7"/>
  <p:tag name="KSO_WM_UNIT_PRESET_TEXT" val="目录"/>
</p:tagLst>
</file>

<file path=ppt/tags/tag40.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6*i*7"/>
  <p:tag name="KSO_WM_TEMPLATE_CATEGORY" val="custom"/>
  <p:tag name="KSO_WM_TEMPLATE_INDEX" val="160117"/>
  <p:tag name="KSO_WM_UNIT_INDEX" val="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6*l_i*1_1"/>
  <p:tag name="KSO_WM_UNIT_CLEAR" val="1"/>
  <p:tag name="KSO_WM_UNIT_LAYERLEVEL" val="1_1"/>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6*i*1"/>
  <p:tag name="KSO_WM_TEMPLATE_CATEGORY" val="custom"/>
  <p:tag name="KSO_WM_TEMPLATE_INDEX" val="160117"/>
  <p:tag name="KSO_WM_UNIT_INDEX" val="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6*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6*l_i*1_2"/>
  <p:tag name="KSO_WM_UNIT_CLEAR" val="1"/>
  <p:tag name="KSO_WM_UNIT_LAYERLEVEL" val="1_1"/>
  <p:tag name="KSO_WM_DIAGRAM_GROUP_CODE" val="l1-1"/>
</p:tagLst>
</file>

<file path=ppt/theme/theme1.xml><?xml version="1.0" encoding="utf-8"?>
<a:theme xmlns:a="http://schemas.openxmlformats.org/drawingml/2006/main" name="1_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Words>
  <Application>Microsoft Macintosh PowerPoint</Application>
  <PresentationFormat>宽屏</PresentationFormat>
  <Paragraphs>111</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Calibri</vt:lpstr>
      <vt:lpstr>Times New Roman</vt:lpstr>
      <vt:lpstr>Wingdings</vt:lpstr>
      <vt:lpstr>黑体</vt:lpstr>
      <vt:lpstr>华文细黑</vt:lpstr>
      <vt:lpstr>宋体</vt:lpstr>
      <vt:lpstr>幼圆</vt:lpstr>
      <vt:lpstr>Arial</vt:lpstr>
      <vt:lpstr>1_Office 主题</vt:lpstr>
      <vt:lpstr>Hypervisor Integrity Protection</vt:lpstr>
      <vt:lpstr>PowerPoint 演示文稿</vt:lpstr>
      <vt:lpstr>PowerPoint 演示文稿</vt:lpstr>
      <vt:lpstr>PowerPoint 演示文稿</vt:lpstr>
      <vt:lpstr> What is Hypervisor Integrity Protection? </vt:lpstr>
      <vt:lpstr>PowerPoint 演示文稿</vt:lpstr>
      <vt:lpstr>  Background   </vt:lpstr>
      <vt:lpstr>PowerPoint 演示文稿</vt:lpstr>
      <vt:lpstr>  What is HyperCheck?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不许嵩手</dc:creator>
  <cp:lastModifiedBy>Microsoft Office 用户</cp:lastModifiedBy>
  <cp:revision>42</cp:revision>
  <dcterms:created xsi:type="dcterms:W3CDTF">2016-10-30T05:45:00Z</dcterms:created>
  <dcterms:modified xsi:type="dcterms:W3CDTF">2016-12-15T11:41:16Z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