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4" r:id="rId3"/>
    <p:sldId id="309" r:id="rId4"/>
    <p:sldId id="285" r:id="rId5"/>
    <p:sldId id="286" r:id="rId6"/>
    <p:sldId id="270" r:id="rId7"/>
    <p:sldId id="271" r:id="rId8"/>
    <p:sldId id="272" r:id="rId9"/>
    <p:sldId id="273" r:id="rId10"/>
    <p:sldId id="276" r:id="rId11"/>
    <p:sldId id="275" r:id="rId12"/>
    <p:sldId id="277" r:id="rId13"/>
    <p:sldId id="278" r:id="rId14"/>
    <p:sldId id="279" r:id="rId15"/>
    <p:sldId id="280" r:id="rId16"/>
    <p:sldId id="281" r:id="rId17"/>
    <p:sldId id="282" r:id="rId18"/>
    <p:sldId id="283" r:id="rId19"/>
    <p:sldId id="288" r:id="rId20"/>
    <p:sldId id="284" r:id="rId21"/>
    <p:sldId id="287" r:id="rId22"/>
    <p:sldId id="268" r:id="rId23"/>
    <p:sldId id="296" r:id="rId24"/>
    <p:sldId id="291" r:id="rId25"/>
    <p:sldId id="297" r:id="rId26"/>
    <p:sldId id="298" r:id="rId27"/>
    <p:sldId id="299" r:id="rId28"/>
    <p:sldId id="311" r:id="rId29"/>
    <p:sldId id="300" r:id="rId30"/>
    <p:sldId id="301" r:id="rId31"/>
    <p:sldId id="302" r:id="rId32"/>
    <p:sldId id="303" r:id="rId33"/>
    <p:sldId id="304" r:id="rId34"/>
    <p:sldId id="305" r:id="rId35"/>
    <p:sldId id="306" r:id="rId36"/>
    <p:sldId id="307" r:id="rId37"/>
    <p:sldId id="308" r:id="rId38"/>
    <p:sldId id="293" r:id="rId39"/>
    <p:sldId id="295" r:id="rId40"/>
    <p:sldId id="294" r:id="rId41"/>
    <p:sldId id="312" r:id="rId42"/>
    <p:sldId id="310"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n he" initials="yh" lastIdx="1" clrIdx="0">
    <p:extLst>
      <p:ext uri="{19B8F6BF-5375-455C-9EA6-DF929625EA0E}">
        <p15:presenceInfo xmlns:p15="http://schemas.microsoft.com/office/powerpoint/2012/main" userId="342ca88ec7f04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01T16:19:41.176" idx="1">
    <p:pos x="4823" y="1814"/>
    <p:text>由于要写不可写的地址导致的，如果是则会调用do_wp_page进行COW操作，不过值得注意的是，do_wp_page会进行一系列的检查来判断是否需要真的进行COW操作，如果没必要，则会直接REUSE原来的页来作为COW后的页。因为在调页过程中已经进行过COW过了，所以直接reuse了调页COW后的内存页。之后handle_mm_fault的返回值的VM_FAULT_WRITE位会被置为1。接着faultin_page会通过判断handle_mm_fault返回值的VM_FAULT_WRITE位是否为1来判断COW是否顺利完成，以及通过页表项VM_WRITE位是否为1来判断该内存是否可写。如果内存不可写且COW操作已经顺利完成，这说明mmap的内存区本来就是只读内存，因此为将FOLL_WRITE位置为0并返回到get_user_pages函数中</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9BA87-3AA2-4A95-8926-ADA70E3F4EA7}" type="datetimeFigureOut">
              <a:rPr lang="zh-CN" altLang="en-US" smtClean="0"/>
              <a:t>2016/12/3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C2C-25EA-4034-A10D-D57CF18726DB}" type="slidenum">
              <a:rPr lang="zh-CN" altLang="en-US" smtClean="0"/>
              <a:t>‹#›</a:t>
            </a:fld>
            <a:endParaRPr lang="zh-CN" altLang="en-US"/>
          </a:p>
        </p:txBody>
      </p:sp>
    </p:spTree>
    <p:extLst>
      <p:ext uri="{BB962C8B-B14F-4D97-AF65-F5344CB8AC3E}">
        <p14:creationId xmlns:p14="http://schemas.microsoft.com/office/powerpoint/2010/main" val="390039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obao.360.cn/learning/detail/3163.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如果写入的虚拟内存是一个</a:t>
            </a:r>
            <a:r>
              <a:rPr lang="en-US" altLang="zh-CN" sz="1200" b="0" i="0" kern="1200" dirty="0" smtClean="0">
                <a:solidFill>
                  <a:schemeClr val="tx1"/>
                </a:solidFill>
                <a:effectLst/>
                <a:latin typeface="+mn-lt"/>
                <a:ea typeface="+mn-ea"/>
                <a:cs typeface="+mn-cs"/>
              </a:rPr>
              <a:t>VM_PRIVATE</a:t>
            </a:r>
            <a:r>
              <a:rPr lang="zh-CN" altLang="en-US" sz="1200" b="0" i="0" kern="1200" dirty="0" smtClean="0">
                <a:solidFill>
                  <a:schemeClr val="tx1"/>
                </a:solidFill>
                <a:effectLst/>
                <a:latin typeface="+mn-lt"/>
                <a:ea typeface="+mn-ea"/>
                <a:cs typeface="+mn-cs"/>
              </a:rPr>
              <a:t>的映射，那在缺页的时候内核就会执行</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操作产生一个副本来进行写入，写入的内容是不会同步到文件中的</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15</a:t>
            </a:fld>
            <a:endParaRPr lang="zh-CN" altLang="en-US"/>
          </a:p>
        </p:txBody>
      </p:sp>
    </p:spTree>
    <p:extLst>
      <p:ext uri="{BB962C8B-B14F-4D97-AF65-F5344CB8AC3E}">
        <p14:creationId xmlns:p14="http://schemas.microsoft.com/office/powerpoint/2010/main" val="1125450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31</a:t>
            </a:fld>
            <a:endParaRPr lang="zh-CN" altLang="en-US"/>
          </a:p>
        </p:txBody>
      </p:sp>
    </p:spTree>
    <p:extLst>
      <p:ext uri="{BB962C8B-B14F-4D97-AF65-F5344CB8AC3E}">
        <p14:creationId xmlns:p14="http://schemas.microsoft.com/office/powerpoint/2010/main" val="236321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32</a:t>
            </a:fld>
            <a:endParaRPr lang="zh-CN" altLang="en-US"/>
          </a:p>
        </p:txBody>
      </p:sp>
    </p:spTree>
    <p:extLst>
      <p:ext uri="{BB962C8B-B14F-4D97-AF65-F5344CB8AC3E}">
        <p14:creationId xmlns:p14="http://schemas.microsoft.com/office/powerpoint/2010/main" val="3352046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由于这次</a:t>
            </a:r>
            <a:r>
              <a:rPr lang="en-US" altLang="zh-CN" sz="1200" b="0" i="0" kern="1200" dirty="0" err="1" smtClean="0">
                <a:solidFill>
                  <a:schemeClr val="tx1"/>
                </a:solidFill>
                <a:effectLst/>
                <a:latin typeface="+mn-lt"/>
                <a:ea typeface="+mn-ea"/>
                <a:cs typeface="+mn-cs"/>
              </a:rPr>
              <a:t>pagefault</a:t>
            </a:r>
            <a:r>
              <a:rPr lang="zh-CN" altLang="en-US" sz="1200" b="0" i="0" kern="1200" dirty="0" smtClean="0">
                <a:solidFill>
                  <a:schemeClr val="tx1"/>
                </a:solidFill>
                <a:effectLst/>
                <a:latin typeface="+mn-lt"/>
                <a:ea typeface="+mn-ea"/>
                <a:cs typeface="+mn-cs"/>
              </a:rPr>
              <a:t>时页表不为空，所以不会执行</a:t>
            </a:r>
            <a:r>
              <a:rPr lang="en-US" altLang="zh-CN" sz="1200" b="0" i="0" kern="1200" dirty="0" err="1" smtClean="0">
                <a:solidFill>
                  <a:schemeClr val="tx1"/>
                </a:solidFill>
                <a:effectLst/>
                <a:latin typeface="+mn-lt"/>
                <a:ea typeface="+mn-ea"/>
                <a:cs typeface="+mn-cs"/>
              </a:rPr>
              <a:t>do_fault</a:t>
            </a:r>
            <a:r>
              <a:rPr lang="zh-CN" altLang="en-US" sz="1200" b="0" i="0" kern="1200" dirty="0" smtClean="0">
                <a:solidFill>
                  <a:schemeClr val="tx1"/>
                </a:solidFill>
                <a:effectLst/>
                <a:latin typeface="+mn-lt"/>
                <a:ea typeface="+mn-ea"/>
                <a:cs typeface="+mn-cs"/>
              </a:rPr>
              <a:t>函数调页，转而会去检查</a:t>
            </a:r>
            <a:r>
              <a:rPr lang="en-US" altLang="zh-CN" sz="1200" b="0" i="0" kern="1200" dirty="0" err="1" smtClean="0">
                <a:solidFill>
                  <a:schemeClr val="tx1"/>
                </a:solidFill>
                <a:effectLst/>
                <a:latin typeface="+mn-lt"/>
                <a:ea typeface="+mn-ea"/>
                <a:cs typeface="+mn-cs"/>
              </a:rPr>
              <a:t>pagefault</a:t>
            </a:r>
            <a:r>
              <a:rPr lang="zh-CN" altLang="en-US" sz="1200" b="0" i="0" kern="1200" dirty="0" smtClean="0">
                <a:solidFill>
                  <a:schemeClr val="tx1"/>
                </a:solidFill>
                <a:effectLst/>
                <a:latin typeface="+mn-lt"/>
                <a:ea typeface="+mn-ea"/>
                <a:cs typeface="+mn-cs"/>
              </a:rPr>
              <a:t>是否是由于要写不可写的地址导致的，如果是则会调用</a:t>
            </a:r>
            <a:r>
              <a:rPr lang="en-US" altLang="zh-CN" sz="1200" b="0" i="0" kern="1200" dirty="0" err="1" smtClean="0">
                <a:solidFill>
                  <a:schemeClr val="tx1"/>
                </a:solidFill>
                <a:effectLst/>
                <a:latin typeface="+mn-lt"/>
                <a:ea typeface="+mn-ea"/>
                <a:cs typeface="+mn-cs"/>
              </a:rPr>
              <a:t>do_wp_page</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操作，不过值得注意的是，</a:t>
            </a:r>
            <a:r>
              <a:rPr lang="en-US" altLang="zh-CN" sz="1200" b="0" i="0" kern="1200" dirty="0" err="1" smtClean="0">
                <a:solidFill>
                  <a:schemeClr val="tx1"/>
                </a:solidFill>
                <a:effectLst/>
                <a:latin typeface="+mn-lt"/>
                <a:ea typeface="+mn-ea"/>
                <a:cs typeface="+mn-cs"/>
              </a:rPr>
              <a:t>do_wp_page</a:t>
            </a:r>
            <a:r>
              <a:rPr lang="zh-CN" altLang="en-US" sz="1200" b="0" i="0" kern="1200" dirty="0" smtClean="0">
                <a:solidFill>
                  <a:schemeClr val="tx1"/>
                </a:solidFill>
                <a:effectLst/>
                <a:latin typeface="+mn-lt"/>
                <a:ea typeface="+mn-ea"/>
                <a:cs typeface="+mn-cs"/>
              </a:rPr>
              <a:t>会进行一系列的检查来判断是否需要真的进行</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操作，如果没必要，则会直接</a:t>
            </a:r>
            <a:r>
              <a:rPr lang="en-US" altLang="zh-CN" sz="1200" b="0" i="0" kern="1200" dirty="0" smtClean="0">
                <a:solidFill>
                  <a:schemeClr val="tx1"/>
                </a:solidFill>
                <a:effectLst/>
                <a:latin typeface="+mn-lt"/>
                <a:ea typeface="+mn-ea"/>
                <a:cs typeface="+mn-cs"/>
              </a:rPr>
              <a:t>REUSE</a:t>
            </a:r>
            <a:r>
              <a:rPr lang="zh-CN" altLang="en-US" sz="1200" b="0" i="0" kern="1200" dirty="0" smtClean="0">
                <a:solidFill>
                  <a:schemeClr val="tx1"/>
                </a:solidFill>
                <a:effectLst/>
                <a:latin typeface="+mn-lt"/>
                <a:ea typeface="+mn-ea"/>
                <a:cs typeface="+mn-cs"/>
              </a:rPr>
              <a:t>原来的页来作为</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后的页。因为在调页过程中已经进行过</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过了，所以直接</a:t>
            </a:r>
            <a:r>
              <a:rPr lang="en-US" altLang="zh-CN" sz="1200" b="0" i="0" kern="1200" dirty="0" smtClean="0">
                <a:solidFill>
                  <a:schemeClr val="tx1"/>
                </a:solidFill>
                <a:effectLst/>
                <a:latin typeface="+mn-lt"/>
                <a:ea typeface="+mn-ea"/>
                <a:cs typeface="+mn-cs"/>
              </a:rPr>
              <a:t>reuse</a:t>
            </a:r>
            <a:r>
              <a:rPr lang="zh-CN" altLang="en-US" sz="1200" b="0" i="0" kern="1200" dirty="0" smtClean="0">
                <a:solidFill>
                  <a:schemeClr val="tx1"/>
                </a:solidFill>
                <a:effectLst/>
                <a:latin typeface="+mn-lt"/>
                <a:ea typeface="+mn-ea"/>
                <a:cs typeface="+mn-cs"/>
              </a:rPr>
              <a:t>了调页</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后的内存页。之后</a:t>
            </a:r>
            <a:r>
              <a:rPr lang="en-US" altLang="zh-CN" sz="1200" b="0" i="0" kern="1200" dirty="0" err="1" smtClean="0">
                <a:solidFill>
                  <a:schemeClr val="tx1"/>
                </a:solidFill>
                <a:effectLst/>
                <a:latin typeface="+mn-lt"/>
                <a:ea typeface="+mn-ea"/>
                <a:cs typeface="+mn-cs"/>
              </a:rPr>
              <a:t>handle_mm_fault</a:t>
            </a:r>
            <a:r>
              <a:rPr lang="zh-CN" altLang="en-US" sz="1200" b="0" i="0" kern="1200" dirty="0" smtClean="0">
                <a:solidFill>
                  <a:schemeClr val="tx1"/>
                </a:solidFill>
                <a:effectLst/>
                <a:latin typeface="+mn-lt"/>
                <a:ea typeface="+mn-ea"/>
                <a:cs typeface="+mn-cs"/>
              </a:rPr>
              <a:t>的返回值的</a:t>
            </a:r>
            <a:r>
              <a:rPr lang="en-US" altLang="zh-CN" sz="1200" b="0" i="0" kern="1200" dirty="0" smtClean="0">
                <a:solidFill>
                  <a:schemeClr val="tx1"/>
                </a:solidFill>
                <a:effectLst/>
                <a:latin typeface="+mn-lt"/>
                <a:ea typeface="+mn-ea"/>
                <a:cs typeface="+mn-cs"/>
              </a:rPr>
              <a:t>VM_FAULT_WRITE</a:t>
            </a:r>
            <a:r>
              <a:rPr lang="zh-CN" altLang="en-US" sz="1200" b="0" i="0" kern="1200" dirty="0" smtClean="0">
                <a:solidFill>
                  <a:schemeClr val="tx1"/>
                </a:solidFill>
                <a:effectLst/>
                <a:latin typeface="+mn-lt"/>
                <a:ea typeface="+mn-ea"/>
                <a:cs typeface="+mn-cs"/>
              </a:rPr>
              <a:t>位会被置为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。接着</a:t>
            </a:r>
            <a:r>
              <a:rPr lang="en-US" altLang="zh-CN" sz="1200" b="0" i="0" kern="1200" dirty="0" err="1" smtClean="0">
                <a:solidFill>
                  <a:schemeClr val="tx1"/>
                </a:solidFill>
                <a:effectLst/>
                <a:latin typeface="+mn-lt"/>
                <a:ea typeface="+mn-ea"/>
                <a:cs typeface="+mn-cs"/>
              </a:rPr>
              <a:t>faultin_page</a:t>
            </a:r>
            <a:r>
              <a:rPr lang="zh-CN" altLang="en-US" sz="1200" b="0" i="0" kern="1200" dirty="0" smtClean="0">
                <a:solidFill>
                  <a:schemeClr val="tx1"/>
                </a:solidFill>
                <a:effectLst/>
                <a:latin typeface="+mn-lt"/>
                <a:ea typeface="+mn-ea"/>
                <a:cs typeface="+mn-cs"/>
              </a:rPr>
              <a:t>会通过判断</a:t>
            </a:r>
            <a:r>
              <a:rPr lang="en-US" altLang="zh-CN" sz="1200" b="0" i="0" kern="1200" dirty="0" err="1" smtClean="0">
                <a:solidFill>
                  <a:schemeClr val="tx1"/>
                </a:solidFill>
                <a:effectLst/>
                <a:latin typeface="+mn-lt"/>
                <a:ea typeface="+mn-ea"/>
                <a:cs typeface="+mn-cs"/>
              </a:rPr>
              <a:t>handle_mm_fault</a:t>
            </a:r>
            <a:r>
              <a:rPr lang="zh-CN" altLang="en-US" sz="1200" b="0" i="0" kern="1200" dirty="0" smtClean="0">
                <a:solidFill>
                  <a:schemeClr val="tx1"/>
                </a:solidFill>
                <a:effectLst/>
                <a:latin typeface="+mn-lt"/>
                <a:ea typeface="+mn-ea"/>
                <a:cs typeface="+mn-cs"/>
              </a:rPr>
              <a:t>返回值的</a:t>
            </a:r>
            <a:r>
              <a:rPr lang="en-US" altLang="zh-CN" sz="1200" b="0" i="0" kern="1200" dirty="0" smtClean="0">
                <a:solidFill>
                  <a:schemeClr val="tx1"/>
                </a:solidFill>
                <a:effectLst/>
                <a:latin typeface="+mn-lt"/>
                <a:ea typeface="+mn-ea"/>
                <a:cs typeface="+mn-cs"/>
              </a:rPr>
              <a:t>VM_FAULT_WRITE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是否顺利完成，以及通过页表项</a:t>
            </a:r>
            <a:r>
              <a:rPr lang="en-US" altLang="zh-CN" sz="1200" b="0" i="0" kern="1200" dirty="0" smtClean="0">
                <a:solidFill>
                  <a:schemeClr val="tx1"/>
                </a:solidFill>
                <a:effectLst/>
                <a:latin typeface="+mn-lt"/>
                <a:ea typeface="+mn-ea"/>
                <a:cs typeface="+mn-cs"/>
              </a:rPr>
              <a:t>VM_WRITE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来判断该内存是否可写。如果内存不可写且</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操作已经顺利完成，这说明</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的内存区本来就是只读内存，因此为将</a:t>
            </a:r>
            <a:r>
              <a:rPr lang="en-US" altLang="zh-CN" sz="1200" b="0" i="0" kern="1200" dirty="0" smtClean="0">
                <a:solidFill>
                  <a:schemeClr val="tx1"/>
                </a:solidFill>
                <a:effectLst/>
                <a:latin typeface="+mn-lt"/>
                <a:ea typeface="+mn-ea"/>
                <a:cs typeface="+mn-cs"/>
              </a:rPr>
              <a:t>FOLL_WRITE</a:t>
            </a:r>
            <a:r>
              <a:rPr lang="zh-CN" altLang="en-US" sz="1200" b="0" i="0" kern="1200" dirty="0" smtClean="0">
                <a:solidFill>
                  <a:schemeClr val="tx1"/>
                </a:solidFill>
                <a:effectLst/>
                <a:latin typeface="+mn-lt"/>
                <a:ea typeface="+mn-ea"/>
                <a:cs typeface="+mn-cs"/>
              </a:rPr>
              <a:t>位置为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并返回到</a:t>
            </a:r>
            <a:r>
              <a:rPr lang="en-US" altLang="zh-CN" sz="1200" b="0" i="0" kern="1200" dirty="0" err="1" smtClean="0">
                <a:solidFill>
                  <a:schemeClr val="tx1"/>
                </a:solidFill>
                <a:effectLst/>
                <a:latin typeface="+mn-lt"/>
                <a:ea typeface="+mn-ea"/>
                <a:cs typeface="+mn-cs"/>
              </a:rPr>
              <a:t>get_user_pages</a:t>
            </a:r>
            <a:r>
              <a:rPr lang="zh-CN" altLang="en-US" sz="1200" b="0" i="0" kern="1200" dirty="0" smtClean="0">
                <a:solidFill>
                  <a:schemeClr val="tx1"/>
                </a:solidFill>
                <a:effectLst/>
                <a:latin typeface="+mn-lt"/>
                <a:ea typeface="+mn-ea"/>
                <a:cs typeface="+mn-cs"/>
              </a:rPr>
              <a:t>函数中</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33</a:t>
            </a:fld>
            <a:endParaRPr lang="zh-CN" altLang="en-US"/>
          </a:p>
        </p:txBody>
      </p:sp>
    </p:spTree>
    <p:extLst>
      <p:ext uri="{BB962C8B-B14F-4D97-AF65-F5344CB8AC3E}">
        <p14:creationId xmlns:p14="http://schemas.microsoft.com/office/powerpoint/2010/main" val="3168410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由于这次</a:t>
            </a:r>
            <a:r>
              <a:rPr lang="en-US" altLang="zh-CN" sz="1200" b="0" i="0" kern="1200" dirty="0" err="1" smtClean="0">
                <a:solidFill>
                  <a:schemeClr val="tx1"/>
                </a:solidFill>
                <a:effectLst/>
                <a:latin typeface="+mn-lt"/>
                <a:ea typeface="+mn-ea"/>
                <a:cs typeface="+mn-cs"/>
              </a:rPr>
              <a:t>pagefault</a:t>
            </a:r>
            <a:r>
              <a:rPr lang="zh-CN" altLang="en-US" sz="1200" b="0" i="0" kern="1200" dirty="0" smtClean="0">
                <a:solidFill>
                  <a:schemeClr val="tx1"/>
                </a:solidFill>
                <a:effectLst/>
                <a:latin typeface="+mn-lt"/>
                <a:ea typeface="+mn-ea"/>
                <a:cs typeface="+mn-cs"/>
              </a:rPr>
              <a:t>时页表不为空，所以不会执行</a:t>
            </a:r>
            <a:r>
              <a:rPr lang="en-US" altLang="zh-CN" sz="1200" b="0" i="0" kern="1200" dirty="0" err="1" smtClean="0">
                <a:solidFill>
                  <a:schemeClr val="tx1"/>
                </a:solidFill>
                <a:effectLst/>
                <a:latin typeface="+mn-lt"/>
                <a:ea typeface="+mn-ea"/>
                <a:cs typeface="+mn-cs"/>
              </a:rPr>
              <a:t>do_fault</a:t>
            </a:r>
            <a:r>
              <a:rPr lang="zh-CN" altLang="en-US" sz="1200" b="0" i="0" kern="1200" dirty="0" smtClean="0">
                <a:solidFill>
                  <a:schemeClr val="tx1"/>
                </a:solidFill>
                <a:effectLst/>
                <a:latin typeface="+mn-lt"/>
                <a:ea typeface="+mn-ea"/>
                <a:cs typeface="+mn-cs"/>
              </a:rPr>
              <a:t>函数调页，转而会去检查</a:t>
            </a:r>
            <a:r>
              <a:rPr lang="en-US" altLang="zh-CN" sz="1200" b="0" i="0" kern="1200" dirty="0" err="1" smtClean="0">
                <a:solidFill>
                  <a:schemeClr val="tx1"/>
                </a:solidFill>
                <a:effectLst/>
                <a:latin typeface="+mn-lt"/>
                <a:ea typeface="+mn-ea"/>
                <a:cs typeface="+mn-cs"/>
              </a:rPr>
              <a:t>pagefault</a:t>
            </a:r>
            <a:r>
              <a:rPr lang="zh-CN" altLang="en-US" sz="1200" b="0" i="0" kern="1200" dirty="0" smtClean="0">
                <a:solidFill>
                  <a:schemeClr val="tx1"/>
                </a:solidFill>
                <a:effectLst/>
                <a:latin typeface="+mn-lt"/>
                <a:ea typeface="+mn-ea"/>
                <a:cs typeface="+mn-cs"/>
              </a:rPr>
              <a:t>是否是由于要写不可写的地址导致的，如果是则会调用</a:t>
            </a:r>
            <a:r>
              <a:rPr lang="en-US" altLang="zh-CN" sz="1200" b="0" i="0" kern="1200" dirty="0" err="1" smtClean="0">
                <a:solidFill>
                  <a:schemeClr val="tx1"/>
                </a:solidFill>
                <a:effectLst/>
                <a:latin typeface="+mn-lt"/>
                <a:ea typeface="+mn-ea"/>
                <a:cs typeface="+mn-cs"/>
              </a:rPr>
              <a:t>do_wp_page</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操作，不过值得注意的是，</a:t>
            </a:r>
            <a:r>
              <a:rPr lang="en-US" altLang="zh-CN" sz="1200" b="0" i="0" kern="1200" dirty="0" err="1" smtClean="0">
                <a:solidFill>
                  <a:schemeClr val="tx1"/>
                </a:solidFill>
                <a:effectLst/>
                <a:latin typeface="+mn-lt"/>
                <a:ea typeface="+mn-ea"/>
                <a:cs typeface="+mn-cs"/>
              </a:rPr>
              <a:t>do_wp_page</a:t>
            </a:r>
            <a:r>
              <a:rPr lang="zh-CN" altLang="en-US" sz="1200" b="0" i="0" kern="1200" dirty="0" smtClean="0">
                <a:solidFill>
                  <a:schemeClr val="tx1"/>
                </a:solidFill>
                <a:effectLst/>
                <a:latin typeface="+mn-lt"/>
                <a:ea typeface="+mn-ea"/>
                <a:cs typeface="+mn-cs"/>
              </a:rPr>
              <a:t>会进行一系列的检查来判断是否需要真的进行</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操作，如果没必要，则会直接</a:t>
            </a:r>
            <a:r>
              <a:rPr lang="en-US" altLang="zh-CN" sz="1200" b="0" i="0" kern="1200" dirty="0" smtClean="0">
                <a:solidFill>
                  <a:schemeClr val="tx1"/>
                </a:solidFill>
                <a:effectLst/>
                <a:latin typeface="+mn-lt"/>
                <a:ea typeface="+mn-ea"/>
                <a:cs typeface="+mn-cs"/>
              </a:rPr>
              <a:t>REUSE</a:t>
            </a:r>
            <a:r>
              <a:rPr lang="zh-CN" altLang="en-US" sz="1200" b="0" i="0" kern="1200" dirty="0" smtClean="0">
                <a:solidFill>
                  <a:schemeClr val="tx1"/>
                </a:solidFill>
                <a:effectLst/>
                <a:latin typeface="+mn-lt"/>
                <a:ea typeface="+mn-ea"/>
                <a:cs typeface="+mn-cs"/>
              </a:rPr>
              <a:t>原来的页来作为</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后的页。因为在调页过程中已经进行过</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过了，所以直接</a:t>
            </a:r>
            <a:r>
              <a:rPr lang="en-US" altLang="zh-CN" sz="1200" b="0" i="0" kern="1200" dirty="0" smtClean="0">
                <a:solidFill>
                  <a:schemeClr val="tx1"/>
                </a:solidFill>
                <a:effectLst/>
                <a:latin typeface="+mn-lt"/>
                <a:ea typeface="+mn-ea"/>
                <a:cs typeface="+mn-cs"/>
              </a:rPr>
              <a:t>reuse</a:t>
            </a:r>
            <a:r>
              <a:rPr lang="zh-CN" altLang="en-US" sz="1200" b="0" i="0" kern="1200" dirty="0" smtClean="0">
                <a:solidFill>
                  <a:schemeClr val="tx1"/>
                </a:solidFill>
                <a:effectLst/>
                <a:latin typeface="+mn-lt"/>
                <a:ea typeface="+mn-ea"/>
                <a:cs typeface="+mn-cs"/>
              </a:rPr>
              <a:t>了调页</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后的内存页。之后</a:t>
            </a:r>
            <a:r>
              <a:rPr lang="en-US" altLang="zh-CN" sz="1200" b="0" i="0" kern="1200" dirty="0" err="1" smtClean="0">
                <a:solidFill>
                  <a:schemeClr val="tx1"/>
                </a:solidFill>
                <a:effectLst/>
                <a:latin typeface="+mn-lt"/>
                <a:ea typeface="+mn-ea"/>
                <a:cs typeface="+mn-cs"/>
              </a:rPr>
              <a:t>handle_mm_fault</a:t>
            </a:r>
            <a:r>
              <a:rPr lang="zh-CN" altLang="en-US" sz="1200" b="0" i="0" kern="1200" dirty="0" smtClean="0">
                <a:solidFill>
                  <a:schemeClr val="tx1"/>
                </a:solidFill>
                <a:effectLst/>
                <a:latin typeface="+mn-lt"/>
                <a:ea typeface="+mn-ea"/>
                <a:cs typeface="+mn-cs"/>
              </a:rPr>
              <a:t>的返回值的</a:t>
            </a:r>
            <a:r>
              <a:rPr lang="en-US" altLang="zh-CN" sz="1200" b="0" i="0" kern="1200" dirty="0" smtClean="0">
                <a:solidFill>
                  <a:schemeClr val="tx1"/>
                </a:solidFill>
                <a:effectLst/>
                <a:latin typeface="+mn-lt"/>
                <a:ea typeface="+mn-ea"/>
                <a:cs typeface="+mn-cs"/>
              </a:rPr>
              <a:t>VM_FAULT_WRITE</a:t>
            </a:r>
            <a:r>
              <a:rPr lang="zh-CN" altLang="en-US" sz="1200" b="0" i="0" kern="1200" dirty="0" smtClean="0">
                <a:solidFill>
                  <a:schemeClr val="tx1"/>
                </a:solidFill>
                <a:effectLst/>
                <a:latin typeface="+mn-lt"/>
                <a:ea typeface="+mn-ea"/>
                <a:cs typeface="+mn-cs"/>
              </a:rPr>
              <a:t>位会被置为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。接着</a:t>
            </a:r>
            <a:r>
              <a:rPr lang="en-US" altLang="zh-CN" sz="1200" b="0" i="0" kern="1200" dirty="0" err="1" smtClean="0">
                <a:solidFill>
                  <a:schemeClr val="tx1"/>
                </a:solidFill>
                <a:effectLst/>
                <a:latin typeface="+mn-lt"/>
                <a:ea typeface="+mn-ea"/>
                <a:cs typeface="+mn-cs"/>
              </a:rPr>
              <a:t>faultin_page</a:t>
            </a:r>
            <a:r>
              <a:rPr lang="zh-CN" altLang="en-US" sz="1200" b="0" i="0" kern="1200" dirty="0" smtClean="0">
                <a:solidFill>
                  <a:schemeClr val="tx1"/>
                </a:solidFill>
                <a:effectLst/>
                <a:latin typeface="+mn-lt"/>
                <a:ea typeface="+mn-ea"/>
                <a:cs typeface="+mn-cs"/>
              </a:rPr>
              <a:t>会通过判断</a:t>
            </a:r>
            <a:r>
              <a:rPr lang="en-US" altLang="zh-CN" sz="1200" b="0" i="0" kern="1200" dirty="0" err="1" smtClean="0">
                <a:solidFill>
                  <a:schemeClr val="tx1"/>
                </a:solidFill>
                <a:effectLst/>
                <a:latin typeface="+mn-lt"/>
                <a:ea typeface="+mn-ea"/>
                <a:cs typeface="+mn-cs"/>
              </a:rPr>
              <a:t>handle_mm_fault</a:t>
            </a:r>
            <a:r>
              <a:rPr lang="zh-CN" altLang="en-US" sz="1200" b="0" i="0" kern="1200" dirty="0" smtClean="0">
                <a:solidFill>
                  <a:schemeClr val="tx1"/>
                </a:solidFill>
                <a:effectLst/>
                <a:latin typeface="+mn-lt"/>
                <a:ea typeface="+mn-ea"/>
                <a:cs typeface="+mn-cs"/>
              </a:rPr>
              <a:t>返回值的</a:t>
            </a:r>
            <a:r>
              <a:rPr lang="en-US" altLang="zh-CN" sz="1200" b="0" i="0" kern="1200" dirty="0" smtClean="0">
                <a:solidFill>
                  <a:schemeClr val="tx1"/>
                </a:solidFill>
                <a:effectLst/>
                <a:latin typeface="+mn-lt"/>
                <a:ea typeface="+mn-ea"/>
                <a:cs typeface="+mn-cs"/>
              </a:rPr>
              <a:t>VM_FAULT_WRITE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是否顺利完成，以及通过页表项</a:t>
            </a:r>
            <a:r>
              <a:rPr lang="en-US" altLang="zh-CN" sz="1200" b="0" i="0" kern="1200" dirty="0" smtClean="0">
                <a:solidFill>
                  <a:schemeClr val="tx1"/>
                </a:solidFill>
                <a:effectLst/>
                <a:latin typeface="+mn-lt"/>
                <a:ea typeface="+mn-ea"/>
                <a:cs typeface="+mn-cs"/>
              </a:rPr>
              <a:t>VM_WRITE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来判断该内存是否可写。如果内存不可写且</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操作已经顺利完成，这说明</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的内存区本来就是只读内存，因此为将</a:t>
            </a:r>
            <a:r>
              <a:rPr lang="en-US" altLang="zh-CN" sz="1200" b="0" i="0" kern="1200" dirty="0" smtClean="0">
                <a:solidFill>
                  <a:schemeClr val="tx1"/>
                </a:solidFill>
                <a:effectLst/>
                <a:latin typeface="+mn-lt"/>
                <a:ea typeface="+mn-ea"/>
                <a:cs typeface="+mn-cs"/>
              </a:rPr>
              <a:t>FOLL_WRITE</a:t>
            </a:r>
            <a:r>
              <a:rPr lang="zh-CN" altLang="en-US" sz="1200" b="0" i="0" kern="1200" dirty="0" smtClean="0">
                <a:solidFill>
                  <a:schemeClr val="tx1"/>
                </a:solidFill>
                <a:effectLst/>
                <a:latin typeface="+mn-lt"/>
                <a:ea typeface="+mn-ea"/>
                <a:cs typeface="+mn-cs"/>
              </a:rPr>
              <a:t>位置为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并返回到</a:t>
            </a:r>
            <a:r>
              <a:rPr lang="en-US" altLang="zh-CN" sz="1200" b="0" i="0" kern="1200" dirty="0" err="1" smtClean="0">
                <a:solidFill>
                  <a:schemeClr val="tx1"/>
                </a:solidFill>
                <a:effectLst/>
                <a:latin typeface="+mn-lt"/>
                <a:ea typeface="+mn-ea"/>
                <a:cs typeface="+mn-cs"/>
              </a:rPr>
              <a:t>get_user_pages</a:t>
            </a:r>
            <a:r>
              <a:rPr lang="zh-CN" altLang="en-US" sz="1200" b="0" i="0" kern="1200" dirty="0" smtClean="0">
                <a:solidFill>
                  <a:schemeClr val="tx1"/>
                </a:solidFill>
                <a:effectLst/>
                <a:latin typeface="+mn-lt"/>
                <a:ea typeface="+mn-ea"/>
                <a:cs typeface="+mn-cs"/>
              </a:rPr>
              <a:t>函数中</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34</a:t>
            </a:fld>
            <a:endParaRPr lang="zh-CN" altLang="en-US"/>
          </a:p>
        </p:txBody>
      </p:sp>
    </p:spTree>
    <p:extLst>
      <p:ext uri="{BB962C8B-B14F-4D97-AF65-F5344CB8AC3E}">
        <p14:creationId xmlns:p14="http://schemas.microsoft.com/office/powerpoint/2010/main" val="119555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faultin_page</a:t>
            </a:r>
            <a:r>
              <a:rPr lang="zh-CN" altLang="en-US" sz="1200" b="0" i="0" kern="1200" dirty="0" smtClean="0">
                <a:solidFill>
                  <a:schemeClr val="tx1"/>
                </a:solidFill>
                <a:effectLst/>
                <a:latin typeface="+mn-lt"/>
                <a:ea typeface="+mn-ea"/>
                <a:cs typeface="+mn-cs"/>
              </a:rPr>
              <a:t>会通过判断</a:t>
            </a:r>
            <a:r>
              <a:rPr lang="en-US" altLang="zh-CN" sz="1200" b="0" i="0" kern="1200" dirty="0" err="1" smtClean="0">
                <a:solidFill>
                  <a:schemeClr val="tx1"/>
                </a:solidFill>
                <a:effectLst/>
                <a:latin typeface="+mn-lt"/>
                <a:ea typeface="+mn-ea"/>
                <a:cs typeface="+mn-cs"/>
              </a:rPr>
              <a:t>handle_mm_fault</a:t>
            </a:r>
            <a:r>
              <a:rPr lang="zh-CN" altLang="en-US" sz="1200" b="0" i="0" kern="1200" dirty="0" smtClean="0">
                <a:solidFill>
                  <a:schemeClr val="tx1"/>
                </a:solidFill>
                <a:effectLst/>
                <a:latin typeface="+mn-lt"/>
                <a:ea typeface="+mn-ea"/>
                <a:cs typeface="+mn-cs"/>
              </a:rPr>
              <a:t>返回值的</a:t>
            </a:r>
            <a:r>
              <a:rPr lang="en-US" altLang="zh-CN" sz="1200" b="0" i="0" kern="1200" dirty="0" smtClean="0">
                <a:solidFill>
                  <a:schemeClr val="tx1"/>
                </a:solidFill>
                <a:effectLst/>
                <a:latin typeface="+mn-lt"/>
                <a:ea typeface="+mn-ea"/>
                <a:cs typeface="+mn-cs"/>
              </a:rPr>
              <a:t>VM_FAULT_WRITE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是否顺利完成，以及通过页表项</a:t>
            </a:r>
            <a:r>
              <a:rPr lang="en-US" altLang="zh-CN" sz="1200" b="0" i="0" kern="1200" dirty="0" smtClean="0">
                <a:solidFill>
                  <a:schemeClr val="tx1"/>
                </a:solidFill>
                <a:effectLst/>
                <a:latin typeface="+mn-lt"/>
                <a:ea typeface="+mn-ea"/>
                <a:cs typeface="+mn-cs"/>
              </a:rPr>
              <a:t>VM_WRITE</a:t>
            </a:r>
            <a:r>
              <a:rPr lang="zh-CN" altLang="en-US" sz="1200" b="0" i="0" kern="1200" dirty="0" smtClean="0">
                <a:solidFill>
                  <a:schemeClr val="tx1"/>
                </a:solidFill>
                <a:effectLst/>
                <a:latin typeface="+mn-lt"/>
                <a:ea typeface="+mn-ea"/>
                <a:cs typeface="+mn-cs"/>
              </a:rPr>
              <a:t>位是否为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来判断该内存是否可写。如果内存不可写且</a:t>
            </a:r>
            <a:r>
              <a:rPr lang="en-US" altLang="zh-CN" sz="1200" b="0" i="0" kern="1200" dirty="0" smtClean="0">
                <a:solidFill>
                  <a:schemeClr val="tx1"/>
                </a:solidFill>
                <a:effectLst/>
                <a:latin typeface="+mn-lt"/>
                <a:ea typeface="+mn-ea"/>
                <a:cs typeface="+mn-cs"/>
              </a:rPr>
              <a:t>COW</a:t>
            </a:r>
            <a:r>
              <a:rPr lang="zh-CN" altLang="en-US" sz="1200" b="0" i="0" kern="1200" dirty="0" smtClean="0">
                <a:solidFill>
                  <a:schemeClr val="tx1"/>
                </a:solidFill>
                <a:effectLst/>
                <a:latin typeface="+mn-lt"/>
                <a:ea typeface="+mn-ea"/>
                <a:cs typeface="+mn-cs"/>
              </a:rPr>
              <a:t>操作已经顺利完成，这说明</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的内存区本来就是只读内存，因此为将</a:t>
            </a:r>
            <a:r>
              <a:rPr lang="en-US" altLang="zh-CN" sz="1200" b="0" i="0" kern="1200" dirty="0" smtClean="0">
                <a:solidFill>
                  <a:schemeClr val="tx1"/>
                </a:solidFill>
                <a:effectLst/>
                <a:latin typeface="+mn-lt"/>
                <a:ea typeface="+mn-ea"/>
                <a:cs typeface="+mn-cs"/>
              </a:rPr>
              <a:t>FOLL_WRITE</a:t>
            </a:r>
            <a:r>
              <a:rPr lang="zh-CN" altLang="en-US" sz="1200" b="0" i="0" kern="1200" dirty="0" smtClean="0">
                <a:solidFill>
                  <a:schemeClr val="tx1"/>
                </a:solidFill>
                <a:effectLst/>
                <a:latin typeface="+mn-lt"/>
                <a:ea typeface="+mn-ea"/>
                <a:cs typeface="+mn-cs"/>
              </a:rPr>
              <a:t>位置为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并返回到</a:t>
            </a:r>
            <a:r>
              <a:rPr lang="en-US" altLang="zh-CN" sz="1200" b="0" i="0" kern="1200" dirty="0" err="1" smtClean="0">
                <a:solidFill>
                  <a:schemeClr val="tx1"/>
                </a:solidFill>
                <a:effectLst/>
                <a:latin typeface="+mn-lt"/>
                <a:ea typeface="+mn-ea"/>
                <a:cs typeface="+mn-cs"/>
              </a:rPr>
              <a:t>get_user_pages</a:t>
            </a:r>
            <a:r>
              <a:rPr lang="zh-CN" altLang="en-US" sz="1200" b="0" i="0" kern="1200" dirty="0" smtClean="0">
                <a:solidFill>
                  <a:schemeClr val="tx1"/>
                </a:solidFill>
                <a:effectLst/>
                <a:latin typeface="+mn-lt"/>
                <a:ea typeface="+mn-ea"/>
                <a:cs typeface="+mn-cs"/>
              </a:rPr>
              <a:t>函数中</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35</a:t>
            </a:fld>
            <a:endParaRPr lang="zh-CN" altLang="en-US"/>
          </a:p>
        </p:txBody>
      </p:sp>
    </p:spTree>
    <p:extLst>
      <p:ext uri="{BB962C8B-B14F-4D97-AF65-F5344CB8AC3E}">
        <p14:creationId xmlns:p14="http://schemas.microsoft.com/office/powerpoint/2010/main" val="401942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36</a:t>
            </a:fld>
            <a:endParaRPr lang="zh-CN" altLang="en-US"/>
          </a:p>
        </p:txBody>
      </p:sp>
    </p:spTree>
    <p:extLst>
      <p:ext uri="{BB962C8B-B14F-4D97-AF65-F5344CB8AC3E}">
        <p14:creationId xmlns:p14="http://schemas.microsoft.com/office/powerpoint/2010/main" val="1892570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37</a:t>
            </a:fld>
            <a:endParaRPr lang="zh-CN" altLang="en-US"/>
          </a:p>
        </p:txBody>
      </p:sp>
    </p:spTree>
    <p:extLst>
      <p:ext uri="{BB962C8B-B14F-4D97-AF65-F5344CB8AC3E}">
        <p14:creationId xmlns:p14="http://schemas.microsoft.com/office/powerpoint/2010/main" val="3196428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a:t>
            </a:r>
            <a:r>
              <a:rPr lang="en-US" altLang="zh-CN" dirty="0" smtClean="0"/>
              <a:t> __</a:t>
            </a:r>
            <a:r>
              <a:rPr lang="en-US" altLang="zh-CN" dirty="0" err="1" smtClean="0"/>
              <a:t>sched</a:t>
            </a:r>
            <a:r>
              <a:rPr lang="en-US" altLang="zh-CN" dirty="0" smtClean="0"/>
              <a:t> _</a:t>
            </a:r>
            <a:r>
              <a:rPr lang="en-US" altLang="zh-CN" dirty="0" err="1" smtClean="0"/>
              <a:t>cond_resched</a:t>
            </a:r>
            <a:r>
              <a:rPr lang="en-US" altLang="zh-CN" dirty="0" smtClean="0"/>
              <a:t>(void)</a:t>
            </a:r>
          </a:p>
          <a:p>
            <a:r>
              <a:rPr lang="en-US" altLang="zh-CN" dirty="0" smtClean="0"/>
              <a:t>{</a:t>
            </a:r>
          </a:p>
          <a:p>
            <a:r>
              <a:rPr lang="en-US" altLang="zh-CN" dirty="0" smtClean="0"/>
              <a:t>	if (</a:t>
            </a:r>
            <a:r>
              <a:rPr lang="en-US" altLang="zh-CN" dirty="0" err="1" smtClean="0"/>
              <a:t>should_resched</a:t>
            </a:r>
            <a:r>
              <a:rPr lang="en-US" altLang="zh-CN" dirty="0" smtClean="0"/>
              <a:t>(0)) {</a:t>
            </a:r>
          </a:p>
          <a:p>
            <a:r>
              <a:rPr lang="en-US" altLang="zh-CN" dirty="0" smtClean="0"/>
              <a:t>		</a:t>
            </a:r>
            <a:r>
              <a:rPr lang="en-US" altLang="zh-CN" dirty="0" err="1" smtClean="0"/>
              <a:t>preempt_schedule_common</a:t>
            </a:r>
            <a:r>
              <a:rPr lang="en-US" altLang="zh-CN" dirty="0" smtClean="0"/>
              <a:t>();</a:t>
            </a:r>
          </a:p>
          <a:p>
            <a:r>
              <a:rPr lang="en-US" altLang="zh-CN" dirty="0" smtClean="0"/>
              <a:t>		return 1;</a:t>
            </a:r>
          </a:p>
          <a:p>
            <a:r>
              <a:rPr lang="en-US" altLang="zh-CN" dirty="0" smtClean="0"/>
              <a:t>	}</a:t>
            </a:r>
          </a:p>
          <a:p>
            <a:r>
              <a:rPr lang="en-US" altLang="zh-CN" dirty="0" smtClean="0"/>
              <a:t>	return 0;</a:t>
            </a:r>
          </a:p>
          <a:p>
            <a:endParaRPr lang="en-US" altLang="zh-CN" dirty="0" smtClean="0"/>
          </a:p>
          <a:p>
            <a:r>
              <a:rPr lang="en-US" altLang="zh-CN" dirty="0" smtClean="0"/>
              <a:t>#define </a:t>
            </a:r>
            <a:r>
              <a:rPr lang="en-US" altLang="zh-CN" dirty="0" err="1" smtClean="0"/>
              <a:t>cond_resched</a:t>
            </a:r>
            <a:r>
              <a:rPr lang="en-US" altLang="zh-CN" dirty="0" smtClean="0"/>
              <a:t>() ({			\</a:t>
            </a:r>
          </a:p>
          <a:p>
            <a:r>
              <a:rPr lang="en-US" altLang="zh-CN" dirty="0" smtClean="0"/>
              <a:t>	___</a:t>
            </a:r>
            <a:r>
              <a:rPr lang="en-US" altLang="zh-CN" dirty="0" err="1" smtClean="0"/>
              <a:t>might_sleep</a:t>
            </a:r>
            <a:r>
              <a:rPr lang="en-US" altLang="zh-CN" dirty="0" smtClean="0"/>
              <a:t>(__FILE__, __LINE__, 0);	\</a:t>
            </a:r>
          </a:p>
          <a:p>
            <a:r>
              <a:rPr lang="en-US" altLang="zh-CN" dirty="0" smtClean="0"/>
              <a:t>	_</a:t>
            </a:r>
            <a:r>
              <a:rPr lang="en-US" altLang="zh-CN" dirty="0" err="1" smtClean="0"/>
              <a:t>cond_resched</a:t>
            </a:r>
            <a:r>
              <a:rPr lang="en-US" altLang="zh-CN" dirty="0" smtClean="0"/>
              <a:t>();			\</a:t>
            </a:r>
          </a:p>
          <a:p>
            <a:r>
              <a:rPr lang="en-US" altLang="zh-CN" dirty="0" smtClean="0"/>
              <a:t>})</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38</a:t>
            </a:fld>
            <a:endParaRPr lang="zh-CN" altLang="en-US"/>
          </a:p>
        </p:txBody>
      </p:sp>
    </p:spTree>
    <p:extLst>
      <p:ext uri="{BB962C8B-B14F-4D97-AF65-F5344CB8AC3E}">
        <p14:creationId xmlns:p14="http://schemas.microsoft.com/office/powerpoint/2010/main" val="82841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http://bobao.360.cn/learning/detail/3163.html</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41</a:t>
            </a:fld>
            <a:endParaRPr lang="zh-CN" altLang="en-US"/>
          </a:p>
        </p:txBody>
      </p:sp>
    </p:spTree>
    <p:extLst>
      <p:ext uri="{BB962C8B-B14F-4D97-AF65-F5344CB8AC3E}">
        <p14:creationId xmlns:p14="http://schemas.microsoft.com/office/powerpoint/2010/main" val="17821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当前进程可以通过对这个文件进行读写以直接读写虚拟内存空间，并无视内存映射时的权限设置。也就是说我们可以利用写</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proc</a:t>
            </a:r>
            <a:r>
              <a:rPr lang="en-US" altLang="zh-CN" sz="1200" b="0" i="0" kern="1200" dirty="0" smtClean="0">
                <a:solidFill>
                  <a:schemeClr val="tx1"/>
                </a:solidFill>
                <a:effectLst/>
                <a:latin typeface="+mn-lt"/>
                <a:ea typeface="+mn-ea"/>
                <a:cs typeface="+mn-cs"/>
              </a:rPr>
              <a:t>/self/</a:t>
            </a:r>
            <a:r>
              <a:rPr lang="en-US" altLang="zh-CN" sz="1200" b="0" i="0" kern="1200" dirty="0" err="1" smtClean="0">
                <a:solidFill>
                  <a:schemeClr val="tx1"/>
                </a:solidFill>
                <a:effectLst/>
                <a:latin typeface="+mn-lt"/>
                <a:ea typeface="+mn-ea"/>
                <a:cs typeface="+mn-cs"/>
              </a:rPr>
              <a:t>mem</a:t>
            </a:r>
            <a:r>
              <a:rPr lang="zh-CN" altLang="en-US" sz="1200" b="0" i="0" kern="1200" dirty="0" smtClean="0">
                <a:solidFill>
                  <a:schemeClr val="tx1"/>
                </a:solidFill>
                <a:effectLst/>
                <a:latin typeface="+mn-lt"/>
                <a:ea typeface="+mn-ea"/>
                <a:cs typeface="+mn-cs"/>
              </a:rPr>
              <a:t>来改写不具有写权限的虚拟内存。可以这么做的原因是</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proc</a:t>
            </a:r>
            <a:r>
              <a:rPr lang="en-US" altLang="zh-CN" sz="1200" b="0" i="0" kern="1200" dirty="0" smtClean="0">
                <a:solidFill>
                  <a:schemeClr val="tx1"/>
                </a:solidFill>
                <a:effectLst/>
                <a:latin typeface="+mn-lt"/>
                <a:ea typeface="+mn-ea"/>
                <a:cs typeface="+mn-cs"/>
              </a:rPr>
              <a:t>/self/</a:t>
            </a:r>
            <a:r>
              <a:rPr lang="en-US" altLang="zh-CN" sz="1200" b="0" i="0" kern="1200" dirty="0" err="1" smtClean="0">
                <a:solidFill>
                  <a:schemeClr val="tx1"/>
                </a:solidFill>
                <a:effectLst/>
                <a:latin typeface="+mn-lt"/>
                <a:ea typeface="+mn-ea"/>
                <a:cs typeface="+mn-cs"/>
              </a:rPr>
              <a:t>mem</a:t>
            </a:r>
            <a:r>
              <a:rPr lang="zh-CN" altLang="en-US" sz="1200" b="0" i="0" kern="1200" dirty="0" smtClean="0">
                <a:solidFill>
                  <a:schemeClr val="tx1"/>
                </a:solidFill>
                <a:effectLst/>
                <a:latin typeface="+mn-lt"/>
                <a:ea typeface="+mn-ea"/>
                <a:cs typeface="+mn-cs"/>
              </a:rPr>
              <a:t>是一个文件，只要进程对该文件具有写权限，那就可以随便写这个文件了，只不过对这个文件进行读写的时候需要一遍访问内存地址所需要寻页的流程。因为这个文件指向的是虚拟内存。</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18</a:t>
            </a:fld>
            <a:endParaRPr lang="zh-CN" altLang="en-US"/>
          </a:p>
        </p:txBody>
      </p:sp>
    </p:spTree>
    <p:extLst>
      <p:ext uri="{BB962C8B-B14F-4D97-AF65-F5344CB8AC3E}">
        <p14:creationId xmlns:p14="http://schemas.microsoft.com/office/powerpoint/2010/main" val="125207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该函数完成</a:t>
            </a:r>
            <a:r>
              <a:rPr lang="en-US" altLang="zh-CN" sz="1200" b="0" i="0" kern="1200" dirty="0" err="1" smtClean="0">
                <a:solidFill>
                  <a:schemeClr val="tx1"/>
                </a:solidFill>
                <a:effectLst/>
                <a:latin typeface="+mn-lt"/>
                <a:ea typeface="+mn-ea"/>
                <a:cs typeface="+mn-cs"/>
              </a:rPr>
              <a:t>follow_page_mask</a:t>
            </a:r>
            <a:r>
              <a:rPr lang="zh-CN" altLang="en-US" sz="1200" b="0" i="0" kern="1200" dirty="0" smtClean="0">
                <a:solidFill>
                  <a:schemeClr val="tx1"/>
                </a:solidFill>
                <a:effectLst/>
                <a:latin typeface="+mn-lt"/>
                <a:ea typeface="+mn-ea"/>
                <a:cs typeface="+mn-cs"/>
              </a:rPr>
              <a:t>找不到</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的处理。第一次查找时页还不在内存中，首先设置</a:t>
            </a:r>
            <a:r>
              <a:rPr lang="en-US" altLang="zh-CN" sz="1200" b="0" i="0" kern="1200" dirty="0" smtClean="0">
                <a:solidFill>
                  <a:schemeClr val="tx1"/>
                </a:solidFill>
                <a:effectLst/>
                <a:latin typeface="+mn-lt"/>
                <a:ea typeface="+mn-ea"/>
                <a:cs typeface="+mn-cs"/>
              </a:rPr>
              <a:t>FAULT_FLAG_WRITE</a:t>
            </a:r>
            <a:r>
              <a:rPr lang="zh-CN" altLang="en-US" sz="1200" b="0" i="0" kern="1200" dirty="0" smtClean="0">
                <a:solidFill>
                  <a:schemeClr val="tx1"/>
                </a:solidFill>
                <a:effectLst/>
                <a:latin typeface="+mn-lt"/>
                <a:ea typeface="+mn-ea"/>
                <a:cs typeface="+mn-cs"/>
              </a:rPr>
              <a:t>标记，然后沿着</a:t>
            </a:r>
            <a:r>
              <a:rPr lang="en-US" altLang="zh-CN" sz="1200" b="0" i="0" kern="1200" dirty="0" err="1" smtClean="0">
                <a:solidFill>
                  <a:schemeClr val="tx1"/>
                </a:solidFill>
                <a:effectLst/>
                <a:latin typeface="+mn-lt"/>
                <a:ea typeface="+mn-ea"/>
                <a:cs typeface="+mn-cs"/>
              </a:rPr>
              <a:t>handle_mm_fault</a:t>
            </a:r>
            <a:r>
              <a:rPr lang="en-US" altLang="zh-CN" sz="1200" b="0" i="0" kern="1200" dirty="0" smtClean="0">
                <a:solidFill>
                  <a:schemeClr val="tx1"/>
                </a:solidFill>
                <a:effectLst/>
                <a:latin typeface="+mn-lt"/>
                <a:ea typeface="+mn-ea"/>
                <a:cs typeface="+mn-cs"/>
              </a:rPr>
              <a:t> -&gt; \__</a:t>
            </a:r>
            <a:r>
              <a:rPr lang="en-US" altLang="zh-CN" sz="1200" b="0" i="0" kern="1200" dirty="0" err="1" smtClean="0">
                <a:solidFill>
                  <a:schemeClr val="tx1"/>
                </a:solidFill>
                <a:effectLst/>
                <a:latin typeface="+mn-lt"/>
                <a:ea typeface="+mn-ea"/>
                <a:cs typeface="+mn-cs"/>
              </a:rPr>
              <a:t>handle_mm_fault</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handle_pte_fault</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do_fault</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do_cow_fault</a:t>
            </a:r>
            <a:r>
              <a:rPr lang="zh-CN" altLang="en-US" sz="1200" b="0" i="0" kern="1200" dirty="0" smtClean="0">
                <a:solidFill>
                  <a:schemeClr val="tx1"/>
                </a:solidFill>
                <a:effectLst/>
                <a:latin typeface="+mn-lt"/>
                <a:ea typeface="+mn-ea"/>
                <a:cs typeface="+mn-cs"/>
              </a:rPr>
              <a:t>分配页。</a:t>
            </a:r>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22</a:t>
            </a:fld>
            <a:endParaRPr lang="zh-CN" altLang="en-US"/>
          </a:p>
        </p:txBody>
      </p:sp>
    </p:spTree>
    <p:extLst>
      <p:ext uri="{BB962C8B-B14F-4D97-AF65-F5344CB8AC3E}">
        <p14:creationId xmlns:p14="http://schemas.microsoft.com/office/powerpoint/2010/main" val="410802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get_user_pages</a:t>
            </a:r>
            <a:r>
              <a:rPr lang="zh-CN" altLang="en-US" dirty="0" smtClean="0"/>
              <a:t>调用</a:t>
            </a:r>
            <a:r>
              <a:rPr lang="en-US" altLang="zh-CN" dirty="0" err="1" smtClean="0"/>
              <a:t>faultin_page</a:t>
            </a:r>
            <a:r>
              <a:rPr lang="zh-CN" altLang="en-US" dirty="0" smtClean="0"/>
              <a:t>函数进行处理，</a:t>
            </a:r>
            <a:r>
              <a:rPr lang="en-US" altLang="zh-CN" dirty="0" err="1" smtClean="0"/>
              <a:t>faultin_page</a:t>
            </a:r>
            <a:r>
              <a:rPr lang="zh-CN" altLang="en-US" dirty="0" smtClean="0"/>
              <a:t>函数会调用</a:t>
            </a:r>
            <a:r>
              <a:rPr lang="en-US" altLang="zh-CN" dirty="0" err="1" smtClean="0"/>
              <a:t>handle_mm_fault</a:t>
            </a:r>
            <a:r>
              <a:rPr lang="zh-CN" altLang="en-US" dirty="0" smtClean="0"/>
              <a:t>进行缺页处理。缺页处理时，如果页表为空，内核会调用</a:t>
            </a:r>
            <a:r>
              <a:rPr lang="en-US" altLang="zh-CN" dirty="0" err="1" smtClean="0"/>
              <a:t>do_fault</a:t>
            </a:r>
            <a:r>
              <a:rPr lang="zh-CN" altLang="en-US" dirty="0" smtClean="0"/>
              <a:t>函数调页，这个函数会检查是否是因为内存写造成的缺页以及该内存是否是以</a:t>
            </a:r>
            <a:r>
              <a:rPr lang="en-US" altLang="zh-CN" dirty="0" smtClean="0"/>
              <a:t>private</a:t>
            </a:r>
            <a:r>
              <a:rPr lang="zh-CN" altLang="en-US" dirty="0" smtClean="0"/>
              <a:t>方式</a:t>
            </a:r>
            <a:r>
              <a:rPr lang="en-US" altLang="zh-CN" dirty="0" smtClean="0"/>
              <a:t>map</a:t>
            </a:r>
            <a:r>
              <a:rPr lang="zh-CN" altLang="en-US" dirty="0" smtClean="0"/>
              <a:t>的内存，如果是，则会进行</a:t>
            </a:r>
            <a:r>
              <a:rPr lang="en-US" altLang="zh-CN" dirty="0" smtClean="0"/>
              <a:t>COW</a:t>
            </a:r>
            <a:r>
              <a:rPr lang="zh-CN" altLang="en-US" dirty="0" smtClean="0"/>
              <a:t>操作，更新页表为</a:t>
            </a:r>
            <a:r>
              <a:rPr lang="en-US" altLang="zh-CN" dirty="0" smtClean="0"/>
              <a:t>COW</a:t>
            </a:r>
            <a:r>
              <a:rPr lang="zh-CN" altLang="en-US" dirty="0" smtClean="0"/>
              <a:t>后的页表。并将返回值的</a:t>
            </a:r>
            <a:r>
              <a:rPr lang="en-US" altLang="zh-CN" dirty="0" smtClean="0"/>
              <a:t>FAULTFLAGWRITE</a:t>
            </a:r>
            <a:r>
              <a:rPr lang="zh-CN" altLang="en-US" dirty="0" smtClean="0"/>
              <a:t>位置为</a:t>
            </a:r>
            <a:r>
              <a:rPr lang="en-US" altLang="zh-CN" dirty="0" smtClean="0"/>
              <a:t>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24</a:t>
            </a:fld>
            <a:endParaRPr lang="zh-CN" altLang="en-US"/>
          </a:p>
        </p:txBody>
      </p:sp>
    </p:spTree>
    <p:extLst>
      <p:ext uri="{BB962C8B-B14F-4D97-AF65-F5344CB8AC3E}">
        <p14:creationId xmlns:p14="http://schemas.microsoft.com/office/powerpoint/2010/main" val="27565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get_user_pages</a:t>
            </a:r>
            <a:r>
              <a:rPr lang="zh-CN" altLang="en-US" dirty="0" smtClean="0"/>
              <a:t>调用</a:t>
            </a:r>
            <a:r>
              <a:rPr lang="en-US" altLang="zh-CN" dirty="0" err="1" smtClean="0"/>
              <a:t>faultin_page</a:t>
            </a:r>
            <a:r>
              <a:rPr lang="zh-CN" altLang="en-US" dirty="0" smtClean="0"/>
              <a:t>函数进行处理，</a:t>
            </a:r>
            <a:r>
              <a:rPr lang="en-US" altLang="zh-CN" dirty="0" err="1" smtClean="0"/>
              <a:t>faultin_page</a:t>
            </a:r>
            <a:r>
              <a:rPr lang="zh-CN" altLang="en-US" dirty="0" smtClean="0"/>
              <a:t>函数会调用</a:t>
            </a:r>
            <a:r>
              <a:rPr lang="en-US" altLang="zh-CN" dirty="0" err="1" smtClean="0"/>
              <a:t>handle_mm_fault</a:t>
            </a:r>
            <a:r>
              <a:rPr lang="zh-CN" altLang="en-US" dirty="0" smtClean="0"/>
              <a:t>进行缺页处理。缺页处理时，如果页表为空，内核会调用</a:t>
            </a:r>
            <a:r>
              <a:rPr lang="en-US" altLang="zh-CN" dirty="0" err="1" smtClean="0"/>
              <a:t>do_fault</a:t>
            </a:r>
            <a:r>
              <a:rPr lang="zh-CN" altLang="en-US" dirty="0" smtClean="0"/>
              <a:t>函数调页，这个函数会检查是否是因为内存写造成的缺页以及该内存是否是以</a:t>
            </a:r>
            <a:r>
              <a:rPr lang="en-US" altLang="zh-CN" dirty="0" smtClean="0"/>
              <a:t>private</a:t>
            </a:r>
            <a:r>
              <a:rPr lang="zh-CN" altLang="en-US" dirty="0" smtClean="0"/>
              <a:t>方式</a:t>
            </a:r>
            <a:r>
              <a:rPr lang="en-US" altLang="zh-CN" dirty="0" smtClean="0"/>
              <a:t>map</a:t>
            </a:r>
            <a:r>
              <a:rPr lang="zh-CN" altLang="en-US" dirty="0" smtClean="0"/>
              <a:t>的内存，如果是，则会进行</a:t>
            </a:r>
            <a:r>
              <a:rPr lang="en-US" altLang="zh-CN" dirty="0" smtClean="0"/>
              <a:t>COW</a:t>
            </a:r>
            <a:r>
              <a:rPr lang="zh-CN" altLang="en-US" dirty="0" smtClean="0"/>
              <a:t>操作，更新页表为</a:t>
            </a:r>
            <a:r>
              <a:rPr lang="en-US" altLang="zh-CN" dirty="0" smtClean="0"/>
              <a:t>COW</a:t>
            </a:r>
            <a:r>
              <a:rPr lang="zh-CN" altLang="en-US" dirty="0" smtClean="0"/>
              <a:t>后的页表。并将返回值的</a:t>
            </a:r>
            <a:r>
              <a:rPr lang="en-US" altLang="zh-CN" dirty="0" smtClean="0"/>
              <a:t>FAULTFLAGWRITE</a:t>
            </a:r>
            <a:r>
              <a:rPr lang="zh-CN" altLang="en-US" dirty="0" smtClean="0"/>
              <a:t>位置为</a:t>
            </a:r>
            <a:r>
              <a:rPr lang="en-US" altLang="zh-CN" dirty="0" smtClean="0"/>
              <a:t>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25</a:t>
            </a:fld>
            <a:endParaRPr lang="zh-CN" altLang="en-US"/>
          </a:p>
        </p:txBody>
      </p:sp>
    </p:spTree>
    <p:extLst>
      <p:ext uri="{BB962C8B-B14F-4D97-AF65-F5344CB8AC3E}">
        <p14:creationId xmlns:p14="http://schemas.microsoft.com/office/powerpoint/2010/main" val="160241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get_user_pages</a:t>
            </a:r>
            <a:r>
              <a:rPr lang="zh-CN" altLang="en-US" dirty="0" smtClean="0"/>
              <a:t>调用</a:t>
            </a:r>
            <a:r>
              <a:rPr lang="en-US" altLang="zh-CN" dirty="0" err="1" smtClean="0"/>
              <a:t>faultin_page</a:t>
            </a:r>
            <a:r>
              <a:rPr lang="zh-CN" altLang="en-US" dirty="0" smtClean="0"/>
              <a:t>函数进行处理，</a:t>
            </a:r>
            <a:r>
              <a:rPr lang="en-US" altLang="zh-CN" dirty="0" err="1" smtClean="0"/>
              <a:t>faultin_page</a:t>
            </a:r>
            <a:r>
              <a:rPr lang="zh-CN" altLang="en-US" dirty="0" smtClean="0"/>
              <a:t>函数会调用</a:t>
            </a:r>
            <a:r>
              <a:rPr lang="en-US" altLang="zh-CN" dirty="0" err="1" smtClean="0"/>
              <a:t>handle_mm_fault</a:t>
            </a:r>
            <a:r>
              <a:rPr lang="zh-CN" altLang="en-US" dirty="0" smtClean="0"/>
              <a:t>进行缺页处理。缺页处理时，如果页表为空，内核会调用</a:t>
            </a:r>
            <a:r>
              <a:rPr lang="en-US" altLang="zh-CN" dirty="0" err="1" smtClean="0"/>
              <a:t>do_fault</a:t>
            </a:r>
            <a:r>
              <a:rPr lang="zh-CN" altLang="en-US" dirty="0" smtClean="0"/>
              <a:t>函数调页，这个函数会检查是否是因为内存写造成的缺页以及该内存是否是以</a:t>
            </a:r>
            <a:r>
              <a:rPr lang="en-US" altLang="zh-CN" dirty="0" smtClean="0"/>
              <a:t>private</a:t>
            </a:r>
            <a:r>
              <a:rPr lang="zh-CN" altLang="en-US" dirty="0" smtClean="0"/>
              <a:t>方式</a:t>
            </a:r>
            <a:r>
              <a:rPr lang="en-US" altLang="zh-CN" dirty="0" smtClean="0"/>
              <a:t>map</a:t>
            </a:r>
            <a:r>
              <a:rPr lang="zh-CN" altLang="en-US" dirty="0" smtClean="0"/>
              <a:t>的内存，如果是，则会进行</a:t>
            </a:r>
            <a:r>
              <a:rPr lang="en-US" altLang="zh-CN" dirty="0" smtClean="0"/>
              <a:t>COW</a:t>
            </a:r>
            <a:r>
              <a:rPr lang="zh-CN" altLang="en-US" dirty="0" smtClean="0"/>
              <a:t>操作，更新页表为</a:t>
            </a:r>
            <a:r>
              <a:rPr lang="en-US" altLang="zh-CN" dirty="0" smtClean="0"/>
              <a:t>COW</a:t>
            </a:r>
            <a:r>
              <a:rPr lang="zh-CN" altLang="en-US" dirty="0" smtClean="0"/>
              <a:t>后的页表。并将返回值的</a:t>
            </a:r>
            <a:r>
              <a:rPr lang="en-US" altLang="zh-CN" dirty="0" smtClean="0"/>
              <a:t>FAULTFLAGWRITE</a:t>
            </a:r>
            <a:r>
              <a:rPr lang="zh-CN" altLang="en-US" dirty="0" smtClean="0"/>
              <a:t>位置为</a:t>
            </a:r>
            <a:r>
              <a:rPr lang="en-US" altLang="zh-CN" dirty="0" smtClean="0"/>
              <a:t>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26</a:t>
            </a:fld>
            <a:endParaRPr lang="zh-CN" altLang="en-US"/>
          </a:p>
        </p:txBody>
      </p:sp>
    </p:spTree>
    <p:extLst>
      <p:ext uri="{BB962C8B-B14F-4D97-AF65-F5344CB8AC3E}">
        <p14:creationId xmlns:p14="http://schemas.microsoft.com/office/powerpoint/2010/main" val="19897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27</a:t>
            </a:fld>
            <a:endParaRPr lang="zh-CN" altLang="en-US"/>
          </a:p>
        </p:txBody>
      </p:sp>
    </p:spTree>
    <p:extLst>
      <p:ext uri="{BB962C8B-B14F-4D97-AF65-F5344CB8AC3E}">
        <p14:creationId xmlns:p14="http://schemas.microsoft.com/office/powerpoint/2010/main" val="216760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29</a:t>
            </a:fld>
            <a:endParaRPr lang="zh-CN" altLang="en-US"/>
          </a:p>
        </p:txBody>
      </p:sp>
    </p:spTree>
    <p:extLst>
      <p:ext uri="{BB962C8B-B14F-4D97-AF65-F5344CB8AC3E}">
        <p14:creationId xmlns:p14="http://schemas.microsoft.com/office/powerpoint/2010/main" val="51154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BBC2C-25EA-4034-A10D-D57CF18726DB}" type="slidenum">
              <a:rPr lang="zh-CN" altLang="en-US" smtClean="0"/>
              <a:t>30</a:t>
            </a:fld>
            <a:endParaRPr lang="zh-CN" altLang="en-US"/>
          </a:p>
        </p:txBody>
      </p:sp>
    </p:spTree>
    <p:extLst>
      <p:ext uri="{BB962C8B-B14F-4D97-AF65-F5344CB8AC3E}">
        <p14:creationId xmlns:p14="http://schemas.microsoft.com/office/powerpoint/2010/main" val="191134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16824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65591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41065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55778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87647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270032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10711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66690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03725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250597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4CAC4-BFAB-4F42-B26A-D87D5A093B28}" type="datetimeFigureOut">
              <a:rPr lang="zh-CN" altLang="en-US" smtClean="0"/>
              <a:t>2016/12/3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56281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4CAC4-BFAB-4F42-B26A-D87D5A093B28}" type="datetimeFigureOut">
              <a:rPr lang="zh-CN" altLang="en-US" smtClean="0"/>
              <a:t>2016/12/3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BC6AB-30BC-42A5-B7D0-41F01C6BC27F}" type="slidenum">
              <a:rPr lang="zh-CN" altLang="en-US" smtClean="0"/>
              <a:t>‹#›</a:t>
            </a:fld>
            <a:endParaRPr lang="zh-CN" altLang="en-US"/>
          </a:p>
        </p:txBody>
      </p:sp>
    </p:spTree>
    <p:extLst>
      <p:ext uri="{BB962C8B-B14F-4D97-AF65-F5344CB8AC3E}">
        <p14:creationId xmlns:p14="http://schemas.microsoft.com/office/powerpoint/2010/main" val="30215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csdn.net/chenyu105/article/details/8653564"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irtycow/dirtycow.github.io/blob/master/pokemon.c" TargetMode="External"/><Relationship Id="rId2" Type="http://schemas.openxmlformats.org/officeDocument/2006/relationships/hyperlink" Target="https://github.com/dirtycow/dirtycow.github.io/blob/master/dirtyc0w.c" TargetMode="External"/><Relationship Id="rId1" Type="http://schemas.openxmlformats.org/officeDocument/2006/relationships/slideLayout" Target="../slideLayouts/slideLayout2.xml"/><Relationship Id="rId4" Type="http://schemas.openxmlformats.org/officeDocument/2006/relationships/hyperlink" Target="https://github.com/timwr/CVE-2016-519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git.kernel.org/cgit/linux/kernel/git/torvalds/linux.git/commit/?id=19be0eaffa3ac7d8eb6784ad9bdbc7d67ed8e619"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dirtycow/dirtycow.github.io/wiki/PoCs" TargetMode="External"/><Relationship Id="rId13" Type="http://schemas.openxmlformats.org/officeDocument/2006/relationships/hyperlink" Target="http://www.cnblogs.com/autum/archive/2012/10/12/linuxmalloc.html" TargetMode="External"/><Relationship Id="rId3" Type="http://schemas.openxmlformats.org/officeDocument/2006/relationships/hyperlink" Target="https://dirtycow.ninja/" TargetMode="External"/><Relationship Id="rId7" Type="http://schemas.openxmlformats.org/officeDocument/2006/relationships/hyperlink" Target="https://cve.mitre.org/cgi-bin/cvename.cgi?name=CVE-2016-5195" TargetMode="External"/><Relationship Id="rId12" Type="http://schemas.openxmlformats.org/officeDocument/2006/relationships/hyperlink" Target="http://blog.chinaunix.net/uid-24227137-id-3723898.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Dirty_COW" TargetMode="External"/><Relationship Id="rId11" Type="http://schemas.openxmlformats.org/officeDocument/2006/relationships/hyperlink" Target="http://blog.csdn.net/chenyu105/article/details/8653564" TargetMode="External"/><Relationship Id="rId5" Type="http://schemas.openxmlformats.org/officeDocument/2006/relationships/hyperlink" Target="http://bobao.360.cn/learning/detail/3132.html" TargetMode="External"/><Relationship Id="rId10" Type="http://schemas.openxmlformats.org/officeDocument/2006/relationships/hyperlink" Target="https://github.com/dirtycow/dirtycow.github.io/wiki/VulnerabilityDetails" TargetMode="External"/><Relationship Id="rId4" Type="http://schemas.openxmlformats.org/officeDocument/2006/relationships/hyperlink" Target="http://bobao.360.cn/learning/detail/3163.html" TargetMode="External"/><Relationship Id="rId9" Type="http://schemas.openxmlformats.org/officeDocument/2006/relationships/hyperlink" Target="http://arstechnica.com/security/2016/10/most-serious-linux-privilege-escalation-bug-ever-is-under-active-exploit/" TargetMode="External"/><Relationship Id="rId14" Type="http://schemas.openxmlformats.org/officeDocument/2006/relationships/hyperlink" Target="http://blog.csdn.net/tommy_wxie/article/details/17122923/"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dirtycow</a:t>
            </a:r>
            <a:endParaRPr lang="zh-CN" altLang="en-US" dirty="0"/>
          </a:p>
        </p:txBody>
      </p:sp>
      <p:sp>
        <p:nvSpPr>
          <p:cNvPr id="3" name="副标题 2"/>
          <p:cNvSpPr>
            <a:spLocks noGrp="1"/>
          </p:cNvSpPr>
          <p:nvPr>
            <p:ph type="subTitle" idx="1"/>
          </p:nvPr>
        </p:nvSpPr>
        <p:spPr/>
        <p:txBody>
          <a:bodyPr/>
          <a:lstStyle/>
          <a:p>
            <a:r>
              <a:rPr lang="zh-CN" altLang="en-US" dirty="0"/>
              <a:t>浅</a:t>
            </a:r>
            <a:r>
              <a:rPr lang="zh-CN" altLang="en-US" dirty="0" smtClean="0"/>
              <a:t>析</a:t>
            </a:r>
            <a:endParaRPr lang="en-US" altLang="zh-CN" dirty="0" smtClean="0"/>
          </a:p>
          <a:p>
            <a:r>
              <a:rPr lang="en-US" altLang="zh-CN" dirty="0" smtClean="0"/>
              <a:t>He Yun</a:t>
            </a:r>
          </a:p>
          <a:p>
            <a:r>
              <a:rPr lang="en-US" altLang="zh-CN" dirty="0" smtClean="0"/>
              <a:t>2016-12-2</a:t>
            </a:r>
            <a:endParaRPr lang="zh-CN" altLang="en-US" dirty="0"/>
          </a:p>
          <a:p>
            <a:endParaRPr lang="zh-CN" altLang="en-US" dirty="0"/>
          </a:p>
        </p:txBody>
      </p:sp>
    </p:spTree>
    <p:extLst>
      <p:ext uri="{BB962C8B-B14F-4D97-AF65-F5344CB8AC3E}">
        <p14:creationId xmlns:p14="http://schemas.microsoft.com/office/powerpoint/2010/main" val="617467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Cow (</a:t>
            </a:r>
            <a:r>
              <a:rPr lang="en-US" altLang="zh-CN" dirty="0" err="1" smtClean="0"/>
              <a:t>copy_on_write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写时复制</a:t>
            </a:r>
            <a:endParaRPr lang="en-US" altLang="zh-CN" dirty="0" smtClean="0"/>
          </a:p>
          <a:p>
            <a:r>
              <a:rPr lang="zh-CN" altLang="en-US" dirty="0"/>
              <a:t>例</a:t>
            </a:r>
            <a:r>
              <a:rPr lang="zh-CN" altLang="en-US" dirty="0" smtClean="0"/>
              <a:t>子</a:t>
            </a:r>
            <a:endParaRPr lang="en-US" altLang="zh-CN" dirty="0" smtClean="0"/>
          </a:p>
          <a:p>
            <a:pPr lvl="1"/>
            <a:r>
              <a:rPr lang="zh-CN" altLang="en-US" dirty="0"/>
              <a:t>父进</a:t>
            </a:r>
            <a:r>
              <a:rPr lang="zh-CN" altLang="en-US" dirty="0" smtClean="0"/>
              <a:t>程</a:t>
            </a:r>
            <a:r>
              <a:rPr lang="en-US" altLang="zh-CN" dirty="0" smtClean="0"/>
              <a:t>A </a:t>
            </a:r>
            <a:r>
              <a:rPr lang="zh-CN" altLang="en-US" dirty="0" smtClean="0"/>
              <a:t>创建子进程</a:t>
            </a:r>
            <a:r>
              <a:rPr lang="en-US" altLang="zh-CN" dirty="0" smtClean="0"/>
              <a:t>B</a:t>
            </a:r>
          </a:p>
          <a:p>
            <a:pPr lvl="1"/>
            <a:r>
              <a:rPr lang="zh-CN" altLang="en-US" dirty="0" smtClean="0"/>
              <a:t>父进程</a:t>
            </a:r>
            <a:r>
              <a:rPr lang="en-US" altLang="zh-CN" dirty="0" smtClean="0"/>
              <a:t>A </a:t>
            </a:r>
            <a:r>
              <a:rPr lang="zh-CN" altLang="en-US" dirty="0" smtClean="0"/>
              <a:t>通过</a:t>
            </a:r>
            <a:r>
              <a:rPr lang="en-US" altLang="zh-CN" dirty="0" smtClean="0"/>
              <a:t>fork()</a:t>
            </a:r>
            <a:r>
              <a:rPr lang="zh-CN" altLang="en-US" dirty="0" smtClean="0"/>
              <a:t>函数创建子进程</a:t>
            </a:r>
            <a:endParaRPr lang="en-US" altLang="zh-CN" dirty="0" smtClean="0"/>
          </a:p>
          <a:p>
            <a:pPr lvl="1"/>
            <a:endParaRPr lang="zh-CN" altLang="en-US" dirty="0"/>
          </a:p>
        </p:txBody>
      </p:sp>
      <p:sp>
        <p:nvSpPr>
          <p:cNvPr id="4" name="矩形 3"/>
          <p:cNvSpPr/>
          <p:nvPr/>
        </p:nvSpPr>
        <p:spPr>
          <a:xfrm>
            <a:off x="1241946" y="3807725"/>
            <a:ext cx="3370997"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父进程</a:t>
            </a:r>
            <a:r>
              <a:rPr lang="en-US" altLang="zh-CN" dirty="0" smtClean="0"/>
              <a:t>A</a:t>
            </a:r>
            <a:r>
              <a:rPr lang="zh-CN" altLang="en-US" dirty="0" smtClean="0"/>
              <a:t>的页表项</a:t>
            </a:r>
            <a:endParaRPr lang="zh-CN" altLang="en-US" dirty="0"/>
          </a:p>
        </p:txBody>
      </p:sp>
      <p:sp>
        <p:nvSpPr>
          <p:cNvPr id="5" name="矩形 4"/>
          <p:cNvSpPr/>
          <p:nvPr/>
        </p:nvSpPr>
        <p:spPr>
          <a:xfrm>
            <a:off x="1169727" y="5324901"/>
            <a:ext cx="3443216" cy="72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父进程</a:t>
            </a:r>
            <a:r>
              <a:rPr lang="en-US" altLang="zh-CN" dirty="0" smtClean="0"/>
              <a:t>A</a:t>
            </a:r>
            <a:r>
              <a:rPr lang="zh-CN" altLang="en-US" dirty="0" smtClean="0"/>
              <a:t>对应的物理内存</a:t>
            </a:r>
            <a:endParaRPr lang="zh-CN" altLang="en-US" dirty="0"/>
          </a:p>
        </p:txBody>
      </p:sp>
      <p:sp>
        <p:nvSpPr>
          <p:cNvPr id="6" name="矩形 5"/>
          <p:cNvSpPr/>
          <p:nvPr/>
        </p:nvSpPr>
        <p:spPr>
          <a:xfrm>
            <a:off x="6908040" y="3807725"/>
            <a:ext cx="3370997" cy="3684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子进程</a:t>
            </a:r>
            <a:r>
              <a:rPr lang="en-US" altLang="zh-CN" dirty="0" smtClean="0"/>
              <a:t>B</a:t>
            </a:r>
            <a:r>
              <a:rPr lang="zh-CN" altLang="en-US" dirty="0" smtClean="0"/>
              <a:t>的页表项</a:t>
            </a:r>
            <a:endParaRPr lang="zh-CN" altLang="en-US" dirty="0"/>
          </a:p>
        </p:txBody>
      </p:sp>
      <p:sp>
        <p:nvSpPr>
          <p:cNvPr id="7" name="右箭头 6"/>
          <p:cNvSpPr/>
          <p:nvPr/>
        </p:nvSpPr>
        <p:spPr>
          <a:xfrm>
            <a:off x="4975745" y="3895185"/>
            <a:ext cx="1569493" cy="193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41946" y="4176215"/>
            <a:ext cx="4409649" cy="115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12943" y="4176215"/>
            <a:ext cx="4481868" cy="1148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41946" y="4176215"/>
            <a:ext cx="5666094" cy="114868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接连接符 12"/>
          <p:cNvCxnSpPr/>
          <p:nvPr/>
        </p:nvCxnSpPr>
        <p:spPr>
          <a:xfrm flipH="1">
            <a:off x="4612943" y="4176215"/>
            <a:ext cx="5666094" cy="1148686"/>
          </a:xfrm>
          <a:prstGeom prst="line">
            <a:avLst/>
          </a:prstGeom>
        </p:spPr>
        <p:style>
          <a:lnRef idx="1">
            <a:schemeClr val="accent4"/>
          </a:lnRef>
          <a:fillRef idx="0">
            <a:schemeClr val="accent4"/>
          </a:fillRef>
          <a:effectRef idx="0">
            <a:schemeClr val="accent4"/>
          </a:effectRef>
          <a:fontRef idx="minor">
            <a:schemeClr val="tx1"/>
          </a:fontRef>
        </p:style>
      </p:cxnSp>
      <p:sp>
        <p:nvSpPr>
          <p:cNvPr id="8" name="圆角矩形 7"/>
          <p:cNvSpPr/>
          <p:nvPr/>
        </p:nvSpPr>
        <p:spPr>
          <a:xfrm>
            <a:off x="4811972" y="3788104"/>
            <a:ext cx="1602476" cy="426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复</a:t>
            </a:r>
            <a:r>
              <a:rPr lang="zh-CN" altLang="en-US" dirty="0" smtClean="0"/>
              <a:t>制页表项</a:t>
            </a:r>
            <a:endParaRPr lang="zh-CN" altLang="en-US" dirty="0"/>
          </a:p>
        </p:txBody>
      </p:sp>
      <p:sp>
        <p:nvSpPr>
          <p:cNvPr id="14" name="圆角矩形 13"/>
          <p:cNvSpPr/>
          <p:nvPr/>
        </p:nvSpPr>
        <p:spPr>
          <a:xfrm>
            <a:off x="6571965" y="6100426"/>
            <a:ext cx="1602476" cy="42637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可写</a:t>
            </a:r>
          </a:p>
        </p:txBody>
      </p:sp>
      <p:sp>
        <p:nvSpPr>
          <p:cNvPr id="15" name="矩形 14"/>
          <p:cNvSpPr/>
          <p:nvPr/>
        </p:nvSpPr>
        <p:spPr>
          <a:xfrm>
            <a:off x="5651595" y="5332862"/>
            <a:ext cx="3443216" cy="721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新页面可写</a:t>
            </a:r>
            <a:endParaRPr lang="zh-CN" altLang="en-US" dirty="0"/>
          </a:p>
        </p:txBody>
      </p:sp>
      <p:sp>
        <p:nvSpPr>
          <p:cNvPr id="16" name="圆角矩形 15"/>
          <p:cNvSpPr/>
          <p:nvPr/>
        </p:nvSpPr>
        <p:spPr>
          <a:xfrm>
            <a:off x="4295631" y="6082000"/>
            <a:ext cx="1602476" cy="426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拷</a:t>
            </a:r>
            <a:r>
              <a:rPr lang="zh-CN" altLang="en-US" dirty="0" smtClean="0"/>
              <a:t>贝到新页面</a:t>
            </a:r>
            <a:endParaRPr lang="zh-CN" altLang="en-US" dirty="0"/>
          </a:p>
        </p:txBody>
      </p:sp>
    </p:spTree>
    <p:extLst>
      <p:ext uri="{BB962C8B-B14F-4D97-AF65-F5344CB8AC3E}">
        <p14:creationId xmlns:p14="http://schemas.microsoft.com/office/powerpoint/2010/main" val="222744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a:t>
            </a:r>
            <a:r>
              <a:rPr lang="en-US" altLang="zh-CN" dirty="0" err="1"/>
              <a:t>copy_on_write</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122009" y="1690688"/>
            <a:ext cx="7352381" cy="3209524"/>
          </a:xfrm>
          <a:prstGeom prst="rect">
            <a:avLst/>
          </a:prstGeom>
        </p:spPr>
      </p:pic>
      <p:pic>
        <p:nvPicPr>
          <p:cNvPr id="7" name="图片 6"/>
          <p:cNvPicPr>
            <a:picLocks noChangeAspect="1"/>
          </p:cNvPicPr>
          <p:nvPr/>
        </p:nvPicPr>
        <p:blipFill>
          <a:blip r:embed="rId3"/>
          <a:stretch>
            <a:fillRect/>
          </a:stretch>
        </p:blipFill>
        <p:spPr>
          <a:xfrm>
            <a:off x="5668750" y="2525584"/>
            <a:ext cx="6095238" cy="3990476"/>
          </a:xfrm>
          <a:prstGeom prst="rect">
            <a:avLst/>
          </a:prstGeom>
        </p:spPr>
      </p:pic>
    </p:spTree>
    <p:extLst>
      <p:ext uri="{BB962C8B-B14F-4D97-AF65-F5344CB8AC3E}">
        <p14:creationId xmlns:p14="http://schemas.microsoft.com/office/powerpoint/2010/main" val="21985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a:t>
            </a:r>
            <a:r>
              <a:rPr lang="en-US" altLang="zh-CN" dirty="0" err="1"/>
              <a:t>copy_on_write</a:t>
            </a:r>
            <a:r>
              <a:rPr lang="en-US" altLang="zh-CN" dirty="0"/>
              <a:t>)</a:t>
            </a:r>
            <a:endParaRPr lang="zh-CN" altLang="en-US" dirty="0"/>
          </a:p>
        </p:txBody>
      </p:sp>
      <p:sp>
        <p:nvSpPr>
          <p:cNvPr id="3" name="内容占位符 2"/>
          <p:cNvSpPr>
            <a:spLocks noGrp="1"/>
          </p:cNvSpPr>
          <p:nvPr>
            <p:ph idx="1"/>
          </p:nvPr>
        </p:nvSpPr>
        <p:spPr>
          <a:xfrm>
            <a:off x="838200" y="1825624"/>
            <a:ext cx="10612272" cy="5032375"/>
          </a:xfrm>
        </p:spPr>
        <p:txBody>
          <a:bodyPr>
            <a:norm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两</a:t>
            </a:r>
            <a:r>
              <a:rPr lang="zh-CN" altLang="en-US" dirty="0" smtClean="0"/>
              <a:t>种</a:t>
            </a:r>
            <a:r>
              <a:rPr lang="en-US" altLang="zh-CN" dirty="0" smtClean="0"/>
              <a:t>COW</a:t>
            </a:r>
            <a:r>
              <a:rPr lang="zh-CN" altLang="en-US" dirty="0" smtClean="0"/>
              <a:t>情景参考：</a:t>
            </a:r>
            <a:endParaRPr lang="en-US" altLang="zh-CN" dirty="0"/>
          </a:p>
          <a:p>
            <a:pPr lvl="1"/>
            <a:r>
              <a:rPr lang="en-US" altLang="zh-CN" dirty="0" smtClean="0">
                <a:hlinkClick r:id="rId2"/>
              </a:rPr>
              <a:t>http</a:t>
            </a:r>
            <a:r>
              <a:rPr lang="en-US" altLang="zh-CN" dirty="0">
                <a:hlinkClick r:id="rId2"/>
              </a:rPr>
              <a:t>://</a:t>
            </a:r>
            <a:r>
              <a:rPr lang="en-US" altLang="zh-CN" dirty="0" smtClean="0">
                <a:hlinkClick r:id="rId2"/>
              </a:rPr>
              <a:t>blog.csdn.net/chenyu105/article/details/8653564</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5341933" y="2402502"/>
            <a:ext cx="5247619" cy="3390476"/>
          </a:xfrm>
          <a:prstGeom prst="rect">
            <a:avLst/>
          </a:prstGeom>
        </p:spPr>
      </p:pic>
      <p:pic>
        <p:nvPicPr>
          <p:cNvPr id="5" name="图片 4"/>
          <p:cNvPicPr>
            <a:picLocks noChangeAspect="1"/>
          </p:cNvPicPr>
          <p:nvPr/>
        </p:nvPicPr>
        <p:blipFill>
          <a:blip r:embed="rId4"/>
          <a:stretch>
            <a:fillRect/>
          </a:stretch>
        </p:blipFill>
        <p:spPr>
          <a:xfrm>
            <a:off x="838200" y="1943755"/>
            <a:ext cx="4685714" cy="323810"/>
          </a:xfrm>
          <a:prstGeom prst="rect">
            <a:avLst/>
          </a:prstGeom>
        </p:spPr>
      </p:pic>
    </p:spTree>
    <p:extLst>
      <p:ext uri="{BB962C8B-B14F-4D97-AF65-F5344CB8AC3E}">
        <p14:creationId xmlns:p14="http://schemas.microsoft.com/office/powerpoint/2010/main" val="323165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PoC</a:t>
            </a:r>
            <a:r>
              <a:rPr lang="zh-CN" altLang="en-US" dirty="0" smtClean="0"/>
              <a:t>分析</a:t>
            </a:r>
            <a:endParaRPr lang="zh-CN" altLang="en-US" dirty="0"/>
          </a:p>
        </p:txBody>
      </p:sp>
      <p:sp>
        <p:nvSpPr>
          <p:cNvPr id="3" name="内容占位符 2"/>
          <p:cNvSpPr>
            <a:spLocks noGrp="1"/>
          </p:cNvSpPr>
          <p:nvPr>
            <p:ph idx="1"/>
          </p:nvPr>
        </p:nvSpPr>
        <p:spPr>
          <a:xfrm>
            <a:off x="182845" y="1572910"/>
            <a:ext cx="4404989" cy="4662062"/>
          </a:xfrm>
        </p:spPr>
        <p:txBody>
          <a:bodyPr>
            <a:normAutofit/>
          </a:bodyPr>
          <a:lstStyle/>
          <a:p>
            <a:pPr latinLnBrk="1"/>
            <a:r>
              <a:rPr lang="zh-CN" altLang="en-US" sz="2000" dirty="0"/>
              <a:t>首先打</a:t>
            </a:r>
            <a:r>
              <a:rPr lang="zh-CN" altLang="en-US" sz="2000" dirty="0" smtClean="0"/>
              <a:t>开需</a:t>
            </a:r>
            <a:r>
              <a:rPr lang="zh-CN" altLang="en-US" sz="2000" dirty="0"/>
              <a:t>要修改的只读文件并使用</a:t>
            </a:r>
            <a:r>
              <a:rPr lang="en-US" altLang="zh-CN" sz="2000" dirty="0" smtClean="0"/>
              <a:t>MAP_PRIVATE</a:t>
            </a:r>
            <a:r>
              <a:rPr lang="zh-CN" altLang="en-US" sz="2000" dirty="0"/>
              <a:t>标记映射文件到内存区域，然后启动两个线程：</a:t>
            </a:r>
          </a:p>
          <a:p>
            <a:pPr latinLnBrk="1"/>
            <a:r>
              <a:rPr lang="zh-CN" altLang="en-US" sz="2000" dirty="0"/>
              <a:t>其中一个线程向文件映射的内存区域</a:t>
            </a:r>
            <a:r>
              <a:rPr lang="zh-CN" altLang="en-US" sz="2000" dirty="0">
                <a:solidFill>
                  <a:srgbClr val="FF0000"/>
                </a:solidFill>
              </a:rPr>
              <a:t>写数据</a:t>
            </a:r>
            <a:r>
              <a:rPr lang="zh-CN" altLang="en-US" sz="2000" dirty="0"/>
              <a:t>，这时内核采用</a:t>
            </a:r>
            <a:r>
              <a:rPr lang="en-US" altLang="zh-CN" sz="2000" dirty="0"/>
              <a:t>COW</a:t>
            </a:r>
            <a:r>
              <a:rPr lang="zh-CN" altLang="en-US" sz="2000" dirty="0"/>
              <a:t>机制。</a:t>
            </a:r>
          </a:p>
          <a:p>
            <a:pPr latinLnBrk="1"/>
            <a:r>
              <a:rPr lang="zh-CN" altLang="en-US" sz="2000" dirty="0"/>
              <a:t>另一个线程使用带</a:t>
            </a:r>
            <a:r>
              <a:rPr lang="en-US" altLang="zh-CN" sz="2000" dirty="0"/>
              <a:t>MADV_DONTNEED</a:t>
            </a:r>
            <a:r>
              <a:rPr lang="zh-CN" altLang="en-US" sz="2000" dirty="0"/>
              <a:t>参数的</a:t>
            </a:r>
            <a:r>
              <a:rPr lang="en-US" altLang="zh-CN" sz="2000" dirty="0" err="1">
                <a:solidFill>
                  <a:srgbClr val="FF0000"/>
                </a:solidFill>
              </a:rPr>
              <a:t>madvise</a:t>
            </a:r>
            <a:r>
              <a:rPr lang="zh-CN" altLang="en-US" sz="2000" dirty="0"/>
              <a:t>系统调用将文件映射内存区域</a:t>
            </a:r>
            <a:r>
              <a:rPr lang="zh-CN" altLang="en-US" sz="2000" dirty="0">
                <a:solidFill>
                  <a:srgbClr val="FF0000"/>
                </a:solidFill>
              </a:rPr>
              <a:t>释放</a:t>
            </a:r>
            <a:r>
              <a:rPr lang="zh-CN" altLang="en-US" sz="2000" dirty="0"/>
              <a:t>，达到干扰另一个线程的</a:t>
            </a:r>
            <a:r>
              <a:rPr lang="en-US" altLang="zh-CN" sz="2000" dirty="0"/>
              <a:t>COW</a:t>
            </a:r>
            <a:r>
              <a:rPr lang="zh-CN" altLang="en-US" sz="2000" dirty="0"/>
              <a:t>过程，</a:t>
            </a:r>
            <a:r>
              <a:rPr lang="zh-CN" altLang="en-US" sz="2000" b="1" dirty="0"/>
              <a:t>产生</a:t>
            </a:r>
            <a:r>
              <a:rPr lang="zh-CN" altLang="en-US" sz="2000" b="1" dirty="0">
                <a:solidFill>
                  <a:srgbClr val="FF0000"/>
                </a:solidFill>
              </a:rPr>
              <a:t>竞态条件</a:t>
            </a:r>
            <a:r>
              <a:rPr lang="zh-CN" altLang="en-US" sz="2000" b="1" dirty="0"/>
              <a:t>，当竞态条件发生时就能写入文件成功。</a:t>
            </a:r>
          </a:p>
        </p:txBody>
      </p:sp>
      <p:pic>
        <p:nvPicPr>
          <p:cNvPr id="4" name="图片 3"/>
          <p:cNvPicPr>
            <a:picLocks noChangeAspect="1"/>
          </p:cNvPicPr>
          <p:nvPr/>
        </p:nvPicPr>
        <p:blipFill>
          <a:blip r:embed="rId2"/>
          <a:stretch>
            <a:fillRect/>
          </a:stretch>
        </p:blipFill>
        <p:spPr>
          <a:xfrm>
            <a:off x="5243189" y="581393"/>
            <a:ext cx="6468689" cy="6372141"/>
          </a:xfrm>
          <a:prstGeom prst="rect">
            <a:avLst/>
          </a:prstGeom>
        </p:spPr>
      </p:pic>
      <p:sp>
        <p:nvSpPr>
          <p:cNvPr id="6" name="矩形 5"/>
          <p:cNvSpPr/>
          <p:nvPr/>
        </p:nvSpPr>
        <p:spPr>
          <a:xfrm>
            <a:off x="8633344" y="2941549"/>
            <a:ext cx="1733265" cy="2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打</a:t>
            </a:r>
            <a:r>
              <a:rPr lang="zh-CN" altLang="en-US" dirty="0" smtClean="0"/>
              <a:t>开只读文件</a:t>
            </a:r>
            <a:endParaRPr lang="zh-CN" altLang="en-US" dirty="0"/>
          </a:p>
        </p:txBody>
      </p:sp>
      <p:sp>
        <p:nvSpPr>
          <p:cNvPr id="7" name="矩形 6"/>
          <p:cNvSpPr/>
          <p:nvPr/>
        </p:nvSpPr>
        <p:spPr>
          <a:xfrm>
            <a:off x="8106767" y="2305318"/>
            <a:ext cx="1733265" cy="2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a:t>
            </a:r>
            <a:r>
              <a:rPr lang="en-US" altLang="zh-CN" dirty="0" smtClean="0"/>
              <a:t>2</a:t>
            </a:r>
            <a:r>
              <a:rPr lang="zh-CN" altLang="en-US" dirty="0" smtClean="0"/>
              <a:t>个线程</a:t>
            </a:r>
            <a:endParaRPr lang="zh-CN" altLang="en-US" dirty="0"/>
          </a:p>
        </p:txBody>
      </p:sp>
      <p:sp>
        <p:nvSpPr>
          <p:cNvPr id="8" name="矩形 7"/>
          <p:cNvSpPr/>
          <p:nvPr/>
        </p:nvSpPr>
        <p:spPr>
          <a:xfrm>
            <a:off x="5917441" y="4083180"/>
            <a:ext cx="4446895" cy="248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mmap</a:t>
            </a:r>
            <a:r>
              <a:rPr lang="zh-CN" altLang="en-US" dirty="0" smtClean="0"/>
              <a:t>将文件映射到进程内存空间</a:t>
            </a:r>
            <a:endParaRPr lang="zh-CN" altLang="en-US" dirty="0"/>
          </a:p>
        </p:txBody>
      </p:sp>
      <p:sp>
        <p:nvSpPr>
          <p:cNvPr id="9" name="矩形 8"/>
          <p:cNvSpPr/>
          <p:nvPr/>
        </p:nvSpPr>
        <p:spPr>
          <a:xfrm>
            <a:off x="6403076" y="4992106"/>
            <a:ext cx="2891050" cy="256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a:t>
            </a:r>
            <a:r>
              <a:rPr lang="zh-CN" altLang="en-US" dirty="0" smtClean="0"/>
              <a:t>行</a:t>
            </a:r>
            <a:r>
              <a:rPr lang="en-US" altLang="zh-CN" dirty="0" smtClean="0"/>
              <a:t>2</a:t>
            </a:r>
            <a:r>
              <a:rPr lang="zh-CN" altLang="en-US" dirty="0" smtClean="0"/>
              <a:t>个线程函数</a:t>
            </a:r>
            <a:endParaRPr lang="zh-CN" altLang="en-US" dirty="0"/>
          </a:p>
        </p:txBody>
      </p:sp>
    </p:spTree>
    <p:extLst>
      <p:ext uri="{BB962C8B-B14F-4D97-AF65-F5344CB8AC3E}">
        <p14:creationId xmlns:p14="http://schemas.microsoft.com/office/powerpoint/2010/main" val="3190577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PoC</a:t>
            </a:r>
            <a:r>
              <a:rPr lang="zh-CN" altLang="en-US" dirty="0"/>
              <a:t>分析</a:t>
            </a:r>
          </a:p>
        </p:txBody>
      </p:sp>
      <p:sp>
        <p:nvSpPr>
          <p:cNvPr id="3" name="内容占位符 2"/>
          <p:cNvSpPr>
            <a:spLocks noGrp="1"/>
          </p:cNvSpPr>
          <p:nvPr>
            <p:ph idx="1"/>
          </p:nvPr>
        </p:nvSpPr>
        <p:spPr/>
        <p:txBody>
          <a:bodyPr/>
          <a:lstStyle/>
          <a:p>
            <a:r>
              <a:rPr lang="zh-CN" altLang="en-US" dirty="0" smtClean="0"/>
              <a:t>线程</a:t>
            </a:r>
            <a:r>
              <a:rPr lang="en-US" altLang="zh-CN" dirty="0" smtClean="0"/>
              <a:t>1                                                          </a:t>
            </a:r>
            <a:r>
              <a:rPr lang="zh-CN" altLang="en-US" dirty="0" smtClean="0"/>
              <a:t>线程</a:t>
            </a:r>
            <a:r>
              <a:rPr lang="en-US" altLang="zh-CN" dirty="0" smtClean="0"/>
              <a:t>2</a:t>
            </a:r>
          </a:p>
          <a:p>
            <a:pPr lvl="1"/>
            <a:r>
              <a:rPr lang="zh-CN" altLang="en-US" dirty="0"/>
              <a:t>释</a:t>
            </a:r>
            <a:r>
              <a:rPr lang="zh-CN" altLang="en-US" dirty="0" smtClean="0"/>
              <a:t>放内存                                                                      写入数据</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978956" y="2810224"/>
            <a:ext cx="4326559" cy="2339295"/>
          </a:xfrm>
          <a:prstGeom prst="rect">
            <a:avLst/>
          </a:prstGeom>
        </p:spPr>
      </p:pic>
      <p:pic>
        <p:nvPicPr>
          <p:cNvPr id="5" name="图片 4"/>
          <p:cNvPicPr>
            <a:picLocks noChangeAspect="1"/>
          </p:cNvPicPr>
          <p:nvPr/>
        </p:nvPicPr>
        <p:blipFill>
          <a:blip r:embed="rId3"/>
          <a:stretch>
            <a:fillRect/>
          </a:stretch>
        </p:blipFill>
        <p:spPr>
          <a:xfrm>
            <a:off x="6544099" y="2710763"/>
            <a:ext cx="4005621" cy="2848189"/>
          </a:xfrm>
          <a:prstGeom prst="rect">
            <a:avLst/>
          </a:prstGeom>
        </p:spPr>
      </p:pic>
    </p:spTree>
    <p:extLst>
      <p:ext uri="{BB962C8B-B14F-4D97-AF65-F5344CB8AC3E}">
        <p14:creationId xmlns:p14="http://schemas.microsoft.com/office/powerpoint/2010/main" val="4293415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PoC</a:t>
            </a:r>
            <a:r>
              <a:rPr lang="zh-CN" altLang="en-US" dirty="0"/>
              <a:t>分析</a:t>
            </a:r>
          </a:p>
        </p:txBody>
      </p:sp>
      <p:sp>
        <p:nvSpPr>
          <p:cNvPr id="3" name="内容占位符 2"/>
          <p:cNvSpPr>
            <a:spLocks noGrp="1"/>
          </p:cNvSpPr>
          <p:nvPr>
            <p:ph idx="1"/>
          </p:nvPr>
        </p:nvSpPr>
        <p:spPr/>
        <p:txBody>
          <a:bodyPr/>
          <a:lstStyle/>
          <a:p>
            <a:r>
              <a:rPr lang="en-US" altLang="zh-CN" dirty="0" err="1"/>
              <a:t>mmap</a:t>
            </a:r>
            <a:r>
              <a:rPr lang="en-US" altLang="zh-CN" dirty="0"/>
              <a:t>(void* start, </a:t>
            </a:r>
            <a:r>
              <a:rPr lang="en-US" altLang="zh-CN" dirty="0" err="1"/>
              <a:t>size_t</a:t>
            </a:r>
            <a:r>
              <a:rPr lang="en-US" altLang="zh-CN" dirty="0"/>
              <a:t> length, </a:t>
            </a:r>
            <a:r>
              <a:rPr lang="en-US" altLang="zh-CN" dirty="0" err="1"/>
              <a:t>int</a:t>
            </a:r>
            <a:r>
              <a:rPr lang="en-US" altLang="zh-CN" dirty="0"/>
              <a:t> </a:t>
            </a:r>
            <a:r>
              <a:rPr lang="en-US" altLang="zh-CN" dirty="0" err="1"/>
              <a:t>prot,int</a:t>
            </a:r>
            <a:r>
              <a:rPr lang="en-US" altLang="zh-CN" dirty="0"/>
              <a:t> </a:t>
            </a:r>
            <a:r>
              <a:rPr lang="en-US" altLang="zh-CN" dirty="0" err="1"/>
              <a:t>flags,int</a:t>
            </a:r>
            <a:r>
              <a:rPr lang="en-US" altLang="zh-CN" dirty="0"/>
              <a:t> </a:t>
            </a:r>
            <a:r>
              <a:rPr lang="en-US" altLang="zh-CN" dirty="0" err="1"/>
              <a:t>fd</a:t>
            </a:r>
            <a:r>
              <a:rPr lang="en-US" altLang="zh-CN" dirty="0"/>
              <a:t>, </a:t>
            </a:r>
            <a:r>
              <a:rPr lang="en-US" altLang="zh-CN" dirty="0" err="1"/>
              <a:t>off_t</a:t>
            </a:r>
            <a:r>
              <a:rPr lang="en-US" altLang="zh-CN" dirty="0"/>
              <a:t> offset</a:t>
            </a:r>
            <a:r>
              <a:rPr lang="en-US" altLang="zh-CN" dirty="0" smtClean="0"/>
              <a:t>)</a:t>
            </a:r>
          </a:p>
          <a:p>
            <a:r>
              <a:rPr lang="zh-CN" altLang="en-US" dirty="0"/>
              <a:t>这个函数的一个很重要的用处就是将磁盘上的文件映射到虚拟内存中</a:t>
            </a:r>
            <a:r>
              <a:rPr lang="zh-CN" altLang="en-US" dirty="0" smtClean="0"/>
              <a:t>，当</a:t>
            </a:r>
            <a:r>
              <a:rPr lang="en-US" altLang="zh-CN" dirty="0">
                <a:solidFill>
                  <a:srgbClr val="FF0000"/>
                </a:solidFill>
              </a:rPr>
              <a:t>flags</a:t>
            </a:r>
            <a:r>
              <a:rPr lang="zh-CN" altLang="en-US" dirty="0">
                <a:solidFill>
                  <a:srgbClr val="FF0000"/>
                </a:solidFill>
              </a:rPr>
              <a:t>的</a:t>
            </a:r>
            <a:r>
              <a:rPr lang="en-US" altLang="zh-CN" dirty="0">
                <a:solidFill>
                  <a:srgbClr val="FF0000"/>
                </a:solidFill>
              </a:rPr>
              <a:t>MAP_PRIVATE</a:t>
            </a:r>
            <a:r>
              <a:rPr lang="zh-CN" altLang="en-US" dirty="0">
                <a:solidFill>
                  <a:srgbClr val="FF0000"/>
                </a:solidFill>
              </a:rPr>
              <a:t>被置为</a:t>
            </a:r>
            <a:r>
              <a:rPr lang="en-US" altLang="zh-CN" dirty="0">
                <a:solidFill>
                  <a:srgbClr val="FF0000"/>
                </a:solidFill>
              </a:rPr>
              <a:t>1</a:t>
            </a:r>
            <a:r>
              <a:rPr lang="zh-CN" altLang="en-US" dirty="0">
                <a:solidFill>
                  <a:srgbClr val="FF0000"/>
                </a:solidFill>
              </a:rPr>
              <a:t>时</a:t>
            </a:r>
            <a:r>
              <a:rPr lang="zh-CN" altLang="en-US" dirty="0"/>
              <a:t>，对</a:t>
            </a:r>
            <a:r>
              <a:rPr lang="en-US" altLang="zh-CN" dirty="0" err="1"/>
              <a:t>mmap</a:t>
            </a:r>
            <a:r>
              <a:rPr lang="zh-CN" altLang="en-US" dirty="0"/>
              <a:t>得到内存映射进行的写操作会使内核触发</a:t>
            </a:r>
            <a:r>
              <a:rPr lang="en-US" altLang="zh-CN" dirty="0">
                <a:solidFill>
                  <a:srgbClr val="FF0000"/>
                </a:solidFill>
              </a:rPr>
              <a:t>COW</a:t>
            </a:r>
            <a:r>
              <a:rPr lang="zh-CN" altLang="en-US" dirty="0"/>
              <a:t>操作，写的是</a:t>
            </a:r>
            <a:r>
              <a:rPr lang="en-US" altLang="zh-CN" dirty="0"/>
              <a:t>COW</a:t>
            </a:r>
            <a:r>
              <a:rPr lang="zh-CN" altLang="en-US" dirty="0"/>
              <a:t>后的内存，不会同步到磁盘的文件中。</a:t>
            </a:r>
          </a:p>
        </p:txBody>
      </p:sp>
      <p:pic>
        <p:nvPicPr>
          <p:cNvPr id="5" name="图片 4"/>
          <p:cNvPicPr>
            <a:picLocks noChangeAspect="1"/>
          </p:cNvPicPr>
          <p:nvPr/>
        </p:nvPicPr>
        <p:blipFill>
          <a:blip r:embed="rId3"/>
          <a:stretch>
            <a:fillRect/>
          </a:stretch>
        </p:blipFill>
        <p:spPr>
          <a:xfrm>
            <a:off x="1198756" y="4042236"/>
            <a:ext cx="7290152" cy="2935539"/>
          </a:xfrm>
          <a:prstGeom prst="rect">
            <a:avLst/>
          </a:prstGeom>
        </p:spPr>
      </p:pic>
    </p:spTree>
    <p:extLst>
      <p:ext uri="{BB962C8B-B14F-4D97-AF65-F5344CB8AC3E}">
        <p14:creationId xmlns:p14="http://schemas.microsoft.com/office/powerpoint/2010/main" val="147976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PoC</a:t>
            </a:r>
            <a:r>
              <a:rPr lang="zh-CN" altLang="en-US" dirty="0"/>
              <a:t>分析</a:t>
            </a:r>
          </a:p>
        </p:txBody>
      </p:sp>
      <p:sp>
        <p:nvSpPr>
          <p:cNvPr id="3" name="内容占位符 2"/>
          <p:cNvSpPr>
            <a:spLocks noGrp="1"/>
          </p:cNvSpPr>
          <p:nvPr>
            <p:ph idx="1"/>
          </p:nvPr>
        </p:nvSpPr>
        <p:spPr/>
        <p:txBody>
          <a:bodyPr/>
          <a:lstStyle/>
          <a:p>
            <a:r>
              <a:rPr lang="en-US" altLang="zh-CN" dirty="0" err="1"/>
              <a:t>madvice</a:t>
            </a:r>
            <a:r>
              <a:rPr lang="en-US" altLang="zh-CN" dirty="0"/>
              <a:t>(</a:t>
            </a:r>
            <a:r>
              <a:rPr lang="en-US" altLang="zh-CN" dirty="0" err="1"/>
              <a:t>caddr_t</a:t>
            </a:r>
            <a:r>
              <a:rPr lang="en-US" altLang="zh-CN" dirty="0"/>
              <a:t> </a:t>
            </a:r>
            <a:r>
              <a:rPr lang="en-US" altLang="zh-CN" dirty="0" err="1"/>
              <a:t>addr</a:t>
            </a:r>
            <a:r>
              <a:rPr lang="en-US" altLang="zh-CN" dirty="0"/>
              <a:t>, </a:t>
            </a:r>
            <a:r>
              <a:rPr lang="en-US" altLang="zh-CN" dirty="0" err="1"/>
              <a:t>size_t</a:t>
            </a:r>
            <a:r>
              <a:rPr lang="en-US" altLang="zh-CN" dirty="0"/>
              <a:t> </a:t>
            </a:r>
            <a:r>
              <a:rPr lang="en-US" altLang="zh-CN" dirty="0" err="1"/>
              <a:t>len</a:t>
            </a:r>
            <a:r>
              <a:rPr lang="en-US" altLang="zh-CN" dirty="0"/>
              <a:t>, </a:t>
            </a:r>
            <a:r>
              <a:rPr lang="en-US" altLang="zh-CN" dirty="0" err="1"/>
              <a:t>int</a:t>
            </a:r>
            <a:r>
              <a:rPr lang="en-US" altLang="zh-CN" dirty="0"/>
              <a:t> advice</a:t>
            </a:r>
            <a:r>
              <a:rPr lang="en-US" altLang="zh-CN" dirty="0" smtClean="0"/>
              <a:t>)</a:t>
            </a:r>
          </a:p>
          <a:p>
            <a:r>
              <a:rPr lang="zh-CN" altLang="en-US" dirty="0" smtClean="0"/>
              <a:t>函数主要是</a:t>
            </a:r>
            <a:r>
              <a:rPr lang="zh-CN" altLang="en-US" dirty="0"/>
              <a:t>告诉内核内存</a:t>
            </a:r>
            <a:r>
              <a:rPr lang="en-US" altLang="zh-CN" dirty="0" err="1"/>
              <a:t>addr</a:t>
            </a:r>
            <a:r>
              <a:rPr lang="zh-CN" altLang="en-US" dirty="0"/>
              <a:t>～</a:t>
            </a:r>
            <a:r>
              <a:rPr lang="en-US" altLang="zh-CN" dirty="0" err="1"/>
              <a:t>addr+len</a:t>
            </a:r>
            <a:r>
              <a:rPr lang="zh-CN" altLang="en-US" dirty="0"/>
              <a:t>在接下来的使用状况，以便内核进行一些进一步的内存管理操作。当</a:t>
            </a:r>
            <a:r>
              <a:rPr lang="en-US" altLang="zh-CN" dirty="0"/>
              <a:t>advice</a:t>
            </a:r>
            <a:r>
              <a:rPr lang="zh-CN" altLang="en-US" dirty="0"/>
              <a:t>为</a:t>
            </a:r>
            <a:r>
              <a:rPr lang="en-US" altLang="zh-CN" dirty="0">
                <a:solidFill>
                  <a:srgbClr val="FF0000"/>
                </a:solidFill>
              </a:rPr>
              <a:t>MADV_DONTNEED</a:t>
            </a:r>
            <a:r>
              <a:rPr lang="zh-CN" altLang="en-US" dirty="0"/>
              <a:t>时，此系统调用相当于通知内核</a:t>
            </a:r>
            <a:r>
              <a:rPr lang="en-US" altLang="zh-CN" dirty="0" err="1"/>
              <a:t>addr</a:t>
            </a:r>
            <a:r>
              <a:rPr lang="zh-CN" altLang="en-US" dirty="0"/>
              <a:t>～</a:t>
            </a:r>
            <a:r>
              <a:rPr lang="en-US" altLang="zh-CN" dirty="0" err="1"/>
              <a:t>addr+len</a:t>
            </a:r>
            <a:r>
              <a:rPr lang="zh-CN" altLang="en-US" dirty="0"/>
              <a:t>的内存在接下来</a:t>
            </a:r>
            <a:r>
              <a:rPr lang="zh-CN" altLang="en-US" dirty="0">
                <a:solidFill>
                  <a:srgbClr val="FF0000"/>
                </a:solidFill>
              </a:rPr>
              <a:t>不再使用，内核将释放掉这一块内存以节省空间，相应的页表项也会被置空。</a:t>
            </a:r>
          </a:p>
        </p:txBody>
      </p:sp>
      <p:pic>
        <p:nvPicPr>
          <p:cNvPr id="6" name="图片 5"/>
          <p:cNvPicPr>
            <a:picLocks noChangeAspect="1"/>
          </p:cNvPicPr>
          <p:nvPr/>
        </p:nvPicPr>
        <p:blipFill>
          <a:blip r:embed="rId2"/>
          <a:stretch>
            <a:fillRect/>
          </a:stretch>
        </p:blipFill>
        <p:spPr>
          <a:xfrm>
            <a:off x="1160842" y="4543126"/>
            <a:ext cx="4475683" cy="2685410"/>
          </a:xfrm>
          <a:prstGeom prst="rect">
            <a:avLst/>
          </a:prstGeom>
        </p:spPr>
      </p:pic>
      <p:pic>
        <p:nvPicPr>
          <p:cNvPr id="7" name="图片 6"/>
          <p:cNvPicPr>
            <a:picLocks noChangeAspect="1"/>
          </p:cNvPicPr>
          <p:nvPr/>
        </p:nvPicPr>
        <p:blipFill>
          <a:blip r:embed="rId3"/>
          <a:stretch>
            <a:fillRect/>
          </a:stretch>
        </p:blipFill>
        <p:spPr>
          <a:xfrm>
            <a:off x="5458042" y="3019905"/>
            <a:ext cx="5752381" cy="3838095"/>
          </a:xfrm>
          <a:prstGeom prst="rect">
            <a:avLst/>
          </a:prstGeom>
        </p:spPr>
      </p:pic>
    </p:spTree>
    <p:extLst>
      <p:ext uri="{BB962C8B-B14F-4D97-AF65-F5344CB8AC3E}">
        <p14:creationId xmlns:p14="http://schemas.microsoft.com/office/powerpoint/2010/main" val="336099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PoC</a:t>
            </a:r>
            <a:r>
              <a:rPr lang="zh-CN" altLang="en-US" dirty="0"/>
              <a:t>分析</a:t>
            </a:r>
          </a:p>
        </p:txBody>
      </p:sp>
      <p:sp>
        <p:nvSpPr>
          <p:cNvPr id="3" name="内容占位符 2"/>
          <p:cNvSpPr>
            <a:spLocks noGrp="1"/>
          </p:cNvSpPr>
          <p:nvPr>
            <p:ph idx="1"/>
          </p:nvPr>
        </p:nvSpPr>
        <p:spPr/>
        <p:txBody>
          <a:bodyPr/>
          <a:lstStyle/>
          <a:p>
            <a:pPr marL="0" indent="0">
              <a:buNone/>
            </a:pPr>
            <a:r>
              <a:rPr lang="en-US" altLang="zh-CN" dirty="0" err="1" smtClean="0"/>
              <a:t>ssize_t</a:t>
            </a:r>
            <a:r>
              <a:rPr lang="en-US" altLang="zh-CN" dirty="0" smtClean="0"/>
              <a:t> </a:t>
            </a:r>
            <a:r>
              <a:rPr lang="en-US" altLang="zh-CN" dirty="0"/>
              <a:t>write(</a:t>
            </a:r>
            <a:r>
              <a:rPr lang="en-US" altLang="zh-CN" dirty="0" err="1"/>
              <a:t>int</a:t>
            </a:r>
            <a:r>
              <a:rPr lang="en-US" altLang="zh-CN" dirty="0"/>
              <a:t> </a:t>
            </a:r>
            <a:r>
              <a:rPr lang="en-US" altLang="zh-CN" dirty="0" err="1"/>
              <a:t>fd</a:t>
            </a:r>
            <a:r>
              <a:rPr lang="en-US" altLang="zh-CN" dirty="0"/>
              <a:t>, </a:t>
            </a:r>
            <a:r>
              <a:rPr lang="en-US" altLang="zh-CN" dirty="0" err="1"/>
              <a:t>const</a:t>
            </a:r>
            <a:r>
              <a:rPr lang="en-US" altLang="zh-CN" dirty="0"/>
              <a:t> void* </a:t>
            </a:r>
            <a:r>
              <a:rPr lang="en-US" altLang="zh-CN" dirty="0" err="1"/>
              <a:t>buf</a:t>
            </a:r>
            <a:r>
              <a:rPr lang="en-US" altLang="zh-CN" dirty="0"/>
              <a:t>, </a:t>
            </a:r>
            <a:r>
              <a:rPr lang="en-US" altLang="zh-CN" dirty="0" err="1"/>
              <a:t>size_t</a:t>
            </a:r>
            <a:r>
              <a:rPr lang="en-US" altLang="zh-CN" dirty="0"/>
              <a:t> count</a:t>
            </a:r>
            <a:r>
              <a:rPr lang="en-US" altLang="zh-CN" dirty="0" smtClean="0"/>
              <a:t>)</a:t>
            </a:r>
          </a:p>
          <a:p>
            <a:r>
              <a:rPr lang="zh-CN" altLang="en-US" dirty="0" smtClean="0"/>
              <a:t>向</a:t>
            </a:r>
            <a:r>
              <a:rPr lang="en-US" altLang="zh-CN" dirty="0" err="1"/>
              <a:t>fd</a:t>
            </a:r>
            <a:r>
              <a:rPr lang="zh-CN" altLang="en-US" dirty="0"/>
              <a:t>描述符所指向的文件写入最多</a:t>
            </a:r>
            <a:r>
              <a:rPr lang="en-US" altLang="zh-CN" dirty="0"/>
              <a:t>count</a:t>
            </a:r>
            <a:r>
              <a:rPr lang="zh-CN" altLang="en-US" dirty="0"/>
              <a:t>长度的</a:t>
            </a:r>
            <a:r>
              <a:rPr lang="en-US" altLang="zh-CN" dirty="0" err="1"/>
              <a:t>buf</a:t>
            </a:r>
            <a:r>
              <a:rPr lang="zh-CN" altLang="en-US" dirty="0"/>
              <a:t>中的内容</a:t>
            </a:r>
            <a:endParaRPr lang="zh-CN" altLang="en-US" dirty="0">
              <a:solidFill>
                <a:srgbClr val="FF0000"/>
              </a:solidFill>
            </a:endParaRPr>
          </a:p>
        </p:txBody>
      </p:sp>
      <p:pic>
        <p:nvPicPr>
          <p:cNvPr id="8" name="图片 7"/>
          <p:cNvPicPr>
            <a:picLocks noChangeAspect="1"/>
          </p:cNvPicPr>
          <p:nvPr/>
        </p:nvPicPr>
        <p:blipFill>
          <a:blip r:embed="rId2"/>
          <a:stretch>
            <a:fillRect/>
          </a:stretch>
        </p:blipFill>
        <p:spPr>
          <a:xfrm>
            <a:off x="1152890" y="3069685"/>
            <a:ext cx="5247909" cy="3433473"/>
          </a:xfrm>
          <a:prstGeom prst="rect">
            <a:avLst/>
          </a:prstGeom>
        </p:spPr>
      </p:pic>
    </p:spTree>
    <p:extLst>
      <p:ext uri="{BB962C8B-B14F-4D97-AF65-F5344CB8AC3E}">
        <p14:creationId xmlns:p14="http://schemas.microsoft.com/office/powerpoint/2010/main" val="3786127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PoC</a:t>
            </a:r>
            <a:r>
              <a:rPr lang="zh-CN" altLang="en-US" dirty="0"/>
              <a:t>分析</a:t>
            </a:r>
          </a:p>
        </p:txBody>
      </p:sp>
      <p:sp>
        <p:nvSpPr>
          <p:cNvPr id="3" name="内容占位符 2"/>
          <p:cNvSpPr>
            <a:spLocks noGrp="1"/>
          </p:cNvSpPr>
          <p:nvPr>
            <p:ph idx="1"/>
          </p:nvPr>
        </p:nvSpPr>
        <p:spPr/>
        <p:txBody>
          <a:bodyPr/>
          <a:lstStyle/>
          <a:p>
            <a:r>
              <a:rPr lang="en-US" altLang="zh-CN" dirty="0" err="1"/>
              <a:t>int</a:t>
            </a:r>
            <a:r>
              <a:rPr lang="en-US" altLang="zh-CN" dirty="0"/>
              <a:t> f=open("/</a:t>
            </a:r>
            <a:r>
              <a:rPr lang="en-US" altLang="zh-CN" dirty="0" err="1" smtClean="0"/>
              <a:t>proc</a:t>
            </a:r>
            <a:r>
              <a:rPr lang="en-US" altLang="zh-CN" dirty="0" smtClean="0"/>
              <a:t>/self/</a:t>
            </a:r>
            <a:r>
              <a:rPr lang="en-US" altLang="zh-CN" dirty="0" err="1" smtClean="0"/>
              <a:t>mem</a:t>
            </a:r>
            <a:r>
              <a:rPr lang="en-US" altLang="zh-CN" dirty="0"/>
              <a:t>",O_RDWR</a:t>
            </a:r>
            <a:r>
              <a:rPr lang="en-US" altLang="zh-CN" dirty="0" smtClean="0"/>
              <a:t>);</a:t>
            </a:r>
          </a:p>
          <a:p>
            <a:r>
              <a:rPr lang="zh-CN" altLang="en-US" dirty="0"/>
              <a:t>这个文</a:t>
            </a:r>
            <a:r>
              <a:rPr lang="zh-CN" altLang="en-US" dirty="0" smtClean="0"/>
              <a:t>件</a:t>
            </a:r>
            <a:r>
              <a:rPr lang="zh-CN" altLang="en-US" dirty="0" smtClean="0">
                <a:solidFill>
                  <a:srgbClr val="FF0000"/>
                </a:solidFill>
              </a:rPr>
              <a:t>指</a:t>
            </a:r>
            <a:r>
              <a:rPr lang="zh-CN" altLang="en-US" dirty="0">
                <a:solidFill>
                  <a:srgbClr val="FF0000"/>
                </a:solidFill>
              </a:rPr>
              <a:t>向当前进程的虚拟内</a:t>
            </a:r>
            <a:r>
              <a:rPr lang="zh-CN" altLang="en-US" dirty="0" smtClean="0">
                <a:solidFill>
                  <a:srgbClr val="FF0000"/>
                </a:solidFill>
              </a:rPr>
              <a:t>存</a:t>
            </a:r>
            <a:r>
              <a:rPr lang="zh-CN" altLang="en-US" dirty="0" smtClean="0"/>
              <a:t>，</a:t>
            </a:r>
            <a:r>
              <a:rPr lang="zh-CN" altLang="en-US" dirty="0"/>
              <a:t>当前进程可以通过对这个文件进行读</a:t>
            </a:r>
            <a:r>
              <a:rPr lang="zh-CN" altLang="en-US" dirty="0" smtClean="0"/>
              <a:t>写，以</a:t>
            </a:r>
            <a:r>
              <a:rPr lang="zh-CN" altLang="en-US" dirty="0"/>
              <a:t>直接读写虚拟内存空</a:t>
            </a:r>
            <a:r>
              <a:rPr lang="zh-CN" altLang="en-US" dirty="0" smtClean="0"/>
              <a:t>间</a:t>
            </a:r>
            <a:endParaRPr lang="zh-CN" altLang="en-US" dirty="0"/>
          </a:p>
        </p:txBody>
      </p:sp>
    </p:spTree>
    <p:extLst>
      <p:ext uri="{BB962C8B-B14F-4D97-AF65-F5344CB8AC3E}">
        <p14:creationId xmlns:p14="http://schemas.microsoft.com/office/powerpoint/2010/main" val="1554082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838200" y="1747779"/>
            <a:ext cx="10515600" cy="4351338"/>
          </a:xfrm>
        </p:spPr>
        <p:txBody>
          <a:bodyPr/>
          <a:lstStyle/>
          <a:p>
            <a:r>
              <a:rPr lang="en-US" altLang="zh-CN" dirty="0" smtClean="0"/>
              <a:t>Main                                                                   Thread2</a:t>
            </a:r>
            <a:endParaRPr lang="zh-CN" altLang="en-US" dirty="0"/>
          </a:p>
        </p:txBody>
      </p:sp>
      <p:pic>
        <p:nvPicPr>
          <p:cNvPr id="4" name="图片 3"/>
          <p:cNvPicPr>
            <a:picLocks noChangeAspect="1"/>
          </p:cNvPicPr>
          <p:nvPr/>
        </p:nvPicPr>
        <p:blipFill>
          <a:blip r:embed="rId2"/>
          <a:stretch>
            <a:fillRect/>
          </a:stretch>
        </p:blipFill>
        <p:spPr>
          <a:xfrm>
            <a:off x="956331" y="2471174"/>
            <a:ext cx="5423426" cy="756487"/>
          </a:xfrm>
          <a:prstGeom prst="rect">
            <a:avLst/>
          </a:prstGeom>
        </p:spPr>
      </p:pic>
      <p:pic>
        <p:nvPicPr>
          <p:cNvPr id="5" name="图片 4"/>
          <p:cNvPicPr>
            <a:picLocks noChangeAspect="1"/>
          </p:cNvPicPr>
          <p:nvPr/>
        </p:nvPicPr>
        <p:blipFill>
          <a:blip r:embed="rId3"/>
          <a:stretch>
            <a:fillRect/>
          </a:stretch>
        </p:blipFill>
        <p:spPr>
          <a:xfrm>
            <a:off x="7257253" y="2294242"/>
            <a:ext cx="3770589" cy="2755430"/>
          </a:xfrm>
          <a:prstGeom prst="rect">
            <a:avLst/>
          </a:prstGeom>
        </p:spPr>
      </p:pic>
    </p:spTree>
    <p:extLst>
      <p:ext uri="{BB962C8B-B14F-4D97-AF65-F5344CB8AC3E}">
        <p14:creationId xmlns:p14="http://schemas.microsoft.com/office/powerpoint/2010/main" val="142130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b="1" dirty="0"/>
              <a:t>概</a:t>
            </a:r>
            <a:r>
              <a:rPr lang="zh-CN" altLang="en-US" b="1" dirty="0" smtClean="0"/>
              <a:t>述</a:t>
            </a:r>
            <a:endParaRPr lang="en-US" altLang="zh-CN" b="1" dirty="0" smtClean="0"/>
          </a:p>
          <a:p>
            <a:r>
              <a:rPr lang="en-US" altLang="zh-CN" b="1" dirty="0" err="1" smtClean="0"/>
              <a:t>PoC</a:t>
            </a:r>
            <a:r>
              <a:rPr lang="zh-CN" altLang="en-US" b="1" dirty="0" smtClean="0"/>
              <a:t>例子演示</a:t>
            </a:r>
            <a:endParaRPr lang="en-US" altLang="zh-CN" b="1" dirty="0" smtClean="0"/>
          </a:p>
          <a:p>
            <a:r>
              <a:rPr lang="en-US" altLang="zh-CN" b="1" dirty="0" err="1" smtClean="0"/>
              <a:t>PoC</a:t>
            </a:r>
            <a:r>
              <a:rPr lang="zh-CN" altLang="en-US" b="1" dirty="0" smtClean="0"/>
              <a:t>分析</a:t>
            </a:r>
            <a:endParaRPr lang="en-US" altLang="zh-CN" b="1" dirty="0" smtClean="0"/>
          </a:p>
          <a:p>
            <a:pPr lvl="1"/>
            <a:r>
              <a:rPr lang="en-US" altLang="zh-CN" dirty="0" smtClean="0"/>
              <a:t>cow </a:t>
            </a:r>
            <a:r>
              <a:rPr lang="zh-CN" altLang="en-US" dirty="0" smtClean="0"/>
              <a:t>写时复制</a:t>
            </a:r>
            <a:endParaRPr lang="en-US" altLang="zh-CN" dirty="0" smtClean="0"/>
          </a:p>
          <a:p>
            <a:pPr lvl="1"/>
            <a:r>
              <a:rPr lang="en-US" altLang="zh-CN" dirty="0" err="1" smtClean="0"/>
              <a:t>mmap</a:t>
            </a:r>
            <a:endParaRPr lang="en-US" altLang="zh-CN" dirty="0" smtClean="0"/>
          </a:p>
          <a:p>
            <a:pPr lvl="1"/>
            <a:r>
              <a:rPr lang="en-US" altLang="zh-CN" dirty="0" err="1" smtClean="0"/>
              <a:t>madvice</a:t>
            </a:r>
            <a:endParaRPr lang="en-US" altLang="zh-CN" dirty="0" smtClean="0"/>
          </a:p>
          <a:p>
            <a:r>
              <a:rPr lang="zh-CN" altLang="en-US" b="1" dirty="0"/>
              <a:t>触发原</a:t>
            </a:r>
            <a:r>
              <a:rPr lang="zh-CN" altLang="en-US" b="1" dirty="0" smtClean="0"/>
              <a:t>理</a:t>
            </a:r>
            <a:endParaRPr lang="en-US" altLang="zh-CN" b="1" dirty="0" smtClean="0"/>
          </a:p>
          <a:p>
            <a:r>
              <a:rPr lang="zh-CN" altLang="en-US" b="1" dirty="0"/>
              <a:t>漏</a:t>
            </a:r>
            <a:r>
              <a:rPr lang="zh-CN" altLang="en-US" b="1" dirty="0" smtClean="0"/>
              <a:t>洞修复</a:t>
            </a:r>
            <a:endParaRPr lang="en-US" altLang="zh-CN" dirty="0" smtClean="0"/>
          </a:p>
          <a:p>
            <a:pPr lvl="1"/>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096000" y="1690688"/>
            <a:ext cx="3733333" cy="3476190"/>
          </a:xfrm>
          <a:prstGeom prst="rect">
            <a:avLst/>
          </a:prstGeom>
        </p:spPr>
      </p:pic>
    </p:spTree>
    <p:extLst>
      <p:ext uri="{BB962C8B-B14F-4D97-AF65-F5344CB8AC3E}">
        <p14:creationId xmlns:p14="http://schemas.microsoft.com/office/powerpoint/2010/main" val="1731348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漏洞原理分析</a:t>
            </a:r>
            <a:endParaRPr lang="zh-CN" altLang="en-US" dirty="0"/>
          </a:p>
        </p:txBody>
      </p:sp>
      <p:sp>
        <p:nvSpPr>
          <p:cNvPr id="3" name="内容占位符 2"/>
          <p:cNvSpPr>
            <a:spLocks noGrp="1"/>
          </p:cNvSpPr>
          <p:nvPr>
            <p:ph idx="1"/>
          </p:nvPr>
        </p:nvSpPr>
        <p:spPr>
          <a:xfrm>
            <a:off x="715370" y="1375249"/>
            <a:ext cx="10515600" cy="4351338"/>
          </a:xfrm>
        </p:spPr>
        <p:txBody>
          <a:bodyPr/>
          <a:lstStyle/>
          <a:p>
            <a:r>
              <a:rPr lang="zh-CN" altLang="en-US" dirty="0" smtClean="0"/>
              <a:t>由于</a:t>
            </a:r>
            <a:r>
              <a:rPr lang="en-US" altLang="zh-CN" dirty="0" smtClean="0"/>
              <a:t>write</a:t>
            </a:r>
            <a:r>
              <a:rPr lang="zh-CN" altLang="en-US" dirty="0"/>
              <a:t>系</a:t>
            </a:r>
            <a:r>
              <a:rPr lang="zh-CN" altLang="en-US" dirty="0" smtClean="0"/>
              <a:t>统调用促使内核调用</a:t>
            </a:r>
            <a:r>
              <a:rPr lang="en-US" altLang="zh-CN" dirty="0" err="1" smtClean="0"/>
              <a:t>get_user_page</a:t>
            </a:r>
            <a:r>
              <a:rPr lang="en-US" altLang="zh-CN" dirty="0" smtClean="0"/>
              <a:t>()</a:t>
            </a:r>
            <a:r>
              <a:rPr lang="zh-CN" altLang="en-US" dirty="0" smtClean="0"/>
              <a:t>函数获取用户内存地址对应的物理页</a:t>
            </a:r>
            <a:endParaRPr lang="en-US" altLang="zh-CN" dirty="0" smtClean="0"/>
          </a:p>
          <a:p>
            <a:r>
              <a:rPr lang="en-US" altLang="zh-CN" dirty="0" err="1"/>
              <a:t>get_user_page</a:t>
            </a:r>
            <a:r>
              <a:rPr lang="en-US" altLang="zh-CN" dirty="0"/>
              <a:t>() </a:t>
            </a:r>
            <a:r>
              <a:rPr lang="zh-CN" altLang="en-US" dirty="0" smtClean="0"/>
              <a:t>函数调用下层函数</a:t>
            </a:r>
            <a:r>
              <a:rPr lang="en-US" altLang="zh-CN" dirty="0" smtClean="0"/>
              <a:t>__</a:t>
            </a:r>
            <a:r>
              <a:rPr lang="en-US" altLang="zh-CN" dirty="0" err="1"/>
              <a:t>get_user_pages</a:t>
            </a:r>
            <a:endParaRPr lang="zh-CN" altLang="en-US" dirty="0"/>
          </a:p>
        </p:txBody>
      </p:sp>
      <p:pic>
        <p:nvPicPr>
          <p:cNvPr id="5" name="图片 4"/>
          <p:cNvPicPr>
            <a:picLocks noChangeAspect="1"/>
          </p:cNvPicPr>
          <p:nvPr/>
        </p:nvPicPr>
        <p:blipFill>
          <a:blip r:embed="rId2"/>
          <a:stretch>
            <a:fillRect/>
          </a:stretch>
        </p:blipFill>
        <p:spPr>
          <a:xfrm>
            <a:off x="1025504" y="2913597"/>
            <a:ext cx="5677393" cy="3091417"/>
          </a:xfrm>
          <a:prstGeom prst="rect">
            <a:avLst/>
          </a:prstGeom>
        </p:spPr>
      </p:pic>
    </p:spTree>
    <p:extLst>
      <p:ext uri="{BB962C8B-B14F-4D97-AF65-F5344CB8AC3E}">
        <p14:creationId xmlns:p14="http://schemas.microsoft.com/office/powerpoint/2010/main" val="4178108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a:t>
            </a:r>
            <a:r>
              <a:rPr lang="zh-CN" altLang="en-US" dirty="0" smtClean="0"/>
              <a:t>调用</a:t>
            </a:r>
            <a:r>
              <a:rPr lang="en-US" altLang="zh-CN" dirty="0" err="1" smtClean="0"/>
              <a:t>follow_page_mask</a:t>
            </a:r>
            <a:r>
              <a:rPr lang="zh-CN" altLang="en-US" dirty="0" smtClean="0"/>
              <a:t>函数</a:t>
            </a:r>
            <a:endParaRPr lang="en-US" altLang="zh-CN" dirty="0" smtClean="0"/>
          </a:p>
          <a:p>
            <a:r>
              <a:rPr lang="zh-CN" altLang="en-US" dirty="0" smtClean="0"/>
              <a:t>首次调</a:t>
            </a:r>
            <a:r>
              <a:rPr lang="zh-CN" altLang="en-US" dirty="0"/>
              <a:t>用</a:t>
            </a:r>
            <a:r>
              <a:rPr lang="en-US" altLang="zh-CN" dirty="0" err="1"/>
              <a:t>follow_page_mask</a:t>
            </a:r>
            <a:r>
              <a:rPr lang="zh-CN" altLang="en-US" dirty="0"/>
              <a:t>函数寻找内存页对应的页表项，由于这是</a:t>
            </a:r>
            <a:r>
              <a:rPr lang="en-US" altLang="zh-CN" dirty="0" err="1"/>
              <a:t>mmap</a:t>
            </a:r>
            <a:r>
              <a:rPr lang="zh-CN" altLang="en-US" dirty="0"/>
              <a:t>后</a:t>
            </a:r>
            <a:r>
              <a:rPr lang="zh-CN" altLang="en-US" dirty="0">
                <a:solidFill>
                  <a:srgbClr val="FF0000"/>
                </a:solidFill>
              </a:rPr>
              <a:t>第一次</a:t>
            </a:r>
            <a:r>
              <a:rPr lang="zh-CN" altLang="en-US" dirty="0" smtClean="0"/>
              <a:t>对</a:t>
            </a:r>
            <a:r>
              <a:rPr lang="en-US" altLang="zh-CN" dirty="0" smtClean="0"/>
              <a:t>map</a:t>
            </a:r>
            <a:r>
              <a:rPr lang="zh-CN" altLang="en-US" dirty="0" smtClean="0"/>
              <a:t>进</a:t>
            </a:r>
            <a:r>
              <a:rPr lang="zh-CN" altLang="en-US" dirty="0"/>
              <a:t>行操作，所</a:t>
            </a:r>
            <a:r>
              <a:rPr lang="zh-CN" altLang="en-US" dirty="0" smtClean="0"/>
              <a:t>以</a:t>
            </a:r>
            <a:r>
              <a:rPr lang="en-US" altLang="zh-CN" dirty="0" smtClean="0"/>
              <a:t>map</a:t>
            </a:r>
            <a:r>
              <a:rPr lang="zh-CN" altLang="en-US" dirty="0" smtClean="0"/>
              <a:t>所</a:t>
            </a:r>
            <a:r>
              <a:rPr lang="zh-CN" altLang="en-US" dirty="0"/>
              <a:t>对应的页表为空，</a:t>
            </a:r>
            <a:r>
              <a:rPr lang="en-US" altLang="zh-CN" dirty="0" err="1" smtClean="0"/>
              <a:t>pagefault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809878" y="3266776"/>
            <a:ext cx="5543922" cy="3258270"/>
          </a:xfrm>
          <a:prstGeom prst="rect">
            <a:avLst/>
          </a:prstGeom>
        </p:spPr>
      </p:pic>
    </p:spTree>
    <p:extLst>
      <p:ext uri="{BB962C8B-B14F-4D97-AF65-F5344CB8AC3E}">
        <p14:creationId xmlns:p14="http://schemas.microsoft.com/office/powerpoint/2010/main" val="1193366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第一次</a:t>
            </a:r>
            <a:r>
              <a:rPr lang="zh-CN" altLang="en-US" dirty="0"/>
              <a:t>调</a:t>
            </a:r>
            <a:r>
              <a:rPr lang="zh-CN" altLang="en-US" dirty="0" smtClean="0"/>
              <a:t>用 </a:t>
            </a:r>
            <a:r>
              <a:rPr lang="en-US" altLang="zh-CN" dirty="0" err="1" smtClean="0"/>
              <a:t>follow_page_mask</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038857" y="1825625"/>
            <a:ext cx="5057143" cy="4047619"/>
          </a:xfrm>
          <a:prstGeom prst="rect">
            <a:avLst/>
          </a:prstGeom>
        </p:spPr>
      </p:pic>
      <p:pic>
        <p:nvPicPr>
          <p:cNvPr id="5" name="图片 4"/>
          <p:cNvPicPr>
            <a:picLocks noChangeAspect="1"/>
          </p:cNvPicPr>
          <p:nvPr/>
        </p:nvPicPr>
        <p:blipFill>
          <a:blip r:embed="rId4"/>
          <a:stretch>
            <a:fillRect/>
          </a:stretch>
        </p:blipFill>
        <p:spPr>
          <a:xfrm>
            <a:off x="6096000" y="2043034"/>
            <a:ext cx="4809524" cy="2171429"/>
          </a:xfrm>
          <a:prstGeom prst="rect">
            <a:avLst/>
          </a:prstGeom>
        </p:spPr>
      </p:pic>
    </p:spTree>
    <p:extLst>
      <p:ext uri="{BB962C8B-B14F-4D97-AF65-F5344CB8AC3E}">
        <p14:creationId xmlns:p14="http://schemas.microsoft.com/office/powerpoint/2010/main" val="1560455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6755" y="4374592"/>
            <a:ext cx="7234401" cy="2210154"/>
          </a:xfrm>
          <a:prstGeom prst="rect">
            <a:avLst/>
          </a:prstGeom>
        </p:spPr>
      </p:pic>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a:t>
            </a:r>
            <a:endParaRPr lang="en-US" altLang="zh-CN" dirty="0" smtClean="0"/>
          </a:p>
          <a:p>
            <a:r>
              <a:rPr lang="en-US" altLang="zh-CN" dirty="0" err="1" smtClean="0"/>
              <a:t>get_user_pages</a:t>
            </a:r>
            <a:r>
              <a:rPr lang="zh-CN" altLang="en-US" dirty="0"/>
              <a:t>调用</a:t>
            </a:r>
            <a:r>
              <a:rPr lang="en-US" altLang="zh-CN" b="1" dirty="0" err="1">
                <a:solidFill>
                  <a:srgbClr val="FF0000"/>
                </a:solidFill>
              </a:rPr>
              <a:t>faultin_page</a:t>
            </a:r>
            <a:r>
              <a:rPr lang="zh-CN" altLang="en-US" dirty="0"/>
              <a:t>函数进行处理，</a:t>
            </a:r>
            <a:r>
              <a:rPr lang="en-US" altLang="zh-CN" dirty="0" err="1"/>
              <a:t>faultin_page</a:t>
            </a:r>
            <a:r>
              <a:rPr lang="zh-CN" altLang="en-US" dirty="0"/>
              <a:t>函数会调用</a:t>
            </a:r>
            <a:r>
              <a:rPr lang="en-US" altLang="zh-CN" dirty="0" err="1"/>
              <a:t>handle_mm_fault</a:t>
            </a:r>
            <a:r>
              <a:rPr lang="zh-CN" altLang="en-US" dirty="0"/>
              <a:t>进行缺页处理。缺页处理时，如果页表为空，内核会调用</a:t>
            </a:r>
            <a:r>
              <a:rPr lang="en-US" altLang="zh-CN" dirty="0" err="1"/>
              <a:t>do_fault</a:t>
            </a:r>
            <a:r>
              <a:rPr lang="zh-CN" altLang="en-US" dirty="0"/>
              <a:t>函数调页，这个函数会检查</a:t>
            </a:r>
            <a:r>
              <a:rPr lang="zh-CN" altLang="en-US" b="1" dirty="0"/>
              <a:t>是否是因为内存写造成的缺页以及该内存是否是以</a:t>
            </a:r>
            <a:r>
              <a:rPr lang="en-US" altLang="zh-CN" b="1" dirty="0"/>
              <a:t>private</a:t>
            </a:r>
            <a:r>
              <a:rPr lang="zh-CN" altLang="en-US" b="1" dirty="0"/>
              <a:t>方式</a:t>
            </a:r>
            <a:r>
              <a:rPr lang="en-US" altLang="zh-CN" b="1" dirty="0"/>
              <a:t>map</a:t>
            </a:r>
            <a:r>
              <a:rPr lang="zh-CN" altLang="en-US" b="1" dirty="0"/>
              <a:t>的内存，如果是，则会进行</a:t>
            </a:r>
            <a:r>
              <a:rPr lang="en-US" altLang="zh-CN" b="1" dirty="0"/>
              <a:t>COW</a:t>
            </a:r>
            <a:r>
              <a:rPr lang="zh-CN" altLang="en-US" b="1" dirty="0"/>
              <a:t>操作，更新页表为</a:t>
            </a:r>
            <a:r>
              <a:rPr lang="en-US" altLang="zh-CN" b="1" dirty="0"/>
              <a:t>COW</a:t>
            </a:r>
            <a:r>
              <a:rPr lang="zh-CN" altLang="en-US" b="1" dirty="0"/>
              <a:t>后的页表</a:t>
            </a:r>
            <a:r>
              <a:rPr lang="zh-CN" altLang="en-US" dirty="0" smtClean="0"/>
              <a:t>。</a:t>
            </a:r>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5858634" y="4374592"/>
            <a:ext cx="5333333" cy="2066667"/>
          </a:xfrm>
          <a:prstGeom prst="rect">
            <a:avLst/>
          </a:prstGeom>
        </p:spPr>
      </p:pic>
    </p:spTree>
    <p:extLst>
      <p:ext uri="{BB962C8B-B14F-4D97-AF65-F5344CB8AC3E}">
        <p14:creationId xmlns:p14="http://schemas.microsoft.com/office/powerpoint/2010/main" val="1919223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a:t>
            </a:r>
            <a:r>
              <a:rPr lang="zh-CN" altLang="en-US" dirty="0"/>
              <a:t>返</a:t>
            </a:r>
            <a:r>
              <a:rPr lang="zh-CN" altLang="en-US" dirty="0" smtClean="0"/>
              <a:t>回空之后</a:t>
            </a:r>
            <a:r>
              <a:rPr lang="zh-CN" altLang="en-US" dirty="0"/>
              <a:t>进</a:t>
            </a:r>
            <a:r>
              <a:rPr lang="zh-CN" altLang="en-US" dirty="0" smtClean="0"/>
              <a:t>入</a:t>
            </a:r>
            <a:r>
              <a:rPr lang="en-US" altLang="zh-CN" dirty="0" err="1" smtClean="0"/>
              <a:t>faultin_page</a:t>
            </a:r>
            <a:r>
              <a:rPr lang="zh-CN" altLang="en-US" dirty="0" smtClean="0"/>
              <a:t>函数</a:t>
            </a:r>
            <a:endParaRPr lang="en-US" altLang="zh-CN" dirty="0" smtClean="0"/>
          </a:p>
          <a:p>
            <a:r>
              <a:rPr lang="zh-CN" altLang="en-US" dirty="0"/>
              <a:t>最</a:t>
            </a:r>
            <a:r>
              <a:rPr lang="zh-CN" altLang="en-US" dirty="0" smtClean="0"/>
              <a:t>后会调用</a:t>
            </a:r>
            <a:r>
              <a:rPr lang="en-US" altLang="zh-CN" dirty="0" err="1" smtClean="0"/>
              <a:t>do_cow_fault</a:t>
            </a:r>
            <a:r>
              <a:rPr lang="zh-CN" altLang="en-US" dirty="0" smtClean="0"/>
              <a:t>函数</a:t>
            </a:r>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114868" y="3374800"/>
            <a:ext cx="7234401" cy="2210154"/>
          </a:xfrm>
          <a:prstGeom prst="rect">
            <a:avLst/>
          </a:prstGeom>
        </p:spPr>
      </p:pic>
      <p:pic>
        <p:nvPicPr>
          <p:cNvPr id="5" name="图片 4"/>
          <p:cNvPicPr>
            <a:picLocks noChangeAspect="1"/>
          </p:cNvPicPr>
          <p:nvPr/>
        </p:nvPicPr>
        <p:blipFill>
          <a:blip r:embed="rId4"/>
          <a:stretch>
            <a:fillRect/>
          </a:stretch>
        </p:blipFill>
        <p:spPr>
          <a:xfrm>
            <a:off x="6508678" y="3022734"/>
            <a:ext cx="5685714" cy="2914286"/>
          </a:xfrm>
          <a:prstGeom prst="rect">
            <a:avLst/>
          </a:prstGeom>
        </p:spPr>
      </p:pic>
    </p:spTree>
    <p:extLst>
      <p:ext uri="{BB962C8B-B14F-4D97-AF65-F5344CB8AC3E}">
        <p14:creationId xmlns:p14="http://schemas.microsoft.com/office/powerpoint/2010/main" val="2526371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51041" y="3262489"/>
            <a:ext cx="7102950" cy="2169995"/>
          </a:xfrm>
          <a:prstGeom prst="rect">
            <a:avLst/>
          </a:prstGeom>
        </p:spPr>
      </p:pic>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a:t>
            </a:r>
            <a:r>
              <a:rPr lang="zh-CN" altLang="en-US" dirty="0"/>
              <a:t>返</a:t>
            </a:r>
            <a:r>
              <a:rPr lang="zh-CN" altLang="en-US" dirty="0" smtClean="0"/>
              <a:t>回空之后</a:t>
            </a:r>
            <a:r>
              <a:rPr lang="zh-CN" altLang="en-US" dirty="0"/>
              <a:t>进</a:t>
            </a:r>
            <a:r>
              <a:rPr lang="zh-CN" altLang="en-US" dirty="0" smtClean="0"/>
              <a:t>入</a:t>
            </a:r>
            <a:r>
              <a:rPr lang="en-US" altLang="zh-CN" dirty="0" err="1" smtClean="0"/>
              <a:t>faultin_page</a:t>
            </a:r>
            <a:r>
              <a:rPr lang="zh-CN" altLang="en-US" dirty="0" smtClean="0"/>
              <a:t>函数</a:t>
            </a:r>
            <a:endParaRPr lang="en-US" altLang="zh-CN" dirty="0" smtClean="0"/>
          </a:p>
          <a:p>
            <a:r>
              <a:rPr lang="zh-CN" altLang="en-US" dirty="0"/>
              <a:t>最</a:t>
            </a:r>
            <a:r>
              <a:rPr lang="zh-CN" altLang="en-US" dirty="0" smtClean="0"/>
              <a:t>后会调用</a:t>
            </a:r>
            <a:r>
              <a:rPr lang="en-US" altLang="zh-CN" dirty="0" err="1" smtClean="0"/>
              <a:t>do_cow_fault</a:t>
            </a:r>
            <a:r>
              <a:rPr lang="zh-CN" altLang="en-US" dirty="0" smtClean="0"/>
              <a:t>函数</a:t>
            </a:r>
            <a:endParaRPr lang="en-US" altLang="zh-CN" dirty="0" smtClean="0"/>
          </a:p>
          <a:p>
            <a:endParaRPr lang="zh-CN" altLang="en-US" dirty="0"/>
          </a:p>
        </p:txBody>
      </p:sp>
      <p:pic>
        <p:nvPicPr>
          <p:cNvPr id="4" name="图片 3"/>
          <p:cNvPicPr>
            <a:picLocks noChangeAspect="1"/>
          </p:cNvPicPr>
          <p:nvPr/>
        </p:nvPicPr>
        <p:blipFill>
          <a:blip r:embed="rId4"/>
          <a:stretch>
            <a:fillRect/>
          </a:stretch>
        </p:blipFill>
        <p:spPr>
          <a:xfrm>
            <a:off x="6167140" y="2324667"/>
            <a:ext cx="5971429" cy="4533333"/>
          </a:xfrm>
          <a:prstGeom prst="rect">
            <a:avLst/>
          </a:prstGeom>
        </p:spPr>
      </p:pic>
    </p:spTree>
    <p:extLst>
      <p:ext uri="{BB962C8B-B14F-4D97-AF65-F5344CB8AC3E}">
        <p14:creationId xmlns:p14="http://schemas.microsoft.com/office/powerpoint/2010/main" val="858850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51041" y="3262489"/>
            <a:ext cx="7102950" cy="2169995"/>
          </a:xfrm>
          <a:prstGeom prst="rect">
            <a:avLst/>
          </a:prstGeom>
        </p:spPr>
      </p:pic>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a:t>
            </a:r>
            <a:r>
              <a:rPr lang="zh-CN" altLang="en-US" dirty="0"/>
              <a:t>返</a:t>
            </a:r>
            <a:r>
              <a:rPr lang="zh-CN" altLang="en-US" dirty="0" smtClean="0"/>
              <a:t>回空之后</a:t>
            </a:r>
            <a:r>
              <a:rPr lang="zh-CN" altLang="en-US" dirty="0"/>
              <a:t>进</a:t>
            </a:r>
            <a:r>
              <a:rPr lang="zh-CN" altLang="en-US" dirty="0" smtClean="0"/>
              <a:t>入</a:t>
            </a:r>
            <a:r>
              <a:rPr lang="en-US" altLang="zh-CN" dirty="0" err="1" smtClean="0"/>
              <a:t>faultin_page</a:t>
            </a:r>
            <a:r>
              <a:rPr lang="zh-CN" altLang="en-US" dirty="0" smtClean="0"/>
              <a:t>函数</a:t>
            </a:r>
            <a:endParaRPr lang="en-US" altLang="zh-CN" dirty="0" smtClean="0"/>
          </a:p>
          <a:p>
            <a:r>
              <a:rPr lang="zh-CN" altLang="en-US" dirty="0"/>
              <a:t>最</a:t>
            </a:r>
            <a:r>
              <a:rPr lang="zh-CN" altLang="en-US" dirty="0" smtClean="0"/>
              <a:t>后会调用</a:t>
            </a:r>
            <a:r>
              <a:rPr lang="en-US" altLang="zh-CN" dirty="0" err="1" smtClean="0"/>
              <a:t>do_cow_fault</a:t>
            </a:r>
            <a:r>
              <a:rPr lang="zh-CN" altLang="en-US" dirty="0" smtClean="0"/>
              <a:t>函数</a:t>
            </a:r>
            <a:endParaRPr lang="en-US" altLang="zh-CN" dirty="0" smtClean="0"/>
          </a:p>
          <a:p>
            <a:endParaRPr lang="zh-CN" altLang="en-US" dirty="0"/>
          </a:p>
        </p:txBody>
      </p:sp>
      <p:pic>
        <p:nvPicPr>
          <p:cNvPr id="5" name="图片 4"/>
          <p:cNvPicPr>
            <a:picLocks noChangeAspect="1"/>
          </p:cNvPicPr>
          <p:nvPr/>
        </p:nvPicPr>
        <p:blipFill>
          <a:blip r:embed="rId4"/>
          <a:stretch>
            <a:fillRect/>
          </a:stretch>
        </p:blipFill>
        <p:spPr>
          <a:xfrm>
            <a:off x="6372520" y="5422526"/>
            <a:ext cx="5380952" cy="885714"/>
          </a:xfrm>
          <a:prstGeom prst="rect">
            <a:avLst/>
          </a:prstGeom>
        </p:spPr>
      </p:pic>
      <p:pic>
        <p:nvPicPr>
          <p:cNvPr id="8" name="图片 7"/>
          <p:cNvPicPr>
            <a:picLocks noChangeAspect="1"/>
          </p:cNvPicPr>
          <p:nvPr/>
        </p:nvPicPr>
        <p:blipFill>
          <a:blip r:embed="rId5"/>
          <a:stretch>
            <a:fillRect/>
          </a:stretch>
        </p:blipFill>
        <p:spPr>
          <a:xfrm>
            <a:off x="6313069" y="2259593"/>
            <a:ext cx="5123809" cy="2742857"/>
          </a:xfrm>
          <a:prstGeom prst="rect">
            <a:avLst/>
          </a:prstGeom>
        </p:spPr>
      </p:pic>
    </p:spTree>
    <p:extLst>
      <p:ext uri="{BB962C8B-B14F-4D97-AF65-F5344CB8AC3E}">
        <p14:creationId xmlns:p14="http://schemas.microsoft.com/office/powerpoint/2010/main" val="1787783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函数返回空之后进入</a:t>
            </a:r>
            <a:r>
              <a:rPr lang="en-US" altLang="zh-CN" dirty="0" err="1" smtClean="0"/>
              <a:t>faultin_page</a:t>
            </a:r>
            <a:r>
              <a:rPr lang="zh-CN" altLang="en-US" dirty="0" smtClean="0"/>
              <a:t>函数</a:t>
            </a:r>
            <a:endParaRPr lang="en-US" altLang="zh-CN" dirty="0" smtClean="0"/>
          </a:p>
          <a:p>
            <a:r>
              <a:rPr lang="zh-CN" altLang="en-US" dirty="0" smtClean="0"/>
              <a:t>最后会调用</a:t>
            </a:r>
            <a:r>
              <a:rPr lang="en-US" altLang="zh-CN" dirty="0" err="1" smtClean="0"/>
              <a:t>do_cow_fault</a:t>
            </a:r>
            <a:r>
              <a:rPr lang="zh-CN" altLang="en-US" dirty="0" smtClean="0"/>
              <a:t>函数</a:t>
            </a:r>
            <a:endParaRPr lang="en-US" altLang="zh-CN" dirty="0" smtClean="0"/>
          </a:p>
          <a:p>
            <a:r>
              <a:rPr lang="en-US" altLang="zh-CN" dirty="0" err="1" smtClean="0"/>
              <a:t>do_cow_fault</a:t>
            </a:r>
            <a:r>
              <a:rPr lang="zh-CN" altLang="en-US" dirty="0" smtClean="0"/>
              <a:t>函数向上放回，到</a:t>
            </a:r>
            <a:r>
              <a:rPr lang="en-US" altLang="zh-CN" dirty="0" err="1" smtClean="0"/>
              <a:t>faultin_page</a:t>
            </a:r>
            <a:r>
              <a:rPr lang="zh-CN" altLang="en-US" dirty="0" smtClean="0"/>
              <a:t>函数</a:t>
            </a:r>
            <a:endParaRPr lang="en-US" altLang="zh-CN" dirty="0" smtClean="0"/>
          </a:p>
          <a:p>
            <a:r>
              <a:rPr lang="en-US" altLang="zh-CN" dirty="0" err="1" smtClean="0"/>
              <a:t>faultin_page</a:t>
            </a:r>
            <a:r>
              <a:rPr lang="zh-CN" altLang="en-US" dirty="0" smtClean="0"/>
              <a:t>函数返回值为</a:t>
            </a:r>
            <a:r>
              <a:rPr lang="en-US" altLang="zh-CN" dirty="0" smtClean="0"/>
              <a:t>0</a:t>
            </a:r>
          </a:p>
          <a:p>
            <a:endParaRPr lang="zh-CN" altLang="en-US" dirty="0"/>
          </a:p>
        </p:txBody>
      </p:sp>
      <p:pic>
        <p:nvPicPr>
          <p:cNvPr id="4" name="图片 3"/>
          <p:cNvPicPr>
            <a:picLocks noChangeAspect="1"/>
          </p:cNvPicPr>
          <p:nvPr/>
        </p:nvPicPr>
        <p:blipFill>
          <a:blip r:embed="rId3"/>
          <a:stretch>
            <a:fillRect/>
          </a:stretch>
        </p:blipFill>
        <p:spPr>
          <a:xfrm>
            <a:off x="838200" y="4281725"/>
            <a:ext cx="5295238" cy="1895238"/>
          </a:xfrm>
          <a:prstGeom prst="rect">
            <a:avLst/>
          </a:prstGeom>
        </p:spPr>
      </p:pic>
      <p:grpSp>
        <p:nvGrpSpPr>
          <p:cNvPr id="12" name="组合 11"/>
          <p:cNvGrpSpPr/>
          <p:nvPr/>
        </p:nvGrpSpPr>
        <p:grpSpPr>
          <a:xfrm>
            <a:off x="6346209" y="4135272"/>
            <a:ext cx="4217158" cy="1719618"/>
            <a:chOff x="6346209" y="4135272"/>
            <a:chExt cx="4217158" cy="1719618"/>
          </a:xfrm>
        </p:grpSpPr>
        <p:sp>
          <p:nvSpPr>
            <p:cNvPr id="6" name="矩形 5"/>
            <p:cNvSpPr/>
            <p:nvPr/>
          </p:nvSpPr>
          <p:spPr>
            <a:xfrm>
              <a:off x="9075761" y="4135272"/>
              <a:ext cx="1487606"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COW</a:t>
              </a:r>
              <a:r>
                <a:rPr lang="zh-CN" altLang="en-US" dirty="0" smtClean="0"/>
                <a:t>分配的新页</a:t>
              </a:r>
              <a:endParaRPr lang="en-US" altLang="zh-CN" dirty="0" smtClean="0"/>
            </a:p>
            <a:p>
              <a:pPr algn="ctr"/>
              <a:r>
                <a:rPr lang="zh-CN" altLang="en-US" dirty="0" smtClean="0"/>
                <a:t>（只读）</a:t>
              </a:r>
              <a:endParaRPr lang="zh-CN" altLang="en-US" dirty="0"/>
            </a:p>
          </p:txBody>
        </p:sp>
        <p:sp>
          <p:nvSpPr>
            <p:cNvPr id="9" name="圆角矩形 8"/>
            <p:cNvSpPr/>
            <p:nvPr/>
          </p:nvSpPr>
          <p:spPr>
            <a:xfrm>
              <a:off x="6346209" y="4394579"/>
              <a:ext cx="1091821" cy="436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map</a:t>
              </a:r>
              <a:endParaRPr lang="zh-CN" altLang="en-US" dirty="0"/>
            </a:p>
          </p:txBody>
        </p:sp>
        <p:cxnSp>
          <p:nvCxnSpPr>
            <p:cNvPr id="11" name="直接箭头连接符 10"/>
            <p:cNvCxnSpPr/>
            <p:nvPr/>
          </p:nvCxnSpPr>
          <p:spPr>
            <a:xfrm flipV="1">
              <a:off x="7451678" y="4135272"/>
              <a:ext cx="1624083" cy="4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616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696" y="1829291"/>
            <a:ext cx="9288171" cy="4344006"/>
          </a:xfrm>
        </p:spPr>
      </p:pic>
    </p:spTree>
    <p:extLst>
      <p:ext uri="{BB962C8B-B14F-4D97-AF65-F5344CB8AC3E}">
        <p14:creationId xmlns:p14="http://schemas.microsoft.com/office/powerpoint/2010/main" val="3986562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7" y="1690688"/>
            <a:ext cx="10848833" cy="4486275"/>
          </a:xfrm>
        </p:spPr>
        <p:txBody>
          <a:bodyPr/>
          <a:lstStyle/>
          <a:p>
            <a:r>
              <a:rPr lang="en-US" altLang="zh-CN" dirty="0"/>
              <a:t>__</a:t>
            </a:r>
            <a:r>
              <a:rPr lang="en-US" altLang="zh-CN" dirty="0" err="1" smtClean="0"/>
              <a:t>get_user_pages</a:t>
            </a:r>
            <a:r>
              <a:rPr lang="en-US" altLang="zh-CN" dirty="0" smtClean="0"/>
              <a:t> </a:t>
            </a:r>
            <a:r>
              <a:rPr lang="zh-CN" altLang="en-US" dirty="0"/>
              <a:t>函</a:t>
            </a:r>
            <a:r>
              <a:rPr lang="zh-CN" altLang="en-US" dirty="0" smtClean="0"/>
              <a:t>数中</a:t>
            </a:r>
            <a:r>
              <a:rPr lang="zh-CN" altLang="en-US" b="1" dirty="0" smtClean="0">
                <a:solidFill>
                  <a:srgbClr val="FF0000"/>
                </a:solidFill>
              </a:rPr>
              <a:t>第一次调用</a:t>
            </a:r>
            <a:r>
              <a:rPr lang="en-US" altLang="zh-CN" dirty="0" err="1" smtClean="0"/>
              <a:t>follow_page_mask</a:t>
            </a:r>
            <a:r>
              <a:rPr lang="zh-CN" altLang="en-US" dirty="0" smtClean="0"/>
              <a:t>函数返回空之后进入</a:t>
            </a:r>
            <a:r>
              <a:rPr lang="en-US" altLang="zh-CN" dirty="0" err="1" smtClean="0"/>
              <a:t>faultin_page</a:t>
            </a:r>
            <a:r>
              <a:rPr lang="zh-CN" altLang="en-US" dirty="0" smtClean="0"/>
              <a:t>函数</a:t>
            </a:r>
            <a:endParaRPr lang="en-US" altLang="zh-CN" dirty="0" smtClean="0"/>
          </a:p>
          <a:p>
            <a:r>
              <a:rPr lang="zh-CN" altLang="en-US" dirty="0"/>
              <a:t>最</a:t>
            </a:r>
            <a:r>
              <a:rPr lang="zh-CN" altLang="en-US" dirty="0" smtClean="0"/>
              <a:t>后</a:t>
            </a:r>
            <a:r>
              <a:rPr lang="en-US" altLang="zh-CN" dirty="0" err="1" smtClean="0"/>
              <a:t>faultin_page</a:t>
            </a:r>
            <a:r>
              <a:rPr lang="zh-CN" altLang="en-US" dirty="0" smtClean="0"/>
              <a:t>函数返回到</a:t>
            </a:r>
            <a:r>
              <a:rPr lang="en-US" altLang="zh-CN" dirty="0" smtClean="0"/>
              <a:t>__</a:t>
            </a:r>
            <a:r>
              <a:rPr lang="en-US" altLang="zh-CN" dirty="0" err="1" smtClean="0"/>
              <a:t>get_user_pages</a:t>
            </a:r>
            <a:r>
              <a:rPr lang="zh-CN" altLang="en-US" dirty="0" smtClean="0"/>
              <a:t>函数中</a:t>
            </a:r>
            <a:endParaRPr lang="en-US" altLang="zh-CN" dirty="0" smtClean="0"/>
          </a:p>
          <a:p>
            <a:r>
              <a:rPr lang="en-US" altLang="zh-CN" dirty="0" err="1" smtClean="0"/>
              <a:t>faultin_page</a:t>
            </a:r>
            <a:r>
              <a:rPr lang="zh-CN" altLang="en-US" dirty="0" smtClean="0"/>
              <a:t>返回值为</a:t>
            </a:r>
            <a:r>
              <a:rPr lang="en-US" altLang="zh-CN" dirty="0" smtClean="0"/>
              <a:t>0</a:t>
            </a:r>
            <a:r>
              <a:rPr lang="zh-CN" altLang="en-US" dirty="0" smtClean="0"/>
              <a:t>，</a:t>
            </a:r>
            <a:r>
              <a:rPr lang="en-US" altLang="zh-CN" dirty="0" err="1" smtClean="0"/>
              <a:t>goto</a:t>
            </a:r>
            <a:r>
              <a:rPr lang="en-US" altLang="zh-CN" dirty="0" smtClean="0"/>
              <a:t> retry</a:t>
            </a:r>
            <a:r>
              <a:rPr lang="zh-CN" altLang="en-US" dirty="0"/>
              <a:t>进</a:t>
            </a:r>
            <a:r>
              <a:rPr lang="zh-CN" altLang="en-US" dirty="0" smtClean="0"/>
              <a:t>行</a:t>
            </a:r>
            <a:r>
              <a:rPr lang="zh-CN" altLang="en-US" b="1" dirty="0" smtClean="0">
                <a:solidFill>
                  <a:srgbClr val="FF0000"/>
                </a:solidFill>
              </a:rPr>
              <a:t>第二次调用</a:t>
            </a:r>
            <a:r>
              <a:rPr lang="en-US" altLang="zh-CN" dirty="0" err="1" smtClean="0"/>
              <a:t>follow_page_mask</a:t>
            </a:r>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1214865" y="3716874"/>
            <a:ext cx="6538370" cy="2460089"/>
          </a:xfrm>
          <a:prstGeom prst="rect">
            <a:avLst/>
          </a:prstGeom>
        </p:spPr>
      </p:pic>
    </p:spTree>
    <p:extLst>
      <p:ext uri="{BB962C8B-B14F-4D97-AF65-F5344CB8AC3E}">
        <p14:creationId xmlns:p14="http://schemas.microsoft.com/office/powerpoint/2010/main" val="411632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概述</a:t>
            </a:r>
            <a:endParaRPr lang="zh-CN" altLang="en-US" dirty="0"/>
          </a:p>
        </p:txBody>
      </p:sp>
      <p:sp>
        <p:nvSpPr>
          <p:cNvPr id="3" name="内容占位符 2"/>
          <p:cNvSpPr>
            <a:spLocks noGrp="1"/>
          </p:cNvSpPr>
          <p:nvPr>
            <p:ph idx="1"/>
          </p:nvPr>
        </p:nvSpPr>
        <p:spPr/>
        <p:txBody>
          <a:bodyPr/>
          <a:lstStyle/>
          <a:p>
            <a:pPr latinLnBrk="1"/>
            <a:r>
              <a:rPr lang="zh-CN" altLang="en-US" b="1" dirty="0"/>
              <a:t>漏洞编号：</a:t>
            </a:r>
            <a:r>
              <a:rPr lang="en-US" altLang="zh-CN" dirty="0"/>
              <a:t>CVE-2016-5195</a:t>
            </a:r>
          </a:p>
          <a:p>
            <a:pPr latinLnBrk="1"/>
            <a:r>
              <a:rPr lang="zh-CN" altLang="en-US" b="1" dirty="0"/>
              <a:t>漏洞类型：</a:t>
            </a:r>
            <a:r>
              <a:rPr lang="zh-CN" altLang="en-US" dirty="0"/>
              <a:t>内核竞态条件漏洞</a:t>
            </a:r>
          </a:p>
          <a:p>
            <a:pPr latinLnBrk="1"/>
            <a:r>
              <a:rPr lang="zh-CN" altLang="en-US" b="1" dirty="0"/>
              <a:t>漏洞危害：</a:t>
            </a:r>
            <a:r>
              <a:rPr lang="zh-CN" altLang="en-US" dirty="0"/>
              <a:t>本地提权</a:t>
            </a:r>
          </a:p>
          <a:p>
            <a:pPr latinLnBrk="1"/>
            <a:r>
              <a:rPr lang="zh-CN" altLang="en-US" b="1" dirty="0"/>
              <a:t>影响范围：</a:t>
            </a:r>
            <a:r>
              <a:rPr lang="en-US" altLang="zh-CN" dirty="0"/>
              <a:t>Linux </a:t>
            </a:r>
            <a:r>
              <a:rPr lang="en-US" altLang="zh-CN" dirty="0" smtClean="0"/>
              <a:t>kernel&gt;2.6.22 </a:t>
            </a:r>
            <a:r>
              <a:rPr lang="en-US" altLang="zh-CN" dirty="0"/>
              <a:t>(released in 2007</a:t>
            </a:r>
            <a:r>
              <a:rPr lang="en-US" altLang="zh-CN" dirty="0" smtClean="0"/>
              <a:t>)</a:t>
            </a:r>
          </a:p>
          <a:p>
            <a:pPr latinLnBrk="1"/>
            <a:r>
              <a:rPr lang="zh-CN" altLang="en-US" b="1" dirty="0"/>
              <a:t>漏</a:t>
            </a:r>
            <a:r>
              <a:rPr lang="zh-CN" altLang="en-US" b="1" dirty="0" smtClean="0"/>
              <a:t>洞原因</a:t>
            </a:r>
            <a:r>
              <a:rPr lang="zh-CN" altLang="en-US" dirty="0" smtClean="0"/>
              <a:t>：</a:t>
            </a:r>
            <a:r>
              <a:rPr lang="en-US" altLang="zh-CN" dirty="0" err="1" smtClean="0"/>
              <a:t>get_user_page</a:t>
            </a:r>
            <a:r>
              <a:rPr lang="zh-CN" altLang="en-US" dirty="0"/>
              <a:t>内核函数在处理</a:t>
            </a:r>
            <a:r>
              <a:rPr lang="en-US" altLang="zh-CN" dirty="0"/>
              <a:t>Copy-on-Write(</a:t>
            </a:r>
            <a:r>
              <a:rPr lang="zh-CN" altLang="en-US" dirty="0"/>
              <a:t>以下使用</a:t>
            </a:r>
            <a:r>
              <a:rPr lang="en-US" altLang="zh-CN" dirty="0">
                <a:solidFill>
                  <a:srgbClr val="FF0000"/>
                </a:solidFill>
              </a:rPr>
              <a:t>COW</a:t>
            </a:r>
            <a:r>
              <a:rPr lang="zh-CN" altLang="en-US" dirty="0"/>
              <a:t>表示</a:t>
            </a:r>
            <a:r>
              <a:rPr lang="en-US" altLang="zh-CN" dirty="0"/>
              <a:t>)</a:t>
            </a:r>
            <a:r>
              <a:rPr lang="zh-CN" altLang="en-US" dirty="0"/>
              <a:t>的过程中，可能产出</a:t>
            </a:r>
            <a:r>
              <a:rPr lang="zh-CN" altLang="en-US" b="1" dirty="0">
                <a:solidFill>
                  <a:srgbClr val="FF0000"/>
                </a:solidFill>
              </a:rPr>
              <a:t>竞态条件</a:t>
            </a:r>
            <a:r>
              <a:rPr lang="zh-CN" altLang="en-US" dirty="0"/>
              <a:t>造成</a:t>
            </a:r>
            <a:r>
              <a:rPr lang="en-US" altLang="zh-CN" dirty="0"/>
              <a:t>COW</a:t>
            </a:r>
            <a:r>
              <a:rPr lang="zh-CN" altLang="en-US" dirty="0"/>
              <a:t>过程被破坏，导致出现</a:t>
            </a:r>
            <a:r>
              <a:rPr lang="zh-CN" altLang="en-US" dirty="0">
                <a:solidFill>
                  <a:srgbClr val="FF0000"/>
                </a:solidFill>
              </a:rPr>
              <a:t>写数据</a:t>
            </a:r>
            <a:r>
              <a:rPr lang="zh-CN" altLang="en-US" dirty="0"/>
              <a:t>到进程地址空间内</a:t>
            </a:r>
            <a:r>
              <a:rPr lang="zh-CN" altLang="en-US" dirty="0">
                <a:solidFill>
                  <a:srgbClr val="FF0000"/>
                </a:solidFill>
              </a:rPr>
              <a:t>只读内存区域</a:t>
            </a:r>
            <a:r>
              <a:rPr lang="zh-CN" altLang="en-US" dirty="0"/>
              <a:t>的机会</a:t>
            </a:r>
            <a:endParaRPr lang="en-US" altLang="zh-CN" dirty="0"/>
          </a:p>
        </p:txBody>
      </p:sp>
    </p:spTree>
    <p:extLst>
      <p:ext uri="{BB962C8B-B14F-4D97-AF65-F5344CB8AC3E}">
        <p14:creationId xmlns:p14="http://schemas.microsoft.com/office/powerpoint/2010/main" val="3119244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83" y="0"/>
            <a:ext cx="10515600" cy="1325563"/>
          </a:xfrm>
        </p:spPr>
        <p:txBody>
          <a:bodyPr/>
          <a:lstStyle/>
          <a:p>
            <a:r>
              <a:rPr lang="zh-CN" altLang="en-US" dirty="0"/>
              <a:t>漏洞原理分析</a:t>
            </a:r>
          </a:p>
        </p:txBody>
      </p:sp>
      <p:sp>
        <p:nvSpPr>
          <p:cNvPr id="3" name="内容占位符 2"/>
          <p:cNvSpPr>
            <a:spLocks noGrp="1"/>
          </p:cNvSpPr>
          <p:nvPr>
            <p:ph idx="1"/>
          </p:nvPr>
        </p:nvSpPr>
        <p:spPr>
          <a:xfrm>
            <a:off x="504966" y="1172072"/>
            <a:ext cx="11109279" cy="5542627"/>
          </a:xfrm>
        </p:spPr>
        <p:txBody>
          <a:bodyPr>
            <a:normAutofit lnSpcReduction="10000"/>
          </a:bodyPr>
          <a:lstStyle/>
          <a:p>
            <a:r>
              <a:rPr lang="zh-CN" altLang="en-US" b="1" dirty="0" smtClean="0">
                <a:solidFill>
                  <a:srgbClr val="FF0000"/>
                </a:solidFill>
              </a:rPr>
              <a:t>第二次调用</a:t>
            </a:r>
            <a:r>
              <a:rPr lang="en-US" altLang="zh-CN" dirty="0" err="1" smtClean="0"/>
              <a:t>follow_page_mask</a:t>
            </a:r>
            <a:endParaRPr lang="en-US" altLang="zh-CN" dirty="0" smtClean="0"/>
          </a:p>
          <a:p>
            <a:r>
              <a:rPr lang="en-US" altLang="zh-CN" dirty="0" err="1"/>
              <a:t>follow_page_mask</a:t>
            </a:r>
            <a:endParaRPr lang="en-US" altLang="zh-CN" dirty="0"/>
          </a:p>
          <a:p>
            <a:pPr lvl="1"/>
            <a:r>
              <a:rPr lang="en-US" altLang="zh-CN" dirty="0"/>
              <a:t> </a:t>
            </a:r>
            <a:r>
              <a:rPr lang="en-US" altLang="zh-CN" dirty="0" smtClean="0"/>
              <a:t>  </a:t>
            </a:r>
            <a:r>
              <a:rPr lang="en-US" altLang="zh-CN" dirty="0" err="1"/>
              <a:t>follow_page_pte</a:t>
            </a:r>
            <a:endParaRPr lang="en-US" altLang="zh-CN" dirty="0"/>
          </a:p>
          <a:p>
            <a:r>
              <a:rPr lang="en-US" altLang="zh-CN" dirty="0"/>
              <a:t>   </a:t>
            </a:r>
            <a:r>
              <a:rPr lang="en-US" altLang="zh-CN" dirty="0" smtClean="0"/>
              <a:t>		 </a:t>
            </a:r>
            <a:r>
              <a:rPr lang="en-US" altLang="zh-CN" dirty="0"/>
              <a:t>(flags &amp; FOLL_WRITE) &amp;&amp; !</a:t>
            </a:r>
            <a:r>
              <a:rPr lang="en-US" altLang="zh-CN" dirty="0" err="1">
                <a:solidFill>
                  <a:srgbClr val="FF0000"/>
                </a:solidFill>
              </a:rPr>
              <a:t>pte_write</a:t>
            </a:r>
            <a:r>
              <a:rPr lang="en-US" altLang="zh-CN" dirty="0">
                <a:solidFill>
                  <a:srgbClr val="FF0000"/>
                </a:solidFill>
              </a:rPr>
              <a:t>(</a:t>
            </a:r>
            <a:r>
              <a:rPr lang="en-US" altLang="zh-CN" dirty="0" err="1">
                <a:solidFill>
                  <a:srgbClr val="FF0000"/>
                </a:solidFill>
              </a:rPr>
              <a:t>pte</a:t>
            </a:r>
            <a:r>
              <a:rPr lang="en-US" altLang="zh-CN" dirty="0">
                <a:solidFill>
                  <a:srgbClr val="FF0000"/>
                </a:solidFill>
              </a:rPr>
              <a:t>)</a:t>
            </a:r>
            <a:r>
              <a:rPr lang="en-US" altLang="zh-CN" dirty="0"/>
              <a:t> &lt;- retry </a:t>
            </a:r>
            <a:r>
              <a:rPr lang="en-US" altLang="zh-CN" dirty="0" smtClean="0"/>
              <a:t>fault</a:t>
            </a:r>
          </a:p>
          <a:p>
            <a:endParaRPr lang="en-US" altLang="zh-CN" dirty="0"/>
          </a:p>
          <a:p>
            <a:r>
              <a:rPr lang="zh-CN" altLang="en-US" b="1" dirty="0" smtClean="0">
                <a:solidFill>
                  <a:srgbClr val="FF0000"/>
                </a:solidFill>
              </a:rPr>
              <a:t>第</a:t>
            </a:r>
            <a:r>
              <a:rPr lang="zh-CN" altLang="en-US" b="1" dirty="0">
                <a:solidFill>
                  <a:srgbClr val="FF0000"/>
                </a:solidFill>
              </a:rPr>
              <a:t>二次调用</a:t>
            </a:r>
            <a:r>
              <a:rPr lang="en-US" altLang="zh-CN" dirty="0" err="1"/>
              <a:t>follow_page_mask</a:t>
            </a:r>
            <a:r>
              <a:rPr lang="zh-CN" altLang="en-US" dirty="0"/>
              <a:t>寻找页表</a:t>
            </a:r>
            <a:r>
              <a:rPr lang="zh-CN" altLang="en-US" dirty="0" smtClean="0"/>
              <a:t>项</a:t>
            </a:r>
            <a:endParaRPr lang="en-US" altLang="zh-CN" dirty="0" smtClean="0"/>
          </a:p>
          <a:p>
            <a:r>
              <a:rPr lang="en-US" altLang="zh-CN" dirty="0" err="1" smtClean="0"/>
              <a:t>follow_page_mask</a:t>
            </a:r>
            <a:r>
              <a:rPr lang="zh-CN" altLang="en-US" dirty="0"/>
              <a:t>会调用</a:t>
            </a:r>
            <a:r>
              <a:rPr lang="en-US" altLang="zh-CN" dirty="0" err="1"/>
              <a:t>follow_page_pte</a:t>
            </a:r>
            <a:r>
              <a:rPr lang="zh-CN" altLang="en-US" dirty="0"/>
              <a:t>函</a:t>
            </a:r>
            <a:r>
              <a:rPr lang="zh-CN" altLang="en-US" dirty="0" smtClean="0"/>
              <a:t>数</a:t>
            </a:r>
            <a:endParaRPr lang="en-US" altLang="zh-CN" dirty="0" smtClean="0"/>
          </a:p>
          <a:p>
            <a:pPr lvl="1"/>
            <a:r>
              <a:rPr lang="zh-CN" altLang="en-US" dirty="0" smtClean="0"/>
              <a:t>该函数通</a:t>
            </a:r>
            <a:r>
              <a:rPr lang="zh-CN" altLang="en-US" dirty="0"/>
              <a:t>过</a:t>
            </a:r>
            <a:r>
              <a:rPr lang="en-US" altLang="zh-CN" dirty="0"/>
              <a:t>flag</a:t>
            </a:r>
            <a:r>
              <a:rPr lang="zh-CN" altLang="en-US" dirty="0"/>
              <a:t>参数的</a:t>
            </a:r>
            <a:r>
              <a:rPr lang="en-US" altLang="zh-CN" dirty="0"/>
              <a:t>FOLL_WRITE</a:t>
            </a:r>
            <a:r>
              <a:rPr lang="zh-CN" altLang="en-US" dirty="0"/>
              <a:t>位是否为</a:t>
            </a:r>
            <a:r>
              <a:rPr lang="en-US" altLang="zh-CN" dirty="0"/>
              <a:t>1</a:t>
            </a:r>
            <a:r>
              <a:rPr lang="zh-CN" altLang="en-US" dirty="0"/>
              <a:t>判断要是否需要该页具有写权限，以及通过页表项的</a:t>
            </a:r>
            <a:r>
              <a:rPr lang="en-US" altLang="zh-CN" dirty="0"/>
              <a:t>VM_WRITE</a:t>
            </a:r>
            <a:r>
              <a:rPr lang="zh-CN" altLang="en-US" dirty="0"/>
              <a:t>位是否为</a:t>
            </a:r>
            <a:r>
              <a:rPr lang="en-US" altLang="zh-CN" dirty="0"/>
              <a:t>1</a:t>
            </a:r>
            <a:r>
              <a:rPr lang="zh-CN" altLang="en-US" dirty="0"/>
              <a:t>来判断该页是否可写</a:t>
            </a:r>
            <a:r>
              <a:rPr lang="zh-CN" altLang="en-US" dirty="0" smtClean="0"/>
              <a:t>。</a:t>
            </a:r>
            <a:endParaRPr lang="en-US" altLang="zh-CN" dirty="0" smtClean="0"/>
          </a:p>
          <a:p>
            <a:pPr lvl="1"/>
            <a:r>
              <a:rPr lang="zh-CN" altLang="en-US" dirty="0" smtClean="0"/>
              <a:t>由于</a:t>
            </a:r>
            <a:r>
              <a:rPr lang="en-US" altLang="zh-CN" dirty="0" smtClean="0"/>
              <a:t>map</a:t>
            </a:r>
            <a:r>
              <a:rPr lang="zh-CN" altLang="en-US" dirty="0" smtClean="0"/>
              <a:t>是</a:t>
            </a:r>
            <a:r>
              <a:rPr lang="zh-CN" altLang="en-US" dirty="0"/>
              <a:t>以</a:t>
            </a:r>
            <a:r>
              <a:rPr lang="en-US" altLang="zh-CN" dirty="0"/>
              <a:t>PROT_READ</a:t>
            </a:r>
            <a:r>
              <a:rPr lang="zh-CN" altLang="en-US" dirty="0"/>
              <a:t>和</a:t>
            </a:r>
            <a:r>
              <a:rPr lang="en-US" altLang="zh-CN" dirty="0"/>
              <a:t>MAP_PRIVATE</a:t>
            </a:r>
            <a:r>
              <a:rPr lang="zh-CN" altLang="en-US" dirty="0"/>
              <a:t>的的形式进行映射的</a:t>
            </a:r>
            <a:r>
              <a:rPr lang="zh-CN" altLang="en-US" dirty="0" smtClean="0"/>
              <a:t>。</a:t>
            </a:r>
            <a:endParaRPr lang="en-US" altLang="zh-CN" dirty="0" smtClean="0"/>
          </a:p>
          <a:p>
            <a:pPr lvl="1"/>
            <a:r>
              <a:rPr lang="zh-CN" altLang="en-US" dirty="0" smtClean="0"/>
              <a:t>所</a:t>
            </a:r>
            <a:r>
              <a:rPr lang="zh-CN" altLang="en-US" dirty="0"/>
              <a:t>以</a:t>
            </a:r>
            <a:r>
              <a:rPr lang="en-US" altLang="zh-CN" dirty="0"/>
              <a:t>VM_WRITE</a:t>
            </a:r>
            <a:r>
              <a:rPr lang="zh-CN" altLang="en-US" dirty="0"/>
              <a:t>为</a:t>
            </a:r>
            <a:r>
              <a:rPr lang="en-US" altLang="zh-CN" dirty="0"/>
              <a:t>0</a:t>
            </a:r>
            <a:r>
              <a:rPr lang="zh-CN" altLang="en-US" dirty="0"/>
              <a:t>，</a:t>
            </a:r>
            <a:r>
              <a:rPr lang="zh-CN" altLang="en-US" dirty="0">
                <a:solidFill>
                  <a:srgbClr val="FF0000"/>
                </a:solidFill>
              </a:rPr>
              <a:t>又因</a:t>
            </a:r>
            <a:r>
              <a:rPr lang="zh-CN" altLang="en-US" dirty="0" smtClean="0">
                <a:solidFill>
                  <a:srgbClr val="FF0000"/>
                </a:solidFill>
              </a:rPr>
              <a:t>为要</a:t>
            </a:r>
            <a:r>
              <a:rPr lang="zh-CN" altLang="en-US" dirty="0">
                <a:solidFill>
                  <a:srgbClr val="FF0000"/>
                </a:solidFill>
              </a:rPr>
              <a:t>求页表项要具有写权限，所以</a:t>
            </a:r>
            <a:r>
              <a:rPr lang="en-US" altLang="zh-CN" dirty="0">
                <a:solidFill>
                  <a:srgbClr val="FF0000"/>
                </a:solidFill>
              </a:rPr>
              <a:t>FOLL_WRITE</a:t>
            </a:r>
            <a:r>
              <a:rPr lang="zh-CN" altLang="en-US" dirty="0">
                <a:solidFill>
                  <a:srgbClr val="FF0000"/>
                </a:solidFill>
              </a:rPr>
              <a:t>为</a:t>
            </a:r>
            <a:r>
              <a:rPr lang="en-US" altLang="zh-CN" dirty="0" smtClean="0">
                <a:solidFill>
                  <a:srgbClr val="FF0000"/>
                </a:solidFill>
              </a:rPr>
              <a:t>1</a:t>
            </a:r>
          </a:p>
          <a:p>
            <a:pPr lvl="1"/>
            <a:r>
              <a:rPr lang="zh-CN" altLang="en-US" dirty="0" smtClean="0">
                <a:solidFill>
                  <a:srgbClr val="FF0000"/>
                </a:solidFill>
              </a:rPr>
              <a:t>从</a:t>
            </a:r>
            <a:r>
              <a:rPr lang="zh-CN" altLang="en-US" dirty="0">
                <a:solidFill>
                  <a:srgbClr val="FF0000"/>
                </a:solidFill>
              </a:rPr>
              <a:t>而导致这次寻页会再次触发一个</a:t>
            </a:r>
            <a:r>
              <a:rPr lang="en-US" altLang="zh-CN" dirty="0" err="1" smtClean="0">
                <a:solidFill>
                  <a:srgbClr val="FF0000"/>
                </a:solidFill>
              </a:rPr>
              <a:t>pagefault</a:t>
            </a:r>
            <a:endParaRPr lang="en-US" altLang="zh-CN" dirty="0" smtClean="0">
              <a:solidFill>
                <a:srgbClr val="FF0000"/>
              </a:solidFill>
            </a:endParaRPr>
          </a:p>
          <a:p>
            <a:pPr lvl="1"/>
            <a:r>
              <a:rPr lang="en-US" altLang="zh-CN" dirty="0" err="1" smtClean="0">
                <a:solidFill>
                  <a:srgbClr val="FF0000"/>
                </a:solidFill>
              </a:rPr>
              <a:t>faultin_page</a:t>
            </a:r>
            <a:r>
              <a:rPr lang="zh-CN" altLang="en-US" dirty="0">
                <a:solidFill>
                  <a:srgbClr val="FF0000"/>
                </a:solidFill>
              </a:rPr>
              <a:t>会再次调用</a:t>
            </a:r>
            <a:r>
              <a:rPr lang="en-US" altLang="zh-CN" dirty="0" err="1">
                <a:solidFill>
                  <a:srgbClr val="FF0000"/>
                </a:solidFill>
              </a:rPr>
              <a:t>handle_mm_fault</a:t>
            </a:r>
            <a:r>
              <a:rPr lang="zh-CN" altLang="en-US" dirty="0">
                <a:solidFill>
                  <a:srgbClr val="FF0000"/>
                </a:solidFill>
              </a:rPr>
              <a:t>进行处理。</a:t>
            </a:r>
          </a:p>
        </p:txBody>
      </p:sp>
    </p:spTree>
    <p:extLst>
      <p:ext uri="{BB962C8B-B14F-4D97-AF65-F5344CB8AC3E}">
        <p14:creationId xmlns:p14="http://schemas.microsoft.com/office/powerpoint/2010/main" val="2492518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8"/>
            <a:ext cx="11027391" cy="5024011"/>
          </a:xfrm>
        </p:spPr>
        <p:txBody>
          <a:bodyPr>
            <a:normAutofit/>
          </a:bodyPr>
          <a:lstStyle/>
          <a:p>
            <a:r>
              <a:rPr lang="zh-CN" altLang="en-US" b="1" dirty="0" smtClean="0">
                <a:solidFill>
                  <a:srgbClr val="FF0000"/>
                </a:solidFill>
              </a:rPr>
              <a:t>第二次调用</a:t>
            </a:r>
            <a:r>
              <a:rPr lang="en-US" altLang="zh-CN" dirty="0" err="1" smtClean="0"/>
              <a:t>follow_page_mask</a:t>
            </a:r>
            <a:endParaRPr lang="en-US" altLang="zh-CN" dirty="0" smtClean="0"/>
          </a:p>
          <a:p>
            <a:pPr marL="228600" lvl="1">
              <a:spcBef>
                <a:spcPts val="1000"/>
              </a:spcBef>
            </a:pPr>
            <a:r>
              <a:rPr lang="en-US" altLang="zh-CN" dirty="0" err="1" smtClean="0"/>
              <a:t>follow_page_mask</a:t>
            </a:r>
            <a:r>
              <a:rPr lang="en-US" altLang="zh-CN" dirty="0"/>
              <a:t>--&gt;</a:t>
            </a:r>
            <a:r>
              <a:rPr lang="en-US" altLang="zh-CN" dirty="0" err="1" smtClean="0"/>
              <a:t>follow_page_pte</a:t>
            </a:r>
            <a:endParaRPr lang="en-US" altLang="zh-CN" dirty="0" smtClean="0"/>
          </a:p>
          <a:p>
            <a:endParaRPr lang="en-US" altLang="zh-CN" dirty="0" smtClean="0"/>
          </a:p>
          <a:p>
            <a:r>
              <a:rPr lang="zh-CN" altLang="en-US" dirty="0" smtClean="0"/>
              <a:t>在</a:t>
            </a:r>
            <a:r>
              <a:rPr lang="en-US" altLang="zh-CN" dirty="0" err="1" smtClean="0"/>
              <a:t>follow_page_pte</a:t>
            </a:r>
            <a:r>
              <a:rPr lang="zh-CN" altLang="en-US" dirty="0" smtClean="0"/>
              <a:t>函数中有如下判断</a:t>
            </a:r>
            <a:endParaRPr lang="en-US" altLang="zh-CN" dirty="0" smtClean="0"/>
          </a:p>
          <a:p>
            <a:endParaRPr lang="en-US" altLang="zh-CN" dirty="0"/>
          </a:p>
          <a:p>
            <a:endParaRPr lang="en-US" altLang="zh-CN" dirty="0" smtClean="0"/>
          </a:p>
          <a:p>
            <a:endParaRPr lang="en-US" altLang="zh-CN" dirty="0" smtClean="0"/>
          </a:p>
          <a:p>
            <a:pPr lvl="1"/>
            <a:r>
              <a:rPr lang="zh-CN" altLang="en-US" dirty="0"/>
              <a:t>需</a:t>
            </a:r>
            <a:r>
              <a:rPr lang="zh-CN" altLang="en-US" dirty="0" smtClean="0"/>
              <a:t>要执行写操作而对应的页又不具备写权限（只读），因此返回</a:t>
            </a:r>
            <a:r>
              <a:rPr lang="en-US" altLang="zh-CN" dirty="0" smtClean="0"/>
              <a:t>NULL</a:t>
            </a:r>
          </a:p>
          <a:p>
            <a:pPr lvl="1"/>
            <a:r>
              <a:rPr lang="en-US" altLang="zh-CN" dirty="0" err="1" smtClean="0"/>
              <a:t>follow_page_pte</a:t>
            </a:r>
            <a:r>
              <a:rPr lang="zh-CN" altLang="en-US" dirty="0"/>
              <a:t>返</a:t>
            </a:r>
            <a:r>
              <a:rPr lang="zh-CN" altLang="en-US" dirty="0" smtClean="0"/>
              <a:t>回</a:t>
            </a:r>
            <a:r>
              <a:rPr lang="en-US" altLang="zh-CN" dirty="0" smtClean="0"/>
              <a:t>NULL</a:t>
            </a:r>
            <a:r>
              <a:rPr lang="zh-CN" altLang="en-US" dirty="0" smtClean="0"/>
              <a:t>到</a:t>
            </a:r>
            <a:r>
              <a:rPr lang="en-US" altLang="zh-CN" dirty="0" err="1" smtClean="0"/>
              <a:t>follow_page_mask</a:t>
            </a:r>
            <a:r>
              <a:rPr lang="zh-CN" altLang="en-US" dirty="0" smtClean="0"/>
              <a:t>，最后</a:t>
            </a:r>
            <a:r>
              <a:rPr lang="en-US" altLang="zh-CN" dirty="0" err="1" smtClean="0"/>
              <a:t>follow_page_mask</a:t>
            </a:r>
            <a:r>
              <a:rPr lang="zh-CN" altLang="en-US" dirty="0" smtClean="0"/>
              <a:t>返回</a:t>
            </a:r>
            <a:r>
              <a:rPr lang="en-US" altLang="zh-CN" dirty="0" smtClean="0"/>
              <a:t>NULL</a:t>
            </a:r>
            <a:r>
              <a:rPr lang="zh-CN" altLang="en-US" dirty="0" smtClean="0"/>
              <a:t>，之后再次进入</a:t>
            </a:r>
            <a:r>
              <a:rPr lang="en-US" altLang="zh-CN" dirty="0" err="1" smtClean="0"/>
              <a:t>faultin_page</a:t>
            </a:r>
            <a:r>
              <a:rPr lang="zh-CN" altLang="en-US" dirty="0" smtClean="0"/>
              <a:t>函数</a:t>
            </a:r>
            <a:endParaRPr lang="en-US" altLang="zh-CN" dirty="0" smtClean="0"/>
          </a:p>
          <a:p>
            <a:pPr lvl="1"/>
            <a:endParaRPr lang="en-US" altLang="zh-CN" dirty="0"/>
          </a:p>
          <a:p>
            <a:pPr lvl="1"/>
            <a:endParaRPr lang="en-US" altLang="zh-CN" dirty="0"/>
          </a:p>
        </p:txBody>
      </p:sp>
      <p:pic>
        <p:nvPicPr>
          <p:cNvPr id="4" name="图片 3"/>
          <p:cNvPicPr>
            <a:picLocks noChangeAspect="1"/>
          </p:cNvPicPr>
          <p:nvPr/>
        </p:nvPicPr>
        <p:blipFill>
          <a:blip r:embed="rId3"/>
          <a:stretch>
            <a:fillRect/>
          </a:stretch>
        </p:blipFill>
        <p:spPr>
          <a:xfrm>
            <a:off x="257041" y="3830847"/>
            <a:ext cx="6375771" cy="1076873"/>
          </a:xfrm>
          <a:prstGeom prst="rect">
            <a:avLst/>
          </a:prstGeom>
        </p:spPr>
      </p:pic>
      <p:pic>
        <p:nvPicPr>
          <p:cNvPr id="5" name="图片 4"/>
          <p:cNvPicPr>
            <a:picLocks noChangeAspect="1"/>
          </p:cNvPicPr>
          <p:nvPr/>
        </p:nvPicPr>
        <p:blipFill>
          <a:blip r:embed="rId4"/>
          <a:stretch>
            <a:fillRect/>
          </a:stretch>
        </p:blipFill>
        <p:spPr>
          <a:xfrm>
            <a:off x="6632812" y="3578808"/>
            <a:ext cx="6047619" cy="1580952"/>
          </a:xfrm>
          <a:prstGeom prst="rect">
            <a:avLst/>
          </a:prstGeom>
        </p:spPr>
      </p:pic>
    </p:spTree>
    <p:extLst>
      <p:ext uri="{BB962C8B-B14F-4D97-AF65-F5344CB8AC3E}">
        <p14:creationId xmlns:p14="http://schemas.microsoft.com/office/powerpoint/2010/main" val="1474235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8"/>
            <a:ext cx="11027391" cy="5024011"/>
          </a:xfrm>
        </p:spPr>
        <p:txBody>
          <a:bodyPr>
            <a:normAutofit/>
          </a:bodyPr>
          <a:lstStyle/>
          <a:p>
            <a:r>
              <a:rPr lang="zh-CN" altLang="en-US" b="1" dirty="0" smtClean="0">
                <a:solidFill>
                  <a:srgbClr val="FF0000"/>
                </a:solidFill>
              </a:rPr>
              <a:t>第二次调用</a:t>
            </a:r>
            <a:r>
              <a:rPr lang="en-US" altLang="zh-CN" dirty="0" err="1" smtClean="0"/>
              <a:t>follow_page_mask</a:t>
            </a:r>
            <a:endParaRPr lang="en-US" altLang="zh-CN" dirty="0" smtClean="0"/>
          </a:p>
          <a:p>
            <a:r>
              <a:rPr lang="en-US" altLang="zh-CN" dirty="0" err="1" smtClean="0"/>
              <a:t>follow_page_mask</a:t>
            </a:r>
            <a:r>
              <a:rPr lang="en-US" altLang="zh-CN" dirty="0" smtClean="0"/>
              <a:t> </a:t>
            </a:r>
            <a:r>
              <a:rPr lang="zh-CN" altLang="en-US" dirty="0"/>
              <a:t>返</a:t>
            </a:r>
            <a:r>
              <a:rPr lang="zh-CN" altLang="en-US" dirty="0" smtClean="0"/>
              <a:t>回</a:t>
            </a:r>
            <a:r>
              <a:rPr lang="en-US" altLang="zh-CN" dirty="0" smtClean="0"/>
              <a:t>NULL</a:t>
            </a:r>
            <a:r>
              <a:rPr lang="zh-CN" altLang="en-US" dirty="0" smtClean="0"/>
              <a:t>后再次进入</a:t>
            </a:r>
            <a:r>
              <a:rPr lang="en-US" altLang="zh-CN" dirty="0" err="1" smtClean="0"/>
              <a:t>faultin_page</a:t>
            </a:r>
            <a:r>
              <a:rPr lang="zh-CN" altLang="en-US" dirty="0" smtClean="0"/>
              <a:t>函数的执行流程如下</a:t>
            </a:r>
            <a:endParaRPr lang="en-US" altLang="zh-CN" dirty="0" smtClean="0"/>
          </a:p>
          <a:p>
            <a:pPr lvl="1"/>
            <a:endParaRPr lang="en-US" altLang="zh-CN" dirty="0"/>
          </a:p>
          <a:p>
            <a:pPr lvl="1"/>
            <a:endParaRPr lang="en-US" altLang="zh-CN" dirty="0"/>
          </a:p>
        </p:txBody>
      </p:sp>
      <p:pic>
        <p:nvPicPr>
          <p:cNvPr id="5" name="图片 4"/>
          <p:cNvPicPr>
            <a:picLocks noChangeAspect="1"/>
          </p:cNvPicPr>
          <p:nvPr/>
        </p:nvPicPr>
        <p:blipFill>
          <a:blip r:embed="rId3"/>
          <a:stretch>
            <a:fillRect/>
          </a:stretch>
        </p:blipFill>
        <p:spPr>
          <a:xfrm>
            <a:off x="742665" y="3135495"/>
            <a:ext cx="8633222" cy="3391623"/>
          </a:xfrm>
          <a:prstGeom prst="rect">
            <a:avLst/>
          </a:prstGeom>
        </p:spPr>
      </p:pic>
      <p:grpSp>
        <p:nvGrpSpPr>
          <p:cNvPr id="6" name="组合 5"/>
          <p:cNvGrpSpPr/>
          <p:nvPr/>
        </p:nvGrpSpPr>
        <p:grpSpPr>
          <a:xfrm>
            <a:off x="6346209" y="4135272"/>
            <a:ext cx="4217158" cy="1719618"/>
            <a:chOff x="6346209" y="4135272"/>
            <a:chExt cx="4217158" cy="1719618"/>
          </a:xfrm>
        </p:grpSpPr>
        <p:sp>
          <p:nvSpPr>
            <p:cNvPr id="7" name="矩形 6"/>
            <p:cNvSpPr/>
            <p:nvPr/>
          </p:nvSpPr>
          <p:spPr>
            <a:xfrm>
              <a:off x="9075761" y="4135272"/>
              <a:ext cx="1487606"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COW</a:t>
              </a:r>
              <a:r>
                <a:rPr lang="zh-CN" altLang="en-US" dirty="0" smtClean="0"/>
                <a:t>分配的新页</a:t>
              </a:r>
              <a:endParaRPr lang="en-US" altLang="zh-CN" dirty="0" smtClean="0"/>
            </a:p>
            <a:p>
              <a:pPr algn="ctr"/>
              <a:r>
                <a:rPr lang="zh-CN" altLang="en-US" dirty="0" smtClean="0"/>
                <a:t>（只读）</a:t>
              </a:r>
              <a:endParaRPr lang="zh-CN" altLang="en-US" dirty="0"/>
            </a:p>
          </p:txBody>
        </p:sp>
        <p:sp>
          <p:nvSpPr>
            <p:cNvPr id="8" name="圆角矩形 7"/>
            <p:cNvSpPr/>
            <p:nvPr/>
          </p:nvSpPr>
          <p:spPr>
            <a:xfrm>
              <a:off x="6346209" y="4394579"/>
              <a:ext cx="1091821" cy="436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map</a:t>
              </a:r>
              <a:endParaRPr lang="zh-CN" altLang="en-US" dirty="0"/>
            </a:p>
          </p:txBody>
        </p:sp>
        <p:cxnSp>
          <p:nvCxnSpPr>
            <p:cNvPr id="9" name="直接箭头连接符 8"/>
            <p:cNvCxnSpPr/>
            <p:nvPr/>
          </p:nvCxnSpPr>
          <p:spPr>
            <a:xfrm flipV="1">
              <a:off x="7451678" y="4135272"/>
              <a:ext cx="1624083" cy="4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2581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8"/>
            <a:ext cx="11027391" cy="5024011"/>
          </a:xfrm>
        </p:spPr>
        <p:txBody>
          <a:bodyPr>
            <a:normAutofit/>
          </a:bodyPr>
          <a:lstStyle/>
          <a:p>
            <a:r>
              <a:rPr lang="zh-CN" altLang="en-US" b="1" dirty="0" smtClean="0">
                <a:solidFill>
                  <a:srgbClr val="FF0000"/>
                </a:solidFill>
              </a:rPr>
              <a:t>第二次调用</a:t>
            </a:r>
            <a:r>
              <a:rPr lang="en-US" altLang="zh-CN" dirty="0" err="1" smtClean="0"/>
              <a:t>follow_page_mask</a:t>
            </a:r>
            <a:endParaRPr lang="en-US" altLang="zh-CN" dirty="0" smtClean="0"/>
          </a:p>
          <a:p>
            <a:r>
              <a:rPr lang="zh-CN" altLang="en-US" dirty="0" smtClean="0"/>
              <a:t>再次进入</a:t>
            </a:r>
            <a:r>
              <a:rPr lang="en-US" altLang="zh-CN" dirty="0" err="1" smtClean="0"/>
              <a:t>faultin_page</a:t>
            </a:r>
            <a:r>
              <a:rPr lang="zh-CN" altLang="en-US" dirty="0" smtClean="0"/>
              <a:t>函数</a:t>
            </a:r>
            <a:endParaRPr lang="en-US" altLang="zh-CN" dirty="0" smtClean="0"/>
          </a:p>
          <a:p>
            <a:pPr lvl="1"/>
            <a:r>
              <a:rPr lang="en-US" altLang="zh-CN" dirty="0" err="1" smtClean="0"/>
              <a:t>handle_pte_fault</a:t>
            </a:r>
            <a:r>
              <a:rPr lang="zh-CN" altLang="en-US" dirty="0" smtClean="0"/>
              <a:t>函数中</a:t>
            </a:r>
            <a:endParaRPr lang="en-US" altLang="zh-CN" dirty="0" smtClean="0"/>
          </a:p>
          <a:p>
            <a:pPr lvl="1"/>
            <a:r>
              <a:rPr lang="zh-CN" altLang="en-US" dirty="0" smtClean="0"/>
              <a:t>由于请求执行写操作而页面不可写，转到</a:t>
            </a:r>
            <a:r>
              <a:rPr lang="en-US" altLang="zh-CN" dirty="0" err="1" smtClean="0"/>
              <a:t>do_wp_page</a:t>
            </a:r>
            <a:r>
              <a:rPr lang="zh-CN" altLang="en-US" dirty="0" smtClean="0"/>
              <a:t>函数中去执行</a:t>
            </a:r>
            <a:endParaRPr lang="en-US" altLang="zh-CN" dirty="0"/>
          </a:p>
          <a:p>
            <a:pPr lvl="1"/>
            <a:endParaRPr lang="en-US" altLang="zh-CN" dirty="0"/>
          </a:p>
        </p:txBody>
      </p:sp>
      <p:pic>
        <p:nvPicPr>
          <p:cNvPr id="4" name="图片 3"/>
          <p:cNvPicPr>
            <a:picLocks noChangeAspect="1"/>
          </p:cNvPicPr>
          <p:nvPr/>
        </p:nvPicPr>
        <p:blipFill>
          <a:blip r:embed="rId3"/>
          <a:stretch>
            <a:fillRect/>
          </a:stretch>
        </p:blipFill>
        <p:spPr>
          <a:xfrm>
            <a:off x="1072621" y="3940652"/>
            <a:ext cx="5778685" cy="1532100"/>
          </a:xfrm>
          <a:prstGeom prst="rect">
            <a:avLst/>
          </a:prstGeom>
        </p:spPr>
      </p:pic>
      <p:sp>
        <p:nvSpPr>
          <p:cNvPr id="6" name="文本框 5"/>
          <p:cNvSpPr txBox="1"/>
          <p:nvPr/>
        </p:nvSpPr>
        <p:spPr>
          <a:xfrm>
            <a:off x="7519916" y="2838734"/>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736037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9"/>
            <a:ext cx="11687034" cy="4955772"/>
          </a:xfrm>
        </p:spPr>
        <p:txBody>
          <a:bodyPr>
            <a:normAutofit/>
          </a:bodyPr>
          <a:lstStyle/>
          <a:p>
            <a:r>
              <a:rPr lang="zh-CN" altLang="en-US" b="1" dirty="0" smtClean="0">
                <a:solidFill>
                  <a:srgbClr val="FF0000"/>
                </a:solidFill>
              </a:rPr>
              <a:t>第二次调用</a:t>
            </a:r>
            <a:r>
              <a:rPr lang="en-US" altLang="zh-CN" dirty="0" err="1" smtClean="0"/>
              <a:t>follow_page_mask</a:t>
            </a:r>
            <a:endParaRPr lang="en-US" altLang="zh-CN" dirty="0" smtClean="0"/>
          </a:p>
          <a:p>
            <a:r>
              <a:rPr lang="zh-CN" altLang="en-US" dirty="0" smtClean="0"/>
              <a:t>转到</a:t>
            </a:r>
            <a:r>
              <a:rPr lang="en-US" altLang="zh-CN" dirty="0" err="1" smtClean="0"/>
              <a:t>do_wp_page</a:t>
            </a:r>
            <a:r>
              <a:rPr lang="zh-CN" altLang="en-US" dirty="0" smtClean="0"/>
              <a:t>函数中去执行</a:t>
            </a:r>
            <a:endParaRPr lang="en-US" altLang="zh-CN" dirty="0"/>
          </a:p>
          <a:p>
            <a:pPr lvl="1"/>
            <a:r>
              <a:rPr lang="en-US" altLang="zh-CN" dirty="0" err="1"/>
              <a:t>do_wp_page</a:t>
            </a:r>
            <a:r>
              <a:rPr lang="zh-CN" altLang="en-US" dirty="0"/>
              <a:t>会进行一系列的检查来判断是否需要真的进行</a:t>
            </a:r>
            <a:r>
              <a:rPr lang="en-US" altLang="zh-CN" dirty="0"/>
              <a:t>COW</a:t>
            </a:r>
            <a:r>
              <a:rPr lang="zh-CN" altLang="en-US" dirty="0"/>
              <a:t>操</a:t>
            </a:r>
            <a:r>
              <a:rPr lang="zh-CN" altLang="en-US" dirty="0" smtClean="0"/>
              <a:t>作</a:t>
            </a:r>
            <a:endParaRPr lang="en-US" altLang="zh-CN" dirty="0" smtClean="0"/>
          </a:p>
          <a:p>
            <a:pPr lvl="1"/>
            <a:r>
              <a:rPr lang="zh-CN" altLang="en-US" dirty="0" smtClean="0"/>
              <a:t>如</a:t>
            </a:r>
            <a:r>
              <a:rPr lang="zh-CN" altLang="en-US" dirty="0"/>
              <a:t>果没必要，</a:t>
            </a:r>
            <a:r>
              <a:rPr lang="zh-CN" altLang="en-US" dirty="0" smtClean="0"/>
              <a:t>则直接</a:t>
            </a:r>
            <a:r>
              <a:rPr lang="en-US" altLang="zh-CN" b="1" dirty="0" smtClean="0">
                <a:solidFill>
                  <a:srgbClr val="FF0000"/>
                </a:solidFill>
              </a:rPr>
              <a:t>reuse</a:t>
            </a:r>
            <a:r>
              <a:rPr lang="zh-CN" altLang="en-US" dirty="0" smtClean="0"/>
              <a:t>原</a:t>
            </a:r>
            <a:r>
              <a:rPr lang="zh-CN" altLang="en-US" dirty="0"/>
              <a:t>来的页来作为</a:t>
            </a:r>
            <a:r>
              <a:rPr lang="en-US" altLang="zh-CN" dirty="0"/>
              <a:t>COW</a:t>
            </a:r>
            <a:r>
              <a:rPr lang="zh-CN" altLang="en-US" dirty="0"/>
              <a:t>后的</a:t>
            </a:r>
            <a:r>
              <a:rPr lang="zh-CN" altLang="en-US" dirty="0" smtClean="0"/>
              <a:t>页</a:t>
            </a:r>
            <a:endParaRPr lang="en-US" altLang="zh-CN" dirty="0" smtClean="0"/>
          </a:p>
          <a:p>
            <a:pPr lvl="1"/>
            <a:r>
              <a:rPr lang="zh-CN" altLang="en-US" dirty="0" smtClean="0"/>
              <a:t>因</a:t>
            </a:r>
            <a:r>
              <a:rPr lang="zh-CN" altLang="en-US" dirty="0"/>
              <a:t>为在调页过程中已经进行过</a:t>
            </a:r>
            <a:r>
              <a:rPr lang="en-US" altLang="zh-CN" dirty="0" smtClean="0"/>
              <a:t>COW</a:t>
            </a:r>
            <a:r>
              <a:rPr lang="zh-CN" altLang="en-US" dirty="0" smtClean="0"/>
              <a:t>，</a:t>
            </a:r>
            <a:r>
              <a:rPr lang="zh-CN" altLang="en-US" dirty="0"/>
              <a:t>所以直接</a:t>
            </a:r>
            <a:r>
              <a:rPr lang="en-US" altLang="zh-CN" dirty="0" smtClean="0"/>
              <a:t>reuse</a:t>
            </a:r>
            <a:r>
              <a:rPr lang="zh-CN" altLang="en-US" dirty="0" smtClean="0"/>
              <a:t>调</a:t>
            </a:r>
            <a:r>
              <a:rPr lang="zh-CN" altLang="en-US" dirty="0"/>
              <a:t>页</a:t>
            </a:r>
            <a:r>
              <a:rPr lang="en-US" altLang="zh-CN" dirty="0"/>
              <a:t>COW</a:t>
            </a:r>
            <a:r>
              <a:rPr lang="zh-CN" altLang="en-US" dirty="0"/>
              <a:t>后的内存</a:t>
            </a:r>
            <a:r>
              <a:rPr lang="zh-CN" altLang="en-US" dirty="0" smtClean="0"/>
              <a:t>页</a:t>
            </a:r>
            <a:endParaRPr lang="en-US" altLang="zh-CN" dirty="0" smtClean="0"/>
          </a:p>
          <a:p>
            <a:pPr lvl="1"/>
            <a:r>
              <a:rPr lang="zh-CN" altLang="en-US" dirty="0" smtClean="0"/>
              <a:t>之后</a:t>
            </a:r>
            <a:r>
              <a:rPr lang="en-US" altLang="zh-CN" dirty="0" err="1" smtClean="0"/>
              <a:t>handle_mm_fault</a:t>
            </a:r>
            <a:r>
              <a:rPr lang="zh-CN" altLang="en-US" dirty="0" smtClean="0"/>
              <a:t>返回</a:t>
            </a:r>
            <a:r>
              <a:rPr lang="en-US" altLang="zh-CN" dirty="0" smtClean="0">
                <a:solidFill>
                  <a:srgbClr val="FF0000"/>
                </a:solidFill>
              </a:rPr>
              <a:t>VM_FAULT_WRITE</a:t>
            </a:r>
            <a:endParaRPr lang="en-US" altLang="zh-CN" dirty="0" smtClean="0"/>
          </a:p>
          <a:p>
            <a:pPr lvl="1"/>
            <a:r>
              <a:rPr lang="zh-CN" altLang="en-US" dirty="0" smtClean="0"/>
              <a:t>接</a:t>
            </a:r>
            <a:r>
              <a:rPr lang="zh-CN" altLang="en-US" dirty="0"/>
              <a:t>着</a:t>
            </a:r>
            <a:r>
              <a:rPr lang="en-US" altLang="zh-CN" dirty="0" err="1"/>
              <a:t>faultin_page</a:t>
            </a:r>
            <a:r>
              <a:rPr lang="zh-CN" altLang="en-US" dirty="0"/>
              <a:t>会通过判断</a:t>
            </a:r>
            <a:r>
              <a:rPr lang="en-US" altLang="zh-CN" dirty="0" err="1"/>
              <a:t>handle_mm_fault</a:t>
            </a:r>
            <a:r>
              <a:rPr lang="zh-CN" altLang="en-US" dirty="0"/>
              <a:t>返回</a:t>
            </a:r>
            <a:r>
              <a:rPr lang="zh-CN" altLang="en-US" dirty="0" smtClean="0"/>
              <a:t>值</a:t>
            </a:r>
            <a:r>
              <a:rPr lang="en-US" altLang="zh-CN" dirty="0" smtClean="0"/>
              <a:t>VM_FAULT_WRITE</a:t>
            </a:r>
            <a:r>
              <a:rPr lang="zh-CN" altLang="en-US" dirty="0" smtClean="0"/>
              <a:t>来</a:t>
            </a:r>
            <a:r>
              <a:rPr lang="zh-CN" altLang="en-US" dirty="0"/>
              <a:t>判断</a:t>
            </a:r>
            <a:r>
              <a:rPr lang="en-US" altLang="zh-CN" dirty="0"/>
              <a:t>COW</a:t>
            </a:r>
            <a:r>
              <a:rPr lang="zh-CN" altLang="en-US" dirty="0"/>
              <a:t>是否顺利完成，以及通过页表项</a:t>
            </a:r>
            <a:r>
              <a:rPr lang="en-US" altLang="zh-CN" dirty="0"/>
              <a:t>VM_WRITE</a:t>
            </a:r>
            <a:r>
              <a:rPr lang="zh-CN" altLang="en-US" dirty="0"/>
              <a:t>位是否为</a:t>
            </a:r>
            <a:r>
              <a:rPr lang="en-US" altLang="zh-CN" dirty="0"/>
              <a:t>1</a:t>
            </a:r>
            <a:r>
              <a:rPr lang="zh-CN" altLang="en-US" dirty="0"/>
              <a:t>来判断该内存是否可</a:t>
            </a:r>
            <a:r>
              <a:rPr lang="zh-CN" altLang="en-US" dirty="0" smtClean="0"/>
              <a:t>写。</a:t>
            </a:r>
            <a:endParaRPr lang="en-US" altLang="zh-CN" dirty="0" smtClean="0"/>
          </a:p>
          <a:p>
            <a:pPr lvl="1"/>
            <a:r>
              <a:rPr lang="zh-CN" altLang="en-US" dirty="0" smtClean="0"/>
              <a:t>如</a:t>
            </a:r>
            <a:r>
              <a:rPr lang="zh-CN" altLang="en-US" dirty="0"/>
              <a:t>果内存不可写且</a:t>
            </a:r>
            <a:r>
              <a:rPr lang="en-US" altLang="zh-CN" dirty="0"/>
              <a:t>COW</a:t>
            </a:r>
            <a:r>
              <a:rPr lang="zh-CN" altLang="en-US" dirty="0"/>
              <a:t>操作已经顺利完成，这说明</a:t>
            </a:r>
            <a:r>
              <a:rPr lang="en-US" altLang="zh-CN" dirty="0" err="1"/>
              <a:t>mmap</a:t>
            </a:r>
            <a:r>
              <a:rPr lang="zh-CN" altLang="en-US" dirty="0"/>
              <a:t>的内存区本来就是只读内存，因此为将</a:t>
            </a:r>
            <a:r>
              <a:rPr lang="en-US" altLang="zh-CN" dirty="0"/>
              <a:t>FOLL_WRITE</a:t>
            </a:r>
            <a:r>
              <a:rPr lang="zh-CN" altLang="en-US" dirty="0"/>
              <a:t>位置为</a:t>
            </a:r>
            <a:r>
              <a:rPr lang="en-US" altLang="zh-CN" dirty="0" smtClean="0"/>
              <a:t>0</a:t>
            </a:r>
            <a:r>
              <a:rPr lang="zh-CN" altLang="en-US" dirty="0" smtClean="0"/>
              <a:t>并</a:t>
            </a:r>
            <a:r>
              <a:rPr lang="zh-CN" altLang="en-US" dirty="0"/>
              <a:t>返回到</a:t>
            </a:r>
            <a:r>
              <a:rPr lang="en-US" altLang="zh-CN" dirty="0" err="1"/>
              <a:t>get_user_pages</a:t>
            </a:r>
            <a:r>
              <a:rPr lang="zh-CN" altLang="en-US" dirty="0"/>
              <a:t>函数中</a:t>
            </a:r>
            <a:endParaRPr lang="en-US" altLang="zh-CN" dirty="0"/>
          </a:p>
        </p:txBody>
      </p:sp>
      <p:sp>
        <p:nvSpPr>
          <p:cNvPr id="6" name="文本框 5"/>
          <p:cNvSpPr txBox="1"/>
          <p:nvPr/>
        </p:nvSpPr>
        <p:spPr>
          <a:xfrm>
            <a:off x="7519916" y="2838734"/>
            <a:ext cx="184731" cy="369332"/>
          </a:xfrm>
          <a:prstGeom prst="rect">
            <a:avLst/>
          </a:prstGeom>
          <a:noFill/>
        </p:spPr>
        <p:txBody>
          <a:bodyPr wrap="none" rtlCol="0">
            <a:spAutoFit/>
          </a:bodyPr>
          <a:lstStyle/>
          <a:p>
            <a:endParaRPr lang="zh-CN" altLang="en-US" dirty="0"/>
          </a:p>
        </p:txBody>
      </p:sp>
      <p:sp>
        <p:nvSpPr>
          <p:cNvPr id="4" name="Rectangle 2"/>
          <p:cNvSpPr>
            <a:spLocks noChangeArrowheads="1"/>
          </p:cNvSpPr>
          <p:nvPr/>
        </p:nvSpPr>
        <p:spPr bwMode="auto">
          <a:xfrm>
            <a:off x="1216030" y="5661576"/>
            <a:ext cx="107940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do_wp_page(fe,entry){</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     ....</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8200"/>
                </a:solidFill>
                <a:effectLst/>
                <a:latin typeface="Consolas" panose="020B0609020204030204" pitchFamily="49" charset="0"/>
              </a:rPr>
              <a:t>//</a:t>
            </a:r>
            <a:r>
              <a:rPr kumimoji="0" lang="zh-CN" sz="1600" b="0" i="0" u="none" strike="noStrike" cap="none" normalizeH="0" baseline="0" dirty="0" smtClean="0">
                <a:ln>
                  <a:noFill/>
                </a:ln>
                <a:solidFill>
                  <a:srgbClr val="008200"/>
                </a:solidFill>
                <a:effectLst/>
                <a:latin typeface="Consolas" panose="020B0609020204030204" pitchFamily="49" charset="0"/>
              </a:rPr>
              <a:t>内核通过检查，发现</a:t>
            </a:r>
            <a:r>
              <a:rPr kumimoji="0" lang="zh-CN" altLang="zh-CN" sz="1600" b="0" i="0" u="none" strike="noStrike" cap="none" normalizeH="0" baseline="0" dirty="0" smtClean="0">
                <a:ln>
                  <a:noFill/>
                </a:ln>
                <a:solidFill>
                  <a:srgbClr val="008200"/>
                </a:solidFill>
                <a:effectLst/>
                <a:latin typeface="Consolas" panose="020B0609020204030204" pitchFamily="49" charset="0"/>
              </a:rPr>
              <a:t>COW</a:t>
            </a:r>
            <a:r>
              <a:rPr kumimoji="0" lang="zh-CN" sz="1600" b="0" i="0" u="none" strike="noStrike" cap="none" normalizeH="0" baseline="0" dirty="0" smtClean="0">
                <a:ln>
                  <a:noFill/>
                </a:ln>
                <a:solidFill>
                  <a:srgbClr val="008200"/>
                </a:solidFill>
                <a:effectLst/>
                <a:latin typeface="Consolas" panose="020B0609020204030204" pitchFamily="49" charset="0"/>
              </a:rPr>
              <a:t>操作已经在缺页处理时完成了，所以不再进行</a:t>
            </a:r>
            <a:r>
              <a:rPr kumimoji="0" lang="zh-CN" altLang="zh-CN" sz="1600" b="0" i="0" u="none" strike="noStrike" cap="none" normalizeH="0" baseline="0" dirty="0" smtClean="0">
                <a:ln>
                  <a:noFill/>
                </a:ln>
                <a:solidFill>
                  <a:srgbClr val="008200"/>
                </a:solidFill>
                <a:effectLst/>
                <a:latin typeface="Consolas" panose="020B0609020204030204" pitchFamily="49" charset="0"/>
              </a:rPr>
              <a:t>COW</a:t>
            </a:r>
            <a:r>
              <a:rPr kumimoji="0" lang="zh-CN" sz="1600" b="0" i="0" u="none" strike="noStrike" cap="none" normalizeH="0" baseline="0" dirty="0" smtClean="0">
                <a:ln>
                  <a:noFill/>
                </a:ln>
                <a:solidFill>
                  <a:srgbClr val="008200"/>
                </a:solidFill>
                <a:effectLst/>
                <a:latin typeface="Consolas" panose="020B0609020204030204" pitchFamily="49" charset="0"/>
              </a:rPr>
              <a:t>，而是直接利用之前</a:t>
            </a:r>
            <a:r>
              <a:rPr kumimoji="0" lang="zh-CN" altLang="zh-CN" sz="1600" b="0" i="0" u="none" strike="noStrike" cap="none" normalizeH="0" baseline="0" dirty="0" smtClean="0">
                <a:ln>
                  <a:noFill/>
                </a:ln>
                <a:solidFill>
                  <a:srgbClr val="008200"/>
                </a:solidFill>
                <a:effectLst/>
                <a:latin typeface="Consolas" panose="020B0609020204030204" pitchFamily="49" charset="0"/>
              </a:rPr>
              <a:t>COW</a:t>
            </a:r>
            <a:r>
              <a:rPr kumimoji="0" lang="zh-CN" sz="1600" b="0" i="0" u="none" strike="noStrike" cap="none" normalizeH="0" baseline="0" dirty="0" smtClean="0">
                <a:ln>
                  <a:noFill/>
                </a:ln>
                <a:solidFill>
                  <a:srgbClr val="008200"/>
                </a:solidFill>
                <a:effectLst/>
                <a:latin typeface="Consolas" panose="020B0609020204030204" pitchFamily="49" charset="0"/>
              </a:rPr>
              <a:t>得到的页表项</a:t>
            </a:r>
            <a:endParaRPr kumimoji="0" 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Consolas" panose="020B0609020204030204" pitchFamily="49" charset="0"/>
              </a:rPr>
              <a:t>   </a:t>
            </a:r>
            <a:endParaRPr kumimoji="0" lang="zh-CN"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83888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9"/>
            <a:ext cx="11687034" cy="4955772"/>
          </a:xfrm>
        </p:spPr>
        <p:txBody>
          <a:bodyPr>
            <a:normAutofit/>
          </a:bodyPr>
          <a:lstStyle/>
          <a:p>
            <a:r>
              <a:rPr lang="zh-CN" altLang="en-US" b="1" dirty="0" smtClean="0">
                <a:solidFill>
                  <a:srgbClr val="FF0000"/>
                </a:solidFill>
              </a:rPr>
              <a:t>第二次调用</a:t>
            </a:r>
            <a:r>
              <a:rPr lang="en-US" altLang="zh-CN" dirty="0" err="1" smtClean="0"/>
              <a:t>follow_page_mask</a:t>
            </a:r>
            <a:endParaRPr lang="en-US" altLang="zh-CN" dirty="0" smtClean="0"/>
          </a:p>
          <a:p>
            <a:r>
              <a:rPr lang="zh-CN" altLang="en-US" dirty="0" smtClean="0"/>
              <a:t>转到</a:t>
            </a:r>
            <a:r>
              <a:rPr lang="en-US" altLang="zh-CN" dirty="0" err="1" smtClean="0"/>
              <a:t>do_wp_page</a:t>
            </a:r>
            <a:r>
              <a:rPr lang="zh-CN" altLang="en-US" dirty="0" smtClean="0"/>
              <a:t>函数</a:t>
            </a:r>
            <a:r>
              <a:rPr lang="zh-CN" altLang="en-US" dirty="0"/>
              <a:t>返</a:t>
            </a:r>
            <a:r>
              <a:rPr lang="zh-CN" altLang="en-US" dirty="0" smtClean="0"/>
              <a:t>回</a:t>
            </a:r>
            <a:r>
              <a:rPr lang="en-US" altLang="zh-CN" dirty="0" smtClean="0"/>
              <a:t>VM_FAULT_WRITE</a:t>
            </a:r>
            <a:endParaRPr lang="en-US" altLang="zh-CN" dirty="0"/>
          </a:p>
          <a:p>
            <a:pPr lvl="1"/>
            <a:r>
              <a:rPr lang="zh-CN" altLang="en-US" dirty="0"/>
              <a:t>根据</a:t>
            </a:r>
            <a:r>
              <a:rPr lang="en-US" altLang="zh-CN" dirty="0" err="1" smtClean="0"/>
              <a:t>do_wp_page</a:t>
            </a:r>
            <a:r>
              <a:rPr lang="zh-CN" altLang="en-US" dirty="0" smtClean="0"/>
              <a:t>最后的返回值</a:t>
            </a:r>
            <a:endParaRPr lang="en-US" altLang="zh-CN" dirty="0" smtClean="0"/>
          </a:p>
          <a:p>
            <a:pPr lvl="1"/>
            <a:r>
              <a:rPr lang="zh-CN" altLang="en-US" dirty="0" smtClean="0"/>
              <a:t>在</a:t>
            </a:r>
            <a:r>
              <a:rPr lang="en-US" altLang="zh-CN" dirty="0" err="1" smtClean="0"/>
              <a:t>faultin_page</a:t>
            </a:r>
            <a:r>
              <a:rPr lang="zh-CN" altLang="en-US" dirty="0" smtClean="0"/>
              <a:t>函数中有如下判断</a:t>
            </a:r>
            <a:endParaRPr lang="en-US" altLang="zh-CN" dirty="0" smtClean="0"/>
          </a:p>
          <a:p>
            <a:pPr lvl="1"/>
            <a:endParaRPr lang="en-US" altLang="zh-CN" dirty="0" smtClean="0"/>
          </a:p>
          <a:p>
            <a:pPr lvl="1"/>
            <a:endParaRPr lang="en-US" altLang="zh-CN" dirty="0"/>
          </a:p>
        </p:txBody>
      </p:sp>
      <p:sp>
        <p:nvSpPr>
          <p:cNvPr id="6" name="文本框 5"/>
          <p:cNvSpPr txBox="1"/>
          <p:nvPr/>
        </p:nvSpPr>
        <p:spPr>
          <a:xfrm>
            <a:off x="7519916" y="2838734"/>
            <a:ext cx="184731" cy="369332"/>
          </a:xfrm>
          <a:prstGeom prst="rect">
            <a:avLst/>
          </a:prstGeom>
          <a:noFill/>
        </p:spPr>
        <p:txBody>
          <a:bodyPr wrap="none" rtlCol="0">
            <a:spAutoFit/>
          </a:bodyPr>
          <a:lstStyle/>
          <a:p>
            <a:endParaRPr lang="zh-CN" altLang="en-US" dirty="0"/>
          </a:p>
        </p:txBody>
      </p:sp>
      <p:pic>
        <p:nvPicPr>
          <p:cNvPr id="5" name="图片 4"/>
          <p:cNvPicPr>
            <a:picLocks noChangeAspect="1"/>
          </p:cNvPicPr>
          <p:nvPr/>
        </p:nvPicPr>
        <p:blipFill>
          <a:blip r:embed="rId3"/>
          <a:stretch>
            <a:fillRect/>
          </a:stretch>
        </p:blipFill>
        <p:spPr>
          <a:xfrm>
            <a:off x="6348483" y="2603304"/>
            <a:ext cx="5304762" cy="1209524"/>
          </a:xfrm>
          <a:prstGeom prst="rect">
            <a:avLst/>
          </a:prstGeom>
        </p:spPr>
      </p:pic>
      <p:pic>
        <p:nvPicPr>
          <p:cNvPr id="4" name="图片 3"/>
          <p:cNvPicPr>
            <a:picLocks noChangeAspect="1"/>
          </p:cNvPicPr>
          <p:nvPr/>
        </p:nvPicPr>
        <p:blipFill>
          <a:blip r:embed="rId4"/>
          <a:stretch>
            <a:fillRect/>
          </a:stretch>
        </p:blipFill>
        <p:spPr>
          <a:xfrm>
            <a:off x="282295" y="3812828"/>
            <a:ext cx="6506852" cy="1960175"/>
          </a:xfrm>
          <a:prstGeom prst="rect">
            <a:avLst/>
          </a:prstGeom>
        </p:spPr>
      </p:pic>
      <p:sp>
        <p:nvSpPr>
          <p:cNvPr id="7" name="文本框 6"/>
          <p:cNvSpPr txBox="1"/>
          <p:nvPr/>
        </p:nvSpPr>
        <p:spPr>
          <a:xfrm>
            <a:off x="6348483" y="4469750"/>
            <a:ext cx="5989397" cy="2031325"/>
          </a:xfrm>
          <a:prstGeom prst="rect">
            <a:avLst/>
          </a:prstGeom>
          <a:noFill/>
        </p:spPr>
        <p:txBody>
          <a:bodyPr wrap="none" rtlCol="0">
            <a:spAutoFit/>
          </a:bodyPr>
          <a:lstStyle/>
          <a:p>
            <a:r>
              <a:rPr lang="en-US" altLang="zh-CN" dirty="0" err="1"/>
              <a:t>faultin_page</a:t>
            </a:r>
            <a:r>
              <a:rPr lang="zh-CN" altLang="en-US" dirty="0"/>
              <a:t>会通过判</a:t>
            </a:r>
            <a:r>
              <a:rPr lang="zh-CN" altLang="en-US" dirty="0" smtClean="0"/>
              <a:t>断返</a:t>
            </a:r>
            <a:r>
              <a:rPr lang="zh-CN" altLang="en-US" dirty="0"/>
              <a:t>回值的</a:t>
            </a:r>
            <a:r>
              <a:rPr lang="en-US" altLang="zh-CN" dirty="0"/>
              <a:t>VM_FAULT_WRITE</a:t>
            </a:r>
            <a:r>
              <a:rPr lang="zh-CN" altLang="en-US" dirty="0"/>
              <a:t>位</a:t>
            </a:r>
            <a:r>
              <a:rPr lang="zh-CN" altLang="en-US" dirty="0" smtClean="0"/>
              <a:t>是否</a:t>
            </a:r>
            <a:endParaRPr lang="en-US" altLang="zh-CN" dirty="0" smtClean="0"/>
          </a:p>
          <a:p>
            <a:r>
              <a:rPr lang="zh-CN" altLang="en-US" dirty="0" smtClean="0"/>
              <a:t>为</a:t>
            </a:r>
            <a:r>
              <a:rPr lang="en-US" altLang="zh-CN" dirty="0"/>
              <a:t>1</a:t>
            </a:r>
            <a:r>
              <a:rPr lang="zh-CN" altLang="en-US" dirty="0"/>
              <a:t>来判断</a:t>
            </a:r>
            <a:r>
              <a:rPr lang="en-US" altLang="zh-CN" dirty="0"/>
              <a:t>COW</a:t>
            </a:r>
            <a:r>
              <a:rPr lang="zh-CN" altLang="en-US" dirty="0"/>
              <a:t>是否顺利完成，以及通过页表项</a:t>
            </a:r>
            <a:r>
              <a:rPr lang="en-US" altLang="zh-CN" dirty="0" smtClean="0"/>
              <a:t>VM_WRITE</a:t>
            </a:r>
          </a:p>
          <a:p>
            <a:r>
              <a:rPr lang="zh-CN" altLang="en-US" dirty="0" smtClean="0"/>
              <a:t>位</a:t>
            </a:r>
            <a:r>
              <a:rPr lang="zh-CN" altLang="en-US" dirty="0"/>
              <a:t>是否为</a:t>
            </a:r>
            <a:r>
              <a:rPr lang="en-US" altLang="zh-CN" dirty="0"/>
              <a:t>1</a:t>
            </a:r>
            <a:r>
              <a:rPr lang="zh-CN" altLang="en-US" dirty="0"/>
              <a:t>来判断该内存是否可写</a:t>
            </a:r>
            <a:r>
              <a:rPr lang="zh-CN" altLang="en-US" dirty="0" smtClean="0"/>
              <a:t>。</a:t>
            </a:r>
            <a:endParaRPr lang="en-US" altLang="zh-CN" dirty="0" smtClean="0"/>
          </a:p>
          <a:p>
            <a:r>
              <a:rPr lang="zh-CN" altLang="en-US" dirty="0" smtClean="0"/>
              <a:t>如</a:t>
            </a:r>
            <a:r>
              <a:rPr lang="zh-CN" altLang="en-US" dirty="0"/>
              <a:t>果内存不可写且</a:t>
            </a:r>
            <a:r>
              <a:rPr lang="en-US" altLang="zh-CN" dirty="0"/>
              <a:t>COW</a:t>
            </a:r>
            <a:r>
              <a:rPr lang="zh-CN" altLang="en-US" dirty="0"/>
              <a:t>操作已经顺利完成，这说明</a:t>
            </a:r>
            <a:r>
              <a:rPr lang="en-US" altLang="zh-CN" dirty="0" err="1" smtClean="0"/>
              <a:t>mmap</a:t>
            </a:r>
            <a:endParaRPr lang="en-US" altLang="zh-CN" dirty="0" smtClean="0"/>
          </a:p>
          <a:p>
            <a:r>
              <a:rPr lang="zh-CN" altLang="en-US" dirty="0" smtClean="0"/>
              <a:t>的</a:t>
            </a:r>
            <a:r>
              <a:rPr lang="zh-CN" altLang="en-US" dirty="0"/>
              <a:t>内存区本来就是只读内存，因此为将</a:t>
            </a:r>
            <a:r>
              <a:rPr lang="en-US" altLang="zh-CN" dirty="0"/>
              <a:t>FOLL_WRITE</a:t>
            </a:r>
            <a:r>
              <a:rPr lang="zh-CN" altLang="en-US" dirty="0"/>
              <a:t>位</a:t>
            </a:r>
            <a:r>
              <a:rPr lang="zh-CN" altLang="en-US" dirty="0" smtClean="0"/>
              <a:t>置</a:t>
            </a:r>
            <a:endParaRPr lang="en-US" altLang="zh-CN" dirty="0" smtClean="0"/>
          </a:p>
          <a:p>
            <a:r>
              <a:rPr lang="zh-CN" altLang="en-US" dirty="0" smtClean="0"/>
              <a:t>为</a:t>
            </a:r>
            <a:r>
              <a:rPr lang="en-US" altLang="zh-CN" dirty="0"/>
              <a:t>0</a:t>
            </a:r>
            <a:r>
              <a:rPr lang="zh-CN" altLang="en-US" dirty="0"/>
              <a:t>并返回到</a:t>
            </a:r>
            <a:r>
              <a:rPr lang="en-US" altLang="zh-CN" dirty="0" err="1"/>
              <a:t>get_user_pages</a:t>
            </a:r>
            <a:r>
              <a:rPr lang="zh-CN" altLang="en-US" dirty="0"/>
              <a:t>函数中</a:t>
            </a:r>
          </a:p>
          <a:p>
            <a:endParaRPr lang="zh-CN" altLang="en-US" dirty="0"/>
          </a:p>
        </p:txBody>
      </p:sp>
    </p:spTree>
    <p:extLst>
      <p:ext uri="{BB962C8B-B14F-4D97-AF65-F5344CB8AC3E}">
        <p14:creationId xmlns:p14="http://schemas.microsoft.com/office/powerpoint/2010/main" val="3204928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9"/>
            <a:ext cx="11687034" cy="4955772"/>
          </a:xfrm>
        </p:spPr>
        <p:txBody>
          <a:bodyPr>
            <a:normAutofit lnSpcReduction="10000"/>
          </a:bodyPr>
          <a:lstStyle/>
          <a:p>
            <a:r>
              <a:rPr lang="zh-CN" altLang="en-US" dirty="0" smtClean="0">
                <a:solidFill>
                  <a:srgbClr val="FF0000"/>
                </a:solidFill>
              </a:rPr>
              <a:t>第</a:t>
            </a:r>
            <a:r>
              <a:rPr lang="zh-CN" altLang="en-US" dirty="0">
                <a:solidFill>
                  <a:srgbClr val="FF0000"/>
                </a:solidFill>
              </a:rPr>
              <a:t>三次调用</a:t>
            </a:r>
            <a:r>
              <a:rPr lang="en-US" altLang="zh-CN" dirty="0" err="1"/>
              <a:t>follow_page_mask</a:t>
            </a:r>
            <a:r>
              <a:rPr lang="zh-CN" altLang="en-US" dirty="0"/>
              <a:t>进行寻</a:t>
            </a:r>
            <a:r>
              <a:rPr lang="zh-CN" altLang="en-US" dirty="0" smtClean="0"/>
              <a:t>页</a:t>
            </a:r>
            <a:endParaRPr lang="en-US" altLang="zh-CN" dirty="0" smtClean="0"/>
          </a:p>
          <a:p>
            <a:r>
              <a:rPr lang="zh-CN" altLang="en-US" dirty="0" smtClean="0"/>
              <a:t>注意此</a:t>
            </a:r>
            <a:r>
              <a:rPr lang="zh-CN" altLang="en-US" dirty="0"/>
              <a:t>时的</a:t>
            </a:r>
            <a:r>
              <a:rPr lang="en-US" altLang="zh-CN" dirty="0"/>
              <a:t>FOLL_WRITE</a:t>
            </a:r>
            <a:r>
              <a:rPr lang="zh-CN" altLang="en-US" dirty="0"/>
              <a:t>已被置为</a:t>
            </a:r>
            <a:r>
              <a:rPr lang="en-US" altLang="zh-CN" dirty="0"/>
              <a:t>0</a:t>
            </a:r>
            <a:r>
              <a:rPr lang="zh-CN" altLang="en-US" dirty="0"/>
              <a:t>，也就是在寻页的时候不再需要页具有写权限</a:t>
            </a:r>
            <a:r>
              <a:rPr lang="zh-CN" altLang="en-US" dirty="0" smtClean="0"/>
              <a:t>。</a:t>
            </a:r>
            <a:endParaRPr lang="en-US" altLang="zh-CN" dirty="0" smtClean="0"/>
          </a:p>
          <a:p>
            <a:r>
              <a:rPr lang="zh-CN" altLang="en-US" dirty="0" smtClean="0"/>
              <a:t>正</a:t>
            </a:r>
            <a:r>
              <a:rPr lang="zh-CN" altLang="en-US" dirty="0"/>
              <a:t>常来说，这次寻页会成功的得</a:t>
            </a:r>
            <a:r>
              <a:rPr lang="zh-CN" altLang="en-US" dirty="0" smtClean="0"/>
              <a:t>到</a:t>
            </a:r>
            <a:r>
              <a:rPr lang="en-US" altLang="zh-CN" dirty="0" smtClean="0"/>
              <a:t>map</a:t>
            </a:r>
            <a:r>
              <a:rPr lang="zh-CN" altLang="en-US" dirty="0" smtClean="0"/>
              <a:t>的</a:t>
            </a:r>
            <a:r>
              <a:rPr lang="zh-CN" altLang="en-US" dirty="0"/>
              <a:t>页表项从而继续进行写操作</a:t>
            </a:r>
            <a:r>
              <a:rPr lang="zh-CN" altLang="en-US" dirty="0" smtClean="0"/>
              <a:t>。</a:t>
            </a:r>
            <a:endParaRPr lang="en-US" altLang="zh-CN" dirty="0" smtClean="0"/>
          </a:p>
          <a:p>
            <a:r>
              <a:rPr lang="zh-CN" altLang="en-US" b="1" dirty="0" smtClean="0">
                <a:solidFill>
                  <a:srgbClr val="FF0000"/>
                </a:solidFill>
              </a:rPr>
              <a:t>但</a:t>
            </a:r>
            <a:r>
              <a:rPr lang="zh-CN" altLang="en-US" b="1" dirty="0">
                <a:solidFill>
                  <a:srgbClr val="FF0000"/>
                </a:solidFill>
              </a:rPr>
              <a:t>是</a:t>
            </a:r>
            <a:r>
              <a:rPr lang="zh-CN" altLang="en-US" dirty="0"/>
              <a:t>如果这时</a:t>
            </a:r>
            <a:r>
              <a:rPr lang="en-US" altLang="zh-CN" dirty="0"/>
              <a:t>Thread2</a:t>
            </a:r>
            <a:r>
              <a:rPr lang="zh-CN" altLang="en-US" dirty="0"/>
              <a:t>通过</a:t>
            </a:r>
            <a:r>
              <a:rPr lang="en-US" altLang="zh-CN" dirty="0" err="1" smtClean="0"/>
              <a:t>madvise</a:t>
            </a:r>
            <a:r>
              <a:rPr lang="en-US" altLang="zh-CN" dirty="0" smtClean="0"/>
              <a:t>(</a:t>
            </a:r>
            <a:r>
              <a:rPr lang="en-US" altLang="zh-CN" dirty="0" err="1" smtClean="0"/>
              <a:t>map,DONT_NEED</a:t>
            </a:r>
            <a:r>
              <a:rPr lang="en-US" altLang="zh-CN" dirty="0"/>
              <a:t>)</a:t>
            </a:r>
            <a:r>
              <a:rPr lang="zh-CN" altLang="en-US" dirty="0"/>
              <a:t>系统调用，通知内</a:t>
            </a:r>
            <a:r>
              <a:rPr lang="zh-CN" altLang="en-US" dirty="0" smtClean="0"/>
              <a:t>核</a:t>
            </a:r>
            <a:r>
              <a:rPr lang="en-US" altLang="zh-CN" dirty="0" smtClean="0"/>
              <a:t>map</a:t>
            </a:r>
            <a:r>
              <a:rPr lang="zh-CN" altLang="en-US" dirty="0" smtClean="0"/>
              <a:t>在</a:t>
            </a:r>
            <a:r>
              <a:rPr lang="zh-CN" altLang="en-US" dirty="0"/>
              <a:t>接下来不会被使用。内核会</a:t>
            </a:r>
            <a:r>
              <a:rPr lang="zh-CN" altLang="en-US" dirty="0" smtClean="0"/>
              <a:t>将</a:t>
            </a:r>
            <a:r>
              <a:rPr lang="en-US" altLang="zh-CN" dirty="0" smtClean="0"/>
              <a:t>map</a:t>
            </a:r>
            <a:r>
              <a:rPr lang="zh-CN" altLang="en-US" dirty="0" smtClean="0"/>
              <a:t>所</a:t>
            </a:r>
            <a:r>
              <a:rPr lang="zh-CN" altLang="en-US" dirty="0"/>
              <a:t>在页的页表项置为空</a:t>
            </a:r>
            <a:r>
              <a:rPr lang="zh-CN" altLang="en-US" dirty="0" smtClean="0"/>
              <a:t>。</a:t>
            </a:r>
            <a:endParaRPr lang="en-US" altLang="zh-CN" dirty="0" smtClean="0"/>
          </a:p>
          <a:p>
            <a:r>
              <a:rPr lang="zh-CN" altLang="en-US" dirty="0" smtClean="0"/>
              <a:t>这</a:t>
            </a:r>
            <a:r>
              <a:rPr lang="zh-CN" altLang="en-US" dirty="0"/>
              <a:t>样就再次导致了</a:t>
            </a:r>
            <a:r>
              <a:rPr lang="en-US" altLang="zh-CN" dirty="0" err="1"/>
              <a:t>pagefault</a:t>
            </a:r>
            <a:r>
              <a:rPr lang="zh-CN" altLang="en-US" dirty="0"/>
              <a:t>，内核会调用</a:t>
            </a:r>
            <a:r>
              <a:rPr lang="en-US" altLang="zh-CN" dirty="0" err="1"/>
              <a:t>do_fault</a:t>
            </a:r>
            <a:r>
              <a:rPr lang="zh-CN" altLang="en-US" dirty="0"/>
              <a:t>函数调页。不过由于这次寻页并不要求被寻找的页具有写权限，所以不会像第一次那样在缺页处理时</a:t>
            </a:r>
            <a:r>
              <a:rPr lang="en-US" altLang="zh-CN" dirty="0"/>
              <a:t>COW</a:t>
            </a:r>
            <a:r>
              <a:rPr lang="zh-CN" altLang="en-US" dirty="0" smtClean="0"/>
              <a:t>。</a:t>
            </a:r>
            <a:endParaRPr lang="en-US" altLang="zh-CN" dirty="0" smtClean="0"/>
          </a:p>
          <a:p>
            <a:r>
              <a:rPr lang="zh-CN" altLang="en-US" dirty="0" smtClean="0"/>
              <a:t>如</a:t>
            </a:r>
            <a:r>
              <a:rPr lang="zh-CN" altLang="en-US" dirty="0"/>
              <a:t>果接下来</a:t>
            </a:r>
            <a:r>
              <a:rPr lang="en-US" altLang="zh-CN" dirty="0" err="1"/>
              <a:t>get_user_pages</a:t>
            </a:r>
            <a:r>
              <a:rPr lang="zh-CN" altLang="en-US" b="1" dirty="0">
                <a:solidFill>
                  <a:srgbClr val="FF0000"/>
                </a:solidFill>
              </a:rPr>
              <a:t>第四次调用</a:t>
            </a:r>
            <a:r>
              <a:rPr lang="en-US" altLang="zh-CN" dirty="0" err="1"/>
              <a:t>follow_page_mask</a:t>
            </a:r>
            <a:r>
              <a:rPr lang="zh-CN" altLang="en-US" dirty="0"/>
              <a:t>进行寻页的话，会成功返回对应的页表项，</a:t>
            </a:r>
            <a:r>
              <a:rPr lang="zh-CN" altLang="en-US" dirty="0">
                <a:solidFill>
                  <a:srgbClr val="FF0000"/>
                </a:solidFill>
              </a:rPr>
              <a:t>接下来的写入操作会被同步到只读的文件中。从而造成了越权写。</a:t>
            </a:r>
          </a:p>
          <a:p>
            <a:pPr lvl="1"/>
            <a:endParaRPr lang="en-US" altLang="zh-CN" dirty="0" smtClean="0"/>
          </a:p>
          <a:p>
            <a:pPr lvl="1"/>
            <a:endParaRPr lang="en-US" altLang="zh-CN" dirty="0"/>
          </a:p>
        </p:txBody>
      </p:sp>
      <p:sp>
        <p:nvSpPr>
          <p:cNvPr id="6" name="文本框 5"/>
          <p:cNvSpPr txBox="1"/>
          <p:nvPr/>
        </p:nvSpPr>
        <p:spPr>
          <a:xfrm>
            <a:off x="7519916" y="2838734"/>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873779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漏洞原理分析</a:t>
            </a:r>
          </a:p>
        </p:txBody>
      </p:sp>
      <p:sp>
        <p:nvSpPr>
          <p:cNvPr id="3" name="内容占位符 2"/>
          <p:cNvSpPr>
            <a:spLocks noGrp="1"/>
          </p:cNvSpPr>
          <p:nvPr>
            <p:ph idx="1"/>
          </p:nvPr>
        </p:nvSpPr>
        <p:spPr>
          <a:xfrm>
            <a:off x="504966" y="1690689"/>
            <a:ext cx="11687034" cy="4955772"/>
          </a:xfrm>
        </p:spPr>
        <p:txBody>
          <a:bodyPr>
            <a:normAutofit/>
          </a:bodyPr>
          <a:lstStyle/>
          <a:p>
            <a:r>
              <a:rPr lang="zh-CN" altLang="en-US" dirty="0" smtClean="0">
                <a:solidFill>
                  <a:srgbClr val="FF0000"/>
                </a:solidFill>
              </a:rPr>
              <a:t>第</a:t>
            </a:r>
            <a:r>
              <a:rPr lang="zh-CN" altLang="en-US" dirty="0">
                <a:solidFill>
                  <a:srgbClr val="FF0000"/>
                </a:solidFill>
              </a:rPr>
              <a:t>三次调用</a:t>
            </a:r>
            <a:r>
              <a:rPr lang="en-US" altLang="zh-CN" dirty="0" err="1"/>
              <a:t>follow_page_mask</a:t>
            </a:r>
            <a:r>
              <a:rPr lang="zh-CN" altLang="en-US" dirty="0"/>
              <a:t>进行寻</a:t>
            </a:r>
            <a:r>
              <a:rPr lang="zh-CN" altLang="en-US" dirty="0" smtClean="0"/>
              <a:t>页</a:t>
            </a:r>
            <a:endParaRPr lang="en-US" altLang="zh-CN" dirty="0" smtClean="0"/>
          </a:p>
          <a:p>
            <a:r>
              <a:rPr lang="zh-CN" altLang="en-US" sz="1800" dirty="0" smtClean="0"/>
              <a:t>注意此</a:t>
            </a:r>
            <a:r>
              <a:rPr lang="zh-CN" altLang="en-US" sz="1800" dirty="0"/>
              <a:t>时的</a:t>
            </a:r>
            <a:r>
              <a:rPr lang="en-US" altLang="zh-CN" sz="1800" dirty="0"/>
              <a:t>FOLL_WRITE</a:t>
            </a:r>
            <a:r>
              <a:rPr lang="zh-CN" altLang="en-US" sz="1800" dirty="0"/>
              <a:t>已被置为</a:t>
            </a:r>
            <a:r>
              <a:rPr lang="en-US" altLang="zh-CN" sz="1800" dirty="0"/>
              <a:t>0</a:t>
            </a:r>
            <a:r>
              <a:rPr lang="zh-CN" altLang="en-US" sz="1800" dirty="0"/>
              <a:t>，也就是在寻页的时候不再需要页具有写权限。正常来说，这次寻页会成功的得</a:t>
            </a:r>
            <a:r>
              <a:rPr lang="zh-CN" altLang="en-US" sz="1800" dirty="0" smtClean="0"/>
              <a:t>到</a:t>
            </a:r>
            <a:r>
              <a:rPr lang="en-US" altLang="zh-CN" sz="1800" dirty="0" smtClean="0"/>
              <a:t>map</a:t>
            </a:r>
            <a:r>
              <a:rPr lang="zh-CN" altLang="en-US" sz="1800" dirty="0" smtClean="0"/>
              <a:t>的</a:t>
            </a:r>
            <a:r>
              <a:rPr lang="zh-CN" altLang="en-US" sz="1800" dirty="0"/>
              <a:t>页表项从而继续进行写操作。但是如果这时</a:t>
            </a:r>
            <a:r>
              <a:rPr lang="en-US" altLang="zh-CN" sz="1800" dirty="0"/>
              <a:t>Thread2</a:t>
            </a:r>
            <a:r>
              <a:rPr lang="zh-CN" altLang="en-US" sz="1800" dirty="0"/>
              <a:t>通过</a:t>
            </a:r>
            <a:r>
              <a:rPr lang="en-US" altLang="zh-CN" sz="1800" dirty="0" err="1" smtClean="0"/>
              <a:t>madvise</a:t>
            </a:r>
            <a:r>
              <a:rPr lang="en-US" altLang="zh-CN" sz="1800" dirty="0" smtClean="0"/>
              <a:t>(</a:t>
            </a:r>
            <a:r>
              <a:rPr lang="en-US" altLang="zh-CN" sz="1800" dirty="0" err="1" smtClean="0"/>
              <a:t>map,DONT_NEED</a:t>
            </a:r>
            <a:r>
              <a:rPr lang="en-US" altLang="zh-CN" sz="1800" dirty="0"/>
              <a:t>)</a:t>
            </a:r>
            <a:r>
              <a:rPr lang="zh-CN" altLang="en-US" sz="1800" dirty="0"/>
              <a:t>系统调用，通知内</a:t>
            </a:r>
            <a:r>
              <a:rPr lang="zh-CN" altLang="en-US" sz="1800" dirty="0" smtClean="0"/>
              <a:t>核</a:t>
            </a:r>
            <a:r>
              <a:rPr lang="en-US" altLang="zh-CN" sz="1800" dirty="0" smtClean="0"/>
              <a:t>map</a:t>
            </a:r>
            <a:r>
              <a:rPr lang="zh-CN" altLang="en-US" sz="1800" dirty="0" smtClean="0"/>
              <a:t>在</a:t>
            </a:r>
            <a:r>
              <a:rPr lang="zh-CN" altLang="en-US" sz="1800" dirty="0"/>
              <a:t>接下来不会被使用。内核会</a:t>
            </a:r>
            <a:r>
              <a:rPr lang="zh-CN" altLang="en-US" sz="1800" dirty="0" smtClean="0"/>
              <a:t>将</a:t>
            </a:r>
            <a:r>
              <a:rPr lang="en-US" altLang="zh-CN" sz="1800" dirty="0" smtClean="0"/>
              <a:t>map</a:t>
            </a:r>
            <a:r>
              <a:rPr lang="zh-CN" altLang="en-US" sz="1800" dirty="0" smtClean="0"/>
              <a:t>所</a:t>
            </a:r>
            <a:r>
              <a:rPr lang="zh-CN" altLang="en-US" sz="1800" dirty="0"/>
              <a:t>在页的页表项置为空</a:t>
            </a:r>
            <a:r>
              <a:rPr lang="zh-CN" altLang="en-US" sz="1800" dirty="0" smtClean="0"/>
              <a:t>。</a:t>
            </a:r>
            <a:endParaRPr lang="en-US" altLang="zh-CN" sz="1800" dirty="0" smtClean="0"/>
          </a:p>
          <a:p>
            <a:r>
              <a:rPr lang="zh-CN" altLang="en-US" sz="1800" dirty="0" smtClean="0"/>
              <a:t>这</a:t>
            </a:r>
            <a:r>
              <a:rPr lang="zh-CN" altLang="en-US" sz="1800" dirty="0"/>
              <a:t>样就再次导致了</a:t>
            </a:r>
            <a:r>
              <a:rPr lang="en-US" altLang="zh-CN" sz="1800" dirty="0" err="1"/>
              <a:t>pagefault</a:t>
            </a:r>
            <a:r>
              <a:rPr lang="zh-CN" altLang="en-US" sz="1800" dirty="0"/>
              <a:t>，内核会调用</a:t>
            </a:r>
            <a:r>
              <a:rPr lang="en-US" altLang="zh-CN" sz="1800" dirty="0" err="1"/>
              <a:t>do_fault</a:t>
            </a:r>
            <a:r>
              <a:rPr lang="zh-CN" altLang="en-US" sz="1800" dirty="0"/>
              <a:t>函数调页。不过由于这次寻页并不要求被寻找的页具有写权限，所以不会像第一次那样在缺页处理时</a:t>
            </a:r>
            <a:r>
              <a:rPr lang="en-US" altLang="zh-CN" sz="1800" dirty="0"/>
              <a:t>COW</a:t>
            </a:r>
            <a:r>
              <a:rPr lang="zh-CN" altLang="en-US" sz="1800" dirty="0"/>
              <a:t>。如果接下来</a:t>
            </a:r>
            <a:r>
              <a:rPr lang="en-US" altLang="zh-CN" sz="1800" dirty="0" err="1"/>
              <a:t>get_user_pages</a:t>
            </a:r>
            <a:r>
              <a:rPr lang="zh-CN" altLang="en-US" sz="1800" dirty="0"/>
              <a:t>第四次调用</a:t>
            </a:r>
            <a:r>
              <a:rPr lang="en-US" altLang="zh-CN" sz="1800" dirty="0" err="1"/>
              <a:t>follow_page_mask</a:t>
            </a:r>
            <a:r>
              <a:rPr lang="zh-CN" altLang="en-US" sz="1800" dirty="0"/>
              <a:t>进行寻页的话，会成功返回对应的页表项，接下来的写入操作会被同步到只读的文件中。从而造成了越权写。</a:t>
            </a:r>
          </a:p>
          <a:p>
            <a:pPr lvl="1"/>
            <a:endParaRPr lang="en-US" altLang="zh-CN" dirty="0" smtClean="0"/>
          </a:p>
          <a:p>
            <a:pPr lvl="1"/>
            <a:endParaRPr lang="en-US" altLang="zh-CN" dirty="0"/>
          </a:p>
        </p:txBody>
      </p:sp>
      <p:sp>
        <p:nvSpPr>
          <p:cNvPr id="6" name="文本框 5"/>
          <p:cNvSpPr txBox="1"/>
          <p:nvPr/>
        </p:nvSpPr>
        <p:spPr>
          <a:xfrm>
            <a:off x="7519916" y="2838734"/>
            <a:ext cx="184731" cy="369332"/>
          </a:xfrm>
          <a:prstGeom prst="rect">
            <a:avLst/>
          </a:prstGeom>
          <a:noFill/>
        </p:spPr>
        <p:txBody>
          <a:bodyPr wrap="none" rtlCol="0">
            <a:spAutoFit/>
          </a:bodyPr>
          <a:lstStyle/>
          <a:p>
            <a:endParaRPr lang="zh-CN" altLang="en-US" dirty="0"/>
          </a:p>
        </p:txBody>
      </p:sp>
      <p:pic>
        <p:nvPicPr>
          <p:cNvPr id="4" name="图片 3"/>
          <p:cNvPicPr>
            <a:picLocks noChangeAspect="1"/>
          </p:cNvPicPr>
          <p:nvPr/>
        </p:nvPicPr>
        <p:blipFill>
          <a:blip r:embed="rId3"/>
          <a:stretch>
            <a:fillRect/>
          </a:stretch>
        </p:blipFill>
        <p:spPr>
          <a:xfrm>
            <a:off x="1014362" y="4059121"/>
            <a:ext cx="7078759" cy="2795696"/>
          </a:xfrm>
          <a:prstGeom prst="rect">
            <a:avLst/>
          </a:prstGeom>
        </p:spPr>
      </p:pic>
    </p:spTree>
    <p:extLst>
      <p:ext uri="{BB962C8B-B14F-4D97-AF65-F5344CB8AC3E}">
        <p14:creationId xmlns:p14="http://schemas.microsoft.com/office/powerpoint/2010/main" val="2330270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004" y="0"/>
            <a:ext cx="10549719" cy="1107199"/>
          </a:xfrm>
        </p:spPr>
        <p:txBody>
          <a:bodyPr>
            <a:normAutofit/>
          </a:bodyPr>
          <a:lstStyle/>
          <a:p>
            <a:r>
              <a:rPr lang="zh-CN" altLang="en-US" b="1" dirty="0"/>
              <a:t>产生竞态条</a:t>
            </a:r>
            <a:r>
              <a:rPr lang="zh-CN" altLang="en-US" b="1" dirty="0" smtClean="0"/>
              <a:t>件</a:t>
            </a:r>
            <a:r>
              <a:rPr lang="en-US" altLang="zh-CN" b="1" dirty="0" smtClean="0"/>
              <a:t>(race condition)</a:t>
            </a:r>
            <a:endParaRPr lang="zh-CN" altLang="en-US" dirty="0"/>
          </a:p>
        </p:txBody>
      </p:sp>
      <p:sp>
        <p:nvSpPr>
          <p:cNvPr id="3" name="内容占位符 2"/>
          <p:cNvSpPr>
            <a:spLocks noGrp="1"/>
          </p:cNvSpPr>
          <p:nvPr>
            <p:ph idx="1"/>
          </p:nvPr>
        </p:nvSpPr>
        <p:spPr>
          <a:xfrm>
            <a:off x="497004" y="1325563"/>
            <a:ext cx="11908811" cy="4954138"/>
          </a:xfrm>
        </p:spPr>
        <p:txBody>
          <a:bodyPr>
            <a:normAutofit fontScale="62500" lnSpcReduction="20000"/>
          </a:bodyPr>
          <a:lstStyle/>
          <a:p>
            <a:pPr latinLnBrk="1"/>
            <a:r>
              <a:rPr lang="zh-CN" altLang="en-US" sz="2900" dirty="0" smtClean="0">
                <a:latin typeface="+mn-ea"/>
              </a:rPr>
              <a:t>梳</a:t>
            </a:r>
            <a:r>
              <a:rPr lang="zh-CN" altLang="en-US" sz="2900" dirty="0">
                <a:latin typeface="+mn-ea"/>
              </a:rPr>
              <a:t>理一下写时复制的过程中调页的过程：</a:t>
            </a:r>
          </a:p>
          <a:p>
            <a:pPr latinLnBrk="1"/>
            <a:r>
              <a:rPr lang="en-US" altLang="zh-CN" sz="2900" dirty="0">
                <a:latin typeface="+mn-ea"/>
              </a:rPr>
              <a:t>1. </a:t>
            </a:r>
            <a:r>
              <a:rPr lang="zh-CN" altLang="en-US" sz="2900" dirty="0">
                <a:latin typeface="+mn-ea"/>
              </a:rPr>
              <a:t>第一次</a:t>
            </a:r>
            <a:r>
              <a:rPr lang="en-US" altLang="zh-CN" sz="2900" dirty="0" err="1">
                <a:latin typeface="+mn-ea"/>
              </a:rPr>
              <a:t>follow_page_mask</a:t>
            </a:r>
            <a:r>
              <a:rPr lang="en-US" altLang="zh-CN" sz="2900" dirty="0">
                <a:latin typeface="+mn-ea"/>
              </a:rPr>
              <a:t>(FOLL_WRITE)</a:t>
            </a:r>
            <a:r>
              <a:rPr lang="zh-CN" altLang="en-US" sz="2900" dirty="0">
                <a:latin typeface="+mn-ea"/>
              </a:rPr>
              <a:t>，因为</a:t>
            </a:r>
            <a:r>
              <a:rPr lang="en-US" altLang="zh-CN" sz="2900" dirty="0">
                <a:latin typeface="+mn-ea"/>
              </a:rPr>
              <a:t>page</a:t>
            </a:r>
            <a:r>
              <a:rPr lang="zh-CN" altLang="en-US" sz="2900" dirty="0">
                <a:latin typeface="+mn-ea"/>
              </a:rPr>
              <a:t>不在内存中，进行</a:t>
            </a:r>
            <a:r>
              <a:rPr lang="en-US" altLang="zh-CN" sz="2900" dirty="0" err="1">
                <a:latin typeface="+mn-ea"/>
              </a:rPr>
              <a:t>pagefault</a:t>
            </a:r>
            <a:r>
              <a:rPr lang="zh-CN" altLang="en-US" sz="2900" dirty="0">
                <a:latin typeface="+mn-ea"/>
              </a:rPr>
              <a:t>处理。</a:t>
            </a:r>
          </a:p>
          <a:p>
            <a:pPr latinLnBrk="1"/>
            <a:r>
              <a:rPr lang="en-US" altLang="zh-CN" sz="2900" dirty="0">
                <a:latin typeface="+mn-ea"/>
              </a:rPr>
              <a:t>2. </a:t>
            </a:r>
            <a:r>
              <a:rPr lang="zh-CN" altLang="en-US" sz="2900" dirty="0">
                <a:latin typeface="+mn-ea"/>
              </a:rPr>
              <a:t>第二次</a:t>
            </a:r>
            <a:r>
              <a:rPr lang="en-US" altLang="zh-CN" sz="2900" dirty="0" err="1">
                <a:latin typeface="+mn-ea"/>
              </a:rPr>
              <a:t>follow_page_mask</a:t>
            </a:r>
            <a:r>
              <a:rPr lang="en-US" altLang="zh-CN" sz="2900" dirty="0">
                <a:latin typeface="+mn-ea"/>
              </a:rPr>
              <a:t>(FOLL_WRITE)</a:t>
            </a:r>
            <a:r>
              <a:rPr lang="zh-CN" altLang="en-US" sz="2900" dirty="0">
                <a:latin typeface="+mn-ea"/>
              </a:rPr>
              <a:t>，因为</a:t>
            </a:r>
            <a:r>
              <a:rPr lang="en-US" altLang="zh-CN" sz="2900" dirty="0">
                <a:latin typeface="+mn-ea"/>
              </a:rPr>
              <a:t>page</a:t>
            </a:r>
            <a:r>
              <a:rPr lang="zh-CN" altLang="en-US" sz="2900" dirty="0">
                <a:latin typeface="+mn-ea"/>
              </a:rPr>
              <a:t>没有写权限，并去掉</a:t>
            </a:r>
            <a:r>
              <a:rPr lang="en-US" altLang="zh-CN" sz="2900" dirty="0">
                <a:latin typeface="+mn-ea"/>
              </a:rPr>
              <a:t>FOLL_WRITE</a:t>
            </a:r>
            <a:r>
              <a:rPr lang="zh-CN" altLang="en-US" sz="2900" dirty="0">
                <a:latin typeface="+mn-ea"/>
              </a:rPr>
              <a:t>。</a:t>
            </a:r>
            <a:endParaRPr lang="en-US" altLang="zh-CN" sz="2900" dirty="0">
              <a:latin typeface="+mn-ea"/>
            </a:endParaRPr>
          </a:p>
          <a:p>
            <a:pPr latinLnBrk="1"/>
            <a:r>
              <a:rPr lang="en-US" altLang="zh-CN" sz="2900" dirty="0">
                <a:latin typeface="+mn-ea"/>
              </a:rPr>
              <a:t>3. </a:t>
            </a:r>
            <a:r>
              <a:rPr lang="zh-CN" altLang="en-US" sz="2900" dirty="0">
                <a:latin typeface="+mn-ea"/>
              </a:rPr>
              <a:t>第三次</a:t>
            </a:r>
            <a:r>
              <a:rPr lang="en-US" altLang="zh-CN" sz="2900" dirty="0" err="1">
                <a:latin typeface="+mn-ea"/>
              </a:rPr>
              <a:t>follow_page_mask</a:t>
            </a:r>
            <a:r>
              <a:rPr lang="en-US" altLang="zh-CN" sz="2900" dirty="0">
                <a:latin typeface="+mn-ea"/>
              </a:rPr>
              <a:t>(</a:t>
            </a:r>
            <a:r>
              <a:rPr lang="zh-CN" altLang="en-US" sz="2900" dirty="0">
                <a:latin typeface="+mn-ea"/>
              </a:rPr>
              <a:t>无</a:t>
            </a:r>
            <a:r>
              <a:rPr lang="en-US" altLang="zh-CN" sz="2900" dirty="0">
                <a:latin typeface="+mn-ea"/>
              </a:rPr>
              <a:t>FOLL_WRITE)</a:t>
            </a:r>
            <a:r>
              <a:rPr lang="zh-CN" altLang="en-US" sz="2900" dirty="0">
                <a:latin typeface="+mn-ea"/>
              </a:rPr>
              <a:t>，成功。</a:t>
            </a:r>
          </a:p>
          <a:p>
            <a:pPr latinLnBrk="1">
              <a:lnSpc>
                <a:spcPct val="170000"/>
              </a:lnSpc>
            </a:pPr>
            <a:r>
              <a:rPr lang="en-US" altLang="zh-CN" sz="2900" dirty="0" smtClean="0">
                <a:latin typeface="+mn-ea"/>
              </a:rPr>
              <a:t>__</a:t>
            </a:r>
            <a:r>
              <a:rPr lang="en-US" altLang="zh-CN" sz="2900" dirty="0" err="1">
                <a:latin typeface="+mn-ea"/>
              </a:rPr>
              <a:t>get_user_pages</a:t>
            </a:r>
            <a:r>
              <a:rPr lang="zh-CN" altLang="en-US" sz="2900" dirty="0">
                <a:latin typeface="+mn-ea"/>
              </a:rPr>
              <a:t>函数中每次查找</a:t>
            </a:r>
            <a:r>
              <a:rPr lang="en-US" altLang="zh-CN" sz="2900" dirty="0">
                <a:latin typeface="+mn-ea"/>
              </a:rPr>
              <a:t>page</a:t>
            </a:r>
            <a:r>
              <a:rPr lang="zh-CN" altLang="en-US" sz="2900" dirty="0">
                <a:latin typeface="+mn-ea"/>
              </a:rPr>
              <a:t>前会先调用</a:t>
            </a:r>
            <a:r>
              <a:rPr lang="en-US" altLang="zh-CN" sz="2900" b="1" dirty="0" err="1">
                <a:solidFill>
                  <a:srgbClr val="FF0000"/>
                </a:solidFill>
                <a:latin typeface="+mn-ea"/>
              </a:rPr>
              <a:t>cond_resched</a:t>
            </a:r>
            <a:r>
              <a:rPr lang="en-US" altLang="zh-CN" sz="2900" b="1" dirty="0">
                <a:solidFill>
                  <a:srgbClr val="FF0000"/>
                </a:solidFill>
                <a:latin typeface="+mn-ea"/>
              </a:rPr>
              <a:t>()</a:t>
            </a:r>
            <a:r>
              <a:rPr lang="zh-CN" altLang="en-US" sz="2900" b="1" dirty="0">
                <a:solidFill>
                  <a:srgbClr val="FF0000"/>
                </a:solidFill>
                <a:latin typeface="+mn-ea"/>
              </a:rPr>
              <a:t>线程调度</a:t>
            </a:r>
            <a:r>
              <a:rPr lang="zh-CN" altLang="en-US" sz="2900" dirty="0">
                <a:latin typeface="+mn-ea"/>
              </a:rPr>
              <a:t>一下，这样</a:t>
            </a:r>
            <a:r>
              <a:rPr lang="zh-CN" altLang="en-US" sz="2900" dirty="0" smtClean="0">
                <a:latin typeface="+mn-ea"/>
              </a:rPr>
              <a:t>就引</a:t>
            </a:r>
            <a:r>
              <a:rPr lang="zh-CN" altLang="en-US" sz="2900" dirty="0">
                <a:latin typeface="+mn-ea"/>
              </a:rPr>
              <a:t>入了竞态条件的可能性。在第二次分配</a:t>
            </a:r>
            <a:r>
              <a:rPr lang="en-US" altLang="zh-CN" sz="2900" dirty="0">
                <a:latin typeface="+mn-ea"/>
              </a:rPr>
              <a:t>COW</a:t>
            </a:r>
            <a:r>
              <a:rPr lang="zh-CN" altLang="en-US" sz="2900" dirty="0">
                <a:latin typeface="+mn-ea"/>
              </a:rPr>
              <a:t>页成功后，</a:t>
            </a:r>
            <a:r>
              <a:rPr lang="en-US" altLang="zh-CN" sz="2900" dirty="0">
                <a:latin typeface="+mn-ea"/>
              </a:rPr>
              <a:t>FOLL_WRITE</a:t>
            </a:r>
            <a:r>
              <a:rPr lang="zh-CN" altLang="en-US" sz="2900" dirty="0">
                <a:latin typeface="+mn-ea"/>
              </a:rPr>
              <a:t>标记已经去掉，如果此时，另一个线程把</a:t>
            </a:r>
            <a:r>
              <a:rPr lang="en-US" altLang="zh-CN" sz="2900" dirty="0">
                <a:latin typeface="+mn-ea"/>
              </a:rPr>
              <a:t>page</a:t>
            </a:r>
            <a:r>
              <a:rPr lang="zh-CN" altLang="en-US" sz="2900" dirty="0">
                <a:latin typeface="+mn-ea"/>
              </a:rPr>
              <a:t>释放了，那么第三次由于</a:t>
            </a:r>
            <a:r>
              <a:rPr lang="en-US" altLang="zh-CN" sz="2900" dirty="0">
                <a:latin typeface="+mn-ea"/>
              </a:rPr>
              <a:t>page</a:t>
            </a:r>
            <a:r>
              <a:rPr lang="zh-CN" altLang="en-US" sz="2900" dirty="0">
                <a:latin typeface="+mn-ea"/>
              </a:rPr>
              <a:t>不在内存中，又会进行调页处理，由于不带</a:t>
            </a:r>
            <a:r>
              <a:rPr lang="en-US" altLang="zh-CN" sz="2900" dirty="0">
                <a:latin typeface="+mn-ea"/>
              </a:rPr>
              <a:t>FOLL_WRITE</a:t>
            </a:r>
            <a:r>
              <a:rPr lang="zh-CN" altLang="en-US" sz="2900" dirty="0">
                <a:latin typeface="+mn-ea"/>
              </a:rPr>
              <a:t>标记，不会进行</a:t>
            </a:r>
            <a:r>
              <a:rPr lang="en-US" altLang="zh-CN" sz="2900" dirty="0">
                <a:latin typeface="+mn-ea"/>
              </a:rPr>
              <a:t>COW</a:t>
            </a:r>
            <a:r>
              <a:rPr lang="zh-CN" altLang="en-US" sz="2900" dirty="0">
                <a:latin typeface="+mn-ea"/>
              </a:rPr>
              <a:t>操作，此时</a:t>
            </a:r>
            <a:r>
              <a:rPr lang="en-US" altLang="zh-CN" sz="2900" dirty="0" err="1">
                <a:latin typeface="+mn-ea"/>
              </a:rPr>
              <a:t>get_user_pages</a:t>
            </a:r>
            <a:r>
              <a:rPr lang="zh-CN" altLang="en-US" sz="2900" dirty="0">
                <a:latin typeface="+mn-ea"/>
              </a:rPr>
              <a:t>得到的</a:t>
            </a:r>
            <a:r>
              <a:rPr lang="en-US" altLang="zh-CN" sz="2900" dirty="0">
                <a:latin typeface="+mn-ea"/>
              </a:rPr>
              <a:t>page</a:t>
            </a:r>
            <a:r>
              <a:rPr lang="zh-CN" altLang="en-US" sz="2900" dirty="0" smtClean="0">
                <a:latin typeface="+mn-ea"/>
              </a:rPr>
              <a:t>带</a:t>
            </a:r>
            <a:r>
              <a:rPr lang="en-US" altLang="zh-CN" sz="2900" dirty="0" smtClean="0">
                <a:latin typeface="+mn-ea"/>
              </a:rPr>
              <a:t>__</a:t>
            </a:r>
            <a:r>
              <a:rPr lang="en-US" altLang="zh-CN" sz="2900" dirty="0">
                <a:latin typeface="+mn-ea"/>
              </a:rPr>
              <a:t>PAGE_DIRTY</a:t>
            </a:r>
            <a:r>
              <a:rPr lang="zh-CN" altLang="en-US" sz="2900" dirty="0">
                <a:latin typeface="+mn-ea"/>
              </a:rPr>
              <a:t>，竞态条件就是这样产生的，流程如下：</a:t>
            </a:r>
          </a:p>
          <a:p>
            <a:pPr latinLnBrk="1"/>
            <a:r>
              <a:rPr lang="en-US" altLang="zh-CN" sz="2900" dirty="0">
                <a:latin typeface="+mn-ea"/>
              </a:rPr>
              <a:t>1. </a:t>
            </a:r>
            <a:r>
              <a:rPr lang="zh-CN" altLang="en-US" sz="2900" dirty="0">
                <a:latin typeface="+mn-ea"/>
              </a:rPr>
              <a:t>第一次</a:t>
            </a:r>
            <a:r>
              <a:rPr lang="en-US" altLang="zh-CN" sz="2900" dirty="0" err="1">
                <a:latin typeface="+mn-ea"/>
              </a:rPr>
              <a:t>follow_page_mask</a:t>
            </a:r>
            <a:r>
              <a:rPr lang="en-US" altLang="zh-CN" sz="2900" dirty="0">
                <a:latin typeface="+mn-ea"/>
              </a:rPr>
              <a:t>(FOLL_WRITE)</a:t>
            </a:r>
            <a:r>
              <a:rPr lang="zh-CN" altLang="en-US" sz="2900" dirty="0">
                <a:latin typeface="+mn-ea"/>
              </a:rPr>
              <a:t>，</a:t>
            </a:r>
            <a:r>
              <a:rPr lang="en-US" altLang="zh-CN" sz="2900" dirty="0">
                <a:latin typeface="+mn-ea"/>
              </a:rPr>
              <a:t>page</a:t>
            </a:r>
            <a:r>
              <a:rPr lang="zh-CN" altLang="en-US" sz="2900" dirty="0">
                <a:latin typeface="+mn-ea"/>
              </a:rPr>
              <a:t>不在内存中，进行</a:t>
            </a:r>
            <a:r>
              <a:rPr lang="en-US" altLang="zh-CN" sz="2900" dirty="0" err="1">
                <a:latin typeface="+mn-ea"/>
              </a:rPr>
              <a:t>pagefault</a:t>
            </a:r>
            <a:r>
              <a:rPr lang="zh-CN" altLang="en-US" sz="2900" dirty="0">
                <a:latin typeface="+mn-ea"/>
              </a:rPr>
              <a:t>处理。</a:t>
            </a:r>
          </a:p>
          <a:p>
            <a:pPr latinLnBrk="1"/>
            <a:r>
              <a:rPr lang="en-US" altLang="zh-CN" sz="2900" dirty="0">
                <a:latin typeface="+mn-ea"/>
              </a:rPr>
              <a:t>2. </a:t>
            </a:r>
            <a:r>
              <a:rPr lang="zh-CN" altLang="en-US" sz="2900" dirty="0">
                <a:latin typeface="+mn-ea"/>
              </a:rPr>
              <a:t>第二次</a:t>
            </a:r>
            <a:r>
              <a:rPr lang="en-US" altLang="zh-CN" sz="2900" dirty="0" err="1">
                <a:latin typeface="+mn-ea"/>
              </a:rPr>
              <a:t>follow_page_mask</a:t>
            </a:r>
            <a:r>
              <a:rPr lang="en-US" altLang="zh-CN" sz="2900" dirty="0">
                <a:latin typeface="+mn-ea"/>
              </a:rPr>
              <a:t>(FOLL_WRITE)</a:t>
            </a:r>
            <a:r>
              <a:rPr lang="zh-CN" altLang="en-US" sz="2900" dirty="0">
                <a:latin typeface="+mn-ea"/>
              </a:rPr>
              <a:t>，</a:t>
            </a:r>
            <a:r>
              <a:rPr lang="en-US" altLang="zh-CN" sz="2900" dirty="0">
                <a:latin typeface="+mn-ea"/>
              </a:rPr>
              <a:t>page</a:t>
            </a:r>
            <a:r>
              <a:rPr lang="zh-CN" altLang="en-US" sz="2900" dirty="0">
                <a:latin typeface="+mn-ea"/>
              </a:rPr>
              <a:t>没有写权限，并去掉</a:t>
            </a:r>
            <a:r>
              <a:rPr lang="en-US" altLang="zh-CN" sz="2900" dirty="0">
                <a:latin typeface="+mn-ea"/>
              </a:rPr>
              <a:t>FOLL_WRITE</a:t>
            </a:r>
            <a:r>
              <a:rPr lang="zh-CN" altLang="en-US" sz="2900" dirty="0">
                <a:latin typeface="+mn-ea"/>
              </a:rPr>
              <a:t>。</a:t>
            </a:r>
            <a:endParaRPr lang="en-US" altLang="zh-CN" sz="2900" dirty="0">
              <a:latin typeface="+mn-ea"/>
            </a:endParaRPr>
          </a:p>
          <a:p>
            <a:pPr latinLnBrk="1"/>
            <a:r>
              <a:rPr lang="en-US" altLang="zh-CN" sz="2900" dirty="0">
                <a:latin typeface="+mn-ea"/>
              </a:rPr>
              <a:t>3. </a:t>
            </a:r>
            <a:r>
              <a:rPr lang="zh-CN" altLang="en-US" sz="2900" dirty="0">
                <a:latin typeface="+mn-ea"/>
              </a:rPr>
              <a:t>另一个线程释放上一步分配的</a:t>
            </a:r>
            <a:r>
              <a:rPr lang="en-US" altLang="zh-CN" sz="2900" dirty="0">
                <a:latin typeface="+mn-ea"/>
              </a:rPr>
              <a:t>COW</a:t>
            </a:r>
            <a:r>
              <a:rPr lang="zh-CN" altLang="en-US" sz="2900" dirty="0">
                <a:latin typeface="+mn-ea"/>
              </a:rPr>
              <a:t>页</a:t>
            </a:r>
          </a:p>
          <a:p>
            <a:pPr latinLnBrk="1"/>
            <a:r>
              <a:rPr lang="en-US" altLang="zh-CN" sz="2900" dirty="0">
                <a:latin typeface="+mn-ea"/>
              </a:rPr>
              <a:t>4. </a:t>
            </a:r>
            <a:r>
              <a:rPr lang="zh-CN" altLang="en-US" sz="2900" dirty="0">
                <a:latin typeface="+mn-ea"/>
              </a:rPr>
              <a:t>第三次</a:t>
            </a:r>
            <a:r>
              <a:rPr lang="en-US" altLang="zh-CN" sz="2900" dirty="0" err="1">
                <a:latin typeface="+mn-ea"/>
              </a:rPr>
              <a:t>follow_page_mask</a:t>
            </a:r>
            <a:r>
              <a:rPr lang="en-US" altLang="zh-CN" sz="2900" dirty="0">
                <a:latin typeface="+mn-ea"/>
              </a:rPr>
              <a:t>(</a:t>
            </a:r>
            <a:r>
              <a:rPr lang="zh-CN" altLang="en-US" sz="2900" dirty="0">
                <a:latin typeface="+mn-ea"/>
              </a:rPr>
              <a:t>无</a:t>
            </a:r>
            <a:r>
              <a:rPr lang="en-US" altLang="zh-CN" sz="2900" dirty="0">
                <a:latin typeface="+mn-ea"/>
              </a:rPr>
              <a:t>FOLL_WRITE)</a:t>
            </a:r>
            <a:r>
              <a:rPr lang="zh-CN" altLang="en-US" sz="2900" dirty="0">
                <a:latin typeface="+mn-ea"/>
              </a:rPr>
              <a:t>，</a:t>
            </a:r>
            <a:r>
              <a:rPr lang="en-US" altLang="zh-CN" sz="2900" dirty="0">
                <a:latin typeface="+mn-ea"/>
              </a:rPr>
              <a:t>page</a:t>
            </a:r>
            <a:r>
              <a:rPr lang="zh-CN" altLang="en-US" sz="2900" dirty="0">
                <a:latin typeface="+mn-ea"/>
              </a:rPr>
              <a:t>不在内存中，进行</a:t>
            </a:r>
            <a:r>
              <a:rPr lang="en-US" altLang="zh-CN" sz="2900" dirty="0" err="1">
                <a:latin typeface="+mn-ea"/>
              </a:rPr>
              <a:t>pagefault</a:t>
            </a:r>
            <a:r>
              <a:rPr lang="zh-CN" altLang="en-US" sz="2900" dirty="0">
                <a:latin typeface="+mn-ea"/>
              </a:rPr>
              <a:t>处理。</a:t>
            </a:r>
          </a:p>
          <a:p>
            <a:pPr latinLnBrk="1"/>
            <a:r>
              <a:rPr lang="en-US" altLang="zh-CN" sz="2900" dirty="0">
                <a:latin typeface="+mn-ea"/>
              </a:rPr>
              <a:t>5. </a:t>
            </a:r>
            <a:r>
              <a:rPr lang="zh-CN" altLang="en-US" sz="2900" dirty="0">
                <a:latin typeface="+mn-ea"/>
              </a:rPr>
              <a:t>第四次</a:t>
            </a:r>
            <a:r>
              <a:rPr lang="en-US" altLang="zh-CN" sz="2900" dirty="0" err="1">
                <a:latin typeface="+mn-ea"/>
              </a:rPr>
              <a:t>follow_page_mask</a:t>
            </a:r>
            <a:r>
              <a:rPr lang="en-US" altLang="zh-CN" sz="2900" dirty="0">
                <a:latin typeface="+mn-ea"/>
              </a:rPr>
              <a:t>(</a:t>
            </a:r>
            <a:r>
              <a:rPr lang="zh-CN" altLang="en-US" sz="2900" dirty="0">
                <a:latin typeface="+mn-ea"/>
              </a:rPr>
              <a:t>无</a:t>
            </a:r>
            <a:r>
              <a:rPr lang="en-US" altLang="zh-CN" sz="2900" dirty="0">
                <a:latin typeface="+mn-ea"/>
              </a:rPr>
              <a:t>FOLL_WRITE),</a:t>
            </a:r>
            <a:r>
              <a:rPr lang="zh-CN" altLang="en-US" sz="2900" dirty="0">
                <a:latin typeface="+mn-ea"/>
              </a:rPr>
              <a:t>成功返回</a:t>
            </a:r>
            <a:r>
              <a:rPr lang="en-US" altLang="zh-CN" sz="2900" dirty="0">
                <a:latin typeface="+mn-ea"/>
              </a:rPr>
              <a:t>page</a:t>
            </a:r>
            <a:r>
              <a:rPr lang="zh-CN" altLang="en-US" sz="2900" dirty="0">
                <a:latin typeface="+mn-ea"/>
              </a:rPr>
              <a:t>，但没有使用</a:t>
            </a:r>
            <a:r>
              <a:rPr lang="en-US" altLang="zh-CN" sz="2900" dirty="0">
                <a:latin typeface="+mn-ea"/>
              </a:rPr>
              <a:t>COW</a:t>
            </a:r>
            <a:r>
              <a:rPr lang="zh-CN" altLang="en-US" sz="2900" dirty="0">
                <a:latin typeface="+mn-ea"/>
              </a:rPr>
              <a:t>机制</a:t>
            </a:r>
            <a:r>
              <a:rPr lang="zh-CN" altLang="en-US" dirty="0"/>
              <a:t>。</a:t>
            </a:r>
          </a:p>
        </p:txBody>
      </p:sp>
    </p:spTree>
    <p:extLst>
      <p:ext uri="{BB962C8B-B14F-4D97-AF65-F5344CB8AC3E}">
        <p14:creationId xmlns:p14="http://schemas.microsoft.com/office/powerpoint/2010/main" val="3982684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漏洞利用</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pPr latinLnBrk="1"/>
            <a:r>
              <a:rPr lang="en-US" altLang="zh-CN" dirty="0">
                <a:hlinkClick r:id="rId2"/>
              </a:rPr>
              <a:t>https://github.com/dirtycow/dirtycow.github.io/blob/master/dirtyc0w.c</a:t>
            </a:r>
            <a:endParaRPr lang="en-US" altLang="zh-CN" dirty="0"/>
          </a:p>
          <a:p>
            <a:pPr latinLnBrk="1"/>
            <a:r>
              <a:rPr lang="zh-CN" altLang="en-US" dirty="0" smtClean="0"/>
              <a:t>利</a:t>
            </a:r>
            <a:r>
              <a:rPr lang="zh-CN" altLang="en-US" dirty="0"/>
              <a:t>用</a:t>
            </a:r>
            <a:r>
              <a:rPr lang="en-US" altLang="zh-CN" dirty="0"/>
              <a:t>/</a:t>
            </a:r>
            <a:r>
              <a:rPr lang="en-US" altLang="zh-CN" dirty="0" err="1"/>
              <a:t>proc</a:t>
            </a:r>
            <a:r>
              <a:rPr lang="en-US" altLang="zh-CN" dirty="0"/>
              <a:t>/self/</a:t>
            </a:r>
            <a:r>
              <a:rPr lang="en-US" altLang="zh-CN" dirty="0" err="1"/>
              <a:t>mem</a:t>
            </a:r>
            <a:r>
              <a:rPr lang="zh-CN" altLang="en-US" dirty="0"/>
              <a:t>来修改只读文件的</a:t>
            </a:r>
            <a:r>
              <a:rPr lang="en-US" altLang="zh-CN" dirty="0"/>
              <a:t>exploit</a:t>
            </a:r>
          </a:p>
          <a:p>
            <a:pPr latinLnBrk="1"/>
            <a:r>
              <a:rPr lang="en-US" altLang="zh-CN" dirty="0">
                <a:hlinkClick r:id="rId3"/>
              </a:rPr>
              <a:t>https://github.com/dirtycow/dirtycow.github.io/blob/master/pokemon.c</a:t>
            </a:r>
            <a:endParaRPr lang="en-US" altLang="zh-CN" dirty="0"/>
          </a:p>
          <a:p>
            <a:pPr latinLnBrk="1"/>
            <a:r>
              <a:rPr lang="zh-CN" altLang="en-US" dirty="0" smtClean="0"/>
              <a:t>利</a:t>
            </a:r>
            <a:r>
              <a:rPr lang="zh-CN" altLang="en-US" dirty="0"/>
              <a:t>用</a:t>
            </a:r>
            <a:r>
              <a:rPr lang="en-US" altLang="zh-CN" dirty="0" err="1"/>
              <a:t>ptrace</a:t>
            </a:r>
            <a:r>
              <a:rPr lang="en-US" altLang="zh-CN" dirty="0"/>
              <a:t>(PTRACE_POKETEXT)</a:t>
            </a:r>
            <a:r>
              <a:rPr lang="zh-CN" altLang="en-US" dirty="0"/>
              <a:t>来修改只读文件的</a:t>
            </a:r>
            <a:r>
              <a:rPr lang="en-US" altLang="zh-CN" dirty="0"/>
              <a:t>exploit</a:t>
            </a:r>
          </a:p>
          <a:p>
            <a:pPr latinLnBrk="1"/>
            <a:r>
              <a:rPr lang="en-US" altLang="zh-CN" u="sng" dirty="0">
                <a:hlinkClick r:id="rId4"/>
              </a:rPr>
              <a:t>https://github.com/timwr/CVE-2016-5195</a:t>
            </a:r>
            <a:endParaRPr lang="en-US" altLang="zh-CN" dirty="0"/>
          </a:p>
          <a:p>
            <a:pPr latinLnBrk="1"/>
            <a:r>
              <a:rPr lang="en-US" altLang="zh-CN" dirty="0" err="1" smtClean="0"/>
              <a:t>Andriod</a:t>
            </a:r>
            <a:r>
              <a:rPr lang="zh-CN" altLang="en-US" dirty="0"/>
              <a:t>系统</a:t>
            </a:r>
            <a:r>
              <a:rPr lang="en-US" altLang="zh-CN" dirty="0"/>
              <a:t>Root</a:t>
            </a:r>
            <a:r>
              <a:rPr lang="zh-CN" altLang="en-US" dirty="0"/>
              <a:t>的</a:t>
            </a:r>
            <a:r>
              <a:rPr lang="en-US" altLang="zh-CN" dirty="0"/>
              <a:t>exploit</a:t>
            </a:r>
          </a:p>
          <a:p>
            <a:endParaRPr lang="zh-CN" altLang="en-US" dirty="0"/>
          </a:p>
        </p:txBody>
      </p:sp>
    </p:spTree>
    <p:extLst>
      <p:ext uri="{BB962C8B-B14F-4D97-AF65-F5344CB8AC3E}">
        <p14:creationId xmlns:p14="http://schemas.microsoft.com/office/powerpoint/2010/main" val="314223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32" y="1640734"/>
            <a:ext cx="6904762" cy="2552381"/>
          </a:xfrm>
        </p:spPr>
      </p:pic>
      <p:sp>
        <p:nvSpPr>
          <p:cNvPr id="2" name="标题 1"/>
          <p:cNvSpPr>
            <a:spLocks noGrp="1"/>
          </p:cNvSpPr>
          <p:nvPr>
            <p:ph type="title"/>
          </p:nvPr>
        </p:nvSpPr>
        <p:spPr/>
        <p:txBody>
          <a:bodyPr/>
          <a:lstStyle/>
          <a:p>
            <a:r>
              <a:rPr lang="zh-CN" altLang="en-US" dirty="0"/>
              <a:t>演示</a:t>
            </a:r>
          </a:p>
        </p:txBody>
      </p:sp>
      <p:sp>
        <p:nvSpPr>
          <p:cNvPr id="6" name="矩形 5"/>
          <p:cNvSpPr/>
          <p:nvPr/>
        </p:nvSpPr>
        <p:spPr>
          <a:xfrm>
            <a:off x="5418161" y="1844972"/>
            <a:ext cx="3466531" cy="30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sudo</a:t>
            </a:r>
            <a:r>
              <a:rPr lang="zh-CN" altLang="en-US" dirty="0" smtClean="0"/>
              <a:t>权限创建文件</a:t>
            </a:r>
            <a:r>
              <a:rPr lang="en-US" altLang="zh-CN" dirty="0" smtClean="0"/>
              <a:t>foo</a:t>
            </a:r>
            <a:endParaRPr lang="zh-CN" altLang="en-US" dirty="0"/>
          </a:p>
        </p:txBody>
      </p:sp>
      <p:sp>
        <p:nvSpPr>
          <p:cNvPr id="7" name="矩形 6"/>
          <p:cNvSpPr/>
          <p:nvPr/>
        </p:nvSpPr>
        <p:spPr>
          <a:xfrm>
            <a:off x="4362734" y="2738632"/>
            <a:ext cx="3466531" cy="30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foo</a:t>
            </a:r>
            <a:r>
              <a:rPr lang="zh-CN" altLang="en-US" dirty="0" smtClean="0"/>
              <a:t>文设置为可读（仅仅可读）</a:t>
            </a:r>
            <a:endParaRPr lang="zh-CN" altLang="en-US" dirty="0"/>
          </a:p>
        </p:txBody>
      </p:sp>
      <p:sp>
        <p:nvSpPr>
          <p:cNvPr id="8" name="矩形 7"/>
          <p:cNvSpPr/>
          <p:nvPr/>
        </p:nvSpPr>
        <p:spPr>
          <a:xfrm>
            <a:off x="4751762" y="3720325"/>
            <a:ext cx="3466531" cy="30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尝</a:t>
            </a:r>
            <a:r>
              <a:rPr lang="zh-CN" altLang="en-US" dirty="0" smtClean="0"/>
              <a:t>试追加写入字符被拒绝</a:t>
            </a:r>
            <a:endParaRPr lang="zh-CN" altLang="en-US" dirty="0"/>
          </a:p>
        </p:txBody>
      </p:sp>
    </p:spTree>
    <p:extLst>
      <p:ext uri="{BB962C8B-B14F-4D97-AF65-F5344CB8AC3E}">
        <p14:creationId xmlns:p14="http://schemas.microsoft.com/office/powerpoint/2010/main" val="3570173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9017" y="0"/>
            <a:ext cx="10515600" cy="1325563"/>
          </a:xfrm>
        </p:spPr>
        <p:txBody>
          <a:bodyPr>
            <a:normAutofit/>
          </a:bodyPr>
          <a:lstStyle/>
          <a:p>
            <a:r>
              <a:rPr lang="zh-CN" altLang="en-US" b="1" dirty="0"/>
              <a:t>漏洞修复</a:t>
            </a:r>
            <a:endParaRPr lang="zh-CN" altLang="en-US" dirty="0"/>
          </a:p>
        </p:txBody>
      </p:sp>
      <p:sp>
        <p:nvSpPr>
          <p:cNvPr id="3" name="内容占位符 2"/>
          <p:cNvSpPr>
            <a:spLocks noGrp="1"/>
          </p:cNvSpPr>
          <p:nvPr>
            <p:ph idx="1"/>
          </p:nvPr>
        </p:nvSpPr>
        <p:spPr>
          <a:xfrm>
            <a:off x="729017" y="1325563"/>
            <a:ext cx="10515600" cy="4351338"/>
          </a:xfrm>
        </p:spPr>
        <p:txBody>
          <a:bodyPr/>
          <a:lstStyle/>
          <a:p>
            <a:r>
              <a:rPr lang="en-US" altLang="zh-CN" dirty="0">
                <a:hlinkClick r:id="rId2"/>
              </a:rPr>
              <a:t>https://git.kernel.org/cgit/linux/kernel/git/torvalds/linux.git/commit/?</a:t>
            </a:r>
            <a:r>
              <a:rPr lang="en-US" altLang="zh-CN" dirty="0" smtClean="0">
                <a:hlinkClick r:id="rId2"/>
              </a:rPr>
              <a:t>id=19be0eaffa3ac7d8eb6784ad9bdbc7d67ed8e619</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982078" y="2124667"/>
            <a:ext cx="6952381" cy="4733333"/>
          </a:xfrm>
          <a:prstGeom prst="rect">
            <a:avLst/>
          </a:prstGeom>
        </p:spPr>
      </p:pic>
      <p:sp>
        <p:nvSpPr>
          <p:cNvPr id="5" name="文本框 4"/>
          <p:cNvSpPr txBox="1"/>
          <p:nvPr/>
        </p:nvSpPr>
        <p:spPr>
          <a:xfrm>
            <a:off x="7740639" y="2715904"/>
            <a:ext cx="461665" cy="92398"/>
          </a:xfrm>
          <a:prstGeom prst="rect">
            <a:avLst/>
          </a:prstGeom>
          <a:noFill/>
        </p:spPr>
        <p:txBody>
          <a:bodyPr vert="eaVert" wrap="none" rtlCol="0">
            <a:spAutoFit/>
          </a:bodyPr>
          <a:lstStyle/>
          <a:p>
            <a:endParaRPr lang="zh-CN" altLang="en-US" dirty="0"/>
          </a:p>
        </p:txBody>
      </p:sp>
      <p:sp>
        <p:nvSpPr>
          <p:cNvPr id="6" name="文本框 5"/>
          <p:cNvSpPr txBox="1"/>
          <p:nvPr/>
        </p:nvSpPr>
        <p:spPr>
          <a:xfrm>
            <a:off x="6687404" y="3084394"/>
            <a:ext cx="5322048" cy="1477328"/>
          </a:xfrm>
          <a:prstGeom prst="rect">
            <a:avLst/>
          </a:prstGeom>
          <a:noFill/>
        </p:spPr>
        <p:txBody>
          <a:bodyPr wrap="square" rtlCol="0">
            <a:spAutoFit/>
          </a:bodyPr>
          <a:lstStyle/>
          <a:p>
            <a:r>
              <a:rPr lang="zh-CN" altLang="en-US" dirty="0"/>
              <a:t>不再是把</a:t>
            </a:r>
            <a:r>
              <a:rPr lang="en-US" altLang="zh-CN" dirty="0"/>
              <a:t>FOLL_WRITE</a:t>
            </a:r>
            <a:r>
              <a:rPr lang="zh-CN" altLang="en-US" dirty="0"/>
              <a:t>标记去</a:t>
            </a:r>
            <a:r>
              <a:rPr lang="zh-CN" altLang="en-US" dirty="0" smtClean="0"/>
              <a:t>掉，而</a:t>
            </a:r>
            <a:r>
              <a:rPr lang="zh-CN" altLang="en-US" dirty="0"/>
              <a:t>是添加了一</a:t>
            </a:r>
            <a:r>
              <a:rPr lang="zh-CN" altLang="en-US" dirty="0" smtClean="0"/>
              <a:t>个</a:t>
            </a:r>
            <a:endParaRPr lang="en-US" altLang="zh-CN" dirty="0" smtClean="0"/>
          </a:p>
          <a:p>
            <a:r>
              <a:rPr lang="en-US" altLang="zh-CN" dirty="0" smtClean="0">
                <a:solidFill>
                  <a:srgbClr val="FF0000"/>
                </a:solidFill>
              </a:rPr>
              <a:t>FOLL_COW</a:t>
            </a:r>
            <a:r>
              <a:rPr lang="zh-CN" altLang="en-US" dirty="0" smtClean="0"/>
              <a:t>标志来表示获取一个</a:t>
            </a:r>
            <a:r>
              <a:rPr lang="en-US" altLang="zh-CN" dirty="0" smtClean="0"/>
              <a:t>COW</a:t>
            </a:r>
            <a:r>
              <a:rPr lang="zh-CN" altLang="en-US" dirty="0" smtClean="0"/>
              <a:t>分配的页。</a:t>
            </a:r>
            <a:endParaRPr lang="en-US" altLang="zh-CN" dirty="0" smtClean="0"/>
          </a:p>
          <a:p>
            <a:r>
              <a:rPr lang="zh-CN" altLang="en-US" dirty="0" smtClean="0"/>
              <a:t>即</a:t>
            </a:r>
            <a:r>
              <a:rPr lang="zh-CN" altLang="en-US" dirty="0"/>
              <a:t>使是竞态条件破坏了一次完整的获取页的过程</a:t>
            </a:r>
            <a:r>
              <a:rPr lang="zh-CN" altLang="en-US" dirty="0" smtClean="0"/>
              <a:t>，</a:t>
            </a:r>
            <a:endParaRPr lang="en-US" altLang="zh-CN" dirty="0" smtClean="0"/>
          </a:p>
          <a:p>
            <a:r>
              <a:rPr lang="zh-CN" altLang="en-US" dirty="0" smtClean="0"/>
              <a:t>但</a:t>
            </a:r>
            <a:r>
              <a:rPr lang="zh-CN" altLang="en-US" dirty="0"/>
              <a:t>是因为</a:t>
            </a:r>
            <a:r>
              <a:rPr lang="en-US" altLang="zh-CN" dirty="0"/>
              <a:t>FOLL_WRITE</a:t>
            </a:r>
            <a:r>
              <a:rPr lang="zh-CN" altLang="en-US" dirty="0"/>
              <a:t>标志还在，所以会重头开</a:t>
            </a:r>
            <a:r>
              <a:rPr lang="zh-CN" altLang="en-US" dirty="0" smtClean="0"/>
              <a:t>始</a:t>
            </a:r>
            <a:endParaRPr lang="en-US" altLang="zh-CN" dirty="0" smtClean="0"/>
          </a:p>
          <a:p>
            <a:r>
              <a:rPr lang="zh-CN" altLang="en-US" dirty="0" smtClean="0"/>
              <a:t>分</a:t>
            </a:r>
            <a:r>
              <a:rPr lang="zh-CN" altLang="en-US" dirty="0"/>
              <a:t>配一个</a:t>
            </a:r>
            <a:r>
              <a:rPr lang="en-US" altLang="zh-CN" dirty="0"/>
              <a:t>COW</a:t>
            </a:r>
            <a:r>
              <a:rPr lang="zh-CN" altLang="en-US" dirty="0"/>
              <a:t>页，从而保证该过程的完整性。</a:t>
            </a:r>
          </a:p>
        </p:txBody>
      </p:sp>
    </p:spTree>
    <p:extLst>
      <p:ext uri="{BB962C8B-B14F-4D97-AF65-F5344CB8AC3E}">
        <p14:creationId xmlns:p14="http://schemas.microsoft.com/office/powerpoint/2010/main" val="3469801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hlinkClick r:id="rId3"/>
              </a:rPr>
              <a:t>https://dirtycow.ninja</a:t>
            </a:r>
            <a:r>
              <a:rPr lang="en-US" altLang="zh-CN" dirty="0" smtClean="0">
                <a:hlinkClick r:id="rId3"/>
              </a:rPr>
              <a:t>/</a:t>
            </a:r>
            <a:endParaRPr lang="en-US" altLang="zh-CN" dirty="0" smtClean="0"/>
          </a:p>
          <a:p>
            <a:r>
              <a:rPr lang="en-US" altLang="zh-CN" dirty="0">
                <a:hlinkClick r:id="rId4"/>
              </a:rPr>
              <a:t>http://bobao.360.cn/learning/detail/3163.html</a:t>
            </a:r>
            <a:endParaRPr lang="en-US" altLang="zh-CN" dirty="0"/>
          </a:p>
          <a:p>
            <a:r>
              <a:rPr lang="en-US" altLang="zh-CN" dirty="0">
                <a:hlinkClick r:id="rId5"/>
              </a:rPr>
              <a:t>http://bobao.360.cn/learning/detail/3132.html</a:t>
            </a:r>
            <a:endParaRPr lang="en-US" altLang="zh-CN" dirty="0"/>
          </a:p>
          <a:p>
            <a:r>
              <a:rPr lang="en-US" altLang="zh-CN" dirty="0">
                <a:hlinkClick r:id="rId6"/>
              </a:rPr>
              <a:t>https://en.wikipedia.org/wiki/Dirty_COW</a:t>
            </a:r>
            <a:endParaRPr lang="en-US" altLang="zh-CN" dirty="0"/>
          </a:p>
          <a:p>
            <a:r>
              <a:rPr lang="en-US" altLang="zh-CN" dirty="0">
                <a:hlinkClick r:id="rId7"/>
              </a:rPr>
              <a:t>https://cve.mitre.org/cgi-bin/cvename.cgi?name=CVE-2016-5195</a:t>
            </a:r>
            <a:endParaRPr lang="en-US" altLang="zh-CN" dirty="0"/>
          </a:p>
          <a:p>
            <a:r>
              <a:rPr lang="en-US" altLang="zh-CN" dirty="0">
                <a:hlinkClick r:id="rId8"/>
              </a:rPr>
              <a:t>https://github.com/dirtycow/dirtycow.github.io/wiki/PoCs</a:t>
            </a:r>
            <a:endParaRPr lang="en-US" altLang="zh-CN" dirty="0"/>
          </a:p>
          <a:p>
            <a:r>
              <a:rPr lang="en-US" altLang="zh-CN" dirty="0">
                <a:hlinkClick r:id="rId9"/>
              </a:rPr>
              <a:t>http://arstechnica.com/security/2016/10/most-serious-linux-privilege-escalation-bug-ever-is-under-active-exploit/</a:t>
            </a:r>
            <a:endParaRPr lang="en-US" altLang="zh-CN" dirty="0"/>
          </a:p>
          <a:p>
            <a:r>
              <a:rPr lang="en-US" altLang="zh-CN" dirty="0">
                <a:hlinkClick r:id="rId10"/>
              </a:rPr>
              <a:t>https://</a:t>
            </a:r>
            <a:r>
              <a:rPr lang="en-US" altLang="zh-CN" dirty="0" smtClean="0">
                <a:hlinkClick r:id="rId10"/>
              </a:rPr>
              <a:t>github.com/dirtycow/dirtycow.github.io/wiki/VulnerabilityDetails</a:t>
            </a:r>
            <a:endParaRPr lang="en-US" altLang="zh-CN" dirty="0" smtClean="0"/>
          </a:p>
          <a:p>
            <a:r>
              <a:rPr lang="en-US" altLang="zh-CN" dirty="0">
                <a:hlinkClick r:id="rId11"/>
              </a:rPr>
              <a:t>http://</a:t>
            </a:r>
            <a:r>
              <a:rPr lang="en-US" altLang="zh-CN" dirty="0" smtClean="0">
                <a:hlinkClick r:id="rId11"/>
              </a:rPr>
              <a:t>blog.csdn.net/chenyu105/article/details/8653564</a:t>
            </a:r>
            <a:endParaRPr lang="en-US" altLang="zh-CN" dirty="0" smtClean="0"/>
          </a:p>
          <a:p>
            <a:r>
              <a:rPr lang="en-US" altLang="zh-CN" dirty="0">
                <a:hlinkClick r:id="rId12"/>
              </a:rPr>
              <a:t>http://</a:t>
            </a:r>
            <a:r>
              <a:rPr lang="en-US" altLang="zh-CN" dirty="0" smtClean="0">
                <a:hlinkClick r:id="rId12"/>
              </a:rPr>
              <a:t>blog.chinaunix.net/uid-24227137-id-3723898.html</a:t>
            </a:r>
            <a:endParaRPr lang="en-US" altLang="zh-CN" dirty="0" smtClean="0"/>
          </a:p>
          <a:p>
            <a:r>
              <a:rPr lang="en-US" altLang="zh-CN" dirty="0">
                <a:hlinkClick r:id="rId13"/>
              </a:rPr>
              <a:t>http://</a:t>
            </a:r>
            <a:r>
              <a:rPr lang="en-US" altLang="zh-CN" dirty="0" smtClean="0">
                <a:hlinkClick r:id="rId13"/>
              </a:rPr>
              <a:t>www.cnblogs.com/autum/archive/2012/10/12/linuxmalloc.html</a:t>
            </a:r>
            <a:endParaRPr lang="en-US" altLang="zh-CN" dirty="0" smtClean="0"/>
          </a:p>
          <a:p>
            <a:r>
              <a:rPr lang="en-US" altLang="zh-CN" dirty="0">
                <a:hlinkClick r:id="rId14"/>
              </a:rPr>
              <a:t>http://blog.csdn.net/tommy_wxie/article/details/17122923</a:t>
            </a:r>
            <a:r>
              <a:rPr lang="en-US" altLang="zh-CN" dirty="0" smtClean="0">
                <a:hlinkClick r:id="rId14"/>
              </a:rPr>
              <a:t>/</a:t>
            </a:r>
            <a:endParaRPr lang="en-US" altLang="zh-CN" dirty="0" smtClean="0"/>
          </a:p>
          <a:p>
            <a:r>
              <a:rPr lang="en-US" altLang="zh-CN" dirty="0" smtClean="0"/>
              <a:t>《</a:t>
            </a:r>
            <a:r>
              <a:rPr lang="zh-CN" altLang="en-US" dirty="0"/>
              <a:t> </a:t>
            </a:r>
            <a:r>
              <a:rPr lang="en-US" altLang="zh-CN" dirty="0" err="1"/>
              <a:t>linux</a:t>
            </a:r>
            <a:r>
              <a:rPr lang="en-US" altLang="zh-CN" dirty="0"/>
              <a:t> </a:t>
            </a:r>
            <a:r>
              <a:rPr lang="zh-CN" altLang="en-US" dirty="0"/>
              <a:t>内核设计的艺术</a:t>
            </a:r>
            <a:r>
              <a:rPr lang="en-US" altLang="zh-CN" dirty="0" smtClean="0"/>
              <a:t>》</a:t>
            </a:r>
            <a:endParaRPr lang="en-US" altLang="zh-CN" dirty="0"/>
          </a:p>
        </p:txBody>
      </p:sp>
    </p:spTree>
    <p:extLst>
      <p:ext uri="{BB962C8B-B14F-4D97-AF65-F5344CB8AC3E}">
        <p14:creationId xmlns:p14="http://schemas.microsoft.com/office/powerpoint/2010/main" val="4083525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END</a:t>
            </a:r>
            <a:endParaRPr lang="zh-CN" altLang="en-US" dirty="0"/>
          </a:p>
        </p:txBody>
      </p:sp>
      <p:pic>
        <p:nvPicPr>
          <p:cNvPr id="4" name="Picture 6" descr="http://png.52design.com/biaoqing/pic/52desig.com_bq_08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76012" y="483835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a:xfrm>
            <a:off x="4411980" y="2861945"/>
            <a:ext cx="4046220" cy="897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800" b="1" dirty="0" smtClean="0">
                <a:solidFill>
                  <a:srgbClr val="FF0000"/>
                </a:solidFill>
              </a:rPr>
              <a:t>THANK YOU!</a:t>
            </a:r>
            <a:endParaRPr lang="zh-CN" altLang="en-US" sz="4800" b="1" dirty="0">
              <a:solidFill>
                <a:srgbClr val="FF0000"/>
              </a:solidFill>
            </a:endParaRPr>
          </a:p>
        </p:txBody>
      </p:sp>
    </p:spTree>
    <p:extLst>
      <p:ext uri="{BB962C8B-B14F-4D97-AF65-F5344CB8AC3E}">
        <p14:creationId xmlns:p14="http://schemas.microsoft.com/office/powerpoint/2010/main" val="2635119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演示</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79" y="1318141"/>
            <a:ext cx="6552381" cy="3885714"/>
          </a:xfrm>
        </p:spPr>
      </p:pic>
      <p:sp>
        <p:nvSpPr>
          <p:cNvPr id="8" name="圆角矩形 7"/>
          <p:cNvSpPr/>
          <p:nvPr/>
        </p:nvSpPr>
        <p:spPr>
          <a:xfrm>
            <a:off x="3043451" y="4831307"/>
            <a:ext cx="2866030" cy="245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Ubuntu16.04</a:t>
            </a:r>
            <a:r>
              <a:rPr lang="zh-CN" altLang="en-US" dirty="0" smtClean="0"/>
              <a:t>测试失败</a:t>
            </a:r>
            <a:endParaRPr lang="zh-CN" altLang="en-US" dirty="0"/>
          </a:p>
        </p:txBody>
      </p:sp>
      <p:sp>
        <p:nvSpPr>
          <p:cNvPr id="9" name="圆角矩形 8"/>
          <p:cNvSpPr/>
          <p:nvPr/>
        </p:nvSpPr>
        <p:spPr>
          <a:xfrm>
            <a:off x="7383439" y="4831307"/>
            <a:ext cx="2866030" cy="245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Ubuntu14.04</a:t>
            </a:r>
            <a:r>
              <a:rPr lang="zh-CN" altLang="en-US" dirty="0" smtClean="0"/>
              <a:t>测试成功</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6028113" cy="2894960"/>
          </a:xfrm>
          <a:prstGeom prst="rect">
            <a:avLst/>
          </a:prstGeom>
        </p:spPr>
      </p:pic>
    </p:spTree>
    <p:extLst>
      <p:ext uri="{BB962C8B-B14F-4D97-AF65-F5344CB8AC3E}">
        <p14:creationId xmlns:p14="http://schemas.microsoft.com/office/powerpoint/2010/main" val="313317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4270984" y="3764764"/>
            <a:ext cx="7819048" cy="2400000"/>
          </a:xfrm>
          <a:prstGeom prst="rect">
            <a:avLst/>
          </a:prstGeom>
        </p:spPr>
      </p:pic>
      <p:sp>
        <p:nvSpPr>
          <p:cNvPr id="2" name="标题 1"/>
          <p:cNvSpPr>
            <a:spLocks noGrp="1"/>
          </p:cNvSpPr>
          <p:nvPr>
            <p:ph type="title"/>
          </p:nvPr>
        </p:nvSpPr>
        <p:spPr/>
        <p:txBody>
          <a:bodyPr/>
          <a:lstStyle/>
          <a:p>
            <a:r>
              <a:rPr lang="en-US" altLang="zh-CN" dirty="0" smtClean="0"/>
              <a:t>Cow (</a:t>
            </a:r>
            <a:r>
              <a:rPr lang="en-US" altLang="zh-CN" dirty="0" err="1" smtClean="0"/>
              <a:t>copy_on_write</a:t>
            </a:r>
            <a:r>
              <a:rPr lang="en-US" altLang="zh-CN" dirty="0" smtClean="0"/>
              <a:t>)</a:t>
            </a:r>
            <a:endParaRPr lang="zh-CN" altLang="en-US" dirty="0"/>
          </a:p>
        </p:txBody>
      </p:sp>
      <p:sp>
        <p:nvSpPr>
          <p:cNvPr id="3" name="内容占位符 2"/>
          <p:cNvSpPr>
            <a:spLocks noGrp="1"/>
          </p:cNvSpPr>
          <p:nvPr>
            <p:ph idx="1"/>
          </p:nvPr>
        </p:nvSpPr>
        <p:spPr>
          <a:xfrm>
            <a:off x="182920" y="1690688"/>
            <a:ext cx="10515600" cy="4351338"/>
          </a:xfrm>
        </p:spPr>
        <p:txBody>
          <a:bodyPr/>
          <a:lstStyle/>
          <a:p>
            <a:r>
              <a:rPr lang="zh-CN" altLang="en-US" dirty="0" smtClean="0"/>
              <a:t>写时复制</a:t>
            </a:r>
            <a:endParaRPr lang="en-US" altLang="zh-CN" dirty="0" smtClean="0"/>
          </a:p>
          <a:p>
            <a:r>
              <a:rPr lang="zh-CN" altLang="en-US" dirty="0"/>
              <a:t>例</a:t>
            </a:r>
            <a:r>
              <a:rPr lang="zh-CN" altLang="en-US" dirty="0" smtClean="0"/>
              <a:t>子</a:t>
            </a:r>
            <a:endParaRPr lang="en-US" altLang="zh-CN" dirty="0" smtClean="0"/>
          </a:p>
          <a:p>
            <a:pPr lvl="1"/>
            <a:r>
              <a:rPr lang="zh-CN" altLang="en-US" dirty="0"/>
              <a:t>父进</a:t>
            </a:r>
            <a:r>
              <a:rPr lang="zh-CN" altLang="en-US" dirty="0" smtClean="0"/>
              <a:t>程</a:t>
            </a:r>
            <a:r>
              <a:rPr lang="en-US" altLang="zh-CN" dirty="0" smtClean="0"/>
              <a:t>A </a:t>
            </a:r>
            <a:r>
              <a:rPr lang="zh-CN" altLang="en-US" dirty="0" smtClean="0"/>
              <a:t>创建子进程</a:t>
            </a:r>
            <a:r>
              <a:rPr lang="en-US" altLang="zh-CN" dirty="0" smtClean="0"/>
              <a:t>B</a:t>
            </a:r>
          </a:p>
          <a:p>
            <a:pPr lvl="1"/>
            <a:r>
              <a:rPr lang="zh-CN" altLang="en-US" dirty="0" smtClean="0"/>
              <a:t>父进程</a:t>
            </a:r>
            <a:r>
              <a:rPr lang="en-US" altLang="zh-CN" dirty="0" smtClean="0"/>
              <a:t>A </a:t>
            </a:r>
            <a:r>
              <a:rPr lang="zh-CN" altLang="en-US" dirty="0" smtClean="0"/>
              <a:t>通过</a:t>
            </a:r>
            <a:r>
              <a:rPr lang="en-US" altLang="zh-CN" dirty="0" smtClean="0"/>
              <a:t>fork()</a:t>
            </a:r>
          </a:p>
          <a:p>
            <a:pPr lvl="1"/>
            <a:r>
              <a:rPr lang="zh-CN" altLang="en-US" dirty="0" smtClean="0"/>
              <a:t>函数创建子进程</a:t>
            </a:r>
            <a:endParaRPr lang="en-US" altLang="zh-CN" dirty="0" smtClean="0"/>
          </a:p>
          <a:p>
            <a:pPr lvl="1"/>
            <a:endParaRPr lang="zh-CN" altLang="en-US" dirty="0"/>
          </a:p>
        </p:txBody>
      </p:sp>
      <p:sp>
        <p:nvSpPr>
          <p:cNvPr id="7" name="右箭头 6"/>
          <p:cNvSpPr/>
          <p:nvPr/>
        </p:nvSpPr>
        <p:spPr>
          <a:xfrm>
            <a:off x="4975745" y="3895185"/>
            <a:ext cx="1569493" cy="193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4351937" y="1241135"/>
            <a:ext cx="7657143" cy="2847619"/>
          </a:xfrm>
          <a:prstGeom prst="rect">
            <a:avLst/>
          </a:prstGeom>
        </p:spPr>
      </p:pic>
      <p:sp>
        <p:nvSpPr>
          <p:cNvPr id="16" name="圆角矩形 15"/>
          <p:cNvSpPr/>
          <p:nvPr/>
        </p:nvSpPr>
        <p:spPr>
          <a:xfrm>
            <a:off x="8084974" y="4363995"/>
            <a:ext cx="827014" cy="6247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359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Cow (</a:t>
            </a:r>
            <a:r>
              <a:rPr lang="en-US" altLang="zh-CN" dirty="0" err="1" smtClean="0"/>
              <a:t>copy_on_write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写时复制</a:t>
            </a:r>
            <a:endParaRPr lang="en-US" altLang="zh-CN" dirty="0" smtClean="0"/>
          </a:p>
          <a:p>
            <a:r>
              <a:rPr lang="zh-CN" altLang="en-US" dirty="0"/>
              <a:t>例</a:t>
            </a:r>
            <a:r>
              <a:rPr lang="zh-CN" altLang="en-US" dirty="0" smtClean="0"/>
              <a:t>子</a:t>
            </a:r>
            <a:endParaRPr lang="en-US" altLang="zh-CN" dirty="0" smtClean="0"/>
          </a:p>
          <a:p>
            <a:pPr lvl="1"/>
            <a:r>
              <a:rPr lang="zh-CN" altLang="en-US" dirty="0"/>
              <a:t>父进</a:t>
            </a:r>
            <a:r>
              <a:rPr lang="zh-CN" altLang="en-US" dirty="0" smtClean="0"/>
              <a:t>程</a:t>
            </a:r>
            <a:r>
              <a:rPr lang="en-US" altLang="zh-CN" dirty="0" smtClean="0"/>
              <a:t>A </a:t>
            </a:r>
            <a:r>
              <a:rPr lang="zh-CN" altLang="en-US" dirty="0" smtClean="0"/>
              <a:t>创建子进程</a:t>
            </a:r>
            <a:r>
              <a:rPr lang="en-US" altLang="zh-CN" dirty="0" smtClean="0"/>
              <a:t>B</a:t>
            </a:r>
          </a:p>
          <a:p>
            <a:pPr lvl="1"/>
            <a:r>
              <a:rPr lang="zh-CN" altLang="en-US" dirty="0" smtClean="0"/>
              <a:t>父进程</a:t>
            </a:r>
            <a:r>
              <a:rPr lang="en-US" altLang="zh-CN" dirty="0" smtClean="0"/>
              <a:t>A </a:t>
            </a:r>
            <a:r>
              <a:rPr lang="zh-CN" altLang="en-US" dirty="0" smtClean="0"/>
              <a:t>通过</a:t>
            </a:r>
            <a:r>
              <a:rPr lang="en-US" altLang="zh-CN" dirty="0" smtClean="0"/>
              <a:t>fork()</a:t>
            </a:r>
            <a:r>
              <a:rPr lang="zh-CN" altLang="en-US" dirty="0" smtClean="0"/>
              <a:t>函数创建子进程</a:t>
            </a:r>
            <a:endParaRPr lang="en-US" altLang="zh-CN" dirty="0" smtClean="0"/>
          </a:p>
          <a:p>
            <a:pPr lvl="1"/>
            <a:endParaRPr lang="zh-CN" altLang="en-US" dirty="0"/>
          </a:p>
        </p:txBody>
      </p:sp>
      <p:sp>
        <p:nvSpPr>
          <p:cNvPr id="4" name="矩形 3"/>
          <p:cNvSpPr/>
          <p:nvPr/>
        </p:nvSpPr>
        <p:spPr>
          <a:xfrm>
            <a:off x="1241946" y="3807725"/>
            <a:ext cx="3370997" cy="36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父进程</a:t>
            </a:r>
            <a:r>
              <a:rPr lang="en-US" altLang="zh-CN" dirty="0" smtClean="0"/>
              <a:t>A</a:t>
            </a:r>
            <a:r>
              <a:rPr lang="zh-CN" altLang="en-US" dirty="0" smtClean="0"/>
              <a:t>的页表项</a:t>
            </a:r>
            <a:endParaRPr lang="zh-CN" altLang="en-US" dirty="0"/>
          </a:p>
        </p:txBody>
      </p:sp>
      <p:sp>
        <p:nvSpPr>
          <p:cNvPr id="5" name="矩形 4"/>
          <p:cNvSpPr/>
          <p:nvPr/>
        </p:nvSpPr>
        <p:spPr>
          <a:xfrm>
            <a:off x="1169727" y="5324901"/>
            <a:ext cx="3443216" cy="72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父进程</a:t>
            </a:r>
            <a:r>
              <a:rPr lang="en-US" altLang="zh-CN" dirty="0" smtClean="0"/>
              <a:t>A</a:t>
            </a:r>
            <a:r>
              <a:rPr lang="zh-CN" altLang="en-US" dirty="0" smtClean="0"/>
              <a:t>对应的物理内存</a:t>
            </a:r>
            <a:endParaRPr lang="zh-CN" altLang="en-US" dirty="0"/>
          </a:p>
        </p:txBody>
      </p:sp>
      <p:sp>
        <p:nvSpPr>
          <p:cNvPr id="6" name="矩形 5"/>
          <p:cNvSpPr/>
          <p:nvPr/>
        </p:nvSpPr>
        <p:spPr>
          <a:xfrm>
            <a:off x="6908040" y="3807725"/>
            <a:ext cx="3370997" cy="3684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子进程</a:t>
            </a:r>
            <a:r>
              <a:rPr lang="en-US" altLang="zh-CN" dirty="0" smtClean="0"/>
              <a:t>B</a:t>
            </a:r>
            <a:r>
              <a:rPr lang="zh-CN" altLang="en-US" dirty="0" smtClean="0"/>
              <a:t>的页表项</a:t>
            </a:r>
            <a:endParaRPr lang="zh-CN" altLang="en-US" dirty="0"/>
          </a:p>
        </p:txBody>
      </p:sp>
      <p:sp>
        <p:nvSpPr>
          <p:cNvPr id="7" name="右箭头 6"/>
          <p:cNvSpPr/>
          <p:nvPr/>
        </p:nvSpPr>
        <p:spPr>
          <a:xfrm>
            <a:off x="4975745" y="3895185"/>
            <a:ext cx="1569493" cy="193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41946" y="4176215"/>
            <a:ext cx="0" cy="1148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12943" y="4176215"/>
            <a:ext cx="0" cy="1148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41946" y="4176215"/>
            <a:ext cx="5666094" cy="114868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接连接符 12"/>
          <p:cNvCxnSpPr/>
          <p:nvPr/>
        </p:nvCxnSpPr>
        <p:spPr>
          <a:xfrm flipH="1">
            <a:off x="4612943" y="4176215"/>
            <a:ext cx="5666094" cy="1148686"/>
          </a:xfrm>
          <a:prstGeom prst="line">
            <a:avLst/>
          </a:prstGeom>
        </p:spPr>
        <p:style>
          <a:lnRef idx="1">
            <a:schemeClr val="accent4"/>
          </a:lnRef>
          <a:fillRef idx="0">
            <a:schemeClr val="accent4"/>
          </a:fillRef>
          <a:effectRef idx="0">
            <a:schemeClr val="accent4"/>
          </a:effectRef>
          <a:fontRef idx="minor">
            <a:schemeClr val="tx1"/>
          </a:fontRef>
        </p:style>
      </p:cxnSp>
      <p:sp>
        <p:nvSpPr>
          <p:cNvPr id="8" name="圆角矩形 7"/>
          <p:cNvSpPr/>
          <p:nvPr/>
        </p:nvSpPr>
        <p:spPr>
          <a:xfrm>
            <a:off x="4811972" y="3788104"/>
            <a:ext cx="1602476" cy="426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复</a:t>
            </a:r>
            <a:r>
              <a:rPr lang="zh-CN" altLang="en-US" dirty="0" smtClean="0"/>
              <a:t>制页表项</a:t>
            </a:r>
            <a:endParaRPr lang="zh-CN" altLang="en-US" dirty="0"/>
          </a:p>
        </p:txBody>
      </p:sp>
      <p:sp>
        <p:nvSpPr>
          <p:cNvPr id="14" name="圆角矩形 13"/>
          <p:cNvSpPr/>
          <p:nvPr/>
        </p:nvSpPr>
        <p:spPr>
          <a:xfrm>
            <a:off x="2090097" y="5885521"/>
            <a:ext cx="1602476" cy="42637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只读 </a:t>
            </a:r>
            <a:endParaRPr lang="zh-CN" altLang="en-US" dirty="0"/>
          </a:p>
        </p:txBody>
      </p:sp>
    </p:spTree>
    <p:extLst>
      <p:ext uri="{BB962C8B-B14F-4D97-AF65-F5344CB8AC3E}">
        <p14:creationId xmlns:p14="http://schemas.microsoft.com/office/powerpoint/2010/main" val="394873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a:t>
            </a:r>
            <a:r>
              <a:rPr lang="en-US" altLang="zh-CN" dirty="0" err="1"/>
              <a:t>copy_on_write</a:t>
            </a:r>
            <a:r>
              <a:rPr lang="en-US" altLang="zh-CN" dirty="0"/>
              <a:t>)</a:t>
            </a:r>
            <a:endParaRPr lang="zh-CN" altLang="en-US" dirty="0"/>
          </a:p>
        </p:txBody>
      </p:sp>
      <p:pic>
        <p:nvPicPr>
          <p:cNvPr id="4" name="内容占位符 3"/>
          <p:cNvPicPr>
            <a:picLocks noGrp="1" noChangeAspect="1"/>
          </p:cNvPicPr>
          <p:nvPr>
            <p:ph idx="1"/>
          </p:nvPr>
        </p:nvPicPr>
        <p:blipFill>
          <a:blip r:embed="rId2"/>
          <a:stretch>
            <a:fillRect/>
          </a:stretch>
        </p:blipFill>
        <p:spPr>
          <a:xfrm>
            <a:off x="0" y="1554211"/>
            <a:ext cx="7285714" cy="2361905"/>
          </a:xfrm>
          <a:prstGeom prst="rect">
            <a:avLst/>
          </a:prstGeom>
        </p:spPr>
      </p:pic>
      <p:pic>
        <p:nvPicPr>
          <p:cNvPr id="6" name="图片 5"/>
          <p:cNvPicPr>
            <a:picLocks noChangeAspect="1"/>
          </p:cNvPicPr>
          <p:nvPr/>
        </p:nvPicPr>
        <p:blipFill>
          <a:blip r:embed="rId3"/>
          <a:stretch>
            <a:fillRect/>
          </a:stretch>
        </p:blipFill>
        <p:spPr>
          <a:xfrm>
            <a:off x="71428" y="3930224"/>
            <a:ext cx="7142857" cy="2047619"/>
          </a:xfrm>
          <a:prstGeom prst="rect">
            <a:avLst/>
          </a:prstGeom>
        </p:spPr>
      </p:pic>
      <p:pic>
        <p:nvPicPr>
          <p:cNvPr id="7" name="图片 6"/>
          <p:cNvPicPr>
            <a:picLocks noChangeAspect="1"/>
          </p:cNvPicPr>
          <p:nvPr/>
        </p:nvPicPr>
        <p:blipFill>
          <a:blip r:embed="rId4"/>
          <a:stretch>
            <a:fillRect/>
          </a:stretch>
        </p:blipFill>
        <p:spPr>
          <a:xfrm>
            <a:off x="7506286" y="3425462"/>
            <a:ext cx="4685714" cy="2552381"/>
          </a:xfrm>
          <a:prstGeom prst="rect">
            <a:avLst/>
          </a:prstGeom>
        </p:spPr>
      </p:pic>
    </p:spTree>
    <p:extLst>
      <p:ext uri="{BB962C8B-B14F-4D97-AF65-F5344CB8AC3E}">
        <p14:creationId xmlns:p14="http://schemas.microsoft.com/office/powerpoint/2010/main" val="3028252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a:t>
            </a:r>
            <a:r>
              <a:rPr lang="en-US" altLang="zh-CN" dirty="0" err="1"/>
              <a:t>copy_on_write</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80096" y="1825625"/>
            <a:ext cx="7276190" cy="3123809"/>
          </a:xfrm>
          <a:prstGeom prst="rect">
            <a:avLst/>
          </a:prstGeom>
        </p:spPr>
      </p:pic>
      <p:pic>
        <p:nvPicPr>
          <p:cNvPr id="6" name="图片 5"/>
          <p:cNvPicPr>
            <a:picLocks noChangeAspect="1"/>
          </p:cNvPicPr>
          <p:nvPr/>
        </p:nvPicPr>
        <p:blipFill>
          <a:blip r:embed="rId3"/>
          <a:stretch>
            <a:fillRect/>
          </a:stretch>
        </p:blipFill>
        <p:spPr>
          <a:xfrm>
            <a:off x="7401611" y="2043068"/>
            <a:ext cx="4628571" cy="2771429"/>
          </a:xfrm>
          <a:prstGeom prst="rect">
            <a:avLst/>
          </a:prstGeom>
        </p:spPr>
      </p:pic>
    </p:spTree>
    <p:extLst>
      <p:ext uri="{BB962C8B-B14F-4D97-AF65-F5344CB8AC3E}">
        <p14:creationId xmlns:p14="http://schemas.microsoft.com/office/powerpoint/2010/main" val="3325838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4062</Words>
  <Application>Microsoft Office PowerPoint</Application>
  <PresentationFormat>宽屏</PresentationFormat>
  <Paragraphs>275</Paragraphs>
  <Slides>42</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宋体</vt:lpstr>
      <vt:lpstr>Arial</vt:lpstr>
      <vt:lpstr>Calibri</vt:lpstr>
      <vt:lpstr>Calibri Light</vt:lpstr>
      <vt:lpstr>Consolas</vt:lpstr>
      <vt:lpstr>Office 主题</vt:lpstr>
      <vt:lpstr>dirtycow</vt:lpstr>
      <vt:lpstr>目录  </vt:lpstr>
      <vt:lpstr>概述</vt:lpstr>
      <vt:lpstr>演示</vt:lpstr>
      <vt:lpstr>演示</vt:lpstr>
      <vt:lpstr>Cow (copy_on_write)</vt:lpstr>
      <vt:lpstr>Cow (copy_on_write)</vt:lpstr>
      <vt:lpstr>Cow (copy_on_write)</vt:lpstr>
      <vt:lpstr>Cow (copy_on_write)</vt:lpstr>
      <vt:lpstr>Cow (copy_on_write)</vt:lpstr>
      <vt:lpstr>Cow (copy_on_write)</vt:lpstr>
      <vt:lpstr>Cow (copy_on_write)</vt:lpstr>
      <vt:lpstr>PoC分析</vt:lpstr>
      <vt:lpstr>PoC分析</vt:lpstr>
      <vt:lpstr>PoC分析</vt:lpstr>
      <vt:lpstr>PoC分析</vt:lpstr>
      <vt:lpstr>PoC分析</vt:lpstr>
      <vt:lpstr>PoC分析</vt:lpstr>
      <vt:lpstr>漏洞原理分析</vt:lpstr>
      <vt:lpstr>漏洞原理分析</vt:lpstr>
      <vt:lpstr>漏洞原理分析</vt:lpstr>
      <vt:lpstr>第一次调用 follow_page_mask</vt:lpstr>
      <vt:lpstr>漏洞原理分析</vt:lpstr>
      <vt:lpstr>漏洞原理分析</vt:lpstr>
      <vt:lpstr>漏洞原理分析</vt:lpstr>
      <vt:lpstr>漏洞原理分析</vt:lpstr>
      <vt:lpstr>漏洞原理分析</vt:lpstr>
      <vt:lpstr>PowerPoint 演示文稿</vt:lpstr>
      <vt:lpstr>漏洞原理分析</vt:lpstr>
      <vt:lpstr>漏洞原理分析</vt:lpstr>
      <vt:lpstr>漏洞原理分析</vt:lpstr>
      <vt:lpstr>漏洞原理分析</vt:lpstr>
      <vt:lpstr>漏洞原理分析</vt:lpstr>
      <vt:lpstr>漏洞原理分析</vt:lpstr>
      <vt:lpstr>漏洞原理分析</vt:lpstr>
      <vt:lpstr>漏洞原理分析</vt:lpstr>
      <vt:lpstr>漏洞原理分析</vt:lpstr>
      <vt:lpstr>产生竞态条件(race condition)</vt:lpstr>
      <vt:lpstr>漏洞利用 </vt:lpstr>
      <vt:lpstr>漏洞修复</vt:lpstr>
      <vt:lpstr>参考资料 </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Dirtycow</dc:title>
  <dc:creator>yun he</dc:creator>
  <cp:lastModifiedBy>yun he</cp:lastModifiedBy>
  <cp:revision>124</cp:revision>
  <dcterms:created xsi:type="dcterms:W3CDTF">2016-11-30T08:39:50Z</dcterms:created>
  <dcterms:modified xsi:type="dcterms:W3CDTF">2016-12-03T02:24:21Z</dcterms:modified>
</cp:coreProperties>
</file>