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0" r:id="rId4"/>
    <p:sldId id="295" r:id="rId5"/>
    <p:sldId id="296" r:id="rId6"/>
    <p:sldId id="261" r:id="rId7"/>
    <p:sldId id="263" r:id="rId8"/>
    <p:sldId id="259" r:id="rId9"/>
    <p:sldId id="264" r:id="rId10"/>
    <p:sldId id="277" r:id="rId11"/>
    <p:sldId id="265" r:id="rId12"/>
    <p:sldId id="267" r:id="rId13"/>
    <p:sldId id="290" r:id="rId14"/>
    <p:sldId id="291" r:id="rId15"/>
    <p:sldId id="292" r:id="rId16"/>
    <p:sldId id="266" r:id="rId17"/>
    <p:sldId id="268" r:id="rId18"/>
    <p:sldId id="269" r:id="rId19"/>
    <p:sldId id="270" r:id="rId20"/>
    <p:sldId id="271" r:id="rId21"/>
    <p:sldId id="272" r:id="rId22"/>
    <p:sldId id="273" r:id="rId23"/>
    <p:sldId id="293" r:id="rId24"/>
    <p:sldId id="275" r:id="rId25"/>
    <p:sldId id="274" r:id="rId26"/>
    <p:sldId id="276" r:id="rId27"/>
    <p:sldId id="278" r:id="rId28"/>
    <p:sldId id="279" r:id="rId29"/>
    <p:sldId id="289" r:id="rId30"/>
    <p:sldId id="280" r:id="rId31"/>
    <p:sldId id="281" r:id="rId32"/>
    <p:sldId id="282" r:id="rId33"/>
    <p:sldId id="283" r:id="rId34"/>
    <p:sldId id="284" r:id="rId35"/>
    <p:sldId id="288" r:id="rId36"/>
    <p:sldId id="294" r:id="rId37"/>
    <p:sldId id="285" r:id="rId38"/>
    <p:sldId id="262" r:id="rId39"/>
    <p:sldId id="286" r:id="rId40"/>
    <p:sldId id="287" r:id="rId41"/>
    <p:sldId id="258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3A2A7-9B46-46E4-8E71-50FA211DF477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5A67F-5B13-4E48-8F84-0F4F61CF4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32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5A67F-5B13-4E48-8F84-0F4F61CF4BD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702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5A67F-5B13-4E48-8F84-0F4F61CF4BD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796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5A67F-5B13-4E48-8F84-0F4F61CF4BD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04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2278-8880-4832-912A-92FAA7432FB2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B281-17D7-4C6E-9BC0-86E20016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84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2278-8880-4832-912A-92FAA7432FB2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B281-17D7-4C6E-9BC0-86E20016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6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2278-8880-4832-912A-92FAA7432FB2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B281-17D7-4C6E-9BC0-86E20016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70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2278-8880-4832-912A-92FAA7432FB2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B281-17D7-4C6E-9BC0-86E20016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72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2278-8880-4832-912A-92FAA7432FB2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B281-17D7-4C6E-9BC0-86E20016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54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2278-8880-4832-912A-92FAA7432FB2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B281-17D7-4C6E-9BC0-86E20016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64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2278-8880-4832-912A-92FAA7432FB2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B281-17D7-4C6E-9BC0-86E20016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5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2278-8880-4832-912A-92FAA7432FB2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B281-17D7-4C6E-9BC0-86E20016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2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2278-8880-4832-912A-92FAA7432FB2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B281-17D7-4C6E-9BC0-86E20016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92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2278-8880-4832-912A-92FAA7432FB2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B281-17D7-4C6E-9BC0-86E20016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2278-8880-4832-912A-92FAA7432FB2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B281-17D7-4C6E-9BC0-86E20016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96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B2278-8880-4832-912A-92FAA7432FB2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FB281-17D7-4C6E-9BC0-86E20016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61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buf.com/vuls/130113.html" TargetMode="External"/><Relationship Id="rId2" Type="http://schemas.openxmlformats.org/officeDocument/2006/relationships/hyperlink" Target="http://blog.trendmicro.com/trendlabs-security-intelligence/one-bit-rule-system-analyzing-cve-2016-7255-exploit-wil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wrlabs/CVE-2016-7255" TargetMode="External"/><Relationship Id="rId4" Type="http://schemas.openxmlformats.org/officeDocument/2006/relationships/hyperlink" Target="https://securingtomorrow.mcafee.com/mcafee-labs/digging-windows-kernel-privilege-escalation-vulnerability-cve-2016-7255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CVE-2016-7255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漏洞分析与利用 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© </a:t>
            </a:r>
            <a:r>
              <a:rPr lang="en-US" altLang="zh-CN" dirty="0" err="1" smtClean="0"/>
              <a:t>heyun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46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0x00 </a:t>
            </a:r>
            <a:r>
              <a:rPr lang="zh-CN" altLang="en-US" dirty="0" smtClean="0"/>
              <a:t>漏洞细节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 descr="http://blog.trendmicro.com/trendlabs-security-intelligence/files/2016/11/one-bit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79209"/>
            <a:ext cx="10216723" cy="455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4244455" y="5117910"/>
            <a:ext cx="682388" cy="322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触发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033516" y="6134676"/>
            <a:ext cx="4708477" cy="672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Make multiple </a:t>
            </a:r>
            <a:r>
              <a:rPr lang="en-US" altLang="zh-CN" i="1" dirty="0" err="1"/>
              <a:t>keybd_event</a:t>
            </a:r>
            <a:r>
              <a:rPr lang="en-US" altLang="zh-CN" dirty="0"/>
              <a:t> calls to simulate the user pressing </a:t>
            </a:r>
            <a:r>
              <a:rPr lang="en-US" altLang="zh-CN" dirty="0" err="1" smtClean="0"/>
              <a:t>ALT+Tab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152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0x01</a:t>
            </a:r>
            <a:r>
              <a:rPr lang="zh-CN" altLang="en-US" dirty="0" smtClean="0"/>
              <a:t>漏洞利用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漏洞利用关注 </a:t>
            </a:r>
            <a:r>
              <a:rPr lang="en-US" altLang="zh-CN" dirty="0" err="1" smtClean="0"/>
              <a:t>tagWND</a:t>
            </a:r>
            <a:r>
              <a:rPr lang="zh-CN" altLang="en-US" dirty="0" smtClean="0"/>
              <a:t>的另一个成员</a:t>
            </a:r>
            <a:endParaRPr lang="en-US" altLang="zh-CN" dirty="0" smtClean="0"/>
          </a:p>
          <a:p>
            <a:r>
              <a:rPr lang="en-US" altLang="zh-CN" dirty="0" err="1" smtClean="0"/>
              <a:t>cbwndExtra</a:t>
            </a:r>
            <a:r>
              <a:rPr lang="en-US" altLang="zh-CN" dirty="0" smtClean="0"/>
              <a:t> </a:t>
            </a:r>
            <a:r>
              <a:rPr lang="zh-CN" altLang="en-US" dirty="0" smtClean="0"/>
              <a:t>指明</a:t>
            </a:r>
            <a:r>
              <a:rPr lang="en-US" altLang="zh-CN" dirty="0" err="1" smtClean="0"/>
              <a:t>tagWND</a:t>
            </a:r>
            <a:r>
              <a:rPr lang="zh-CN" altLang="en-US" dirty="0" smtClean="0"/>
              <a:t>的额外内存大小</a:t>
            </a:r>
            <a:endParaRPr lang="en-US" altLang="zh-CN" dirty="0" smtClean="0"/>
          </a:p>
          <a:p>
            <a:r>
              <a:rPr lang="zh-CN" altLang="en-US" dirty="0"/>
              <a:t>额</a:t>
            </a:r>
            <a:r>
              <a:rPr lang="zh-CN" altLang="en-US" dirty="0" smtClean="0"/>
              <a:t>外数据大小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599" y="365125"/>
            <a:ext cx="3429000" cy="6457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3594100"/>
            <a:ext cx="51435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5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377" y="3016251"/>
            <a:ext cx="6365479" cy="29823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2955" y="3651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0x01</a:t>
            </a:r>
            <a:r>
              <a:rPr lang="zh-CN" altLang="en-US" dirty="0" smtClean="0"/>
              <a:t>漏洞利用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955" y="1690688"/>
            <a:ext cx="1108084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创建两个窗口 </a:t>
            </a:r>
            <a:r>
              <a:rPr lang="en-US" altLang="zh-CN" dirty="0" err="1" smtClean="0"/>
              <a:t>MyMainWnd</a:t>
            </a:r>
            <a:r>
              <a:rPr lang="en-US" altLang="zh-CN" dirty="0" smtClean="0"/>
              <a:t> ,</a:t>
            </a:r>
            <a:r>
              <a:rPr lang="en-US" altLang="zh-CN" dirty="0" err="1" smtClean="0"/>
              <a:t>TargetWnd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TargetWnd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cbwndExtra</a:t>
            </a:r>
            <a:r>
              <a:rPr lang="en-US" altLang="zh-CN" dirty="0" smtClean="0"/>
              <a:t>=0x0 (00 00 00 00) 4 bytes</a:t>
            </a:r>
          </a:p>
          <a:p>
            <a:r>
              <a:rPr lang="en-US" altLang="zh-CN" dirty="0" smtClean="0"/>
              <a:t>(2)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SetWindowLongPtr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MyMainWnd</a:t>
            </a:r>
            <a:r>
              <a:rPr lang="en-US" altLang="zh-CN" sz="2000" dirty="0" smtClean="0"/>
              <a:t>, GWLP_ID,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TargetWnd</a:t>
            </a:r>
            <a:r>
              <a:rPr lang="en-US" altLang="zh-CN" sz="2000" dirty="0" smtClean="0">
                <a:solidFill>
                  <a:srgbClr val="FF0000"/>
                </a:solidFill>
              </a:rPr>
              <a:t>-&gt;cbwndExtra-0x28+3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en-US" altLang="zh-CN" sz="2000" dirty="0" err="1" smtClean="0"/>
              <a:t>MyMainWnd</a:t>
            </a:r>
            <a:r>
              <a:rPr lang="en-US" altLang="zh-CN" sz="2000" dirty="0" smtClean="0"/>
              <a:t>-&gt;</a:t>
            </a:r>
            <a:r>
              <a:rPr lang="en-US" altLang="zh-CN" sz="2000" dirty="0" err="1" smtClean="0"/>
              <a:t>spmenu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TargetWnd</a:t>
            </a:r>
            <a:r>
              <a:rPr lang="en-US" altLang="zh-CN" sz="2000" dirty="0" smtClean="0"/>
              <a:t>-&gt;cbwndExtra-0x28+3(</a:t>
            </a:r>
            <a:r>
              <a:rPr lang="zh-CN" altLang="en-US" sz="2000" dirty="0" smtClean="0"/>
              <a:t>加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使得指向</a:t>
            </a:r>
            <a:r>
              <a:rPr lang="en-US" altLang="zh-CN" sz="2000" dirty="0" err="1" smtClean="0"/>
              <a:t>cbwndExtra</a:t>
            </a:r>
            <a:r>
              <a:rPr lang="zh-CN" altLang="en-US" sz="2000" dirty="0" smtClean="0"/>
              <a:t>最高位字节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400" dirty="0" smtClean="0"/>
              <a:t>(3) </a:t>
            </a:r>
            <a:r>
              <a:rPr lang="en-US" altLang="zh-CN" sz="2000" dirty="0" smtClean="0"/>
              <a:t>win32k!</a:t>
            </a:r>
            <a:r>
              <a:rPr lang="en-US" altLang="zh-CN" sz="2000" dirty="0" smtClean="0">
                <a:solidFill>
                  <a:srgbClr val="FF0000"/>
                </a:solidFill>
              </a:rPr>
              <a:t>xxxNextWindow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MyMainWnd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en-US" altLang="zh-CN" sz="2000" dirty="0" smtClean="0"/>
              <a:t>Then </a:t>
            </a:r>
            <a:r>
              <a:rPr lang="en-US" altLang="zh-CN" sz="2000" dirty="0" err="1" smtClean="0"/>
              <a:t>MyMainWnd</a:t>
            </a:r>
            <a:r>
              <a:rPr lang="en-US" altLang="zh-CN" sz="2000" dirty="0" smtClean="0"/>
              <a:t>-&gt;spmenu+0x28|=0x4</a:t>
            </a:r>
          </a:p>
          <a:p>
            <a:pPr lvl="1"/>
            <a:r>
              <a:rPr lang="zh-CN" altLang="en-US" sz="2000" dirty="0"/>
              <a:t>等</a:t>
            </a:r>
            <a:r>
              <a:rPr lang="zh-CN" altLang="en-US" sz="2000" dirty="0" smtClean="0"/>
              <a:t>价于 </a:t>
            </a:r>
            <a:r>
              <a:rPr lang="en-US" altLang="zh-CN" sz="2000" dirty="0" err="1" smtClean="0"/>
              <a:t>TargetWnd</a:t>
            </a:r>
            <a:r>
              <a:rPr lang="en-US" altLang="zh-CN" sz="2000" dirty="0" smtClean="0"/>
              <a:t>-&gt;</a:t>
            </a:r>
            <a:r>
              <a:rPr lang="en-US" altLang="zh-CN" sz="2000" dirty="0" err="1" smtClean="0"/>
              <a:t>cbwndExtra</a:t>
            </a:r>
            <a:r>
              <a:rPr lang="zh-CN" altLang="en-US" sz="2000" dirty="0" smtClean="0"/>
              <a:t>的最高字节</a:t>
            </a:r>
            <a:r>
              <a:rPr lang="en-US" altLang="zh-CN" sz="2000" dirty="0" smtClean="0"/>
              <a:t>OR 0x4</a:t>
            </a:r>
          </a:p>
          <a:p>
            <a:pPr lvl="1"/>
            <a:r>
              <a:rPr lang="en-US" altLang="zh-CN" sz="2000" dirty="0" smtClean="0"/>
              <a:t>0x00|0x4=0x4</a:t>
            </a:r>
          </a:p>
          <a:p>
            <a:pPr lvl="1"/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dirty="0"/>
              <a:t>结</a:t>
            </a:r>
            <a:r>
              <a:rPr lang="zh-CN" altLang="en-US" dirty="0" smtClean="0"/>
              <a:t>果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TargetWnd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cbwndExtra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扩大为</a:t>
            </a:r>
            <a:r>
              <a:rPr lang="en-US" altLang="zh-CN" dirty="0" smtClean="0"/>
              <a:t>0x40000000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45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0x01</a:t>
            </a:r>
            <a:r>
              <a:rPr lang="zh-CN" altLang="en-US" dirty="0"/>
              <a:t>漏洞利用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9820"/>
            <a:ext cx="7495238" cy="4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0x01</a:t>
            </a:r>
            <a:r>
              <a:rPr lang="zh-CN" altLang="en-US" dirty="0"/>
              <a:t>漏洞利用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428571" cy="4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82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0x01</a:t>
            </a:r>
            <a:r>
              <a:rPr lang="zh-CN" altLang="en-US" dirty="0"/>
              <a:t>漏洞利用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765665" cy="4845631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What can we do ?</a:t>
            </a:r>
          </a:p>
          <a:p>
            <a:pPr lvl="1"/>
            <a:r>
              <a:rPr lang="en-US" altLang="zh-CN" sz="3600" b="1" dirty="0"/>
              <a:t>Read from </a:t>
            </a:r>
            <a:r>
              <a:rPr lang="en-US" altLang="zh-CN" sz="3600" b="1" dirty="0" smtClean="0"/>
              <a:t>anywhere</a:t>
            </a:r>
          </a:p>
          <a:p>
            <a:pPr lvl="2"/>
            <a:r>
              <a:rPr lang="en-US" altLang="zh-CN" sz="3200" b="1" dirty="0" smtClean="0"/>
              <a:t>Two APIs</a:t>
            </a:r>
          </a:p>
          <a:p>
            <a:pPr lvl="2"/>
            <a:r>
              <a:rPr lang="en-US" altLang="zh-CN" sz="3200" b="1" i="1" dirty="0" err="1" smtClean="0">
                <a:solidFill>
                  <a:srgbClr val="FF0000"/>
                </a:solidFill>
              </a:rPr>
              <a:t>NtUserSetWindowLongPtr</a:t>
            </a:r>
            <a:endParaRPr lang="en-US" altLang="zh-CN" sz="3200" b="1" i="1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sz="3200" i="1" dirty="0" err="1">
                <a:solidFill>
                  <a:srgbClr val="FF0000"/>
                </a:solidFill>
              </a:rPr>
              <a:t>NtUserGetAncestor</a:t>
            </a:r>
            <a:endParaRPr lang="en-US" altLang="zh-CN" sz="3200" b="1" dirty="0" smtClean="0"/>
          </a:p>
          <a:p>
            <a:pPr lvl="1"/>
            <a:r>
              <a:rPr lang="en-US" altLang="zh-CN" sz="3600" b="1" dirty="0"/>
              <a:t>Write to </a:t>
            </a:r>
            <a:r>
              <a:rPr lang="en-US" altLang="zh-CN" sz="3600" b="1" dirty="0" smtClean="0"/>
              <a:t>anywhere</a:t>
            </a:r>
          </a:p>
          <a:p>
            <a:pPr lvl="2"/>
            <a:r>
              <a:rPr lang="en-US" altLang="zh-CN" sz="3200" b="1" dirty="0" smtClean="0"/>
              <a:t>Two APIs</a:t>
            </a:r>
          </a:p>
          <a:p>
            <a:pPr lvl="2"/>
            <a:r>
              <a:rPr lang="en-US" altLang="zh-CN" sz="3200" i="1" dirty="0" err="1" smtClean="0">
                <a:solidFill>
                  <a:srgbClr val="FF0000"/>
                </a:solidFill>
              </a:rPr>
              <a:t>NtUserSetWindowLongPtr</a:t>
            </a:r>
            <a:endParaRPr lang="en-US" altLang="zh-CN" sz="3200" i="1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sz="3200" dirty="0" err="1">
                <a:solidFill>
                  <a:srgbClr val="FF0000"/>
                </a:solidFill>
              </a:rPr>
              <a:t>SetWindowText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2267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2955" y="3651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0x01</a:t>
            </a:r>
            <a:r>
              <a:rPr lang="zh-CN" altLang="en-US" dirty="0" smtClean="0"/>
              <a:t>漏洞利用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955" y="1690688"/>
            <a:ext cx="11080845" cy="4351338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ReadFromKernel</a:t>
            </a:r>
            <a:r>
              <a:rPr lang="en-US" altLang="zh-CN" dirty="0" smtClean="0"/>
              <a:t>(address)</a:t>
            </a:r>
            <a:r>
              <a:rPr lang="zh-CN" altLang="en-US" dirty="0" smtClean="0"/>
              <a:t>实现任意地址读</a:t>
            </a:r>
            <a:endParaRPr lang="en-US" altLang="zh-CN" dirty="0" smtClean="0"/>
          </a:p>
          <a:p>
            <a:r>
              <a:rPr lang="zh-CN" altLang="en-US" dirty="0"/>
              <a:t>创</a:t>
            </a:r>
            <a:r>
              <a:rPr lang="zh-CN" altLang="en-US" dirty="0" smtClean="0"/>
              <a:t>建两个窗口</a:t>
            </a:r>
            <a:r>
              <a:rPr lang="en-US" altLang="zh-CN" dirty="0" smtClean="0"/>
              <a:t>:TargetWnd1,TargetWnd2,</a:t>
            </a:r>
            <a:r>
              <a:rPr lang="zh-CN" altLang="en-US" dirty="0" smtClean="0"/>
              <a:t>并将</a:t>
            </a:r>
            <a:r>
              <a:rPr lang="en-US" altLang="zh-CN" dirty="0" smtClean="0"/>
              <a:t>TargetWnd1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cbwndExtra</a:t>
            </a:r>
            <a:r>
              <a:rPr lang="zh-CN" altLang="en-US" dirty="0" smtClean="0"/>
              <a:t>被扩大为</a:t>
            </a:r>
            <a:r>
              <a:rPr lang="en-US" altLang="zh-CN" dirty="0" smtClean="0"/>
              <a:t>0x40000000,</a:t>
            </a:r>
            <a:r>
              <a:rPr lang="zh-CN" altLang="en-US" dirty="0"/>
              <a:t>方</a:t>
            </a:r>
            <a:r>
              <a:rPr lang="zh-CN" altLang="en-US" dirty="0" smtClean="0"/>
              <a:t>法如上一页</a:t>
            </a:r>
            <a:r>
              <a:rPr lang="en-US" altLang="zh-CN" dirty="0" smtClean="0"/>
              <a:t>PPT</a:t>
            </a:r>
            <a:r>
              <a:rPr lang="zh-CN" altLang="en-US" dirty="0" smtClean="0"/>
              <a:t>阐述</a:t>
            </a:r>
            <a:endParaRPr lang="en-US" altLang="zh-CN" dirty="0" smtClean="0"/>
          </a:p>
          <a:p>
            <a:r>
              <a:rPr lang="en-US" altLang="zh-CN" dirty="0" smtClean="0"/>
              <a:t>TargetWnd2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TargetWnd1</a:t>
            </a:r>
            <a:r>
              <a:rPr lang="zh-CN" altLang="en-US" dirty="0" smtClean="0"/>
              <a:t>所在的内地址之间的距离</a:t>
            </a:r>
            <a:r>
              <a:rPr lang="en-US" altLang="zh-CN" dirty="0" smtClean="0"/>
              <a:t>Distance</a:t>
            </a:r>
            <a:r>
              <a:rPr lang="zh-CN" altLang="en-US" dirty="0" smtClean="0"/>
              <a:t>满足如下条件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即</a:t>
            </a:r>
            <a:r>
              <a:rPr lang="en-US" altLang="zh-CN" dirty="0" smtClean="0"/>
              <a:t>TargetWnd1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ExtraMemory</a:t>
            </a:r>
            <a:r>
              <a:rPr lang="zh-CN" altLang="en-US" dirty="0" smtClean="0"/>
              <a:t>区域覆盖了</a:t>
            </a:r>
            <a:r>
              <a:rPr lang="en-US" altLang="zh-CN" dirty="0" smtClean="0"/>
              <a:t>TargetWnd2 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tagWnd</a:t>
            </a:r>
            <a:r>
              <a:rPr lang="en-US" altLang="zh-CN" dirty="0" smtClean="0"/>
              <a:t> object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94" y="4547170"/>
            <a:ext cx="7856664" cy="165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4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2955" y="3651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0x01</a:t>
            </a:r>
            <a:r>
              <a:rPr lang="zh-CN" altLang="en-US" dirty="0" smtClean="0"/>
              <a:t>漏洞利用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955" y="1690688"/>
            <a:ext cx="11080845" cy="5167312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ReadFromKernel</a:t>
            </a:r>
            <a:r>
              <a:rPr lang="en-US" altLang="zh-CN" dirty="0" smtClean="0"/>
              <a:t>(address)</a:t>
            </a:r>
            <a:r>
              <a:rPr lang="zh-CN" altLang="en-US" dirty="0" smtClean="0"/>
              <a:t>实现任意地址读</a:t>
            </a:r>
            <a:endParaRPr lang="en-US" altLang="zh-CN" dirty="0" smtClean="0"/>
          </a:p>
          <a:p>
            <a:r>
              <a:rPr lang="zh-CN" altLang="en-US" dirty="0" smtClean="0"/>
              <a:t>关注</a:t>
            </a:r>
            <a:r>
              <a:rPr lang="en-US" altLang="zh-CN" dirty="0" err="1" smtClean="0"/>
              <a:t>tagWND</a:t>
            </a:r>
            <a:r>
              <a:rPr lang="zh-CN" altLang="en-US" dirty="0" smtClean="0"/>
              <a:t>成员</a:t>
            </a:r>
            <a:r>
              <a:rPr lang="en-US" altLang="zh-CN" dirty="0" err="1" smtClean="0"/>
              <a:t>spwndParent</a:t>
            </a:r>
            <a:endParaRPr lang="en-US" altLang="zh-CN" dirty="0" smtClean="0"/>
          </a:p>
          <a:p>
            <a:r>
              <a:rPr lang="en-US" altLang="zh-CN" sz="2200" dirty="0"/>
              <a:t>Call the win32k service system call to trigger </a:t>
            </a:r>
            <a:r>
              <a:rPr lang="en-US" altLang="zh-CN" sz="2200" b="1" i="1" dirty="0" err="1">
                <a:solidFill>
                  <a:srgbClr val="FF0000"/>
                </a:solidFill>
              </a:rPr>
              <a:t>NtUserSetWindowLongPtr</a:t>
            </a:r>
            <a:r>
              <a:rPr lang="en-US" altLang="zh-CN" sz="2200" b="1" dirty="0">
                <a:solidFill>
                  <a:srgbClr val="FF0000"/>
                </a:solidFill>
              </a:rPr>
              <a:t> </a:t>
            </a:r>
            <a:r>
              <a:rPr lang="en-US" altLang="zh-CN" sz="2200" dirty="0"/>
              <a:t>as follows:</a:t>
            </a:r>
            <a:br>
              <a:rPr lang="en-US" altLang="zh-CN" sz="2200" dirty="0"/>
            </a:br>
            <a:r>
              <a:rPr lang="en-US" altLang="zh-CN" sz="2200" dirty="0" err="1"/>
              <a:t>syscall</a:t>
            </a:r>
            <a:r>
              <a:rPr lang="en-US" altLang="zh-CN" sz="2200" dirty="0"/>
              <a:t>(0x133a, TargetWnd1 window handle , </a:t>
            </a:r>
            <a:r>
              <a:rPr lang="en-US" altLang="zh-CN" sz="2200" dirty="0" smtClean="0"/>
              <a:t>distance, </a:t>
            </a:r>
            <a:r>
              <a:rPr lang="en-US" altLang="zh-CN" sz="2200" dirty="0"/>
              <a:t>kernel address want to read</a:t>
            </a:r>
            <a:r>
              <a:rPr lang="en-US" altLang="zh-CN" sz="2200" dirty="0" smtClean="0"/>
              <a:t>)</a:t>
            </a:r>
          </a:p>
          <a:p>
            <a:pPr lvl="1"/>
            <a:r>
              <a:rPr lang="en-US" altLang="zh-CN" sz="1800" dirty="0" err="1" smtClean="0"/>
              <a:t>NtUserSetWindowLongPtr</a:t>
            </a:r>
            <a:r>
              <a:rPr lang="zh-CN" altLang="en-US" sz="1800" dirty="0" smtClean="0"/>
              <a:t>系统调用给</a:t>
            </a:r>
            <a:r>
              <a:rPr lang="en-US" altLang="zh-CN" sz="1800" dirty="0" smtClean="0"/>
              <a:t>extra memory</a:t>
            </a:r>
            <a:r>
              <a:rPr lang="zh-CN" altLang="en-US" sz="1800" dirty="0"/>
              <a:t>区</a:t>
            </a:r>
            <a:r>
              <a:rPr lang="zh-CN" altLang="en-US" sz="1800" dirty="0" smtClean="0"/>
              <a:t>域赋值，系统调用号</a:t>
            </a:r>
            <a:r>
              <a:rPr lang="en-US" altLang="zh-CN" sz="1800" dirty="0" smtClean="0"/>
              <a:t>0x133a</a:t>
            </a:r>
          </a:p>
          <a:p>
            <a:pPr lvl="1"/>
            <a:r>
              <a:rPr lang="en-US" altLang="zh-CN" sz="1800" dirty="0" smtClean="0"/>
              <a:t>Result:TW1’s extra memory base </a:t>
            </a:r>
            <a:r>
              <a:rPr lang="en-US" altLang="zh-CN" sz="1800" dirty="0" err="1" smtClean="0"/>
              <a:t>addr+distance</a:t>
            </a:r>
            <a:r>
              <a:rPr lang="en-US" altLang="zh-CN" sz="1800" dirty="0" smtClean="0"/>
              <a:t>=kernel address want to read</a:t>
            </a:r>
          </a:p>
          <a:p>
            <a:pPr lvl="1"/>
            <a:r>
              <a:rPr lang="zh-CN" altLang="en-US" sz="1800" dirty="0" smtClean="0">
                <a:solidFill>
                  <a:srgbClr val="FF0000"/>
                </a:solidFill>
              </a:rPr>
              <a:t>等价于将</a:t>
            </a:r>
            <a:r>
              <a:rPr lang="en-US" altLang="zh-CN" sz="1800" dirty="0" smtClean="0">
                <a:solidFill>
                  <a:srgbClr val="FF0000"/>
                </a:solidFill>
              </a:rPr>
              <a:t>TW2 </a:t>
            </a:r>
            <a:r>
              <a:rPr lang="zh-CN" altLang="en-US" sz="1800" dirty="0" smtClean="0">
                <a:solidFill>
                  <a:srgbClr val="FF0000"/>
                </a:solidFill>
              </a:rPr>
              <a:t>的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spwndParent</a:t>
            </a:r>
            <a:r>
              <a:rPr lang="zh-CN" altLang="en-US" sz="1800" dirty="0" smtClean="0">
                <a:solidFill>
                  <a:srgbClr val="FF0000"/>
                </a:solidFill>
              </a:rPr>
              <a:t>成员赋值为</a:t>
            </a:r>
            <a:r>
              <a:rPr lang="en-US" altLang="zh-CN" sz="1800" dirty="0" smtClean="0">
                <a:solidFill>
                  <a:srgbClr val="FF0000"/>
                </a:solidFill>
              </a:rPr>
              <a:t>kernel address want to read</a:t>
            </a:r>
          </a:p>
          <a:p>
            <a:pPr lvl="1"/>
            <a:r>
              <a:rPr lang="en-US" altLang="zh-CN" sz="2000" dirty="0" smtClean="0"/>
              <a:t>The distance = (TargetWnd2’s </a:t>
            </a:r>
            <a:r>
              <a:rPr lang="en-US" altLang="zh-CN" sz="2000" dirty="0" err="1" smtClean="0"/>
              <a:t>tagWnd</a:t>
            </a:r>
            <a:r>
              <a:rPr lang="en-US" altLang="zh-CN" sz="2000" dirty="0" smtClean="0"/>
              <a:t> kernel address) + (offset of </a:t>
            </a:r>
            <a:r>
              <a:rPr lang="en-US" altLang="zh-CN" sz="2000" dirty="0" err="1" smtClean="0"/>
              <a:t>spwndParent</a:t>
            </a:r>
            <a:r>
              <a:rPr lang="en-US" altLang="zh-CN" sz="2000" dirty="0" smtClean="0"/>
              <a:t> field in </a:t>
            </a:r>
            <a:r>
              <a:rPr lang="en-US" altLang="zh-CN" sz="2000" dirty="0" err="1" smtClean="0"/>
              <a:t>tagWnd</a:t>
            </a:r>
            <a:r>
              <a:rPr lang="en-US" altLang="zh-CN" sz="2000" dirty="0" smtClean="0"/>
              <a:t> data structure) – ((TargetWnd1 </a:t>
            </a:r>
            <a:r>
              <a:rPr lang="en-US" altLang="zh-CN" sz="2000" dirty="0" err="1" smtClean="0"/>
              <a:t>tagWnd</a:t>
            </a:r>
            <a:r>
              <a:rPr lang="en-US" altLang="zh-CN" sz="2000" dirty="0" smtClean="0"/>
              <a:t> kernel address) + (offset of extra memory in </a:t>
            </a:r>
            <a:r>
              <a:rPr lang="en-US" altLang="zh-CN" sz="2000" dirty="0" err="1" smtClean="0"/>
              <a:t>tagWnd</a:t>
            </a:r>
            <a:r>
              <a:rPr lang="en-US" altLang="zh-CN" sz="2000" dirty="0" smtClean="0"/>
              <a:t>))</a:t>
            </a:r>
          </a:p>
          <a:p>
            <a:pPr lvl="1"/>
            <a:r>
              <a:rPr lang="en-US" altLang="zh-CN" sz="1800" dirty="0" smtClean="0"/>
              <a:t>distance=TW1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extra memory</a:t>
            </a:r>
            <a:r>
              <a:rPr lang="zh-CN" altLang="en-US" sz="1800" dirty="0" smtClean="0"/>
              <a:t>到</a:t>
            </a:r>
            <a:r>
              <a:rPr lang="en-US" altLang="zh-CN" sz="1800" dirty="0" smtClean="0"/>
              <a:t>TW2spwndParent</a:t>
            </a:r>
            <a:r>
              <a:rPr lang="zh-CN" altLang="en-US" sz="1800" dirty="0" smtClean="0"/>
              <a:t>成员之间的距离</a:t>
            </a:r>
            <a:endParaRPr lang="en-US" altLang="zh-CN" sz="18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6" y="5199371"/>
            <a:ext cx="7856664" cy="16586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408" y="55071"/>
            <a:ext cx="5231592" cy="264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1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2955" y="3651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0x01</a:t>
            </a:r>
            <a:r>
              <a:rPr lang="zh-CN" altLang="en-US" dirty="0" smtClean="0"/>
              <a:t>漏洞利用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955" y="1690688"/>
            <a:ext cx="11080845" cy="516731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ReadFromKernel</a:t>
            </a:r>
            <a:r>
              <a:rPr lang="en-US" altLang="zh-CN" dirty="0" smtClean="0"/>
              <a:t>(address)</a:t>
            </a:r>
            <a:r>
              <a:rPr lang="zh-CN" altLang="en-US" dirty="0" smtClean="0"/>
              <a:t>实现任意地址读</a:t>
            </a:r>
            <a:endParaRPr lang="en-US" altLang="zh-CN" dirty="0" smtClean="0"/>
          </a:p>
          <a:p>
            <a:r>
              <a:rPr lang="zh-CN" altLang="en-US" dirty="0" smtClean="0"/>
              <a:t>关注</a:t>
            </a:r>
            <a:r>
              <a:rPr lang="en-US" altLang="zh-CN" dirty="0" err="1" smtClean="0"/>
              <a:t>tagWND</a:t>
            </a:r>
            <a:r>
              <a:rPr lang="zh-CN" altLang="en-US" dirty="0" smtClean="0"/>
              <a:t>成员</a:t>
            </a:r>
            <a:r>
              <a:rPr lang="en-US" altLang="zh-CN" dirty="0" err="1" smtClean="0"/>
              <a:t>spwndParent</a:t>
            </a:r>
            <a:endParaRPr lang="en-US" altLang="zh-CN" dirty="0" smtClean="0"/>
          </a:p>
          <a:p>
            <a:r>
              <a:rPr lang="en-US" altLang="zh-CN" sz="2400" dirty="0"/>
              <a:t>Call the </a:t>
            </a:r>
            <a:r>
              <a:rPr lang="en-US" altLang="zh-CN" sz="2400" i="1" dirty="0" err="1" smtClean="0">
                <a:solidFill>
                  <a:srgbClr val="FF0000"/>
                </a:solidFill>
              </a:rPr>
              <a:t>NtUserGetAncestor</a:t>
            </a:r>
            <a:r>
              <a:rPr lang="en-US" altLang="zh-CN" sz="2400" dirty="0"/>
              <a:t> API on TargetWnd2 window handle, like so: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err="1"/>
              <a:t>NtUserGetAncestor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TargetWnd2</a:t>
            </a:r>
            <a:r>
              <a:rPr lang="en-US" altLang="zh-CN" sz="2400" dirty="0"/>
              <a:t> window handle,</a:t>
            </a:r>
            <a:r>
              <a:rPr lang="en-US" altLang="zh-CN" sz="2400" dirty="0">
                <a:solidFill>
                  <a:srgbClr val="FF0000"/>
                </a:solidFill>
              </a:rPr>
              <a:t> GA_PARENT </a:t>
            </a:r>
            <a:r>
              <a:rPr lang="en-US" altLang="zh-CN" sz="2400" dirty="0"/>
              <a:t>)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/>
              <a:t>This returns a 32-bit integer, which is the content read from </a:t>
            </a:r>
            <a:r>
              <a:rPr lang="en-US" altLang="zh-CN" sz="2400" dirty="0" smtClean="0"/>
              <a:t>the </a:t>
            </a:r>
            <a:r>
              <a:rPr lang="en-US" altLang="zh-CN" sz="2400" dirty="0" err="1" smtClean="0"/>
              <a:t>spwndParent</a:t>
            </a:r>
            <a:r>
              <a:rPr lang="en-US" altLang="zh-CN" sz="2400" dirty="0" smtClean="0"/>
              <a:t> </a:t>
            </a:r>
            <a:endParaRPr lang="en-US" altLang="zh-CN" sz="2400" dirty="0"/>
          </a:p>
          <a:p>
            <a:pPr lvl="1"/>
            <a:r>
              <a:rPr lang="en-US" altLang="zh-CN" sz="2000" dirty="0" err="1" smtClean="0"/>
              <a:t>spwndParent</a:t>
            </a:r>
            <a:r>
              <a:rPr lang="en-US" altLang="zh-CN" sz="2000" dirty="0" smtClean="0"/>
              <a:t> is the kernel address want to read</a:t>
            </a:r>
          </a:p>
          <a:p>
            <a:pPr lvl="1"/>
            <a:r>
              <a:rPr lang="en-US" altLang="zh-CN" sz="2000" dirty="0"/>
              <a:t>This happens because the </a:t>
            </a:r>
            <a:r>
              <a:rPr lang="en-US" altLang="zh-CN" sz="2000" i="1" dirty="0" err="1"/>
              <a:t>NtUserGetAncestor</a:t>
            </a:r>
            <a:r>
              <a:rPr lang="en-US" altLang="zh-CN" sz="2000" i="1" dirty="0"/>
              <a:t> </a:t>
            </a:r>
            <a:r>
              <a:rPr lang="en-US" altLang="zh-CN" sz="2000" dirty="0"/>
              <a:t>API calls the win32k service function </a:t>
            </a:r>
            <a:r>
              <a:rPr lang="en-US" altLang="zh-CN" sz="2000" i="1" dirty="0" err="1"/>
              <a:t>NtUserGetAncestor</a:t>
            </a:r>
            <a:r>
              <a:rPr lang="en-US" altLang="zh-CN" sz="2000" dirty="0"/>
              <a:t> in the kernel. </a:t>
            </a:r>
            <a:r>
              <a:rPr lang="en-US" altLang="zh-CN" sz="2000" dirty="0" smtClean="0"/>
              <a:t>If the argument is </a:t>
            </a:r>
            <a:r>
              <a:rPr lang="en-US" altLang="zh-CN" sz="2000" dirty="0" smtClean="0">
                <a:solidFill>
                  <a:srgbClr val="FF0000"/>
                </a:solidFill>
              </a:rPr>
              <a:t>GA_PARENT, </a:t>
            </a:r>
            <a:r>
              <a:rPr lang="en-US" altLang="zh-CN" sz="2000" dirty="0" smtClean="0"/>
              <a:t>the </a:t>
            </a:r>
            <a:r>
              <a:rPr lang="en-US" altLang="zh-CN" sz="2000" dirty="0"/>
              <a:t>function can be simplify as </a:t>
            </a:r>
            <a:r>
              <a:rPr lang="en-US" altLang="zh-CN" sz="2000" dirty="0" smtClean="0"/>
              <a:t>follows:</a:t>
            </a:r>
            <a:br>
              <a:rPr lang="en-US" altLang="zh-CN" sz="2000" dirty="0" smtClean="0"/>
            </a:br>
            <a:r>
              <a:rPr lang="en-US" altLang="zh-CN" sz="2000" dirty="0"/>
              <a:t>Value  =  *(</a:t>
            </a:r>
            <a:r>
              <a:rPr lang="en-US" altLang="zh-CN" sz="2000" dirty="0" err="1"/>
              <a:t>tagWnd</a:t>
            </a:r>
            <a:r>
              <a:rPr lang="en-US" altLang="zh-CN" sz="2000" dirty="0"/>
              <a:t>. </a:t>
            </a:r>
            <a:r>
              <a:rPr lang="en-US" altLang="zh-CN" sz="2000" dirty="0" err="1"/>
              <a:t>spwndParent</a:t>
            </a:r>
            <a:r>
              <a:rPr lang="en-US" altLang="zh-CN" sz="2000" dirty="0"/>
              <a:t>)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/>
              <a:t>The window object status would be as described in the figure below</a:t>
            </a:r>
            <a:r>
              <a:rPr lang="en-US" altLang="zh-CN" sz="2000" dirty="0" smtClean="0"/>
              <a:t>: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Therefore, if one calls </a:t>
            </a:r>
            <a:r>
              <a:rPr lang="en-US" altLang="zh-CN" sz="2000" i="1" dirty="0" err="1"/>
              <a:t>NtUserGetAncestor</a:t>
            </a:r>
            <a:r>
              <a:rPr lang="en-US" altLang="zh-CN" sz="2000" dirty="0"/>
              <a:t>(</a:t>
            </a:r>
            <a:r>
              <a:rPr lang="en-US" altLang="zh-CN" sz="2000" i="1" dirty="0"/>
              <a:t>TargetWnd2</a:t>
            </a:r>
            <a:r>
              <a:rPr lang="en-US" altLang="zh-CN" sz="2000" dirty="0"/>
              <a:t> window handle, GA_PARENT ), the returned value is *(Targetwnd2 </a:t>
            </a:r>
            <a:r>
              <a:rPr lang="en-US" altLang="zh-CN" sz="2000" dirty="0" err="1"/>
              <a:t>tagwnd.spwndParent</a:t>
            </a:r>
            <a:r>
              <a:rPr lang="en-US" altLang="zh-CN" sz="2000" dirty="0"/>
              <a:t>) =&gt; *(kernel address to be read)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408" y="162262"/>
            <a:ext cx="5231592" cy="26474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369" y="4951528"/>
            <a:ext cx="5578806" cy="117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6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2955" y="3651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0x01</a:t>
            </a:r>
            <a:r>
              <a:rPr lang="zh-CN" altLang="en-US" dirty="0" smtClean="0"/>
              <a:t>漏洞利用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955" y="1690688"/>
            <a:ext cx="11080845" cy="5167312"/>
          </a:xfrm>
        </p:spPr>
        <p:txBody>
          <a:bodyPr>
            <a:normAutofit/>
          </a:bodyPr>
          <a:lstStyle/>
          <a:p>
            <a:r>
              <a:rPr lang="en-US" altLang="zh-CN" i="1" dirty="0" err="1"/>
              <a:t>WriteToKernel</a:t>
            </a:r>
            <a:r>
              <a:rPr lang="en-US" altLang="zh-CN" i="1" dirty="0"/>
              <a:t>(address, content</a:t>
            </a:r>
            <a:r>
              <a:rPr lang="en-US" altLang="zh-CN" i="1" dirty="0" smtClean="0"/>
              <a:t>)</a:t>
            </a:r>
            <a:r>
              <a:rPr lang="zh-CN" altLang="en-US" dirty="0" smtClean="0"/>
              <a:t>实现任意地址写</a:t>
            </a:r>
            <a:endParaRPr lang="en-US" altLang="zh-CN" dirty="0" smtClean="0"/>
          </a:p>
          <a:p>
            <a:r>
              <a:rPr lang="zh-CN" altLang="en-US" dirty="0" smtClean="0"/>
              <a:t>关注</a:t>
            </a:r>
            <a:r>
              <a:rPr lang="en-US" altLang="zh-CN" dirty="0" err="1" smtClean="0"/>
              <a:t>tagWND</a:t>
            </a:r>
            <a:r>
              <a:rPr lang="zh-CN" altLang="en-US" dirty="0" smtClean="0"/>
              <a:t>成员</a:t>
            </a:r>
            <a:r>
              <a:rPr lang="en-US" altLang="zh-CN" dirty="0" err="1" smtClean="0"/>
              <a:t>strName</a:t>
            </a:r>
            <a:endParaRPr lang="en-US" altLang="zh-CN" dirty="0" smtClean="0"/>
          </a:p>
          <a:p>
            <a:pPr lvl="1"/>
            <a:r>
              <a:rPr lang="en-US" altLang="zh-CN" sz="1600" dirty="0" smtClean="0"/>
              <a:t>win32k!_LARGE_UNICODE_STRING</a:t>
            </a:r>
          </a:p>
          <a:p>
            <a:pPr lvl="1"/>
            <a:r>
              <a:rPr lang="en-US" altLang="zh-CN" sz="1600" dirty="0" smtClean="0"/>
              <a:t>+0x000 Length           : Uint4B</a:t>
            </a:r>
          </a:p>
          <a:p>
            <a:pPr lvl="1"/>
            <a:r>
              <a:rPr lang="en-US" altLang="zh-CN" sz="1600" dirty="0" smtClean="0"/>
              <a:t>+0x004 </a:t>
            </a:r>
            <a:r>
              <a:rPr lang="en-US" altLang="zh-CN" sz="1600" dirty="0" err="1" smtClean="0"/>
              <a:t>MaximumLength</a:t>
            </a:r>
            <a:r>
              <a:rPr lang="en-US" altLang="zh-CN" sz="1600" dirty="0" smtClean="0"/>
              <a:t>    : </a:t>
            </a:r>
            <a:r>
              <a:rPr lang="en-US" altLang="zh-CN" sz="1600" dirty="0" err="1" smtClean="0"/>
              <a:t>Pos</a:t>
            </a:r>
            <a:r>
              <a:rPr lang="en-US" altLang="zh-CN" sz="1600" dirty="0" smtClean="0"/>
              <a:t> 0, 31 Bits</a:t>
            </a:r>
          </a:p>
          <a:p>
            <a:pPr lvl="1"/>
            <a:r>
              <a:rPr lang="en-US" altLang="zh-CN" sz="1600" dirty="0" smtClean="0"/>
              <a:t>+0x004 </a:t>
            </a:r>
            <a:r>
              <a:rPr lang="en-US" altLang="zh-CN" sz="1600" dirty="0" err="1" smtClean="0"/>
              <a:t>bAnsi</a:t>
            </a:r>
            <a:r>
              <a:rPr lang="en-US" altLang="zh-CN" sz="1600" dirty="0" smtClean="0"/>
              <a:t>            : </a:t>
            </a:r>
            <a:r>
              <a:rPr lang="en-US" altLang="zh-CN" sz="1600" dirty="0" err="1" smtClean="0"/>
              <a:t>Pos</a:t>
            </a:r>
            <a:r>
              <a:rPr lang="en-US" altLang="zh-CN" sz="1600" dirty="0" smtClean="0"/>
              <a:t> 31, 1 Bit</a:t>
            </a:r>
          </a:p>
          <a:p>
            <a:pPr lvl="1"/>
            <a:r>
              <a:rPr lang="en-US" altLang="zh-CN" sz="1600" dirty="0" smtClean="0">
                <a:solidFill>
                  <a:srgbClr val="FF0000"/>
                </a:solidFill>
              </a:rPr>
              <a:t>+0x008 Buffer           : Ptr64 Uint2B </a:t>
            </a:r>
          </a:p>
          <a:p>
            <a:r>
              <a:rPr lang="en-US" altLang="zh-CN" sz="2000" dirty="0"/>
              <a:t>Calculate the distance from </a:t>
            </a:r>
            <a:r>
              <a:rPr lang="en-US" altLang="zh-CN" sz="2000" i="1" dirty="0"/>
              <a:t>TargetWnd1</a:t>
            </a:r>
            <a:r>
              <a:rPr lang="en-US" altLang="zh-CN" sz="2000" dirty="0"/>
              <a:t>’s extra memory kernel address to </a:t>
            </a:r>
            <a:r>
              <a:rPr lang="en-US" altLang="zh-CN" sz="2000" i="1" dirty="0"/>
              <a:t>TargetWnd2</a:t>
            </a:r>
            <a:r>
              <a:rPr lang="en-US" altLang="zh-CN" sz="2000" dirty="0"/>
              <a:t>‘s </a:t>
            </a:r>
            <a:r>
              <a:rPr lang="en-US" altLang="zh-CN" sz="2000" i="1" dirty="0" err="1"/>
              <a:t>tagWnd.strName.Buffer</a:t>
            </a:r>
            <a:r>
              <a:rPr lang="en-US" altLang="zh-CN" sz="2000" dirty="0"/>
              <a:t> kernel </a:t>
            </a:r>
            <a:r>
              <a:rPr lang="en-US" altLang="zh-CN" sz="2000" dirty="0" smtClean="0"/>
              <a:t>address</a:t>
            </a:r>
          </a:p>
          <a:p>
            <a:pPr lvl="1"/>
            <a:r>
              <a:rPr lang="zh-CN" altLang="en-US" sz="1600" dirty="0">
                <a:solidFill>
                  <a:srgbClr val="FF0000"/>
                </a:solidFill>
              </a:rPr>
              <a:t>计</a:t>
            </a:r>
            <a:r>
              <a:rPr lang="zh-CN" altLang="en-US" sz="1600" dirty="0" smtClean="0">
                <a:solidFill>
                  <a:srgbClr val="FF0000"/>
                </a:solidFill>
              </a:rPr>
              <a:t>算</a:t>
            </a:r>
            <a:r>
              <a:rPr lang="en-US" altLang="zh-CN" sz="1600" dirty="0" smtClean="0">
                <a:solidFill>
                  <a:srgbClr val="FF0000"/>
                </a:solidFill>
              </a:rPr>
              <a:t>TW1 extra memory </a:t>
            </a:r>
            <a:r>
              <a:rPr lang="zh-CN" altLang="en-US" sz="1600" dirty="0" smtClean="0">
                <a:solidFill>
                  <a:srgbClr val="FF0000"/>
                </a:solidFill>
              </a:rPr>
              <a:t>起始地址到</a:t>
            </a:r>
            <a:r>
              <a:rPr lang="en-US" altLang="zh-CN" sz="1600" dirty="0" smtClean="0">
                <a:solidFill>
                  <a:srgbClr val="FF0000"/>
                </a:solidFill>
              </a:rPr>
              <a:t>TW2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tagWnd.strName.Buffer</a:t>
            </a:r>
            <a:r>
              <a:rPr lang="zh-CN" altLang="en-US" sz="1600" dirty="0" smtClean="0">
                <a:solidFill>
                  <a:srgbClr val="FF0000"/>
                </a:solidFill>
              </a:rPr>
              <a:t>之间的偏移（内核地址之间的偏移）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2000" dirty="0"/>
              <a:t>The distance = (</a:t>
            </a:r>
            <a:r>
              <a:rPr lang="en-US" altLang="zh-CN" sz="2000" i="1" dirty="0"/>
              <a:t>TargetWnd2</a:t>
            </a:r>
            <a:r>
              <a:rPr lang="en-US" altLang="zh-CN" sz="2000" dirty="0"/>
              <a:t>’s </a:t>
            </a:r>
            <a:r>
              <a:rPr lang="en-US" altLang="zh-CN" sz="2000" i="1" dirty="0" err="1"/>
              <a:t>tagWnd</a:t>
            </a:r>
            <a:r>
              <a:rPr lang="en-US" altLang="zh-CN" sz="2000" dirty="0"/>
              <a:t> kernel address) + ((offset of </a:t>
            </a:r>
            <a:r>
              <a:rPr lang="en-US" altLang="zh-CN" sz="2000" i="1" dirty="0" err="1"/>
              <a:t>tagWnd.strName.Buffer</a:t>
            </a:r>
            <a:r>
              <a:rPr lang="en-US" altLang="zh-CN" sz="2000" dirty="0"/>
              <a:t> field in </a:t>
            </a:r>
            <a:r>
              <a:rPr lang="en-US" altLang="zh-CN" sz="2000" i="1" dirty="0" err="1"/>
              <a:t>tagWnd</a:t>
            </a:r>
            <a:r>
              <a:rPr lang="en-US" altLang="zh-CN" sz="2000" dirty="0"/>
              <a:t> data structure) – (</a:t>
            </a:r>
            <a:r>
              <a:rPr lang="en-US" altLang="zh-CN" sz="2000" i="1" dirty="0"/>
              <a:t>TargetWnd1 </a:t>
            </a:r>
            <a:r>
              <a:rPr lang="en-US" altLang="zh-CN" sz="2000" i="1" dirty="0" err="1"/>
              <a:t>tagWnd</a:t>
            </a:r>
            <a:r>
              <a:rPr lang="en-US" altLang="zh-CN" sz="2000" dirty="0"/>
              <a:t> kernel address) + (offset of extra memory in </a:t>
            </a:r>
            <a:r>
              <a:rPr lang="en-US" altLang="zh-CN" sz="2000" i="1" dirty="0" err="1"/>
              <a:t>tagWnd</a:t>
            </a:r>
            <a:r>
              <a:rPr lang="en-US" altLang="zh-CN" sz="2000" dirty="0"/>
              <a:t>))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088" y="2154346"/>
            <a:ext cx="5590476" cy="1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5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0x00 </a:t>
            </a:r>
            <a:r>
              <a:rPr lang="zh-CN" altLang="en-US" dirty="0" smtClean="0"/>
              <a:t>漏洞细节</a:t>
            </a:r>
            <a:endParaRPr lang="en-US" altLang="zh-CN" dirty="0" smtClean="0"/>
          </a:p>
          <a:p>
            <a:r>
              <a:rPr lang="en-US" altLang="zh-CN" dirty="0" smtClean="0"/>
              <a:t>0x01 </a:t>
            </a:r>
            <a:r>
              <a:rPr lang="zh-CN" altLang="en-US" dirty="0" smtClean="0"/>
              <a:t>漏洞利用</a:t>
            </a:r>
            <a:endParaRPr lang="en-US" altLang="zh-CN" dirty="0" smtClean="0"/>
          </a:p>
          <a:p>
            <a:r>
              <a:rPr lang="en-US" altLang="zh-CN" dirty="0" smtClean="0"/>
              <a:t>0x02 </a:t>
            </a:r>
            <a:r>
              <a:rPr lang="zh-CN" altLang="en-US" dirty="0" smtClean="0"/>
              <a:t>漏洞缓解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50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55" y="5184739"/>
            <a:ext cx="8802806" cy="167326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2955" y="7511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0x01</a:t>
            </a:r>
            <a:r>
              <a:rPr lang="zh-CN" altLang="en-US" dirty="0" smtClean="0"/>
              <a:t>漏洞利用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125" y="1112794"/>
            <a:ext cx="11080845" cy="5167312"/>
          </a:xfrm>
        </p:spPr>
        <p:txBody>
          <a:bodyPr>
            <a:normAutofit/>
          </a:bodyPr>
          <a:lstStyle/>
          <a:p>
            <a:r>
              <a:rPr lang="en-US" altLang="zh-CN" i="1" dirty="0" err="1"/>
              <a:t>WriteToKernel</a:t>
            </a:r>
            <a:r>
              <a:rPr lang="en-US" altLang="zh-CN" i="1" dirty="0"/>
              <a:t>(address, content</a:t>
            </a:r>
            <a:r>
              <a:rPr lang="en-US" altLang="zh-CN" i="1" dirty="0" smtClean="0"/>
              <a:t>)</a:t>
            </a:r>
            <a:r>
              <a:rPr lang="zh-CN" altLang="en-US" dirty="0" smtClean="0"/>
              <a:t>实现任意地址写</a:t>
            </a:r>
            <a:endParaRPr lang="en-US" altLang="zh-CN" dirty="0" smtClean="0"/>
          </a:p>
          <a:p>
            <a:r>
              <a:rPr lang="zh-CN" altLang="en-US" dirty="0" smtClean="0"/>
              <a:t>关注</a:t>
            </a:r>
            <a:r>
              <a:rPr lang="en-US" altLang="zh-CN" dirty="0" err="1" smtClean="0"/>
              <a:t>tagWND</a:t>
            </a:r>
            <a:r>
              <a:rPr lang="zh-CN" altLang="en-US" dirty="0" smtClean="0"/>
              <a:t>成员</a:t>
            </a:r>
            <a:r>
              <a:rPr lang="en-US" altLang="zh-CN" dirty="0" err="1" smtClean="0"/>
              <a:t>strName</a:t>
            </a:r>
            <a:endParaRPr lang="en-US" altLang="zh-CN" dirty="0" smtClean="0"/>
          </a:p>
          <a:p>
            <a:pPr lvl="1"/>
            <a:r>
              <a:rPr lang="en-US" altLang="zh-CN" sz="1600" dirty="0" smtClean="0"/>
              <a:t>win32k!_LARGE_UNICODE_STRING</a:t>
            </a:r>
          </a:p>
          <a:p>
            <a:pPr lvl="1"/>
            <a:r>
              <a:rPr lang="en-US" altLang="zh-CN" sz="1600" dirty="0" smtClean="0"/>
              <a:t>+0x000 Length           : Uint4B</a:t>
            </a:r>
          </a:p>
          <a:p>
            <a:pPr lvl="1"/>
            <a:r>
              <a:rPr lang="en-US" altLang="zh-CN" sz="1600" dirty="0" smtClean="0"/>
              <a:t>+0x004 </a:t>
            </a:r>
            <a:r>
              <a:rPr lang="en-US" altLang="zh-CN" sz="1600" dirty="0" err="1" smtClean="0"/>
              <a:t>MaximumLength</a:t>
            </a:r>
            <a:r>
              <a:rPr lang="en-US" altLang="zh-CN" sz="1600" dirty="0" smtClean="0"/>
              <a:t>    : </a:t>
            </a:r>
            <a:r>
              <a:rPr lang="en-US" altLang="zh-CN" sz="1600" dirty="0" err="1" smtClean="0"/>
              <a:t>Pos</a:t>
            </a:r>
            <a:r>
              <a:rPr lang="en-US" altLang="zh-CN" sz="1600" dirty="0" smtClean="0"/>
              <a:t> 0, 31 Bits</a:t>
            </a:r>
          </a:p>
          <a:p>
            <a:pPr lvl="1"/>
            <a:r>
              <a:rPr lang="en-US" altLang="zh-CN" sz="1600" dirty="0" smtClean="0"/>
              <a:t>+0x004 </a:t>
            </a:r>
            <a:r>
              <a:rPr lang="en-US" altLang="zh-CN" sz="1600" dirty="0" err="1" smtClean="0"/>
              <a:t>bAnsi</a:t>
            </a:r>
            <a:r>
              <a:rPr lang="en-US" altLang="zh-CN" sz="1600" dirty="0" smtClean="0"/>
              <a:t>            : </a:t>
            </a:r>
            <a:r>
              <a:rPr lang="en-US" altLang="zh-CN" sz="1600" dirty="0" err="1" smtClean="0"/>
              <a:t>Pos</a:t>
            </a:r>
            <a:r>
              <a:rPr lang="en-US" altLang="zh-CN" sz="1600" dirty="0" smtClean="0"/>
              <a:t> 31, 1 Bit</a:t>
            </a:r>
          </a:p>
          <a:p>
            <a:pPr lvl="1"/>
            <a:r>
              <a:rPr lang="en-US" altLang="zh-CN" sz="1600" dirty="0" smtClean="0">
                <a:solidFill>
                  <a:srgbClr val="FF0000"/>
                </a:solidFill>
              </a:rPr>
              <a:t>+0x008 Buffer           : Ptr64 Uint2B </a:t>
            </a:r>
          </a:p>
          <a:p>
            <a:pPr fontAlgn="base"/>
            <a:r>
              <a:rPr lang="en-US" altLang="zh-CN" sz="2000" dirty="0"/>
              <a:t>Make a win32k service system call to trigger </a:t>
            </a:r>
            <a:r>
              <a:rPr lang="en-US" altLang="zh-CN" sz="2000" i="1" dirty="0" err="1">
                <a:solidFill>
                  <a:srgbClr val="FF0000"/>
                </a:solidFill>
              </a:rPr>
              <a:t>NtUserSetWindowLongPtr</a:t>
            </a:r>
            <a:r>
              <a:rPr lang="en-US" altLang="zh-CN" sz="2000" dirty="0"/>
              <a:t> as follows:</a:t>
            </a:r>
            <a:br>
              <a:rPr lang="en-US" altLang="zh-CN" sz="2000" dirty="0"/>
            </a:br>
            <a:r>
              <a:rPr lang="en-US" altLang="zh-CN" sz="2000" dirty="0" err="1"/>
              <a:t>syscall</a:t>
            </a:r>
            <a:r>
              <a:rPr lang="en-US" altLang="zh-CN" sz="2000" dirty="0"/>
              <a:t>(0x133a, </a:t>
            </a:r>
            <a:r>
              <a:rPr lang="en-US" altLang="zh-CN" sz="2000" i="1" dirty="0"/>
              <a:t>TargetWnd1</a:t>
            </a:r>
            <a:r>
              <a:rPr lang="en-US" altLang="zh-CN" sz="2000" dirty="0"/>
              <a:t> window handle , </a:t>
            </a:r>
            <a:r>
              <a:rPr lang="en-US" altLang="zh-CN" sz="2000" dirty="0" smtClean="0"/>
              <a:t>distance, </a:t>
            </a:r>
            <a:r>
              <a:rPr lang="en-US" altLang="zh-CN" sz="2000" dirty="0"/>
              <a:t>kernel address</a:t>
            </a:r>
            <a:r>
              <a:rPr lang="en-US" altLang="zh-CN" sz="2000" dirty="0" smtClean="0"/>
              <a:t>)</a:t>
            </a:r>
          </a:p>
          <a:p>
            <a:pPr fontAlgn="base"/>
            <a:r>
              <a:rPr lang="en-US" altLang="zh-CN" sz="2000" dirty="0"/>
              <a:t>Call the </a:t>
            </a:r>
            <a:r>
              <a:rPr lang="en-US" altLang="zh-CN" sz="2000" i="1" dirty="0" err="1">
                <a:solidFill>
                  <a:srgbClr val="FF0000"/>
                </a:solidFill>
              </a:rPr>
              <a:t>SetWindowText</a:t>
            </a:r>
            <a:r>
              <a:rPr lang="en-US" altLang="zh-CN" sz="2000" i="1" dirty="0">
                <a:solidFill>
                  <a:srgbClr val="FF0000"/>
                </a:solidFill>
              </a:rPr>
              <a:t> </a:t>
            </a:r>
            <a:r>
              <a:rPr lang="en-US" altLang="zh-CN" sz="2000" dirty="0">
                <a:solidFill>
                  <a:srgbClr val="FF0000"/>
                </a:solidFill>
              </a:rPr>
              <a:t>API </a:t>
            </a:r>
            <a:r>
              <a:rPr lang="en-US" altLang="zh-CN" sz="2000" dirty="0"/>
              <a:t>to write the content: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err="1">
                <a:solidFill>
                  <a:srgbClr val="FF0000"/>
                </a:solidFill>
              </a:rPr>
              <a:t>SetWindowText</a:t>
            </a:r>
            <a:r>
              <a:rPr lang="en-US" altLang="zh-CN" sz="2000" dirty="0">
                <a:solidFill>
                  <a:srgbClr val="FF0000"/>
                </a:solidFill>
              </a:rPr>
              <a:t>(TargetWnd2 window handle, content buffer)</a:t>
            </a:r>
            <a:r>
              <a:rPr lang="en-US" altLang="zh-CN" sz="2000" dirty="0" smtClean="0">
                <a:solidFill>
                  <a:srgbClr val="FF0000"/>
                </a:solidFill>
              </a:rPr>
              <a:t/>
            </a:r>
            <a:br>
              <a:rPr lang="en-US" altLang="zh-CN" sz="2000" dirty="0" smtClean="0">
                <a:solidFill>
                  <a:srgbClr val="FF0000"/>
                </a:solidFill>
              </a:rPr>
            </a:br>
            <a:r>
              <a:rPr lang="en-US" altLang="zh-CN" sz="2000" i="1" dirty="0"/>
              <a:t>content buffer</a:t>
            </a:r>
            <a:r>
              <a:rPr lang="en-US" altLang="zh-CN" sz="2000" dirty="0"/>
              <a:t> contains the location of the content that is to be written.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/>
              <a:t>At this time, the status of the window objects are as follows: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523" y="1576452"/>
            <a:ext cx="5590476" cy="1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8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55" y="3915497"/>
            <a:ext cx="8802806" cy="167326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2955" y="7511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0x01</a:t>
            </a:r>
            <a:r>
              <a:rPr lang="zh-CN" altLang="en-US" dirty="0" smtClean="0"/>
              <a:t>漏洞利用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125" y="1112794"/>
            <a:ext cx="11080845" cy="5745206"/>
          </a:xfrm>
        </p:spPr>
        <p:txBody>
          <a:bodyPr>
            <a:normAutofit/>
          </a:bodyPr>
          <a:lstStyle/>
          <a:p>
            <a:r>
              <a:rPr lang="en-US" altLang="zh-CN" i="1" dirty="0" err="1"/>
              <a:t>WriteToKernel</a:t>
            </a:r>
            <a:r>
              <a:rPr lang="en-US" altLang="zh-CN" i="1" dirty="0"/>
              <a:t>(address, content</a:t>
            </a:r>
            <a:r>
              <a:rPr lang="en-US" altLang="zh-CN" i="1" dirty="0" smtClean="0"/>
              <a:t>)</a:t>
            </a:r>
            <a:r>
              <a:rPr lang="zh-CN" altLang="en-US" dirty="0" smtClean="0"/>
              <a:t>实现任意地址写</a:t>
            </a:r>
            <a:endParaRPr lang="en-US" altLang="zh-CN" dirty="0" smtClean="0"/>
          </a:p>
          <a:p>
            <a:r>
              <a:rPr lang="zh-CN" altLang="en-US" dirty="0" smtClean="0"/>
              <a:t>关注</a:t>
            </a:r>
            <a:r>
              <a:rPr lang="en-US" altLang="zh-CN" dirty="0" err="1" smtClean="0"/>
              <a:t>tagWND</a:t>
            </a:r>
            <a:r>
              <a:rPr lang="zh-CN" altLang="en-US" dirty="0" smtClean="0"/>
              <a:t>成员</a:t>
            </a:r>
            <a:r>
              <a:rPr lang="en-US" altLang="zh-CN" dirty="0" err="1" smtClean="0"/>
              <a:t>strName</a:t>
            </a:r>
            <a:endParaRPr lang="en-US" altLang="zh-CN" dirty="0" smtClean="0"/>
          </a:p>
          <a:p>
            <a:pPr fontAlgn="base"/>
            <a:r>
              <a:rPr lang="en-US" altLang="zh-CN" sz="2000" dirty="0" smtClean="0"/>
              <a:t>Make </a:t>
            </a:r>
            <a:r>
              <a:rPr lang="en-US" altLang="zh-CN" sz="2000" dirty="0"/>
              <a:t>a win32k service system call to trigger </a:t>
            </a:r>
            <a:r>
              <a:rPr lang="en-US" altLang="zh-CN" sz="2000" i="1" dirty="0" err="1">
                <a:solidFill>
                  <a:srgbClr val="FF0000"/>
                </a:solidFill>
              </a:rPr>
              <a:t>NtUserSetWindowLongPtr</a:t>
            </a:r>
            <a:r>
              <a:rPr lang="en-US" altLang="zh-CN" sz="2000" dirty="0"/>
              <a:t> as follows:</a:t>
            </a:r>
            <a:br>
              <a:rPr lang="en-US" altLang="zh-CN" sz="2000" dirty="0"/>
            </a:br>
            <a:r>
              <a:rPr lang="en-US" altLang="zh-CN" sz="2000" dirty="0" err="1"/>
              <a:t>syscall</a:t>
            </a:r>
            <a:r>
              <a:rPr lang="en-US" altLang="zh-CN" sz="2000" dirty="0"/>
              <a:t>(0x133a, </a:t>
            </a:r>
            <a:r>
              <a:rPr lang="en-US" altLang="zh-CN" sz="2000" i="1" dirty="0"/>
              <a:t>TargetWnd1</a:t>
            </a:r>
            <a:r>
              <a:rPr lang="en-US" altLang="zh-CN" sz="2000" dirty="0"/>
              <a:t> window handle , </a:t>
            </a:r>
            <a:r>
              <a:rPr lang="en-US" altLang="zh-CN" sz="2000" dirty="0" smtClean="0"/>
              <a:t>distance, </a:t>
            </a:r>
            <a:r>
              <a:rPr lang="en-US" altLang="zh-CN" sz="2000" dirty="0"/>
              <a:t>kernel address</a:t>
            </a:r>
            <a:r>
              <a:rPr lang="en-US" altLang="zh-CN" sz="2000" dirty="0" smtClean="0"/>
              <a:t>)</a:t>
            </a:r>
          </a:p>
          <a:p>
            <a:pPr fontAlgn="base"/>
            <a:r>
              <a:rPr lang="en-US" altLang="zh-CN" sz="2000" dirty="0"/>
              <a:t>Call the </a:t>
            </a:r>
            <a:r>
              <a:rPr lang="en-US" altLang="zh-CN" sz="2000" i="1" dirty="0" err="1">
                <a:solidFill>
                  <a:srgbClr val="FF0000"/>
                </a:solidFill>
              </a:rPr>
              <a:t>SetWindowText</a:t>
            </a:r>
            <a:r>
              <a:rPr lang="en-US" altLang="zh-CN" sz="2000" i="1" dirty="0">
                <a:solidFill>
                  <a:srgbClr val="FF0000"/>
                </a:solidFill>
              </a:rPr>
              <a:t> </a:t>
            </a:r>
            <a:r>
              <a:rPr lang="en-US" altLang="zh-CN" sz="2000" dirty="0">
                <a:solidFill>
                  <a:srgbClr val="FF0000"/>
                </a:solidFill>
              </a:rPr>
              <a:t>API </a:t>
            </a:r>
            <a:r>
              <a:rPr lang="en-US" altLang="zh-CN" sz="2000" dirty="0"/>
              <a:t>to write the content: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err="1">
                <a:solidFill>
                  <a:srgbClr val="FF0000"/>
                </a:solidFill>
              </a:rPr>
              <a:t>SetWindowText</a:t>
            </a:r>
            <a:r>
              <a:rPr lang="en-US" altLang="zh-CN" sz="2000" dirty="0">
                <a:solidFill>
                  <a:srgbClr val="FF0000"/>
                </a:solidFill>
              </a:rPr>
              <a:t>(TargetWnd2 window handle, content buffer)</a:t>
            </a:r>
            <a:r>
              <a:rPr lang="en-US" altLang="zh-CN" sz="2000" dirty="0" smtClean="0">
                <a:solidFill>
                  <a:srgbClr val="FF0000"/>
                </a:solidFill>
              </a:rPr>
              <a:t/>
            </a:r>
            <a:br>
              <a:rPr lang="en-US" altLang="zh-CN" sz="2000" dirty="0" smtClean="0">
                <a:solidFill>
                  <a:srgbClr val="FF0000"/>
                </a:solidFill>
              </a:rPr>
            </a:br>
            <a:r>
              <a:rPr lang="en-US" altLang="zh-CN" sz="2000" i="1" dirty="0"/>
              <a:t>content buffer</a:t>
            </a:r>
            <a:r>
              <a:rPr lang="en-US" altLang="zh-CN" sz="2000" dirty="0"/>
              <a:t> contains the location of the content that is to be written.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/>
              <a:t>At this time, the status of the window objects are as follows</a:t>
            </a:r>
            <a:r>
              <a:rPr lang="en-US" altLang="zh-CN" sz="2000" dirty="0" smtClean="0"/>
              <a:t>:</a:t>
            </a:r>
          </a:p>
          <a:p>
            <a:pPr fontAlgn="base"/>
            <a:endParaRPr lang="en-US" altLang="zh-CN" sz="2000" dirty="0"/>
          </a:p>
          <a:p>
            <a:pPr fontAlgn="base"/>
            <a:endParaRPr lang="en-US" altLang="zh-CN" sz="2000" dirty="0" smtClean="0"/>
          </a:p>
          <a:p>
            <a:pPr fontAlgn="base"/>
            <a:endParaRPr lang="en-US" altLang="zh-CN" sz="2000" dirty="0"/>
          </a:p>
          <a:p>
            <a:pPr fontAlgn="base"/>
            <a:endParaRPr lang="en-US" altLang="zh-CN" sz="2000" dirty="0" smtClean="0"/>
          </a:p>
          <a:p>
            <a:pPr fontAlgn="base"/>
            <a:endParaRPr lang="en-US" altLang="zh-CN" sz="2000" dirty="0" smtClean="0"/>
          </a:p>
          <a:p>
            <a:pPr fontAlgn="base"/>
            <a:r>
              <a:rPr lang="en-US" altLang="zh-CN" sz="2000" dirty="0" smtClean="0"/>
              <a:t>This </a:t>
            </a:r>
            <a:r>
              <a:rPr lang="en-US" altLang="zh-CN" sz="2000" dirty="0" err="1" smtClean="0"/>
              <a:t>SetWindowText</a:t>
            </a:r>
            <a:r>
              <a:rPr lang="en-US" altLang="zh-CN" sz="2000" dirty="0" smtClean="0"/>
              <a:t> API call can be simplified as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strcpy</a:t>
            </a:r>
            <a:r>
              <a:rPr lang="en-US" altLang="zh-CN" sz="2000" dirty="0" smtClean="0"/>
              <a:t>(TargetWnd2 </a:t>
            </a:r>
            <a:r>
              <a:rPr lang="en-US" altLang="zh-CN" sz="2000" dirty="0" err="1" smtClean="0"/>
              <a:t>tagWnd.strName.Buffer</a:t>
            </a:r>
            <a:r>
              <a:rPr lang="en-US" altLang="zh-CN" sz="2000" dirty="0" smtClean="0"/>
              <a:t>, content buffer) =&gt; </a:t>
            </a:r>
            <a:r>
              <a:rPr lang="en-US" altLang="zh-CN" sz="2000" dirty="0" err="1" smtClean="0"/>
              <a:t>strcpy</a:t>
            </a:r>
            <a:r>
              <a:rPr lang="en-US" altLang="zh-CN" sz="2000" dirty="0" smtClean="0"/>
              <a:t>(kernel address, content buffer)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981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2955" y="7511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0x01</a:t>
            </a:r>
            <a:r>
              <a:rPr lang="zh-CN" altLang="en-US" dirty="0" smtClean="0"/>
              <a:t>漏洞利用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955" y="1112794"/>
            <a:ext cx="11080845" cy="574520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提权</a:t>
            </a:r>
            <a:endParaRPr lang="en-US" altLang="zh-CN" dirty="0" smtClean="0"/>
          </a:p>
          <a:p>
            <a:r>
              <a:rPr lang="en-US" altLang="zh-CN" dirty="0" smtClean="0"/>
              <a:t>Attacker replaces the current process’s token with the </a:t>
            </a:r>
            <a:r>
              <a:rPr lang="en-US" altLang="zh-CN" dirty="0" smtClean="0">
                <a:solidFill>
                  <a:srgbClr val="FF0000"/>
                </a:solidFill>
              </a:rPr>
              <a:t>system process’s token</a:t>
            </a:r>
            <a:r>
              <a:rPr lang="en-US" altLang="zh-CN" dirty="0" smtClean="0"/>
              <a:t> to escalate the available privileges.</a:t>
            </a:r>
          </a:p>
          <a:p>
            <a:pPr lvl="1"/>
            <a:r>
              <a:rPr lang="en-US" altLang="zh-CN" dirty="0" smtClean="0"/>
              <a:t>Traverse all </a:t>
            </a:r>
            <a:r>
              <a:rPr lang="en-US" altLang="zh-CN" dirty="0" err="1" smtClean="0"/>
              <a:t>EProcess</a:t>
            </a:r>
            <a:r>
              <a:rPr lang="en-US" altLang="zh-CN" dirty="0" smtClean="0"/>
              <a:t> objects by using </a:t>
            </a:r>
            <a:r>
              <a:rPr lang="en-US" altLang="zh-CN" dirty="0" err="1" smtClean="0"/>
              <a:t>ReadFromKernel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tagWnd.head.pti</a:t>
            </a:r>
            <a:r>
              <a:rPr lang="en-US" altLang="zh-CN" dirty="0" smtClean="0">
                <a:solidFill>
                  <a:srgbClr val="FF0000"/>
                </a:solidFill>
              </a:rPr>
              <a:t> -&gt; </a:t>
            </a:r>
            <a:r>
              <a:rPr lang="en-US" altLang="zh-CN" dirty="0" err="1" smtClean="0">
                <a:solidFill>
                  <a:srgbClr val="FF0000"/>
                </a:solidFill>
              </a:rPr>
              <a:t>ppi</a:t>
            </a:r>
            <a:r>
              <a:rPr lang="en-US" altLang="zh-CN" dirty="0" smtClean="0">
                <a:solidFill>
                  <a:srgbClr val="FF0000"/>
                </a:solidFill>
              </a:rPr>
              <a:t> -&gt; Process-&gt; </a:t>
            </a:r>
            <a:r>
              <a:rPr lang="en-US" altLang="zh-CN" dirty="0" err="1" smtClean="0">
                <a:solidFill>
                  <a:srgbClr val="FF0000"/>
                </a:solidFill>
              </a:rPr>
              <a:t>ActiveProcessLinks</a:t>
            </a:r>
            <a:r>
              <a:rPr lang="en-US" altLang="zh-CN" dirty="0" smtClean="0"/>
              <a:t> of kernel address).</a:t>
            </a:r>
          </a:p>
          <a:p>
            <a:pPr lvl="1"/>
            <a:r>
              <a:rPr lang="en-US" altLang="zh-CN" dirty="0" smtClean="0"/>
              <a:t>To find the current process’s </a:t>
            </a:r>
            <a:r>
              <a:rPr lang="en-US" altLang="zh-CN" dirty="0" err="1" smtClean="0"/>
              <a:t>EProcess</a:t>
            </a:r>
            <a:r>
              <a:rPr lang="en-US" altLang="zh-CN" dirty="0" smtClean="0"/>
              <a:t> object kernel address and system process’s </a:t>
            </a:r>
            <a:r>
              <a:rPr lang="en-US" altLang="zh-CN" dirty="0" err="1" smtClean="0"/>
              <a:t>EProcess</a:t>
            </a:r>
            <a:r>
              <a:rPr lang="en-US" altLang="zh-CN" dirty="0" smtClean="0"/>
              <a:t> object kernel address, compare their process IDs. </a:t>
            </a:r>
            <a:r>
              <a:rPr lang="en-US" altLang="zh-CN" dirty="0" smtClean="0">
                <a:solidFill>
                  <a:srgbClr val="FF0000"/>
                </a:solidFill>
              </a:rPr>
              <a:t>The system process has an ID of 4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Get the system process’s token value by using </a:t>
            </a:r>
            <a:r>
              <a:rPr lang="en-US" altLang="zh-CN" dirty="0" err="1" smtClean="0"/>
              <a:t>ReadFromKernel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EProcess.token</a:t>
            </a:r>
            <a:r>
              <a:rPr lang="en-US" altLang="zh-CN" dirty="0" smtClean="0"/>
              <a:t> kernel address).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 err="1" smtClean="0">
                <a:solidFill>
                  <a:srgbClr val="FF0000"/>
                </a:solidFill>
              </a:rPr>
              <a:t>WriteToKernel</a:t>
            </a:r>
            <a:r>
              <a:rPr lang="en-US" altLang="zh-CN" dirty="0" smtClean="0">
                <a:solidFill>
                  <a:srgbClr val="FF0000"/>
                </a:solidFill>
              </a:rPr>
              <a:t>(current </a:t>
            </a:r>
            <a:r>
              <a:rPr lang="en-US" altLang="zh-CN" dirty="0" err="1" smtClean="0">
                <a:solidFill>
                  <a:srgbClr val="FF0000"/>
                </a:solidFill>
              </a:rPr>
              <a:t>EProcess.token</a:t>
            </a:r>
            <a:r>
              <a:rPr lang="en-US" altLang="zh-CN" dirty="0" smtClean="0">
                <a:solidFill>
                  <a:srgbClr val="FF0000"/>
                </a:solidFill>
              </a:rPr>
              <a:t> kernel address , system process token</a:t>
            </a:r>
            <a:r>
              <a:rPr lang="en-US" altLang="zh-CN" dirty="0" smtClean="0"/>
              <a:t>) to replace the current process’s token with the one from the system process.</a:t>
            </a:r>
          </a:p>
        </p:txBody>
      </p:sp>
    </p:spTree>
    <p:extLst>
      <p:ext uri="{BB962C8B-B14F-4D97-AF65-F5344CB8AC3E}">
        <p14:creationId xmlns:p14="http://schemas.microsoft.com/office/powerpoint/2010/main" val="334036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0x01</a:t>
            </a:r>
            <a:r>
              <a:rPr lang="zh-CN" altLang="en-US" dirty="0"/>
              <a:t>漏洞利用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提权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75" y="2389719"/>
            <a:ext cx="8224614" cy="378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2955" y="7511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0x01</a:t>
            </a:r>
            <a:r>
              <a:rPr lang="zh-CN" altLang="en-US" dirty="0" smtClean="0"/>
              <a:t>漏洞利用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955" y="1112794"/>
            <a:ext cx="11080845" cy="574520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提权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Traverse all </a:t>
            </a:r>
            <a:r>
              <a:rPr lang="en-US" altLang="zh-CN" dirty="0" err="1" smtClean="0"/>
              <a:t>EProcess</a:t>
            </a:r>
            <a:r>
              <a:rPr lang="en-US" altLang="zh-CN" dirty="0" smtClean="0"/>
              <a:t> objects by using </a:t>
            </a:r>
            <a:r>
              <a:rPr lang="en-US" altLang="zh-CN" dirty="0" err="1" smtClean="0"/>
              <a:t>ReadFromKernel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tagWnd.head.pti</a:t>
            </a:r>
            <a:r>
              <a:rPr lang="en-US" altLang="zh-CN" dirty="0" smtClean="0">
                <a:solidFill>
                  <a:srgbClr val="FF0000"/>
                </a:solidFill>
              </a:rPr>
              <a:t> -&gt; </a:t>
            </a:r>
            <a:r>
              <a:rPr lang="en-US" altLang="zh-CN" dirty="0" err="1" smtClean="0">
                <a:solidFill>
                  <a:srgbClr val="FF0000"/>
                </a:solidFill>
              </a:rPr>
              <a:t>ppi</a:t>
            </a:r>
            <a:r>
              <a:rPr lang="en-US" altLang="zh-CN" dirty="0" smtClean="0">
                <a:solidFill>
                  <a:srgbClr val="FF0000"/>
                </a:solidFill>
              </a:rPr>
              <a:t> -&gt; Process-&gt; </a:t>
            </a:r>
            <a:r>
              <a:rPr lang="en-US" altLang="zh-CN" dirty="0" err="1" smtClean="0">
                <a:solidFill>
                  <a:srgbClr val="FF0000"/>
                </a:solidFill>
              </a:rPr>
              <a:t>ActiveProcessLinks</a:t>
            </a:r>
            <a:r>
              <a:rPr lang="en-US" altLang="zh-CN" dirty="0" smtClean="0"/>
              <a:t> of kernel address).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73" y="2188292"/>
            <a:ext cx="10448344" cy="17077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17" y="3876019"/>
            <a:ext cx="4613738" cy="15010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973" y="3845418"/>
            <a:ext cx="4932644" cy="11124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729" y="5377022"/>
            <a:ext cx="4117897" cy="12413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699" y="5172393"/>
            <a:ext cx="4714286" cy="952381"/>
          </a:xfrm>
          <a:prstGeom prst="rect">
            <a:avLst/>
          </a:prstGeom>
        </p:spPr>
      </p:pic>
      <p:cxnSp>
        <p:nvCxnSpPr>
          <p:cNvPr id="12" name="肘形连接符 11"/>
          <p:cNvCxnSpPr/>
          <p:nvPr/>
        </p:nvCxnSpPr>
        <p:spPr>
          <a:xfrm flipV="1">
            <a:off x="5131558" y="4176215"/>
            <a:ext cx="1164415" cy="6141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flipV="1">
            <a:off x="4421875" y="5554639"/>
            <a:ext cx="1874098" cy="3532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7658" y="5871111"/>
            <a:ext cx="3942857" cy="79047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9609" y="5352442"/>
            <a:ext cx="2923809" cy="323810"/>
          </a:xfrm>
          <a:prstGeom prst="rect">
            <a:avLst/>
          </a:prstGeom>
        </p:spPr>
      </p:pic>
      <p:cxnSp>
        <p:nvCxnSpPr>
          <p:cNvPr id="14" name="肘形连接符 13"/>
          <p:cNvCxnSpPr/>
          <p:nvPr/>
        </p:nvCxnSpPr>
        <p:spPr>
          <a:xfrm rot="5400000" flipH="1" flipV="1">
            <a:off x="11418516" y="5755286"/>
            <a:ext cx="591645" cy="248995"/>
          </a:xfrm>
          <a:prstGeom prst="bentConnector3">
            <a:avLst>
              <a:gd name="adj1" fmla="val 107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90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2955" y="7511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0x01</a:t>
            </a:r>
            <a:r>
              <a:rPr lang="zh-CN" altLang="en-US" dirty="0" smtClean="0"/>
              <a:t>漏洞利用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955" y="1112794"/>
            <a:ext cx="11080845" cy="574520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提权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Traverse all </a:t>
            </a:r>
            <a:r>
              <a:rPr lang="en-US" altLang="zh-CN" dirty="0" err="1" smtClean="0"/>
              <a:t>EProcess</a:t>
            </a:r>
            <a:r>
              <a:rPr lang="en-US" altLang="zh-CN" dirty="0" smtClean="0"/>
              <a:t> objects by using </a:t>
            </a:r>
            <a:r>
              <a:rPr lang="en-US" altLang="zh-CN" dirty="0" err="1" smtClean="0"/>
              <a:t>ReadFromKernel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tagWnd.head.pti</a:t>
            </a:r>
            <a:r>
              <a:rPr lang="en-US" altLang="zh-CN" dirty="0" smtClean="0">
                <a:solidFill>
                  <a:srgbClr val="FF0000"/>
                </a:solidFill>
              </a:rPr>
              <a:t> -&gt; </a:t>
            </a:r>
            <a:r>
              <a:rPr lang="en-US" altLang="zh-CN" dirty="0" err="1" smtClean="0">
                <a:solidFill>
                  <a:srgbClr val="FF0000"/>
                </a:solidFill>
              </a:rPr>
              <a:t>ppi</a:t>
            </a:r>
            <a:r>
              <a:rPr lang="en-US" altLang="zh-CN" dirty="0" smtClean="0">
                <a:solidFill>
                  <a:srgbClr val="FF0000"/>
                </a:solidFill>
              </a:rPr>
              <a:t> -&gt; Process-&gt; </a:t>
            </a:r>
            <a:r>
              <a:rPr lang="en-US" altLang="zh-CN" dirty="0" err="1" smtClean="0">
                <a:solidFill>
                  <a:srgbClr val="FF0000"/>
                </a:solidFill>
              </a:rPr>
              <a:t>ActiveProcessLinks</a:t>
            </a:r>
            <a:r>
              <a:rPr lang="en-US" altLang="zh-CN" dirty="0" smtClean="0"/>
              <a:t> of kernel address).</a:t>
            </a:r>
          </a:p>
          <a:p>
            <a:pPr lvl="1"/>
            <a:r>
              <a:rPr lang="en-US" altLang="zh-CN" dirty="0" smtClean="0"/>
              <a:t>To find the current process’s </a:t>
            </a:r>
            <a:r>
              <a:rPr lang="en-US" altLang="zh-CN" dirty="0" err="1" smtClean="0"/>
              <a:t>EProcess</a:t>
            </a:r>
            <a:r>
              <a:rPr lang="en-US" altLang="zh-CN" dirty="0" smtClean="0"/>
              <a:t> object kernel address and system process’s </a:t>
            </a:r>
            <a:r>
              <a:rPr lang="en-US" altLang="zh-CN" dirty="0" err="1" smtClean="0"/>
              <a:t>EProcess</a:t>
            </a:r>
            <a:r>
              <a:rPr lang="en-US" altLang="zh-CN" dirty="0" smtClean="0"/>
              <a:t> object kernel address, compare their process IDs. </a:t>
            </a:r>
            <a:r>
              <a:rPr lang="en-US" altLang="zh-CN" dirty="0" smtClean="0">
                <a:solidFill>
                  <a:srgbClr val="FF0000"/>
                </a:solidFill>
              </a:rPr>
              <a:t>The system process has an ID of 4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 smtClean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15" y="3512232"/>
            <a:ext cx="8000855" cy="249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3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2955" y="7511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0x01</a:t>
            </a:r>
            <a:r>
              <a:rPr lang="zh-CN" altLang="en-US" dirty="0" smtClean="0"/>
              <a:t>漏洞利用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955" y="1112794"/>
            <a:ext cx="11080845" cy="574520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提权</a:t>
            </a:r>
            <a:endParaRPr lang="en-US" altLang="zh-CN" dirty="0"/>
          </a:p>
          <a:p>
            <a:r>
              <a:rPr lang="zh-CN" altLang="en-US" dirty="0" smtClean="0"/>
              <a:t>核心函数</a:t>
            </a:r>
            <a:endParaRPr lang="en-US" altLang="zh-CN" dirty="0" smtClean="0"/>
          </a:p>
          <a:p>
            <a:pPr lvl="1"/>
            <a:r>
              <a:rPr lang="zh-CN" altLang="en-US" dirty="0"/>
              <a:t>未导</a:t>
            </a:r>
            <a:r>
              <a:rPr lang="zh-CN" altLang="en-US" dirty="0" smtClean="0"/>
              <a:t>出，未文档化</a:t>
            </a:r>
            <a:endParaRPr lang="en-US" altLang="zh-CN" dirty="0" smtClean="0"/>
          </a:p>
          <a:p>
            <a:pPr lvl="1"/>
            <a:r>
              <a:rPr lang="en-US" altLang="zh-CN" dirty="0"/>
              <a:t>The attacker calls the </a:t>
            </a:r>
            <a:r>
              <a:rPr lang="en-US" altLang="zh-CN" i="1" dirty="0" err="1">
                <a:solidFill>
                  <a:srgbClr val="FF0000"/>
                </a:solidFill>
              </a:rPr>
              <a:t>HMValidateHandle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/>
              <a:t>function in </a:t>
            </a:r>
            <a:r>
              <a:rPr lang="en-US" altLang="zh-CN" i="1" dirty="0"/>
              <a:t>user32.dll</a:t>
            </a:r>
            <a:r>
              <a:rPr lang="en-US" altLang="zh-CN" dirty="0"/>
              <a:t>. The function is not exported to programmer to call. To access it, the attacker traverses an exported API – the </a:t>
            </a:r>
            <a:r>
              <a:rPr lang="en-US" altLang="zh-CN" i="1" dirty="0">
                <a:solidFill>
                  <a:srgbClr val="FF0000"/>
                </a:solidFill>
              </a:rPr>
              <a:t>user32!IsMenu</a:t>
            </a:r>
            <a:r>
              <a:rPr lang="en-US" altLang="zh-CN" dirty="0"/>
              <a:t> function’s body (because </a:t>
            </a:r>
            <a:r>
              <a:rPr lang="en-US" altLang="zh-CN" dirty="0" smtClean="0"/>
              <a:t>). </a:t>
            </a:r>
            <a:r>
              <a:rPr lang="en-US" altLang="zh-CN" dirty="0"/>
              <a:t>This allows it to get the address of </a:t>
            </a:r>
            <a:r>
              <a:rPr lang="en-US" altLang="zh-CN" i="1" dirty="0"/>
              <a:t>USER32!HMValidateHandle. </a:t>
            </a:r>
            <a:r>
              <a:rPr lang="en-US" altLang="zh-CN" dirty="0"/>
              <a:t>This function </a:t>
            </a:r>
            <a:r>
              <a:rPr lang="en-US" altLang="zh-CN" dirty="0" smtClean="0"/>
              <a:t>has</a:t>
            </a:r>
            <a:r>
              <a:rPr lang="en-US" altLang="zh-CN" i="1" dirty="0" smtClean="0">
                <a:solidFill>
                  <a:srgbClr val="FF0000"/>
                </a:solidFill>
              </a:rPr>
              <a:t>user32!IsMenu</a:t>
            </a:r>
            <a:r>
              <a:rPr lang="en-US" altLang="zh-CN" dirty="0" smtClean="0">
                <a:solidFill>
                  <a:srgbClr val="FF0000"/>
                </a:solidFill>
              </a:rPr>
              <a:t> calls </a:t>
            </a:r>
            <a:r>
              <a:rPr lang="en-US" altLang="zh-CN" i="1" dirty="0" smtClean="0">
                <a:solidFill>
                  <a:srgbClr val="FF0000"/>
                </a:solidFill>
              </a:rPr>
              <a:t>USER32!HMValidateHandle</a:t>
            </a:r>
            <a:r>
              <a:rPr lang="en-US" altLang="zh-CN" dirty="0" smtClean="0"/>
              <a:t> </a:t>
            </a:r>
            <a:r>
              <a:rPr lang="en-US" altLang="zh-CN" dirty="0"/>
              <a:t>a </a:t>
            </a:r>
            <a:r>
              <a:rPr lang="en-US" altLang="zh-CN" dirty="0">
                <a:solidFill>
                  <a:srgbClr val="FF0000"/>
                </a:solidFill>
              </a:rPr>
              <a:t>dangerous characteristic:</a:t>
            </a:r>
            <a:r>
              <a:rPr lang="en-US" altLang="zh-CN" dirty="0"/>
              <a:t> </a:t>
            </a:r>
            <a:r>
              <a:rPr lang="en-US" altLang="zh-CN" u="sng" dirty="0"/>
              <a:t>it leaks kernel information. It maps </a:t>
            </a:r>
            <a:r>
              <a:rPr lang="en-US" altLang="zh-CN" u="sng" dirty="0" err="1"/>
              <a:t>tagWnd</a:t>
            </a:r>
            <a:r>
              <a:rPr lang="en-US" altLang="zh-CN" u="sng" dirty="0"/>
              <a:t> object and extra memory to the user mode memory space. The function’s return value is the user mode mapping address. Using this function, attacker can access both </a:t>
            </a:r>
            <a:r>
              <a:rPr lang="en-US" altLang="zh-CN" u="sng" dirty="0" err="1"/>
              <a:t>tagWnd’s</a:t>
            </a:r>
            <a:r>
              <a:rPr lang="en-US" altLang="zh-CN" u="sng" dirty="0"/>
              <a:t> object and extra memory with user mode code,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589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2955" y="7511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0x01</a:t>
            </a:r>
            <a:r>
              <a:rPr lang="zh-CN" altLang="en-US" dirty="0" smtClean="0"/>
              <a:t>漏洞利用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955" y="1112794"/>
            <a:ext cx="11080845" cy="574520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提权</a:t>
            </a:r>
            <a:endParaRPr lang="en-US" altLang="zh-CN" dirty="0"/>
          </a:p>
          <a:p>
            <a:r>
              <a:rPr lang="zh-CN" altLang="en-US" dirty="0" smtClean="0"/>
              <a:t>核心函数</a:t>
            </a:r>
            <a:endParaRPr lang="en-US" altLang="zh-CN" dirty="0" smtClean="0"/>
          </a:p>
          <a:p>
            <a:pPr lvl="1"/>
            <a:r>
              <a:rPr lang="en-US" altLang="zh-CN" i="1" dirty="0" smtClean="0">
                <a:solidFill>
                  <a:srgbClr val="FF0000"/>
                </a:solidFill>
              </a:rPr>
              <a:t>user32!IsMenu</a:t>
            </a:r>
            <a:r>
              <a:rPr lang="en-US" altLang="zh-CN" dirty="0" smtClean="0">
                <a:solidFill>
                  <a:srgbClr val="FF0000"/>
                </a:solidFill>
              </a:rPr>
              <a:t> calls </a:t>
            </a:r>
            <a:r>
              <a:rPr lang="en-US" altLang="zh-CN" i="1" dirty="0" smtClean="0">
                <a:solidFill>
                  <a:srgbClr val="FF0000"/>
                </a:solidFill>
              </a:rPr>
              <a:t>USER32!HMValidateHandle</a:t>
            </a:r>
            <a:r>
              <a:rPr lang="en-US" altLang="zh-CN" dirty="0" smtClean="0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24" y="2438357"/>
            <a:ext cx="6854019" cy="423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4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2955" y="7511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0x01</a:t>
            </a:r>
            <a:r>
              <a:rPr lang="zh-CN" altLang="en-US" dirty="0" smtClean="0"/>
              <a:t>漏洞利用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955" y="1112794"/>
            <a:ext cx="11080845" cy="574520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提权</a:t>
            </a:r>
            <a:endParaRPr lang="en-US" altLang="zh-CN" dirty="0"/>
          </a:p>
          <a:p>
            <a:r>
              <a:rPr lang="zh-CN" altLang="en-US" dirty="0" smtClean="0"/>
              <a:t>核心函数</a:t>
            </a:r>
            <a:endParaRPr lang="en-US" altLang="zh-CN" dirty="0" smtClean="0"/>
          </a:p>
          <a:p>
            <a:pPr lvl="1"/>
            <a:r>
              <a:rPr lang="zh-CN" altLang="en-US" dirty="0"/>
              <a:t>定</a:t>
            </a:r>
            <a:r>
              <a:rPr lang="zh-CN" altLang="en-US" dirty="0" smtClean="0"/>
              <a:t>位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HMValidateHandle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函数内核地址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357"/>
            <a:ext cx="6209524" cy="17333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853" y="2390067"/>
            <a:ext cx="6447619" cy="30476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853" y="5372287"/>
            <a:ext cx="6723809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2955" y="7511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0x01</a:t>
            </a:r>
            <a:r>
              <a:rPr lang="zh-CN" altLang="en-US" dirty="0" smtClean="0"/>
              <a:t>漏洞利用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955" y="1112794"/>
            <a:ext cx="11080845" cy="574520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提权</a:t>
            </a:r>
            <a:endParaRPr lang="en-US" altLang="zh-CN" dirty="0"/>
          </a:p>
          <a:p>
            <a:r>
              <a:rPr lang="zh-CN" altLang="en-US" dirty="0" smtClean="0"/>
              <a:t>核心函数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个神秘（黑科技）系统调用，</a:t>
            </a:r>
            <a:r>
              <a:rPr lang="en-US" altLang="zh-CN" dirty="0" smtClean="0"/>
              <a:t>I don’t know how it works!!</a:t>
            </a:r>
          </a:p>
          <a:p>
            <a:pPr lvl="1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55" y="2610289"/>
            <a:ext cx="3057143" cy="30380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55" y="5571533"/>
            <a:ext cx="6676190" cy="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0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0x00 </a:t>
            </a:r>
            <a:r>
              <a:rPr lang="zh-CN" altLang="en-US" dirty="0" smtClean="0"/>
              <a:t>漏洞细节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漏洞来源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win32k.sys</a:t>
            </a:r>
          </a:p>
          <a:p>
            <a:pPr lvl="1"/>
            <a:r>
              <a:rPr lang="zh-CN" altLang="en-US" dirty="0"/>
              <a:t>内</a:t>
            </a:r>
            <a:r>
              <a:rPr lang="zh-CN" altLang="en-US" dirty="0" smtClean="0"/>
              <a:t>核模块：负责窗口管理和图形设备接口</a:t>
            </a:r>
            <a:endParaRPr lang="en-US" altLang="zh-CN" dirty="0" smtClean="0"/>
          </a:p>
          <a:p>
            <a:r>
              <a:rPr lang="zh-CN" altLang="en-US" dirty="0" smtClean="0"/>
              <a:t>触发漏洞的函数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win32k!xxxNextWindow</a:t>
            </a:r>
          </a:p>
          <a:p>
            <a:pPr lvl="1"/>
            <a:r>
              <a:rPr lang="en-US" altLang="zh-CN" dirty="0" smtClean="0"/>
              <a:t>win32k! </a:t>
            </a:r>
            <a:r>
              <a:rPr lang="en-US" altLang="zh-CN" dirty="0" err="1" smtClean="0"/>
              <a:t>SetWindowLong</a:t>
            </a:r>
            <a:endParaRPr lang="en-US" altLang="zh-CN" dirty="0" smtClean="0"/>
          </a:p>
          <a:p>
            <a:r>
              <a:rPr lang="zh-CN" altLang="en-US" dirty="0"/>
              <a:t>关</a:t>
            </a:r>
            <a:r>
              <a:rPr lang="zh-CN" altLang="en-US" dirty="0" smtClean="0"/>
              <a:t>键结构体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tagWND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tagMenu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54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2955" y="7511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0x01</a:t>
            </a:r>
            <a:r>
              <a:rPr lang="zh-CN" altLang="en-US" dirty="0" smtClean="0"/>
              <a:t>漏洞利用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955" y="1112794"/>
            <a:ext cx="11080845" cy="574520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提权</a:t>
            </a:r>
            <a:endParaRPr lang="en-US" altLang="zh-CN" dirty="0"/>
          </a:p>
          <a:p>
            <a:r>
              <a:rPr lang="zh-CN" altLang="en-US" dirty="0" smtClean="0"/>
              <a:t>关键步骤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(1)get both the offset of the </a:t>
            </a:r>
            <a:r>
              <a:rPr lang="en-US" altLang="zh-CN" dirty="0" err="1" smtClean="0"/>
              <a:t>tagWnd</a:t>
            </a:r>
            <a:r>
              <a:rPr lang="en-US" altLang="zh-CN" dirty="0" smtClean="0"/>
              <a:t> field </a:t>
            </a:r>
            <a:r>
              <a:rPr lang="en-US" altLang="zh-CN" dirty="0" err="1" smtClean="0"/>
              <a:t>cbwndExtra</a:t>
            </a:r>
            <a:r>
              <a:rPr lang="en-US" altLang="zh-CN" dirty="0" smtClean="0"/>
              <a:t> within the </a:t>
            </a:r>
            <a:r>
              <a:rPr lang="en-US" altLang="zh-CN" dirty="0" err="1" smtClean="0"/>
              <a:t>tagWnd</a:t>
            </a:r>
            <a:r>
              <a:rPr lang="en-US" altLang="zh-CN" dirty="0" smtClean="0"/>
              <a:t> data structure, and offset extra memory from the start of the </a:t>
            </a:r>
            <a:r>
              <a:rPr lang="en-US" altLang="zh-CN" dirty="0" err="1" smtClean="0"/>
              <a:t>tagWnd</a:t>
            </a:r>
            <a:r>
              <a:rPr lang="en-US" altLang="zh-CN" dirty="0" smtClean="0"/>
              <a:t> object</a:t>
            </a:r>
          </a:p>
          <a:p>
            <a:pPr lvl="1"/>
            <a:r>
              <a:rPr lang="zh-CN" altLang="en-US" dirty="0"/>
              <a:t>计</a:t>
            </a:r>
            <a:r>
              <a:rPr lang="zh-CN" altLang="en-US" dirty="0" smtClean="0"/>
              <a:t>算</a:t>
            </a:r>
            <a:r>
              <a:rPr lang="en-US" altLang="zh-CN" dirty="0" err="1" smtClean="0"/>
              <a:t>cbwndExtra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extra memory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tagWnd</a:t>
            </a:r>
            <a:r>
              <a:rPr lang="zh-CN" altLang="en-US" dirty="0" smtClean="0"/>
              <a:t>中的偏移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 fontAlgn="base"/>
            <a:r>
              <a:rPr lang="en-US" altLang="zh-CN" dirty="0" smtClean="0"/>
              <a:t>(2)The </a:t>
            </a:r>
            <a:r>
              <a:rPr lang="en-US" altLang="zh-CN" dirty="0"/>
              <a:t>attacker creates a window (called Window A), then calls </a:t>
            </a:r>
            <a:r>
              <a:rPr lang="en-US" altLang="zh-CN" i="1" dirty="0" err="1"/>
              <a:t>SetWindowLong</a:t>
            </a:r>
            <a:r>
              <a:rPr lang="en-US" altLang="zh-CN" i="1" dirty="0"/>
              <a:t>(handle of the window,  0, 0x31323334)</a:t>
            </a:r>
            <a:r>
              <a:rPr lang="en-US" altLang="zh-CN" dirty="0"/>
              <a:t> in order to </a:t>
            </a:r>
            <a:r>
              <a:rPr lang="en-US" altLang="zh-CN" dirty="0">
                <a:solidFill>
                  <a:srgbClr val="FF0000"/>
                </a:solidFill>
              </a:rPr>
              <a:t>write the magic number 0x31323334 at offset 0 in the extra memory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</a:p>
          <a:p>
            <a:pPr lvl="1" fontAlgn="base"/>
            <a:endParaRPr lang="en-US" altLang="zh-CN" dirty="0">
              <a:solidFill>
                <a:srgbClr val="FF0000"/>
              </a:solidFill>
            </a:endParaRPr>
          </a:p>
          <a:p>
            <a:pPr lvl="1" fontAlgn="base"/>
            <a:r>
              <a:rPr lang="en-US" altLang="zh-CN" dirty="0" smtClean="0"/>
              <a:t>(3)The </a:t>
            </a:r>
            <a:r>
              <a:rPr lang="en-US" altLang="zh-CN" dirty="0"/>
              <a:t>attacker calls the </a:t>
            </a:r>
            <a:r>
              <a:rPr lang="en-US" altLang="zh-CN" i="1" dirty="0" err="1"/>
              <a:t>HMValidateHandle</a:t>
            </a:r>
            <a:r>
              <a:rPr lang="en-US" altLang="zh-CN" dirty="0"/>
              <a:t> function in </a:t>
            </a:r>
            <a:r>
              <a:rPr lang="en-US" altLang="zh-CN" i="1" dirty="0" smtClean="0"/>
              <a:t>user32.dll</a:t>
            </a:r>
            <a:r>
              <a:rPr lang="en-US" altLang="zh-CN" i="1" dirty="0"/>
              <a:t>.</a:t>
            </a:r>
            <a:r>
              <a:rPr lang="en-US" altLang="zh-CN" dirty="0" smtClean="0"/>
              <a:t>It </a:t>
            </a:r>
            <a:r>
              <a:rPr lang="en-US" altLang="zh-CN" dirty="0"/>
              <a:t>maps </a:t>
            </a:r>
            <a:r>
              <a:rPr lang="en-US" altLang="zh-CN" dirty="0" err="1"/>
              <a:t>tagWnd</a:t>
            </a:r>
            <a:r>
              <a:rPr lang="en-US" altLang="zh-CN" dirty="0"/>
              <a:t> object and extra memory to the user mode memory space. The function’s return value is the user mode mapping address. Using this function, attacker can access both </a:t>
            </a:r>
            <a:r>
              <a:rPr lang="en-US" altLang="zh-CN" dirty="0" err="1"/>
              <a:t>tagWnd’s</a:t>
            </a:r>
            <a:r>
              <a:rPr lang="en-US" altLang="zh-CN" dirty="0"/>
              <a:t> object and extra memory with user mode code,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1743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2955" y="7511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0x01</a:t>
            </a:r>
            <a:r>
              <a:rPr lang="zh-CN" altLang="en-US" dirty="0" smtClean="0"/>
              <a:t>漏洞利用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955" y="1112794"/>
            <a:ext cx="11080845" cy="574520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提权</a:t>
            </a:r>
            <a:endParaRPr lang="en-US" altLang="zh-CN" dirty="0"/>
          </a:p>
          <a:p>
            <a:r>
              <a:rPr lang="zh-CN" altLang="en-US" dirty="0" smtClean="0"/>
              <a:t>关键步骤</a:t>
            </a:r>
            <a:endParaRPr lang="en-US" altLang="zh-CN" dirty="0" smtClean="0"/>
          </a:p>
          <a:p>
            <a:pPr lvl="1"/>
            <a:r>
              <a:rPr lang="en-US" altLang="zh-CN" dirty="0"/>
              <a:t>(1)</a:t>
            </a:r>
            <a:r>
              <a:rPr lang="zh-CN" altLang="en-US" dirty="0" smtClean="0"/>
              <a:t>计算</a:t>
            </a:r>
            <a:r>
              <a:rPr lang="en-US" altLang="zh-CN" dirty="0" smtClean="0">
                <a:solidFill>
                  <a:srgbClr val="FF0000"/>
                </a:solidFill>
              </a:rPr>
              <a:t>extra memory</a:t>
            </a:r>
            <a:r>
              <a:rPr lang="zh-CN" altLang="en-US" dirty="0" smtClean="0">
                <a:solidFill>
                  <a:srgbClr val="FF0000"/>
                </a:solidFill>
              </a:rPr>
              <a:t>在</a:t>
            </a:r>
            <a:r>
              <a:rPr lang="en-US" altLang="zh-CN" dirty="0" err="1" smtClean="0">
                <a:solidFill>
                  <a:srgbClr val="FF0000"/>
                </a:solidFill>
              </a:rPr>
              <a:t>tagWnd</a:t>
            </a:r>
            <a:r>
              <a:rPr lang="zh-CN" altLang="en-US" dirty="0" smtClean="0">
                <a:solidFill>
                  <a:srgbClr val="FF0000"/>
                </a:solidFill>
              </a:rPr>
              <a:t>中的偏移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fontAlgn="base"/>
            <a:r>
              <a:rPr lang="en-US" altLang="zh-CN" dirty="0"/>
              <a:t>The attacker creates a window (called Window A), then calls </a:t>
            </a:r>
            <a:r>
              <a:rPr lang="en-US" altLang="zh-CN" i="1" dirty="0" err="1"/>
              <a:t>SetWindowLong</a:t>
            </a:r>
            <a:r>
              <a:rPr lang="en-US" altLang="zh-CN" i="1" dirty="0"/>
              <a:t>(handle of the window,  0, 0x31323334)</a:t>
            </a:r>
            <a:r>
              <a:rPr lang="en-US" altLang="zh-CN" dirty="0"/>
              <a:t> in order to </a:t>
            </a:r>
            <a:r>
              <a:rPr lang="en-US" altLang="zh-CN" dirty="0">
                <a:solidFill>
                  <a:srgbClr val="FF0000"/>
                </a:solidFill>
              </a:rPr>
              <a:t>write the magic number 0x31323334 at offset 0 in the extra memory.</a:t>
            </a:r>
          </a:p>
          <a:p>
            <a:pPr lvl="1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42" y="3710568"/>
            <a:ext cx="7221755" cy="277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1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2955" y="7511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0x01</a:t>
            </a:r>
            <a:r>
              <a:rPr lang="zh-CN" altLang="en-US" dirty="0" smtClean="0"/>
              <a:t>漏洞利用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955" y="1112794"/>
            <a:ext cx="11080845" cy="574520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提权</a:t>
            </a:r>
            <a:endParaRPr lang="en-US" altLang="zh-CN" dirty="0"/>
          </a:p>
          <a:p>
            <a:r>
              <a:rPr lang="zh-CN" altLang="en-US" dirty="0" smtClean="0"/>
              <a:t>关键步骤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(2)</a:t>
            </a:r>
            <a:r>
              <a:rPr lang="zh-CN" altLang="en-US" dirty="0" smtClean="0"/>
              <a:t>计算</a:t>
            </a:r>
            <a:r>
              <a:rPr lang="en-US" altLang="zh-CN" dirty="0" err="1" smtClean="0"/>
              <a:t>cbwndExtra</a:t>
            </a:r>
            <a:r>
              <a:rPr lang="zh-CN" altLang="en-US" dirty="0" smtClean="0">
                <a:solidFill>
                  <a:srgbClr val="FF0000"/>
                </a:solidFill>
              </a:rPr>
              <a:t>在</a:t>
            </a:r>
            <a:r>
              <a:rPr lang="en-US" altLang="zh-CN" dirty="0" err="1" smtClean="0">
                <a:solidFill>
                  <a:srgbClr val="FF0000"/>
                </a:solidFill>
              </a:rPr>
              <a:t>tagWnd</a:t>
            </a:r>
            <a:r>
              <a:rPr lang="zh-CN" altLang="en-US" dirty="0" smtClean="0">
                <a:solidFill>
                  <a:srgbClr val="FF0000"/>
                </a:solidFill>
              </a:rPr>
              <a:t>中的偏移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(1)</a:t>
            </a:r>
            <a:r>
              <a:rPr lang="en-US" altLang="zh-CN" dirty="0"/>
              <a:t> Attacker calls the </a:t>
            </a:r>
            <a:r>
              <a:rPr lang="en-US" altLang="zh-CN" i="1" dirty="0" err="1"/>
              <a:t>RegiterClassEx</a:t>
            </a:r>
            <a:r>
              <a:rPr lang="en-US" altLang="zh-CN" dirty="0"/>
              <a:t> API twice to register two window classes (</a:t>
            </a:r>
            <a:r>
              <a:rPr lang="en-US" altLang="zh-CN" i="1" dirty="0"/>
              <a:t>ExtraWnd1</a:t>
            </a:r>
            <a:r>
              <a:rPr lang="en-US" altLang="zh-CN" dirty="0"/>
              <a:t> and </a:t>
            </a:r>
            <a:r>
              <a:rPr lang="en-US" altLang="zh-CN" i="1" dirty="0"/>
              <a:t>ExtraWnd2</a:t>
            </a:r>
            <a:r>
              <a:rPr lang="en-US" altLang="zh-CN" dirty="0"/>
              <a:t>). The </a:t>
            </a:r>
            <a:r>
              <a:rPr lang="en-US" altLang="zh-CN" i="1" dirty="0"/>
              <a:t>ExtraWnd1</a:t>
            </a:r>
            <a:r>
              <a:rPr lang="en-US" altLang="zh-CN" dirty="0"/>
              <a:t> class’s </a:t>
            </a:r>
            <a:r>
              <a:rPr lang="en-US" altLang="zh-CN" i="1" dirty="0" err="1"/>
              <a:t>cbWndExtra</a:t>
            </a:r>
            <a:r>
              <a:rPr lang="en-US" altLang="zh-CN" dirty="0"/>
              <a:t> is 0x118. For </a:t>
            </a:r>
            <a:r>
              <a:rPr lang="en-US" altLang="zh-CN" i="1" dirty="0"/>
              <a:t>ExtraWnd2, </a:t>
            </a:r>
            <a:r>
              <a:rPr lang="en-US" altLang="zh-CN" dirty="0"/>
              <a:t>the comparable value is 0x130. A window created with either of the above classes would have the corresponding value for </a:t>
            </a:r>
            <a:r>
              <a:rPr lang="en-US" altLang="zh-CN" i="1" dirty="0" err="1"/>
              <a:t>tagWnd</a:t>
            </a:r>
            <a:r>
              <a:rPr lang="en-US" altLang="zh-CN" dirty="0"/>
              <a:t> as well.</a:t>
            </a:r>
          </a:p>
          <a:p>
            <a:pPr lvl="1" fontAlgn="base"/>
            <a:r>
              <a:rPr lang="en-US" altLang="zh-CN" dirty="0" smtClean="0"/>
              <a:t>(2)Attacker </a:t>
            </a:r>
            <a:r>
              <a:rPr lang="en-US" altLang="zh-CN" dirty="0"/>
              <a:t>calls </a:t>
            </a:r>
            <a:r>
              <a:rPr lang="en-US" altLang="zh-CN" i="1" dirty="0" err="1"/>
              <a:t>HMValidateHandle</a:t>
            </a:r>
            <a:r>
              <a:rPr lang="en-US" altLang="zh-CN" dirty="0"/>
              <a:t> for the two windows.</a:t>
            </a:r>
          </a:p>
          <a:p>
            <a:pPr lvl="1" fontAlgn="base"/>
            <a:r>
              <a:rPr lang="en-US" altLang="zh-CN" dirty="0" smtClean="0"/>
              <a:t>(3)Attacker </a:t>
            </a:r>
            <a:r>
              <a:rPr lang="en-US" altLang="zh-CN" dirty="0"/>
              <a:t>traverses memory starting from the mapping address of </a:t>
            </a:r>
            <a:r>
              <a:rPr lang="en-US" altLang="zh-CN" i="1" dirty="0"/>
              <a:t>ExtraWnd1</a:t>
            </a:r>
            <a:r>
              <a:rPr lang="en-US" altLang="zh-CN" dirty="0"/>
              <a:t> in user mode to the address which was calculated during step </a:t>
            </a:r>
            <a:r>
              <a:rPr lang="en-US" altLang="zh-CN" dirty="0" smtClean="0"/>
              <a:t>(2). </a:t>
            </a:r>
            <a:r>
              <a:rPr lang="en-US" altLang="zh-CN" dirty="0"/>
              <a:t>If it finds 0x118, use the same offset for the mapping address of </a:t>
            </a:r>
            <a:r>
              <a:rPr lang="en-US" altLang="zh-CN" i="1" dirty="0"/>
              <a:t>ExtraWnd2</a:t>
            </a:r>
            <a:r>
              <a:rPr lang="en-US" altLang="zh-CN" dirty="0"/>
              <a:t>. If the value there is 0x130, the offset is correct for the </a:t>
            </a:r>
            <a:r>
              <a:rPr lang="en-US" altLang="zh-CN" i="1" dirty="0" err="1"/>
              <a:t>tagWnd</a:t>
            </a:r>
            <a:r>
              <a:rPr lang="en-US" altLang="zh-CN" dirty="0"/>
              <a:t> object’s </a:t>
            </a:r>
            <a:r>
              <a:rPr lang="en-US" altLang="zh-CN" i="1" dirty="0" err="1"/>
              <a:t>cbWndExtra</a:t>
            </a:r>
            <a:r>
              <a:rPr lang="en-US" altLang="zh-CN" dirty="0"/>
              <a:t> field.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7894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6638"/>
            <a:ext cx="5081821" cy="279751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2955" y="7511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0x01</a:t>
            </a:r>
            <a:r>
              <a:rPr lang="zh-CN" altLang="en-US" dirty="0" smtClean="0"/>
              <a:t>漏洞利用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955" y="1112794"/>
            <a:ext cx="11080845" cy="574520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提权</a:t>
            </a:r>
            <a:endParaRPr lang="en-US" altLang="zh-CN" dirty="0"/>
          </a:p>
          <a:p>
            <a:r>
              <a:rPr lang="zh-CN" altLang="en-US" dirty="0" smtClean="0"/>
              <a:t>关键步骤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(2)</a:t>
            </a:r>
            <a:r>
              <a:rPr lang="zh-CN" altLang="en-US" dirty="0" smtClean="0"/>
              <a:t>计算</a:t>
            </a:r>
            <a:r>
              <a:rPr lang="en-US" altLang="zh-CN" dirty="0" err="1" smtClean="0"/>
              <a:t>cbwndExtra</a:t>
            </a:r>
            <a:r>
              <a:rPr lang="zh-CN" altLang="en-US" dirty="0" smtClean="0">
                <a:solidFill>
                  <a:srgbClr val="FF0000"/>
                </a:solidFill>
              </a:rPr>
              <a:t>在</a:t>
            </a:r>
            <a:r>
              <a:rPr lang="en-US" altLang="zh-CN" dirty="0" err="1" smtClean="0">
                <a:solidFill>
                  <a:srgbClr val="FF0000"/>
                </a:solidFill>
              </a:rPr>
              <a:t>tagWnd</a:t>
            </a:r>
            <a:r>
              <a:rPr lang="zh-CN" altLang="en-US" dirty="0" smtClean="0">
                <a:solidFill>
                  <a:srgbClr val="FF0000"/>
                </a:solidFill>
              </a:rPr>
              <a:t>中的偏移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380" y="2524147"/>
            <a:ext cx="8155817" cy="321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4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2955" y="7511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0x01</a:t>
            </a:r>
            <a:r>
              <a:rPr lang="zh-CN" altLang="en-US" dirty="0" smtClean="0"/>
              <a:t>漏洞利用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955" y="1112794"/>
            <a:ext cx="11080845" cy="5745206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提权</a:t>
            </a:r>
            <a:endParaRPr lang="en-US" altLang="zh-CN" dirty="0"/>
          </a:p>
          <a:p>
            <a:r>
              <a:rPr lang="zh-CN" altLang="en-US" dirty="0" smtClean="0"/>
              <a:t>关键步骤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(3)</a:t>
            </a:r>
            <a:r>
              <a:rPr lang="zh-CN" altLang="en-US" dirty="0" smtClean="0"/>
              <a:t>创建两个特殊的窗口</a:t>
            </a:r>
            <a:endParaRPr lang="en-US" altLang="zh-CN" dirty="0" smtClean="0"/>
          </a:p>
          <a:p>
            <a:pPr fontAlgn="base"/>
            <a:r>
              <a:rPr lang="en-US" altLang="zh-CN" dirty="0"/>
              <a:t>Create 0x100 windows using the </a:t>
            </a:r>
            <a:r>
              <a:rPr lang="en-US" altLang="zh-CN" i="1" dirty="0" err="1"/>
              <a:t>CreateWindowEx</a:t>
            </a:r>
            <a:r>
              <a:rPr lang="en-US" altLang="zh-CN" i="1" dirty="0"/>
              <a:t> </a:t>
            </a:r>
            <a:r>
              <a:rPr lang="en-US" altLang="zh-CN" dirty="0"/>
              <a:t>API call. Let’s call these windows </a:t>
            </a:r>
            <a:r>
              <a:rPr lang="en-US" altLang="zh-CN" i="1" dirty="0" err="1"/>
              <a:t>MyExtraWnd</a:t>
            </a:r>
            <a:r>
              <a:rPr lang="en-US" altLang="zh-CN" i="1" dirty="0"/>
              <a:t>,</a:t>
            </a:r>
            <a:r>
              <a:rPr lang="en-US" altLang="zh-CN" dirty="0"/>
              <a:t> whose </a:t>
            </a:r>
            <a:r>
              <a:rPr lang="en-US" altLang="zh-CN" i="1" dirty="0" err="1"/>
              <a:t>tagWnd</a:t>
            </a:r>
            <a:r>
              <a:rPr lang="en-US" altLang="zh-CN" dirty="0"/>
              <a:t> object field </a:t>
            </a:r>
            <a:r>
              <a:rPr lang="en-US" altLang="zh-CN" i="1" dirty="0" err="1"/>
              <a:t>cbWndExtra</a:t>
            </a:r>
            <a:r>
              <a:rPr lang="en-US" altLang="zh-CN" dirty="0"/>
              <a:t> is 0.</a:t>
            </a:r>
          </a:p>
          <a:p>
            <a:pPr fontAlgn="base"/>
            <a:r>
              <a:rPr lang="en-US" altLang="zh-CN" dirty="0"/>
              <a:t>Traverse each handle in the 0x100 </a:t>
            </a:r>
            <a:r>
              <a:rPr lang="en-US" altLang="zh-CN" i="1" dirty="0" err="1"/>
              <a:t>MyExtraWnd</a:t>
            </a:r>
            <a:r>
              <a:rPr lang="en-US" altLang="zh-CN" dirty="0"/>
              <a:t> windows. We need to find two windows whose </a:t>
            </a:r>
            <a:r>
              <a:rPr lang="en-US" altLang="zh-CN" i="1" dirty="0" err="1"/>
              <a:t>tagWnd</a:t>
            </a:r>
            <a:r>
              <a:rPr lang="en-US" altLang="zh-CN" dirty="0"/>
              <a:t> object kernel address’s distance is below 0x3fd00</a:t>
            </a:r>
            <a:r>
              <a:rPr lang="en-US" altLang="zh-CN" dirty="0" smtClean="0"/>
              <a:t>.</a:t>
            </a:r>
          </a:p>
          <a:p>
            <a:pPr fontAlgn="base"/>
            <a:r>
              <a:rPr lang="en-US" altLang="zh-CN" dirty="0" smtClean="0"/>
              <a:t> </a:t>
            </a:r>
            <a:r>
              <a:rPr lang="en-US" altLang="zh-CN" dirty="0"/>
              <a:t>How do we get the </a:t>
            </a:r>
            <a:r>
              <a:rPr lang="en-US" altLang="zh-CN" i="1" dirty="0" err="1"/>
              <a:t>tagWnd</a:t>
            </a:r>
            <a:r>
              <a:rPr lang="en-US" altLang="zh-CN" dirty="0"/>
              <a:t> object’s kernel address? </a:t>
            </a:r>
            <a:endParaRPr lang="en-US" altLang="zh-CN" dirty="0" smtClean="0"/>
          </a:p>
          <a:p>
            <a:pPr fontAlgn="base"/>
            <a:r>
              <a:rPr lang="en-US" altLang="zh-CN" dirty="0" smtClean="0"/>
              <a:t>The</a:t>
            </a:r>
            <a:r>
              <a:rPr lang="en-US" altLang="zh-CN" dirty="0"/>
              <a:t> </a:t>
            </a:r>
            <a:r>
              <a:rPr lang="en-US" altLang="zh-CN" i="1" dirty="0" err="1"/>
              <a:t>HMValidateHandle</a:t>
            </a:r>
            <a:r>
              <a:rPr lang="en-US" altLang="zh-CN" dirty="0"/>
              <a:t> function is problematic because it leaks too much kernel information. It maps the </a:t>
            </a:r>
            <a:r>
              <a:rPr lang="en-US" altLang="zh-CN" i="1" dirty="0" err="1"/>
              <a:t>tagWnd</a:t>
            </a:r>
            <a:r>
              <a:rPr lang="en-US" altLang="zh-CN" dirty="0"/>
              <a:t> object and extra memory to user mode. The </a:t>
            </a:r>
            <a:r>
              <a:rPr lang="en-US" altLang="zh-CN" dirty="0">
                <a:solidFill>
                  <a:srgbClr val="FF0000"/>
                </a:solidFill>
              </a:rPr>
              <a:t>field </a:t>
            </a:r>
            <a:r>
              <a:rPr lang="en-US" altLang="zh-CN" i="1" dirty="0" err="1">
                <a:solidFill>
                  <a:srgbClr val="FF0000"/>
                </a:solidFill>
              </a:rPr>
              <a:t>tagWnd.head.pSelf</a:t>
            </a:r>
            <a:r>
              <a:rPr lang="en-US" altLang="zh-CN" dirty="0">
                <a:solidFill>
                  <a:srgbClr val="FF0000"/>
                </a:solidFill>
              </a:rPr>
              <a:t> contains the </a:t>
            </a:r>
            <a:r>
              <a:rPr lang="en-US" altLang="zh-CN" i="1" dirty="0" err="1">
                <a:solidFill>
                  <a:srgbClr val="FF0000"/>
                </a:solidFill>
              </a:rPr>
              <a:t>tagWnd</a:t>
            </a:r>
            <a:r>
              <a:rPr lang="en-US" altLang="zh-CN" dirty="0">
                <a:solidFill>
                  <a:srgbClr val="FF0000"/>
                </a:solidFill>
              </a:rPr>
              <a:t> object’s kernel address</a:t>
            </a:r>
            <a:r>
              <a:rPr lang="en-US" altLang="zh-CN" dirty="0"/>
              <a:t>. An attacker can get the kernel address of these </a:t>
            </a:r>
            <a:r>
              <a:rPr lang="en-US" altLang="zh-CN" i="1" dirty="0" err="1"/>
              <a:t>tagWnd</a:t>
            </a:r>
            <a:r>
              <a:rPr lang="en-US" altLang="zh-CN" dirty="0"/>
              <a:t> objects, and find two whose kernel address’s distance is below 0x3fd00. Let’s call these two windows </a:t>
            </a:r>
            <a:r>
              <a:rPr lang="en-US" altLang="zh-CN" i="1" dirty="0"/>
              <a:t>TargetWnd1</a:t>
            </a:r>
            <a:r>
              <a:rPr lang="en-US" altLang="zh-CN" dirty="0"/>
              <a:t> and </a:t>
            </a:r>
            <a:r>
              <a:rPr lang="en-US" altLang="zh-CN" i="1" dirty="0"/>
              <a:t>TargetWnd2</a:t>
            </a:r>
            <a:r>
              <a:rPr lang="en-US" altLang="zh-CN" dirty="0"/>
              <a:t>.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36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0x01</a:t>
            </a:r>
            <a:r>
              <a:rPr lang="zh-CN" altLang="en-US" dirty="0" smtClean="0"/>
              <a:t>漏洞利用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516" y="1534804"/>
            <a:ext cx="4907508" cy="4975178"/>
          </a:xfrm>
        </p:spPr>
        <p:txBody>
          <a:bodyPr/>
          <a:lstStyle/>
          <a:p>
            <a:r>
              <a:rPr lang="zh-CN" altLang="en-US" dirty="0" smtClean="0"/>
              <a:t>提权</a:t>
            </a:r>
            <a:endParaRPr lang="en-US" altLang="zh-CN" dirty="0" smtClean="0"/>
          </a:p>
          <a:p>
            <a:r>
              <a:rPr lang="zh-CN" altLang="en-US" dirty="0" smtClean="0"/>
              <a:t>关键步骤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(3)</a:t>
            </a:r>
            <a:r>
              <a:rPr lang="zh-CN" altLang="en-US" dirty="0" smtClean="0"/>
              <a:t>创建两个特殊的窗口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 need to find two windows whose </a:t>
            </a:r>
            <a:r>
              <a:rPr lang="en-US" altLang="zh-CN" i="1" dirty="0" err="1" smtClean="0"/>
              <a:t>tagWnd</a:t>
            </a:r>
            <a:r>
              <a:rPr lang="en-US" altLang="zh-CN" dirty="0" smtClean="0"/>
              <a:t> object kernel address’s distance is below 0x3fd00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910" y="1690688"/>
            <a:ext cx="5857143" cy="2961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143" y="4909952"/>
            <a:ext cx="6400000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pic>
        <p:nvPicPr>
          <p:cNvPr id="4" name="cve-2016-7255-demo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47875" y="1825625"/>
            <a:ext cx="8096250" cy="4351338"/>
          </a:xfrm>
        </p:spPr>
      </p:pic>
    </p:spTree>
    <p:extLst>
      <p:ext uri="{BB962C8B-B14F-4D97-AF65-F5344CB8AC3E}">
        <p14:creationId xmlns:p14="http://schemas.microsoft.com/office/powerpoint/2010/main" val="108121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006" y="63334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0x02 </a:t>
            </a:r>
            <a:r>
              <a:rPr lang="zh-CN" altLang="en-US" dirty="0" smtClean="0"/>
              <a:t>漏洞缓解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277" y="1053579"/>
            <a:ext cx="10751308" cy="4351338"/>
          </a:xfrm>
        </p:spPr>
        <p:txBody>
          <a:bodyPr/>
          <a:lstStyle/>
          <a:p>
            <a:r>
              <a:rPr lang="en-US" altLang="zh-CN" dirty="0" smtClean="0"/>
              <a:t>Patch </a:t>
            </a:r>
            <a:r>
              <a:rPr lang="en-US" altLang="zh-CN" dirty="0"/>
              <a:t>MS16-135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After </a:t>
            </a:r>
            <a:r>
              <a:rPr lang="en-US" altLang="zh-CN" dirty="0"/>
              <a:t>some preliminary investigation we concluded the patch for CVE-2016-7255 was applied solely in the function </a:t>
            </a:r>
            <a:r>
              <a:rPr lang="en-US" altLang="zh-CN" dirty="0" err="1"/>
              <a:t>xxxNextWindow</a:t>
            </a:r>
            <a:r>
              <a:rPr lang="en-US" altLang="zh-CN" dirty="0"/>
              <a:t> in </a:t>
            </a:r>
            <a:r>
              <a:rPr lang="en-US" altLang="zh-CN" dirty="0" smtClean="0"/>
              <a:t>win32k.sys(</a:t>
            </a:r>
            <a:r>
              <a:rPr lang="en-US" altLang="zh-CN" dirty="0" err="1" smtClean="0"/>
              <a:t>e.g</a:t>
            </a:r>
            <a:r>
              <a:rPr lang="en-US" altLang="zh-CN" smtClean="0"/>
              <a:t> x86</a:t>
            </a:r>
            <a:r>
              <a:rPr lang="en-US" altLang="zh-CN" dirty="0" smtClean="0"/>
              <a:t>).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5" y="2295525"/>
            <a:ext cx="119348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0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006" y="63334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0x02 </a:t>
            </a:r>
            <a:r>
              <a:rPr lang="zh-CN" altLang="en-US" dirty="0" smtClean="0"/>
              <a:t>漏洞缓解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277" y="1053579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Patch </a:t>
            </a:r>
            <a:r>
              <a:rPr lang="en-US" altLang="zh-CN" dirty="0"/>
              <a:t>MS16-135</a:t>
            </a:r>
            <a:endParaRPr lang="en-US" altLang="zh-CN" dirty="0" smtClean="0"/>
          </a:p>
          <a:p>
            <a:r>
              <a:rPr lang="en-US" altLang="zh-CN" dirty="0" smtClean="0"/>
              <a:t>After </a:t>
            </a:r>
            <a:r>
              <a:rPr lang="en-US" altLang="zh-CN" dirty="0"/>
              <a:t>some preliminary investigation we concluded the patch for CVE-2016-7255 was applied solely in the function </a:t>
            </a:r>
            <a:r>
              <a:rPr lang="en-US" altLang="zh-CN" dirty="0" err="1"/>
              <a:t>xxxNextWindow</a:t>
            </a:r>
            <a:r>
              <a:rPr lang="en-US" altLang="zh-CN" dirty="0"/>
              <a:t> in win32k.sys.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27" y="1543762"/>
            <a:ext cx="105727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9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006" y="63334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0x02 </a:t>
            </a:r>
            <a:r>
              <a:rPr lang="zh-CN" altLang="en-US" dirty="0" smtClean="0"/>
              <a:t>漏洞缓解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277" y="1053579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Patch MS16-135 </a:t>
            </a:r>
            <a:r>
              <a:rPr lang="zh-CN" altLang="en-US" dirty="0" smtClean="0"/>
              <a:t>以</a:t>
            </a:r>
            <a:r>
              <a:rPr lang="en-US" altLang="zh-CN" dirty="0" smtClean="0">
                <a:solidFill>
                  <a:srgbClr val="FF0000"/>
                </a:solidFill>
              </a:rPr>
              <a:t>x86 win32k.sys</a:t>
            </a:r>
            <a:r>
              <a:rPr lang="zh-CN" altLang="en-US" dirty="0" smtClean="0"/>
              <a:t>进行分析</a:t>
            </a:r>
            <a:endParaRPr lang="en-US" altLang="zh-CN" dirty="0" smtClean="0"/>
          </a:p>
          <a:p>
            <a:r>
              <a:rPr lang="en-US" altLang="zh-CN" dirty="0" smtClean="0"/>
              <a:t>0x00,0x01</a:t>
            </a:r>
            <a:r>
              <a:rPr lang="zh-CN" altLang="en-US" dirty="0" smtClean="0"/>
              <a:t>的漏洞分析和漏洞利用基于</a:t>
            </a:r>
            <a:r>
              <a:rPr lang="en-US" altLang="zh-CN" dirty="0" smtClean="0"/>
              <a:t>win7 x64</a:t>
            </a:r>
          </a:p>
          <a:p>
            <a:r>
              <a:rPr lang="en-US" altLang="zh-CN" dirty="0"/>
              <a:t>In fact, </a:t>
            </a:r>
            <a:r>
              <a:rPr lang="en-US" altLang="zh-CN" dirty="0" err="1"/>
              <a:t>NtSetWindowLongPtr</a:t>
            </a:r>
            <a:r>
              <a:rPr lang="en-US" altLang="zh-CN" dirty="0"/>
              <a:t> only helps trigger this vulnerability, while the root cause lies in </a:t>
            </a:r>
            <a:r>
              <a:rPr lang="en-US" altLang="zh-CN" dirty="0" err="1"/>
              <a:t>xxxNextWindow</a:t>
            </a:r>
            <a:r>
              <a:rPr lang="en-US" altLang="zh-CN" dirty="0"/>
              <a:t>. More specifically, the inappropriate parameters set by </a:t>
            </a:r>
            <a:r>
              <a:rPr lang="en-US" altLang="zh-CN" dirty="0" err="1"/>
              <a:t>NtSetWindowLongPtr</a:t>
            </a:r>
            <a:r>
              <a:rPr lang="en-US" altLang="zh-CN" dirty="0"/>
              <a:t> can trigger an “arbitrary address write” scenario in </a:t>
            </a:r>
            <a:r>
              <a:rPr lang="en-US" altLang="zh-CN" dirty="0" err="1"/>
              <a:t>xxxNextWindow</a:t>
            </a:r>
            <a:r>
              <a:rPr lang="en-US" altLang="zh-CN" dirty="0"/>
              <a:t>.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2" y="3720568"/>
            <a:ext cx="12192000" cy="477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0x00 </a:t>
            </a:r>
            <a:r>
              <a:rPr lang="zh-CN" altLang="en-US" dirty="0"/>
              <a:t>漏洞细节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2722"/>
            <a:ext cx="7095238" cy="4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4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0x02 </a:t>
            </a:r>
            <a:r>
              <a:rPr lang="zh-CN" altLang="en-US" dirty="0" smtClean="0"/>
              <a:t>漏洞缓解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9018" y="1579966"/>
            <a:ext cx="10515600" cy="4351338"/>
          </a:xfrm>
        </p:spPr>
        <p:txBody>
          <a:bodyPr/>
          <a:lstStyle/>
          <a:p>
            <a:r>
              <a:rPr lang="en-US" altLang="zh-CN" dirty="0"/>
              <a:t>The code after the patch has enhanced the parameter verification with the conditional branch statement “(*(_BYTE *)(v8 + 0x23) &amp; 0xC0) != 0x40</a:t>
            </a:r>
            <a:r>
              <a:rPr lang="en-US" altLang="zh-CN" dirty="0" smtClean="0"/>
              <a:t>.”	</a:t>
            </a:r>
          </a:p>
          <a:p>
            <a:pPr lvl="1"/>
            <a:r>
              <a:rPr lang="en-US" altLang="zh-CN" dirty="0" smtClean="0"/>
              <a:t>v8+0x23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类型进行判断 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WS_CHILD</a:t>
            </a:r>
            <a:r>
              <a:rPr lang="zh-CN" altLang="en-US" dirty="0" smtClean="0"/>
              <a:t>或</a:t>
            </a:r>
            <a:r>
              <a:rPr lang="en-US" altLang="zh-CN" dirty="0" smtClean="0"/>
              <a:t>WS_CHILDWINDOW(0x40000000)</a:t>
            </a:r>
            <a:r>
              <a:rPr lang="zh-CN" altLang="en-US" dirty="0" smtClean="0"/>
              <a:t>时，不允许修改</a:t>
            </a:r>
            <a:r>
              <a:rPr lang="en-US" altLang="zh-CN" dirty="0" smtClean="0"/>
              <a:t>v8+0x78(</a:t>
            </a:r>
            <a:r>
              <a:rPr lang="en-US" altLang="zh-CN" dirty="0" err="1" smtClean="0"/>
              <a:t>spmenu</a:t>
            </a:r>
            <a:r>
              <a:rPr lang="en-US" altLang="zh-CN" dirty="0" smtClean="0"/>
              <a:t>)</a:t>
            </a:r>
            <a:r>
              <a:rPr lang="zh-CN" altLang="en-US" dirty="0"/>
              <a:t>成员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v8 is </a:t>
            </a:r>
            <a:r>
              <a:rPr lang="en-US" altLang="zh-CN" dirty="0"/>
              <a:t>a pointer to the </a:t>
            </a:r>
            <a:r>
              <a:rPr lang="en-US" altLang="zh-CN" dirty="0" err="1"/>
              <a:t>tagWND</a:t>
            </a:r>
            <a:r>
              <a:rPr lang="en-US" altLang="zh-CN" dirty="0"/>
              <a:t> structure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717" y="3628573"/>
            <a:ext cx="5295238" cy="42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288" y="6517658"/>
            <a:ext cx="4638095" cy="1638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815" y="3880720"/>
            <a:ext cx="72961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8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http://blog.trendmicro.com/trendlabs-security-intelligence/one-bit-rule-system-analyzing-cve-2016-7255-exploit-wild/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http://www.freebuf.com/vuls/130113.html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https://securingtomorrow.mcafee.com/mcafee-labs/digging-windows-kernel-privilege-escalation-vulnerability-cve-2016-7255/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https://github.com/mwrlabs/CVE-2016-7255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86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0x00 </a:t>
            </a:r>
            <a:r>
              <a:rPr lang="zh-CN" altLang="en-US" dirty="0"/>
              <a:t>漏洞细节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904762" cy="4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0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0x00 </a:t>
            </a:r>
            <a:r>
              <a:rPr lang="zh-CN" altLang="en-US" dirty="0" smtClean="0"/>
              <a:t>漏洞细节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665" y="165839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关键结构体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tagWND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tagMenu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84" y="2983956"/>
            <a:ext cx="4591050" cy="3733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599" y="365125"/>
            <a:ext cx="3429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3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0x00 </a:t>
            </a:r>
            <a:r>
              <a:rPr lang="zh-CN" altLang="en-US" dirty="0" smtClean="0"/>
              <a:t>漏洞细节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10980761" cy="4561527"/>
          </a:xfrm>
        </p:spPr>
        <p:txBody>
          <a:bodyPr/>
          <a:lstStyle/>
          <a:p>
            <a:r>
              <a:rPr lang="zh-CN" altLang="en-US" dirty="0" smtClean="0"/>
              <a:t>触发漏洞的函数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win32k!xxxNextWindow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win32k! </a:t>
            </a:r>
            <a:r>
              <a:rPr lang="en-US" altLang="zh-CN" dirty="0" err="1" smtClean="0">
                <a:solidFill>
                  <a:srgbClr val="FF0000"/>
                </a:solidFill>
              </a:rPr>
              <a:t>SetWindowLong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tagWND+0xC0(win7 x64)</a:t>
            </a:r>
            <a:r>
              <a:rPr lang="zh-CN" altLang="en-US" dirty="0" smtClean="0"/>
              <a:t>对应的是</a:t>
            </a:r>
            <a:r>
              <a:rPr lang="en-US" altLang="zh-CN" dirty="0" err="1" smtClean="0"/>
              <a:t>spmenu</a:t>
            </a:r>
            <a:r>
              <a:rPr lang="zh-CN" altLang="en-US" dirty="0" smtClean="0"/>
              <a:t>成员，如果存在用户态函数可以对该成员进行赋值，即可触发任意地址写。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SetWindowLong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32bit</a:t>
            </a:r>
            <a:r>
              <a:rPr lang="zh-CN" altLang="en-US" dirty="0" smtClean="0"/>
              <a:t>）或</a:t>
            </a:r>
            <a:r>
              <a:rPr lang="en-US" altLang="zh-CN" dirty="0" err="1" smtClean="0"/>
              <a:t>SetWindowLongPtr</a:t>
            </a:r>
            <a:r>
              <a:rPr lang="en-US" altLang="zh-CN" dirty="0" smtClean="0"/>
              <a:t>(64bit)</a:t>
            </a:r>
            <a:r>
              <a:rPr lang="zh-CN" altLang="en-US" dirty="0" smtClean="0"/>
              <a:t>函数完成此功能；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SetWindowLongPtr</a:t>
            </a:r>
            <a:r>
              <a:rPr lang="en-US" altLang="zh-CN" dirty="0" smtClean="0"/>
              <a:t>(child</a:t>
            </a:r>
            <a:r>
              <a:rPr lang="en-US" altLang="zh-CN" dirty="0"/>
              <a:t>, GWLP_ID, </a:t>
            </a:r>
            <a:r>
              <a:rPr lang="en-US" altLang="zh-CN" dirty="0" err="1" smtClean="0"/>
              <a:t>newValue</a:t>
            </a:r>
            <a:r>
              <a:rPr lang="en-US" altLang="zh-CN" dirty="0" smtClean="0"/>
              <a:t>);</a:t>
            </a: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0x00 </a:t>
            </a:r>
            <a:r>
              <a:rPr lang="zh-CN" altLang="en-US" dirty="0" smtClean="0"/>
              <a:t>漏洞细节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9493"/>
            <a:ext cx="5835555" cy="4913193"/>
          </a:xfrm>
        </p:spPr>
        <p:txBody>
          <a:bodyPr/>
          <a:lstStyle/>
          <a:p>
            <a:r>
              <a:rPr lang="zh-CN" altLang="en-US" dirty="0" smtClean="0"/>
              <a:t>触发漏洞的函数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win32k!xxxNextWindow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win32k! </a:t>
            </a:r>
            <a:r>
              <a:rPr lang="en-US" altLang="zh-CN" dirty="0" err="1" smtClean="0">
                <a:solidFill>
                  <a:srgbClr val="FF0000"/>
                </a:solidFill>
              </a:rPr>
              <a:t>SetWindowLong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SetWindowLongPtr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HWND,index,value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CN" dirty="0" err="1" smtClean="0"/>
              <a:t>SetWindowLongPtr</a:t>
            </a:r>
            <a:r>
              <a:rPr lang="en-US" altLang="zh-CN" dirty="0" smtClean="0"/>
              <a:t>(child, GWLP_ID, </a:t>
            </a:r>
            <a:r>
              <a:rPr lang="en-US" altLang="zh-CN" dirty="0" err="1" smtClean="0"/>
              <a:t>newValue</a:t>
            </a:r>
            <a:r>
              <a:rPr lang="en-US" altLang="zh-CN" dirty="0" smtClean="0"/>
              <a:t>);</a:t>
            </a:r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err="1" smtClean="0"/>
              <a:t>nIndex</a:t>
            </a:r>
            <a:r>
              <a:rPr lang="zh-CN" altLang="en-US" dirty="0" smtClean="0"/>
              <a:t>参数为</a:t>
            </a:r>
            <a:r>
              <a:rPr lang="en-US" altLang="zh-CN" dirty="0" smtClean="0"/>
              <a:t>-12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GWL_ID</a:t>
            </a:r>
            <a:r>
              <a:rPr lang="zh-CN" altLang="en-US" dirty="0" smtClean="0"/>
              <a:t>），且所操作窗口的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WS_CHILD</a:t>
            </a:r>
            <a:r>
              <a:rPr lang="zh-CN" altLang="en-US" dirty="0" smtClean="0"/>
              <a:t>或</a:t>
            </a:r>
            <a:r>
              <a:rPr lang="en-US" altLang="zh-CN" dirty="0" smtClean="0"/>
              <a:t>WS_CHILDWINDOW</a:t>
            </a:r>
            <a:r>
              <a:rPr lang="zh-CN" altLang="en-US" dirty="0" smtClean="0"/>
              <a:t>（</a:t>
            </a:r>
            <a:r>
              <a:rPr lang="en-US" altLang="zh-CN" dirty="0" smtClean="0"/>
              <a:t>0x40000000</a:t>
            </a:r>
            <a:r>
              <a:rPr lang="zh-CN" altLang="en-US" dirty="0" smtClean="0"/>
              <a:t>）时，会将所操作窗口</a:t>
            </a:r>
            <a:r>
              <a:rPr lang="en-US" altLang="zh-CN" dirty="0" err="1" smtClean="0"/>
              <a:t>tagWND</a:t>
            </a:r>
            <a:r>
              <a:rPr lang="zh-CN" altLang="en-US" dirty="0" smtClean="0"/>
              <a:t>结构体的</a:t>
            </a:r>
            <a:r>
              <a:rPr lang="en-US" altLang="zh-CN" dirty="0" err="1" smtClean="0"/>
              <a:t>spmenu</a:t>
            </a:r>
            <a:r>
              <a:rPr lang="zh-CN" altLang="en-US" dirty="0" smtClean="0"/>
              <a:t>成员的值设为</a:t>
            </a:r>
            <a:r>
              <a:rPr lang="en-US" altLang="zh-CN" dirty="0" err="1" smtClean="0"/>
              <a:t>newValue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newValue</a:t>
            </a:r>
            <a:r>
              <a:rPr lang="zh-CN" altLang="en-US" dirty="0" smtClean="0"/>
              <a:t>是来自用户态的值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514" y="1892771"/>
            <a:ext cx="5226486" cy="378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0x00 </a:t>
            </a:r>
            <a:r>
              <a:rPr lang="zh-CN" altLang="en-US" dirty="0" smtClean="0"/>
              <a:t>漏洞细节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9493"/>
            <a:ext cx="5835555" cy="491319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触发漏洞的函数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win32k!xxxNextWindow</a:t>
            </a:r>
          </a:p>
          <a:p>
            <a:pPr lvl="1"/>
            <a:r>
              <a:rPr lang="en-US" altLang="zh-CN" sz="2000" dirty="0" smtClean="0"/>
              <a:t>win32k!xxxNextWindow</a:t>
            </a:r>
            <a:r>
              <a:rPr lang="zh-CN" altLang="en-US" sz="2000" dirty="0"/>
              <a:t>函数会对</a:t>
            </a:r>
            <a:r>
              <a:rPr lang="en-US" altLang="zh-CN" sz="2000" dirty="0" smtClean="0"/>
              <a:t>spmenu+0x28</a:t>
            </a:r>
            <a:r>
              <a:rPr lang="zh-CN" altLang="en-US" sz="2000" dirty="0"/>
              <a:t>的成员与</a:t>
            </a:r>
            <a:r>
              <a:rPr lang="en-US" altLang="zh-CN" sz="2000" dirty="0"/>
              <a:t>4</a:t>
            </a:r>
            <a:r>
              <a:rPr lang="zh-CN" altLang="en-US" sz="2000" dirty="0"/>
              <a:t>进行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(OR)</a:t>
            </a:r>
            <a:r>
              <a:rPr lang="zh-CN" altLang="en-US" sz="2000" dirty="0" smtClean="0"/>
              <a:t>操作</a:t>
            </a:r>
            <a:endParaRPr lang="en-US" altLang="zh-CN" sz="2000" dirty="0" smtClean="0"/>
          </a:p>
          <a:p>
            <a:pPr lvl="1"/>
            <a:r>
              <a:rPr lang="en-US" altLang="zh-CN" dirty="0" smtClean="0"/>
              <a:t>spmenu+0x28 </a:t>
            </a:r>
            <a:r>
              <a:rPr lang="zh-CN" altLang="en-US" dirty="0" smtClean="0"/>
              <a:t>即</a:t>
            </a:r>
            <a:r>
              <a:rPr lang="en-US" altLang="zh-CN" dirty="0" err="1" smtClean="0"/>
              <a:t>tagMENU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fFlags</a:t>
            </a:r>
            <a:r>
              <a:rPr lang="zh-CN" altLang="en-US" dirty="0" smtClean="0"/>
              <a:t>成员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sz="2200" dirty="0" smtClean="0"/>
              <a:t>从</a:t>
            </a:r>
            <a:r>
              <a:rPr lang="zh-CN" altLang="en-US" sz="2200" dirty="0"/>
              <a:t>漏洞细节中可以看出，用户态进程拥有对</a:t>
            </a:r>
            <a:r>
              <a:rPr lang="en-US" altLang="zh-CN" sz="2200" dirty="0" err="1"/>
              <a:t>tagWND</a:t>
            </a:r>
            <a:r>
              <a:rPr lang="zh-CN" altLang="en-US" sz="2200" dirty="0"/>
              <a:t>结构体的</a:t>
            </a:r>
            <a:r>
              <a:rPr lang="en-US" altLang="zh-CN" sz="2200" dirty="0" err="1"/>
              <a:t>spmenu</a:t>
            </a:r>
            <a:r>
              <a:rPr lang="zh-CN" altLang="en-US" sz="2200" dirty="0"/>
              <a:t>成员的修改权，该成员是个</a:t>
            </a:r>
            <a:r>
              <a:rPr lang="en-US" altLang="zh-CN" sz="2200" dirty="0" err="1"/>
              <a:t>tagMENU</a:t>
            </a:r>
            <a:r>
              <a:rPr lang="zh-CN" altLang="en-US" sz="2200" dirty="0"/>
              <a:t>结构</a:t>
            </a:r>
            <a:r>
              <a:rPr lang="zh-CN" altLang="en-US" sz="2200" dirty="0" smtClean="0"/>
              <a:t>体</a:t>
            </a:r>
            <a:endParaRPr lang="en-US" altLang="zh-CN" sz="2200" dirty="0"/>
          </a:p>
          <a:p>
            <a:pPr lvl="1"/>
            <a:r>
              <a:rPr lang="en-US" altLang="zh-CN" sz="2200" dirty="0" err="1"/>
              <a:t>xxxNextWindow</a:t>
            </a:r>
            <a:r>
              <a:rPr lang="zh-CN" altLang="en-US" sz="2200" dirty="0"/>
              <a:t>函数修改的值就是</a:t>
            </a:r>
            <a:r>
              <a:rPr lang="en-US" altLang="zh-CN" sz="2200" dirty="0" err="1"/>
              <a:t>spmenu</a:t>
            </a:r>
            <a:r>
              <a:rPr lang="zh-CN" altLang="en-US" sz="2200" dirty="0"/>
              <a:t>的</a:t>
            </a:r>
            <a:r>
              <a:rPr lang="en-US" altLang="zh-CN" sz="2200" dirty="0" err="1"/>
              <a:t>fFlags</a:t>
            </a:r>
            <a:r>
              <a:rPr lang="zh-CN" altLang="en-US" sz="2200" dirty="0"/>
              <a:t>成员（偏移</a:t>
            </a:r>
            <a:r>
              <a:rPr lang="en-US" altLang="zh-CN" sz="2200" dirty="0" smtClean="0"/>
              <a:t>0x28</a:t>
            </a:r>
            <a:r>
              <a:rPr lang="zh-CN" altLang="en-US" sz="2200" dirty="0"/>
              <a:t>），由于对该成员进行与</a:t>
            </a:r>
            <a:r>
              <a:rPr lang="en-US" altLang="zh-CN" sz="2200" dirty="0" smtClean="0"/>
              <a:t>0x4</a:t>
            </a:r>
            <a:r>
              <a:rPr lang="zh-CN" altLang="en-US" sz="2200" dirty="0"/>
              <a:t>的或操作，因此该漏洞只能修改</a:t>
            </a:r>
            <a:r>
              <a:rPr lang="en-US" altLang="zh-CN" sz="2200" dirty="0"/>
              <a:t>1bit</a:t>
            </a:r>
            <a:r>
              <a:rPr lang="zh-CN" altLang="en-US" sz="2200" dirty="0"/>
              <a:t>大小的区域</a:t>
            </a:r>
            <a:endParaRPr lang="en-US" altLang="zh-CN" sz="22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755" y="1690688"/>
            <a:ext cx="45910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3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1489</Words>
  <Application>Microsoft Office PowerPoint</Application>
  <PresentationFormat>宽屏</PresentationFormat>
  <Paragraphs>230</Paragraphs>
  <Slides>41</Slides>
  <Notes>3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6" baseType="lpstr">
      <vt:lpstr>宋体</vt:lpstr>
      <vt:lpstr>Arial</vt:lpstr>
      <vt:lpstr>Calibri</vt:lpstr>
      <vt:lpstr>Calibri Light</vt:lpstr>
      <vt:lpstr>Office 主题</vt:lpstr>
      <vt:lpstr>CVE-2016-7255</vt:lpstr>
      <vt:lpstr>目录</vt:lpstr>
      <vt:lpstr>0x00 漏洞细节</vt:lpstr>
      <vt:lpstr>0x00 漏洞细节</vt:lpstr>
      <vt:lpstr>0x00 漏洞细节</vt:lpstr>
      <vt:lpstr>0x00 漏洞细节</vt:lpstr>
      <vt:lpstr>0x00 漏洞细节</vt:lpstr>
      <vt:lpstr>0x00 漏洞细节</vt:lpstr>
      <vt:lpstr>0x00 漏洞细节</vt:lpstr>
      <vt:lpstr>0x00 漏洞细节</vt:lpstr>
      <vt:lpstr>0x01漏洞利用</vt:lpstr>
      <vt:lpstr>0x01漏洞利用</vt:lpstr>
      <vt:lpstr>0x01漏洞利用</vt:lpstr>
      <vt:lpstr>0x01漏洞利用</vt:lpstr>
      <vt:lpstr>0x01漏洞利用</vt:lpstr>
      <vt:lpstr>0x01漏洞利用</vt:lpstr>
      <vt:lpstr>0x01漏洞利用</vt:lpstr>
      <vt:lpstr>0x01漏洞利用</vt:lpstr>
      <vt:lpstr>0x01漏洞利用</vt:lpstr>
      <vt:lpstr>0x01漏洞利用</vt:lpstr>
      <vt:lpstr>0x01漏洞利用</vt:lpstr>
      <vt:lpstr>0x01漏洞利用</vt:lpstr>
      <vt:lpstr>0x01漏洞利用</vt:lpstr>
      <vt:lpstr>0x01漏洞利用</vt:lpstr>
      <vt:lpstr>0x01漏洞利用</vt:lpstr>
      <vt:lpstr>0x01漏洞利用</vt:lpstr>
      <vt:lpstr>0x01漏洞利用</vt:lpstr>
      <vt:lpstr>0x01漏洞利用</vt:lpstr>
      <vt:lpstr>0x01漏洞利用</vt:lpstr>
      <vt:lpstr>0x01漏洞利用</vt:lpstr>
      <vt:lpstr>0x01漏洞利用</vt:lpstr>
      <vt:lpstr>0x01漏洞利用</vt:lpstr>
      <vt:lpstr>0x01漏洞利用</vt:lpstr>
      <vt:lpstr>0x01漏洞利用</vt:lpstr>
      <vt:lpstr>0x01漏洞利用</vt:lpstr>
      <vt:lpstr>Demo</vt:lpstr>
      <vt:lpstr>0x02 漏洞缓解</vt:lpstr>
      <vt:lpstr>0x02 漏洞缓解</vt:lpstr>
      <vt:lpstr>0x02 漏洞缓解</vt:lpstr>
      <vt:lpstr>0x02 漏洞缓解</vt:lpstr>
      <vt:lpstr>参考资料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CVE-2016-7255</dc:title>
  <dc:creator>yun he</dc:creator>
  <cp:lastModifiedBy>yun he</cp:lastModifiedBy>
  <cp:revision>121</cp:revision>
  <dcterms:created xsi:type="dcterms:W3CDTF">2017-04-11T07:51:17Z</dcterms:created>
  <dcterms:modified xsi:type="dcterms:W3CDTF">2017-04-28T07:47:41Z</dcterms:modified>
</cp:coreProperties>
</file>