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5" r:id="rId4"/>
    <p:sldId id="265" r:id="rId5"/>
    <p:sldId id="258" r:id="rId6"/>
    <p:sldId id="263" r:id="rId7"/>
    <p:sldId id="259" r:id="rId8"/>
    <p:sldId id="266" r:id="rId9"/>
    <p:sldId id="267" r:id="rId10"/>
    <p:sldId id="268" r:id="rId11"/>
    <p:sldId id="274" r:id="rId12"/>
    <p:sldId id="260" r:id="rId13"/>
    <p:sldId id="261" r:id="rId14"/>
    <p:sldId id="269" r:id="rId15"/>
    <p:sldId id="270" r:id="rId16"/>
    <p:sldId id="271" r:id="rId17"/>
    <p:sldId id="272" r:id="rId18"/>
    <p:sldId id="273"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8" autoAdjust="0"/>
    <p:restoredTop sz="82181" autoAdjust="0"/>
  </p:normalViewPr>
  <p:slideViewPr>
    <p:cSldViewPr snapToGrid="0">
      <p:cViewPr varScale="1">
        <p:scale>
          <a:sx n="55" d="100"/>
          <a:sy n="55" d="100"/>
        </p:scale>
        <p:origin x="9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F4CC7-E4B5-4891-A21D-C99B0FBD51BC}" type="datetimeFigureOut">
              <a:rPr lang="zh-CN" altLang="en-US" smtClean="0"/>
              <a:t>2017/7/21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5715-6411-44A1-97DD-EB48A50BC806}" type="slidenum">
              <a:rPr lang="zh-CN" altLang="en-US" smtClean="0"/>
              <a:t>‹#›</a:t>
            </a:fld>
            <a:endParaRPr lang="zh-CN" altLang="en-US"/>
          </a:p>
        </p:txBody>
      </p:sp>
    </p:spTree>
    <p:extLst>
      <p:ext uri="{BB962C8B-B14F-4D97-AF65-F5344CB8AC3E}">
        <p14:creationId xmlns:p14="http://schemas.microsoft.com/office/powerpoint/2010/main" val="272651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大部分保护措施在内核态并不能保护内核本身，攻击者甚至能禁用大部分保护措施</a:t>
            </a:r>
          </a:p>
        </p:txBody>
      </p:sp>
      <p:sp>
        <p:nvSpPr>
          <p:cNvPr id="4" name="灯片编号占位符 3"/>
          <p:cNvSpPr>
            <a:spLocks noGrp="1"/>
          </p:cNvSpPr>
          <p:nvPr>
            <p:ph type="sldNum" sz="quarter" idx="10"/>
          </p:nvPr>
        </p:nvSpPr>
        <p:spPr/>
        <p:txBody>
          <a:bodyPr/>
          <a:lstStyle/>
          <a:p>
            <a:fld id="{58DF5715-6411-44A1-97DD-EB48A50BC806}" type="slidenum">
              <a:rPr lang="zh-CN" altLang="en-US" smtClean="0"/>
              <a:t>3</a:t>
            </a:fld>
            <a:endParaRPr lang="zh-CN" altLang="en-US"/>
          </a:p>
        </p:txBody>
      </p:sp>
    </p:spTree>
    <p:extLst>
      <p:ext uri="{BB962C8B-B14F-4D97-AF65-F5344CB8AC3E}">
        <p14:creationId xmlns:p14="http://schemas.microsoft.com/office/powerpoint/2010/main" val="403263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5715-6411-44A1-97DD-EB48A50BC806}" type="slidenum">
              <a:rPr lang="zh-CN" altLang="en-US" smtClean="0"/>
              <a:t>10</a:t>
            </a:fld>
            <a:endParaRPr lang="zh-CN" altLang="en-US"/>
          </a:p>
        </p:txBody>
      </p:sp>
    </p:spTree>
    <p:extLst>
      <p:ext uri="{BB962C8B-B14F-4D97-AF65-F5344CB8AC3E}">
        <p14:creationId xmlns:p14="http://schemas.microsoft.com/office/powerpoint/2010/main" val="807276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5715-6411-44A1-97DD-EB48A50BC806}" type="slidenum">
              <a:rPr lang="zh-CN" altLang="en-US" smtClean="0"/>
              <a:t>11</a:t>
            </a:fld>
            <a:endParaRPr lang="zh-CN" altLang="en-US"/>
          </a:p>
        </p:txBody>
      </p:sp>
    </p:spTree>
    <p:extLst>
      <p:ext uri="{BB962C8B-B14F-4D97-AF65-F5344CB8AC3E}">
        <p14:creationId xmlns:p14="http://schemas.microsoft.com/office/powerpoint/2010/main" val="373419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当你有了内核态任意代码执行的权利，理论上你可以将任何你想实现的功能写成</a:t>
            </a:r>
            <a:r>
              <a:rPr lang="en-US" altLang="zh-CN" dirty="0"/>
              <a:t>shellcode</a:t>
            </a:r>
            <a:r>
              <a:rPr lang="zh-CN" altLang="en-US" dirty="0"/>
              <a:t>，但是一般为了系统稳定性考虑，我们的</a:t>
            </a:r>
            <a:r>
              <a:rPr lang="en-US" altLang="zh-CN" dirty="0"/>
              <a:t>shellcode</a:t>
            </a:r>
            <a:r>
              <a:rPr lang="zh-CN" altLang="en-US" dirty="0"/>
              <a:t>都以短小精悍为主，而最常见的也就是提权。</a:t>
            </a:r>
          </a:p>
        </p:txBody>
      </p:sp>
      <p:sp>
        <p:nvSpPr>
          <p:cNvPr id="4" name="灯片编号占位符 3"/>
          <p:cNvSpPr>
            <a:spLocks noGrp="1"/>
          </p:cNvSpPr>
          <p:nvPr>
            <p:ph type="sldNum" sz="quarter" idx="10"/>
          </p:nvPr>
        </p:nvSpPr>
        <p:spPr/>
        <p:txBody>
          <a:bodyPr/>
          <a:lstStyle/>
          <a:p>
            <a:fld id="{58DF5715-6411-44A1-97DD-EB48A50BC806}" type="slidenum">
              <a:rPr lang="zh-CN" altLang="en-US" smtClean="0"/>
              <a:t>12</a:t>
            </a:fld>
            <a:endParaRPr lang="zh-CN" altLang="en-US"/>
          </a:p>
        </p:txBody>
      </p:sp>
    </p:spTree>
    <p:extLst>
      <p:ext uri="{BB962C8B-B14F-4D97-AF65-F5344CB8AC3E}">
        <p14:creationId xmlns:p14="http://schemas.microsoft.com/office/powerpoint/2010/main" val="386458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a:t>
            </a:r>
          </a:p>
        </p:txBody>
      </p:sp>
      <p:sp>
        <p:nvSpPr>
          <p:cNvPr id="4" name="灯片编号占位符 3"/>
          <p:cNvSpPr>
            <a:spLocks noGrp="1"/>
          </p:cNvSpPr>
          <p:nvPr>
            <p:ph type="sldNum" sz="quarter" idx="10"/>
          </p:nvPr>
        </p:nvSpPr>
        <p:spPr/>
        <p:txBody>
          <a:bodyPr/>
          <a:lstStyle/>
          <a:p>
            <a:fld id="{58DF5715-6411-44A1-97DD-EB48A50BC806}" type="slidenum">
              <a:rPr lang="zh-CN" altLang="en-US" smtClean="0"/>
              <a:t>15</a:t>
            </a:fld>
            <a:endParaRPr lang="zh-CN" altLang="en-US"/>
          </a:p>
        </p:txBody>
      </p:sp>
    </p:spTree>
    <p:extLst>
      <p:ext uri="{BB962C8B-B14F-4D97-AF65-F5344CB8AC3E}">
        <p14:creationId xmlns:p14="http://schemas.microsoft.com/office/powerpoint/2010/main" val="335294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Get </a:t>
            </a:r>
            <a:r>
              <a:rPr lang="en-US" altLang="zh-CN" dirty="0" err="1"/>
              <a:t>HalDispatchTable</a:t>
            </a:r>
            <a:r>
              <a:rPr lang="en-US" altLang="zh-CN" dirty="0"/>
              <a:t> address</a:t>
            </a:r>
            <a:endParaRPr lang="zh-CN" altLang="en-US" dirty="0"/>
          </a:p>
        </p:txBody>
      </p:sp>
      <p:sp>
        <p:nvSpPr>
          <p:cNvPr id="4" name="灯片编号占位符 3"/>
          <p:cNvSpPr>
            <a:spLocks noGrp="1"/>
          </p:cNvSpPr>
          <p:nvPr>
            <p:ph type="sldNum" sz="quarter" idx="10"/>
          </p:nvPr>
        </p:nvSpPr>
        <p:spPr/>
        <p:txBody>
          <a:bodyPr/>
          <a:lstStyle/>
          <a:p>
            <a:fld id="{58DF5715-6411-44A1-97DD-EB48A50BC806}" type="slidenum">
              <a:rPr lang="zh-CN" altLang="en-US" smtClean="0"/>
              <a:t>16</a:t>
            </a:fld>
            <a:endParaRPr lang="zh-CN" altLang="en-US"/>
          </a:p>
        </p:txBody>
      </p:sp>
    </p:spTree>
    <p:extLst>
      <p:ext uri="{BB962C8B-B14F-4D97-AF65-F5344CB8AC3E}">
        <p14:creationId xmlns:p14="http://schemas.microsoft.com/office/powerpoint/2010/main" val="417403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Make the struct </a:t>
            </a:r>
            <a:r>
              <a:rPr lang="en-US" altLang="zh-CN" dirty="0" err="1"/>
              <a:t>WriteWhatWhere</a:t>
            </a:r>
            <a:endParaRPr lang="zh-CN" altLang="en-US" dirty="0"/>
          </a:p>
        </p:txBody>
      </p:sp>
      <p:sp>
        <p:nvSpPr>
          <p:cNvPr id="4" name="灯片编号占位符 3"/>
          <p:cNvSpPr>
            <a:spLocks noGrp="1"/>
          </p:cNvSpPr>
          <p:nvPr>
            <p:ph type="sldNum" sz="quarter" idx="10"/>
          </p:nvPr>
        </p:nvSpPr>
        <p:spPr/>
        <p:txBody>
          <a:bodyPr/>
          <a:lstStyle/>
          <a:p>
            <a:fld id="{58DF5715-6411-44A1-97DD-EB48A50BC806}" type="slidenum">
              <a:rPr lang="zh-CN" altLang="en-US" smtClean="0"/>
              <a:t>17</a:t>
            </a:fld>
            <a:endParaRPr lang="zh-CN" altLang="en-US"/>
          </a:p>
        </p:txBody>
      </p:sp>
    </p:spTree>
    <p:extLst>
      <p:ext uri="{BB962C8B-B14F-4D97-AF65-F5344CB8AC3E}">
        <p14:creationId xmlns:p14="http://schemas.microsoft.com/office/powerpoint/2010/main" val="2424137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Make the struct </a:t>
            </a:r>
            <a:r>
              <a:rPr lang="en-US" altLang="zh-CN" dirty="0" err="1"/>
              <a:t>WriteWhatWhere</a:t>
            </a:r>
            <a:endParaRPr lang="zh-CN" altLang="en-US" dirty="0"/>
          </a:p>
        </p:txBody>
      </p:sp>
      <p:sp>
        <p:nvSpPr>
          <p:cNvPr id="4" name="灯片编号占位符 3"/>
          <p:cNvSpPr>
            <a:spLocks noGrp="1"/>
          </p:cNvSpPr>
          <p:nvPr>
            <p:ph type="sldNum" sz="quarter" idx="10"/>
          </p:nvPr>
        </p:nvSpPr>
        <p:spPr/>
        <p:txBody>
          <a:bodyPr/>
          <a:lstStyle/>
          <a:p>
            <a:fld id="{58DF5715-6411-44A1-97DD-EB48A50BC806}" type="slidenum">
              <a:rPr lang="zh-CN" altLang="en-US" smtClean="0"/>
              <a:t>18</a:t>
            </a:fld>
            <a:endParaRPr lang="zh-CN" altLang="en-US"/>
          </a:p>
        </p:txBody>
      </p:sp>
    </p:spTree>
    <p:extLst>
      <p:ext uri="{BB962C8B-B14F-4D97-AF65-F5344CB8AC3E}">
        <p14:creationId xmlns:p14="http://schemas.microsoft.com/office/powerpoint/2010/main" val="266027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3E607-C6FF-4EF3-9840-FAA89114D7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1760F8-0D2F-4A9D-9535-B62C9231E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3EC31DAE-81F0-4782-AAA5-1D7B9E0BEC02}"/>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37FDDB3E-143A-4EBB-BA24-05CFB02C2F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9A6909-AF87-484E-8B4C-5E7B51862413}"/>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294944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4DFFE-3D21-4C51-97E9-98D467E2F7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5617F-8D3A-4D50-9971-B86382ABF29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74F327-40FA-424E-B5F4-D1046F5D73F9}"/>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BFE60F95-52C5-4842-9F28-F57A0A22FF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5C0806-159C-417E-B2C7-45D59E05ED8C}"/>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406414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49ADC9-A1FB-429B-8270-BD6FE453D0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F9950C-27D3-4183-B940-9FB2192A62B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A3D8CA-0710-4AF9-9115-AD022E0B99CA}"/>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B4F69FD8-EEC9-4989-BF94-1216EFF2E8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E5689A-2EBA-456A-A460-F09C140B7B13}"/>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245883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883EE-BDF7-4D52-8514-F0AC0E5E47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6A76EF-7308-4ED3-9CE4-45FBA7A9126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52F269-3942-46F1-9447-BF34F2041FAD}"/>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BCC756A4-885F-4810-9790-2A98661940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926B7-7F0A-4F47-907F-9B538BE8138F}"/>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110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7B6AB-4A3C-4AEE-8441-FD635143C2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0D26A3-2144-491D-B1E8-64D0E16B9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4A09128-0B89-4BCF-82F7-11B08ECF3469}"/>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370D6377-3D8E-4D39-895A-880975F96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FD357-8D7B-421A-A5D5-3BE890A926FF}"/>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192787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0A165-FC58-4927-8297-7FB9682031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0579A7-2CFD-4733-AB4D-3EC00540DF3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CA13A8F-F25C-4C7B-A192-C09B12A4E1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02DF216-68F5-463C-8568-84C5C44C7AE3}"/>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6" name="页脚占位符 5">
            <a:extLst>
              <a:ext uri="{FF2B5EF4-FFF2-40B4-BE49-F238E27FC236}">
                <a16:creationId xmlns:a16="http://schemas.microsoft.com/office/drawing/2014/main" id="{91F73D01-5A3D-4B67-ACC9-D9EC7A4583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84AAC-B373-4959-94AE-0A25923562F6}"/>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42372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24B22-2CAE-4F13-8571-BEA1F4D5AA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386564-B756-4114-942B-C000073D8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BD42F1-7057-4369-BCCE-7DD640F256D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C04E030-029A-498C-B81D-0069BC44A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D88B54B-745E-4955-B30C-DF707C3768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9507CA5-62C7-46FF-89B8-C8EE0C21ED65}"/>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8" name="页脚占位符 7">
            <a:extLst>
              <a:ext uri="{FF2B5EF4-FFF2-40B4-BE49-F238E27FC236}">
                <a16:creationId xmlns:a16="http://schemas.microsoft.com/office/drawing/2014/main" id="{BB4438A5-00EE-4766-80B7-3679CB3F93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E89C11-03D6-4871-9B30-39CCF65C696E}"/>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272992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258A0-7C74-49FA-8837-24FB7C2978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2A18B0-8040-4681-AB97-252F8A7F7D65}"/>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4" name="页脚占位符 3">
            <a:extLst>
              <a:ext uri="{FF2B5EF4-FFF2-40B4-BE49-F238E27FC236}">
                <a16:creationId xmlns:a16="http://schemas.microsoft.com/office/drawing/2014/main" id="{6887AA1D-BDF9-4BBB-8758-A21D43B386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AC24D7-A795-4863-9ECA-DFD6074BB4B4}"/>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193655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806BE6-E49A-4FB2-AFE8-99C994FD5C1B}"/>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3" name="页脚占位符 2">
            <a:extLst>
              <a:ext uri="{FF2B5EF4-FFF2-40B4-BE49-F238E27FC236}">
                <a16:creationId xmlns:a16="http://schemas.microsoft.com/office/drawing/2014/main" id="{AEDA0453-BEF2-49F0-890C-4EC2F94DE0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656407-3349-47F7-8D5B-DD7464338306}"/>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164869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001F0-F5DB-432C-A19A-E4B8FBC9A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DEE6CD-0889-4AC3-8036-5DDDF8984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7A93B8-89B9-4DFD-A3D7-E43FD9495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882155-199B-4582-B4DD-78711E78569D}"/>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6" name="页脚占位符 5">
            <a:extLst>
              <a:ext uri="{FF2B5EF4-FFF2-40B4-BE49-F238E27FC236}">
                <a16:creationId xmlns:a16="http://schemas.microsoft.com/office/drawing/2014/main" id="{5243A150-4707-4A9C-A1F4-2BE19AB021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FBACC2-7499-408B-81BC-66A05B71A1B3}"/>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121527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9936B-F2CE-424E-9A85-26D0C326E8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A12C28-CFF0-4166-8DC5-E8093B742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33DBB6-97F9-4AE3-9330-3175CCCC5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856767-0B19-4979-89CA-949D4F73621A}"/>
              </a:ext>
            </a:extLst>
          </p:cNvPr>
          <p:cNvSpPr>
            <a:spLocks noGrp="1"/>
          </p:cNvSpPr>
          <p:nvPr>
            <p:ph type="dt" sz="half" idx="10"/>
          </p:nvPr>
        </p:nvSpPr>
        <p:spPr/>
        <p:txBody>
          <a:bodyPr/>
          <a:lstStyle/>
          <a:p>
            <a:fld id="{07E4A543-C943-481D-8CC1-CA027F0D564A}" type="datetimeFigureOut">
              <a:rPr lang="zh-CN" altLang="en-US" smtClean="0"/>
              <a:t>2017/7/20</a:t>
            </a:fld>
            <a:endParaRPr lang="zh-CN" altLang="en-US"/>
          </a:p>
        </p:txBody>
      </p:sp>
      <p:sp>
        <p:nvSpPr>
          <p:cNvPr id="6" name="页脚占位符 5">
            <a:extLst>
              <a:ext uri="{FF2B5EF4-FFF2-40B4-BE49-F238E27FC236}">
                <a16:creationId xmlns:a16="http://schemas.microsoft.com/office/drawing/2014/main" id="{4D1CCF60-1A57-44EF-9CF4-AAE2060FB5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6D582A-BD68-491C-A6BE-7EB045B82A0C}"/>
              </a:ext>
            </a:extLst>
          </p:cNvPr>
          <p:cNvSpPr>
            <a:spLocks noGrp="1"/>
          </p:cNvSpPr>
          <p:nvPr>
            <p:ph type="sldNum" sz="quarter" idx="12"/>
          </p:nvPr>
        </p:nvSpPr>
        <p:spPr/>
        <p:txBody>
          <a:body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416007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C68245-103D-4067-9A15-5DD537EC1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4E682D-35F8-4729-9CBC-B42752866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22E60A-948B-4704-A383-9BB8FC868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4A543-C943-481D-8CC1-CA027F0D564A}" type="datetimeFigureOut">
              <a:rPr lang="zh-CN" altLang="en-US" smtClean="0"/>
              <a:t>2017/7/20</a:t>
            </a:fld>
            <a:endParaRPr lang="zh-CN" altLang="en-US"/>
          </a:p>
        </p:txBody>
      </p:sp>
      <p:sp>
        <p:nvSpPr>
          <p:cNvPr id="5" name="页脚占位符 4">
            <a:extLst>
              <a:ext uri="{FF2B5EF4-FFF2-40B4-BE49-F238E27FC236}">
                <a16:creationId xmlns:a16="http://schemas.microsoft.com/office/drawing/2014/main" id="{2AFF3A85-4A73-47E0-89E4-139F2FEE1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16583B-CD7A-455E-B76A-A97261FB8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303B2-6E69-492C-9AD4-18FA575624E4}" type="slidenum">
              <a:rPr lang="zh-CN" altLang="en-US" smtClean="0"/>
              <a:t>‹#›</a:t>
            </a:fld>
            <a:endParaRPr lang="zh-CN" altLang="en-US"/>
          </a:p>
        </p:txBody>
      </p:sp>
    </p:spTree>
    <p:extLst>
      <p:ext uri="{BB962C8B-B14F-4D97-AF65-F5344CB8AC3E}">
        <p14:creationId xmlns:p14="http://schemas.microsoft.com/office/powerpoint/2010/main" val="71007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05BC-8B08-4465-97C2-317FE3337C6F}"/>
              </a:ext>
            </a:extLst>
          </p:cNvPr>
          <p:cNvSpPr>
            <a:spLocks noGrp="1"/>
          </p:cNvSpPr>
          <p:nvPr>
            <p:ph type="ctrTitle"/>
          </p:nvPr>
        </p:nvSpPr>
        <p:spPr/>
        <p:txBody>
          <a:bodyPr/>
          <a:lstStyle/>
          <a:p>
            <a:r>
              <a:rPr lang="en-US" altLang="zh-CN" dirty="0"/>
              <a:t>Windows Kernel </a:t>
            </a:r>
            <a:r>
              <a:rPr lang="en-US" altLang="zh-CN" dirty="0" err="1"/>
              <a:t>Exploition</a:t>
            </a:r>
            <a:endParaRPr lang="zh-CN" altLang="en-US" dirty="0"/>
          </a:p>
        </p:txBody>
      </p:sp>
      <p:sp>
        <p:nvSpPr>
          <p:cNvPr id="5" name="副标题 4">
            <a:extLst>
              <a:ext uri="{FF2B5EF4-FFF2-40B4-BE49-F238E27FC236}">
                <a16:creationId xmlns:a16="http://schemas.microsoft.com/office/drawing/2014/main" id="{743BA882-3FE2-44D5-A765-E5FB7728CE4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356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ED900-D154-43DF-998E-D0E8D42FBB33}"/>
              </a:ext>
            </a:extLst>
          </p:cNvPr>
          <p:cNvSpPr>
            <a:spLocks noGrp="1"/>
          </p:cNvSpPr>
          <p:nvPr>
            <p:ph type="title"/>
          </p:nvPr>
        </p:nvSpPr>
        <p:spPr>
          <a:xfrm>
            <a:off x="289560" y="222885"/>
            <a:ext cx="10515600" cy="1325563"/>
          </a:xfrm>
        </p:spPr>
        <p:txBody>
          <a:bodyPr/>
          <a:lstStyle/>
          <a:p>
            <a:r>
              <a:rPr lang="en-US" altLang="zh-CN" dirty="0"/>
              <a:t>Building The Shellcode</a:t>
            </a:r>
            <a:endParaRPr lang="zh-CN" altLang="en-US" dirty="0"/>
          </a:p>
        </p:txBody>
      </p:sp>
      <p:sp>
        <p:nvSpPr>
          <p:cNvPr id="6" name="内容占位符 5">
            <a:extLst>
              <a:ext uri="{FF2B5EF4-FFF2-40B4-BE49-F238E27FC236}">
                <a16:creationId xmlns:a16="http://schemas.microsoft.com/office/drawing/2014/main" id="{91DC10DC-B5C3-4B35-88C6-87B32FF4C0C7}"/>
              </a:ext>
            </a:extLst>
          </p:cNvPr>
          <p:cNvSpPr>
            <a:spLocks noGrp="1"/>
          </p:cNvSpPr>
          <p:nvPr>
            <p:ph idx="1"/>
          </p:nvPr>
        </p:nvSpPr>
        <p:spPr>
          <a:xfrm>
            <a:off x="675640" y="1683385"/>
            <a:ext cx="10276840" cy="4351338"/>
          </a:xfrm>
        </p:spPr>
        <p:txBody>
          <a:bodyPr/>
          <a:lstStyle/>
          <a:p>
            <a:r>
              <a:rPr lang="zh-CN" altLang="en-US" dirty="0"/>
              <a:t>提权到</a:t>
            </a:r>
            <a:r>
              <a:rPr lang="en-US" altLang="zh-CN" dirty="0"/>
              <a:t>System</a:t>
            </a:r>
          </a:p>
          <a:p>
            <a:r>
              <a:rPr lang="zh-CN" altLang="en-US" dirty="0"/>
              <a:t>恢复内核</a:t>
            </a:r>
            <a:r>
              <a:rPr lang="en-US" altLang="zh-CN" dirty="0"/>
              <a:t>hook</a:t>
            </a:r>
          </a:p>
          <a:p>
            <a:r>
              <a:rPr lang="zh-CN" altLang="en-US" dirty="0"/>
              <a:t>添加调用门</a:t>
            </a:r>
            <a:endParaRPr lang="en-US" altLang="zh-CN" dirty="0"/>
          </a:p>
          <a:p>
            <a:r>
              <a:rPr lang="zh-CN" altLang="en-US" dirty="0"/>
              <a:t>添加中断门</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4556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ED900-D154-43DF-998E-D0E8D42FBB33}"/>
              </a:ext>
            </a:extLst>
          </p:cNvPr>
          <p:cNvSpPr>
            <a:spLocks noGrp="1"/>
          </p:cNvSpPr>
          <p:nvPr>
            <p:ph type="title"/>
          </p:nvPr>
        </p:nvSpPr>
        <p:spPr>
          <a:xfrm>
            <a:off x="289560" y="222885"/>
            <a:ext cx="10515600" cy="1325563"/>
          </a:xfrm>
        </p:spPr>
        <p:txBody>
          <a:bodyPr/>
          <a:lstStyle/>
          <a:p>
            <a:r>
              <a:rPr lang="en-US" altLang="zh-CN" dirty="0"/>
              <a:t>Building The Shellcode</a:t>
            </a:r>
            <a:endParaRPr lang="zh-CN" altLang="en-US" dirty="0"/>
          </a:p>
        </p:txBody>
      </p:sp>
      <p:sp>
        <p:nvSpPr>
          <p:cNvPr id="6" name="内容占位符 5">
            <a:extLst>
              <a:ext uri="{FF2B5EF4-FFF2-40B4-BE49-F238E27FC236}">
                <a16:creationId xmlns:a16="http://schemas.microsoft.com/office/drawing/2014/main" id="{91DC10DC-B5C3-4B35-88C6-87B32FF4C0C7}"/>
              </a:ext>
            </a:extLst>
          </p:cNvPr>
          <p:cNvSpPr>
            <a:spLocks noGrp="1"/>
          </p:cNvSpPr>
          <p:nvPr>
            <p:ph idx="1"/>
          </p:nvPr>
        </p:nvSpPr>
        <p:spPr>
          <a:xfrm>
            <a:off x="289560" y="1670685"/>
            <a:ext cx="10276840" cy="4351338"/>
          </a:xfrm>
        </p:spPr>
        <p:txBody>
          <a:bodyPr/>
          <a:lstStyle/>
          <a:p>
            <a:r>
              <a:rPr lang="zh-CN" altLang="en-US" dirty="0"/>
              <a:t>通常情况下，我们会修改系统函数表中的函数地址，例如</a:t>
            </a:r>
            <a:r>
              <a:rPr lang="en-US" altLang="zh-CN" dirty="0" err="1"/>
              <a:t>SSDT,HalDispatchTable</a:t>
            </a:r>
            <a:r>
              <a:rPr lang="zh-CN" altLang="en-US" dirty="0"/>
              <a:t>等，将这些表中的内核</a:t>
            </a:r>
            <a:r>
              <a:rPr lang="en-US" altLang="zh-CN" dirty="0"/>
              <a:t>API</a:t>
            </a:r>
            <a:r>
              <a:rPr lang="zh-CN" altLang="en-US" dirty="0"/>
              <a:t>函数地址改为我们自己的</a:t>
            </a:r>
            <a:r>
              <a:rPr lang="en-US" altLang="zh-CN" dirty="0"/>
              <a:t>shellcode</a:t>
            </a:r>
            <a:r>
              <a:rPr lang="zh-CN" altLang="en-US" dirty="0"/>
              <a:t>地址，然后在本进程中调用这个</a:t>
            </a:r>
            <a:r>
              <a:rPr lang="en-US" altLang="zh-CN" dirty="0"/>
              <a:t>API</a:t>
            </a:r>
            <a:r>
              <a:rPr lang="zh-CN" altLang="en-US" dirty="0"/>
              <a:t>，即可达到执行的目的。</a:t>
            </a:r>
            <a:endParaRPr lang="en-US" altLang="zh-CN" dirty="0"/>
          </a:p>
          <a:p>
            <a:r>
              <a:rPr lang="zh-CN" altLang="en-US" dirty="0"/>
              <a:t>需要注意的是，我们在选用内核</a:t>
            </a:r>
            <a:r>
              <a:rPr lang="en-US" altLang="zh-CN" dirty="0"/>
              <a:t>API</a:t>
            </a:r>
            <a:r>
              <a:rPr lang="zh-CN" altLang="en-US" dirty="0"/>
              <a:t>函数的时候，要选择那些“冷门”的函数，因为我们的</a:t>
            </a:r>
            <a:r>
              <a:rPr lang="en-US" altLang="zh-CN" dirty="0"/>
              <a:t>shellcode</a:t>
            </a:r>
            <a:r>
              <a:rPr lang="zh-CN" altLang="en-US" dirty="0"/>
              <a:t>是保存在自己进程的</a:t>
            </a:r>
            <a:r>
              <a:rPr lang="en-US" altLang="zh-CN" dirty="0"/>
              <a:t>Ring3</a:t>
            </a:r>
            <a:r>
              <a:rPr lang="zh-CN" altLang="en-US" dirty="0"/>
              <a:t>内存地址中，别的进程无法访问到，如果别的进程也调用这个内核</a:t>
            </a:r>
            <a:r>
              <a:rPr lang="en-US" altLang="zh-CN" dirty="0"/>
              <a:t>API</a:t>
            </a:r>
            <a:r>
              <a:rPr lang="zh-CN" altLang="en-US" dirty="0"/>
              <a:t>函数，就会导致内存访问错误或内核崩溃</a:t>
            </a:r>
          </a:p>
          <a:p>
            <a:endParaRPr lang="zh-CN" altLang="en-US" dirty="0"/>
          </a:p>
        </p:txBody>
      </p:sp>
    </p:spTree>
    <p:extLst>
      <p:ext uri="{BB962C8B-B14F-4D97-AF65-F5344CB8AC3E}">
        <p14:creationId xmlns:p14="http://schemas.microsoft.com/office/powerpoint/2010/main" val="312434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ED900-D154-43DF-998E-D0E8D42FBB33}"/>
              </a:ext>
            </a:extLst>
          </p:cNvPr>
          <p:cNvSpPr>
            <a:spLocks noGrp="1"/>
          </p:cNvSpPr>
          <p:nvPr>
            <p:ph type="title"/>
          </p:nvPr>
        </p:nvSpPr>
        <p:spPr>
          <a:xfrm>
            <a:off x="289560" y="222885"/>
            <a:ext cx="10515600" cy="1325563"/>
          </a:xfrm>
        </p:spPr>
        <p:txBody>
          <a:bodyPr/>
          <a:lstStyle/>
          <a:p>
            <a:r>
              <a:rPr lang="en-US" altLang="zh-CN" dirty="0"/>
              <a:t>Building The Shellcode</a:t>
            </a:r>
            <a:endParaRPr lang="zh-CN" altLang="en-US" dirty="0"/>
          </a:p>
        </p:txBody>
      </p:sp>
      <p:pic>
        <p:nvPicPr>
          <p:cNvPr id="4" name="内容占位符 3">
            <a:extLst>
              <a:ext uri="{FF2B5EF4-FFF2-40B4-BE49-F238E27FC236}">
                <a16:creationId xmlns:a16="http://schemas.microsoft.com/office/drawing/2014/main" id="{FB50E8F6-E64A-4246-B06B-0A59D05F85F5}"/>
              </a:ext>
            </a:extLst>
          </p:cNvPr>
          <p:cNvPicPr>
            <a:picLocks noGrp="1" noChangeAspect="1"/>
          </p:cNvPicPr>
          <p:nvPr>
            <p:ph idx="1"/>
          </p:nvPr>
        </p:nvPicPr>
        <p:blipFill>
          <a:blip r:embed="rId3"/>
          <a:stretch>
            <a:fillRect/>
          </a:stretch>
        </p:blipFill>
        <p:spPr>
          <a:xfrm>
            <a:off x="783684" y="1711008"/>
            <a:ext cx="5975657" cy="3562533"/>
          </a:xfrm>
          <a:prstGeom prst="rect">
            <a:avLst/>
          </a:prstGeom>
        </p:spPr>
      </p:pic>
      <p:sp>
        <p:nvSpPr>
          <p:cNvPr id="5" name="矩形 4">
            <a:extLst>
              <a:ext uri="{FF2B5EF4-FFF2-40B4-BE49-F238E27FC236}">
                <a16:creationId xmlns:a16="http://schemas.microsoft.com/office/drawing/2014/main" id="{55BC63B6-0DBE-4C3E-84BD-7DB4F946F25C}"/>
              </a:ext>
            </a:extLst>
          </p:cNvPr>
          <p:cNvSpPr/>
          <p:nvPr/>
        </p:nvSpPr>
        <p:spPr>
          <a:xfrm>
            <a:off x="7589520" y="2014946"/>
            <a:ext cx="4043680" cy="1200329"/>
          </a:xfrm>
          <a:prstGeom prst="rect">
            <a:avLst/>
          </a:prstGeom>
        </p:spPr>
        <p:txBody>
          <a:bodyPr wrap="square">
            <a:spAutoFit/>
          </a:bodyPr>
          <a:lstStyle/>
          <a:p>
            <a:r>
              <a:rPr lang="en-US" altLang="zh-CN" b="0" i="0" dirty="0">
                <a:solidFill>
                  <a:srgbClr val="3E3E3E"/>
                </a:solidFill>
                <a:effectLst/>
                <a:latin typeface="Helvetica Neue"/>
              </a:rPr>
              <a:t>KPCR</a:t>
            </a:r>
            <a:r>
              <a:rPr lang="zh-CN" altLang="en-US" b="0" i="0" dirty="0">
                <a:solidFill>
                  <a:srgbClr val="3E3E3E"/>
                </a:solidFill>
                <a:effectLst/>
                <a:latin typeface="Helvetica Neue"/>
              </a:rPr>
              <a:t>（</a:t>
            </a:r>
            <a:r>
              <a:rPr lang="en-US" altLang="zh-CN" b="0" i="0" dirty="0" err="1">
                <a:solidFill>
                  <a:srgbClr val="3E3E3E"/>
                </a:solidFill>
                <a:effectLst/>
                <a:latin typeface="Helvetica Neue"/>
              </a:rPr>
              <a:t>PrcbData</a:t>
            </a:r>
            <a:r>
              <a:rPr lang="zh-CN" altLang="en-US" b="0" i="0" dirty="0">
                <a:solidFill>
                  <a:srgbClr val="3E3E3E"/>
                </a:solidFill>
                <a:effectLst/>
                <a:latin typeface="Helvetica Neue"/>
              </a:rPr>
              <a:t>）</a:t>
            </a:r>
            <a:r>
              <a:rPr lang="en-US" altLang="zh-CN" b="0" i="0" dirty="0">
                <a:solidFill>
                  <a:srgbClr val="3E3E3E"/>
                </a:solidFill>
                <a:effectLst/>
                <a:latin typeface="Helvetica Neue"/>
              </a:rPr>
              <a:t>-&gt;KPRCB</a:t>
            </a:r>
            <a:r>
              <a:rPr lang="zh-CN" altLang="en-US" b="0" i="0" dirty="0">
                <a:solidFill>
                  <a:srgbClr val="3E3E3E"/>
                </a:solidFill>
                <a:effectLst/>
                <a:latin typeface="Helvetica Neue"/>
              </a:rPr>
              <a:t>（</a:t>
            </a:r>
            <a:r>
              <a:rPr lang="en-US" altLang="zh-CN" b="0" i="0" dirty="0" err="1">
                <a:solidFill>
                  <a:srgbClr val="3E3E3E"/>
                </a:solidFill>
                <a:effectLst/>
                <a:latin typeface="Helvetica Neue"/>
              </a:rPr>
              <a:t>CurrentThread</a:t>
            </a:r>
            <a:r>
              <a:rPr lang="zh-CN" altLang="en-US" b="0" i="0" dirty="0">
                <a:solidFill>
                  <a:srgbClr val="3E3E3E"/>
                </a:solidFill>
                <a:effectLst/>
                <a:latin typeface="Helvetica Neue"/>
              </a:rPr>
              <a:t>）</a:t>
            </a:r>
            <a:r>
              <a:rPr lang="en-US" altLang="zh-CN" b="0" i="0" dirty="0">
                <a:solidFill>
                  <a:srgbClr val="3E3E3E"/>
                </a:solidFill>
                <a:effectLst/>
                <a:latin typeface="Helvetica Neue"/>
              </a:rPr>
              <a:t>-&gt;KTHREAD</a:t>
            </a:r>
            <a:r>
              <a:rPr lang="zh-CN" altLang="en-US" b="0" i="0" dirty="0">
                <a:solidFill>
                  <a:srgbClr val="3E3E3E"/>
                </a:solidFill>
                <a:effectLst/>
                <a:latin typeface="Helvetica Neue"/>
              </a:rPr>
              <a:t>（</a:t>
            </a:r>
            <a:r>
              <a:rPr lang="en-US" altLang="zh-CN" b="0" i="0" dirty="0" err="1">
                <a:solidFill>
                  <a:srgbClr val="3E3E3E"/>
                </a:solidFill>
                <a:effectLst/>
                <a:latin typeface="Helvetica Neue"/>
              </a:rPr>
              <a:t>ApcState</a:t>
            </a:r>
            <a:r>
              <a:rPr lang="zh-CN" altLang="en-US" b="0" i="0" dirty="0">
                <a:solidFill>
                  <a:srgbClr val="3E3E3E"/>
                </a:solidFill>
                <a:effectLst/>
                <a:latin typeface="Helvetica Neue"/>
              </a:rPr>
              <a:t>）</a:t>
            </a:r>
            <a:r>
              <a:rPr lang="en-US" altLang="zh-CN" b="0" i="0" dirty="0">
                <a:solidFill>
                  <a:srgbClr val="3E3E3E"/>
                </a:solidFill>
                <a:effectLst/>
                <a:latin typeface="Helvetica Neue"/>
              </a:rPr>
              <a:t>-&gt;KAPC_STATE</a:t>
            </a:r>
            <a:r>
              <a:rPr lang="zh-CN" altLang="en-US" b="0" i="0" dirty="0">
                <a:solidFill>
                  <a:srgbClr val="3E3E3E"/>
                </a:solidFill>
                <a:effectLst/>
                <a:latin typeface="Helvetica Neue"/>
              </a:rPr>
              <a:t>（</a:t>
            </a:r>
            <a:r>
              <a:rPr lang="en-US" altLang="zh-CN" b="0" i="0" dirty="0">
                <a:solidFill>
                  <a:srgbClr val="3E3E3E"/>
                </a:solidFill>
                <a:effectLst/>
                <a:latin typeface="Helvetica Neue"/>
              </a:rPr>
              <a:t>Process</a:t>
            </a:r>
            <a:r>
              <a:rPr lang="zh-CN" altLang="en-US" b="0" i="0" dirty="0">
                <a:solidFill>
                  <a:srgbClr val="3E3E3E"/>
                </a:solidFill>
                <a:effectLst/>
                <a:latin typeface="Helvetica Neue"/>
              </a:rPr>
              <a:t>）</a:t>
            </a:r>
            <a:r>
              <a:rPr lang="en-US" altLang="zh-CN" b="0" i="0" dirty="0">
                <a:solidFill>
                  <a:srgbClr val="3E3E3E"/>
                </a:solidFill>
                <a:effectLst/>
                <a:latin typeface="Helvetica Neue"/>
              </a:rPr>
              <a:t>-&gt;KPROCESS</a:t>
            </a:r>
            <a:r>
              <a:rPr lang="en-US" altLang="zh-CN" dirty="0"/>
              <a:t> </a:t>
            </a:r>
            <a:endParaRPr lang="zh-CN" altLang="en-US" dirty="0"/>
          </a:p>
        </p:txBody>
      </p:sp>
    </p:spTree>
    <p:extLst>
      <p:ext uri="{BB962C8B-B14F-4D97-AF65-F5344CB8AC3E}">
        <p14:creationId xmlns:p14="http://schemas.microsoft.com/office/powerpoint/2010/main" val="388483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屏幕截图&#10;&#10;已生成极高可信度的说明">
            <a:extLst>
              <a:ext uri="{FF2B5EF4-FFF2-40B4-BE49-F238E27FC236}">
                <a16:creationId xmlns:a16="http://schemas.microsoft.com/office/drawing/2014/main" id="{89F00DF2-4F66-49A3-B2E0-0B01D9A73752}"/>
              </a:ext>
            </a:extLst>
          </p:cNvPr>
          <p:cNvPicPr>
            <a:picLocks noChangeAspect="1"/>
          </p:cNvPicPr>
          <p:nvPr/>
        </p:nvPicPr>
        <p:blipFill rotWithShape="1">
          <a:blip r:embed="rId2"/>
          <a:srcRect l="1432" r="4" b="4"/>
          <a:stretch/>
        </p:blipFill>
        <p:spPr>
          <a:xfrm>
            <a:off x="828772" y="1904281"/>
            <a:ext cx="5074070" cy="4272681"/>
          </a:xfrm>
          <a:prstGeom prst="rect">
            <a:avLst/>
          </a:prstGeom>
        </p:spPr>
      </p:pic>
      <p:sp>
        <p:nvSpPr>
          <p:cNvPr id="2" name="标题 1">
            <a:extLst>
              <a:ext uri="{FF2B5EF4-FFF2-40B4-BE49-F238E27FC236}">
                <a16:creationId xmlns:a16="http://schemas.microsoft.com/office/drawing/2014/main" id="{5749976F-41DF-437A-9D31-CE859851F133}"/>
              </a:ext>
            </a:extLst>
          </p:cNvPr>
          <p:cNvSpPr>
            <a:spLocks noGrp="1"/>
          </p:cNvSpPr>
          <p:nvPr>
            <p:ph type="title"/>
          </p:nvPr>
        </p:nvSpPr>
        <p:spPr>
          <a:xfrm>
            <a:off x="838200" y="365125"/>
            <a:ext cx="10515600" cy="1325563"/>
          </a:xfrm>
        </p:spPr>
        <p:txBody>
          <a:bodyPr>
            <a:normAutofit/>
          </a:bodyPr>
          <a:lstStyle/>
          <a:p>
            <a:r>
              <a:rPr lang="en-US" altLang="zh-CN" dirty="0"/>
              <a:t>Practical Windows Exploiting</a:t>
            </a:r>
            <a:endParaRPr lang="zh-CN" altLang="en-US" dirty="0"/>
          </a:p>
        </p:txBody>
      </p:sp>
      <p:sp>
        <p:nvSpPr>
          <p:cNvPr id="3" name="内容占位符 2">
            <a:extLst>
              <a:ext uri="{FF2B5EF4-FFF2-40B4-BE49-F238E27FC236}">
                <a16:creationId xmlns:a16="http://schemas.microsoft.com/office/drawing/2014/main" id="{7D44DC97-7CD4-4E13-A7F2-70E7E3518E6B}"/>
              </a:ext>
            </a:extLst>
          </p:cNvPr>
          <p:cNvSpPr>
            <a:spLocks noGrp="1"/>
          </p:cNvSpPr>
          <p:nvPr>
            <p:ph idx="1"/>
          </p:nvPr>
        </p:nvSpPr>
        <p:spPr>
          <a:xfrm>
            <a:off x="6338316" y="1825625"/>
            <a:ext cx="5015484" cy="4351338"/>
          </a:xfrm>
        </p:spPr>
        <p:txBody>
          <a:bodyPr>
            <a:normAutofit/>
          </a:bodyPr>
          <a:lstStyle/>
          <a:p>
            <a:r>
              <a:rPr lang="zh-CN" altLang="en-US" sz="2400"/>
              <a:t>关于</a:t>
            </a:r>
            <a:r>
              <a:rPr lang="en-US" altLang="zh-CN" sz="2400"/>
              <a:t>HEVD</a:t>
            </a:r>
          </a:p>
          <a:p>
            <a:r>
              <a:rPr lang="zh-CN" altLang="en-US" sz="2400"/>
              <a:t>是由</a:t>
            </a:r>
            <a:r>
              <a:rPr lang="en-US" altLang="zh-CN" sz="2400"/>
              <a:t>Ashfaq Ansari</a:t>
            </a:r>
            <a:r>
              <a:rPr lang="zh-CN" altLang="en-US" sz="2400"/>
              <a:t>在</a:t>
            </a:r>
            <a:r>
              <a:rPr lang="en-US" altLang="zh-CN" sz="2400"/>
              <a:t>BlackHat2016</a:t>
            </a:r>
            <a:r>
              <a:rPr lang="zh-CN" altLang="en-US" sz="2400"/>
              <a:t>提出的具有一些经典漏洞的驱动模块，以便于相关领域的安全人员学习和利用。</a:t>
            </a:r>
            <a:endParaRPr lang="en-US" altLang="zh-CN" sz="2400"/>
          </a:p>
          <a:p>
            <a:r>
              <a:rPr lang="en-US" altLang="zh-CN" sz="2400"/>
              <a:t>HEVD</a:t>
            </a:r>
            <a:r>
              <a:rPr lang="zh-CN" altLang="en-US" sz="2400"/>
              <a:t>覆盖了多种类型的漏洞包括栈溢出，</a:t>
            </a:r>
            <a:r>
              <a:rPr lang="en-US" altLang="zh-CN" sz="2400"/>
              <a:t>UAF</a:t>
            </a:r>
            <a:r>
              <a:rPr lang="zh-CN" altLang="en-US" sz="2400"/>
              <a:t>，堆溢出，</a:t>
            </a:r>
            <a:r>
              <a:rPr lang="en-US" altLang="zh-CN" sz="2400"/>
              <a:t>Uninitialized Variable</a:t>
            </a:r>
            <a:r>
              <a:rPr lang="zh-CN" altLang="en-US" sz="2400"/>
              <a:t>等等</a:t>
            </a:r>
          </a:p>
        </p:txBody>
      </p:sp>
    </p:spTree>
    <p:extLst>
      <p:ext uri="{BB962C8B-B14F-4D97-AF65-F5344CB8AC3E}">
        <p14:creationId xmlns:p14="http://schemas.microsoft.com/office/powerpoint/2010/main" val="97856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1F83E-0C34-4B40-84FA-ED2FA4379346}"/>
              </a:ext>
            </a:extLst>
          </p:cNvPr>
          <p:cNvSpPr>
            <a:spLocks noGrp="1"/>
          </p:cNvSpPr>
          <p:nvPr>
            <p:ph type="title"/>
          </p:nvPr>
        </p:nvSpPr>
        <p:spPr/>
        <p:txBody>
          <a:bodyPr/>
          <a:lstStyle/>
          <a:p>
            <a:r>
              <a:rPr lang="en-US" altLang="zh-CN" dirty="0"/>
              <a:t>Practical Windows Exploiting</a:t>
            </a:r>
            <a:endParaRPr lang="zh-CN" altLang="en-US" dirty="0"/>
          </a:p>
        </p:txBody>
      </p:sp>
      <p:sp>
        <p:nvSpPr>
          <p:cNvPr id="3" name="内容占位符 2">
            <a:extLst>
              <a:ext uri="{FF2B5EF4-FFF2-40B4-BE49-F238E27FC236}">
                <a16:creationId xmlns:a16="http://schemas.microsoft.com/office/drawing/2014/main" id="{83F8A93A-30D0-4013-AD71-E9F4E7906DD2}"/>
              </a:ext>
            </a:extLst>
          </p:cNvPr>
          <p:cNvSpPr>
            <a:spLocks noGrp="1"/>
          </p:cNvSpPr>
          <p:nvPr>
            <p:ph idx="1"/>
          </p:nvPr>
        </p:nvSpPr>
        <p:spPr/>
        <p:txBody>
          <a:bodyPr/>
          <a:lstStyle/>
          <a:p>
            <a:r>
              <a:rPr lang="zh-CN" altLang="en-US" dirty="0"/>
              <a:t>任意地址写模块：</a:t>
            </a:r>
            <a:endParaRPr lang="en-US" altLang="zh-CN" dirty="0"/>
          </a:p>
          <a:p>
            <a:endParaRPr lang="zh-CN" altLang="en-US" dirty="0"/>
          </a:p>
        </p:txBody>
      </p:sp>
      <p:pic>
        <p:nvPicPr>
          <p:cNvPr id="4" name="图片 3">
            <a:extLst>
              <a:ext uri="{FF2B5EF4-FFF2-40B4-BE49-F238E27FC236}">
                <a16:creationId xmlns:a16="http://schemas.microsoft.com/office/drawing/2014/main" id="{F3FDDD1A-0293-404F-8A18-3051933ACC51}"/>
              </a:ext>
            </a:extLst>
          </p:cNvPr>
          <p:cNvPicPr>
            <a:picLocks noChangeAspect="1"/>
          </p:cNvPicPr>
          <p:nvPr/>
        </p:nvPicPr>
        <p:blipFill>
          <a:blip r:embed="rId2"/>
          <a:stretch>
            <a:fillRect/>
          </a:stretch>
        </p:blipFill>
        <p:spPr>
          <a:xfrm>
            <a:off x="334915" y="2479018"/>
            <a:ext cx="5408174" cy="1456458"/>
          </a:xfrm>
          <a:prstGeom prst="rect">
            <a:avLst/>
          </a:prstGeom>
        </p:spPr>
      </p:pic>
      <p:pic>
        <p:nvPicPr>
          <p:cNvPr id="6" name="图片 5">
            <a:extLst>
              <a:ext uri="{FF2B5EF4-FFF2-40B4-BE49-F238E27FC236}">
                <a16:creationId xmlns:a16="http://schemas.microsoft.com/office/drawing/2014/main" id="{79AE02DE-89AB-4C84-9AB3-0A7A6A8E6FA9}"/>
              </a:ext>
            </a:extLst>
          </p:cNvPr>
          <p:cNvPicPr>
            <a:picLocks noChangeAspect="1"/>
          </p:cNvPicPr>
          <p:nvPr/>
        </p:nvPicPr>
        <p:blipFill>
          <a:blip r:embed="rId3"/>
          <a:stretch>
            <a:fillRect/>
          </a:stretch>
        </p:blipFill>
        <p:spPr>
          <a:xfrm>
            <a:off x="5522851" y="1690688"/>
            <a:ext cx="5797344" cy="1972429"/>
          </a:xfrm>
          <a:prstGeom prst="rect">
            <a:avLst/>
          </a:prstGeom>
        </p:spPr>
      </p:pic>
      <p:pic>
        <p:nvPicPr>
          <p:cNvPr id="7" name="图片 6">
            <a:extLst>
              <a:ext uri="{FF2B5EF4-FFF2-40B4-BE49-F238E27FC236}">
                <a16:creationId xmlns:a16="http://schemas.microsoft.com/office/drawing/2014/main" id="{E2839967-E567-462C-8319-43806266B85F}"/>
              </a:ext>
            </a:extLst>
          </p:cNvPr>
          <p:cNvPicPr>
            <a:picLocks noChangeAspect="1"/>
          </p:cNvPicPr>
          <p:nvPr/>
        </p:nvPicPr>
        <p:blipFill>
          <a:blip r:embed="rId4"/>
          <a:stretch>
            <a:fillRect/>
          </a:stretch>
        </p:blipFill>
        <p:spPr>
          <a:xfrm>
            <a:off x="4866290" y="3935476"/>
            <a:ext cx="7110466" cy="1969127"/>
          </a:xfrm>
          <a:prstGeom prst="rect">
            <a:avLst/>
          </a:prstGeom>
        </p:spPr>
      </p:pic>
    </p:spTree>
    <p:extLst>
      <p:ext uri="{BB962C8B-B14F-4D97-AF65-F5344CB8AC3E}">
        <p14:creationId xmlns:p14="http://schemas.microsoft.com/office/powerpoint/2010/main" val="264928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D6FB9-497C-4AE1-9CFD-31B963D754CD}"/>
              </a:ext>
            </a:extLst>
          </p:cNvPr>
          <p:cNvSpPr>
            <a:spLocks noGrp="1"/>
          </p:cNvSpPr>
          <p:nvPr>
            <p:ph type="title"/>
          </p:nvPr>
        </p:nvSpPr>
        <p:spPr>
          <a:xfrm>
            <a:off x="838200" y="365125"/>
            <a:ext cx="10515600" cy="1325563"/>
          </a:xfrm>
        </p:spPr>
        <p:txBody>
          <a:bodyPr/>
          <a:lstStyle/>
          <a:p>
            <a:r>
              <a:rPr lang="en-US" altLang="zh-CN"/>
              <a:t>Practical Windows Exploiting</a:t>
            </a:r>
            <a:endParaRPr lang="zh-CN" altLang="en-US" dirty="0"/>
          </a:p>
        </p:txBody>
      </p:sp>
      <p:sp>
        <p:nvSpPr>
          <p:cNvPr id="3" name="内容占位符 2">
            <a:extLst>
              <a:ext uri="{FF2B5EF4-FFF2-40B4-BE49-F238E27FC236}">
                <a16:creationId xmlns:a16="http://schemas.microsoft.com/office/drawing/2014/main" id="{CE098528-3E3B-4BFD-8B25-1A6C0DDE4739}"/>
              </a:ext>
            </a:extLst>
          </p:cNvPr>
          <p:cNvSpPr>
            <a:spLocks noGrp="1"/>
          </p:cNvSpPr>
          <p:nvPr>
            <p:ph idx="1"/>
          </p:nvPr>
        </p:nvSpPr>
        <p:spPr>
          <a:xfrm>
            <a:off x="838200" y="1825625"/>
            <a:ext cx="10515600" cy="4351338"/>
          </a:xfrm>
        </p:spPr>
        <p:txBody>
          <a:bodyPr/>
          <a:lstStyle/>
          <a:p>
            <a:r>
              <a:rPr lang="zh-CN" altLang="en-US"/>
              <a:t>利用方法</a:t>
            </a:r>
            <a:endParaRPr lang="en-US" altLang="zh-CN"/>
          </a:p>
          <a:p>
            <a:r>
              <a:rPr lang="zh-CN" altLang="en-US"/>
              <a:t>通过任意地址写漏洞，改写</a:t>
            </a:r>
            <a:r>
              <a:rPr lang="en-US" altLang="zh-CN"/>
              <a:t>HalDispatchTable</a:t>
            </a:r>
            <a:r>
              <a:rPr lang="zh-CN" altLang="en-US"/>
              <a:t>中第一个函数</a:t>
            </a:r>
            <a:r>
              <a:rPr lang="en-US" altLang="zh-CN"/>
              <a:t>HalQuerySystemInformation</a:t>
            </a:r>
            <a:r>
              <a:rPr lang="zh-CN" altLang="en-US"/>
              <a:t>入口地址为</a:t>
            </a:r>
            <a:r>
              <a:rPr lang="en-US" altLang="zh-CN"/>
              <a:t>shellcode</a:t>
            </a:r>
            <a:r>
              <a:rPr lang="zh-CN" altLang="en-US"/>
              <a:t>地址，</a:t>
            </a:r>
            <a:endParaRPr lang="en-US" altLang="zh-CN"/>
          </a:p>
          <a:p>
            <a:r>
              <a:rPr lang="zh-CN" altLang="en-US"/>
              <a:t>调用该函数的上层封装函数</a:t>
            </a:r>
            <a:r>
              <a:rPr lang="en-US" altLang="zh-CN"/>
              <a:t>NtQueryIntervalProfile</a:t>
            </a:r>
            <a:r>
              <a:rPr lang="zh-CN" altLang="en-US"/>
              <a:t>，事先准备好的</a:t>
            </a:r>
            <a:r>
              <a:rPr lang="en-US" altLang="zh-CN"/>
              <a:t>Ring0 shellcode</a:t>
            </a:r>
            <a:r>
              <a:rPr lang="zh-CN" altLang="en-US"/>
              <a:t>将会被执行</a:t>
            </a:r>
            <a:endParaRPr lang="zh-CN" altLang="en-US" dirty="0"/>
          </a:p>
        </p:txBody>
      </p:sp>
    </p:spTree>
    <p:extLst>
      <p:ext uri="{BB962C8B-B14F-4D97-AF65-F5344CB8AC3E}">
        <p14:creationId xmlns:p14="http://schemas.microsoft.com/office/powerpoint/2010/main" val="265243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D6FB9-497C-4AE1-9CFD-31B963D754CD}"/>
              </a:ext>
            </a:extLst>
          </p:cNvPr>
          <p:cNvSpPr>
            <a:spLocks noGrp="1"/>
          </p:cNvSpPr>
          <p:nvPr>
            <p:ph type="title"/>
          </p:nvPr>
        </p:nvSpPr>
        <p:spPr/>
        <p:txBody>
          <a:bodyPr/>
          <a:lstStyle/>
          <a:p>
            <a:r>
              <a:rPr lang="en-US" altLang="zh-CN" dirty="0"/>
              <a:t>Practical Windows Exploiting</a:t>
            </a:r>
            <a:endParaRPr lang="zh-CN" altLang="en-US" dirty="0"/>
          </a:p>
        </p:txBody>
      </p:sp>
      <p:sp>
        <p:nvSpPr>
          <p:cNvPr id="3" name="内容占位符 2">
            <a:extLst>
              <a:ext uri="{FF2B5EF4-FFF2-40B4-BE49-F238E27FC236}">
                <a16:creationId xmlns:a16="http://schemas.microsoft.com/office/drawing/2014/main" id="{CE098528-3E3B-4BFD-8B25-1A6C0DDE4739}"/>
              </a:ext>
            </a:extLst>
          </p:cNvPr>
          <p:cNvSpPr>
            <a:spLocks noGrp="1"/>
          </p:cNvSpPr>
          <p:nvPr>
            <p:ph idx="1"/>
          </p:nvPr>
        </p:nvSpPr>
        <p:spPr/>
        <p:txBody>
          <a:bodyPr/>
          <a:lstStyle/>
          <a:p>
            <a:r>
              <a:rPr lang="en-US" altLang="zh-CN" dirty="0"/>
              <a:t>EXP</a:t>
            </a:r>
            <a:r>
              <a:rPr lang="zh-CN" altLang="en-US" dirty="0"/>
              <a:t>详解</a:t>
            </a:r>
            <a:endParaRPr lang="en-US" altLang="zh-CN" dirty="0"/>
          </a:p>
          <a:p>
            <a:endParaRPr lang="en-US" altLang="zh-CN" dirty="0"/>
          </a:p>
        </p:txBody>
      </p:sp>
      <p:pic>
        <p:nvPicPr>
          <p:cNvPr id="4" name="图片 3">
            <a:extLst>
              <a:ext uri="{FF2B5EF4-FFF2-40B4-BE49-F238E27FC236}">
                <a16:creationId xmlns:a16="http://schemas.microsoft.com/office/drawing/2014/main" id="{89C6C852-3E24-4A8E-82A9-D6F1A84A0A79}"/>
              </a:ext>
            </a:extLst>
          </p:cNvPr>
          <p:cNvPicPr>
            <a:picLocks noChangeAspect="1"/>
          </p:cNvPicPr>
          <p:nvPr/>
        </p:nvPicPr>
        <p:blipFill>
          <a:blip r:embed="rId3"/>
          <a:stretch>
            <a:fillRect/>
          </a:stretch>
        </p:blipFill>
        <p:spPr>
          <a:xfrm>
            <a:off x="3123753" y="1825625"/>
            <a:ext cx="6407479" cy="2159111"/>
          </a:xfrm>
          <a:prstGeom prst="rect">
            <a:avLst/>
          </a:prstGeom>
        </p:spPr>
      </p:pic>
      <p:pic>
        <p:nvPicPr>
          <p:cNvPr id="5" name="图片 4">
            <a:extLst>
              <a:ext uri="{FF2B5EF4-FFF2-40B4-BE49-F238E27FC236}">
                <a16:creationId xmlns:a16="http://schemas.microsoft.com/office/drawing/2014/main" id="{57434EBC-0CC5-47E8-9998-F296452548D7}"/>
              </a:ext>
            </a:extLst>
          </p:cNvPr>
          <p:cNvPicPr>
            <a:picLocks noChangeAspect="1"/>
          </p:cNvPicPr>
          <p:nvPr/>
        </p:nvPicPr>
        <p:blipFill>
          <a:blip r:embed="rId4"/>
          <a:stretch>
            <a:fillRect/>
          </a:stretch>
        </p:blipFill>
        <p:spPr>
          <a:xfrm>
            <a:off x="3123753" y="4279176"/>
            <a:ext cx="5969307" cy="2419474"/>
          </a:xfrm>
          <a:prstGeom prst="rect">
            <a:avLst/>
          </a:prstGeom>
        </p:spPr>
      </p:pic>
    </p:spTree>
    <p:extLst>
      <p:ext uri="{BB962C8B-B14F-4D97-AF65-F5344CB8AC3E}">
        <p14:creationId xmlns:p14="http://schemas.microsoft.com/office/powerpoint/2010/main" val="78211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D6FB9-497C-4AE1-9CFD-31B963D754CD}"/>
              </a:ext>
            </a:extLst>
          </p:cNvPr>
          <p:cNvSpPr>
            <a:spLocks noGrp="1"/>
          </p:cNvSpPr>
          <p:nvPr>
            <p:ph type="title"/>
          </p:nvPr>
        </p:nvSpPr>
        <p:spPr/>
        <p:txBody>
          <a:bodyPr/>
          <a:lstStyle/>
          <a:p>
            <a:r>
              <a:rPr lang="en-US" altLang="zh-CN" dirty="0"/>
              <a:t>Practical Windows Exploiting</a:t>
            </a:r>
            <a:endParaRPr lang="zh-CN" altLang="en-US" dirty="0"/>
          </a:p>
        </p:txBody>
      </p:sp>
      <p:sp>
        <p:nvSpPr>
          <p:cNvPr id="3" name="内容占位符 2">
            <a:extLst>
              <a:ext uri="{FF2B5EF4-FFF2-40B4-BE49-F238E27FC236}">
                <a16:creationId xmlns:a16="http://schemas.microsoft.com/office/drawing/2014/main" id="{CE098528-3E3B-4BFD-8B25-1A6C0DDE4739}"/>
              </a:ext>
            </a:extLst>
          </p:cNvPr>
          <p:cNvSpPr>
            <a:spLocks noGrp="1"/>
          </p:cNvSpPr>
          <p:nvPr>
            <p:ph idx="1"/>
          </p:nvPr>
        </p:nvSpPr>
        <p:spPr/>
        <p:txBody>
          <a:bodyPr/>
          <a:lstStyle/>
          <a:p>
            <a:r>
              <a:rPr lang="en-US" altLang="zh-CN" dirty="0"/>
              <a:t>EXP</a:t>
            </a:r>
            <a:r>
              <a:rPr lang="zh-CN" altLang="en-US" dirty="0"/>
              <a:t>详解</a:t>
            </a:r>
            <a:endParaRPr lang="en-US" altLang="zh-CN" dirty="0"/>
          </a:p>
          <a:p>
            <a:endParaRPr lang="en-US" altLang="zh-CN" dirty="0"/>
          </a:p>
        </p:txBody>
      </p:sp>
      <p:pic>
        <p:nvPicPr>
          <p:cNvPr id="6" name="图片 5">
            <a:extLst>
              <a:ext uri="{FF2B5EF4-FFF2-40B4-BE49-F238E27FC236}">
                <a16:creationId xmlns:a16="http://schemas.microsoft.com/office/drawing/2014/main" id="{9F2B01C1-FC93-4E38-B2E2-608F63078FD7}"/>
              </a:ext>
            </a:extLst>
          </p:cNvPr>
          <p:cNvPicPr>
            <a:picLocks noChangeAspect="1"/>
          </p:cNvPicPr>
          <p:nvPr/>
        </p:nvPicPr>
        <p:blipFill>
          <a:blip r:embed="rId3"/>
          <a:stretch>
            <a:fillRect/>
          </a:stretch>
        </p:blipFill>
        <p:spPr>
          <a:xfrm>
            <a:off x="2670947" y="2502518"/>
            <a:ext cx="7609853" cy="877633"/>
          </a:xfrm>
          <a:prstGeom prst="rect">
            <a:avLst/>
          </a:prstGeom>
        </p:spPr>
      </p:pic>
      <p:pic>
        <p:nvPicPr>
          <p:cNvPr id="7" name="图片 6">
            <a:extLst>
              <a:ext uri="{FF2B5EF4-FFF2-40B4-BE49-F238E27FC236}">
                <a16:creationId xmlns:a16="http://schemas.microsoft.com/office/drawing/2014/main" id="{548A6C56-ECE4-492E-BDDD-AE8E90AA612A}"/>
              </a:ext>
            </a:extLst>
          </p:cNvPr>
          <p:cNvPicPr>
            <a:picLocks noChangeAspect="1"/>
          </p:cNvPicPr>
          <p:nvPr/>
        </p:nvPicPr>
        <p:blipFill>
          <a:blip r:embed="rId4"/>
          <a:stretch>
            <a:fillRect/>
          </a:stretch>
        </p:blipFill>
        <p:spPr>
          <a:xfrm>
            <a:off x="2804620" y="3515088"/>
            <a:ext cx="7233111" cy="2527359"/>
          </a:xfrm>
          <a:prstGeom prst="rect">
            <a:avLst/>
          </a:prstGeom>
        </p:spPr>
      </p:pic>
    </p:spTree>
    <p:extLst>
      <p:ext uri="{BB962C8B-B14F-4D97-AF65-F5344CB8AC3E}">
        <p14:creationId xmlns:p14="http://schemas.microsoft.com/office/powerpoint/2010/main" val="141565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D6FB9-497C-4AE1-9CFD-31B963D754CD}"/>
              </a:ext>
            </a:extLst>
          </p:cNvPr>
          <p:cNvSpPr>
            <a:spLocks noGrp="1"/>
          </p:cNvSpPr>
          <p:nvPr>
            <p:ph type="title"/>
          </p:nvPr>
        </p:nvSpPr>
        <p:spPr/>
        <p:txBody>
          <a:bodyPr/>
          <a:lstStyle/>
          <a:p>
            <a:r>
              <a:rPr lang="en-US" altLang="zh-CN" dirty="0"/>
              <a:t>Practical Windows Exploiting</a:t>
            </a:r>
            <a:endParaRPr lang="zh-CN" altLang="en-US" dirty="0"/>
          </a:p>
        </p:txBody>
      </p:sp>
      <p:sp>
        <p:nvSpPr>
          <p:cNvPr id="3" name="内容占位符 2">
            <a:extLst>
              <a:ext uri="{FF2B5EF4-FFF2-40B4-BE49-F238E27FC236}">
                <a16:creationId xmlns:a16="http://schemas.microsoft.com/office/drawing/2014/main" id="{CE098528-3E3B-4BFD-8B25-1A6C0DDE4739}"/>
              </a:ext>
            </a:extLst>
          </p:cNvPr>
          <p:cNvSpPr>
            <a:spLocks noGrp="1"/>
          </p:cNvSpPr>
          <p:nvPr>
            <p:ph idx="1"/>
          </p:nvPr>
        </p:nvSpPr>
        <p:spPr/>
        <p:txBody>
          <a:bodyPr/>
          <a:lstStyle/>
          <a:p>
            <a:r>
              <a:rPr lang="en-US" altLang="zh-CN" dirty="0"/>
              <a:t>EXP</a:t>
            </a:r>
            <a:r>
              <a:rPr lang="zh-CN" altLang="en-US" dirty="0"/>
              <a:t>详解</a:t>
            </a:r>
            <a:endParaRPr lang="en-US" altLang="zh-CN" dirty="0"/>
          </a:p>
          <a:p>
            <a:endParaRPr lang="en-US" altLang="zh-CN" dirty="0"/>
          </a:p>
        </p:txBody>
      </p:sp>
      <p:pic>
        <p:nvPicPr>
          <p:cNvPr id="4" name="图片 3">
            <a:extLst>
              <a:ext uri="{FF2B5EF4-FFF2-40B4-BE49-F238E27FC236}">
                <a16:creationId xmlns:a16="http://schemas.microsoft.com/office/drawing/2014/main" id="{B63ACF9A-C6C7-442E-9CBE-9617AFAE5902}"/>
              </a:ext>
            </a:extLst>
          </p:cNvPr>
          <p:cNvPicPr>
            <a:picLocks noChangeAspect="1"/>
          </p:cNvPicPr>
          <p:nvPr/>
        </p:nvPicPr>
        <p:blipFill>
          <a:blip r:embed="rId3"/>
          <a:stretch>
            <a:fillRect/>
          </a:stretch>
        </p:blipFill>
        <p:spPr>
          <a:xfrm>
            <a:off x="974124" y="2419022"/>
            <a:ext cx="10690654" cy="3164544"/>
          </a:xfrm>
          <a:prstGeom prst="rect">
            <a:avLst/>
          </a:prstGeom>
        </p:spPr>
      </p:pic>
    </p:spTree>
    <p:extLst>
      <p:ext uri="{BB962C8B-B14F-4D97-AF65-F5344CB8AC3E}">
        <p14:creationId xmlns:p14="http://schemas.microsoft.com/office/powerpoint/2010/main" val="402915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7F16F-8E79-462F-AC3D-CD5C4FD15C59}"/>
              </a:ext>
            </a:extLst>
          </p:cNvPr>
          <p:cNvSpPr>
            <a:spLocks noGrp="1"/>
          </p:cNvSpPr>
          <p:nvPr>
            <p:ph type="title"/>
          </p:nvPr>
        </p:nvSpPr>
        <p:spPr>
          <a:xfrm>
            <a:off x="108995" y="133632"/>
            <a:ext cx="10515600" cy="1325563"/>
          </a:xfrm>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54967FCD-1C0F-41B6-A6DC-93049F5B1A66}"/>
              </a:ext>
            </a:extLst>
          </p:cNvPr>
          <p:cNvSpPr>
            <a:spLocks noGrp="1"/>
          </p:cNvSpPr>
          <p:nvPr>
            <p:ph idx="1"/>
          </p:nvPr>
        </p:nvSpPr>
        <p:spPr>
          <a:xfrm>
            <a:off x="282615" y="1270040"/>
            <a:ext cx="10515600" cy="4351338"/>
          </a:xfrm>
        </p:spPr>
        <p:txBody>
          <a:bodyPr/>
          <a:lstStyle/>
          <a:p>
            <a:endParaRPr lang="zh-CN" altLang="en-US" dirty="0"/>
          </a:p>
        </p:txBody>
      </p:sp>
    </p:spTree>
    <p:extLst>
      <p:ext uri="{BB962C8B-B14F-4D97-AF65-F5344CB8AC3E}">
        <p14:creationId xmlns:p14="http://schemas.microsoft.com/office/powerpoint/2010/main" val="148806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E209B-B1E7-4DE0-9363-8E0D7C954A6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A6CC5E58-BE11-4984-B2CA-B08C9D1438A8}"/>
              </a:ext>
            </a:extLst>
          </p:cNvPr>
          <p:cNvSpPr>
            <a:spLocks noGrp="1"/>
          </p:cNvSpPr>
          <p:nvPr>
            <p:ph idx="1"/>
          </p:nvPr>
        </p:nvSpPr>
        <p:spPr/>
        <p:txBody>
          <a:bodyPr/>
          <a:lstStyle/>
          <a:p>
            <a:r>
              <a:rPr lang="en-US" altLang="zh-CN" dirty="0"/>
              <a:t>From </a:t>
            </a:r>
            <a:r>
              <a:rPr lang="en-US" altLang="zh-CN" dirty="0" err="1"/>
              <a:t>UserLand</a:t>
            </a:r>
            <a:r>
              <a:rPr lang="en-US" altLang="zh-CN" dirty="0"/>
              <a:t> to </a:t>
            </a:r>
            <a:r>
              <a:rPr lang="en-US" altLang="zh-CN" dirty="0" err="1"/>
              <a:t>KernelLand</a:t>
            </a:r>
            <a:endParaRPr lang="en-US" altLang="zh-CN" dirty="0"/>
          </a:p>
          <a:p>
            <a:r>
              <a:rPr lang="en-US" altLang="zh-CN" dirty="0"/>
              <a:t>Kernel Information Gathering</a:t>
            </a:r>
          </a:p>
          <a:p>
            <a:r>
              <a:rPr lang="en-US" altLang="zh-CN" dirty="0"/>
              <a:t>Windows Authorization Model</a:t>
            </a:r>
          </a:p>
          <a:p>
            <a:r>
              <a:rPr lang="en-US" altLang="zh-CN" dirty="0"/>
              <a:t>Building The Shellcode</a:t>
            </a:r>
          </a:p>
          <a:p>
            <a:r>
              <a:rPr lang="en-US" altLang="zh-CN" dirty="0"/>
              <a:t>Practical Windows Exploiting</a:t>
            </a:r>
          </a:p>
          <a:p>
            <a:r>
              <a:rPr lang="en-US" altLang="zh-CN" dirty="0"/>
              <a:t>Summary</a:t>
            </a:r>
          </a:p>
          <a:p>
            <a:endParaRPr lang="zh-CN" altLang="en-US" dirty="0"/>
          </a:p>
        </p:txBody>
      </p:sp>
    </p:spTree>
    <p:extLst>
      <p:ext uri="{BB962C8B-B14F-4D97-AF65-F5344CB8AC3E}">
        <p14:creationId xmlns:p14="http://schemas.microsoft.com/office/powerpoint/2010/main" val="343590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E209B-B1E7-4DE0-9363-8E0D7C954A6F}"/>
              </a:ext>
            </a:extLst>
          </p:cNvPr>
          <p:cNvSpPr>
            <a:spLocks noGrp="1"/>
          </p:cNvSpPr>
          <p:nvPr>
            <p:ph type="title"/>
          </p:nvPr>
        </p:nvSpPr>
        <p:spPr/>
        <p:txBody>
          <a:bodyPr/>
          <a:lstStyle/>
          <a:p>
            <a:r>
              <a:rPr lang="en-US" altLang="zh-CN" dirty="0"/>
              <a:t>From </a:t>
            </a:r>
            <a:r>
              <a:rPr lang="en-US" altLang="zh-CN" dirty="0" err="1"/>
              <a:t>UserLand</a:t>
            </a:r>
            <a:r>
              <a:rPr lang="en-US" altLang="zh-CN" dirty="0"/>
              <a:t> to </a:t>
            </a:r>
            <a:r>
              <a:rPr lang="en-US" altLang="zh-CN" dirty="0" err="1"/>
              <a:t>KernelLand</a:t>
            </a:r>
            <a:endParaRPr lang="en-US" altLang="zh-CN" dirty="0"/>
          </a:p>
        </p:txBody>
      </p:sp>
      <p:sp>
        <p:nvSpPr>
          <p:cNvPr id="3" name="内容占位符 2">
            <a:extLst>
              <a:ext uri="{FF2B5EF4-FFF2-40B4-BE49-F238E27FC236}">
                <a16:creationId xmlns:a16="http://schemas.microsoft.com/office/drawing/2014/main" id="{A6CC5E58-BE11-4984-B2CA-B08C9D1438A8}"/>
              </a:ext>
            </a:extLst>
          </p:cNvPr>
          <p:cNvSpPr>
            <a:spLocks noGrp="1"/>
          </p:cNvSpPr>
          <p:nvPr>
            <p:ph idx="1"/>
          </p:nvPr>
        </p:nvSpPr>
        <p:spPr>
          <a:xfrm>
            <a:off x="838200" y="1690688"/>
            <a:ext cx="10515600" cy="4351338"/>
          </a:xfrm>
        </p:spPr>
        <p:txBody>
          <a:bodyPr/>
          <a:lstStyle/>
          <a:p>
            <a:r>
              <a:rPr lang="zh-CN" altLang="en-US" dirty="0"/>
              <a:t>内核是系统不可或缺的一部分，如果利用过程发生错误，可能会直接导致系统蓝屏</a:t>
            </a:r>
            <a:endParaRPr lang="en-US" altLang="zh-CN" dirty="0"/>
          </a:p>
          <a:p>
            <a:r>
              <a:rPr lang="zh-CN" altLang="en-US" dirty="0"/>
              <a:t>内核通过硬件、软件与应用程序隔离开，搜集内核信息是一项更复杂的任务</a:t>
            </a:r>
            <a:endParaRPr lang="en-US" altLang="zh-CN" dirty="0"/>
          </a:p>
          <a:p>
            <a:r>
              <a:rPr lang="zh-CN" altLang="en-US" dirty="0"/>
              <a:t>对于用户态的保护措施，都有一个共同的缺点就是造成系统性能的额外开销。尽管这种性能开销在一些应用程序中是微不足道的，但是如果这种开销发生在内核中，影响会大得多。</a:t>
            </a:r>
          </a:p>
        </p:txBody>
      </p:sp>
    </p:spTree>
    <p:extLst>
      <p:ext uri="{BB962C8B-B14F-4D97-AF65-F5344CB8AC3E}">
        <p14:creationId xmlns:p14="http://schemas.microsoft.com/office/powerpoint/2010/main" val="68954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36799-90F6-4851-8F5B-1C2D4F202D8C}"/>
              </a:ext>
            </a:extLst>
          </p:cNvPr>
          <p:cNvSpPr>
            <a:spLocks noGrp="1"/>
          </p:cNvSpPr>
          <p:nvPr>
            <p:ph type="title"/>
          </p:nvPr>
        </p:nvSpPr>
        <p:spPr>
          <a:xfrm>
            <a:off x="113806" y="151369"/>
            <a:ext cx="10515600" cy="1344922"/>
          </a:xfrm>
        </p:spPr>
        <p:txBody>
          <a:bodyPr/>
          <a:lstStyle/>
          <a:p>
            <a:r>
              <a:rPr lang="en-US" altLang="zh-CN" dirty="0"/>
              <a:t>Kernel Information Gather</a:t>
            </a:r>
            <a:endParaRPr lang="zh-CN" altLang="en-US" dirty="0"/>
          </a:p>
        </p:txBody>
      </p:sp>
      <p:sp>
        <p:nvSpPr>
          <p:cNvPr id="6" name="内容占位符 5">
            <a:extLst>
              <a:ext uri="{FF2B5EF4-FFF2-40B4-BE49-F238E27FC236}">
                <a16:creationId xmlns:a16="http://schemas.microsoft.com/office/drawing/2014/main" id="{29079A34-9E07-4F55-AE0E-4CFC5C21D48D}"/>
              </a:ext>
            </a:extLst>
          </p:cNvPr>
          <p:cNvSpPr>
            <a:spLocks noGrp="1"/>
          </p:cNvSpPr>
          <p:nvPr>
            <p:ph idx="1"/>
          </p:nvPr>
        </p:nvSpPr>
        <p:spPr>
          <a:xfrm>
            <a:off x="561003" y="1408194"/>
            <a:ext cx="10300855" cy="4351338"/>
          </a:xfrm>
        </p:spPr>
        <p:txBody>
          <a:bodyPr/>
          <a:lstStyle/>
          <a:p>
            <a:r>
              <a:rPr lang="en-US" altLang="zh-CN" dirty="0"/>
              <a:t>OSVERSION</a:t>
            </a:r>
          </a:p>
          <a:p>
            <a:pPr marL="0" indent="0">
              <a:buNone/>
            </a:pPr>
            <a:endParaRPr lang="en-US" altLang="zh-CN" dirty="0"/>
          </a:p>
        </p:txBody>
      </p:sp>
      <p:pic>
        <p:nvPicPr>
          <p:cNvPr id="3" name="图片 2">
            <a:extLst>
              <a:ext uri="{FF2B5EF4-FFF2-40B4-BE49-F238E27FC236}">
                <a16:creationId xmlns:a16="http://schemas.microsoft.com/office/drawing/2014/main" id="{CC6E3172-BD1A-4FF5-8CD8-554033888CCE}"/>
              </a:ext>
            </a:extLst>
          </p:cNvPr>
          <p:cNvPicPr>
            <a:picLocks noChangeAspect="1"/>
          </p:cNvPicPr>
          <p:nvPr/>
        </p:nvPicPr>
        <p:blipFill>
          <a:blip r:embed="rId2"/>
          <a:stretch>
            <a:fillRect/>
          </a:stretch>
        </p:blipFill>
        <p:spPr>
          <a:xfrm>
            <a:off x="561003" y="2127010"/>
            <a:ext cx="5446168" cy="3347515"/>
          </a:xfrm>
          <a:prstGeom prst="rect">
            <a:avLst/>
          </a:prstGeom>
        </p:spPr>
      </p:pic>
      <p:pic>
        <p:nvPicPr>
          <p:cNvPr id="4" name="图片 3">
            <a:extLst>
              <a:ext uri="{FF2B5EF4-FFF2-40B4-BE49-F238E27FC236}">
                <a16:creationId xmlns:a16="http://schemas.microsoft.com/office/drawing/2014/main" id="{A15135DA-EEE0-443E-848E-260BD1B3033B}"/>
              </a:ext>
            </a:extLst>
          </p:cNvPr>
          <p:cNvPicPr>
            <a:picLocks noChangeAspect="1"/>
          </p:cNvPicPr>
          <p:nvPr/>
        </p:nvPicPr>
        <p:blipFill>
          <a:blip r:embed="rId3"/>
          <a:stretch>
            <a:fillRect/>
          </a:stretch>
        </p:blipFill>
        <p:spPr>
          <a:xfrm>
            <a:off x="6239623" y="2516976"/>
            <a:ext cx="5659152" cy="3085171"/>
          </a:xfrm>
          <a:prstGeom prst="rect">
            <a:avLst/>
          </a:prstGeom>
        </p:spPr>
      </p:pic>
    </p:spTree>
    <p:extLst>
      <p:ext uri="{BB962C8B-B14F-4D97-AF65-F5344CB8AC3E}">
        <p14:creationId xmlns:p14="http://schemas.microsoft.com/office/powerpoint/2010/main" val="187163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36799-90F6-4851-8F5B-1C2D4F202D8C}"/>
              </a:ext>
            </a:extLst>
          </p:cNvPr>
          <p:cNvSpPr>
            <a:spLocks noGrp="1"/>
          </p:cNvSpPr>
          <p:nvPr>
            <p:ph type="title"/>
          </p:nvPr>
        </p:nvSpPr>
        <p:spPr>
          <a:xfrm>
            <a:off x="113806" y="151369"/>
            <a:ext cx="10515600" cy="1344922"/>
          </a:xfrm>
        </p:spPr>
        <p:txBody>
          <a:bodyPr/>
          <a:lstStyle/>
          <a:p>
            <a:r>
              <a:rPr lang="en-US" altLang="zh-CN" dirty="0"/>
              <a:t>Kernel Information Gather</a:t>
            </a:r>
            <a:endParaRPr lang="zh-CN" altLang="en-US" dirty="0"/>
          </a:p>
        </p:txBody>
      </p:sp>
      <p:pic>
        <p:nvPicPr>
          <p:cNvPr id="4" name="内容占位符 3">
            <a:extLst>
              <a:ext uri="{FF2B5EF4-FFF2-40B4-BE49-F238E27FC236}">
                <a16:creationId xmlns:a16="http://schemas.microsoft.com/office/drawing/2014/main" id="{94861579-9712-4BC2-B536-C2820B3D3A07}"/>
              </a:ext>
            </a:extLst>
          </p:cNvPr>
          <p:cNvPicPr>
            <a:picLocks noGrp="1" noChangeAspect="1"/>
          </p:cNvPicPr>
          <p:nvPr>
            <p:ph idx="1"/>
          </p:nvPr>
        </p:nvPicPr>
        <p:blipFill>
          <a:blip r:embed="rId2"/>
          <a:stretch>
            <a:fillRect/>
          </a:stretch>
        </p:blipFill>
        <p:spPr>
          <a:xfrm>
            <a:off x="446315" y="1617296"/>
            <a:ext cx="3606985" cy="3422826"/>
          </a:xfrm>
          <a:prstGeom prst="rect">
            <a:avLst/>
          </a:prstGeom>
        </p:spPr>
      </p:pic>
      <p:sp>
        <p:nvSpPr>
          <p:cNvPr id="5" name="文本框 4">
            <a:extLst>
              <a:ext uri="{FF2B5EF4-FFF2-40B4-BE49-F238E27FC236}">
                <a16:creationId xmlns:a16="http://schemas.microsoft.com/office/drawing/2014/main" id="{031B96B2-476A-4CA9-894E-162B3E2003E7}"/>
              </a:ext>
            </a:extLst>
          </p:cNvPr>
          <p:cNvSpPr txBox="1"/>
          <p:nvPr/>
        </p:nvSpPr>
        <p:spPr>
          <a:xfrm>
            <a:off x="4326431" y="1759049"/>
            <a:ext cx="7537017" cy="3139321"/>
          </a:xfrm>
          <a:prstGeom prst="rect">
            <a:avLst/>
          </a:prstGeom>
          <a:noFill/>
        </p:spPr>
        <p:txBody>
          <a:bodyPr wrap="square" rtlCol="0">
            <a:spAutoFit/>
          </a:bodyPr>
          <a:lstStyle/>
          <a:p>
            <a:r>
              <a:rPr lang="zh-CN" altLang="en-US" dirty="0"/>
              <a:t>有时候我们还需要定位一些内核映像的基址，以便于可以使用某些未导出函数，此时我们就会用到</a:t>
            </a:r>
            <a:endParaRPr lang="en-US" altLang="zh-CN" dirty="0"/>
          </a:p>
          <a:p>
            <a:r>
              <a:rPr lang="en-US" altLang="zh-CN" dirty="0" err="1"/>
              <a:t>NtQuerySystemInformation</a:t>
            </a:r>
            <a:r>
              <a:rPr lang="zh-CN" altLang="en-US" dirty="0"/>
              <a:t>这个函数</a:t>
            </a:r>
            <a:endParaRPr lang="en-US" altLang="zh-CN" dirty="0"/>
          </a:p>
          <a:p>
            <a:endParaRPr lang="en-US" altLang="zh-CN" dirty="0"/>
          </a:p>
          <a:p>
            <a:r>
              <a:rPr lang="en-US" altLang="zh-CN" dirty="0"/>
              <a:t>NTSTATUS WINAPI </a:t>
            </a:r>
            <a:r>
              <a:rPr lang="en-US" altLang="zh-CN" dirty="0" err="1"/>
              <a:t>NtQuerySystemInformation</a:t>
            </a:r>
            <a:r>
              <a:rPr lang="en-US" altLang="zh-CN" dirty="0"/>
              <a:t>(</a:t>
            </a:r>
          </a:p>
          <a:p>
            <a:r>
              <a:rPr lang="en-US" altLang="zh-CN" dirty="0"/>
              <a:t>  _In_          SYSTEM_INFORMATION_CLASS  </a:t>
            </a:r>
            <a:r>
              <a:rPr lang="en-US" altLang="zh-CN" dirty="0" err="1"/>
              <a:t>SystemInformationClass</a:t>
            </a:r>
            <a:r>
              <a:rPr lang="en-US" altLang="zh-CN" dirty="0"/>
              <a:t>,</a:t>
            </a:r>
          </a:p>
          <a:p>
            <a:r>
              <a:rPr lang="en-US" altLang="zh-CN" dirty="0"/>
              <a:t>  _</a:t>
            </a:r>
            <a:r>
              <a:rPr lang="en-US" altLang="zh-CN" dirty="0" err="1"/>
              <a:t>Inout</a:t>
            </a:r>
            <a:r>
              <a:rPr lang="en-US" altLang="zh-CN" dirty="0"/>
              <a:t>_     PVOID                   	           </a:t>
            </a:r>
            <a:r>
              <a:rPr lang="en-US" altLang="zh-CN" dirty="0" err="1"/>
              <a:t>SystemInformation</a:t>
            </a:r>
            <a:r>
              <a:rPr lang="en-US" altLang="zh-CN" dirty="0"/>
              <a:t>,</a:t>
            </a:r>
          </a:p>
          <a:p>
            <a:r>
              <a:rPr lang="en-US" altLang="zh-CN" dirty="0"/>
              <a:t>  _In_          ULONG                                        </a:t>
            </a:r>
            <a:r>
              <a:rPr lang="en-US" altLang="zh-CN" dirty="0" err="1"/>
              <a:t>SystemInformationLength</a:t>
            </a:r>
            <a:r>
              <a:rPr lang="en-US" altLang="zh-CN" dirty="0"/>
              <a:t>,</a:t>
            </a:r>
          </a:p>
          <a:p>
            <a:r>
              <a:rPr lang="en-US" altLang="zh-CN" dirty="0"/>
              <a:t>  _</a:t>
            </a:r>
            <a:r>
              <a:rPr lang="en-US" altLang="zh-CN" dirty="0" err="1"/>
              <a:t>Out_opt_PULONG</a:t>
            </a:r>
            <a:r>
              <a:rPr lang="en-US" altLang="zh-CN" dirty="0"/>
              <a:t>                                      </a:t>
            </a:r>
            <a:r>
              <a:rPr lang="en-US" altLang="zh-CN" dirty="0" err="1"/>
              <a:t>ReturnLength</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123148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36799-90F6-4851-8F5B-1C2D4F202D8C}"/>
              </a:ext>
            </a:extLst>
          </p:cNvPr>
          <p:cNvSpPr>
            <a:spLocks noGrp="1"/>
          </p:cNvSpPr>
          <p:nvPr>
            <p:ph type="title"/>
          </p:nvPr>
        </p:nvSpPr>
        <p:spPr>
          <a:xfrm>
            <a:off x="113806" y="151369"/>
            <a:ext cx="10515600" cy="1344922"/>
          </a:xfrm>
        </p:spPr>
        <p:txBody>
          <a:bodyPr/>
          <a:lstStyle/>
          <a:p>
            <a:r>
              <a:rPr lang="en-US" altLang="zh-CN" dirty="0"/>
              <a:t>Kernel Information Gather</a:t>
            </a:r>
            <a:endParaRPr lang="zh-CN" altLang="en-US" dirty="0"/>
          </a:p>
        </p:txBody>
      </p:sp>
      <p:sp>
        <p:nvSpPr>
          <p:cNvPr id="6" name="内容占位符 5">
            <a:extLst>
              <a:ext uri="{FF2B5EF4-FFF2-40B4-BE49-F238E27FC236}">
                <a16:creationId xmlns:a16="http://schemas.microsoft.com/office/drawing/2014/main" id="{29079A34-9E07-4F55-AE0E-4CFC5C21D48D}"/>
              </a:ext>
            </a:extLst>
          </p:cNvPr>
          <p:cNvSpPr>
            <a:spLocks noGrp="1"/>
          </p:cNvSpPr>
          <p:nvPr>
            <p:ph idx="1"/>
          </p:nvPr>
        </p:nvSpPr>
        <p:spPr>
          <a:xfrm>
            <a:off x="734505" y="1496291"/>
            <a:ext cx="10300855" cy="4351338"/>
          </a:xfrm>
        </p:spPr>
        <p:txBody>
          <a:bodyPr>
            <a:normAutofit/>
          </a:bodyPr>
          <a:lstStyle/>
          <a:p>
            <a:r>
              <a:rPr lang="en-US" altLang="zh-CN" sz="2400" dirty="0" err="1"/>
              <a:t>NtQuerySystemInformation</a:t>
            </a:r>
            <a:endParaRPr lang="en-US" altLang="zh-CN" sz="2400" dirty="0"/>
          </a:p>
          <a:p>
            <a:pPr>
              <a:lnSpc>
                <a:spcPct val="150000"/>
              </a:lnSpc>
            </a:pPr>
            <a:r>
              <a:rPr lang="en-US" altLang="zh-CN" sz="2400" dirty="0" err="1">
                <a:highlight>
                  <a:srgbClr val="FFFF00"/>
                </a:highlight>
              </a:rPr>
              <a:t>SystemInformationClass</a:t>
            </a:r>
            <a:r>
              <a:rPr lang="zh-CN" altLang="en-US" sz="2400" dirty="0"/>
              <a:t>是一个类型信息，它大概提供了</a:t>
            </a:r>
            <a:r>
              <a:rPr lang="en-US" altLang="zh-CN" sz="2400" dirty="0"/>
              <a:t>50</a:t>
            </a:r>
            <a:r>
              <a:rPr lang="zh-CN" altLang="en-US" sz="2400" dirty="0"/>
              <a:t>余种信息，也就是我们可以通过这个函数对大约 </a:t>
            </a:r>
            <a:r>
              <a:rPr lang="en-US" altLang="zh-CN" sz="2400" dirty="0"/>
              <a:t>50</a:t>
            </a:r>
            <a:r>
              <a:rPr lang="zh-CN" altLang="en-US" sz="2400" dirty="0"/>
              <a:t>多种的系统信息进行探测或设置。</a:t>
            </a:r>
            <a:r>
              <a:rPr lang="en-US" altLang="zh-CN" sz="2400" dirty="0" err="1"/>
              <a:t>SystemInformation</a:t>
            </a:r>
            <a:r>
              <a:rPr lang="zh-CN" altLang="en-US" sz="2400" dirty="0"/>
              <a:t>是一个</a:t>
            </a:r>
            <a:r>
              <a:rPr lang="en-US" altLang="zh-CN" sz="2400" dirty="0"/>
              <a:t>LPVOID</a:t>
            </a:r>
            <a:r>
              <a:rPr lang="zh-CN" altLang="en-US" sz="2400" dirty="0"/>
              <a:t>型的指针，指向一个</a:t>
            </a:r>
            <a:r>
              <a:rPr lang="en-US" altLang="zh-CN" sz="2400" dirty="0"/>
              <a:t>buffer</a:t>
            </a:r>
            <a:r>
              <a:rPr lang="zh-CN" altLang="en-US" sz="2400" dirty="0"/>
              <a:t>接收我们想要获取的信息。</a:t>
            </a:r>
            <a:r>
              <a:rPr lang="en-US" altLang="zh-CN" sz="2400" dirty="0" err="1"/>
              <a:t>SystemInformationLength</a:t>
            </a:r>
            <a:r>
              <a:rPr lang="zh-CN" altLang="en-US" sz="2400" dirty="0"/>
              <a:t>是</a:t>
            </a:r>
            <a:r>
              <a:rPr lang="en-US" altLang="zh-CN" sz="2400" dirty="0" err="1"/>
              <a:t>SystemInformation</a:t>
            </a:r>
            <a:r>
              <a:rPr lang="zh-CN" altLang="en-US" sz="2400" dirty="0"/>
              <a:t>的长度，它根据探测的信息类型来决定。至于 </a:t>
            </a:r>
            <a:r>
              <a:rPr lang="en-US" altLang="zh-CN" sz="2400" dirty="0" err="1"/>
              <a:t>ReturnLength</a:t>
            </a:r>
            <a:r>
              <a:rPr lang="zh-CN" altLang="en-US" sz="2400" dirty="0"/>
              <a:t>则是系统返回的需要的长度，通常可以设置为空指针</a:t>
            </a:r>
            <a:r>
              <a:rPr lang="en-US" altLang="zh-CN" sz="2400" dirty="0"/>
              <a:t>(NULL)</a:t>
            </a:r>
            <a:r>
              <a:rPr lang="zh-CN" altLang="en-US" sz="2400" dirty="0"/>
              <a:t>。</a:t>
            </a:r>
          </a:p>
        </p:txBody>
      </p:sp>
    </p:spTree>
    <p:extLst>
      <p:ext uri="{BB962C8B-B14F-4D97-AF65-F5344CB8AC3E}">
        <p14:creationId xmlns:p14="http://schemas.microsoft.com/office/powerpoint/2010/main" val="370138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58D8B-9238-437F-9F68-9EF91A7794D9}"/>
              </a:ext>
            </a:extLst>
          </p:cNvPr>
          <p:cNvSpPr>
            <a:spLocks noGrp="1"/>
          </p:cNvSpPr>
          <p:nvPr>
            <p:ph type="title"/>
          </p:nvPr>
        </p:nvSpPr>
        <p:spPr>
          <a:xfrm>
            <a:off x="90055" y="0"/>
            <a:ext cx="10515600" cy="1325563"/>
          </a:xfrm>
        </p:spPr>
        <p:txBody>
          <a:bodyPr/>
          <a:lstStyle/>
          <a:p>
            <a:r>
              <a:rPr lang="en-US" altLang="zh-CN" dirty="0"/>
              <a:t>Windows Authorization Model</a:t>
            </a:r>
          </a:p>
        </p:txBody>
      </p:sp>
      <p:sp>
        <p:nvSpPr>
          <p:cNvPr id="3" name="内容占位符 2">
            <a:extLst>
              <a:ext uri="{FF2B5EF4-FFF2-40B4-BE49-F238E27FC236}">
                <a16:creationId xmlns:a16="http://schemas.microsoft.com/office/drawing/2014/main" id="{BC010ADE-0521-4A6B-BFE2-63D06995580A}"/>
              </a:ext>
            </a:extLst>
          </p:cNvPr>
          <p:cNvSpPr>
            <a:spLocks noGrp="1"/>
          </p:cNvSpPr>
          <p:nvPr>
            <p:ph idx="1"/>
          </p:nvPr>
        </p:nvSpPr>
        <p:spPr>
          <a:xfrm>
            <a:off x="501775" y="1325563"/>
            <a:ext cx="11517400" cy="4907807"/>
          </a:xfrm>
        </p:spPr>
        <p:txBody>
          <a:bodyPr>
            <a:normAutofit/>
          </a:bodyPr>
          <a:lstStyle/>
          <a:p>
            <a:r>
              <a:rPr lang="en-US" altLang="zh-CN" dirty="0">
                <a:effectLst>
                  <a:outerShdw blurRad="38100" dist="38100" dir="2700000" algn="tl">
                    <a:srgbClr val="000000">
                      <a:alpha val="43137"/>
                    </a:srgbClr>
                  </a:outerShdw>
                </a:effectLst>
              </a:rPr>
              <a:t>Security descriptor</a:t>
            </a:r>
          </a:p>
          <a:p>
            <a:pPr marL="0" indent="0">
              <a:buNone/>
            </a:pPr>
            <a:r>
              <a:rPr lang="en-US" altLang="zh-CN" dirty="0"/>
              <a:t>   </a:t>
            </a:r>
            <a:r>
              <a:rPr lang="zh-CN" altLang="en-US" sz="2400" dirty="0"/>
              <a:t>对于</a:t>
            </a:r>
            <a:r>
              <a:rPr lang="en-US" altLang="zh-CN" sz="2400" dirty="0"/>
              <a:t>windows,</a:t>
            </a:r>
            <a:r>
              <a:rPr lang="zh-CN" altLang="en-US" sz="2400" dirty="0"/>
              <a:t>我们要将每个系统资源看作一个</a:t>
            </a:r>
            <a:r>
              <a:rPr lang="en-US" altLang="zh-CN" sz="2400" dirty="0"/>
              <a:t>Object</a:t>
            </a:r>
            <a:r>
              <a:rPr lang="zh-CN" altLang="en-US" sz="2400" dirty="0"/>
              <a:t>，例如</a:t>
            </a:r>
            <a:r>
              <a:rPr lang="en-US" altLang="zh-CN" sz="2400" dirty="0"/>
              <a:t>files</a:t>
            </a:r>
            <a:r>
              <a:rPr lang="zh-CN" altLang="en-US" sz="2400" dirty="0"/>
              <a:t>、</a:t>
            </a:r>
            <a:endParaRPr lang="en-US" altLang="zh-CN" sz="2400" dirty="0"/>
          </a:p>
          <a:p>
            <a:pPr marL="0" indent="0">
              <a:buNone/>
            </a:pPr>
            <a:r>
              <a:rPr lang="en-US" altLang="zh-CN" sz="2400" dirty="0"/>
              <a:t>   directories</a:t>
            </a:r>
            <a:r>
              <a:rPr lang="zh-CN" altLang="en-US" sz="2400" dirty="0"/>
              <a:t>、</a:t>
            </a:r>
            <a:r>
              <a:rPr lang="en-US" altLang="zh-CN" sz="2400" dirty="0"/>
              <a:t>tokens</a:t>
            </a:r>
            <a:r>
              <a:rPr lang="zh-CN" altLang="en-US" sz="2400" dirty="0"/>
              <a:t>、</a:t>
            </a:r>
            <a:r>
              <a:rPr lang="en-US" altLang="zh-CN" sz="2400" dirty="0"/>
              <a:t>processes</a:t>
            </a:r>
            <a:r>
              <a:rPr lang="zh-CN" altLang="en-US" sz="2400" dirty="0"/>
              <a:t>、</a:t>
            </a:r>
            <a:r>
              <a:rPr lang="en-US" altLang="zh-CN" sz="2400" dirty="0"/>
              <a:t>threads</a:t>
            </a:r>
            <a:r>
              <a:rPr lang="zh-CN" altLang="en-US" sz="2400" dirty="0"/>
              <a:t>、</a:t>
            </a:r>
            <a:r>
              <a:rPr lang="en-US" altLang="zh-CN" sz="2400" dirty="0"/>
              <a:t>timers</a:t>
            </a:r>
            <a:r>
              <a:rPr lang="zh-CN" altLang="en-US" sz="2400" dirty="0"/>
              <a:t>、</a:t>
            </a:r>
            <a:r>
              <a:rPr lang="en-US" altLang="zh-CN" sz="2400" dirty="0"/>
              <a:t>mutexes </a:t>
            </a:r>
            <a:r>
              <a:rPr lang="zh-CN" altLang="en-US" sz="2400" dirty="0"/>
              <a:t>等等，</a:t>
            </a:r>
            <a:endParaRPr lang="en-US" altLang="zh-CN" sz="2400" dirty="0"/>
          </a:p>
          <a:p>
            <a:pPr marL="0" indent="0">
              <a:buNone/>
            </a:pPr>
            <a:r>
              <a:rPr lang="en-US" altLang="zh-CN" sz="2400" dirty="0"/>
              <a:t>   </a:t>
            </a:r>
            <a:r>
              <a:rPr lang="zh-CN" altLang="en-US" sz="2400" dirty="0"/>
              <a:t>每个</a:t>
            </a:r>
            <a:r>
              <a:rPr lang="en-US" altLang="zh-CN" sz="2400" dirty="0"/>
              <a:t>Object</a:t>
            </a:r>
            <a:r>
              <a:rPr lang="zh-CN" altLang="en-US" sz="2400" dirty="0"/>
              <a:t>都有与其相关的</a:t>
            </a:r>
            <a:r>
              <a:rPr lang="en-US" altLang="zh-CN" sz="2400" dirty="0"/>
              <a:t>Security descriptor  </a:t>
            </a:r>
          </a:p>
          <a:p>
            <a:r>
              <a:rPr lang="en-US" altLang="zh-CN" dirty="0">
                <a:effectLst>
                  <a:outerShdw blurRad="38100" dist="38100" dir="2700000" algn="tl">
                    <a:srgbClr val="000000">
                      <a:alpha val="43137"/>
                    </a:srgbClr>
                  </a:outerShdw>
                </a:effectLst>
              </a:rPr>
              <a:t>Security identifier</a:t>
            </a:r>
          </a:p>
          <a:p>
            <a:pPr marL="0" indent="0">
              <a:buNone/>
            </a:pPr>
            <a:r>
              <a:rPr lang="en-US" altLang="zh-CN" dirty="0"/>
              <a:t>   </a:t>
            </a:r>
            <a:r>
              <a:rPr lang="en-US" altLang="zh-CN" sz="2400" dirty="0"/>
              <a:t>SID</a:t>
            </a:r>
            <a:r>
              <a:rPr lang="zh-CN" altLang="en-US" sz="2400" dirty="0"/>
              <a:t>是安全标识符，是标识用户、组和计算机帐户的唯一的号码</a:t>
            </a:r>
            <a:endParaRPr lang="en-US" altLang="zh-CN" dirty="0"/>
          </a:p>
          <a:p>
            <a:r>
              <a:rPr lang="en-US" altLang="zh-CN" dirty="0">
                <a:effectLst>
                  <a:outerShdw blurRad="38100" dist="38100" dir="2700000" algn="tl">
                    <a:srgbClr val="000000">
                      <a:alpha val="43137"/>
                    </a:srgbClr>
                  </a:outerShdw>
                </a:effectLst>
              </a:rPr>
              <a:t>Access token</a:t>
            </a:r>
          </a:p>
          <a:p>
            <a:pPr marL="0" indent="0">
              <a:buNone/>
            </a:pPr>
            <a:r>
              <a:rPr lang="en-US" altLang="zh-CN" dirty="0"/>
              <a:t>   </a:t>
            </a:r>
            <a:r>
              <a:rPr lang="zh-CN" altLang="en-US" sz="2400" dirty="0"/>
              <a:t>访问令牌，当用户登陆时，系统创建一个访问令牌</a:t>
            </a:r>
            <a:r>
              <a:rPr lang="zh-CN" altLang="en-US" sz="2400" b="1" dirty="0"/>
              <a:t>，</a:t>
            </a:r>
            <a:r>
              <a:rPr lang="zh-CN" altLang="en-US" sz="2400" dirty="0"/>
              <a:t>然后以该用户身份</a:t>
            </a:r>
            <a:endParaRPr lang="en-US" altLang="zh-CN" sz="2400" dirty="0"/>
          </a:p>
          <a:p>
            <a:pPr marL="0" indent="0">
              <a:buNone/>
            </a:pPr>
            <a:r>
              <a:rPr lang="zh-CN" altLang="en-US" sz="2400" dirty="0"/>
              <a:t>   运行的的所有进程都拥有该令牌的一个拷贝。</a:t>
            </a:r>
          </a:p>
        </p:txBody>
      </p:sp>
    </p:spTree>
    <p:extLst>
      <p:ext uri="{BB962C8B-B14F-4D97-AF65-F5344CB8AC3E}">
        <p14:creationId xmlns:p14="http://schemas.microsoft.com/office/powerpoint/2010/main" val="378654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58D8B-9238-437F-9F68-9EF91A7794D9}"/>
              </a:ext>
            </a:extLst>
          </p:cNvPr>
          <p:cNvSpPr>
            <a:spLocks noGrp="1"/>
          </p:cNvSpPr>
          <p:nvPr>
            <p:ph type="title"/>
          </p:nvPr>
        </p:nvSpPr>
        <p:spPr>
          <a:xfrm>
            <a:off x="90055" y="0"/>
            <a:ext cx="10515600" cy="1325563"/>
          </a:xfrm>
        </p:spPr>
        <p:txBody>
          <a:bodyPr/>
          <a:lstStyle/>
          <a:p>
            <a:r>
              <a:rPr lang="en-US" altLang="zh-CN" dirty="0"/>
              <a:t>Windows Authorization Model</a:t>
            </a:r>
          </a:p>
        </p:txBody>
      </p:sp>
      <p:sp>
        <p:nvSpPr>
          <p:cNvPr id="3" name="内容占位符 2">
            <a:extLst>
              <a:ext uri="{FF2B5EF4-FFF2-40B4-BE49-F238E27FC236}">
                <a16:creationId xmlns:a16="http://schemas.microsoft.com/office/drawing/2014/main" id="{BC010ADE-0521-4A6B-BFE2-63D06995580A}"/>
              </a:ext>
            </a:extLst>
          </p:cNvPr>
          <p:cNvSpPr>
            <a:spLocks noGrp="1"/>
          </p:cNvSpPr>
          <p:nvPr>
            <p:ph idx="1"/>
          </p:nvPr>
        </p:nvSpPr>
        <p:spPr>
          <a:xfrm>
            <a:off x="501775" y="1325563"/>
            <a:ext cx="10518159" cy="2727963"/>
          </a:xfrm>
        </p:spPr>
        <p:txBody>
          <a:bodyPr>
            <a:normAutofit lnSpcReduction="10000"/>
          </a:bodyPr>
          <a:lstStyle/>
          <a:p>
            <a:pPr>
              <a:lnSpc>
                <a:spcPct val="150000"/>
              </a:lnSpc>
            </a:pPr>
            <a:r>
              <a:rPr lang="zh-CN" altLang="en-US" sz="2400" dirty="0"/>
              <a:t>当某个进程希望访问一个对象，访问验证算法就会</a:t>
            </a:r>
            <a:r>
              <a:rPr lang="en-US" altLang="zh-CN" sz="2400" dirty="0"/>
              <a:t>check</a:t>
            </a:r>
            <a:r>
              <a:rPr lang="zh-CN" altLang="en-US" sz="2400" dirty="0"/>
              <a:t>这个进程是否能够访问这些资源，大致过程是查看这个对象中的安全描述符中的访问控制权列表，然后去和进程</a:t>
            </a:r>
            <a:r>
              <a:rPr lang="en-US" altLang="zh-CN" sz="2400" dirty="0"/>
              <a:t>token</a:t>
            </a:r>
            <a:r>
              <a:rPr lang="zh-CN" altLang="en-US" sz="2400" dirty="0"/>
              <a:t>中的</a:t>
            </a:r>
            <a:r>
              <a:rPr lang="en-US" altLang="zh-CN" sz="2400" dirty="0"/>
              <a:t>SID</a:t>
            </a:r>
            <a:r>
              <a:rPr lang="zh-CN" altLang="en-US" sz="2400" dirty="0"/>
              <a:t>相比较。也就是说</a:t>
            </a:r>
            <a:r>
              <a:rPr lang="en-US" altLang="zh-CN" sz="2400" dirty="0"/>
              <a:t>SID</a:t>
            </a:r>
            <a:r>
              <a:rPr lang="zh-CN" altLang="en-US" sz="2400" dirty="0"/>
              <a:t>是被访问验证算法用来允许或者拒绝一个进程去访问一个指定对象的条件。如果我们能够控制进程的</a:t>
            </a:r>
            <a:r>
              <a:rPr lang="en-US" altLang="zh-CN" sz="2400" dirty="0"/>
              <a:t>token,</a:t>
            </a:r>
            <a:r>
              <a:rPr lang="zh-CN" altLang="en-US" sz="2400" dirty="0"/>
              <a:t>那我们就能访问任何一个本地资源。</a:t>
            </a:r>
          </a:p>
        </p:txBody>
      </p:sp>
    </p:spTree>
    <p:extLst>
      <p:ext uri="{BB962C8B-B14F-4D97-AF65-F5344CB8AC3E}">
        <p14:creationId xmlns:p14="http://schemas.microsoft.com/office/powerpoint/2010/main" val="385012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58D8B-9238-437F-9F68-9EF91A7794D9}"/>
              </a:ext>
            </a:extLst>
          </p:cNvPr>
          <p:cNvSpPr>
            <a:spLocks noGrp="1"/>
          </p:cNvSpPr>
          <p:nvPr>
            <p:ph type="title"/>
          </p:nvPr>
        </p:nvSpPr>
        <p:spPr>
          <a:xfrm>
            <a:off x="90055" y="0"/>
            <a:ext cx="10515600" cy="1325563"/>
          </a:xfrm>
        </p:spPr>
        <p:txBody>
          <a:bodyPr/>
          <a:lstStyle/>
          <a:p>
            <a:r>
              <a:rPr lang="en-US" altLang="zh-CN" dirty="0"/>
              <a:t>Windows Authorization Model</a:t>
            </a:r>
          </a:p>
        </p:txBody>
      </p:sp>
      <p:sp>
        <p:nvSpPr>
          <p:cNvPr id="3" name="内容占位符 2">
            <a:extLst>
              <a:ext uri="{FF2B5EF4-FFF2-40B4-BE49-F238E27FC236}">
                <a16:creationId xmlns:a16="http://schemas.microsoft.com/office/drawing/2014/main" id="{BC010ADE-0521-4A6B-BFE2-63D06995580A}"/>
              </a:ext>
            </a:extLst>
          </p:cNvPr>
          <p:cNvSpPr>
            <a:spLocks noGrp="1"/>
          </p:cNvSpPr>
          <p:nvPr>
            <p:ph idx="1"/>
          </p:nvPr>
        </p:nvSpPr>
        <p:spPr>
          <a:xfrm>
            <a:off x="501775" y="1325563"/>
            <a:ext cx="10518159" cy="4245678"/>
          </a:xfrm>
        </p:spPr>
        <p:txBody>
          <a:bodyPr>
            <a:normAutofit/>
          </a:bodyPr>
          <a:lstStyle/>
          <a:p>
            <a:pPr>
              <a:lnSpc>
                <a:spcPct val="150000"/>
              </a:lnSpc>
            </a:pPr>
            <a:r>
              <a:rPr lang="zh-CN" altLang="en-US" sz="2400" dirty="0"/>
              <a:t>控制了</a:t>
            </a:r>
            <a:r>
              <a:rPr lang="en-US" altLang="zh-CN" sz="2400" dirty="0"/>
              <a:t>token</a:t>
            </a:r>
            <a:r>
              <a:rPr lang="zh-CN" altLang="en-US" sz="2400" dirty="0"/>
              <a:t>，相当于控制了其身后的与安全相关的对象，从一个已给进程中盗取</a:t>
            </a:r>
            <a:r>
              <a:rPr lang="en-US" altLang="zh-CN" sz="2400" dirty="0"/>
              <a:t>token</a:t>
            </a:r>
            <a:r>
              <a:rPr lang="zh-CN" altLang="en-US" sz="2400" dirty="0"/>
              <a:t>也就相当于获取了对方的所有权限。</a:t>
            </a:r>
            <a:endParaRPr lang="en-US" altLang="zh-CN" sz="2400" dirty="0"/>
          </a:p>
          <a:p>
            <a:pPr>
              <a:lnSpc>
                <a:spcPct val="150000"/>
              </a:lnSpc>
            </a:pPr>
            <a:r>
              <a:rPr lang="zh-CN" altLang="en-US" sz="2400" dirty="0"/>
              <a:t>如何找到当前进程的</a:t>
            </a:r>
            <a:r>
              <a:rPr lang="en-US" altLang="zh-CN" sz="2400" dirty="0"/>
              <a:t>token</a:t>
            </a:r>
          </a:p>
          <a:p>
            <a:pPr>
              <a:lnSpc>
                <a:spcPct val="150000"/>
              </a:lnSpc>
            </a:pPr>
            <a:r>
              <a:rPr lang="zh-CN" altLang="en-US" sz="2400" dirty="0"/>
              <a:t>获取当前进程的</a:t>
            </a:r>
            <a:r>
              <a:rPr lang="en-US" altLang="zh-CN" sz="2400" dirty="0"/>
              <a:t>EPROCESS</a:t>
            </a:r>
            <a:r>
              <a:rPr lang="zh-CN" altLang="en-US" sz="2400" dirty="0"/>
              <a:t>，</a:t>
            </a:r>
            <a:r>
              <a:rPr lang="en-US" altLang="zh-CN" sz="2400" dirty="0"/>
              <a:t>token</a:t>
            </a:r>
            <a:r>
              <a:rPr lang="zh-CN" altLang="en-US" sz="2400" dirty="0"/>
              <a:t>所在的位置与</a:t>
            </a:r>
            <a:r>
              <a:rPr lang="en-US" altLang="zh-CN" sz="2400" dirty="0"/>
              <a:t>EPROCESS</a:t>
            </a:r>
            <a:r>
              <a:rPr lang="zh-CN" altLang="en-US" sz="2400" dirty="0"/>
              <a:t>的偏移量因</a:t>
            </a:r>
            <a:r>
              <a:rPr lang="en-US" altLang="zh-CN" sz="2400" dirty="0"/>
              <a:t>WINDOWS</a:t>
            </a:r>
            <a:r>
              <a:rPr lang="zh-CN" altLang="en-US" sz="2400" dirty="0"/>
              <a:t>版本不同而不同，我们也可以使用导出的</a:t>
            </a:r>
            <a:r>
              <a:rPr lang="en-US" altLang="zh-CN" sz="2400" dirty="0"/>
              <a:t>kernel </a:t>
            </a:r>
            <a:r>
              <a:rPr lang="en-US" altLang="zh-CN" sz="2400" dirty="0" err="1"/>
              <a:t>api</a:t>
            </a:r>
            <a:r>
              <a:rPr lang="en-US" altLang="zh-CN" sz="2400" dirty="0"/>
              <a:t> </a:t>
            </a:r>
            <a:r>
              <a:rPr lang="en-US" altLang="zh-CN" sz="2400" dirty="0" err="1"/>
              <a:t>PsReferencePrimaryToken</a:t>
            </a:r>
            <a:r>
              <a:rPr lang="en-US" altLang="zh-CN" sz="2400" dirty="0"/>
              <a:t>()</a:t>
            </a:r>
            <a:r>
              <a:rPr lang="zh-CN" altLang="en-US" sz="2400" dirty="0"/>
              <a:t>，来获取指向</a:t>
            </a:r>
            <a:r>
              <a:rPr lang="en-US" altLang="zh-CN" sz="2400" dirty="0"/>
              <a:t>token</a:t>
            </a:r>
            <a:r>
              <a:rPr lang="zh-CN" altLang="en-US" sz="2400" dirty="0"/>
              <a:t>的指针。</a:t>
            </a:r>
            <a:endParaRPr lang="en-US" altLang="zh-CN" sz="2400" dirty="0"/>
          </a:p>
        </p:txBody>
      </p:sp>
    </p:spTree>
    <p:extLst>
      <p:ext uri="{BB962C8B-B14F-4D97-AF65-F5344CB8AC3E}">
        <p14:creationId xmlns:p14="http://schemas.microsoft.com/office/powerpoint/2010/main" val="3936137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912</Words>
  <Application>Microsoft Office PowerPoint</Application>
  <PresentationFormat>宽屏</PresentationFormat>
  <Paragraphs>85</Paragraphs>
  <Slides>19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Helvetica Neue</vt:lpstr>
      <vt:lpstr>等线</vt:lpstr>
      <vt:lpstr>等线 Light</vt:lpstr>
      <vt:lpstr>Arial</vt:lpstr>
      <vt:lpstr>Office 主题​​</vt:lpstr>
      <vt:lpstr>Windows Kernel Exploition</vt:lpstr>
      <vt:lpstr>目录</vt:lpstr>
      <vt:lpstr>From UserLand to KernelLand</vt:lpstr>
      <vt:lpstr>Kernel Information Gather</vt:lpstr>
      <vt:lpstr>Kernel Information Gather</vt:lpstr>
      <vt:lpstr>Kernel Information Gather</vt:lpstr>
      <vt:lpstr>Windows Authorization Model</vt:lpstr>
      <vt:lpstr>Windows Authorization Model</vt:lpstr>
      <vt:lpstr>Windows Authorization Model</vt:lpstr>
      <vt:lpstr>Building The Shellcode</vt:lpstr>
      <vt:lpstr>Building The Shellcode</vt:lpstr>
      <vt:lpstr>Building The Shellcode</vt:lpstr>
      <vt:lpstr>Practical Windows Exploiting</vt:lpstr>
      <vt:lpstr>Practical Windows Exploiting</vt:lpstr>
      <vt:lpstr>Practical Windows Exploiting</vt:lpstr>
      <vt:lpstr>Practical Windows Exploiting</vt:lpstr>
      <vt:lpstr>Practical Windows Exploiting</vt:lpstr>
      <vt:lpstr>Practical Windows Exploiting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Kernel Exploition</dc:title>
  <dc:creator>chang wang</dc:creator>
  <cp:lastModifiedBy>chang wang</cp:lastModifiedBy>
  <cp:revision>28</cp:revision>
  <dcterms:created xsi:type="dcterms:W3CDTF">2017-07-20T12:23:42Z</dcterms:created>
  <dcterms:modified xsi:type="dcterms:W3CDTF">2017-07-21T07:31:25Z</dcterms:modified>
</cp:coreProperties>
</file>