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44"/>
  </p:notesMasterIdLst>
  <p:sldIdLst>
    <p:sldId id="565" r:id="rId2"/>
    <p:sldId id="862" r:id="rId3"/>
    <p:sldId id="863" r:id="rId4"/>
    <p:sldId id="864" r:id="rId5"/>
    <p:sldId id="865" r:id="rId6"/>
    <p:sldId id="886" r:id="rId7"/>
    <p:sldId id="887" r:id="rId8"/>
    <p:sldId id="888" r:id="rId9"/>
    <p:sldId id="866" r:id="rId10"/>
    <p:sldId id="889" r:id="rId11"/>
    <p:sldId id="890" r:id="rId12"/>
    <p:sldId id="891" r:id="rId13"/>
    <p:sldId id="892" r:id="rId14"/>
    <p:sldId id="893" r:id="rId15"/>
    <p:sldId id="868" r:id="rId16"/>
    <p:sldId id="869" r:id="rId17"/>
    <p:sldId id="870" r:id="rId18"/>
    <p:sldId id="871" r:id="rId19"/>
    <p:sldId id="872" r:id="rId20"/>
    <p:sldId id="873" r:id="rId21"/>
    <p:sldId id="894" r:id="rId22"/>
    <p:sldId id="895" r:id="rId23"/>
    <p:sldId id="896" r:id="rId24"/>
    <p:sldId id="897" r:id="rId25"/>
    <p:sldId id="874" r:id="rId26"/>
    <p:sldId id="898" r:id="rId27"/>
    <p:sldId id="899" r:id="rId28"/>
    <p:sldId id="900" r:id="rId29"/>
    <p:sldId id="901" r:id="rId30"/>
    <p:sldId id="902" r:id="rId31"/>
    <p:sldId id="903" r:id="rId32"/>
    <p:sldId id="904" r:id="rId33"/>
    <p:sldId id="905" r:id="rId34"/>
    <p:sldId id="906" r:id="rId35"/>
    <p:sldId id="907" r:id="rId36"/>
    <p:sldId id="908" r:id="rId37"/>
    <p:sldId id="909" r:id="rId38"/>
    <p:sldId id="910" r:id="rId39"/>
    <p:sldId id="911" r:id="rId40"/>
    <p:sldId id="884" r:id="rId41"/>
    <p:sldId id="885" r:id="rId42"/>
    <p:sldId id="812" r:id="rId4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9">
          <p15:clr>
            <a:srgbClr val="A4A3A4"/>
          </p15:clr>
        </p15:guide>
        <p15:guide id="2" pos="2891">
          <p15:clr>
            <a:srgbClr val="A4A3A4"/>
          </p15:clr>
        </p15:guide>
      </p15:sldGuideLst>
    </p:ext>
    <p:ext uri="{2D200454-40CA-4A62-9FC3-DE9A4176ACB9}">
      <p15:notesGuideLst xmlns:p15="http://schemas.microsoft.com/office/powerpoint/2012/main">
        <p15:guide id="1" orient="horz" pos="3236">
          <p15:clr>
            <a:srgbClr val="A4A3A4"/>
          </p15:clr>
        </p15:guide>
        <p15:guide id="2" pos="22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nyan Zou" initials="" lastIdx="1" clrIdx="0"/>
  <p:cmAuthor id="1" name="zhang"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BFBFBF"/>
    <a:srgbClr val="FF0000"/>
    <a:srgbClr val="FFFFCC"/>
    <a:srgbClr val="990033"/>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00" autoAdjust="0"/>
    <p:restoredTop sz="90901" autoAdjust="0"/>
  </p:normalViewPr>
  <p:slideViewPr>
    <p:cSldViewPr>
      <p:cViewPr>
        <p:scale>
          <a:sx n="87" d="100"/>
          <a:sy n="87" d="100"/>
        </p:scale>
        <p:origin x="304" y="144"/>
      </p:cViewPr>
      <p:guideLst>
        <p:guide orient="horz" pos="2169"/>
        <p:guide pos="2891"/>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02"/>
    </p:cViewPr>
  </p:sorterViewPr>
  <p:notesViewPr>
    <p:cSldViewPr>
      <p:cViewPr varScale="1">
        <p:scale>
          <a:sx n="54" d="100"/>
          <a:sy n="54" d="100"/>
        </p:scale>
        <p:origin x="-2880" y="-84"/>
      </p:cViewPr>
      <p:guideLst>
        <p:guide orient="horz" pos="3236"/>
        <p:guide pos="2244"/>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0.wmf"/><Relationship Id="rId5" Type="http://schemas.openxmlformats.org/officeDocument/2006/relationships/image" Target="../media/image11.wmf"/><Relationship Id="rId1" Type="http://schemas.openxmlformats.org/officeDocument/2006/relationships/image" Target="../media/image7.wmf"/><Relationship Id="rId2"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bwMode="auto">
          <a:xfrm>
            <a:off x="0" y="0"/>
            <a:ext cx="3076575" cy="511175"/>
          </a:xfrm>
          <a:prstGeom prst="rect">
            <a:avLst/>
          </a:prstGeom>
          <a:noFill/>
          <a:ln>
            <a:noFill/>
          </a:ln>
        </p:spPr>
        <p:txBody>
          <a:bodyPr vert="horz" wrap="square" lIns="99048" tIns="49524" rIns="99048" bIns="49524" numCol="1" anchor="t" anchorCtr="0" compatLnSpc="1"/>
          <a:lstStyle>
            <a:lvl1pPr defTabSz="990600">
              <a:defRPr sz="1300">
                <a:latin typeface="Calibri" panose="020F050202020403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bwMode="auto">
          <a:xfrm>
            <a:off x="4021138" y="0"/>
            <a:ext cx="3076575" cy="511175"/>
          </a:xfrm>
          <a:prstGeom prst="rect">
            <a:avLst/>
          </a:prstGeom>
          <a:noFill/>
          <a:ln>
            <a:noFill/>
          </a:ln>
        </p:spPr>
        <p:txBody>
          <a:bodyPr vert="horz" wrap="square" lIns="99048" tIns="49524" rIns="99048" bIns="49524" numCol="1" anchor="t" anchorCtr="0" compatLnSpc="1"/>
          <a:lstStyle>
            <a:lvl1pPr algn="r" defTabSz="990600">
              <a:defRPr sz="1300">
                <a:latin typeface="Calibri" panose="020F0502020204030204" pitchFamily="34" charset="0"/>
                <a:ea typeface="宋体" panose="02010600030101010101" pitchFamily="2" charset="-122"/>
              </a:defRPr>
            </a:lvl1pPr>
          </a:lstStyle>
          <a:p>
            <a:pPr>
              <a:defRPr/>
            </a:pPr>
            <a:fld id="{20D1A713-AE76-4234-915C-52F50BDB7085}" type="datetimeFigureOut">
              <a:rPr lang="zh-CN" altLang="en-US"/>
              <a:t>17/3/17</a:t>
            </a:fld>
            <a:endParaRPr lang="en-US" altLang="zh-CN"/>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bwMode="auto">
          <a:xfrm>
            <a:off x="709613" y="4860925"/>
            <a:ext cx="5680075" cy="4605338"/>
          </a:xfrm>
          <a:prstGeom prst="rect">
            <a:avLst/>
          </a:prstGeom>
          <a:noFill/>
          <a:ln>
            <a:noFill/>
          </a:ln>
        </p:spPr>
        <p:txBody>
          <a:bodyPr vert="horz" wrap="square" lIns="99048" tIns="49524" rIns="99048" bIns="49524"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bwMode="auto">
          <a:xfrm>
            <a:off x="0" y="9721850"/>
            <a:ext cx="3076575" cy="511175"/>
          </a:xfrm>
          <a:prstGeom prst="rect">
            <a:avLst/>
          </a:prstGeom>
          <a:noFill/>
          <a:ln>
            <a:noFill/>
          </a:ln>
        </p:spPr>
        <p:txBody>
          <a:bodyPr vert="horz" wrap="square" lIns="99048" tIns="49524" rIns="99048" bIns="49524" numCol="1" anchor="b" anchorCtr="0" compatLnSpc="1"/>
          <a:lstStyle>
            <a:lvl1pPr defTabSz="990600">
              <a:defRPr sz="1300">
                <a:latin typeface="Calibri" panose="020F050202020403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bwMode="auto">
          <a:xfrm>
            <a:off x="4021138" y="9721850"/>
            <a:ext cx="3076575" cy="511175"/>
          </a:xfrm>
          <a:prstGeom prst="rect">
            <a:avLst/>
          </a:prstGeom>
          <a:noFill/>
          <a:ln>
            <a:noFill/>
          </a:ln>
        </p:spPr>
        <p:txBody>
          <a:bodyPr vert="horz" wrap="square" lIns="99048" tIns="49524" rIns="99048" bIns="49524" numCol="1" anchor="b" anchorCtr="0" compatLnSpc="1"/>
          <a:lstStyle>
            <a:lvl1pPr algn="r" defTabSz="990600">
              <a:defRPr sz="1300">
                <a:latin typeface="Calibri" panose="020F0502020204030204" pitchFamily="34" charset="0"/>
              </a:defRPr>
            </a:lvl1pPr>
          </a:lstStyle>
          <a:p>
            <a:fld id="{50331A34-5652-4C69-B584-9EF95E1823F4}" type="slidenum">
              <a:rPr lang="zh-CN" altLang="en-US"/>
              <a:t>‹#›</a:t>
            </a:fld>
            <a:endParaRPr lang="en-US" altLang="zh-CN"/>
          </a:p>
        </p:txBody>
      </p:sp>
    </p:spTree>
    <p:extLst>
      <p:ext uri="{BB962C8B-B14F-4D97-AF65-F5344CB8AC3E}">
        <p14:creationId xmlns:p14="http://schemas.microsoft.com/office/powerpoint/2010/main" val="29560092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0331A34-5652-4C69-B584-9EF95E1823F4}" type="slidenum">
              <a:rPr lang="zh-CN" altLang="en-US" smtClean="0"/>
              <a:t>1</a:t>
            </a:fld>
            <a:endParaRPr lang="en-US" altLang="zh-CN" dirty="0"/>
          </a:p>
        </p:txBody>
      </p:sp>
    </p:spTree>
    <p:extLst>
      <p:ext uri="{BB962C8B-B14F-4D97-AF65-F5344CB8AC3E}">
        <p14:creationId xmlns:p14="http://schemas.microsoft.com/office/powerpoint/2010/main" val="2711544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zh-CN" altLang="en-US"/>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fld id="{089AA343-AFAD-AE43-8A9C-D875DC7F4959}" type="slidenum">
              <a:rPr lang="zh-CN" altLang="en-US"/>
              <a:pPr/>
              <a:t>42</a:t>
            </a:fld>
            <a:endParaRPr lang="zh-CN" altLang="en-US"/>
          </a:p>
        </p:txBody>
      </p:sp>
    </p:spTree>
    <p:extLst>
      <p:ext uri="{BB962C8B-B14F-4D97-AF65-F5344CB8AC3E}">
        <p14:creationId xmlns:p14="http://schemas.microsoft.com/office/powerpoint/2010/main" val="1965494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764708"/>
            <a:ext cx="7772400" cy="1470025"/>
          </a:xfrm>
        </p:spPr>
        <p:txBody>
          <a:bodyPr/>
          <a:lstStyle>
            <a:lvl1pPr algn="ctr">
              <a:defRPr sz="3600" b="0" baseline="0">
                <a:solidFill>
                  <a:schemeClr val="bg1"/>
                </a:solidFill>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95536" y="2492896"/>
            <a:ext cx="7772400" cy="504056"/>
          </a:xfrm>
        </p:spPr>
        <p:txBody>
          <a:bodyPr/>
          <a:lstStyle>
            <a:lvl1pPr marL="0" indent="0" algn="ctr">
              <a:buNone/>
              <a:defRPr sz="2600" b="1" i="0" baseline="0">
                <a:solidFill>
                  <a:schemeClr val="bg1"/>
                </a:solidFill>
                <a:ea typeface="宋体" panose="0201060003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1560" y="620713"/>
            <a:ext cx="7848872" cy="431800"/>
          </a:xfrm>
        </p:spPr>
        <p:txBody>
          <a:bodyPr>
            <a:noAutofit/>
          </a:bodyPr>
          <a:lstStyle>
            <a:lvl1pPr>
              <a:defRPr sz="4000" b="1" i="0" baseline="0">
                <a:latin typeface="Nyala" panose="02000504070300020003" pitchFamily="2" charset="0"/>
                <a:ea typeface="隶书" panose="020105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40768"/>
            <a:ext cx="8229600" cy="4785395"/>
          </a:xfrm>
        </p:spPr>
        <p:txBody>
          <a:bodyPr/>
          <a:lstStyle>
            <a:lvl1pPr marL="342900" indent="-342900">
              <a:buClr>
                <a:schemeClr val="tx2"/>
              </a:buClr>
              <a:buSzPct val="70000"/>
              <a:buFont typeface="Wingdings" panose="05000000000000000000" pitchFamily="2" charset="2"/>
              <a:buChar char="l"/>
              <a:defRPr sz="2800" baseline="0">
                <a:latin typeface="Trebuchet MS" panose="020B0603020202020204" pitchFamily="34" charset="0"/>
                <a:ea typeface="微软雅黑" panose="020B0503020204020204" pitchFamily="34" charset="-122"/>
              </a:defRPr>
            </a:lvl1pPr>
            <a:lvl2pPr marL="742950" indent="-285750">
              <a:buClr>
                <a:schemeClr val="tx2"/>
              </a:buClr>
              <a:buSzPct val="50000"/>
              <a:buFont typeface="Wingdings" panose="05000000000000000000" pitchFamily="2" charset="2"/>
              <a:buChar char="u"/>
              <a:defRPr b="1" baseline="0">
                <a:latin typeface="Footlight MT Light" panose="0204060206030A020304" pitchFamily="18" charset="0"/>
                <a:ea typeface="楷体" panose="02010609060101010101" pitchFamily="49" charset="-122"/>
              </a:defRPr>
            </a:lvl2pPr>
            <a:lvl3pPr>
              <a:buClr>
                <a:schemeClr val="tx2"/>
              </a:buClr>
              <a:defRPr b="1" baseline="0">
                <a:latin typeface="Tahoma" panose="020B0604030504040204" pitchFamily="34" charset="0"/>
                <a:ea typeface="宋体" panose="02010600030101010101" pitchFamily="2"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日期占位符 3"/>
          <p:cNvSpPr>
            <a:spLocks noGrp="1"/>
          </p:cNvSpPr>
          <p:nvPr>
            <p:ph type="dt" sz="half" idx="10"/>
          </p:nvPr>
        </p:nvSpPr>
        <p:spPr/>
        <p:txBody>
          <a:bodyPr/>
          <a:lstStyle>
            <a:lvl1pPr>
              <a:defRPr/>
            </a:lvl1pPr>
          </a:lstStyle>
          <a:p>
            <a:pPr>
              <a:defRPr/>
            </a:pPr>
            <a:fld id="{44423F96-A2D2-9342-8F0F-45646DBB0666}" type="datetime1">
              <a:rPr lang="zh-CN" altLang="en-US" smtClean="0"/>
              <a:t>17/3/17</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dirty="0" smtClean="0"/>
              <a:t>RD5-NaSS</a:t>
            </a:r>
            <a:r>
              <a:rPr lang="zh-CN" altLang="en-US" dirty="0" smtClean="0"/>
              <a:t>项目管理文件</a:t>
            </a:r>
          </a:p>
        </p:txBody>
      </p:sp>
      <p:sp>
        <p:nvSpPr>
          <p:cNvPr id="6" name="灯片编号占位符 5"/>
          <p:cNvSpPr>
            <a:spLocks noGrp="1"/>
          </p:cNvSpPr>
          <p:nvPr>
            <p:ph type="sldNum" sz="quarter" idx="12"/>
          </p:nvPr>
        </p:nvSpPr>
        <p:spPr/>
        <p:txBody>
          <a:bodyPr/>
          <a:lstStyle>
            <a:lvl1pPr>
              <a:defRPr/>
            </a:lvl1pPr>
          </a:lstStyle>
          <a:p>
            <a:fld id="{FBF6391E-87A0-49D3-BF2F-9D07B9E89DFB}"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5" name="日期占位符 3"/>
          <p:cNvSpPr>
            <a:spLocks noGrp="1"/>
          </p:cNvSpPr>
          <p:nvPr>
            <p:ph type="dt" sz="half" idx="10"/>
          </p:nvPr>
        </p:nvSpPr>
        <p:spPr/>
        <p:txBody>
          <a:bodyPr/>
          <a:lstStyle>
            <a:lvl1pPr>
              <a:defRPr/>
            </a:lvl1pPr>
          </a:lstStyle>
          <a:p>
            <a:pPr>
              <a:defRPr/>
            </a:pPr>
            <a:fld id="{6CA728F1-1448-6948-A272-A944F251F00F}" type="datetime1">
              <a:rPr lang="zh-CN" altLang="en-US" smtClean="0"/>
              <a:t>17/3/17</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r>
              <a:rPr lang="en-US" altLang="zh-CN" dirty="0" smtClean="0"/>
              <a:t>RD5-NaSS</a:t>
            </a:r>
            <a:r>
              <a:rPr lang="zh-CN" altLang="en-US" dirty="0" smtClean="0"/>
              <a:t>项目管理文件</a:t>
            </a:r>
            <a:endParaRPr lang="zh-CN" altLang="en-US" dirty="0"/>
          </a:p>
        </p:txBody>
      </p:sp>
      <p:sp>
        <p:nvSpPr>
          <p:cNvPr id="7" name="灯片编号占位符 5"/>
          <p:cNvSpPr>
            <a:spLocks noGrp="1"/>
          </p:cNvSpPr>
          <p:nvPr>
            <p:ph type="sldNum" sz="quarter" idx="12"/>
          </p:nvPr>
        </p:nvSpPr>
        <p:spPr/>
        <p:txBody>
          <a:bodyPr/>
          <a:lstStyle>
            <a:lvl1pPr>
              <a:defRPr/>
            </a:lvl1pPr>
          </a:lstStyle>
          <a:p>
            <a:fld id="{D8D5D09F-B0D5-49AC-8D09-B86EDA76754E}" type="slidenum">
              <a:rPr lang="zh-CN" altLang="en-US" smtClean="0"/>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F95C111-8203-F94F-955A-AAA5B1C9A634}" type="datetime1">
              <a:rPr lang="zh-CN" altLang="en-US" smtClean="0"/>
              <a:t>17/3/17</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r>
              <a:rPr lang="en-US" altLang="zh-CN" smtClean="0"/>
              <a:t>RD5-NaSS</a:t>
            </a:r>
            <a:r>
              <a:rPr lang="zh-CN" altLang="en-US" smtClean="0"/>
              <a:t>项目管理文件</a:t>
            </a:r>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DD944425-E6AA-4B83-BACA-0A017525621A}" type="slidenum">
              <a:rPr lang="zh-CN" altLang="en-US" smtClean="0"/>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CA32A3-1B38-3145-A845-62AE32C9000E}" type="datetime1">
              <a:rPr lang="zh-CN" altLang="en-US" smtClean="0"/>
              <a:t>17/3/17</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smtClean="0"/>
              <a:t>RD5-NaSS</a:t>
            </a:r>
            <a:r>
              <a:rPr lang="zh-CN" altLang="en-US" smtClean="0"/>
              <a:t>项目管理文件</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910ED98-D57E-4FF3-9CBC-F22F652CFEFF}"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5" name="灯片编号占位符 5"/>
          <p:cNvSpPr txBox="1">
            <a:spLocks/>
          </p:cNvSpPr>
          <p:nvPr userDrawn="1"/>
        </p:nvSpPr>
        <p:spPr>
          <a:xfrm>
            <a:off x="6553200" y="6356350"/>
            <a:ext cx="2133600" cy="365125"/>
          </a:xfrm>
          <a:prstGeom prst="rect">
            <a:avLst/>
          </a:prstGeom>
        </p:spPr>
        <p:txBody>
          <a:bodyPr anchor="ctr"/>
          <a:lstStyle>
            <a:lvl1pPr algn="r">
              <a:defRPr sz="1200">
                <a:solidFill>
                  <a:schemeClr val="tx1">
                    <a:tint val="75000"/>
                  </a:schemeClr>
                </a:solidFill>
              </a:defRPr>
            </a:lvl1pPr>
          </a:lstStyle>
          <a:p>
            <a:pPr eaLnBrk="1" hangingPunct="1">
              <a:defRPr/>
            </a:pPr>
            <a:fld id="{11B530BA-D891-DB48-9ECF-3A1D3E379E0E}" type="slidenum">
              <a:rPr lang="en-US" altLang="zh-CN" smtClean="0">
                <a:ea typeface="宋体" panose="02010600030101010101" pitchFamily="2" charset="-122"/>
              </a:rPr>
              <a:pPr eaLnBrk="1" hangingPunct="1">
                <a:defRPr/>
              </a:pPr>
              <a:t>‹#›</a:t>
            </a:fld>
            <a:endParaRPr lang="en-US" altLang="zh-CN">
              <a:ea typeface="宋体" panose="02010600030101010101" pitchFamily="2" charset="-122"/>
            </a:endParaRPr>
          </a:p>
        </p:txBody>
      </p:sp>
      <p:pic>
        <p:nvPicPr>
          <p:cNvPr id="6" name="图片 3" descr="IMG_5097.png"/>
          <p:cNvPicPr>
            <a:picLocks noChangeAspect="1"/>
          </p:cNvPicPr>
          <p:nvPr userDrawn="1"/>
        </p:nvPicPr>
        <p:blipFill>
          <a:blip r:embed="rId2">
            <a:extLst>
              <a:ext uri="{28A0092B-C50C-407E-A947-70E740481C1C}">
                <a14:useLocalDpi xmlns:a14="http://schemas.microsoft.com/office/drawing/2010/main" val="0"/>
              </a:ext>
            </a:extLst>
          </a:blip>
          <a:srcRect l="19299"/>
          <a:stretch>
            <a:fillRect/>
          </a:stretch>
        </p:blipFill>
        <p:spPr bwMode="auto">
          <a:xfrm>
            <a:off x="0" y="1425575"/>
            <a:ext cx="7378700"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0" descr="15-5.png"/>
          <p:cNvPicPr>
            <a:picLocks noChangeAspect="1"/>
          </p:cNvPicPr>
          <p:nvPr userDrawn="1"/>
        </p:nvPicPr>
        <p:blipFill>
          <a:blip r:embed="rId3">
            <a:extLst>
              <a:ext uri="{28A0092B-C50C-407E-A947-70E740481C1C}">
                <a14:useLocalDpi xmlns:a14="http://schemas.microsoft.com/office/drawing/2010/main" val="0"/>
              </a:ext>
            </a:extLst>
          </a:blip>
          <a:srcRect l="13919" b="44911"/>
          <a:stretch>
            <a:fillRect/>
          </a:stretch>
        </p:blipFill>
        <p:spPr bwMode="auto">
          <a:xfrm>
            <a:off x="1276350" y="1098550"/>
            <a:ext cx="7862888"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a:xfrm>
            <a:off x="0" y="1098376"/>
            <a:ext cx="9144000" cy="5715000"/>
          </a:xfrm>
          <a:prstGeom prst="rect">
            <a:avLst/>
          </a:prstGeom>
          <a:gradFill flip="none" rotWithShape="1">
            <a:gsLst>
              <a:gs pos="0">
                <a:srgbClr val="5E9EFF">
                  <a:alpha val="0"/>
                </a:srgbClr>
              </a:gs>
              <a:gs pos="39999">
                <a:schemeClr val="bg1">
                  <a:alpha val="67000"/>
                </a:schemeClr>
              </a:gs>
              <a:gs pos="70000">
                <a:srgbClr val="C4D6EB">
                  <a:alpha val="69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9" name="Picture 4" descr="B-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7" descr="IMG_5097.png"/>
          <p:cNvPicPr>
            <a:picLocks noChangeAspect="1"/>
          </p:cNvPicPr>
          <p:nvPr userDrawn="1"/>
        </p:nvPicPr>
        <p:blipFill>
          <a:blip r:embed="rId2">
            <a:extLst>
              <a:ext uri="{28A0092B-C50C-407E-A947-70E740481C1C}">
                <a14:useLocalDpi xmlns:a14="http://schemas.microsoft.com/office/drawing/2010/main" val="0"/>
              </a:ext>
            </a:extLst>
          </a:blip>
          <a:srcRect l="19299"/>
          <a:stretch>
            <a:fillRect/>
          </a:stretch>
        </p:blipFill>
        <p:spPr bwMode="auto">
          <a:xfrm>
            <a:off x="0" y="1497013"/>
            <a:ext cx="7378700"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8" descr="15-5.png"/>
          <p:cNvPicPr>
            <a:picLocks noChangeAspect="1"/>
          </p:cNvPicPr>
          <p:nvPr userDrawn="1"/>
        </p:nvPicPr>
        <p:blipFill>
          <a:blip r:embed="rId3">
            <a:extLst>
              <a:ext uri="{28A0092B-C50C-407E-A947-70E740481C1C}">
                <a14:useLocalDpi xmlns:a14="http://schemas.microsoft.com/office/drawing/2010/main" val="0"/>
              </a:ext>
            </a:extLst>
          </a:blip>
          <a:srcRect l="13919" b="44911"/>
          <a:stretch>
            <a:fillRect/>
          </a:stretch>
        </p:blipFill>
        <p:spPr bwMode="auto">
          <a:xfrm>
            <a:off x="1276350" y="1169988"/>
            <a:ext cx="78628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B-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4763"/>
            <a:ext cx="9144000"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userDrawn="1"/>
        </p:nvSpPr>
        <p:spPr>
          <a:xfrm>
            <a:off x="-4761" y="1370137"/>
            <a:ext cx="9144000" cy="5531643"/>
          </a:xfrm>
          <a:prstGeom prst="rect">
            <a:avLst/>
          </a:prstGeom>
          <a:gradFill flip="none" rotWithShape="1">
            <a:gsLst>
              <a:gs pos="0">
                <a:srgbClr val="5E9EFF">
                  <a:alpha val="0"/>
                </a:srgbClr>
              </a:gs>
              <a:gs pos="39999">
                <a:schemeClr val="bg1">
                  <a:alpha val="67000"/>
                </a:schemeClr>
              </a:gs>
              <a:gs pos="70000">
                <a:srgbClr val="C4D6EB">
                  <a:alpha val="69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userDrawn="1"/>
        </p:nvSpPr>
        <p:spPr>
          <a:xfrm>
            <a:off x="0" y="1417638"/>
            <a:ext cx="9144000" cy="546735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文本占位符 2"/>
          <p:cNvSpPr>
            <a:spLocks noGrp="1"/>
          </p:cNvSpPr>
          <p:nvPr>
            <p:ph idx="13"/>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6" name="日期占位符 3"/>
          <p:cNvSpPr>
            <a:spLocks noGrp="1"/>
          </p:cNvSpPr>
          <p:nvPr>
            <p:ph type="dt" sz="half" idx="14"/>
          </p:nvPr>
        </p:nvSpPr>
        <p:spPr>
          <a:xfrm>
            <a:off x="457200" y="6356350"/>
            <a:ext cx="2133600" cy="365125"/>
          </a:xfrm>
          <a:prstGeom prst="rect">
            <a:avLst/>
          </a:prstGeom>
        </p:spPr>
        <p:txBody>
          <a:bodyPr/>
          <a:lstStyle>
            <a:lvl1pPr eaLnBrk="1" hangingPunct="1">
              <a:defRPr>
                <a:latin typeface="Arial" charset="0"/>
                <a:ea typeface="宋体" panose="02010600030101010101" pitchFamily="2" charset="-122"/>
              </a:defRPr>
            </a:lvl1pPr>
          </a:lstStyle>
          <a:p>
            <a:pPr>
              <a:defRPr/>
            </a:pPr>
            <a:fld id="{7D6BED31-E31E-954F-BDD2-1EFDB859ADDF}" type="datetime1">
              <a:rPr lang="zh-CN" altLang="en-US" smtClean="0"/>
              <a:t>17/3/17</a:t>
            </a:fld>
            <a:endParaRPr lang="en-US" altLang="zh-CN"/>
          </a:p>
        </p:txBody>
      </p:sp>
      <p:sp>
        <p:nvSpPr>
          <p:cNvPr id="17" name="页脚占位符 4"/>
          <p:cNvSpPr>
            <a:spLocks noGrp="1"/>
          </p:cNvSpPr>
          <p:nvPr>
            <p:ph type="ftr" sz="quarter" idx="15"/>
          </p:nvPr>
        </p:nvSpPr>
        <p:spPr>
          <a:xfrm>
            <a:off x="3124200" y="6356350"/>
            <a:ext cx="2895600" cy="365125"/>
          </a:xfrm>
          <a:prstGeom prst="rect">
            <a:avLst/>
          </a:prstGeom>
        </p:spPr>
        <p:txBody>
          <a:bodyPr/>
          <a:lstStyle>
            <a:lvl1pPr eaLnBrk="1" hangingPunct="1">
              <a:defRPr>
                <a:latin typeface="Arial" charset="0"/>
                <a:ea typeface="宋体" panose="02010600030101010101" pitchFamily="2" charset="-122"/>
              </a:defRPr>
            </a:lvl1pPr>
          </a:lstStyle>
          <a:p>
            <a:pPr>
              <a:defRPr/>
            </a:pPr>
            <a:r>
              <a:rPr lang="en-US" altLang="zh-CN" smtClean="0"/>
              <a:t>RD5-NaSS</a:t>
            </a:r>
            <a:r>
              <a:rPr lang="zh-CN" altLang="en-US" smtClean="0"/>
              <a:t>项目管理文件</a:t>
            </a:r>
            <a:endParaRPr lang="en-US" altLang="zh-CN"/>
          </a:p>
        </p:txBody>
      </p:sp>
      <p:sp>
        <p:nvSpPr>
          <p:cNvPr id="18" name="灯片编号占位符 5"/>
          <p:cNvSpPr>
            <a:spLocks noGrp="1"/>
          </p:cNvSpPr>
          <p:nvPr>
            <p:ph type="sldNum" sz="quarter" idx="16"/>
          </p:nvPr>
        </p:nvSpPr>
        <p:spPr>
          <a:xfrm>
            <a:off x="6553200" y="6356350"/>
            <a:ext cx="2133600" cy="365125"/>
          </a:xfrm>
          <a:prstGeom prst="rect">
            <a:avLst/>
          </a:prstGeom>
        </p:spPr>
        <p:txBody>
          <a:bodyPr/>
          <a:lstStyle>
            <a:lvl1pPr eaLnBrk="1" hangingPunct="1">
              <a:defRPr>
                <a:latin typeface="Arial" charset="0"/>
                <a:ea typeface="宋体" panose="02010600030101010101" pitchFamily="2" charset="-122"/>
              </a:defRPr>
            </a:lvl1pPr>
          </a:lstStyle>
          <a:p>
            <a:pPr>
              <a:defRPr/>
            </a:pPr>
            <a:fld id="{EFDB7374-53C3-4B4A-9887-30D76C68A1CA}" type="slidenum">
              <a:rPr lang="en-US" altLang="zh-CN"/>
              <a:pPr>
                <a:defRPr/>
              </a:pPr>
              <a:t>‹#›</a:t>
            </a:fld>
            <a:endParaRPr lang="en-US" altLang="zh-CN"/>
          </a:p>
        </p:txBody>
      </p:sp>
    </p:spTree>
    <p:extLst>
      <p:ext uri="{BB962C8B-B14F-4D97-AF65-F5344CB8AC3E}">
        <p14:creationId xmlns:p14="http://schemas.microsoft.com/office/powerpoint/2010/main" val="108310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41475"/>
            <a:ext cx="3810000" cy="44545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41475"/>
            <a:ext cx="3810000" cy="44545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幻灯片编号占位符 6"/>
          <p:cNvSpPr>
            <a:spLocks noGrp="1"/>
          </p:cNvSpPr>
          <p:nvPr>
            <p:ph type="sldNum" sz="quarter" idx="12"/>
          </p:nvPr>
        </p:nvSpPr>
        <p:spPr>
          <a:xfrm>
            <a:off x="6553200" y="6248400"/>
            <a:ext cx="1905000" cy="457200"/>
          </a:xfrm>
        </p:spPr>
        <p:txBody>
          <a:bodyPr/>
          <a:lstStyle>
            <a:lvl1pPr>
              <a:defRPr/>
            </a:lvl1pPr>
          </a:lstStyle>
          <a:p>
            <a:fld id="{DCDEA0BA-AAD5-3044-B192-3904A12AB777}" type="slidenum">
              <a:rPr lang="en-US" altLang="zh-CN"/>
              <a:pPr/>
              <a:t>‹#›</a:t>
            </a:fld>
            <a:endParaRPr lang="en-US" altLang="zh-CN"/>
          </a:p>
        </p:txBody>
      </p:sp>
    </p:spTree>
    <p:extLst>
      <p:ext uri="{BB962C8B-B14F-4D97-AF65-F5344CB8AC3E}">
        <p14:creationId xmlns:p14="http://schemas.microsoft.com/office/powerpoint/2010/main" val="18771243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519113" y="620713"/>
            <a:ext cx="8229600" cy="431800"/>
          </a:xfrm>
          <a:prstGeom prst="rect">
            <a:avLst/>
          </a:prstGeom>
          <a:noFill/>
          <a:ln>
            <a:noFill/>
          </a:ln>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文本占位符 2"/>
          <p:cNvSpPr>
            <a:spLocks noGrp="1"/>
          </p:cNvSpPr>
          <p:nvPr>
            <p:ph type="body" idx="1"/>
          </p:nvPr>
        </p:nvSpPr>
        <p:spPr bwMode="auto">
          <a:xfrm>
            <a:off x="457200" y="1600204"/>
            <a:ext cx="8229600" cy="4525963"/>
          </a:xfrm>
          <a:prstGeom prst="rect">
            <a:avLst/>
          </a:prstGeom>
          <a:noFill/>
          <a:ln>
            <a:noFill/>
          </a:ln>
        </p:spPr>
        <p:txBody>
          <a:bodyPr vert="horz" wrap="square" lIns="91440" tIns="45720" rIns="91440" bIns="45720" numCol="1" anchor="t" anchorCtr="0" compatLnSpc="1"/>
          <a:lstStyle/>
          <a:p>
            <a:pPr marL="342900" lvl="0" indent="-342900" algn="l" rtl="0" eaLnBrk="0" fontAlgn="base" hangingPunct="0">
              <a:spcBef>
                <a:spcPct val="20000"/>
              </a:spcBef>
              <a:spcAft>
                <a:spcPct val="0"/>
              </a:spcAft>
              <a:buFont typeface="Arial" panose="020B0604020202020204" pitchFamily="34" charset="0"/>
              <a:buChar char="•"/>
            </a:pPr>
            <a:r>
              <a:rPr lang="zh-CN" altLang="en-US" dirty="0" smtClean="0"/>
              <a:t>单击此处编辑母版文本样式</a:t>
            </a:r>
          </a:p>
          <a:p>
            <a:pPr marL="742950" lvl="1" indent="-285750" algn="l" rtl="0" eaLnBrk="0" fontAlgn="base" hangingPunct="0">
              <a:spcBef>
                <a:spcPct val="20000"/>
              </a:spcBef>
              <a:spcAft>
                <a:spcPct val="0"/>
              </a:spcAft>
              <a:buFont typeface="Arial" panose="020B0604020202020204" pitchFamily="34" charset="0"/>
              <a:buChar char="–"/>
            </a:pPr>
            <a:r>
              <a:rPr lang="zh-CN" altLang="en-US" dirty="0" smtClean="0"/>
              <a:t>第二级</a:t>
            </a:r>
          </a:p>
          <a:p>
            <a:pPr marL="1143000" lvl="2" indent="-228600" algn="l" rtl="0" eaLnBrk="0" fontAlgn="base" hangingPunct="0">
              <a:spcBef>
                <a:spcPct val="20000"/>
              </a:spcBef>
              <a:spcAft>
                <a:spcPct val="0"/>
              </a:spcAft>
              <a:buFont typeface="Arial" panose="020B0604020202020204" pitchFamily="34" charset="0"/>
              <a:buChar char="•"/>
            </a:pPr>
            <a:r>
              <a:rPr lang="zh-CN" altLang="en-US" dirty="0" smtClean="0"/>
              <a:t>第三级</a:t>
            </a:r>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414827C-132B-4A46-94E2-9882BDA80F2B}" type="datetime1">
              <a:rPr lang="zh-CN" altLang="en-US" smtClean="0"/>
              <a:t>17/3/17</a:t>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en-US" altLang="zh-CN" smtClean="0"/>
              <a:t>RD5-NaSS</a:t>
            </a:r>
            <a:r>
              <a:rPr lang="zh-CN" altLang="en-US" smtClean="0"/>
              <a:t>项目管理文件</a:t>
            </a:r>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27723ABB-33EA-4F1F-B759-B95DFFEAC3A0}"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ftr="0" dt="0"/>
  <p:txStyles>
    <p:titleStyle>
      <a:lvl1pPr algn="r" rtl="0" eaLnBrk="1" fontAlgn="base" hangingPunct="1">
        <a:spcBef>
          <a:spcPct val="0"/>
        </a:spcBef>
        <a:spcAft>
          <a:spcPct val="0"/>
        </a:spcAft>
        <a:defRPr lang="zh-CN" altLang="en-US" sz="4000" b="1" i="0" kern="1200" baseline="0" dirty="0" smtClean="0">
          <a:solidFill>
            <a:schemeClr val="tx1"/>
          </a:solidFill>
          <a:latin typeface="Verdana" panose="020B0604030504040204" pitchFamily="34" charset="0"/>
          <a:ea typeface="隶书" panose="02010509060101010101" pitchFamily="49" charset="-122"/>
          <a:cs typeface="+mj-cs"/>
        </a:defRPr>
      </a:lvl1pPr>
      <a:lvl2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2pPr>
      <a:lvl3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3pPr>
      <a:lvl4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4pPr>
      <a:lvl5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5pPr>
      <a:lvl6pPr marL="4572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9144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13716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18288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lang="zh-CN" altLang="en-US" sz="2800" kern="1200" baseline="0" dirty="0" smtClean="0">
          <a:solidFill>
            <a:schemeClr val="tx1"/>
          </a:solidFill>
          <a:latin typeface="Arial Unicode MS" panose="020B0604020202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lang="zh-CN" altLang="en-US" sz="2800" b="1" kern="1200" baseline="0" dirty="0" smtClean="0">
          <a:solidFill>
            <a:schemeClr val="tx1"/>
          </a:solidFill>
          <a:latin typeface="Calibri" panose="020F0502020204030204" pitchFamily="34" charset="0"/>
          <a:ea typeface="楷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lang="zh-CN" altLang="en-US" sz="2400" b="1" kern="1200" baseline="0" dirty="0" smtClean="0">
          <a:solidFill>
            <a:schemeClr val="tx1"/>
          </a:solidFill>
          <a:latin typeface="Tahoma" panose="020B0604030504040204" pitchFamily="34" charset="0"/>
          <a:ea typeface="宋体" panose="02010600030101010101" pitchFamily="2"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6.wmf"/><Relationship Id="rId5" Type="http://schemas.openxmlformats.org/officeDocument/2006/relationships/oleObject" Target="../embeddings/oleObject8.bin"/><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jpeg"/><Relationship Id="rId4" Type="http://schemas.openxmlformats.org/officeDocument/2006/relationships/image" Target="../media/image36.jpeg"/><Relationship Id="rId5" Type="http://schemas.openxmlformats.org/officeDocument/2006/relationships/image" Target="../media/image37.jpe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5.xml"/><Relationship Id="rId3" Type="http://schemas.openxmlformats.org/officeDocument/2006/relationships/oleObject" Target="../embeddings/oleObject1.bin"/><Relationship Id="rId4" Type="http://schemas.openxmlformats.org/officeDocument/2006/relationships/image" Target="../media/image7.wmf"/><Relationship Id="rId5" Type="http://schemas.openxmlformats.org/officeDocument/2006/relationships/oleObject" Target="../embeddings/oleObject2.bin"/><Relationship Id="rId6" Type="http://schemas.openxmlformats.org/officeDocument/2006/relationships/image" Target="../media/image8.wmf"/><Relationship Id="rId7" Type="http://schemas.openxmlformats.org/officeDocument/2006/relationships/oleObject" Target="../embeddings/oleObject3.bin"/><Relationship Id="rId8" Type="http://schemas.openxmlformats.org/officeDocument/2006/relationships/image" Target="../media/image9.wmf"/><Relationship Id="rId9" Type="http://schemas.openxmlformats.org/officeDocument/2006/relationships/oleObject" Target="../embeddings/oleObject4.bin"/><Relationship Id="rId10" Type="http://schemas.openxmlformats.org/officeDocument/2006/relationships/image" Target="../media/image10.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2.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052736"/>
            <a:ext cx="7772400" cy="1470025"/>
          </a:xfrm>
        </p:spPr>
        <p:txBody>
          <a:bodyPr/>
          <a:lstStyle/>
          <a:p>
            <a:r>
              <a:rPr lang="en-US" altLang="zh-CN" sz="4000" b="1" dirty="0" smtClean="0">
                <a:latin typeface="华文楷体" panose="02010600040101010101" pitchFamily="2" charset="-122"/>
                <a:ea typeface="华文楷体" panose="02010600040101010101" pitchFamily="2" charset="-122"/>
              </a:rPr>
              <a:t>HMM</a:t>
            </a:r>
            <a:r>
              <a:rPr lang="zh-CN" altLang="en-US" sz="4000" b="1" dirty="0" smtClean="0">
                <a:latin typeface="华文楷体" panose="02010600040101010101" pitchFamily="2" charset="-122"/>
                <a:ea typeface="华文楷体" panose="02010600040101010101" pitchFamily="2" charset="-122"/>
              </a:rPr>
              <a:t>浅析</a:t>
            </a:r>
            <a:endParaRPr altLang="zh-CN" sz="4000" b="1" dirty="0">
              <a:latin typeface="华文楷体" panose="02010600040101010101" pitchFamily="2" charset="-122"/>
              <a:ea typeface="华文楷体" panose="02010600040101010101" pitchFamily="2" charset="-122"/>
            </a:endParaRPr>
          </a:p>
        </p:txBody>
      </p:sp>
      <p:sp>
        <p:nvSpPr>
          <p:cNvPr id="3" name="标题 1"/>
          <p:cNvSpPr txBox="1"/>
          <p:nvPr/>
        </p:nvSpPr>
        <p:spPr bwMode="auto">
          <a:xfrm>
            <a:off x="899592" y="4221088"/>
            <a:ext cx="7772400" cy="1470025"/>
          </a:xfrm>
          <a:prstGeom prst="rect">
            <a:avLst/>
          </a:prstGeom>
          <a:noFill/>
          <a:ln>
            <a:noFill/>
          </a:ln>
        </p:spPr>
        <p:txBody>
          <a:bodyPr vert="horz" wrap="square" lIns="91440" tIns="45720" rIns="91440" bIns="45720" numCol="1" anchor="ctr" anchorCtr="0" compatLnSpc="1"/>
          <a:lstStyle>
            <a:lvl1pPr algn="ctr" rtl="0" eaLnBrk="1" fontAlgn="base" hangingPunct="1">
              <a:spcBef>
                <a:spcPct val="0"/>
              </a:spcBef>
              <a:spcAft>
                <a:spcPct val="0"/>
              </a:spcAft>
              <a:defRPr lang="zh-CN" altLang="en-US" sz="3600" b="0" i="0" kern="1200" baseline="0">
                <a:solidFill>
                  <a:schemeClr val="bg1"/>
                </a:solidFill>
                <a:latin typeface="Verdana" panose="020B0604030504040204" pitchFamily="34" charset="0"/>
                <a:ea typeface="微软雅黑" panose="020B0503020204020204" pitchFamily="34" charset="-122"/>
                <a:cs typeface="+mj-cs"/>
              </a:defRPr>
            </a:lvl1pPr>
            <a:lvl2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2pPr>
            <a:lvl3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3pPr>
            <a:lvl4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4pPr>
            <a:lvl5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5pPr>
            <a:lvl6pPr marL="4572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9144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13716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18288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endParaRPr lang="zh-CN" altLang="en-US" sz="2800" dirty="0">
              <a:solidFill>
                <a:schemeClr val="tx1"/>
              </a:solidFill>
            </a:endParaRPr>
          </a:p>
        </p:txBody>
      </p:sp>
      <p:sp>
        <p:nvSpPr>
          <p:cNvPr id="4100" name="TextBox 6"/>
          <p:cNvSpPr/>
          <p:nvPr/>
        </p:nvSpPr>
        <p:spPr>
          <a:xfrm>
            <a:off x="6178550" y="4797425"/>
            <a:ext cx="2106930" cy="447040"/>
          </a:xfrm>
          <a:prstGeom prst="rect">
            <a:avLst/>
          </a:prstGeom>
          <a:noFill/>
          <a:ln w="9525">
            <a:noFill/>
            <a:miter/>
          </a:ln>
        </p:spPr>
        <p:txBody>
          <a:bodyPr wrap="square" anchor="t">
            <a:spAutoFit/>
          </a:bodyPr>
          <a:lstStyle/>
          <a:p>
            <a:pPr lvl="0">
              <a:lnSpc>
                <a:spcPts val="2800"/>
              </a:lnSpc>
            </a:pPr>
            <a:r>
              <a:rPr lang="zh-CN" altLang="en-US" sz="2000" dirty="0">
                <a:solidFill>
                  <a:srgbClr val="000000"/>
                </a:solidFill>
                <a:latin typeface="Times New Roman" panose="02020603050405020304" pitchFamily="18" charset="0"/>
                <a:ea typeface="Times New Roman" panose="02020603050405020304" pitchFamily="18" charset="0"/>
                <a:sym typeface="华文中宋" panose="02010600040101010101" pitchFamily="2" charset="-122"/>
              </a:rPr>
              <a:t>报告人</a:t>
            </a:r>
            <a:r>
              <a:rPr lang="zh-CN" altLang="en-US" sz="2000" dirty="0" smtClean="0">
                <a:solidFill>
                  <a:srgbClr val="000000"/>
                </a:solidFill>
                <a:latin typeface="Times New Roman" panose="02020603050405020304" pitchFamily="18" charset="0"/>
                <a:ea typeface="Times New Roman" panose="02020603050405020304" pitchFamily="18" charset="0"/>
                <a:sym typeface="华文中宋" panose="02010600040101010101" pitchFamily="2" charset="-122"/>
              </a:rPr>
              <a:t>：台建玮 </a:t>
            </a:r>
            <a:r>
              <a:rPr lang="zh-CN" altLang="en-US" sz="2000" dirty="0" smtClean="0">
                <a:solidFill>
                  <a:srgbClr val="000000"/>
                </a:solidFill>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000" dirty="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1419"/>
    </mc:Choice>
    <mc:Fallback xmlns="">
      <p:transition advTm="141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8864" y="4548261"/>
            <a:ext cx="7941568" cy="1689051"/>
          </a:xfrm>
        </p:spPr>
        <p:txBody>
          <a:bodyPr/>
          <a:lstStyle/>
          <a:p>
            <a:r>
              <a:rPr lang="zh-CN" altLang="en-US" dirty="0">
                <a:latin typeface="+mn-ea"/>
                <a:ea typeface="+mn-ea"/>
              </a:rPr>
              <a:t>这个矩阵表示，如果昨天是晴天，那么今天有</a:t>
            </a:r>
            <a:r>
              <a:rPr lang="en-US" altLang="zh-CN" dirty="0">
                <a:latin typeface="+mn-ea"/>
                <a:ea typeface="+mn-ea"/>
              </a:rPr>
              <a:t>50%</a:t>
            </a:r>
            <a:r>
              <a:rPr lang="zh-CN" altLang="en-US" dirty="0">
                <a:latin typeface="+mn-ea"/>
                <a:ea typeface="+mn-ea"/>
              </a:rPr>
              <a:t>的可能是晴天，</a:t>
            </a:r>
            <a:r>
              <a:rPr lang="en-US" altLang="zh-CN" dirty="0">
                <a:latin typeface="+mn-ea"/>
                <a:ea typeface="+mn-ea"/>
              </a:rPr>
              <a:t>37.5%</a:t>
            </a:r>
            <a:r>
              <a:rPr lang="zh-CN" altLang="en-US" dirty="0">
                <a:latin typeface="+mn-ea"/>
                <a:ea typeface="+mn-ea"/>
              </a:rPr>
              <a:t>的概率是阴天，</a:t>
            </a:r>
            <a:r>
              <a:rPr lang="en-US" altLang="zh-CN" dirty="0">
                <a:latin typeface="+mn-ea"/>
                <a:ea typeface="+mn-ea"/>
              </a:rPr>
              <a:t>12.5%</a:t>
            </a:r>
            <a:r>
              <a:rPr lang="zh-CN" altLang="en-US" dirty="0">
                <a:latin typeface="+mn-ea"/>
                <a:ea typeface="+mn-ea"/>
              </a:rPr>
              <a:t>的概率会下雨，很明显，矩阵中每一行的和都是</a:t>
            </a:r>
            <a:r>
              <a:rPr lang="en-US" altLang="zh-CN" dirty="0">
                <a:latin typeface="+mn-ea"/>
                <a:ea typeface="+mn-ea"/>
              </a:rPr>
              <a:t>1</a:t>
            </a:r>
            <a:r>
              <a:rPr lang="zh-CN" altLang="en-US" dirty="0">
                <a:latin typeface="+mn-ea"/>
                <a:ea typeface="+mn-ea"/>
              </a:rPr>
              <a:t>。</a:t>
            </a:r>
            <a:endParaRPr kumimoji="1" lang="zh-CN" altLang="en-US"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10</a:t>
            </a:fld>
            <a:endParaRPr lang="en-US" altLang="zh-CN"/>
          </a:p>
        </p:txBody>
      </p:sp>
      <p:sp>
        <p:nvSpPr>
          <p:cNvPr id="5" name="Rectangle 2"/>
          <p:cNvSpPr>
            <a:spLocks noGrp="1" noChangeArrowheads="1"/>
          </p:cNvSpPr>
          <p:nvPr>
            <p:ph type="title"/>
          </p:nvPr>
        </p:nvSpPr>
        <p:spPr>
          <a:xfrm>
            <a:off x="611560" y="620713"/>
            <a:ext cx="7848872" cy="431800"/>
          </a:xfrm>
        </p:spPr>
        <p:txBody>
          <a:bodyPr/>
          <a:lstStyle/>
          <a:p>
            <a:r>
              <a:rPr lang="zh-CN" altLang="en-US" dirty="0">
                <a:latin typeface="宋体" charset="0"/>
              </a:rPr>
              <a:t>转移概率矩阵</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0" y="1340768"/>
            <a:ext cx="5461000" cy="3111500"/>
          </a:xfrm>
          <a:prstGeom prst="rect">
            <a:avLst/>
          </a:prstGeom>
        </p:spPr>
      </p:pic>
    </p:spTree>
    <p:extLst>
      <p:ext uri="{BB962C8B-B14F-4D97-AF65-F5344CB8AC3E}">
        <p14:creationId xmlns:p14="http://schemas.microsoft.com/office/powerpoint/2010/main" val="957168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latin typeface="+mn-ea"/>
                <a:ea typeface="+mn-ea"/>
              </a:rPr>
              <a:t>为了初始化这样一个系统，我们需要一个初始的概率向量</a:t>
            </a:r>
            <a:r>
              <a:rPr lang="zh-CN" altLang="en-US" sz="2400" dirty="0" smtClean="0">
                <a:latin typeface="+mn-ea"/>
                <a:ea typeface="+mn-ea"/>
              </a:rPr>
              <a:t>：</a:t>
            </a:r>
          </a:p>
          <a:p>
            <a:pPr marL="0" indent="0">
              <a:buNone/>
            </a:pPr>
            <a:endParaRPr lang="zh-CN" altLang="en-US" sz="2400" dirty="0" smtClean="0">
              <a:latin typeface="+mn-ea"/>
              <a:ea typeface="+mn-ea"/>
            </a:endParaRPr>
          </a:p>
          <a:p>
            <a:pPr marL="0" indent="0">
              <a:buNone/>
            </a:pPr>
            <a:endParaRPr lang="zh-CN" altLang="en-US" sz="2400" dirty="0">
              <a:latin typeface="+mn-ea"/>
              <a:ea typeface="+mn-ea"/>
            </a:endParaRPr>
          </a:p>
          <a:p>
            <a:r>
              <a:rPr lang="zh-CN" altLang="en-US" sz="2400" dirty="0">
                <a:latin typeface="+mn-ea"/>
                <a:ea typeface="+mn-ea"/>
              </a:rPr>
              <a:t>这个向量表示第一天是晴天。</a:t>
            </a:r>
          </a:p>
          <a:p>
            <a:r>
              <a:rPr lang="zh-CN" altLang="en-US" sz="2400" dirty="0" smtClean="0">
                <a:latin typeface="+mn-ea"/>
                <a:ea typeface="+mn-ea"/>
              </a:rPr>
              <a:t>到这里，我们就为上面的一阶</a:t>
            </a:r>
            <a:r>
              <a:rPr lang="zh-CN" altLang="en-US" sz="2400" b="1" dirty="0" smtClean="0">
                <a:latin typeface="+mn-ea"/>
                <a:ea typeface="+mn-ea"/>
              </a:rPr>
              <a:t>马尔科夫过程</a:t>
            </a:r>
            <a:r>
              <a:rPr lang="zh-CN" altLang="en-US" sz="2400" dirty="0" smtClean="0">
                <a:latin typeface="+mn-ea"/>
                <a:ea typeface="+mn-ea"/>
              </a:rPr>
              <a:t>定义了以下三个部分：</a:t>
            </a:r>
          </a:p>
          <a:p>
            <a:pPr lvl="1"/>
            <a:r>
              <a:rPr lang="zh-CN" altLang="en-US" b="1" dirty="0" smtClean="0">
                <a:latin typeface="+mn-ea"/>
                <a:ea typeface="+mn-ea"/>
              </a:rPr>
              <a:t>状态</a:t>
            </a:r>
            <a:r>
              <a:rPr lang="zh-CN" altLang="en-US" dirty="0" smtClean="0">
                <a:latin typeface="+mn-ea"/>
                <a:ea typeface="+mn-ea"/>
              </a:rPr>
              <a:t>：晴天、阴天和下雨</a:t>
            </a:r>
          </a:p>
          <a:p>
            <a:pPr lvl="1"/>
            <a:r>
              <a:rPr lang="zh-CN" altLang="en-US" b="1" dirty="0" smtClean="0">
                <a:latin typeface="+mn-ea"/>
                <a:ea typeface="+mn-ea"/>
              </a:rPr>
              <a:t>初始向量</a:t>
            </a:r>
            <a:r>
              <a:rPr lang="zh-CN" altLang="en-US" dirty="0" smtClean="0">
                <a:latin typeface="+mn-ea"/>
                <a:ea typeface="+mn-ea"/>
              </a:rPr>
              <a:t>：定义系统在时间为</a:t>
            </a:r>
            <a:r>
              <a:rPr lang="en-US" altLang="zh-CN" dirty="0" smtClean="0">
                <a:latin typeface="+mn-ea"/>
                <a:ea typeface="+mn-ea"/>
              </a:rPr>
              <a:t>0</a:t>
            </a:r>
            <a:r>
              <a:rPr lang="zh-CN" altLang="en-US" dirty="0" smtClean="0">
                <a:latin typeface="+mn-ea"/>
                <a:ea typeface="+mn-ea"/>
              </a:rPr>
              <a:t>的时候的状态的概率</a:t>
            </a:r>
          </a:p>
          <a:p>
            <a:pPr lvl="1"/>
            <a:r>
              <a:rPr lang="zh-CN" altLang="en-US" b="1" dirty="0" smtClean="0">
                <a:latin typeface="+mn-ea"/>
                <a:ea typeface="+mn-ea"/>
              </a:rPr>
              <a:t>状态转移矩阵</a:t>
            </a:r>
            <a:r>
              <a:rPr lang="zh-CN" altLang="en-US" dirty="0" smtClean="0">
                <a:latin typeface="+mn-ea"/>
                <a:ea typeface="+mn-ea"/>
              </a:rPr>
              <a:t>：每种天气转换的概率</a:t>
            </a:r>
            <a:r>
              <a:rPr lang="zh-CN" altLang="en-US" dirty="0"/>
              <a:t/>
            </a:r>
            <a:br>
              <a:rPr lang="zh-CN" altLang="en-US" dirty="0"/>
            </a:br>
            <a:endParaRPr kumimoji="1" lang="zh-CN" altLang="en-US" dirty="0"/>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11</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1844824"/>
            <a:ext cx="2514600" cy="812800"/>
          </a:xfrm>
          <a:prstGeom prst="rect">
            <a:avLst/>
          </a:prstGeom>
        </p:spPr>
      </p:pic>
      <p:sp>
        <p:nvSpPr>
          <p:cNvPr id="6" name="Rectangle 2"/>
          <p:cNvSpPr>
            <a:spLocks noGrp="1" noChangeArrowheads="1"/>
          </p:cNvSpPr>
          <p:nvPr>
            <p:ph type="title"/>
          </p:nvPr>
        </p:nvSpPr>
        <p:spPr>
          <a:xfrm>
            <a:off x="611560" y="620713"/>
            <a:ext cx="7848872" cy="431800"/>
          </a:xfrm>
        </p:spPr>
        <p:txBody>
          <a:bodyPr/>
          <a:lstStyle/>
          <a:p>
            <a:r>
              <a:rPr lang="zh-CN" altLang="en-US" dirty="0">
                <a:latin typeface="宋体" charset="0"/>
              </a:rPr>
              <a:t>转移概率矩阵</a:t>
            </a:r>
            <a:endParaRPr lang="zh-CN" altLang="en-US" dirty="0"/>
          </a:p>
        </p:txBody>
      </p:sp>
    </p:spTree>
    <p:extLst>
      <p:ext uri="{BB962C8B-B14F-4D97-AF65-F5344CB8AC3E}">
        <p14:creationId xmlns:p14="http://schemas.microsoft.com/office/powerpoint/2010/main" val="531920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为什么需要</a:t>
            </a:r>
            <a:r>
              <a:rPr kumimoji="1" lang="en-US" altLang="zh-CN" dirty="0" smtClean="0"/>
              <a:t>HMM</a:t>
            </a:r>
            <a:r>
              <a:rPr kumimoji="1" lang="zh-CN" altLang="en-US" dirty="0" smtClean="0"/>
              <a:t>？</a:t>
            </a:r>
            <a:endParaRPr kumimoji="1" lang="zh-CN" altLang="en-US" dirty="0"/>
          </a:p>
        </p:txBody>
      </p:sp>
      <p:sp>
        <p:nvSpPr>
          <p:cNvPr id="3" name="内容占位符 2"/>
          <p:cNvSpPr>
            <a:spLocks noGrp="1"/>
          </p:cNvSpPr>
          <p:nvPr>
            <p:ph idx="1"/>
          </p:nvPr>
        </p:nvSpPr>
        <p:spPr/>
        <p:txBody>
          <a:bodyPr/>
          <a:lstStyle/>
          <a:p>
            <a:r>
              <a:rPr lang="zh-CN" altLang="en-US" sz="2400" dirty="0">
                <a:latin typeface="+mn-ea"/>
                <a:ea typeface="+mn-ea"/>
              </a:rPr>
              <a:t>然而，当马尔科夫过程不够强大的时候，我们又该怎么办呢？在某些情况下，马尔科夫过程不足以描述我们希望发现的模式。</a:t>
            </a:r>
          </a:p>
          <a:p>
            <a:r>
              <a:rPr lang="zh-CN" altLang="en-US" sz="2400" dirty="0" smtClean="0">
                <a:latin typeface="+mn-ea"/>
                <a:ea typeface="+mn-ea"/>
              </a:rPr>
              <a:t>例如</a:t>
            </a:r>
            <a:r>
              <a:rPr lang="zh-CN" altLang="en-US" sz="2400" dirty="0">
                <a:latin typeface="+mn-ea"/>
                <a:ea typeface="+mn-ea"/>
              </a:rPr>
              <a:t>，一个隐居的人可能不能直观的观察到天气的情况，但是民间传说告诉我们海藻的状态在某种概率上是和天气的情况相关的。在这种情况下我们有两个状态集合，一个可以观察到的状态集合（海藻的状态）和一个隐藏的状态（天气状况）。我们希望能找到一个算法可以根据海藻的状况和马尔科夫假设来预测天气的状况</a:t>
            </a:r>
            <a:r>
              <a:rPr lang="zh-CN" altLang="en-US" sz="2400" dirty="0" smtClean="0">
                <a:latin typeface="+mn-ea"/>
                <a:ea typeface="+mn-ea"/>
              </a:rPr>
              <a:t>。</a:t>
            </a:r>
            <a:r>
              <a:rPr lang="zh-CN" altLang="en-US" sz="2400" b="1" dirty="0">
                <a:latin typeface="+mn-ea"/>
                <a:ea typeface="+mn-ea"/>
              </a:rPr>
              <a:t>　　</a:t>
            </a:r>
            <a:endParaRPr kumimoji="1" lang="zh-CN" altLang="en-US" sz="2400" b="1"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12</a:t>
            </a:fld>
            <a:endParaRPr lang="en-US" altLang="zh-CN"/>
          </a:p>
        </p:txBody>
      </p:sp>
    </p:spTree>
    <p:extLst>
      <p:ext uri="{BB962C8B-B14F-4D97-AF65-F5344CB8AC3E}">
        <p14:creationId xmlns:p14="http://schemas.microsoft.com/office/powerpoint/2010/main" val="1920040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a:latin typeface="+mn-ea"/>
                <a:ea typeface="+mn-ea"/>
              </a:rPr>
              <a:t>一个更现实的例子是语音识别，我们听到的声音是声带、喉咙和一起其他的发音器官共同作用的结果。这些因素相互作用，共同决定了每一个单词的声音，而一个语音识别系统检测的声音（可以观察的状态）是人体内部各种物理变化（隐藏的状态、引申一个人真正想表达的意思）产生的。</a:t>
            </a:r>
          </a:p>
          <a:p>
            <a:r>
              <a:rPr lang="zh-CN" altLang="en-US" sz="2000" dirty="0" smtClean="0">
                <a:latin typeface="+mn-ea"/>
                <a:ea typeface="+mn-ea"/>
              </a:rPr>
              <a:t>某些</a:t>
            </a:r>
            <a:r>
              <a:rPr lang="zh-CN" altLang="en-US" sz="2000" dirty="0">
                <a:latin typeface="+mn-ea"/>
                <a:ea typeface="+mn-ea"/>
              </a:rPr>
              <a:t>语音识别设备把内部的发音机制作为一个隐藏的状态序列，把最后的声音看成是一个和隐藏的状态序列十分相似的可以观察到的状态的序列。在这两个例子中，一个非常重要的地方是</a:t>
            </a:r>
            <a:r>
              <a:rPr lang="zh-CN" altLang="en-US" sz="2000" b="1" dirty="0">
                <a:latin typeface="+mn-ea"/>
                <a:ea typeface="+mn-ea"/>
              </a:rPr>
              <a:t>隐藏状态的数目和可以观察到的状态的数目可能是不一样的</a:t>
            </a:r>
            <a:r>
              <a:rPr lang="zh-CN" altLang="en-US" sz="2000" dirty="0">
                <a:latin typeface="+mn-ea"/>
                <a:ea typeface="+mn-ea"/>
              </a:rPr>
              <a:t>。在一个有</a:t>
            </a:r>
            <a:r>
              <a:rPr lang="en-US" altLang="zh-CN" sz="2000" dirty="0">
                <a:latin typeface="+mn-ea"/>
                <a:ea typeface="+mn-ea"/>
              </a:rPr>
              <a:t>3</a:t>
            </a:r>
            <a:r>
              <a:rPr lang="zh-CN" altLang="en-US" sz="2000" dirty="0">
                <a:latin typeface="+mn-ea"/>
                <a:ea typeface="+mn-ea"/>
              </a:rPr>
              <a:t>种状态的天气系统（</a:t>
            </a:r>
            <a:r>
              <a:rPr lang="en-US" altLang="zh-CN" sz="2000" dirty="0">
                <a:latin typeface="+mn-ea"/>
                <a:ea typeface="+mn-ea"/>
              </a:rPr>
              <a:t>sunny</a:t>
            </a:r>
            <a:r>
              <a:rPr lang="zh-CN" altLang="en-US" sz="2000" dirty="0">
                <a:latin typeface="+mn-ea"/>
                <a:ea typeface="+mn-ea"/>
              </a:rPr>
              <a:t>、</a:t>
            </a:r>
            <a:r>
              <a:rPr lang="en-US" altLang="zh-CN" sz="2000" dirty="0">
                <a:latin typeface="+mn-ea"/>
                <a:ea typeface="+mn-ea"/>
              </a:rPr>
              <a:t>cloudy</a:t>
            </a:r>
            <a:r>
              <a:rPr lang="zh-CN" altLang="en-US" sz="2000" dirty="0">
                <a:latin typeface="+mn-ea"/>
                <a:ea typeface="+mn-ea"/>
              </a:rPr>
              <a:t>、</a:t>
            </a:r>
            <a:r>
              <a:rPr lang="en-US" altLang="zh-CN" sz="2000" dirty="0">
                <a:latin typeface="+mn-ea"/>
                <a:ea typeface="+mn-ea"/>
              </a:rPr>
              <a:t>rainy</a:t>
            </a:r>
            <a:r>
              <a:rPr lang="zh-CN" altLang="en-US" sz="2000" dirty="0">
                <a:latin typeface="+mn-ea"/>
                <a:ea typeface="+mn-ea"/>
              </a:rPr>
              <a:t>）中，也许可以观察到</a:t>
            </a:r>
            <a:r>
              <a:rPr lang="en-US" altLang="zh-CN" sz="2000" dirty="0">
                <a:latin typeface="+mn-ea"/>
                <a:ea typeface="+mn-ea"/>
              </a:rPr>
              <a:t>4</a:t>
            </a:r>
            <a:r>
              <a:rPr lang="zh-CN" altLang="en-US" sz="2000" dirty="0">
                <a:latin typeface="+mn-ea"/>
                <a:ea typeface="+mn-ea"/>
              </a:rPr>
              <a:t>种潮湿程度的海藻（</a:t>
            </a:r>
            <a:r>
              <a:rPr lang="en-US" altLang="zh-CN" sz="2000" dirty="0">
                <a:latin typeface="+mn-ea"/>
                <a:ea typeface="+mn-ea"/>
              </a:rPr>
              <a:t>dry</a:t>
            </a:r>
            <a:r>
              <a:rPr lang="zh-CN" altLang="en-US" sz="2000" dirty="0">
                <a:latin typeface="+mn-ea"/>
                <a:ea typeface="+mn-ea"/>
              </a:rPr>
              <a:t>、</a:t>
            </a:r>
            <a:r>
              <a:rPr lang="en-US" altLang="zh-CN" sz="2000" dirty="0" err="1">
                <a:latin typeface="+mn-ea"/>
                <a:ea typeface="+mn-ea"/>
              </a:rPr>
              <a:t>dryish</a:t>
            </a:r>
            <a:r>
              <a:rPr lang="zh-CN" altLang="en-US" sz="2000" dirty="0">
                <a:latin typeface="+mn-ea"/>
                <a:ea typeface="+mn-ea"/>
              </a:rPr>
              <a:t>、</a:t>
            </a:r>
            <a:r>
              <a:rPr lang="en-US" altLang="zh-CN" sz="2000" dirty="0">
                <a:latin typeface="+mn-ea"/>
                <a:ea typeface="+mn-ea"/>
              </a:rPr>
              <a:t>damp</a:t>
            </a:r>
            <a:r>
              <a:rPr lang="zh-CN" altLang="en-US" sz="2000" dirty="0">
                <a:latin typeface="+mn-ea"/>
                <a:ea typeface="+mn-ea"/>
              </a:rPr>
              <a:t>、</a:t>
            </a:r>
            <a:r>
              <a:rPr lang="en-US" altLang="zh-CN" sz="2000" dirty="0">
                <a:latin typeface="+mn-ea"/>
                <a:ea typeface="+mn-ea"/>
              </a:rPr>
              <a:t>soggy</a:t>
            </a:r>
            <a:r>
              <a:rPr lang="zh-CN" altLang="en-US" sz="2000" dirty="0">
                <a:latin typeface="+mn-ea"/>
                <a:ea typeface="+mn-ea"/>
              </a:rPr>
              <a:t>）。在语音识别中，一个简单的发言也许只需要</a:t>
            </a:r>
            <a:r>
              <a:rPr lang="en-US" altLang="zh-CN" sz="2000" dirty="0">
                <a:latin typeface="+mn-ea"/>
                <a:ea typeface="+mn-ea"/>
              </a:rPr>
              <a:t>80</a:t>
            </a:r>
            <a:r>
              <a:rPr lang="zh-CN" altLang="en-US" sz="2000" dirty="0">
                <a:latin typeface="+mn-ea"/>
                <a:ea typeface="+mn-ea"/>
              </a:rPr>
              <a:t>个语素来描述，但是一个内部的发音机制可以产生不到</a:t>
            </a:r>
            <a:r>
              <a:rPr lang="en-US" altLang="zh-CN" sz="2000" dirty="0">
                <a:latin typeface="+mn-ea"/>
                <a:ea typeface="+mn-ea"/>
              </a:rPr>
              <a:t>80</a:t>
            </a:r>
            <a:r>
              <a:rPr lang="zh-CN" altLang="en-US" sz="2000" dirty="0">
                <a:latin typeface="+mn-ea"/>
                <a:ea typeface="+mn-ea"/>
              </a:rPr>
              <a:t>或者超过</a:t>
            </a:r>
            <a:r>
              <a:rPr lang="en-US" altLang="zh-CN" sz="2000" dirty="0">
                <a:latin typeface="+mn-ea"/>
                <a:ea typeface="+mn-ea"/>
              </a:rPr>
              <a:t>80</a:t>
            </a:r>
            <a:r>
              <a:rPr lang="zh-CN" altLang="en-US" sz="2000" dirty="0">
                <a:latin typeface="+mn-ea"/>
                <a:ea typeface="+mn-ea"/>
              </a:rPr>
              <a:t>种不同的声音。</a:t>
            </a:r>
          </a:p>
          <a:p>
            <a:endParaRPr kumimoji="1" lang="zh-CN" altLang="en-US" sz="20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13</a:t>
            </a:fld>
            <a:endParaRPr lang="en-US" altLang="zh-CN"/>
          </a:p>
        </p:txBody>
      </p:sp>
      <p:sp>
        <p:nvSpPr>
          <p:cNvPr id="5" name="标题 1"/>
          <p:cNvSpPr>
            <a:spLocks noGrp="1"/>
          </p:cNvSpPr>
          <p:nvPr>
            <p:ph type="title"/>
          </p:nvPr>
        </p:nvSpPr>
        <p:spPr>
          <a:xfrm>
            <a:off x="611560" y="620713"/>
            <a:ext cx="7848872" cy="431800"/>
          </a:xfrm>
        </p:spPr>
        <p:txBody>
          <a:bodyPr/>
          <a:lstStyle/>
          <a:p>
            <a:r>
              <a:rPr kumimoji="1" lang="zh-CN" altLang="en-US" dirty="0" smtClean="0"/>
              <a:t>为什么需要</a:t>
            </a:r>
            <a:r>
              <a:rPr kumimoji="1" lang="en-US" altLang="zh-CN" dirty="0" smtClean="0"/>
              <a:t>HMM</a:t>
            </a:r>
            <a:r>
              <a:rPr kumimoji="1" lang="zh-CN" altLang="en-US" dirty="0" smtClean="0"/>
              <a:t>？</a:t>
            </a:r>
            <a:endParaRPr kumimoji="1" lang="zh-CN" altLang="en-US" dirty="0"/>
          </a:p>
        </p:txBody>
      </p:sp>
    </p:spTree>
    <p:extLst>
      <p:ext uri="{BB962C8B-B14F-4D97-AF65-F5344CB8AC3E}">
        <p14:creationId xmlns:p14="http://schemas.microsoft.com/office/powerpoint/2010/main" val="2147378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HMM</a:t>
            </a:r>
            <a:endParaRPr kumimoji="1" lang="zh-CN" altLang="en-US" dirty="0"/>
          </a:p>
        </p:txBody>
      </p:sp>
      <p:sp>
        <p:nvSpPr>
          <p:cNvPr id="3" name="内容占位符 2"/>
          <p:cNvSpPr>
            <a:spLocks noGrp="1"/>
          </p:cNvSpPr>
          <p:nvPr>
            <p:ph idx="1"/>
          </p:nvPr>
        </p:nvSpPr>
        <p:spPr/>
        <p:txBody>
          <a:bodyPr/>
          <a:lstStyle/>
          <a:p>
            <a:r>
              <a:rPr lang="zh-CN" altLang="en-US" sz="2400" b="1" dirty="0">
                <a:latin typeface="+mn-ea"/>
                <a:ea typeface="+mn-ea"/>
              </a:rPr>
              <a:t>隐马尔可夫模型 </a:t>
            </a:r>
            <a:r>
              <a:rPr lang="en-US" altLang="zh-CN" sz="2400" dirty="0">
                <a:latin typeface="+mn-ea"/>
                <a:ea typeface="+mn-ea"/>
              </a:rPr>
              <a:t>(Hidden Markov Model) </a:t>
            </a:r>
            <a:r>
              <a:rPr lang="zh-CN" altLang="en-US" sz="2400" dirty="0">
                <a:latin typeface="+mn-ea"/>
                <a:ea typeface="+mn-ea"/>
              </a:rPr>
              <a:t>是一种统计模型，用来描述一个含有隐含未知参数的</a:t>
            </a:r>
            <a:r>
              <a:rPr lang="zh-CN" altLang="en-US" sz="2400" b="1" dirty="0">
                <a:latin typeface="+mn-ea"/>
                <a:ea typeface="+mn-ea"/>
              </a:rPr>
              <a:t>马尔可夫过程</a:t>
            </a:r>
            <a:r>
              <a:rPr lang="zh-CN" altLang="en-US" sz="2400" dirty="0">
                <a:latin typeface="+mn-ea"/>
                <a:ea typeface="+mn-ea"/>
              </a:rPr>
              <a:t>。其难点是从可观察的参数中确定该过程的隐含参数，然后利用这些参数来作进一步的分析。下图是一个三个状态的</a:t>
            </a:r>
            <a:r>
              <a:rPr lang="zh-CN" altLang="en-US" sz="2400" b="1" dirty="0">
                <a:latin typeface="+mn-ea"/>
                <a:ea typeface="+mn-ea"/>
              </a:rPr>
              <a:t>隐马尔可夫模型</a:t>
            </a:r>
            <a:r>
              <a:rPr lang="zh-CN" altLang="en-US" sz="2400" dirty="0">
                <a:latin typeface="+mn-ea"/>
                <a:ea typeface="+mn-ea"/>
              </a:rPr>
              <a:t>状态转移图，其中</a:t>
            </a:r>
            <a:r>
              <a:rPr lang="en-US" altLang="zh-CN" sz="2400" dirty="0">
                <a:latin typeface="+mn-ea"/>
                <a:ea typeface="+mn-ea"/>
              </a:rPr>
              <a:t>x </a:t>
            </a:r>
            <a:r>
              <a:rPr lang="zh-CN" altLang="en-US" sz="2400" dirty="0">
                <a:latin typeface="+mn-ea"/>
                <a:ea typeface="+mn-ea"/>
              </a:rPr>
              <a:t>表示隐含状态，</a:t>
            </a:r>
            <a:r>
              <a:rPr lang="en-US" altLang="zh-CN" sz="2400" dirty="0">
                <a:latin typeface="+mn-ea"/>
                <a:ea typeface="+mn-ea"/>
              </a:rPr>
              <a:t>y </a:t>
            </a:r>
            <a:r>
              <a:rPr lang="zh-CN" altLang="en-US" sz="2400" dirty="0">
                <a:latin typeface="+mn-ea"/>
                <a:ea typeface="+mn-ea"/>
              </a:rPr>
              <a:t>表示可观察的输出，</a:t>
            </a:r>
            <a:r>
              <a:rPr lang="en-US" altLang="zh-CN" sz="2400" dirty="0">
                <a:latin typeface="+mn-ea"/>
                <a:ea typeface="+mn-ea"/>
              </a:rPr>
              <a:t>a </a:t>
            </a:r>
            <a:r>
              <a:rPr lang="zh-CN" altLang="en-US" sz="2400" dirty="0">
                <a:latin typeface="+mn-ea"/>
                <a:ea typeface="+mn-ea"/>
              </a:rPr>
              <a:t>表示状态转换概率，</a:t>
            </a:r>
            <a:r>
              <a:rPr lang="en-US" altLang="zh-CN" sz="2400" dirty="0">
                <a:latin typeface="+mn-ea"/>
                <a:ea typeface="+mn-ea"/>
              </a:rPr>
              <a:t>b </a:t>
            </a:r>
            <a:r>
              <a:rPr lang="zh-CN" altLang="en-US" sz="2400" dirty="0">
                <a:latin typeface="+mn-ea"/>
                <a:ea typeface="+mn-ea"/>
              </a:rPr>
              <a:t>表示输出概率。</a:t>
            </a:r>
            <a:endParaRPr kumimoji="1" lang="zh-CN" altLang="en-US" sz="24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14</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296" y="3645140"/>
            <a:ext cx="4851400" cy="3111500"/>
          </a:xfrm>
          <a:prstGeom prst="rect">
            <a:avLst/>
          </a:prstGeom>
        </p:spPr>
      </p:pic>
    </p:spTree>
    <p:extLst>
      <p:ext uri="{BB962C8B-B14F-4D97-AF65-F5344CB8AC3E}">
        <p14:creationId xmlns:p14="http://schemas.microsoft.com/office/powerpoint/2010/main" val="114670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a:t>HMM</a:t>
            </a:r>
            <a:r>
              <a:rPr lang="zh-CN" altLang="en-US" dirty="0">
                <a:latin typeface="宋体" charset="0"/>
              </a:rPr>
              <a:t>实例</a:t>
            </a:r>
            <a:endParaRPr lang="zh-CN" altLang="en-US" dirty="0"/>
          </a:p>
        </p:txBody>
      </p:sp>
      <p:sp>
        <p:nvSpPr>
          <p:cNvPr id="25603" name="Rectangle 3"/>
          <p:cNvSpPr>
            <a:spLocks noGrp="1" noChangeArrowheads="1"/>
          </p:cNvSpPr>
          <p:nvPr>
            <p:ph type="body" idx="1"/>
          </p:nvPr>
        </p:nvSpPr>
        <p:spPr/>
        <p:txBody>
          <a:bodyPr/>
          <a:lstStyle/>
          <a:p>
            <a:pPr>
              <a:buFont typeface="Wingdings" charset="2"/>
              <a:buNone/>
            </a:pPr>
            <a:r>
              <a:rPr lang="en-US" altLang="zh-CN"/>
              <a:t> </a:t>
            </a:r>
          </a:p>
        </p:txBody>
      </p:sp>
      <p:grpSp>
        <p:nvGrpSpPr>
          <p:cNvPr id="25604" name="Group 4"/>
          <p:cNvGrpSpPr>
            <a:grpSpLocks/>
          </p:cNvGrpSpPr>
          <p:nvPr/>
        </p:nvGrpSpPr>
        <p:grpSpPr bwMode="auto">
          <a:xfrm>
            <a:off x="492611" y="1916113"/>
            <a:ext cx="7502039" cy="4081444"/>
            <a:chOff x="2215" y="3594"/>
            <a:chExt cx="7615" cy="4512"/>
          </a:xfrm>
        </p:grpSpPr>
        <p:sp>
          <p:nvSpPr>
            <p:cNvPr id="25605" name="Text Box 5"/>
            <p:cNvSpPr txBox="1">
              <a:spLocks noChangeArrowheads="1"/>
            </p:cNvSpPr>
            <p:nvPr/>
          </p:nvSpPr>
          <p:spPr bwMode="auto">
            <a:xfrm>
              <a:off x="2215" y="7734"/>
              <a:ext cx="2568" cy="37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sz="1600">
                  <a:solidFill>
                    <a:schemeClr val="tx2"/>
                  </a:solidFill>
                  <a:latin typeface="Gulim" charset="0"/>
                  <a:ea typeface="Gulim" charset="0"/>
                </a:rPr>
                <a:t>Observed Ball Sequence</a:t>
              </a:r>
            </a:p>
          </p:txBody>
        </p:sp>
        <p:grpSp>
          <p:nvGrpSpPr>
            <p:cNvPr id="25606" name="Group 6"/>
            <p:cNvGrpSpPr>
              <a:grpSpLocks/>
            </p:cNvGrpSpPr>
            <p:nvPr/>
          </p:nvGrpSpPr>
          <p:grpSpPr bwMode="auto">
            <a:xfrm>
              <a:off x="2482" y="3594"/>
              <a:ext cx="7348" cy="4455"/>
              <a:chOff x="2482" y="3594"/>
              <a:chExt cx="7348" cy="4455"/>
            </a:xfrm>
          </p:grpSpPr>
          <p:sp>
            <p:nvSpPr>
              <p:cNvPr id="25607" name="Text Box 7"/>
              <p:cNvSpPr txBox="1">
                <a:spLocks noChangeArrowheads="1"/>
              </p:cNvSpPr>
              <p:nvPr/>
            </p:nvSpPr>
            <p:spPr bwMode="auto">
              <a:xfrm>
                <a:off x="7179" y="3594"/>
                <a:ext cx="711" cy="32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p>
                <a:pPr algn="just"/>
                <a:r>
                  <a:rPr lang="en-US" altLang="zh-CN" sz="1600">
                    <a:solidFill>
                      <a:schemeClr val="tx2"/>
                    </a:solidFill>
                    <a:latin typeface="Gulim" charset="0"/>
                    <a:ea typeface="Gulim" charset="0"/>
                  </a:rPr>
                  <a:t>Urn 3</a:t>
                </a:r>
              </a:p>
            </p:txBody>
          </p:sp>
          <p:sp>
            <p:nvSpPr>
              <p:cNvPr id="25608" name="AutoShape 8"/>
              <p:cNvSpPr>
                <a:spLocks noChangeArrowheads="1"/>
              </p:cNvSpPr>
              <p:nvPr/>
            </p:nvSpPr>
            <p:spPr bwMode="auto">
              <a:xfrm>
                <a:off x="2872" y="4876"/>
                <a:ext cx="1620" cy="1568"/>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wrap="none" anchor="ctr"/>
              <a:lstStyle/>
              <a:p>
                <a:endParaRPr lang="zh-CN" altLang="en-US"/>
              </a:p>
            </p:txBody>
          </p:sp>
          <p:sp>
            <p:nvSpPr>
              <p:cNvPr id="25609" name="Oval 9"/>
              <p:cNvSpPr>
                <a:spLocks noChangeArrowheads="1"/>
              </p:cNvSpPr>
              <p:nvPr/>
            </p:nvSpPr>
            <p:spPr bwMode="auto">
              <a:xfrm>
                <a:off x="3215" y="5446"/>
                <a:ext cx="304" cy="320"/>
              </a:xfrm>
              <a:prstGeom prst="ellipse">
                <a:avLst/>
              </a:prstGeom>
              <a:solidFill>
                <a:srgbClr val="0000FF"/>
              </a:solidFill>
              <a:ln w="9525">
                <a:solidFill>
                  <a:srgbClr val="000000"/>
                </a:solidFill>
                <a:round/>
                <a:headEnd/>
                <a:tailEnd/>
              </a:ln>
            </p:spPr>
            <p:txBody>
              <a:bodyPr wrap="none" anchor="ctr"/>
              <a:lstStyle/>
              <a:p>
                <a:endParaRPr lang="zh-CN" altLang="en-US"/>
              </a:p>
            </p:txBody>
          </p:sp>
          <p:sp>
            <p:nvSpPr>
              <p:cNvPr id="25610" name="Oval 10"/>
              <p:cNvSpPr>
                <a:spLocks noChangeArrowheads="1"/>
              </p:cNvSpPr>
              <p:nvPr/>
            </p:nvSpPr>
            <p:spPr bwMode="auto">
              <a:xfrm>
                <a:off x="3804" y="5423"/>
                <a:ext cx="306" cy="321"/>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11" name="Oval 11"/>
              <p:cNvSpPr>
                <a:spLocks noChangeArrowheads="1"/>
              </p:cNvSpPr>
              <p:nvPr/>
            </p:nvSpPr>
            <p:spPr bwMode="auto">
              <a:xfrm>
                <a:off x="3087" y="5994"/>
                <a:ext cx="308" cy="320"/>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12" name="Oval 12"/>
              <p:cNvSpPr>
                <a:spLocks noChangeArrowheads="1"/>
              </p:cNvSpPr>
              <p:nvPr/>
            </p:nvSpPr>
            <p:spPr bwMode="auto">
              <a:xfrm>
                <a:off x="4037" y="5756"/>
                <a:ext cx="305" cy="320"/>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13" name="Oval 13"/>
              <p:cNvSpPr>
                <a:spLocks noChangeArrowheads="1"/>
              </p:cNvSpPr>
              <p:nvPr/>
            </p:nvSpPr>
            <p:spPr bwMode="auto">
              <a:xfrm>
                <a:off x="3510" y="5808"/>
                <a:ext cx="305" cy="318"/>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14" name="Oval 14"/>
              <p:cNvSpPr>
                <a:spLocks noChangeArrowheads="1"/>
              </p:cNvSpPr>
              <p:nvPr/>
            </p:nvSpPr>
            <p:spPr bwMode="auto">
              <a:xfrm>
                <a:off x="3827" y="6089"/>
                <a:ext cx="305" cy="317"/>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15" name="AutoShape 15"/>
              <p:cNvSpPr>
                <a:spLocks noChangeArrowheads="1"/>
              </p:cNvSpPr>
              <p:nvPr/>
            </p:nvSpPr>
            <p:spPr bwMode="auto">
              <a:xfrm>
                <a:off x="4880" y="4586"/>
                <a:ext cx="1617" cy="1568"/>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wrap="none" anchor="ctr"/>
              <a:lstStyle/>
              <a:p>
                <a:endParaRPr lang="zh-CN" altLang="en-US"/>
              </a:p>
            </p:txBody>
          </p:sp>
          <p:sp>
            <p:nvSpPr>
              <p:cNvPr id="25616" name="Oval 16"/>
              <p:cNvSpPr>
                <a:spLocks noChangeArrowheads="1"/>
              </p:cNvSpPr>
              <p:nvPr/>
            </p:nvSpPr>
            <p:spPr bwMode="auto">
              <a:xfrm>
                <a:off x="5220" y="5156"/>
                <a:ext cx="307" cy="320"/>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17" name="Oval 17"/>
              <p:cNvSpPr>
                <a:spLocks noChangeArrowheads="1"/>
              </p:cNvSpPr>
              <p:nvPr/>
            </p:nvSpPr>
            <p:spPr bwMode="auto">
              <a:xfrm>
                <a:off x="5812" y="5133"/>
                <a:ext cx="305" cy="321"/>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18" name="Oval 18"/>
              <p:cNvSpPr>
                <a:spLocks noChangeArrowheads="1"/>
              </p:cNvSpPr>
              <p:nvPr/>
            </p:nvSpPr>
            <p:spPr bwMode="auto">
              <a:xfrm>
                <a:off x="5094" y="5704"/>
                <a:ext cx="308" cy="320"/>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19" name="Oval 19"/>
              <p:cNvSpPr>
                <a:spLocks noChangeArrowheads="1"/>
              </p:cNvSpPr>
              <p:nvPr/>
            </p:nvSpPr>
            <p:spPr bwMode="auto">
              <a:xfrm>
                <a:off x="6042" y="5466"/>
                <a:ext cx="307" cy="317"/>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20" name="Oval 20"/>
              <p:cNvSpPr>
                <a:spLocks noChangeArrowheads="1"/>
              </p:cNvSpPr>
              <p:nvPr/>
            </p:nvSpPr>
            <p:spPr bwMode="auto">
              <a:xfrm>
                <a:off x="5567" y="5446"/>
                <a:ext cx="305" cy="317"/>
              </a:xfrm>
              <a:prstGeom prst="ellipse">
                <a:avLst/>
              </a:prstGeom>
              <a:solidFill>
                <a:srgbClr val="0000FF"/>
              </a:solidFill>
              <a:ln w="9525">
                <a:solidFill>
                  <a:srgbClr val="000000"/>
                </a:solidFill>
                <a:round/>
                <a:headEnd/>
                <a:tailEnd/>
              </a:ln>
            </p:spPr>
            <p:txBody>
              <a:bodyPr wrap="none" anchor="ctr"/>
              <a:lstStyle/>
              <a:p>
                <a:endParaRPr lang="zh-CN" altLang="en-US"/>
              </a:p>
            </p:txBody>
          </p:sp>
          <p:sp>
            <p:nvSpPr>
              <p:cNvPr id="25621" name="Oval 21"/>
              <p:cNvSpPr>
                <a:spLocks noChangeArrowheads="1"/>
              </p:cNvSpPr>
              <p:nvPr/>
            </p:nvSpPr>
            <p:spPr bwMode="auto">
              <a:xfrm>
                <a:off x="5834" y="5796"/>
                <a:ext cx="306" cy="320"/>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22" name="AutoShape 22"/>
              <p:cNvSpPr>
                <a:spLocks noChangeArrowheads="1"/>
              </p:cNvSpPr>
              <p:nvPr/>
            </p:nvSpPr>
            <p:spPr bwMode="auto">
              <a:xfrm>
                <a:off x="6892" y="4124"/>
                <a:ext cx="1617" cy="1567"/>
              </a:xfrm>
              <a:prstGeom prst="can">
                <a:avLst>
                  <a:gd name="adj" fmla="val 25000"/>
                </a:avLst>
              </a:prstGeom>
              <a:noFill/>
              <a:ln w="9525">
                <a:solidFill>
                  <a:srgbClr val="000000"/>
                </a:solidFill>
                <a:round/>
                <a:headEnd/>
                <a:tailEnd/>
              </a:ln>
              <a:extLst>
                <a:ext uri="{909E8E84-426E-40DD-AFC4-6F175D3DCCD1}">
                  <a14:hiddenFill xmlns:a14="http://schemas.microsoft.com/office/drawing/2010/main">
                    <a:solidFill>
                      <a:srgbClr val="00CC99"/>
                    </a:solidFill>
                  </a14:hiddenFill>
                </a:ext>
              </a:extLst>
            </p:spPr>
            <p:txBody>
              <a:bodyPr wrap="none" anchor="ctr"/>
              <a:lstStyle/>
              <a:p>
                <a:endParaRPr lang="zh-CN" altLang="en-US"/>
              </a:p>
            </p:txBody>
          </p:sp>
          <p:sp>
            <p:nvSpPr>
              <p:cNvPr id="25623" name="Oval 23"/>
              <p:cNvSpPr>
                <a:spLocks noChangeArrowheads="1"/>
              </p:cNvSpPr>
              <p:nvPr/>
            </p:nvSpPr>
            <p:spPr bwMode="auto">
              <a:xfrm>
                <a:off x="7344" y="4606"/>
                <a:ext cx="306" cy="320"/>
              </a:xfrm>
              <a:prstGeom prst="ellipse">
                <a:avLst/>
              </a:prstGeom>
              <a:solidFill>
                <a:srgbClr val="0000FF"/>
              </a:solidFill>
              <a:ln w="9525">
                <a:solidFill>
                  <a:srgbClr val="000000"/>
                </a:solidFill>
                <a:round/>
                <a:headEnd/>
                <a:tailEnd/>
              </a:ln>
            </p:spPr>
            <p:txBody>
              <a:bodyPr wrap="none" anchor="ctr"/>
              <a:lstStyle/>
              <a:p>
                <a:endParaRPr lang="zh-CN" altLang="en-US"/>
              </a:p>
            </p:txBody>
          </p:sp>
          <p:sp>
            <p:nvSpPr>
              <p:cNvPr id="25624" name="Oval 24"/>
              <p:cNvSpPr>
                <a:spLocks noChangeArrowheads="1"/>
              </p:cNvSpPr>
              <p:nvPr/>
            </p:nvSpPr>
            <p:spPr bwMode="auto">
              <a:xfrm>
                <a:off x="7825" y="4671"/>
                <a:ext cx="304" cy="320"/>
              </a:xfrm>
              <a:prstGeom prst="ellipse">
                <a:avLst/>
              </a:prstGeom>
              <a:solidFill>
                <a:srgbClr val="0000FF"/>
              </a:solidFill>
              <a:ln w="9525">
                <a:solidFill>
                  <a:srgbClr val="000000"/>
                </a:solidFill>
                <a:round/>
                <a:headEnd/>
                <a:tailEnd/>
              </a:ln>
            </p:spPr>
            <p:txBody>
              <a:bodyPr wrap="none" anchor="ctr"/>
              <a:lstStyle/>
              <a:p>
                <a:endParaRPr lang="zh-CN" altLang="en-US"/>
              </a:p>
            </p:txBody>
          </p:sp>
          <p:sp>
            <p:nvSpPr>
              <p:cNvPr id="25625" name="Oval 25"/>
              <p:cNvSpPr>
                <a:spLocks noChangeArrowheads="1"/>
              </p:cNvSpPr>
              <p:nvPr/>
            </p:nvSpPr>
            <p:spPr bwMode="auto">
              <a:xfrm>
                <a:off x="7097" y="5209"/>
                <a:ext cx="305" cy="320"/>
              </a:xfrm>
              <a:prstGeom prst="ellipse">
                <a:avLst/>
              </a:prstGeom>
              <a:solidFill>
                <a:srgbClr val="FFFF00"/>
              </a:solidFill>
              <a:ln w="9525">
                <a:solidFill>
                  <a:srgbClr val="000000"/>
                </a:solidFill>
                <a:round/>
                <a:headEnd/>
                <a:tailEnd/>
              </a:ln>
            </p:spPr>
            <p:txBody>
              <a:bodyPr wrap="none" anchor="ctr"/>
              <a:lstStyle/>
              <a:p>
                <a:endParaRPr lang="zh-CN" altLang="en-US"/>
              </a:p>
            </p:txBody>
          </p:sp>
          <p:sp>
            <p:nvSpPr>
              <p:cNvPr id="25626" name="Oval 26"/>
              <p:cNvSpPr>
                <a:spLocks noChangeArrowheads="1"/>
              </p:cNvSpPr>
              <p:nvPr/>
            </p:nvSpPr>
            <p:spPr bwMode="auto">
              <a:xfrm>
                <a:off x="8055" y="5004"/>
                <a:ext cx="307" cy="317"/>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27" name="Oval 27"/>
              <p:cNvSpPr>
                <a:spLocks noChangeArrowheads="1"/>
              </p:cNvSpPr>
              <p:nvPr/>
            </p:nvSpPr>
            <p:spPr bwMode="auto">
              <a:xfrm>
                <a:off x="7527" y="5054"/>
                <a:ext cx="307" cy="319"/>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28" name="Oval 28"/>
              <p:cNvSpPr>
                <a:spLocks noChangeArrowheads="1"/>
              </p:cNvSpPr>
              <p:nvPr/>
            </p:nvSpPr>
            <p:spPr bwMode="auto">
              <a:xfrm>
                <a:off x="7845" y="5333"/>
                <a:ext cx="307" cy="321"/>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29" name="Oval 29"/>
              <p:cNvSpPr>
                <a:spLocks noChangeArrowheads="1"/>
              </p:cNvSpPr>
              <p:nvPr/>
            </p:nvSpPr>
            <p:spPr bwMode="auto">
              <a:xfrm>
                <a:off x="4957" y="5364"/>
                <a:ext cx="308" cy="320"/>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30" name="Oval 30"/>
              <p:cNvSpPr>
                <a:spLocks noChangeArrowheads="1"/>
              </p:cNvSpPr>
              <p:nvPr/>
            </p:nvSpPr>
            <p:spPr bwMode="auto">
              <a:xfrm>
                <a:off x="7015" y="4863"/>
                <a:ext cx="304" cy="321"/>
              </a:xfrm>
              <a:prstGeom prst="ellipse">
                <a:avLst/>
              </a:prstGeom>
              <a:solidFill>
                <a:srgbClr val="0000FF"/>
              </a:solidFill>
              <a:ln w="9525">
                <a:solidFill>
                  <a:srgbClr val="000000"/>
                </a:solidFill>
                <a:round/>
                <a:headEnd/>
                <a:tailEnd/>
              </a:ln>
            </p:spPr>
            <p:txBody>
              <a:bodyPr wrap="none" anchor="ctr"/>
              <a:lstStyle/>
              <a:p>
                <a:endParaRPr lang="zh-CN" altLang="en-US"/>
              </a:p>
            </p:txBody>
          </p:sp>
          <p:sp>
            <p:nvSpPr>
              <p:cNvPr id="25631" name="Oval 31"/>
              <p:cNvSpPr>
                <a:spLocks noChangeArrowheads="1"/>
              </p:cNvSpPr>
              <p:nvPr/>
            </p:nvSpPr>
            <p:spPr bwMode="auto">
              <a:xfrm>
                <a:off x="5442" y="5776"/>
                <a:ext cx="305" cy="320"/>
              </a:xfrm>
              <a:prstGeom prst="ellipse">
                <a:avLst/>
              </a:prstGeom>
              <a:solidFill>
                <a:srgbClr val="0000FF"/>
              </a:solidFill>
              <a:ln w="9525">
                <a:solidFill>
                  <a:srgbClr val="000000"/>
                </a:solidFill>
                <a:round/>
                <a:headEnd/>
                <a:tailEnd/>
              </a:ln>
            </p:spPr>
            <p:txBody>
              <a:bodyPr wrap="none" anchor="ctr"/>
              <a:lstStyle/>
              <a:p>
                <a:endParaRPr lang="zh-CN" altLang="en-US"/>
              </a:p>
            </p:txBody>
          </p:sp>
          <p:sp>
            <p:nvSpPr>
              <p:cNvPr id="25632" name="Freeform 32"/>
              <p:cNvSpPr>
                <a:spLocks/>
              </p:cNvSpPr>
              <p:nvPr/>
            </p:nvSpPr>
            <p:spPr bwMode="auto">
              <a:xfrm>
                <a:off x="2565" y="4779"/>
                <a:ext cx="7265" cy="2849"/>
              </a:xfrm>
              <a:custGeom>
                <a:avLst/>
                <a:gdLst>
                  <a:gd name="T0" fmla="*/ 0 w 4231"/>
                  <a:gd name="T1" fmla="*/ 1589 h 1589"/>
                  <a:gd name="T2" fmla="*/ 715 w 4231"/>
                  <a:gd name="T3" fmla="*/ 1341 h 1589"/>
                  <a:gd name="T4" fmla="*/ 2195 w 4231"/>
                  <a:gd name="T5" fmla="*/ 1252 h 1589"/>
                  <a:gd name="T6" fmla="*/ 3128 w 4231"/>
                  <a:gd name="T7" fmla="*/ 904 h 1589"/>
                  <a:gd name="T8" fmla="*/ 3704 w 4231"/>
                  <a:gd name="T9" fmla="*/ 586 h 1589"/>
                  <a:gd name="T10" fmla="*/ 4231 w 4231"/>
                  <a:gd name="T11" fmla="*/ 0 h 1589"/>
                </a:gdLst>
                <a:ahLst/>
                <a:cxnLst>
                  <a:cxn ang="0">
                    <a:pos x="T0" y="T1"/>
                  </a:cxn>
                  <a:cxn ang="0">
                    <a:pos x="T2" y="T3"/>
                  </a:cxn>
                  <a:cxn ang="0">
                    <a:pos x="T4" y="T5"/>
                  </a:cxn>
                  <a:cxn ang="0">
                    <a:pos x="T6" y="T7"/>
                  </a:cxn>
                  <a:cxn ang="0">
                    <a:pos x="T8" y="T9"/>
                  </a:cxn>
                  <a:cxn ang="0">
                    <a:pos x="T10" y="T11"/>
                  </a:cxn>
                </a:cxnLst>
                <a:rect l="0" t="0" r="r" b="b"/>
                <a:pathLst>
                  <a:path w="4231" h="1589">
                    <a:moveTo>
                      <a:pt x="0" y="1589"/>
                    </a:moveTo>
                    <a:cubicBezTo>
                      <a:pt x="174" y="1493"/>
                      <a:pt x="349" y="1397"/>
                      <a:pt x="715" y="1341"/>
                    </a:cubicBezTo>
                    <a:cubicBezTo>
                      <a:pt x="1081" y="1285"/>
                      <a:pt x="1793" y="1325"/>
                      <a:pt x="2195" y="1252"/>
                    </a:cubicBezTo>
                    <a:cubicBezTo>
                      <a:pt x="2597" y="1179"/>
                      <a:pt x="2877" y="1015"/>
                      <a:pt x="3128" y="904"/>
                    </a:cubicBezTo>
                    <a:cubicBezTo>
                      <a:pt x="3379" y="793"/>
                      <a:pt x="3520" y="737"/>
                      <a:pt x="3704" y="586"/>
                    </a:cubicBezTo>
                    <a:cubicBezTo>
                      <a:pt x="3888" y="435"/>
                      <a:pt x="4059" y="217"/>
                      <a:pt x="4231" y="0"/>
                    </a:cubicBezTo>
                  </a:path>
                </a:pathLst>
              </a:custGeom>
              <a:noFill/>
              <a:ln w="9525">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en-US"/>
              </a:p>
            </p:txBody>
          </p:sp>
          <p:sp>
            <p:nvSpPr>
              <p:cNvPr id="25633" name="Oval 33"/>
              <p:cNvSpPr>
                <a:spLocks noChangeArrowheads="1"/>
              </p:cNvSpPr>
              <p:nvPr/>
            </p:nvSpPr>
            <p:spPr bwMode="auto">
              <a:xfrm>
                <a:off x="4819" y="7729"/>
                <a:ext cx="306" cy="320"/>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34" name="Oval 34"/>
              <p:cNvSpPr>
                <a:spLocks noChangeArrowheads="1"/>
              </p:cNvSpPr>
              <p:nvPr/>
            </p:nvSpPr>
            <p:spPr bwMode="auto">
              <a:xfrm>
                <a:off x="5352" y="7729"/>
                <a:ext cx="305" cy="320"/>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35" name="Oval 35"/>
              <p:cNvSpPr>
                <a:spLocks noChangeArrowheads="1"/>
              </p:cNvSpPr>
              <p:nvPr/>
            </p:nvSpPr>
            <p:spPr bwMode="auto">
              <a:xfrm>
                <a:off x="5904" y="7729"/>
                <a:ext cx="306" cy="320"/>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36" name="Oval 36"/>
              <p:cNvSpPr>
                <a:spLocks noChangeArrowheads="1"/>
              </p:cNvSpPr>
              <p:nvPr/>
            </p:nvSpPr>
            <p:spPr bwMode="auto">
              <a:xfrm>
                <a:off x="6439" y="7729"/>
                <a:ext cx="306" cy="320"/>
              </a:xfrm>
              <a:prstGeom prst="ellipse">
                <a:avLst/>
              </a:prstGeom>
              <a:solidFill>
                <a:srgbClr val="0000FF"/>
              </a:solidFill>
              <a:ln w="9525">
                <a:solidFill>
                  <a:srgbClr val="000000"/>
                </a:solidFill>
                <a:round/>
                <a:headEnd/>
                <a:tailEnd/>
              </a:ln>
            </p:spPr>
            <p:txBody>
              <a:bodyPr wrap="none" anchor="ctr"/>
              <a:lstStyle/>
              <a:p>
                <a:endParaRPr lang="zh-CN" altLang="en-US"/>
              </a:p>
            </p:txBody>
          </p:sp>
          <p:sp>
            <p:nvSpPr>
              <p:cNvPr id="25637" name="Oval 37"/>
              <p:cNvSpPr>
                <a:spLocks noChangeArrowheads="1"/>
              </p:cNvSpPr>
              <p:nvPr/>
            </p:nvSpPr>
            <p:spPr bwMode="auto">
              <a:xfrm>
                <a:off x="6997" y="7729"/>
                <a:ext cx="305" cy="320"/>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38" name="Oval 38"/>
              <p:cNvSpPr>
                <a:spLocks noChangeArrowheads="1"/>
              </p:cNvSpPr>
              <p:nvPr/>
            </p:nvSpPr>
            <p:spPr bwMode="auto">
              <a:xfrm>
                <a:off x="7527" y="7729"/>
                <a:ext cx="305" cy="320"/>
              </a:xfrm>
              <a:prstGeom prst="ellipse">
                <a:avLst/>
              </a:prstGeom>
              <a:solidFill>
                <a:srgbClr val="FFFF00"/>
              </a:solidFill>
              <a:ln w="9525">
                <a:solidFill>
                  <a:srgbClr val="000000"/>
                </a:solidFill>
                <a:round/>
                <a:headEnd/>
                <a:tailEnd/>
              </a:ln>
            </p:spPr>
            <p:txBody>
              <a:bodyPr wrap="none" anchor="ctr"/>
              <a:lstStyle/>
              <a:p>
                <a:endParaRPr lang="zh-CN" altLang="en-US"/>
              </a:p>
            </p:txBody>
          </p:sp>
          <p:sp>
            <p:nvSpPr>
              <p:cNvPr id="25639" name="Oval 39"/>
              <p:cNvSpPr>
                <a:spLocks noChangeArrowheads="1"/>
              </p:cNvSpPr>
              <p:nvPr/>
            </p:nvSpPr>
            <p:spPr bwMode="auto">
              <a:xfrm>
                <a:off x="8087" y="7729"/>
                <a:ext cx="307" cy="320"/>
              </a:xfrm>
              <a:prstGeom prst="ellipse">
                <a:avLst/>
              </a:prstGeom>
              <a:solidFill>
                <a:srgbClr val="0000FF"/>
              </a:solidFill>
              <a:ln w="9525">
                <a:solidFill>
                  <a:srgbClr val="000000"/>
                </a:solidFill>
                <a:round/>
                <a:headEnd/>
                <a:tailEnd/>
              </a:ln>
            </p:spPr>
            <p:txBody>
              <a:bodyPr wrap="none" anchor="ctr"/>
              <a:lstStyle/>
              <a:p>
                <a:endParaRPr lang="zh-CN" altLang="en-US"/>
              </a:p>
            </p:txBody>
          </p:sp>
          <p:sp>
            <p:nvSpPr>
              <p:cNvPr id="25640" name="Oval 40"/>
              <p:cNvSpPr>
                <a:spLocks noChangeArrowheads="1"/>
              </p:cNvSpPr>
              <p:nvPr/>
            </p:nvSpPr>
            <p:spPr bwMode="auto">
              <a:xfrm>
                <a:off x="4157" y="5276"/>
                <a:ext cx="305" cy="318"/>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41" name="Oval 41"/>
              <p:cNvSpPr>
                <a:spLocks noChangeArrowheads="1"/>
              </p:cNvSpPr>
              <p:nvPr/>
            </p:nvSpPr>
            <p:spPr bwMode="auto">
              <a:xfrm>
                <a:off x="8142" y="4521"/>
                <a:ext cx="308" cy="320"/>
              </a:xfrm>
              <a:prstGeom prst="ellipse">
                <a:avLst/>
              </a:prstGeom>
              <a:solidFill>
                <a:srgbClr val="0000FF"/>
              </a:solidFill>
              <a:ln w="9525">
                <a:solidFill>
                  <a:srgbClr val="000000"/>
                </a:solidFill>
                <a:round/>
                <a:headEnd/>
                <a:tailEnd/>
              </a:ln>
            </p:spPr>
            <p:txBody>
              <a:bodyPr wrap="none" anchor="ctr"/>
              <a:lstStyle/>
              <a:p>
                <a:endParaRPr lang="zh-CN" altLang="en-US"/>
              </a:p>
            </p:txBody>
          </p:sp>
          <p:sp>
            <p:nvSpPr>
              <p:cNvPr id="25642" name="Oval 42"/>
              <p:cNvSpPr>
                <a:spLocks noChangeArrowheads="1"/>
              </p:cNvSpPr>
              <p:nvPr/>
            </p:nvSpPr>
            <p:spPr bwMode="auto">
              <a:xfrm>
                <a:off x="2929" y="5686"/>
                <a:ext cx="306" cy="320"/>
              </a:xfrm>
              <a:prstGeom prst="ellipse">
                <a:avLst/>
              </a:prstGeom>
              <a:solidFill>
                <a:srgbClr val="00FF00"/>
              </a:solidFill>
              <a:ln w="9525">
                <a:solidFill>
                  <a:srgbClr val="000000"/>
                </a:solidFill>
                <a:round/>
                <a:headEnd/>
                <a:tailEnd/>
              </a:ln>
            </p:spPr>
            <p:txBody>
              <a:bodyPr wrap="none" anchor="ctr"/>
              <a:lstStyle/>
              <a:p>
                <a:endParaRPr lang="zh-CN" altLang="en-US"/>
              </a:p>
            </p:txBody>
          </p:sp>
          <p:sp>
            <p:nvSpPr>
              <p:cNvPr id="25643" name="Oval 43"/>
              <p:cNvSpPr>
                <a:spLocks noChangeArrowheads="1"/>
              </p:cNvSpPr>
              <p:nvPr/>
            </p:nvSpPr>
            <p:spPr bwMode="auto">
              <a:xfrm>
                <a:off x="8644" y="7729"/>
                <a:ext cx="306" cy="320"/>
              </a:xfrm>
              <a:prstGeom prst="ellipse">
                <a:avLst/>
              </a:prstGeom>
              <a:solidFill>
                <a:srgbClr val="FF3300"/>
              </a:solidFill>
              <a:ln w="9525">
                <a:solidFill>
                  <a:srgbClr val="000000"/>
                </a:solidFill>
                <a:round/>
                <a:headEnd/>
                <a:tailEnd/>
              </a:ln>
            </p:spPr>
            <p:txBody>
              <a:bodyPr wrap="none" anchor="ctr"/>
              <a:lstStyle/>
              <a:p>
                <a:endParaRPr lang="zh-CN" altLang="en-US"/>
              </a:p>
            </p:txBody>
          </p:sp>
          <p:sp>
            <p:nvSpPr>
              <p:cNvPr id="25644" name="Text Box 44"/>
              <p:cNvSpPr txBox="1">
                <a:spLocks noChangeArrowheads="1"/>
              </p:cNvSpPr>
              <p:nvPr/>
            </p:nvSpPr>
            <p:spPr bwMode="auto">
              <a:xfrm>
                <a:off x="3418" y="4403"/>
                <a:ext cx="711" cy="32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p>
                <a:pPr algn="just"/>
                <a:r>
                  <a:rPr lang="en-US" altLang="zh-CN" sz="1600">
                    <a:solidFill>
                      <a:schemeClr val="tx2"/>
                    </a:solidFill>
                    <a:latin typeface="Gulim" charset="0"/>
                    <a:ea typeface="Gulim" charset="0"/>
                  </a:rPr>
                  <a:t>Urn 1</a:t>
                </a:r>
              </a:p>
            </p:txBody>
          </p:sp>
          <p:sp>
            <p:nvSpPr>
              <p:cNvPr id="25645" name="Text Box 45"/>
              <p:cNvSpPr txBox="1">
                <a:spLocks noChangeArrowheads="1"/>
              </p:cNvSpPr>
              <p:nvPr/>
            </p:nvSpPr>
            <p:spPr bwMode="auto">
              <a:xfrm>
                <a:off x="5287" y="4182"/>
                <a:ext cx="711" cy="32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p>
                <a:pPr algn="just"/>
                <a:r>
                  <a:rPr lang="en-US" altLang="zh-CN" sz="1600">
                    <a:solidFill>
                      <a:schemeClr val="tx2"/>
                    </a:solidFill>
                    <a:latin typeface="Gulim" charset="0"/>
                    <a:ea typeface="Gulim" charset="0"/>
                  </a:rPr>
                  <a:t>Urn 2</a:t>
                </a:r>
              </a:p>
            </p:txBody>
          </p:sp>
          <p:sp>
            <p:nvSpPr>
              <p:cNvPr id="25646" name="Text Box 46"/>
              <p:cNvSpPr txBox="1">
                <a:spLocks noChangeArrowheads="1"/>
              </p:cNvSpPr>
              <p:nvPr/>
            </p:nvSpPr>
            <p:spPr bwMode="auto">
              <a:xfrm>
                <a:off x="9090" y="5826"/>
                <a:ext cx="527" cy="321"/>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a:spAutoFit/>
              </a:bodyPr>
              <a:lstStyle/>
              <a:p>
                <a:pPr algn="just"/>
                <a:r>
                  <a:rPr lang="en-US" altLang="zh-CN" sz="1600">
                    <a:solidFill>
                      <a:srgbClr val="000000"/>
                    </a:solidFill>
                    <a:latin typeface="Gulim" charset="0"/>
                    <a:ea typeface="Gulim" charset="0"/>
                  </a:rPr>
                  <a:t>Veil</a:t>
                </a:r>
              </a:p>
            </p:txBody>
          </p:sp>
          <p:sp>
            <p:nvSpPr>
              <p:cNvPr id="25647" name="Freeform 47"/>
              <p:cNvSpPr>
                <a:spLocks/>
              </p:cNvSpPr>
              <p:nvPr/>
            </p:nvSpPr>
            <p:spPr bwMode="auto">
              <a:xfrm>
                <a:off x="2482" y="4521"/>
                <a:ext cx="7265" cy="2850"/>
              </a:xfrm>
              <a:custGeom>
                <a:avLst/>
                <a:gdLst>
                  <a:gd name="T0" fmla="*/ 0 w 4231"/>
                  <a:gd name="T1" fmla="*/ 1589 h 1589"/>
                  <a:gd name="T2" fmla="*/ 715 w 4231"/>
                  <a:gd name="T3" fmla="*/ 1341 h 1589"/>
                  <a:gd name="T4" fmla="*/ 2195 w 4231"/>
                  <a:gd name="T5" fmla="*/ 1252 h 1589"/>
                  <a:gd name="T6" fmla="*/ 3128 w 4231"/>
                  <a:gd name="T7" fmla="*/ 904 h 1589"/>
                  <a:gd name="T8" fmla="*/ 3704 w 4231"/>
                  <a:gd name="T9" fmla="*/ 586 h 1589"/>
                  <a:gd name="T10" fmla="*/ 4231 w 4231"/>
                  <a:gd name="T11" fmla="*/ 0 h 1589"/>
                </a:gdLst>
                <a:ahLst/>
                <a:cxnLst>
                  <a:cxn ang="0">
                    <a:pos x="T0" y="T1"/>
                  </a:cxn>
                  <a:cxn ang="0">
                    <a:pos x="T2" y="T3"/>
                  </a:cxn>
                  <a:cxn ang="0">
                    <a:pos x="T4" y="T5"/>
                  </a:cxn>
                  <a:cxn ang="0">
                    <a:pos x="T6" y="T7"/>
                  </a:cxn>
                  <a:cxn ang="0">
                    <a:pos x="T8" y="T9"/>
                  </a:cxn>
                  <a:cxn ang="0">
                    <a:pos x="T10" y="T11"/>
                  </a:cxn>
                </a:cxnLst>
                <a:rect l="0" t="0" r="r" b="b"/>
                <a:pathLst>
                  <a:path w="4231" h="1589">
                    <a:moveTo>
                      <a:pt x="0" y="1589"/>
                    </a:moveTo>
                    <a:cubicBezTo>
                      <a:pt x="174" y="1493"/>
                      <a:pt x="349" y="1397"/>
                      <a:pt x="715" y="1341"/>
                    </a:cubicBezTo>
                    <a:cubicBezTo>
                      <a:pt x="1081" y="1285"/>
                      <a:pt x="1793" y="1325"/>
                      <a:pt x="2195" y="1252"/>
                    </a:cubicBezTo>
                    <a:cubicBezTo>
                      <a:pt x="2597" y="1179"/>
                      <a:pt x="2877" y="1015"/>
                      <a:pt x="3128" y="904"/>
                    </a:cubicBezTo>
                    <a:cubicBezTo>
                      <a:pt x="3379" y="793"/>
                      <a:pt x="3520" y="737"/>
                      <a:pt x="3704" y="586"/>
                    </a:cubicBezTo>
                    <a:cubicBezTo>
                      <a:pt x="3888" y="435"/>
                      <a:pt x="4059" y="217"/>
                      <a:pt x="4231" y="0"/>
                    </a:cubicBezTo>
                  </a:path>
                </a:pathLst>
              </a:custGeom>
              <a:noFill/>
              <a:ln w="9525">
                <a:solidFill>
                  <a:srgbClr val="000000"/>
                </a:solidFill>
                <a:round/>
                <a:headEnd/>
                <a:tailE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txBody>
              <a:bodyPr/>
              <a:lstStyle/>
              <a:p>
                <a:endParaRPr lang="zh-CN" altLang="en-US"/>
              </a:p>
            </p:txBody>
          </p:sp>
          <p:sp>
            <p:nvSpPr>
              <p:cNvPr id="25648" name="Oval 48"/>
              <p:cNvSpPr>
                <a:spLocks noChangeArrowheads="1"/>
              </p:cNvSpPr>
              <p:nvPr/>
            </p:nvSpPr>
            <p:spPr bwMode="auto">
              <a:xfrm>
                <a:off x="7427" y="5381"/>
                <a:ext cx="305" cy="320"/>
              </a:xfrm>
              <a:prstGeom prst="ellipse">
                <a:avLst/>
              </a:prstGeom>
              <a:solidFill>
                <a:srgbClr val="FFFF00"/>
              </a:solidFill>
              <a:ln w="9525">
                <a:solidFill>
                  <a:srgbClr val="000000"/>
                </a:solidFill>
                <a:round/>
                <a:headEnd/>
                <a:tailEnd/>
              </a:ln>
            </p:spPr>
            <p:txBody>
              <a:bodyPr wrap="none" anchor="ctr"/>
              <a:lstStyle/>
              <a:p>
                <a:endParaRPr lang="zh-CN" altLang="en-US"/>
              </a:p>
            </p:txBody>
          </p:sp>
          <p:sp>
            <p:nvSpPr>
              <p:cNvPr id="25649" name="Oval 49"/>
              <p:cNvSpPr>
                <a:spLocks noChangeArrowheads="1"/>
              </p:cNvSpPr>
              <p:nvPr/>
            </p:nvSpPr>
            <p:spPr bwMode="auto">
              <a:xfrm>
                <a:off x="6107" y="5036"/>
                <a:ext cx="307" cy="320"/>
              </a:xfrm>
              <a:prstGeom prst="ellipse">
                <a:avLst/>
              </a:prstGeom>
              <a:solidFill>
                <a:srgbClr val="FFFF00"/>
              </a:solidFill>
              <a:ln w="9525">
                <a:solidFill>
                  <a:srgbClr val="000000"/>
                </a:solidFill>
                <a:round/>
                <a:headEnd/>
                <a:tailEnd/>
              </a:ln>
            </p:spPr>
            <p:txBody>
              <a:bodyPr wrap="none" anchor="ctr"/>
              <a:lstStyle/>
              <a:p>
                <a:endParaRPr lang="zh-CN" altLang="en-US"/>
              </a:p>
            </p:txBody>
          </p:sp>
        </p:grpSp>
      </p:grpSp>
    </p:spTree>
    <p:extLst>
      <p:ext uri="{BB962C8B-B14F-4D97-AF65-F5344CB8AC3E}">
        <p14:creationId xmlns:p14="http://schemas.microsoft.com/office/powerpoint/2010/main" val="400418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t>HMM</a:t>
            </a:r>
            <a:r>
              <a:rPr lang="zh-CN" altLang="en-US" dirty="0" smtClean="0"/>
              <a:t>实例</a:t>
            </a:r>
            <a:r>
              <a:rPr lang="en-US" altLang="zh-CN" dirty="0" smtClean="0"/>
              <a:t>-</a:t>
            </a:r>
            <a:r>
              <a:rPr lang="zh-CN" altLang="en-US" dirty="0" smtClean="0">
                <a:latin typeface="宋体" charset="0"/>
              </a:rPr>
              <a:t>描述</a:t>
            </a:r>
            <a:endParaRPr lang="zh-CN" altLang="en-US" dirty="0">
              <a:latin typeface="宋体" charset="0"/>
            </a:endParaRPr>
          </a:p>
        </p:txBody>
      </p:sp>
      <p:sp>
        <p:nvSpPr>
          <p:cNvPr id="24579" name="Rectangle 3"/>
          <p:cNvSpPr>
            <a:spLocks noGrp="1" noChangeArrowheads="1"/>
          </p:cNvSpPr>
          <p:nvPr>
            <p:ph type="body" idx="1"/>
          </p:nvPr>
        </p:nvSpPr>
        <p:spPr>
          <a:xfrm>
            <a:off x="381000" y="1447800"/>
            <a:ext cx="7772400" cy="4648200"/>
          </a:xfrm>
        </p:spPr>
        <p:txBody>
          <a:bodyPr/>
          <a:lstStyle/>
          <a:p>
            <a:pPr algn="just"/>
            <a:r>
              <a:rPr lang="zh-CN" altLang="en-US" sz="2800"/>
              <a:t>设有</a:t>
            </a:r>
            <a:r>
              <a:rPr lang="en-US" altLang="zh-CN" sz="2800"/>
              <a:t>N</a:t>
            </a:r>
            <a:r>
              <a:rPr lang="zh-CN" altLang="en-US" sz="2800"/>
              <a:t>个缸，每个缸中装有很多彩球，球的颜色由一组概率分布描述。实验进行方式如下</a:t>
            </a:r>
          </a:p>
          <a:p>
            <a:pPr lvl="1" algn="just"/>
            <a:r>
              <a:rPr lang="zh-CN" altLang="en-US" sz="2400"/>
              <a:t>根据初始概率分布，随机选择</a:t>
            </a:r>
            <a:r>
              <a:rPr lang="en-US" altLang="zh-CN" sz="2400"/>
              <a:t>N</a:t>
            </a:r>
            <a:r>
              <a:rPr lang="zh-CN" altLang="en-US" sz="2400"/>
              <a:t>个缸中的一个开始实验</a:t>
            </a:r>
          </a:p>
          <a:p>
            <a:pPr lvl="1" algn="just"/>
            <a:r>
              <a:rPr lang="zh-CN" altLang="en-US" sz="2400"/>
              <a:t>根据缸中球颜色的概率分布，随机选择一个球，记球的颜色为</a:t>
            </a:r>
            <a:r>
              <a:rPr lang="en-US" altLang="zh-CN" sz="2400"/>
              <a:t>O</a:t>
            </a:r>
            <a:r>
              <a:rPr lang="en-US" altLang="zh-CN" sz="2400" baseline="-30000"/>
              <a:t>1</a:t>
            </a:r>
            <a:r>
              <a:rPr lang="zh-CN" altLang="en-US" sz="2400"/>
              <a:t>，并把球放回缸中</a:t>
            </a:r>
          </a:p>
          <a:p>
            <a:pPr lvl="1" algn="just"/>
            <a:r>
              <a:rPr lang="zh-CN" altLang="en-US" sz="2400"/>
              <a:t>根据描述缸的转移的概率分布，随机选择下一口缸，重复以上步骤。</a:t>
            </a:r>
          </a:p>
          <a:p>
            <a:r>
              <a:rPr lang="zh-CN" altLang="en-US" sz="2800">
                <a:latin typeface="宋体" charset="0"/>
              </a:rPr>
              <a:t>最后得到一个描述球的颜色的序列</a:t>
            </a:r>
            <a:r>
              <a:rPr lang="en-US" altLang="zh-CN" sz="2800"/>
              <a:t>O</a:t>
            </a:r>
            <a:r>
              <a:rPr lang="en-US" altLang="zh-CN" sz="2800" baseline="-30000"/>
              <a:t>1</a:t>
            </a:r>
            <a:r>
              <a:rPr lang="en-US" altLang="zh-CN" sz="2800"/>
              <a:t>,O</a:t>
            </a:r>
            <a:r>
              <a:rPr lang="en-US" altLang="zh-CN" sz="2800" baseline="-30000"/>
              <a:t>2</a:t>
            </a:r>
            <a:r>
              <a:rPr lang="en-US" altLang="zh-CN" sz="2800"/>
              <a:t>,…</a:t>
            </a:r>
            <a:r>
              <a:rPr lang="zh-CN" altLang="en-US" sz="2800">
                <a:latin typeface="宋体" charset="0"/>
              </a:rPr>
              <a:t>，称为观察值序列</a:t>
            </a:r>
            <a:r>
              <a:rPr lang="en-US" altLang="zh-CN" sz="2800"/>
              <a:t>O</a:t>
            </a:r>
            <a:r>
              <a:rPr lang="zh-CN" altLang="en-US" sz="2800">
                <a:latin typeface="宋体" charset="0"/>
              </a:rPr>
              <a:t>。</a:t>
            </a:r>
            <a:r>
              <a:rPr lang="zh-CN" altLang="en-US" sz="2800"/>
              <a:t> </a:t>
            </a:r>
          </a:p>
        </p:txBody>
      </p:sp>
    </p:spTree>
    <p:extLst>
      <p:ext uri="{BB962C8B-B14F-4D97-AF65-F5344CB8AC3E}">
        <p14:creationId xmlns:p14="http://schemas.microsoft.com/office/powerpoint/2010/main" val="1766858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HMM</a:t>
            </a:r>
            <a:r>
              <a:rPr lang="zh-CN" altLang="en-US" dirty="0" smtClean="0"/>
              <a:t>实例</a:t>
            </a:r>
            <a:r>
              <a:rPr lang="en-US" altLang="zh-CN" dirty="0"/>
              <a:t>-</a:t>
            </a:r>
            <a:r>
              <a:rPr lang="zh-CN" altLang="en-US" dirty="0" smtClean="0">
                <a:latin typeface="宋体" charset="0"/>
              </a:rPr>
              <a:t>约束</a:t>
            </a:r>
            <a:r>
              <a:rPr lang="zh-CN" altLang="en-US" dirty="0" smtClean="0"/>
              <a:t> </a:t>
            </a:r>
            <a:endParaRPr lang="zh-CN" altLang="en-US" dirty="0"/>
          </a:p>
        </p:txBody>
      </p:sp>
      <p:sp>
        <p:nvSpPr>
          <p:cNvPr id="26627" name="Rectangle 3"/>
          <p:cNvSpPr>
            <a:spLocks noGrp="1" noChangeArrowheads="1"/>
          </p:cNvSpPr>
          <p:nvPr>
            <p:ph type="body" idx="1"/>
          </p:nvPr>
        </p:nvSpPr>
        <p:spPr>
          <a:xfrm>
            <a:off x="685800" y="1641475"/>
            <a:ext cx="8229600" cy="4454525"/>
          </a:xfrm>
        </p:spPr>
        <p:txBody>
          <a:bodyPr/>
          <a:lstStyle/>
          <a:p>
            <a:pPr algn="just">
              <a:buFont typeface="Wingdings" charset="2"/>
              <a:buNone/>
            </a:pPr>
            <a:r>
              <a:rPr lang="zh-CN" altLang="en-US" b="1"/>
              <a:t>在上述实验中，有几个要点需要注意：</a:t>
            </a:r>
          </a:p>
          <a:p>
            <a:pPr algn="just"/>
            <a:endParaRPr lang="zh-CN" altLang="en-US"/>
          </a:p>
          <a:p>
            <a:pPr algn="just"/>
            <a:r>
              <a:rPr lang="zh-CN" altLang="en-US" sz="3600" b="1">
                <a:latin typeface="楷体_GB2312" charset="0"/>
                <a:ea typeface="楷体_GB2312" charset="0"/>
              </a:rPr>
              <a:t>缸间的转移不能被直接观察</a:t>
            </a:r>
          </a:p>
          <a:p>
            <a:pPr algn="just"/>
            <a:r>
              <a:rPr lang="zh-CN" altLang="en-US" sz="3600" b="1">
                <a:latin typeface="楷体_GB2312" charset="0"/>
                <a:ea typeface="楷体_GB2312" charset="0"/>
              </a:rPr>
              <a:t>每次选取哪个缸由一组转移概率决定</a:t>
            </a:r>
          </a:p>
          <a:p>
            <a:pPr algn="just"/>
            <a:r>
              <a:rPr lang="zh-CN" altLang="en-US" sz="3600" b="1">
                <a:latin typeface="楷体_GB2312" charset="0"/>
                <a:ea typeface="楷体_GB2312" charset="0"/>
              </a:rPr>
              <a:t>从缸中所选取的球的颜色和缸并不是  </a:t>
            </a:r>
          </a:p>
          <a:p>
            <a:pPr algn="just">
              <a:buFont typeface="Wingdings" charset="2"/>
              <a:buNone/>
            </a:pPr>
            <a:r>
              <a:rPr lang="zh-CN" altLang="en-US" sz="3600" b="1">
                <a:latin typeface="楷体_GB2312" charset="0"/>
                <a:ea typeface="楷体_GB2312" charset="0"/>
              </a:rPr>
              <a:t>  一一对应的</a:t>
            </a:r>
          </a:p>
          <a:p>
            <a:pPr algn="just"/>
            <a:endParaRPr lang="zh-CN" altLang="en-US" sz="3600" b="1">
              <a:latin typeface="楷体_GB2312" charset="0"/>
              <a:ea typeface="楷体_GB2312" charset="0"/>
            </a:endParaRPr>
          </a:p>
        </p:txBody>
      </p:sp>
    </p:spTree>
    <p:extLst>
      <p:ext uri="{BB962C8B-B14F-4D97-AF65-F5344CB8AC3E}">
        <p14:creationId xmlns:p14="http://schemas.microsoft.com/office/powerpoint/2010/main" val="185207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27584" y="304800"/>
            <a:ext cx="7772400" cy="914400"/>
          </a:xfrm>
        </p:spPr>
        <p:txBody>
          <a:bodyPr/>
          <a:lstStyle/>
          <a:p>
            <a:r>
              <a:rPr lang="en-US" altLang="zh-CN" dirty="0"/>
              <a:t>HMM</a:t>
            </a:r>
            <a:r>
              <a:rPr lang="zh-CN" altLang="en-US" dirty="0"/>
              <a:t>概念</a:t>
            </a:r>
          </a:p>
        </p:txBody>
      </p:sp>
      <p:sp>
        <p:nvSpPr>
          <p:cNvPr id="27651" name="Rectangle 3"/>
          <p:cNvSpPr>
            <a:spLocks noGrp="1" noChangeArrowheads="1"/>
          </p:cNvSpPr>
          <p:nvPr>
            <p:ph type="body" idx="1"/>
          </p:nvPr>
        </p:nvSpPr>
        <p:spPr>
          <a:xfrm>
            <a:off x="516632" y="1507232"/>
            <a:ext cx="8015808" cy="4370040"/>
          </a:xfrm>
        </p:spPr>
        <p:txBody>
          <a:bodyPr/>
          <a:lstStyle/>
          <a:p>
            <a:pPr algn="just">
              <a:lnSpc>
                <a:spcPct val="90000"/>
              </a:lnSpc>
              <a:buFont typeface="Wingdings" charset="2"/>
              <a:buChar char="Ø"/>
            </a:pPr>
            <a:r>
              <a:rPr lang="en-US" altLang="zh-CN" dirty="0"/>
              <a:t>HMM</a:t>
            </a:r>
            <a:r>
              <a:rPr lang="zh-CN" altLang="en-US" dirty="0"/>
              <a:t>的状态是不确定或不可见的，只有通过观测序列的随机过程才能表现出来</a:t>
            </a:r>
          </a:p>
          <a:p>
            <a:pPr>
              <a:lnSpc>
                <a:spcPct val="90000"/>
              </a:lnSpc>
              <a:buFont typeface="Wingdings" charset="2"/>
              <a:buChar char="Ø"/>
            </a:pPr>
            <a:r>
              <a:rPr lang="zh-CN" altLang="en-US" dirty="0">
                <a:latin typeface="宋体" charset="0"/>
              </a:rPr>
              <a:t>观察到的事件与状态并不是一一对应，而是通过一组概率分布相联系</a:t>
            </a:r>
            <a:r>
              <a:rPr lang="zh-CN" altLang="en-US" dirty="0"/>
              <a:t> </a:t>
            </a:r>
          </a:p>
          <a:p>
            <a:pPr>
              <a:lnSpc>
                <a:spcPct val="90000"/>
              </a:lnSpc>
              <a:buFont typeface="Wingdings" charset="2"/>
              <a:buChar char="Ø"/>
            </a:pPr>
            <a:r>
              <a:rPr lang="en-US" altLang="zh-CN" dirty="0"/>
              <a:t>HMM</a:t>
            </a:r>
            <a:r>
              <a:rPr lang="zh-CN" altLang="en-US" dirty="0"/>
              <a:t>是一个双重随机过程，两个组成部分：</a:t>
            </a:r>
          </a:p>
          <a:p>
            <a:pPr lvl="1">
              <a:lnSpc>
                <a:spcPct val="90000"/>
              </a:lnSpc>
            </a:pPr>
            <a:r>
              <a:rPr lang="zh-CN" altLang="en-US" sz="3200" dirty="0"/>
              <a:t>  </a:t>
            </a:r>
            <a:r>
              <a:rPr lang="zh-CN" altLang="en-US" sz="3200" b="1" dirty="0">
                <a:solidFill>
                  <a:schemeClr val="accent2"/>
                </a:solidFill>
                <a:ea typeface="楷体_GB2312" charset="0"/>
              </a:rPr>
              <a:t>马尔可夫链</a:t>
            </a:r>
            <a:r>
              <a:rPr lang="zh-CN" altLang="en-US" sz="3200" dirty="0"/>
              <a:t>：描述状态的转移，用</a:t>
            </a:r>
            <a:r>
              <a:rPr lang="zh-CN" altLang="en-US" sz="3200" b="1" dirty="0">
                <a:ea typeface="楷体_GB2312" charset="0"/>
              </a:rPr>
              <a:t>转移概率</a:t>
            </a:r>
            <a:r>
              <a:rPr lang="zh-CN" altLang="en-US" sz="3200" dirty="0"/>
              <a:t>描述。</a:t>
            </a:r>
          </a:p>
          <a:p>
            <a:pPr lvl="1">
              <a:lnSpc>
                <a:spcPct val="90000"/>
              </a:lnSpc>
            </a:pPr>
            <a:r>
              <a:rPr lang="zh-CN" altLang="en-US" sz="3200" dirty="0"/>
              <a:t> </a:t>
            </a:r>
            <a:r>
              <a:rPr lang="zh-CN" altLang="en-US" sz="3200" b="1" dirty="0">
                <a:solidFill>
                  <a:schemeClr val="accent2"/>
                </a:solidFill>
                <a:ea typeface="楷体_GB2312" charset="0"/>
              </a:rPr>
              <a:t>一般随机过程</a:t>
            </a:r>
            <a:r>
              <a:rPr lang="zh-CN" altLang="en-US" sz="3200" dirty="0"/>
              <a:t>：描述状态与观察序列间的关系，  用</a:t>
            </a:r>
            <a:r>
              <a:rPr lang="zh-CN" altLang="en-US" sz="3200" b="1" dirty="0">
                <a:ea typeface="楷体_GB2312" charset="0"/>
              </a:rPr>
              <a:t>观察值概率</a:t>
            </a:r>
            <a:r>
              <a:rPr lang="zh-CN" altLang="en-US" sz="3200" dirty="0"/>
              <a:t>描述。</a:t>
            </a:r>
          </a:p>
        </p:txBody>
      </p:sp>
    </p:spTree>
    <p:extLst>
      <p:ext uri="{BB962C8B-B14F-4D97-AF65-F5344CB8AC3E}">
        <p14:creationId xmlns:p14="http://schemas.microsoft.com/office/powerpoint/2010/main" val="1081387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539750" y="2057400"/>
            <a:ext cx="2127250" cy="1143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kumimoji="1" lang="en-US" altLang="zh-CN" sz="2800" b="1">
                <a:latin typeface="Times New Roman" charset="0"/>
              </a:rPr>
              <a:t>Markov</a:t>
            </a:r>
            <a:r>
              <a:rPr kumimoji="1" lang="zh-CN" altLang="en-US" sz="2800" b="1">
                <a:latin typeface="Times New Roman" charset="0"/>
              </a:rPr>
              <a:t>链</a:t>
            </a:r>
          </a:p>
          <a:p>
            <a:pPr algn="ctr" eaLnBrk="1" hangingPunct="1"/>
            <a:r>
              <a:rPr kumimoji="1" lang="zh-CN" altLang="en-US" sz="2800" b="1">
                <a:latin typeface="Times New Roman" charset="0"/>
              </a:rPr>
              <a:t>（</a:t>
            </a:r>
            <a:r>
              <a:rPr kumimoji="1" lang="zh-CN" altLang="en-US" sz="2800" b="1">
                <a:latin typeface="Times New Roman" charset="0"/>
                <a:sym typeface="Symbol" charset="2"/>
              </a:rPr>
              <a:t></a:t>
            </a:r>
            <a:r>
              <a:rPr kumimoji="1" lang="en-US" altLang="zh-CN" sz="2800" b="1">
                <a:latin typeface="Times New Roman" charset="0"/>
                <a:sym typeface="Symbol" charset="2"/>
              </a:rPr>
              <a:t>, A</a:t>
            </a:r>
            <a:r>
              <a:rPr kumimoji="1" lang="zh-CN" altLang="en-US" sz="2800" b="1">
                <a:latin typeface="Times New Roman" charset="0"/>
              </a:rPr>
              <a:t>）</a:t>
            </a:r>
          </a:p>
        </p:txBody>
      </p:sp>
      <p:sp>
        <p:nvSpPr>
          <p:cNvPr id="45061" name="Rectangle 5"/>
          <p:cNvSpPr>
            <a:spLocks noChangeArrowheads="1"/>
          </p:cNvSpPr>
          <p:nvPr/>
        </p:nvSpPr>
        <p:spPr bwMode="auto">
          <a:xfrm>
            <a:off x="4648200" y="2057400"/>
            <a:ext cx="2155825" cy="1143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r>
              <a:rPr kumimoji="1" lang="zh-CN" altLang="en-US" sz="2800" b="1">
                <a:latin typeface="Times New Roman" charset="0"/>
              </a:rPr>
              <a:t>随机过程</a:t>
            </a:r>
          </a:p>
          <a:p>
            <a:pPr algn="ctr" eaLnBrk="1" hangingPunct="1"/>
            <a:r>
              <a:rPr kumimoji="1" lang="zh-CN" altLang="en-US" sz="2800" b="1">
                <a:latin typeface="Times New Roman" charset="0"/>
              </a:rPr>
              <a:t>（</a:t>
            </a:r>
            <a:r>
              <a:rPr kumimoji="1" lang="en-US" altLang="zh-CN" sz="2800" b="1">
                <a:latin typeface="Times New Roman" charset="0"/>
                <a:sym typeface="Symbol" charset="2"/>
              </a:rPr>
              <a:t>B</a:t>
            </a:r>
            <a:r>
              <a:rPr kumimoji="1" lang="zh-CN" altLang="en-US" sz="2800" b="1">
                <a:latin typeface="Times New Roman" charset="0"/>
              </a:rPr>
              <a:t>）</a:t>
            </a:r>
          </a:p>
        </p:txBody>
      </p:sp>
      <p:sp>
        <p:nvSpPr>
          <p:cNvPr id="45062" name="Line 6"/>
          <p:cNvSpPr>
            <a:spLocks noChangeShapeType="1"/>
          </p:cNvSpPr>
          <p:nvPr/>
        </p:nvSpPr>
        <p:spPr bwMode="auto">
          <a:xfrm>
            <a:off x="2667000" y="2667000"/>
            <a:ext cx="19812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5063" name="Line 7"/>
          <p:cNvSpPr>
            <a:spLocks noChangeShapeType="1"/>
          </p:cNvSpPr>
          <p:nvPr/>
        </p:nvSpPr>
        <p:spPr bwMode="auto">
          <a:xfrm>
            <a:off x="6804025" y="2708275"/>
            <a:ext cx="18288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5065" name="Text Box 9"/>
          <p:cNvSpPr txBox="1">
            <a:spLocks noChangeArrowheads="1"/>
          </p:cNvSpPr>
          <p:nvPr/>
        </p:nvSpPr>
        <p:spPr bwMode="auto">
          <a:xfrm>
            <a:off x="2895600" y="2133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1" lang="zh-CN" altLang="en-US" sz="2400" b="1">
                <a:latin typeface="Times New Roman" charset="0"/>
              </a:rPr>
              <a:t>状态序列</a:t>
            </a:r>
          </a:p>
        </p:txBody>
      </p:sp>
      <p:sp>
        <p:nvSpPr>
          <p:cNvPr id="45066" name="Text Box 10"/>
          <p:cNvSpPr txBox="1">
            <a:spLocks noChangeArrowheads="1"/>
          </p:cNvSpPr>
          <p:nvPr/>
        </p:nvSpPr>
        <p:spPr bwMode="auto">
          <a:xfrm>
            <a:off x="6781800" y="2108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1" lang="zh-CN" altLang="en-US" sz="2400" b="1">
                <a:latin typeface="Times New Roman" charset="0"/>
              </a:rPr>
              <a:t>观察值序列</a:t>
            </a:r>
          </a:p>
        </p:txBody>
      </p:sp>
      <p:sp>
        <p:nvSpPr>
          <p:cNvPr id="45067" name="Text Box 11"/>
          <p:cNvSpPr txBox="1">
            <a:spLocks noChangeArrowheads="1"/>
          </p:cNvSpPr>
          <p:nvPr/>
        </p:nvSpPr>
        <p:spPr bwMode="auto">
          <a:xfrm>
            <a:off x="2819400" y="2667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1" lang="en-US" altLang="zh-CN" sz="2400">
                <a:latin typeface="Times New Roman" charset="0"/>
              </a:rPr>
              <a:t>q</a:t>
            </a:r>
            <a:r>
              <a:rPr kumimoji="1" lang="en-US" altLang="zh-CN" sz="2400" baseline="-25000">
                <a:latin typeface="Times New Roman" charset="0"/>
              </a:rPr>
              <a:t>1</a:t>
            </a:r>
            <a:r>
              <a:rPr kumimoji="1" lang="en-US" altLang="zh-CN" sz="2400">
                <a:latin typeface="Times New Roman" charset="0"/>
              </a:rPr>
              <a:t>, q</a:t>
            </a:r>
            <a:r>
              <a:rPr kumimoji="1" lang="en-US" altLang="zh-CN" sz="2400" baseline="-25000">
                <a:latin typeface="Times New Roman" charset="0"/>
              </a:rPr>
              <a:t>2</a:t>
            </a:r>
            <a:r>
              <a:rPr kumimoji="1" lang="en-US" altLang="zh-CN" sz="2400">
                <a:latin typeface="Times New Roman" charset="0"/>
              </a:rPr>
              <a:t>, ..., q</a:t>
            </a:r>
            <a:r>
              <a:rPr kumimoji="1" lang="en-US" altLang="zh-CN" sz="2400" baseline="-25000">
                <a:latin typeface="Times New Roman" charset="0"/>
              </a:rPr>
              <a:t>T</a:t>
            </a:r>
          </a:p>
        </p:txBody>
      </p:sp>
      <p:sp>
        <p:nvSpPr>
          <p:cNvPr id="45068" name="Text Box 12"/>
          <p:cNvSpPr txBox="1">
            <a:spLocks noChangeArrowheads="1"/>
          </p:cNvSpPr>
          <p:nvPr/>
        </p:nvSpPr>
        <p:spPr bwMode="auto">
          <a:xfrm>
            <a:off x="6948488" y="2684463"/>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pPr>
            <a:r>
              <a:rPr kumimoji="1" lang="en-US" altLang="zh-CN" sz="2400">
                <a:latin typeface="Times New Roman" charset="0"/>
              </a:rPr>
              <a:t>o</a:t>
            </a:r>
            <a:r>
              <a:rPr kumimoji="1" lang="en-US" altLang="zh-CN" sz="2400" baseline="-25000">
                <a:latin typeface="Times New Roman" charset="0"/>
              </a:rPr>
              <a:t>1</a:t>
            </a:r>
            <a:r>
              <a:rPr kumimoji="1" lang="en-US" altLang="zh-CN" sz="2400">
                <a:latin typeface="Times New Roman" charset="0"/>
              </a:rPr>
              <a:t>, o</a:t>
            </a:r>
            <a:r>
              <a:rPr kumimoji="1" lang="en-US" altLang="zh-CN" sz="2400" baseline="-25000">
                <a:latin typeface="Times New Roman" charset="0"/>
              </a:rPr>
              <a:t>2</a:t>
            </a:r>
            <a:r>
              <a:rPr kumimoji="1" lang="en-US" altLang="zh-CN" sz="2400">
                <a:latin typeface="Times New Roman" charset="0"/>
              </a:rPr>
              <a:t>, ..., o</a:t>
            </a:r>
            <a:r>
              <a:rPr kumimoji="1" lang="en-US" altLang="zh-CN" sz="2400" baseline="-25000">
                <a:latin typeface="Times New Roman" charset="0"/>
              </a:rPr>
              <a:t>T</a:t>
            </a:r>
          </a:p>
        </p:txBody>
      </p:sp>
      <p:sp>
        <p:nvSpPr>
          <p:cNvPr id="45070" name="Text Box 14"/>
          <p:cNvSpPr txBox="1">
            <a:spLocks noChangeArrowheads="1"/>
          </p:cNvSpPr>
          <p:nvPr/>
        </p:nvSpPr>
        <p:spPr bwMode="auto">
          <a:xfrm>
            <a:off x="1219200" y="41910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kumimoji="1" lang="en-US" altLang="zh-CN" sz="2800" b="1">
                <a:latin typeface="Times New Roman" charset="0"/>
              </a:rPr>
              <a:t>HMM</a:t>
            </a:r>
            <a:r>
              <a:rPr kumimoji="1" lang="zh-CN" altLang="en-US" sz="2800" b="1">
                <a:latin typeface="Times New Roman" charset="0"/>
              </a:rPr>
              <a:t>的组成示意图</a:t>
            </a:r>
          </a:p>
        </p:txBody>
      </p:sp>
      <p:sp>
        <p:nvSpPr>
          <p:cNvPr id="45071" name="Rectangle 15"/>
          <p:cNvSpPr>
            <a:spLocks noGrp="1" noChangeArrowheads="1"/>
          </p:cNvSpPr>
          <p:nvPr>
            <p:ph type="title"/>
          </p:nvPr>
        </p:nvSpPr>
        <p:spPr/>
        <p:txBody>
          <a:bodyPr/>
          <a:lstStyle/>
          <a:p>
            <a:r>
              <a:rPr lang="en-US" altLang="zh-CN" dirty="0"/>
              <a:t>HMM</a:t>
            </a:r>
            <a:r>
              <a:rPr lang="zh-CN" altLang="en-US" dirty="0"/>
              <a:t>组成</a:t>
            </a:r>
          </a:p>
        </p:txBody>
      </p:sp>
    </p:spTree>
    <p:extLst>
      <p:ext uri="{BB962C8B-B14F-4D97-AF65-F5344CB8AC3E}">
        <p14:creationId xmlns:p14="http://schemas.microsoft.com/office/powerpoint/2010/main" val="726246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dirty="0" smtClean="0">
                <a:ea typeface="黑体" charset="0"/>
              </a:rPr>
              <a:t>提 纲</a:t>
            </a:r>
            <a:endParaRPr lang="zh-CN" altLang="en-US" dirty="0">
              <a:ea typeface="黑体" charset="0"/>
            </a:endParaRPr>
          </a:p>
        </p:txBody>
      </p:sp>
      <p:sp>
        <p:nvSpPr>
          <p:cNvPr id="44035" name="Rectangle 3"/>
          <p:cNvSpPr>
            <a:spLocks noGrp="1" noChangeArrowheads="1"/>
          </p:cNvSpPr>
          <p:nvPr>
            <p:ph type="body" idx="1"/>
          </p:nvPr>
        </p:nvSpPr>
        <p:spPr/>
        <p:txBody>
          <a:bodyPr/>
          <a:lstStyle/>
          <a:p>
            <a:pPr>
              <a:buFont typeface="Wingdings" charset="2"/>
              <a:buChar char="Ø"/>
            </a:pPr>
            <a:r>
              <a:rPr lang="zh-CN" altLang="en-US" sz="3600" dirty="0" smtClean="0">
                <a:latin typeface="+mn-ea"/>
                <a:ea typeface="+mn-ea"/>
              </a:rPr>
              <a:t>马尔可夫模型的</a:t>
            </a:r>
            <a:r>
              <a:rPr lang="zh-CN" altLang="en-US" sz="3600" dirty="0">
                <a:latin typeface="+mn-ea"/>
                <a:ea typeface="+mn-ea"/>
              </a:rPr>
              <a:t>由来</a:t>
            </a:r>
          </a:p>
          <a:p>
            <a:pPr>
              <a:buFont typeface="Wingdings" charset="2"/>
              <a:buChar char="Ø"/>
            </a:pPr>
            <a:r>
              <a:rPr lang="zh-CN" altLang="en-US" sz="3600" dirty="0">
                <a:latin typeface="+mn-ea"/>
                <a:ea typeface="+mn-ea"/>
              </a:rPr>
              <a:t>马尔可夫性和</a:t>
            </a:r>
            <a:r>
              <a:rPr lang="zh-CN" altLang="en-US" sz="3600" dirty="0" smtClean="0">
                <a:latin typeface="+mn-ea"/>
                <a:ea typeface="+mn-ea"/>
              </a:rPr>
              <a:t>马尔可夫链</a:t>
            </a:r>
          </a:p>
          <a:p>
            <a:pPr>
              <a:buFont typeface="Wingdings" charset="2"/>
              <a:buChar char="Ø"/>
            </a:pPr>
            <a:r>
              <a:rPr lang="zh-CN" altLang="en-US" sz="3600" b="1" dirty="0" smtClean="0">
                <a:latin typeface="+mn-ea"/>
                <a:ea typeface="+mn-ea"/>
              </a:rPr>
              <a:t>马尔可夫模型</a:t>
            </a:r>
          </a:p>
          <a:p>
            <a:pPr>
              <a:buFont typeface="Wingdings" charset="2"/>
              <a:buChar char="Ø"/>
            </a:pPr>
            <a:r>
              <a:rPr lang="zh-CN" altLang="en-US" sz="3600" b="1" dirty="0" smtClean="0">
                <a:latin typeface="+mn-ea"/>
                <a:ea typeface="+mn-ea"/>
              </a:rPr>
              <a:t>隐马尔可夫模型（</a:t>
            </a:r>
            <a:r>
              <a:rPr lang="en-US" altLang="zh-CN" sz="3600" b="1" dirty="0" smtClean="0">
                <a:latin typeface="+mn-ea"/>
                <a:ea typeface="+mn-ea"/>
              </a:rPr>
              <a:t>HMM</a:t>
            </a:r>
            <a:r>
              <a:rPr lang="zh-CN" altLang="en-US" sz="3600" b="1" dirty="0" smtClean="0">
                <a:latin typeface="+mn-ea"/>
                <a:ea typeface="+mn-ea"/>
              </a:rPr>
              <a:t>）</a:t>
            </a:r>
            <a:endParaRPr lang="zh-CN" altLang="en-US" sz="3600" b="1" dirty="0">
              <a:latin typeface="+mn-ea"/>
              <a:ea typeface="+mn-ea"/>
            </a:endParaRPr>
          </a:p>
          <a:p>
            <a:pPr>
              <a:buFont typeface="Wingdings" charset="2"/>
              <a:buChar char="Ø"/>
            </a:pPr>
            <a:r>
              <a:rPr lang="en-US" altLang="zh-CN" sz="3600" b="1" dirty="0">
                <a:latin typeface="+mn-ea"/>
                <a:ea typeface="+mn-ea"/>
              </a:rPr>
              <a:t>HMM</a:t>
            </a:r>
            <a:r>
              <a:rPr lang="zh-CN" altLang="en-US" sz="3600" b="1" dirty="0" smtClean="0">
                <a:latin typeface="+mn-ea"/>
                <a:ea typeface="+mn-ea"/>
              </a:rPr>
              <a:t>实例（天气）</a:t>
            </a:r>
            <a:endParaRPr lang="zh-CN" altLang="en-US" sz="3600" b="1" dirty="0">
              <a:latin typeface="+mn-ea"/>
              <a:ea typeface="+mn-ea"/>
            </a:endParaRPr>
          </a:p>
          <a:p>
            <a:pPr>
              <a:buFont typeface="Wingdings" charset="2"/>
              <a:buChar char="Ø"/>
            </a:pPr>
            <a:r>
              <a:rPr lang="en-US" altLang="zh-CN" sz="3600" dirty="0" smtClean="0">
                <a:latin typeface="+mn-ea"/>
                <a:ea typeface="+mn-ea"/>
              </a:rPr>
              <a:t>HMM</a:t>
            </a:r>
            <a:r>
              <a:rPr lang="zh-CN" altLang="en-US" sz="3600" dirty="0" smtClean="0">
                <a:latin typeface="+mn-ea"/>
                <a:ea typeface="+mn-ea"/>
              </a:rPr>
              <a:t>能解决的</a:t>
            </a:r>
            <a:r>
              <a:rPr lang="zh-CN" altLang="en-US" sz="3600" dirty="0">
                <a:latin typeface="+mn-ea"/>
                <a:ea typeface="+mn-ea"/>
              </a:rPr>
              <a:t>三</a:t>
            </a:r>
            <a:r>
              <a:rPr lang="zh-CN" altLang="en-US" sz="3600" dirty="0" smtClean="0">
                <a:latin typeface="+mn-ea"/>
                <a:ea typeface="+mn-ea"/>
              </a:rPr>
              <a:t>个问题</a:t>
            </a:r>
          </a:p>
          <a:p>
            <a:pPr>
              <a:buFont typeface="Wingdings" charset="2"/>
              <a:buChar char="Ø"/>
            </a:pPr>
            <a:r>
              <a:rPr lang="zh-CN" altLang="en-US" sz="3600" b="1" dirty="0" smtClean="0">
                <a:latin typeface="+mn-ea"/>
                <a:ea typeface="+mn-ea"/>
              </a:rPr>
              <a:t>问题</a:t>
            </a:r>
            <a:r>
              <a:rPr lang="zh-CN" altLang="en-US" sz="3600" b="1" dirty="0" smtClean="0">
                <a:latin typeface="+mn-ea"/>
                <a:ea typeface="+mn-ea"/>
              </a:rPr>
              <a:t>一</a:t>
            </a:r>
            <a:r>
              <a:rPr lang="zh-CN" altLang="en-US" sz="3600" b="1" smtClean="0">
                <a:latin typeface="+mn-ea"/>
                <a:ea typeface="+mn-ea"/>
              </a:rPr>
              <a:t>，</a:t>
            </a:r>
            <a:r>
              <a:rPr lang="zh-CN" altLang="en-US" sz="3600" b="1" smtClean="0">
                <a:latin typeface="+mn-ea"/>
                <a:ea typeface="+mn-ea"/>
              </a:rPr>
              <a:t>问题二</a:t>
            </a:r>
            <a:r>
              <a:rPr lang="zh-CN" altLang="en-US" sz="3600" b="1" dirty="0" smtClean="0">
                <a:latin typeface="+mn-ea"/>
                <a:ea typeface="+mn-ea"/>
              </a:rPr>
              <a:t>的</a:t>
            </a:r>
            <a:r>
              <a:rPr lang="zh-CN" altLang="en-US" sz="3600" b="1" dirty="0" smtClean="0">
                <a:latin typeface="+mn-ea"/>
                <a:ea typeface="+mn-ea"/>
              </a:rPr>
              <a:t>解法</a:t>
            </a:r>
            <a:endParaRPr lang="zh-CN" altLang="en-US" sz="3600" b="1" dirty="0">
              <a:latin typeface="+mn-ea"/>
              <a:ea typeface="+mn-ea"/>
            </a:endParaRPr>
          </a:p>
        </p:txBody>
      </p:sp>
    </p:spTree>
    <p:extLst>
      <p:ext uri="{BB962C8B-B14F-4D97-AF65-F5344CB8AC3E}">
        <p14:creationId xmlns:p14="http://schemas.microsoft.com/office/powerpoint/2010/main" val="1172268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a:latin typeface="Nyala" panose="02000504070300020003" pitchFamily="2" charset="0"/>
              </a:rPr>
              <a:t>HMM</a:t>
            </a:r>
            <a:r>
              <a:rPr lang="zh-CN" altLang="en-US" dirty="0">
                <a:latin typeface="+mj-ea"/>
                <a:ea typeface="+mj-ea"/>
              </a:rPr>
              <a:t>的基本要素</a:t>
            </a:r>
          </a:p>
        </p:txBody>
      </p:sp>
      <p:sp>
        <p:nvSpPr>
          <p:cNvPr id="29699" name="Rectangle 3"/>
          <p:cNvSpPr>
            <a:spLocks noGrp="1" noChangeArrowheads="1"/>
          </p:cNvSpPr>
          <p:nvPr>
            <p:ph type="body" sz="half" idx="1"/>
          </p:nvPr>
        </p:nvSpPr>
        <p:spPr>
          <a:xfrm>
            <a:off x="685800" y="1641475"/>
            <a:ext cx="7989888" cy="4454525"/>
          </a:xfrm>
        </p:spPr>
        <p:txBody>
          <a:bodyPr/>
          <a:lstStyle/>
          <a:p>
            <a:r>
              <a:rPr lang="zh-CN" altLang="en-US" sz="2800" dirty="0"/>
              <a:t>用模型五元组     ＝（ </a:t>
            </a:r>
            <a:r>
              <a:rPr lang="en-US" altLang="zh-CN" sz="2800" dirty="0" smtClean="0"/>
              <a:t>N</a:t>
            </a:r>
            <a:r>
              <a:rPr lang="zh-CN" altLang="en-US" sz="2800" dirty="0" smtClean="0"/>
              <a:t>，</a:t>
            </a:r>
            <a:r>
              <a:rPr lang="en-US" altLang="zh-CN" sz="2800" dirty="0" smtClean="0"/>
              <a:t>M</a:t>
            </a:r>
            <a:r>
              <a:rPr lang="zh-CN" altLang="en-US" sz="2800" dirty="0" smtClean="0"/>
              <a:t>，</a:t>
            </a:r>
            <a:r>
              <a:rPr lang="en-US" altLang="zh-CN" sz="2800" dirty="0" smtClean="0"/>
              <a:t>π </a:t>
            </a:r>
            <a:r>
              <a:rPr lang="zh-CN" altLang="en-US" sz="2800" dirty="0"/>
              <a:t>，</a:t>
            </a:r>
            <a:r>
              <a:rPr lang="en-US" altLang="zh-CN" sz="2800" dirty="0"/>
              <a:t>A</a:t>
            </a:r>
            <a:r>
              <a:rPr lang="zh-CN" altLang="en-US" sz="2800" dirty="0"/>
              <a:t>，</a:t>
            </a:r>
            <a:r>
              <a:rPr lang="en-US" altLang="zh-CN" sz="2800" dirty="0"/>
              <a:t>B</a:t>
            </a:r>
            <a:r>
              <a:rPr lang="zh-CN" altLang="en-US" sz="2800" dirty="0"/>
              <a:t>）用来描述</a:t>
            </a:r>
            <a:r>
              <a:rPr lang="en-US" altLang="zh-CN" sz="2800" dirty="0"/>
              <a:t>HMM</a:t>
            </a:r>
            <a:r>
              <a:rPr lang="zh-CN" altLang="en-US" sz="2800" dirty="0"/>
              <a:t>，或简写为    </a:t>
            </a:r>
            <a:r>
              <a:rPr lang="zh-CN" altLang="en-US" sz="2800" dirty="0" smtClean="0"/>
              <a:t>    </a:t>
            </a:r>
            <a:r>
              <a:rPr lang="en-US" altLang="zh-CN" sz="2800" dirty="0" smtClean="0"/>
              <a:t>=</a:t>
            </a:r>
            <a:r>
              <a:rPr lang="zh-CN" altLang="en-US" sz="2800" dirty="0" smtClean="0"/>
              <a:t> </a:t>
            </a:r>
            <a:r>
              <a:rPr lang="en-US" altLang="zh-CN" sz="2800" dirty="0" smtClean="0"/>
              <a:t>(π</a:t>
            </a:r>
            <a:r>
              <a:rPr lang="zh-CN" altLang="en-US" sz="2800" dirty="0" smtClean="0"/>
              <a:t>，</a:t>
            </a:r>
            <a:r>
              <a:rPr lang="en-US" altLang="zh-CN" sz="2800" dirty="0" smtClean="0"/>
              <a:t>A</a:t>
            </a:r>
            <a:r>
              <a:rPr lang="zh-CN" altLang="en-US" sz="2800" dirty="0"/>
              <a:t>，</a:t>
            </a:r>
            <a:r>
              <a:rPr lang="en-US" altLang="zh-CN" sz="2800" dirty="0"/>
              <a:t>B</a:t>
            </a:r>
            <a:r>
              <a:rPr lang="en-US" altLang="zh-CN" sz="2800" dirty="0" smtClean="0"/>
              <a:t>)</a:t>
            </a:r>
            <a:r>
              <a:rPr lang="zh-CN" altLang="en-US" sz="2800" dirty="0" smtClean="0"/>
              <a:t>。</a:t>
            </a:r>
            <a:endParaRPr lang="en-US" altLang="zh-CN" sz="2800" dirty="0"/>
          </a:p>
          <a:p>
            <a:pPr lvl="1">
              <a:buFontTx/>
              <a:buNone/>
            </a:pPr>
            <a:endParaRPr lang="en-US" altLang="zh-CN" sz="2400" dirty="0"/>
          </a:p>
        </p:txBody>
      </p:sp>
      <p:graphicFrame>
        <p:nvGraphicFramePr>
          <p:cNvPr id="29700" name="Object 4"/>
          <p:cNvGraphicFramePr>
            <a:graphicFrameLocks noChangeAspect="1"/>
          </p:cNvGraphicFramePr>
          <p:nvPr>
            <p:extLst>
              <p:ext uri="{D42A27DB-BD31-4B8C-83A1-F6EECF244321}">
                <p14:modId xmlns:p14="http://schemas.microsoft.com/office/powerpoint/2010/main" val="146859251"/>
              </p:ext>
            </p:extLst>
          </p:nvPr>
        </p:nvGraphicFramePr>
        <p:xfrm>
          <a:off x="3285629" y="1556792"/>
          <a:ext cx="422275" cy="538163"/>
        </p:xfrm>
        <a:graphic>
          <a:graphicData uri="http://schemas.openxmlformats.org/presentationml/2006/ole">
            <mc:AlternateContent xmlns:mc="http://schemas.openxmlformats.org/markup-compatibility/2006">
              <mc:Choice xmlns:v="urn:schemas-microsoft-com:vml" Requires="v">
                <p:oleObj spid="_x0000_s113891" name="Equation" r:id="rId3" imgW="139680" imgH="177480" progId="Equation.DSMT4">
                  <p:embed/>
                </p:oleObj>
              </mc:Choice>
              <mc:Fallback>
                <p:oleObj name="Equation" r:id="rId3" imgW="13968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5629" y="1556792"/>
                        <a:ext cx="422275" cy="538163"/>
                      </a:xfrm>
                      <a:prstGeom prst="rect">
                        <a:avLst/>
                      </a:prstGeom>
                      <a:solidFill>
                        <a:schemeClr val="accent1"/>
                      </a:solidFill>
                      <a:ln>
                        <a:noFill/>
                      </a:ln>
                      <a:effectLst/>
                    </p:spPr>
                  </p:pic>
                </p:oleObj>
              </mc:Fallback>
            </mc:AlternateContent>
          </a:graphicData>
        </a:graphic>
      </p:graphicFrame>
      <p:graphicFrame>
        <p:nvGraphicFramePr>
          <p:cNvPr id="29801" name="Group 105"/>
          <p:cNvGraphicFramePr>
            <a:graphicFrameLocks noGrp="1"/>
          </p:cNvGraphicFramePr>
          <p:nvPr>
            <p:ph sz="half" idx="2"/>
            <p:extLst>
              <p:ext uri="{D42A27DB-BD31-4B8C-83A1-F6EECF244321}">
                <p14:modId xmlns:p14="http://schemas.microsoft.com/office/powerpoint/2010/main" val="1847236547"/>
              </p:ext>
            </p:extLst>
          </p:nvPr>
        </p:nvGraphicFramePr>
        <p:xfrm>
          <a:off x="685802" y="2709057"/>
          <a:ext cx="7847011" cy="3744279"/>
        </p:xfrm>
        <a:graphic>
          <a:graphicData uri="http://schemas.openxmlformats.org/drawingml/2006/table">
            <a:tbl>
              <a:tblPr/>
              <a:tblGrid>
                <a:gridCol w="1246662"/>
                <a:gridCol w="3393240"/>
                <a:gridCol w="3207109"/>
              </a:tblGrid>
              <a:tr h="554038">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1" i="0" u="none" strike="noStrike" cap="none" normalizeH="0" baseline="0" dirty="0">
                          <a:ln>
                            <a:noFill/>
                          </a:ln>
                          <a:solidFill>
                            <a:schemeClr val="tx1"/>
                          </a:solidFill>
                          <a:effectLst/>
                          <a:latin typeface="Times New Roman" charset="0"/>
                          <a:ea typeface="楷体_GB2312" charset="0"/>
                        </a:rPr>
                        <a:t>参数</a:t>
                      </a:r>
                      <a:endParaRPr kumimoji="1" lang="ko-KR" altLang="en-US" sz="2000" b="1" i="0" u="none" strike="noStrike" cap="none" normalizeH="0" baseline="0" dirty="0">
                        <a:ln>
                          <a:noFill/>
                        </a:ln>
                        <a:solidFill>
                          <a:schemeClr val="tx1"/>
                        </a:solidFill>
                        <a:effectLst/>
                        <a:latin typeface="Times New Roman" charset="0"/>
                        <a:ea typeface="楷体_GB2312"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1" i="0" u="none" strike="noStrike" cap="none" normalizeH="0" baseline="0">
                          <a:ln>
                            <a:noFill/>
                          </a:ln>
                          <a:solidFill>
                            <a:schemeClr val="tx1"/>
                          </a:solidFill>
                          <a:effectLst/>
                          <a:latin typeface="Times New Roman" charset="0"/>
                          <a:ea typeface="楷体_GB2312" charset="0"/>
                        </a:rPr>
                        <a:t>含义</a:t>
                      </a:r>
                      <a:endParaRPr kumimoji="1" lang="ko-KR" altLang="en-US" sz="2000" b="1" i="0" u="none" strike="noStrike" cap="none" normalizeH="0" baseline="0">
                        <a:ln>
                          <a:noFill/>
                        </a:ln>
                        <a:solidFill>
                          <a:schemeClr val="tx1"/>
                        </a:solidFill>
                        <a:effectLst/>
                        <a:latin typeface="Times New Roman" charset="0"/>
                        <a:ea typeface="楷体_GB231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1" i="0" u="none" strike="noStrike" cap="none" normalizeH="0" baseline="0">
                          <a:ln>
                            <a:noFill/>
                          </a:ln>
                          <a:solidFill>
                            <a:schemeClr val="tx1"/>
                          </a:solidFill>
                          <a:effectLst/>
                          <a:latin typeface="Times New Roman" charset="0"/>
                          <a:ea typeface="楷体_GB2312" charset="0"/>
                        </a:rPr>
                        <a:t>实例</a:t>
                      </a:r>
                      <a:endParaRPr kumimoji="1" lang="ko-KR" altLang="en-US" sz="2000" b="1" i="0" u="none" strike="noStrike" cap="none" normalizeH="0" baseline="0">
                        <a:ln>
                          <a:noFill/>
                        </a:ln>
                        <a:solidFill>
                          <a:schemeClr val="tx1"/>
                        </a:solidFill>
                        <a:effectLst/>
                        <a:latin typeface="Times New Roman" charset="0"/>
                        <a:ea typeface="楷体_GB2312"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en-US" altLang="zh-CN" sz="2000" b="0" i="0" u="none" strike="noStrike" cap="none" normalizeH="0" baseline="0">
                          <a:ln>
                            <a:noFill/>
                          </a:ln>
                          <a:solidFill>
                            <a:schemeClr val="tx1"/>
                          </a:solidFill>
                          <a:effectLst/>
                          <a:latin typeface="Times New Roman" charset="0"/>
                          <a:ea typeface="宋体" charset="0"/>
                        </a:rPr>
                        <a:t>N</a:t>
                      </a:r>
                      <a:endParaRPr kumimoji="1" lang="en-US" altLang="ko-KR" sz="2000" b="0" i="0" u="none" strike="noStrike" cap="none" normalizeH="0" baseline="0">
                        <a:ln>
                          <a:noFill/>
                        </a:ln>
                        <a:solidFill>
                          <a:schemeClr val="tx1"/>
                        </a:solidFill>
                        <a:effectLst/>
                        <a:latin typeface="Times New Roman" charset="0"/>
                        <a:ea typeface="宋体"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dirty="0">
                          <a:ln>
                            <a:noFill/>
                          </a:ln>
                          <a:solidFill>
                            <a:schemeClr val="tx1"/>
                          </a:solidFill>
                          <a:effectLst/>
                          <a:latin typeface="Times New Roman" charset="0"/>
                          <a:ea typeface="宋体" charset="0"/>
                        </a:rPr>
                        <a:t>状态数目</a:t>
                      </a:r>
                      <a:endParaRPr kumimoji="1" lang="ko-KR" altLang="en-US" sz="2000" b="0" i="0" u="none" strike="noStrike" cap="none" normalizeH="0" baseline="0" dirty="0">
                        <a:ln>
                          <a:noFill/>
                        </a:ln>
                        <a:solidFill>
                          <a:schemeClr val="tx1"/>
                        </a:solidFill>
                        <a:effectLst/>
                        <a:latin typeface="Times New Roman"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a:ln>
                            <a:noFill/>
                          </a:ln>
                          <a:solidFill>
                            <a:schemeClr val="tx1"/>
                          </a:solidFill>
                          <a:effectLst/>
                          <a:latin typeface="Times New Roman" charset="0"/>
                          <a:ea typeface="宋体" charset="0"/>
                          <a:sym typeface="Wingdings" charset="2"/>
                        </a:rPr>
                        <a:t>缸的数目</a:t>
                      </a:r>
                      <a:endParaRPr kumimoji="1" lang="ko-KR" altLang="en-US" sz="2000" b="0" i="0" u="none" strike="noStrike" cap="none" normalizeH="0" baseline="0">
                        <a:ln>
                          <a:noFill/>
                        </a:ln>
                        <a:solidFill>
                          <a:schemeClr val="tx1"/>
                        </a:solidFill>
                        <a:effectLst/>
                        <a:latin typeface="Times New Roman" charset="0"/>
                        <a:ea typeface="宋体" charset="0"/>
                        <a:sym typeface="Wingdings"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250">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en-US" altLang="ko-KR" sz="2000" b="0" i="0" u="none" strike="noStrike" cap="none" normalizeH="0" baseline="0">
                          <a:ln>
                            <a:noFill/>
                          </a:ln>
                          <a:solidFill>
                            <a:schemeClr val="tx1"/>
                          </a:solidFill>
                          <a:effectLst/>
                          <a:latin typeface="Times New Roman" charset="0"/>
                          <a:ea typeface="宋体"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dirty="0">
                          <a:ln>
                            <a:noFill/>
                          </a:ln>
                          <a:solidFill>
                            <a:schemeClr val="tx1"/>
                          </a:solidFill>
                          <a:effectLst/>
                          <a:latin typeface="Times New Roman" charset="0"/>
                          <a:ea typeface="宋体" charset="0"/>
                        </a:rPr>
                        <a:t>每个状态可能的观察值数目</a:t>
                      </a:r>
                      <a:endParaRPr kumimoji="1" lang="ko-KR" altLang="en-US" sz="2000" b="0" i="0" u="none" strike="noStrike" cap="none" normalizeH="0" baseline="0" dirty="0">
                        <a:ln>
                          <a:noFill/>
                        </a:ln>
                        <a:solidFill>
                          <a:schemeClr val="tx1"/>
                        </a:solidFill>
                        <a:effectLst/>
                        <a:latin typeface="Times New Roman"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a:ln>
                            <a:noFill/>
                          </a:ln>
                          <a:solidFill>
                            <a:schemeClr val="tx1"/>
                          </a:solidFill>
                          <a:effectLst/>
                          <a:latin typeface="Times New Roman" charset="0"/>
                          <a:ea typeface="宋体" charset="0"/>
                          <a:sym typeface="Wingdings" charset="2"/>
                        </a:rPr>
                        <a:t>彩球颜色数目</a:t>
                      </a:r>
                      <a:endParaRPr kumimoji="1" lang="ko-KR" altLang="en-US" sz="2000" b="0" i="0" u="none" strike="noStrike" cap="none" normalizeH="0" baseline="0">
                        <a:ln>
                          <a:noFill/>
                        </a:ln>
                        <a:solidFill>
                          <a:schemeClr val="tx1"/>
                        </a:solidFill>
                        <a:effectLst/>
                        <a:latin typeface="Times New Roman" charset="0"/>
                        <a:ea typeface="宋体" charset="0"/>
                        <a:sym typeface="Wingdings"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4700">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en-US" altLang="ko-KR" sz="2000" b="0" i="0" u="none" strike="noStrike" cap="none" normalizeH="0" baseline="0">
                          <a:ln>
                            <a:noFill/>
                          </a:ln>
                          <a:solidFill>
                            <a:schemeClr val="tx1"/>
                          </a:solidFill>
                          <a:effectLst/>
                          <a:latin typeface="Times New Roman" charset="0"/>
                          <a:ea typeface="宋体"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dirty="0">
                          <a:ln>
                            <a:noFill/>
                          </a:ln>
                          <a:solidFill>
                            <a:schemeClr val="tx1"/>
                          </a:solidFill>
                          <a:effectLst/>
                          <a:latin typeface="Times New Roman" charset="0"/>
                          <a:ea typeface="宋体" charset="0"/>
                        </a:rPr>
                        <a:t>与时间无关的状态转移概率矩阵</a:t>
                      </a:r>
                      <a:endParaRPr kumimoji="1" lang="ko-KR" altLang="en-US" sz="2000" b="0" i="0" u="none" strike="noStrike" cap="none" normalizeH="0" baseline="0" dirty="0">
                        <a:ln>
                          <a:noFill/>
                        </a:ln>
                        <a:solidFill>
                          <a:schemeClr val="tx1"/>
                        </a:solidFill>
                        <a:effectLst/>
                        <a:latin typeface="Times New Roman"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dirty="0">
                          <a:ln>
                            <a:noFill/>
                          </a:ln>
                          <a:solidFill>
                            <a:schemeClr val="tx1"/>
                          </a:solidFill>
                          <a:effectLst/>
                          <a:latin typeface="Times New Roman" charset="0"/>
                          <a:ea typeface="宋体" charset="0"/>
                        </a:rPr>
                        <a:t>在选定某个缸的情况下，选择另一个缸的概率</a:t>
                      </a:r>
                      <a:endParaRPr kumimoji="1" lang="ko-KR" altLang="en-US" sz="2000" b="0" i="0" u="none" strike="noStrike" cap="none" normalizeH="0" baseline="0" dirty="0">
                        <a:ln>
                          <a:noFill/>
                        </a:ln>
                        <a:solidFill>
                          <a:schemeClr val="tx1"/>
                        </a:solidFill>
                        <a:effectLst/>
                        <a:latin typeface="Times New Roman" charset="0"/>
                        <a:ea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en-US" altLang="ko-KR" sz="2000" b="0" i="0" u="none" strike="noStrike" cap="none" normalizeH="0" baseline="0">
                          <a:ln>
                            <a:noFill/>
                          </a:ln>
                          <a:solidFill>
                            <a:schemeClr val="tx1"/>
                          </a:solidFill>
                          <a:effectLst/>
                          <a:latin typeface="Times New Roman" charset="0"/>
                          <a:ea typeface="宋体"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a:ln>
                            <a:noFill/>
                          </a:ln>
                          <a:solidFill>
                            <a:schemeClr val="tx1"/>
                          </a:solidFill>
                          <a:effectLst/>
                          <a:latin typeface="Times New Roman" charset="0"/>
                          <a:ea typeface="宋体" charset="0"/>
                        </a:rPr>
                        <a:t>给定状态下，观察值概率分布</a:t>
                      </a:r>
                      <a:endParaRPr kumimoji="1" lang="ko-KR" altLang="en-US" sz="2000" b="0" i="0" u="none" strike="noStrike" cap="none" normalizeH="0" baseline="0">
                        <a:ln>
                          <a:noFill/>
                        </a:ln>
                        <a:solidFill>
                          <a:schemeClr val="tx1"/>
                        </a:solidFill>
                        <a:effectLst/>
                        <a:latin typeface="Times New Roman"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dirty="0">
                          <a:ln>
                            <a:noFill/>
                          </a:ln>
                          <a:solidFill>
                            <a:schemeClr val="tx1"/>
                          </a:solidFill>
                          <a:effectLst/>
                          <a:latin typeface="Times New Roman" charset="0"/>
                          <a:ea typeface="宋体" charset="0"/>
                        </a:rPr>
                        <a:t>每个缸中的颜色分布</a:t>
                      </a:r>
                      <a:endParaRPr kumimoji="1" lang="ko-KR" altLang="en-US" sz="2000" b="0" i="0" u="none" strike="noStrike" cap="none" normalizeH="0" baseline="0" dirty="0">
                        <a:ln>
                          <a:noFill/>
                        </a:ln>
                        <a:solidFill>
                          <a:schemeClr val="tx1"/>
                        </a:solidFill>
                        <a:effectLst/>
                        <a:latin typeface="Times New Roman" charset="0"/>
                        <a:ea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663">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en-US" altLang="ko-KR" sz="2000" b="0" i="0" u="none" strike="noStrike" cap="none" normalizeH="0" baseline="0">
                          <a:ln>
                            <a:noFill/>
                          </a:ln>
                          <a:solidFill>
                            <a:schemeClr val="tx1"/>
                          </a:solidFill>
                          <a:effectLst/>
                          <a:latin typeface="Symbol" charset="2"/>
                          <a:ea typeface="宋体"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a:ln>
                            <a:noFill/>
                          </a:ln>
                          <a:solidFill>
                            <a:schemeClr val="tx1"/>
                          </a:solidFill>
                          <a:effectLst/>
                          <a:latin typeface="Times New Roman" charset="0"/>
                          <a:ea typeface="宋体" charset="0"/>
                        </a:rPr>
                        <a:t>初始状态空间的概率分布</a:t>
                      </a:r>
                      <a:endParaRPr kumimoji="1" lang="ko-KR" altLang="en-US" sz="2000" b="0" i="0" u="none" strike="noStrike" cap="none" normalizeH="0" baseline="0">
                        <a:ln>
                          <a:noFill/>
                        </a:ln>
                        <a:solidFill>
                          <a:schemeClr val="tx1"/>
                        </a:solidFill>
                        <a:effectLst/>
                        <a:latin typeface="Times New Roman" charset="0"/>
                        <a:ea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charset="2"/>
                        <a:defRPr kumimoji="1" sz="2800">
                          <a:solidFill>
                            <a:schemeClr val="tx1"/>
                          </a:solidFill>
                          <a:effectLst>
                            <a:outerShdw blurRad="38100" dist="38100" dir="2700000" algn="tl">
                              <a:srgbClr val="000000"/>
                            </a:outerShdw>
                          </a:effectLst>
                          <a:latin typeface="Times New Roman" charset="0"/>
                          <a:ea typeface="宋体" charset="0"/>
                        </a:defRPr>
                      </a:lvl1pPr>
                      <a:lvl2pPr>
                        <a:spcBef>
                          <a:spcPct val="20000"/>
                        </a:spcBef>
                        <a:buClr>
                          <a:schemeClr val="tx1"/>
                        </a:buClr>
                        <a:defRPr kumimoji="1" sz="2400">
                          <a:solidFill>
                            <a:schemeClr val="tx1"/>
                          </a:solidFill>
                          <a:effectLst>
                            <a:outerShdw blurRad="38100" dist="38100" dir="2700000" algn="tl">
                              <a:srgbClr val="000000"/>
                            </a:outerShdw>
                          </a:effectLst>
                          <a:latin typeface="Times New Roman" charset="0"/>
                          <a:ea typeface="宋体" charset="0"/>
                        </a:defRPr>
                      </a:lvl2pPr>
                      <a:lvl3pPr>
                        <a:spcBef>
                          <a:spcPct val="20000"/>
                        </a:spcBef>
                        <a:buClr>
                          <a:schemeClr val="tx1"/>
                        </a:buClr>
                        <a:defRPr kumimoji="1" sz="2000">
                          <a:solidFill>
                            <a:schemeClr val="tx1"/>
                          </a:solidFill>
                          <a:effectLst>
                            <a:outerShdw blurRad="38100" dist="38100" dir="2700000" algn="tl">
                              <a:srgbClr val="000000"/>
                            </a:outerShdw>
                          </a:effectLst>
                          <a:latin typeface="Times New Roman" charset="0"/>
                          <a:ea typeface="宋体" charset="0"/>
                        </a:defRPr>
                      </a:lvl3pPr>
                      <a:lvl4pPr>
                        <a:spcBef>
                          <a:spcPct val="20000"/>
                        </a:spcBef>
                        <a:buClr>
                          <a:schemeClr val="tx2"/>
                        </a:buClr>
                        <a:buSzPct val="75000"/>
                        <a:buFont typeface="Wingdings" charset="2"/>
                        <a:defRPr kumimoji="1">
                          <a:solidFill>
                            <a:schemeClr val="tx1"/>
                          </a:solidFill>
                          <a:effectLst>
                            <a:outerShdw blurRad="38100" dist="38100" dir="2700000" algn="tl">
                              <a:srgbClr val="000000"/>
                            </a:outerShdw>
                          </a:effectLst>
                          <a:latin typeface="Times New Roman" charset="0"/>
                          <a:ea typeface="宋体" charset="0"/>
                        </a:defRPr>
                      </a:lvl4pPr>
                      <a:lvl5pPr>
                        <a:spcBef>
                          <a:spcPct val="20000"/>
                        </a:spcBef>
                        <a:buClr>
                          <a:schemeClr val="tx1"/>
                        </a:buClr>
                        <a:defRPr kumimoji="1">
                          <a:solidFill>
                            <a:schemeClr val="tx1"/>
                          </a:solidFill>
                          <a:effectLst>
                            <a:outerShdw blurRad="38100" dist="38100" dir="2700000" algn="tl">
                              <a:srgbClr val="000000"/>
                            </a:outerShdw>
                          </a:effectLst>
                          <a:latin typeface="Times New Roman" charset="0"/>
                          <a:ea typeface="宋体" charset="0"/>
                        </a:defRPr>
                      </a:lvl5pPr>
                      <a:lvl6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6pPr>
                      <a:lvl7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7pPr>
                      <a:lvl8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8pPr>
                      <a:lvl9pPr fontAlgn="base">
                        <a:spcBef>
                          <a:spcPct val="20000"/>
                        </a:spcBef>
                        <a:spcAft>
                          <a:spcPct val="0"/>
                        </a:spcAft>
                        <a:buClr>
                          <a:schemeClr val="tx1"/>
                        </a:buClr>
                        <a:defRPr kumimoji="1">
                          <a:solidFill>
                            <a:schemeClr val="tx1"/>
                          </a:solidFill>
                          <a:effectLst>
                            <a:outerShdw blurRad="38100" dist="38100" dir="2700000" algn="tl">
                              <a:srgbClr val="000000"/>
                            </a:outerShdw>
                          </a:effectLst>
                          <a:latin typeface="Times New Roman" charset="0"/>
                          <a:ea typeface="宋体" charset="0"/>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charset="2"/>
                        <a:buNone/>
                        <a:tabLst/>
                      </a:pPr>
                      <a:r>
                        <a:rPr kumimoji="1" lang="zh-CN" altLang="en-US" sz="2000" b="0" i="0" u="none" strike="noStrike" cap="none" normalizeH="0" baseline="0" dirty="0">
                          <a:ln>
                            <a:noFill/>
                          </a:ln>
                          <a:solidFill>
                            <a:schemeClr val="tx1"/>
                          </a:solidFill>
                          <a:effectLst/>
                          <a:latin typeface="Times New Roman" charset="0"/>
                          <a:ea typeface="宋体" charset="0"/>
                        </a:rPr>
                        <a:t>初始时选择某口缸的概率</a:t>
                      </a:r>
                      <a:endParaRPr kumimoji="1" lang="ko-KR" altLang="en-US" sz="2000" b="0" i="0" u="none" strike="noStrike" cap="none" normalizeH="0" baseline="0" dirty="0">
                        <a:ln>
                          <a:noFill/>
                        </a:ln>
                        <a:solidFill>
                          <a:schemeClr val="tx1"/>
                        </a:solidFill>
                        <a:effectLst/>
                        <a:latin typeface="Times New Roman" charset="0"/>
                        <a:ea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805" name="Object 109"/>
          <p:cNvGraphicFramePr>
            <a:graphicFrameLocks noChangeAspect="1"/>
          </p:cNvGraphicFramePr>
          <p:nvPr>
            <p:extLst>
              <p:ext uri="{D42A27DB-BD31-4B8C-83A1-F6EECF244321}">
                <p14:modId xmlns:p14="http://schemas.microsoft.com/office/powerpoint/2010/main" val="1893848391"/>
              </p:ext>
            </p:extLst>
          </p:nvPr>
        </p:nvGraphicFramePr>
        <p:xfrm>
          <a:off x="4653781" y="2060575"/>
          <a:ext cx="422275" cy="538163"/>
        </p:xfrm>
        <a:graphic>
          <a:graphicData uri="http://schemas.openxmlformats.org/presentationml/2006/ole">
            <mc:AlternateContent xmlns:mc="http://schemas.openxmlformats.org/markup-compatibility/2006">
              <mc:Choice xmlns:v="urn:schemas-microsoft-com:vml" Requires="v">
                <p:oleObj spid="_x0000_s113892" name="Equation" r:id="rId5" imgW="139680" imgH="177480" progId="Equation.DSMT4">
                  <p:embed/>
                </p:oleObj>
              </mc:Choice>
              <mc:Fallback>
                <p:oleObj name="Equation" r:id="rId5" imgW="13968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3781" y="2060575"/>
                        <a:ext cx="422275" cy="538163"/>
                      </a:xfrm>
                      <a:prstGeom prst="rect">
                        <a:avLst/>
                      </a:prstGeom>
                      <a:solidFill>
                        <a:schemeClr val="accent1"/>
                      </a:solidFill>
                      <a:ln>
                        <a:solidFill>
                          <a:schemeClr val="tx2"/>
                        </a:solidFill>
                      </a:ln>
                      <a:effectLst/>
                    </p:spPr>
                  </p:pic>
                </p:oleObj>
              </mc:Fallback>
            </mc:AlternateContent>
          </a:graphicData>
        </a:graphic>
      </p:graphicFrame>
    </p:spTree>
    <p:extLst>
      <p:ext uri="{BB962C8B-B14F-4D97-AF65-F5344CB8AC3E}">
        <p14:creationId xmlns:p14="http://schemas.microsoft.com/office/powerpoint/2010/main" val="146423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天气</a:t>
            </a:r>
            <a:r>
              <a:rPr kumimoji="1" lang="en-US" altLang="zh-CN" dirty="0" smtClean="0"/>
              <a:t>HMM</a:t>
            </a:r>
            <a:endParaRPr kumimoji="1" lang="zh-CN" altLang="en-US" dirty="0"/>
          </a:p>
        </p:txBody>
      </p:sp>
      <p:sp>
        <p:nvSpPr>
          <p:cNvPr id="3" name="内容占位符 2"/>
          <p:cNvSpPr>
            <a:spLocks noGrp="1"/>
          </p:cNvSpPr>
          <p:nvPr>
            <p:ph idx="1"/>
          </p:nvPr>
        </p:nvSpPr>
        <p:spPr/>
        <p:txBody>
          <a:bodyPr/>
          <a:lstStyle/>
          <a:p>
            <a:r>
              <a:rPr lang="zh-CN" altLang="en-US" sz="2400" dirty="0">
                <a:latin typeface="+mn-ea"/>
                <a:ea typeface="+mn-ea"/>
              </a:rPr>
              <a:t>下图显示了天气的例子中隐藏的状态和可以观察到的状态之间的关系。我们假设隐藏的状态是一个简单的一阶</a:t>
            </a:r>
            <a:r>
              <a:rPr lang="zh-CN" altLang="en-US" sz="2400" b="1" dirty="0">
                <a:latin typeface="+mn-ea"/>
                <a:ea typeface="+mn-ea"/>
              </a:rPr>
              <a:t>马尔科夫过程</a:t>
            </a:r>
            <a:r>
              <a:rPr lang="zh-CN" altLang="en-US" sz="2400" dirty="0">
                <a:latin typeface="+mn-ea"/>
                <a:ea typeface="+mn-ea"/>
              </a:rPr>
              <a:t>，并且他们两两之间都可以相互转换</a:t>
            </a:r>
            <a:r>
              <a:rPr lang="zh-CN" altLang="en-US" sz="2000" dirty="0">
                <a:latin typeface="+mn-ea"/>
                <a:ea typeface="+mn-ea"/>
              </a:rPr>
              <a:t>。</a:t>
            </a:r>
            <a:endParaRPr kumimoji="1" lang="zh-CN" altLang="en-US" sz="20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21</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636912"/>
            <a:ext cx="6588593" cy="3834709"/>
          </a:xfrm>
          <a:prstGeom prst="rect">
            <a:avLst/>
          </a:prstGeom>
        </p:spPr>
      </p:pic>
    </p:spTree>
    <p:extLst>
      <p:ext uri="{BB962C8B-B14F-4D97-AF65-F5344CB8AC3E}">
        <p14:creationId xmlns:p14="http://schemas.microsoft.com/office/powerpoint/2010/main" val="748935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天气</a:t>
            </a:r>
            <a:r>
              <a:rPr kumimoji="1" lang="en-US" altLang="zh-CN" dirty="0" smtClean="0"/>
              <a:t>HMM</a:t>
            </a:r>
            <a:endParaRPr kumimoji="1" lang="zh-CN" altLang="en-US" dirty="0"/>
          </a:p>
        </p:txBody>
      </p:sp>
      <p:sp>
        <p:nvSpPr>
          <p:cNvPr id="3" name="内容占位符 2"/>
          <p:cNvSpPr>
            <a:spLocks noGrp="1"/>
          </p:cNvSpPr>
          <p:nvPr>
            <p:ph idx="1"/>
          </p:nvPr>
        </p:nvSpPr>
        <p:spPr/>
        <p:txBody>
          <a:bodyPr/>
          <a:lstStyle/>
          <a:p>
            <a:r>
              <a:rPr kumimoji="1" lang="zh-CN" altLang="en-US" sz="2400" dirty="0">
                <a:latin typeface="+mn-ea"/>
                <a:ea typeface="+mn-ea"/>
              </a:rPr>
              <a:t>对 </a:t>
            </a:r>
            <a:r>
              <a:rPr kumimoji="1" lang="en-US" altLang="zh-CN" sz="2400" dirty="0">
                <a:latin typeface="+mn-ea"/>
                <a:ea typeface="+mn-ea"/>
              </a:rPr>
              <a:t>HMM </a:t>
            </a:r>
            <a:r>
              <a:rPr kumimoji="1" lang="zh-CN" altLang="en-US" sz="2400" dirty="0">
                <a:latin typeface="+mn-ea"/>
                <a:ea typeface="+mn-ea"/>
              </a:rPr>
              <a:t>来说，有如下三个重要假设，尽管这些假设是不现实的。</a:t>
            </a: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22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13" y="2488865"/>
            <a:ext cx="8280400" cy="2489200"/>
          </a:xfrm>
          <a:prstGeom prst="rect">
            <a:avLst/>
          </a:prstGeom>
        </p:spPr>
      </p:pic>
    </p:spTree>
    <p:extLst>
      <p:ext uri="{BB962C8B-B14F-4D97-AF65-F5344CB8AC3E}">
        <p14:creationId xmlns:p14="http://schemas.microsoft.com/office/powerpoint/2010/main" val="3876501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smtClean="0">
                <a:latin typeface="+mn-ea"/>
                <a:ea typeface="+mn-ea"/>
              </a:rPr>
              <a:t>隐藏</a:t>
            </a:r>
            <a:r>
              <a:rPr lang="zh-CN" altLang="en-US" sz="2000" dirty="0">
                <a:latin typeface="+mn-ea"/>
                <a:ea typeface="+mn-ea"/>
              </a:rPr>
              <a:t>的状态和可观察到的状态之间有一种概率上的关系，</a:t>
            </a:r>
            <a:r>
              <a:rPr lang="zh-CN" altLang="en-US" sz="2000" dirty="0">
                <a:solidFill>
                  <a:srgbClr val="FF0000"/>
                </a:solidFill>
                <a:latin typeface="+mn-ea"/>
                <a:ea typeface="+mn-ea"/>
              </a:rPr>
              <a:t>也就是说某种隐藏状态 </a:t>
            </a:r>
            <a:r>
              <a:rPr lang="en-US" altLang="zh-CN" sz="2000" dirty="0">
                <a:solidFill>
                  <a:srgbClr val="FF0000"/>
                </a:solidFill>
                <a:latin typeface="+mn-ea"/>
                <a:ea typeface="+mn-ea"/>
              </a:rPr>
              <a:t>H </a:t>
            </a:r>
            <a:r>
              <a:rPr lang="zh-CN" altLang="en-US" sz="2000" dirty="0">
                <a:solidFill>
                  <a:srgbClr val="FF0000"/>
                </a:solidFill>
                <a:latin typeface="+mn-ea"/>
                <a:ea typeface="+mn-ea"/>
              </a:rPr>
              <a:t>被认为是某个可以观察的状态 </a:t>
            </a:r>
            <a:r>
              <a:rPr lang="en-US" altLang="zh-CN" sz="2000" dirty="0">
                <a:solidFill>
                  <a:srgbClr val="FF0000"/>
                </a:solidFill>
                <a:latin typeface="+mn-ea"/>
                <a:ea typeface="+mn-ea"/>
              </a:rPr>
              <a:t>O</a:t>
            </a:r>
            <a:r>
              <a:rPr lang="en-US" altLang="zh-CN" sz="2000" baseline="-25000" dirty="0">
                <a:solidFill>
                  <a:srgbClr val="FF0000"/>
                </a:solidFill>
                <a:latin typeface="+mn-ea"/>
                <a:ea typeface="+mn-ea"/>
              </a:rPr>
              <a:t>1</a:t>
            </a:r>
            <a:r>
              <a:rPr lang="zh-CN" altLang="en-US" sz="2000" dirty="0">
                <a:solidFill>
                  <a:srgbClr val="FF0000"/>
                </a:solidFill>
                <a:latin typeface="+mn-ea"/>
                <a:ea typeface="+mn-ea"/>
              </a:rPr>
              <a:t> 是有概率的，假设为 </a:t>
            </a:r>
            <a:r>
              <a:rPr lang="en-US" altLang="zh-CN" sz="2000" dirty="0">
                <a:solidFill>
                  <a:srgbClr val="FF0000"/>
                </a:solidFill>
                <a:latin typeface="+mn-ea"/>
                <a:ea typeface="+mn-ea"/>
              </a:rPr>
              <a:t>P(O</a:t>
            </a:r>
            <a:r>
              <a:rPr lang="en-US" altLang="zh-CN" sz="2000" baseline="-25000" dirty="0">
                <a:solidFill>
                  <a:srgbClr val="FF0000"/>
                </a:solidFill>
                <a:latin typeface="+mn-ea"/>
                <a:ea typeface="+mn-ea"/>
              </a:rPr>
              <a:t>1</a:t>
            </a:r>
            <a:r>
              <a:rPr lang="zh-CN" altLang="en-US" sz="2000" dirty="0">
                <a:solidFill>
                  <a:srgbClr val="FF0000"/>
                </a:solidFill>
                <a:latin typeface="+mn-ea"/>
                <a:ea typeface="+mn-ea"/>
              </a:rPr>
              <a:t> </a:t>
            </a:r>
            <a:r>
              <a:rPr lang="en-US" altLang="zh-CN" sz="2000" dirty="0">
                <a:solidFill>
                  <a:srgbClr val="FF0000"/>
                </a:solidFill>
                <a:latin typeface="+mn-ea"/>
                <a:ea typeface="+mn-ea"/>
              </a:rPr>
              <a:t>| H)</a:t>
            </a:r>
            <a:r>
              <a:rPr lang="zh-CN" altLang="en-US" sz="2000" dirty="0">
                <a:solidFill>
                  <a:srgbClr val="FF0000"/>
                </a:solidFill>
                <a:latin typeface="+mn-ea"/>
                <a:ea typeface="+mn-ea"/>
              </a:rPr>
              <a:t>。如果可以观察的状态有</a:t>
            </a:r>
            <a:r>
              <a:rPr lang="en-US" altLang="zh-CN" sz="2000" dirty="0">
                <a:solidFill>
                  <a:srgbClr val="FF0000"/>
                </a:solidFill>
                <a:latin typeface="+mn-ea"/>
                <a:ea typeface="+mn-ea"/>
              </a:rPr>
              <a:t>3</a:t>
            </a:r>
            <a:r>
              <a:rPr lang="zh-CN" altLang="en-US" sz="2000" dirty="0">
                <a:solidFill>
                  <a:srgbClr val="FF0000"/>
                </a:solidFill>
                <a:latin typeface="+mn-ea"/>
                <a:ea typeface="+mn-ea"/>
              </a:rPr>
              <a:t>种，那么很显然 </a:t>
            </a:r>
            <a:r>
              <a:rPr lang="en-US" altLang="zh-CN" sz="2000" b="1" dirty="0">
                <a:solidFill>
                  <a:srgbClr val="FF0000"/>
                </a:solidFill>
                <a:latin typeface="+mn-ea"/>
                <a:ea typeface="+mn-ea"/>
              </a:rPr>
              <a:t>P(O</a:t>
            </a:r>
            <a:r>
              <a:rPr lang="en-US" altLang="zh-CN" sz="2000" b="1" baseline="-25000" dirty="0">
                <a:solidFill>
                  <a:srgbClr val="FF0000"/>
                </a:solidFill>
                <a:latin typeface="+mn-ea"/>
                <a:ea typeface="+mn-ea"/>
              </a:rPr>
              <a:t>1</a:t>
            </a:r>
            <a:r>
              <a:rPr lang="zh-CN" altLang="en-US" sz="2000" b="1" dirty="0">
                <a:solidFill>
                  <a:srgbClr val="FF0000"/>
                </a:solidFill>
                <a:latin typeface="+mn-ea"/>
                <a:ea typeface="+mn-ea"/>
              </a:rPr>
              <a:t> </a:t>
            </a:r>
            <a:r>
              <a:rPr lang="en-US" altLang="zh-CN" sz="2000" b="1" dirty="0">
                <a:solidFill>
                  <a:srgbClr val="FF0000"/>
                </a:solidFill>
                <a:latin typeface="+mn-ea"/>
                <a:ea typeface="+mn-ea"/>
              </a:rPr>
              <a:t>| H)+P(O</a:t>
            </a:r>
            <a:r>
              <a:rPr lang="en-US" altLang="zh-CN" sz="2000" b="1" baseline="-25000" dirty="0">
                <a:solidFill>
                  <a:srgbClr val="FF0000"/>
                </a:solidFill>
                <a:latin typeface="+mn-ea"/>
                <a:ea typeface="+mn-ea"/>
              </a:rPr>
              <a:t>2</a:t>
            </a:r>
            <a:r>
              <a:rPr lang="zh-CN" altLang="en-US" sz="2000" b="1" dirty="0">
                <a:solidFill>
                  <a:srgbClr val="FF0000"/>
                </a:solidFill>
                <a:latin typeface="+mn-ea"/>
                <a:ea typeface="+mn-ea"/>
              </a:rPr>
              <a:t> </a:t>
            </a:r>
            <a:r>
              <a:rPr lang="en-US" altLang="zh-CN" sz="2000" b="1" dirty="0">
                <a:solidFill>
                  <a:srgbClr val="FF0000"/>
                </a:solidFill>
                <a:latin typeface="+mn-ea"/>
                <a:ea typeface="+mn-ea"/>
              </a:rPr>
              <a:t>| H)+ P(O</a:t>
            </a:r>
            <a:r>
              <a:rPr lang="en-US" altLang="zh-CN" sz="2000" b="1" baseline="-25000" dirty="0">
                <a:solidFill>
                  <a:srgbClr val="FF0000"/>
                </a:solidFill>
                <a:latin typeface="+mn-ea"/>
                <a:ea typeface="+mn-ea"/>
              </a:rPr>
              <a:t>3</a:t>
            </a:r>
            <a:r>
              <a:rPr lang="zh-CN" altLang="en-US" sz="2000" b="1" dirty="0">
                <a:solidFill>
                  <a:srgbClr val="FF0000"/>
                </a:solidFill>
                <a:latin typeface="+mn-ea"/>
                <a:ea typeface="+mn-ea"/>
              </a:rPr>
              <a:t> </a:t>
            </a:r>
            <a:r>
              <a:rPr lang="en-US" altLang="zh-CN" sz="2000" b="1" dirty="0">
                <a:solidFill>
                  <a:srgbClr val="FF0000"/>
                </a:solidFill>
                <a:latin typeface="+mn-ea"/>
                <a:ea typeface="+mn-ea"/>
              </a:rPr>
              <a:t>| H) = 1</a:t>
            </a:r>
            <a:r>
              <a:rPr lang="zh-CN" altLang="en-US" sz="2000" dirty="0" smtClean="0">
                <a:solidFill>
                  <a:srgbClr val="FF0000"/>
                </a:solidFill>
                <a:latin typeface="+mn-ea"/>
                <a:ea typeface="+mn-ea"/>
              </a:rPr>
              <a:t>。</a:t>
            </a:r>
            <a:endParaRPr lang="zh-CN" altLang="en-US" sz="2000" dirty="0">
              <a:solidFill>
                <a:srgbClr val="FF0000"/>
              </a:solidFill>
              <a:latin typeface="+mn-ea"/>
              <a:ea typeface="+mn-ea"/>
            </a:endParaRPr>
          </a:p>
          <a:p>
            <a:r>
              <a:rPr lang="zh-CN" altLang="en-US" sz="2000" dirty="0" smtClean="0">
                <a:latin typeface="+mn-ea"/>
                <a:ea typeface="+mn-ea"/>
              </a:rPr>
              <a:t>这样</a:t>
            </a:r>
            <a:r>
              <a:rPr lang="zh-CN" altLang="en-US" sz="2000" dirty="0">
                <a:latin typeface="+mn-ea"/>
                <a:ea typeface="+mn-ea"/>
              </a:rPr>
              <a:t>，我们也可以得到一个另一个矩阵，称为</a:t>
            </a:r>
            <a:r>
              <a:rPr lang="zh-CN" altLang="en-US" sz="2000" b="1" dirty="0">
                <a:latin typeface="+mn-ea"/>
                <a:ea typeface="+mn-ea"/>
              </a:rPr>
              <a:t>混淆矩阵 </a:t>
            </a:r>
            <a:r>
              <a:rPr lang="en-US" altLang="zh-CN" sz="2000" dirty="0">
                <a:latin typeface="+mn-ea"/>
                <a:ea typeface="+mn-ea"/>
              </a:rPr>
              <a:t>(confusion matrix</a:t>
            </a:r>
            <a:r>
              <a:rPr lang="en-US" altLang="zh-CN" sz="2000" b="1" dirty="0">
                <a:latin typeface="+mn-ea"/>
                <a:ea typeface="+mn-ea"/>
              </a:rPr>
              <a:t>)</a:t>
            </a:r>
            <a:r>
              <a:rPr lang="zh-CN" altLang="en-US" sz="2000" dirty="0">
                <a:latin typeface="+mn-ea"/>
                <a:ea typeface="+mn-ea"/>
              </a:rPr>
              <a:t>。这个矩阵的内容是某个隐藏的状态被分别观察成几种不同的可以观察的状态的概率，在天气的例子中，这个矩阵如下图：</a:t>
            </a:r>
          </a:p>
          <a:p>
            <a:endParaRPr kumimoji="1" lang="zh-CN" altLang="en-US" dirty="0"/>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23</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861048"/>
            <a:ext cx="7385934" cy="2358380"/>
          </a:xfrm>
          <a:prstGeom prst="rect">
            <a:avLst/>
          </a:prstGeom>
        </p:spPr>
      </p:pic>
      <p:sp>
        <p:nvSpPr>
          <p:cNvPr id="6" name="标题 1"/>
          <p:cNvSpPr>
            <a:spLocks noGrp="1"/>
          </p:cNvSpPr>
          <p:nvPr>
            <p:ph type="title"/>
          </p:nvPr>
        </p:nvSpPr>
        <p:spPr>
          <a:xfrm>
            <a:off x="611560" y="620713"/>
            <a:ext cx="7848872" cy="431800"/>
          </a:xfrm>
        </p:spPr>
        <p:txBody>
          <a:bodyPr/>
          <a:lstStyle/>
          <a:p>
            <a:r>
              <a:rPr kumimoji="1" lang="zh-CN" altLang="en-US" dirty="0" smtClean="0"/>
              <a:t>天气</a:t>
            </a:r>
            <a:r>
              <a:rPr kumimoji="1" lang="en-US" altLang="zh-CN" dirty="0" smtClean="0"/>
              <a:t>HMM</a:t>
            </a:r>
            <a:endParaRPr kumimoji="1" lang="zh-CN" altLang="en-US" dirty="0"/>
          </a:p>
        </p:txBody>
      </p:sp>
    </p:spTree>
    <p:extLst>
      <p:ext uri="{BB962C8B-B14F-4D97-AF65-F5344CB8AC3E}">
        <p14:creationId xmlns:p14="http://schemas.microsoft.com/office/powerpoint/2010/main" val="950671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sz="1800" dirty="0">
                <a:latin typeface="+mn-ea"/>
                <a:ea typeface="+mn-ea"/>
              </a:rPr>
              <a:t>上边的图示都强调了 </a:t>
            </a:r>
            <a:r>
              <a:rPr kumimoji="1" lang="en-US" altLang="zh-CN" sz="1800" dirty="0">
                <a:latin typeface="+mn-ea"/>
                <a:ea typeface="+mn-ea"/>
              </a:rPr>
              <a:t>HMM </a:t>
            </a:r>
            <a:r>
              <a:rPr kumimoji="1" lang="zh-CN" altLang="en-US" sz="1800" dirty="0">
                <a:latin typeface="+mn-ea"/>
                <a:ea typeface="+mn-ea"/>
              </a:rPr>
              <a:t>的状态变迁。而下图则明确的表示出模型的演化，其中绿色的圆圈表示隐藏状态，紫色圆圈表示可观察到状态，箭头表示状态之间的依存</a:t>
            </a:r>
            <a:r>
              <a:rPr kumimoji="1" lang="zh-CN" altLang="en-US" sz="1800" dirty="0" smtClean="0">
                <a:latin typeface="+mn-ea"/>
                <a:ea typeface="+mn-ea"/>
              </a:rPr>
              <a:t>概率</a:t>
            </a:r>
            <a:r>
              <a:rPr kumimoji="1" lang="zh-CN" altLang="en-US" sz="1800" dirty="0">
                <a:latin typeface="+mn-ea"/>
                <a:ea typeface="+mn-ea"/>
              </a:rPr>
              <a:t>。</a:t>
            </a:r>
            <a:r>
              <a:rPr kumimoji="1" lang="en-US" altLang="zh-CN" sz="1800" dirty="0" smtClean="0">
                <a:solidFill>
                  <a:srgbClr val="FF0000"/>
                </a:solidFill>
                <a:latin typeface="+mn-ea"/>
                <a:ea typeface="+mn-ea"/>
              </a:rPr>
              <a:t>A</a:t>
            </a:r>
            <a:r>
              <a:rPr kumimoji="1" lang="en-US" altLang="zh-CN" sz="1800" dirty="0">
                <a:solidFill>
                  <a:srgbClr val="FF0000"/>
                </a:solidFill>
                <a:latin typeface="+mn-ea"/>
                <a:ea typeface="+mn-ea"/>
              </a:rPr>
              <a:t>={</a:t>
            </a:r>
            <a:r>
              <a:rPr kumimoji="1" lang="en-US" altLang="zh-CN" sz="1800" dirty="0" err="1">
                <a:solidFill>
                  <a:srgbClr val="FF0000"/>
                </a:solidFill>
                <a:latin typeface="+mn-ea"/>
                <a:ea typeface="+mn-ea"/>
              </a:rPr>
              <a:t>aij</a:t>
            </a:r>
            <a:r>
              <a:rPr kumimoji="1" lang="en-US" altLang="zh-CN" sz="1800" dirty="0">
                <a:solidFill>
                  <a:srgbClr val="FF0000"/>
                </a:solidFill>
                <a:latin typeface="+mn-ea"/>
                <a:ea typeface="+mn-ea"/>
              </a:rPr>
              <a:t>} </a:t>
            </a:r>
            <a:r>
              <a:rPr kumimoji="1" lang="zh-CN" altLang="en-US" sz="1800" dirty="0">
                <a:solidFill>
                  <a:srgbClr val="FF0000"/>
                </a:solidFill>
                <a:latin typeface="+mn-ea"/>
                <a:ea typeface="+mn-ea"/>
              </a:rPr>
              <a:t>为隐藏状态的转移矩阵 </a:t>
            </a:r>
            <a:r>
              <a:rPr kumimoji="1" lang="en-US" altLang="zh-CN" sz="1800" dirty="0" err="1">
                <a:solidFill>
                  <a:srgbClr val="FF0000"/>
                </a:solidFill>
                <a:latin typeface="+mn-ea"/>
                <a:ea typeface="+mn-ea"/>
              </a:rPr>
              <a:t>Pr</a:t>
            </a:r>
            <a:r>
              <a:rPr kumimoji="1" lang="en-US" altLang="zh-CN" sz="1800" dirty="0">
                <a:solidFill>
                  <a:srgbClr val="FF0000"/>
                </a:solidFill>
                <a:latin typeface="+mn-ea"/>
                <a:ea typeface="+mn-ea"/>
              </a:rPr>
              <a:t>(</a:t>
            </a:r>
            <a:r>
              <a:rPr kumimoji="1" lang="en-US" altLang="zh-CN" sz="1800" dirty="0" err="1">
                <a:solidFill>
                  <a:srgbClr val="FF0000"/>
                </a:solidFill>
                <a:latin typeface="+mn-ea"/>
                <a:ea typeface="+mn-ea"/>
              </a:rPr>
              <a:t>xt</a:t>
            </a:r>
            <a:r>
              <a:rPr kumimoji="1" lang="en-US" altLang="zh-CN" sz="1800" dirty="0">
                <a:solidFill>
                  <a:srgbClr val="FF0000"/>
                </a:solidFill>
                <a:latin typeface="+mn-ea"/>
                <a:ea typeface="+mn-ea"/>
              </a:rPr>
              <a:t>(</a:t>
            </a:r>
            <a:r>
              <a:rPr kumimoji="1" lang="en-US" altLang="zh-CN" sz="1800" dirty="0" err="1">
                <a:solidFill>
                  <a:srgbClr val="FF0000"/>
                </a:solidFill>
                <a:latin typeface="+mn-ea"/>
                <a:ea typeface="+mn-ea"/>
              </a:rPr>
              <a:t>i</a:t>
            </a:r>
            <a:r>
              <a:rPr kumimoji="1" lang="en-US" altLang="zh-CN" sz="1800" dirty="0">
                <a:solidFill>
                  <a:srgbClr val="FF0000"/>
                </a:solidFill>
                <a:latin typeface="+mn-ea"/>
                <a:ea typeface="+mn-ea"/>
              </a:rPr>
              <a:t>) | xt-1(j))</a:t>
            </a:r>
            <a:r>
              <a:rPr kumimoji="1" lang="zh-CN" altLang="en-US" sz="1800" dirty="0">
                <a:solidFill>
                  <a:srgbClr val="FF0000"/>
                </a:solidFill>
                <a:latin typeface="+mn-ea"/>
                <a:ea typeface="+mn-ea"/>
              </a:rPr>
              <a:t>，</a:t>
            </a:r>
            <a:r>
              <a:rPr kumimoji="1" lang="en-US" altLang="zh-CN" sz="1800" dirty="0">
                <a:solidFill>
                  <a:srgbClr val="FF0000"/>
                </a:solidFill>
                <a:latin typeface="+mn-ea"/>
                <a:ea typeface="+mn-ea"/>
              </a:rPr>
              <a:t>B={</a:t>
            </a:r>
            <a:r>
              <a:rPr kumimoji="1" lang="en-US" altLang="zh-CN" sz="1800" dirty="0" err="1">
                <a:solidFill>
                  <a:srgbClr val="FF0000"/>
                </a:solidFill>
                <a:latin typeface="+mn-ea"/>
                <a:ea typeface="+mn-ea"/>
              </a:rPr>
              <a:t>bik</a:t>
            </a:r>
            <a:r>
              <a:rPr kumimoji="1" lang="en-US" altLang="zh-CN" sz="1800" dirty="0">
                <a:solidFill>
                  <a:srgbClr val="FF0000"/>
                </a:solidFill>
                <a:latin typeface="+mn-ea"/>
                <a:ea typeface="+mn-ea"/>
              </a:rPr>
              <a:t>} </a:t>
            </a:r>
            <a:r>
              <a:rPr kumimoji="1" lang="zh-CN" altLang="en-US" sz="1800" dirty="0">
                <a:solidFill>
                  <a:srgbClr val="FF0000"/>
                </a:solidFill>
                <a:latin typeface="+mn-ea"/>
                <a:ea typeface="+mn-ea"/>
              </a:rPr>
              <a:t>表示某个时刻因隐藏状态而可观察的状态的概率，即混淆矩阵，</a:t>
            </a:r>
            <a:r>
              <a:rPr kumimoji="1" lang="en-US" altLang="zh-CN" sz="1800" dirty="0" err="1">
                <a:solidFill>
                  <a:srgbClr val="FF0000"/>
                </a:solidFill>
                <a:latin typeface="+mn-ea"/>
                <a:ea typeface="+mn-ea"/>
              </a:rPr>
              <a:t>Pr</a:t>
            </a:r>
            <a:r>
              <a:rPr kumimoji="1" lang="en-US" altLang="zh-CN" sz="1800" dirty="0">
                <a:solidFill>
                  <a:srgbClr val="FF0000"/>
                </a:solidFill>
                <a:latin typeface="+mn-ea"/>
                <a:ea typeface="+mn-ea"/>
              </a:rPr>
              <a:t>(</a:t>
            </a:r>
            <a:r>
              <a:rPr kumimoji="1" lang="en-US" altLang="zh-CN" sz="1800" dirty="0" err="1">
                <a:solidFill>
                  <a:srgbClr val="FF0000"/>
                </a:solidFill>
                <a:latin typeface="+mn-ea"/>
                <a:ea typeface="+mn-ea"/>
              </a:rPr>
              <a:t>ot</a:t>
            </a:r>
            <a:r>
              <a:rPr kumimoji="1" lang="en-US" altLang="zh-CN" sz="1800" dirty="0">
                <a:solidFill>
                  <a:srgbClr val="FF0000"/>
                </a:solidFill>
                <a:latin typeface="+mn-ea"/>
                <a:ea typeface="+mn-ea"/>
              </a:rPr>
              <a:t>(</a:t>
            </a:r>
            <a:r>
              <a:rPr kumimoji="1" lang="en-US" altLang="zh-CN" sz="1800" dirty="0" err="1">
                <a:solidFill>
                  <a:srgbClr val="FF0000"/>
                </a:solidFill>
                <a:latin typeface="+mn-ea"/>
                <a:ea typeface="+mn-ea"/>
              </a:rPr>
              <a:t>i</a:t>
            </a:r>
            <a:r>
              <a:rPr kumimoji="1" lang="en-US" altLang="zh-CN" sz="1800" dirty="0">
                <a:solidFill>
                  <a:srgbClr val="FF0000"/>
                </a:solidFill>
                <a:latin typeface="+mn-ea"/>
                <a:ea typeface="+mn-ea"/>
              </a:rPr>
              <a:t>) | </a:t>
            </a:r>
            <a:r>
              <a:rPr kumimoji="1" lang="en-US" altLang="zh-CN" sz="1800" dirty="0" err="1">
                <a:solidFill>
                  <a:srgbClr val="FF0000"/>
                </a:solidFill>
                <a:latin typeface="+mn-ea"/>
                <a:ea typeface="+mn-ea"/>
              </a:rPr>
              <a:t>xt</a:t>
            </a:r>
            <a:r>
              <a:rPr kumimoji="1" lang="en-US" altLang="zh-CN" sz="1800" dirty="0">
                <a:solidFill>
                  <a:srgbClr val="FF0000"/>
                </a:solidFill>
                <a:latin typeface="+mn-ea"/>
                <a:ea typeface="+mn-ea"/>
              </a:rPr>
              <a:t>(j))</a:t>
            </a:r>
            <a:r>
              <a:rPr kumimoji="1" lang="zh-CN" altLang="en-US" sz="1800" dirty="0">
                <a:solidFill>
                  <a:srgbClr val="FF0000"/>
                </a:solidFill>
                <a:latin typeface="+mn-ea"/>
                <a:ea typeface="+mn-ea"/>
              </a:rPr>
              <a:t>。在状态转移矩阵和混淆矩阵中的每个概率都是时间无关的，即当系统演化时，这些矩阵并不随时间改变。</a:t>
            </a:r>
            <a:r>
              <a:rPr kumimoji="1" lang="zh-CN" altLang="en-US" sz="1800" dirty="0">
                <a:latin typeface="+mn-ea"/>
                <a:ea typeface="+mn-ea"/>
              </a:rPr>
              <a:t>对于一个 </a:t>
            </a:r>
            <a:r>
              <a:rPr kumimoji="1" lang="en-US" altLang="zh-CN" sz="1800" dirty="0">
                <a:latin typeface="+mn-ea"/>
                <a:ea typeface="+mn-ea"/>
              </a:rPr>
              <a:t>N </a:t>
            </a:r>
            <a:r>
              <a:rPr kumimoji="1" lang="zh-CN" altLang="en-US" sz="1800" dirty="0">
                <a:latin typeface="+mn-ea"/>
                <a:ea typeface="+mn-ea"/>
              </a:rPr>
              <a:t>和 </a:t>
            </a:r>
            <a:r>
              <a:rPr kumimoji="1" lang="en-US" altLang="zh-CN" sz="1800" dirty="0">
                <a:latin typeface="+mn-ea"/>
                <a:ea typeface="+mn-ea"/>
              </a:rPr>
              <a:t>M </a:t>
            </a:r>
            <a:r>
              <a:rPr kumimoji="1" lang="zh-CN" altLang="en-US" sz="1800" dirty="0">
                <a:latin typeface="+mn-ea"/>
                <a:ea typeface="+mn-ea"/>
              </a:rPr>
              <a:t>固定的 </a:t>
            </a:r>
            <a:r>
              <a:rPr kumimoji="1" lang="en-US" altLang="zh-CN" sz="1800" dirty="0">
                <a:latin typeface="+mn-ea"/>
                <a:ea typeface="+mn-ea"/>
              </a:rPr>
              <a:t>HMM </a:t>
            </a:r>
            <a:r>
              <a:rPr kumimoji="1" lang="zh-CN" altLang="en-US" sz="1800" dirty="0">
                <a:latin typeface="+mn-ea"/>
                <a:ea typeface="+mn-ea"/>
              </a:rPr>
              <a:t>来说，用 </a:t>
            </a:r>
            <a:r>
              <a:rPr kumimoji="1" lang="en-US" altLang="zh-CN" sz="1800" dirty="0" err="1">
                <a:latin typeface="+mn-ea"/>
                <a:ea typeface="+mn-ea"/>
              </a:rPr>
              <a:t>λ</a:t>
            </a:r>
            <a:r>
              <a:rPr kumimoji="1" lang="en-US" altLang="zh-CN" sz="1800" dirty="0">
                <a:latin typeface="+mn-ea"/>
                <a:ea typeface="+mn-ea"/>
              </a:rPr>
              <a:t>={ π, A, B } </a:t>
            </a:r>
            <a:r>
              <a:rPr kumimoji="1" lang="zh-CN" altLang="en-US" sz="1800" dirty="0">
                <a:latin typeface="+mn-ea"/>
                <a:ea typeface="+mn-ea"/>
              </a:rPr>
              <a:t>表示 </a:t>
            </a:r>
            <a:r>
              <a:rPr kumimoji="1" lang="en-US" altLang="zh-CN" sz="1800" dirty="0">
                <a:latin typeface="+mn-ea"/>
                <a:ea typeface="+mn-ea"/>
              </a:rPr>
              <a:t>HMM </a:t>
            </a:r>
            <a:r>
              <a:rPr kumimoji="1" lang="zh-CN" altLang="en-US" sz="1800" dirty="0">
                <a:latin typeface="+mn-ea"/>
                <a:ea typeface="+mn-ea"/>
              </a:rPr>
              <a:t>参数。</a:t>
            </a: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24</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240" y="3356992"/>
            <a:ext cx="7681192" cy="2894836"/>
          </a:xfrm>
          <a:prstGeom prst="rect">
            <a:avLst/>
          </a:prstGeom>
        </p:spPr>
      </p:pic>
      <p:sp>
        <p:nvSpPr>
          <p:cNvPr id="6" name="标题 1"/>
          <p:cNvSpPr>
            <a:spLocks noGrp="1"/>
          </p:cNvSpPr>
          <p:nvPr>
            <p:ph type="title"/>
          </p:nvPr>
        </p:nvSpPr>
        <p:spPr>
          <a:xfrm>
            <a:off x="611560" y="620713"/>
            <a:ext cx="7848872" cy="431800"/>
          </a:xfrm>
        </p:spPr>
        <p:txBody>
          <a:bodyPr/>
          <a:lstStyle/>
          <a:p>
            <a:r>
              <a:rPr kumimoji="1" lang="en-US" altLang="zh-CN" dirty="0" smtClean="0"/>
              <a:t>HMM</a:t>
            </a:r>
            <a:endParaRPr kumimoji="1" lang="zh-CN" altLang="en-US" dirty="0"/>
          </a:p>
        </p:txBody>
      </p:sp>
    </p:spTree>
    <p:extLst>
      <p:ext uri="{BB962C8B-B14F-4D97-AF65-F5344CB8AC3E}">
        <p14:creationId xmlns:p14="http://schemas.microsoft.com/office/powerpoint/2010/main" val="1184353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a:t>HMM</a:t>
            </a:r>
            <a:r>
              <a:rPr lang="zh-CN" altLang="en-US" dirty="0"/>
              <a:t>可解决的问题</a:t>
            </a:r>
          </a:p>
        </p:txBody>
      </p:sp>
      <p:sp>
        <p:nvSpPr>
          <p:cNvPr id="28675" name="Rectangle 3"/>
          <p:cNvSpPr>
            <a:spLocks noGrp="1" noChangeArrowheads="1"/>
          </p:cNvSpPr>
          <p:nvPr>
            <p:ph type="body" idx="1"/>
          </p:nvPr>
        </p:nvSpPr>
        <p:spPr/>
        <p:txBody>
          <a:bodyPr/>
          <a:lstStyle/>
          <a:p>
            <a:r>
              <a:rPr lang="zh-CN" altLang="en-US" b="1" dirty="0">
                <a:latin typeface="+mn-ea"/>
                <a:ea typeface="+mn-ea"/>
              </a:rPr>
              <a:t>（一</a:t>
            </a:r>
            <a:r>
              <a:rPr lang="zh-CN" altLang="en-US" b="1" dirty="0" smtClean="0">
                <a:latin typeface="+mn-ea"/>
                <a:ea typeface="+mn-ea"/>
              </a:rPr>
              <a:t>）已</a:t>
            </a:r>
            <a:r>
              <a:rPr lang="zh-CN" altLang="en-US" b="1" dirty="0">
                <a:latin typeface="+mn-ea"/>
                <a:ea typeface="+mn-ea"/>
              </a:rPr>
              <a:t>知模型参数，计算某一给定可观察状态序列的</a:t>
            </a:r>
            <a:r>
              <a:rPr lang="zh-CN" altLang="en-US" b="1" dirty="0" smtClean="0">
                <a:latin typeface="+mn-ea"/>
                <a:ea typeface="+mn-ea"/>
              </a:rPr>
              <a:t>概率</a:t>
            </a:r>
          </a:p>
          <a:p>
            <a:r>
              <a:rPr lang="zh-CN" altLang="en-US" b="1" dirty="0" smtClean="0">
                <a:latin typeface="+mn-ea"/>
                <a:ea typeface="+mn-ea"/>
              </a:rPr>
              <a:t>（二）根据可观察状态的序列找到一个最可能的隐藏状态序列。</a:t>
            </a:r>
          </a:p>
          <a:p>
            <a:r>
              <a:rPr lang="zh-CN" altLang="en-US" b="1" dirty="0" smtClean="0">
                <a:latin typeface="+mn-ea"/>
                <a:ea typeface="+mn-ea"/>
              </a:rPr>
              <a:t>（三）根据</a:t>
            </a:r>
            <a:r>
              <a:rPr lang="zh-CN" altLang="en-US" b="1" dirty="0">
                <a:latin typeface="+mn-ea"/>
                <a:ea typeface="+mn-ea"/>
              </a:rPr>
              <a:t>观察到的序列集来找到一个最有可能的 </a:t>
            </a:r>
            <a:r>
              <a:rPr lang="en-US" altLang="zh-CN" b="1" dirty="0" smtClean="0">
                <a:latin typeface="+mn-ea"/>
                <a:ea typeface="+mn-ea"/>
              </a:rPr>
              <a:t>HMM</a:t>
            </a:r>
            <a:r>
              <a:rPr lang="zh-CN" altLang="en-US" b="1" dirty="0" smtClean="0">
                <a:latin typeface="+mn-ea"/>
                <a:ea typeface="+mn-ea"/>
              </a:rPr>
              <a:t>。（变成了一个机器学习的问题）</a:t>
            </a:r>
            <a:endParaRPr lang="zh-CN" altLang="en-US" dirty="0">
              <a:latin typeface="+mn-ea"/>
              <a:ea typeface="+mn-ea"/>
            </a:endParaRPr>
          </a:p>
        </p:txBody>
      </p:sp>
    </p:spTree>
    <p:extLst>
      <p:ext uri="{BB962C8B-B14F-4D97-AF65-F5344CB8AC3E}">
        <p14:creationId xmlns:p14="http://schemas.microsoft.com/office/powerpoint/2010/main" val="2070333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解决问题一</a:t>
            </a:r>
            <a:endParaRPr kumimoji="1" lang="zh-CN" altLang="en-US" dirty="0"/>
          </a:p>
        </p:txBody>
      </p:sp>
      <p:sp>
        <p:nvSpPr>
          <p:cNvPr id="3" name="内容占位符 2"/>
          <p:cNvSpPr>
            <a:spLocks noGrp="1"/>
          </p:cNvSpPr>
          <p:nvPr>
            <p:ph idx="1"/>
          </p:nvPr>
        </p:nvSpPr>
        <p:spPr/>
        <p:txBody>
          <a:bodyPr/>
          <a:lstStyle/>
          <a:p>
            <a:pPr marL="0" indent="0">
              <a:buNone/>
            </a:pPr>
            <a:r>
              <a:rPr lang="en-US" altLang="zh-CN" sz="2000" b="1" dirty="0">
                <a:latin typeface="+mn-ea"/>
                <a:ea typeface="+mn-ea"/>
              </a:rPr>
              <a:t>1. </a:t>
            </a:r>
            <a:r>
              <a:rPr lang="zh-CN" altLang="en-US" sz="2000" b="1" dirty="0">
                <a:latin typeface="+mn-ea"/>
                <a:ea typeface="+mn-ea"/>
              </a:rPr>
              <a:t>穷举搜索</a:t>
            </a:r>
            <a:endParaRPr lang="zh-CN" altLang="en-US" sz="2000" dirty="0">
              <a:latin typeface="+mn-ea"/>
              <a:ea typeface="+mn-ea"/>
            </a:endParaRPr>
          </a:p>
          <a:p>
            <a:r>
              <a:rPr lang="zh-CN" altLang="en-US" sz="2000" dirty="0" smtClean="0">
                <a:latin typeface="+mn-ea"/>
                <a:ea typeface="+mn-ea"/>
              </a:rPr>
              <a:t>给</a:t>
            </a:r>
            <a:r>
              <a:rPr lang="zh-CN" altLang="en-US" sz="2000" dirty="0">
                <a:latin typeface="+mn-ea"/>
                <a:ea typeface="+mn-ea"/>
              </a:rPr>
              <a:t>定一个 </a:t>
            </a:r>
            <a:r>
              <a:rPr lang="en-US" altLang="zh-CN" sz="2000" b="1" dirty="0">
                <a:latin typeface="+mn-ea"/>
                <a:ea typeface="+mn-ea"/>
              </a:rPr>
              <a:t>HMM</a:t>
            </a:r>
            <a:r>
              <a:rPr lang="zh-CN" altLang="en-US" sz="2000" dirty="0">
                <a:latin typeface="+mn-ea"/>
                <a:ea typeface="+mn-ea"/>
              </a:rPr>
              <a:t>，我们想计算出某个可观察序列的概率。考虑天气的例子，我们知道一个描述天气和海藻状态的 </a:t>
            </a:r>
            <a:r>
              <a:rPr lang="en-US" altLang="zh-CN" sz="2000" b="1" dirty="0">
                <a:latin typeface="+mn-ea"/>
                <a:ea typeface="+mn-ea"/>
              </a:rPr>
              <a:t>HMM</a:t>
            </a:r>
            <a:r>
              <a:rPr lang="zh-CN" altLang="en-US" sz="2000" dirty="0">
                <a:latin typeface="+mn-ea"/>
                <a:ea typeface="+mn-ea"/>
              </a:rPr>
              <a:t>，而且我们还有一个海藻状态的序列。假设这个状态中的某三天是（</a:t>
            </a:r>
            <a:r>
              <a:rPr lang="en-US" altLang="zh-CN" sz="2000" dirty="0">
                <a:latin typeface="+mn-ea"/>
                <a:ea typeface="+mn-ea"/>
              </a:rPr>
              <a:t>dry</a:t>
            </a:r>
            <a:r>
              <a:rPr lang="zh-CN" altLang="en-US" sz="2000" dirty="0">
                <a:latin typeface="+mn-ea"/>
                <a:ea typeface="+mn-ea"/>
              </a:rPr>
              <a:t>，</a:t>
            </a:r>
            <a:r>
              <a:rPr lang="en-US" altLang="zh-CN" sz="2000" dirty="0">
                <a:latin typeface="+mn-ea"/>
                <a:ea typeface="+mn-ea"/>
              </a:rPr>
              <a:t>damp</a:t>
            </a:r>
            <a:r>
              <a:rPr lang="zh-CN" altLang="en-US" sz="2000" dirty="0">
                <a:latin typeface="+mn-ea"/>
                <a:ea typeface="+mn-ea"/>
              </a:rPr>
              <a:t>，</a:t>
            </a:r>
            <a:r>
              <a:rPr lang="en-US" altLang="zh-CN" sz="2000" dirty="0">
                <a:latin typeface="+mn-ea"/>
                <a:ea typeface="+mn-ea"/>
              </a:rPr>
              <a:t>soggy</a:t>
            </a:r>
            <a:r>
              <a:rPr lang="zh-CN" altLang="en-US" sz="2000" dirty="0">
                <a:latin typeface="+mn-ea"/>
                <a:ea typeface="+mn-ea"/>
              </a:rPr>
              <a:t>），在这三天中的每一天，天气都可能是晴朗，多云或者下雨，我们可以用下图来描述观察序列和隐藏序列：</a:t>
            </a:r>
          </a:p>
          <a:p>
            <a:endParaRPr kumimoji="1" lang="zh-CN" altLang="en-US" dirty="0"/>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26</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79" y="3322361"/>
            <a:ext cx="6448421" cy="2828255"/>
          </a:xfrm>
          <a:prstGeom prst="rect">
            <a:avLst/>
          </a:prstGeom>
        </p:spPr>
      </p:pic>
    </p:spTree>
    <p:extLst>
      <p:ext uri="{BB962C8B-B14F-4D97-AF65-F5344CB8AC3E}">
        <p14:creationId xmlns:p14="http://schemas.microsoft.com/office/powerpoint/2010/main" val="949942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003232" cy="4785395"/>
          </a:xfrm>
        </p:spPr>
        <p:txBody>
          <a:bodyPr/>
          <a:lstStyle/>
          <a:p>
            <a:r>
              <a:rPr lang="zh-CN" altLang="en-US" sz="2000" dirty="0">
                <a:latin typeface="+mn-ea"/>
                <a:ea typeface="+mn-ea"/>
              </a:rPr>
              <a:t>在这个图中的每一列表示天气的状态可能，并且每个状态都指向相邻的列的每个状态，每个状态转换在状态转移矩阵中都有一个概率。每一列的下面是当天的可观察的海藻的状态，在每种状态下出现这种可观察状态的概率是由</a:t>
            </a:r>
            <a:r>
              <a:rPr lang="zh-CN" altLang="en-US" sz="2000" b="1" dirty="0">
                <a:latin typeface="+mn-ea"/>
                <a:ea typeface="+mn-ea"/>
              </a:rPr>
              <a:t>混淆矩阵</a:t>
            </a:r>
            <a:r>
              <a:rPr lang="zh-CN" altLang="en-US" sz="2000" dirty="0">
                <a:latin typeface="+mn-ea"/>
                <a:ea typeface="+mn-ea"/>
              </a:rPr>
              <a:t>给出的。</a:t>
            </a:r>
          </a:p>
          <a:p>
            <a:r>
              <a:rPr lang="zh-CN" altLang="en-US" sz="2000" dirty="0" smtClean="0">
                <a:latin typeface="+mn-ea"/>
                <a:ea typeface="+mn-ea"/>
              </a:rPr>
              <a:t>一</a:t>
            </a:r>
            <a:r>
              <a:rPr lang="zh-CN" altLang="en-US" sz="2000" dirty="0">
                <a:latin typeface="+mn-ea"/>
                <a:ea typeface="+mn-ea"/>
              </a:rPr>
              <a:t>个可能的计算可观察概率的方法是找到每一个可能的隐藏状态的序列，这里有</a:t>
            </a:r>
            <a:r>
              <a:rPr lang="en-US" altLang="zh-CN" sz="2000" dirty="0">
                <a:latin typeface="+mn-ea"/>
                <a:ea typeface="+mn-ea"/>
              </a:rPr>
              <a:t>3</a:t>
            </a:r>
            <a:r>
              <a:rPr lang="en-US" altLang="zh-CN" sz="2000" baseline="30000" dirty="0">
                <a:latin typeface="+mn-ea"/>
                <a:ea typeface="+mn-ea"/>
              </a:rPr>
              <a:t>2 </a:t>
            </a:r>
            <a:r>
              <a:rPr lang="en-US" altLang="zh-CN" sz="2000" dirty="0">
                <a:latin typeface="+mn-ea"/>
                <a:ea typeface="+mn-ea"/>
              </a:rPr>
              <a:t>= 27</a:t>
            </a:r>
            <a:r>
              <a:rPr lang="zh-CN" altLang="en-US" sz="2000" dirty="0">
                <a:latin typeface="+mn-ea"/>
                <a:ea typeface="+mn-ea"/>
              </a:rPr>
              <a:t>种，这个时候的可观察序列的概率就是 </a:t>
            </a:r>
            <a:endParaRPr lang="zh-CN" altLang="en-US" sz="2000" dirty="0" smtClean="0">
              <a:latin typeface="+mn-ea"/>
              <a:ea typeface="+mn-ea"/>
            </a:endParaRPr>
          </a:p>
          <a:p>
            <a:pPr marL="400050" lvl="1" indent="0">
              <a:buNone/>
            </a:pPr>
            <a:r>
              <a:rPr lang="en-US" altLang="zh-CN" sz="1800" dirty="0" err="1" smtClean="0">
                <a:latin typeface="+mn-ea"/>
                <a:ea typeface="+mn-ea"/>
              </a:rPr>
              <a:t>Pr</a:t>
            </a:r>
            <a:r>
              <a:rPr lang="en-US" altLang="zh-CN" sz="1800" dirty="0" smtClean="0">
                <a:latin typeface="+mn-ea"/>
                <a:ea typeface="+mn-ea"/>
              </a:rPr>
              <a:t>(dry</a:t>
            </a:r>
            <a:r>
              <a:rPr lang="en-US" altLang="zh-CN" sz="1800" dirty="0">
                <a:latin typeface="+mn-ea"/>
                <a:ea typeface="+mn-ea"/>
              </a:rPr>
              <a:t>, damp, soggy | HMM)=</a:t>
            </a:r>
            <a:r>
              <a:rPr lang="en-US" altLang="zh-CN" sz="1800" dirty="0" err="1">
                <a:latin typeface="+mn-ea"/>
                <a:ea typeface="+mn-ea"/>
              </a:rPr>
              <a:t>Pr</a:t>
            </a:r>
            <a:r>
              <a:rPr lang="en-US" altLang="zh-CN" sz="1800" dirty="0">
                <a:latin typeface="+mn-ea"/>
                <a:ea typeface="+mn-ea"/>
              </a:rPr>
              <a:t>(dry, damp, soggy | sunny, sunny, sunny) + . . . . + </a:t>
            </a:r>
            <a:r>
              <a:rPr lang="en-US" altLang="zh-CN" sz="1800" dirty="0" err="1">
                <a:latin typeface="+mn-ea"/>
                <a:ea typeface="+mn-ea"/>
              </a:rPr>
              <a:t>Pr</a:t>
            </a:r>
            <a:r>
              <a:rPr lang="en-US" altLang="zh-CN" sz="1800" dirty="0">
                <a:latin typeface="+mn-ea"/>
                <a:ea typeface="+mn-ea"/>
              </a:rPr>
              <a:t>(dry, damp, soggy | rainy, rainy, rainy)</a:t>
            </a:r>
            <a:r>
              <a:rPr lang="zh-CN" altLang="en-US" sz="1800" dirty="0">
                <a:latin typeface="+mn-ea"/>
                <a:ea typeface="+mn-ea"/>
              </a:rPr>
              <a:t>。</a:t>
            </a:r>
          </a:p>
          <a:p>
            <a:endParaRPr lang="zh-CN" altLang="en-US" sz="2000" dirty="0" smtClean="0">
              <a:latin typeface="+mn-ea"/>
              <a:ea typeface="+mn-ea"/>
            </a:endParaRPr>
          </a:p>
          <a:p>
            <a:r>
              <a:rPr lang="zh-CN" altLang="en-US" sz="2000" dirty="0" smtClean="0">
                <a:latin typeface="+mn-ea"/>
                <a:ea typeface="+mn-ea"/>
              </a:rPr>
              <a:t>很</a:t>
            </a:r>
            <a:r>
              <a:rPr lang="zh-CN" altLang="en-US" sz="2000" dirty="0">
                <a:latin typeface="+mn-ea"/>
                <a:ea typeface="+mn-ea"/>
              </a:rPr>
              <a:t>显然，这种计算的效率非常低，尤其是当模型中的状态非常多或者序列很长的时候。事实上，我们可以利用概率不随时间变化这个假设来降低时间的开销。</a:t>
            </a:r>
          </a:p>
          <a:p>
            <a:endParaRPr kumimoji="1" lang="zh-CN" altLang="en-US" sz="2000" dirty="0"/>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27</a:t>
            </a:fld>
            <a:endParaRPr lang="en-US" altLang="zh-CN"/>
          </a:p>
        </p:txBody>
      </p:sp>
      <p:sp>
        <p:nvSpPr>
          <p:cNvPr id="5" name="标题 1"/>
          <p:cNvSpPr txBox="1">
            <a:spLocks/>
          </p:cNvSpPr>
          <p:nvPr/>
        </p:nvSpPr>
        <p:spPr bwMode="auto">
          <a:xfrm>
            <a:off x="763960" y="620688"/>
            <a:ext cx="7848872" cy="431800"/>
          </a:xfrm>
          <a:prstGeom prst="rect">
            <a:avLst/>
          </a:prstGeom>
          <a:noFill/>
          <a:ln>
            <a:noFill/>
          </a:ln>
        </p:spPr>
        <p:txBody>
          <a:bodyPr vert="horz" wrap="square" lIns="91440" tIns="45720" rIns="91440" bIns="45720" numCol="1" anchor="ctr" anchorCtr="0" compatLnSpc="1">
            <a:noAutofit/>
          </a:bodyPr>
          <a:lstStyle>
            <a:lvl1pPr algn="r" rtl="0" eaLnBrk="1" fontAlgn="base" hangingPunct="1">
              <a:spcBef>
                <a:spcPct val="0"/>
              </a:spcBef>
              <a:spcAft>
                <a:spcPct val="0"/>
              </a:spcAft>
              <a:defRPr lang="zh-CN" altLang="en-US" sz="4000" b="1" i="0" kern="1200" baseline="0">
                <a:solidFill>
                  <a:schemeClr val="tx1"/>
                </a:solidFill>
                <a:latin typeface="Nyala" panose="02000504070300020003" pitchFamily="2" charset="0"/>
                <a:ea typeface="隶书" panose="02010509060101010101" pitchFamily="49" charset="-122"/>
                <a:cs typeface="+mj-cs"/>
              </a:defRPr>
            </a:lvl1pPr>
            <a:lvl2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2pPr>
            <a:lvl3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3pPr>
            <a:lvl4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4pPr>
            <a:lvl5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5pPr>
            <a:lvl6pPr marL="4572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9144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13716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18288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r>
              <a:rPr kumimoji="1" lang="zh-CN" altLang="en-US" smtClean="0"/>
              <a:t>解决问题一</a:t>
            </a:r>
            <a:endParaRPr kumimoji="1" lang="zh-CN" altLang="en-US" dirty="0"/>
          </a:p>
        </p:txBody>
      </p:sp>
    </p:spTree>
    <p:extLst>
      <p:ext uri="{BB962C8B-B14F-4D97-AF65-F5344CB8AC3E}">
        <p14:creationId xmlns:p14="http://schemas.microsoft.com/office/powerpoint/2010/main" val="754406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FBF6391E-87A0-49D3-BF2F-9D07B9E89DFB}" type="slidenum">
              <a:rPr lang="zh-CN" altLang="en-US" smtClean="0"/>
              <a:t>28</a:t>
            </a:fld>
            <a:endParaRPr lang="en-US" altLang="zh-CN"/>
          </a:p>
        </p:txBody>
      </p:sp>
      <p:sp>
        <p:nvSpPr>
          <p:cNvPr id="6" name="Rectangle 3"/>
          <p:cNvSpPr>
            <a:spLocks noChangeArrowheads="1"/>
          </p:cNvSpPr>
          <p:nvPr/>
        </p:nvSpPr>
        <p:spPr bwMode="auto">
          <a:xfrm>
            <a:off x="611560" y="1493490"/>
            <a:ext cx="7856649"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mn-ea"/>
                <a:ea typeface="+mn-ea"/>
              </a:rPr>
              <a:t>2. 使用递归来降低复杂度</a:t>
            </a:r>
          </a:p>
          <a:p>
            <a:pPr marL="342900" marR="0" lvl="0" indent="-34290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2400" i="0" u="none" strike="noStrike" cap="none" normalizeH="0" baseline="0" dirty="0" smtClean="0">
                <a:ln>
                  <a:noFill/>
                </a:ln>
                <a:solidFill>
                  <a:schemeClr val="tx1"/>
                </a:solidFill>
                <a:effectLst/>
                <a:latin typeface="+mn-ea"/>
                <a:ea typeface="+mn-ea"/>
              </a:rPr>
              <a:t>我们</a:t>
            </a:r>
            <a:r>
              <a:rPr kumimoji="0" lang="zh-CN" altLang="zh-CN" sz="2400" i="0" u="none" strike="noStrike" cap="none" normalizeH="0" baseline="0" dirty="0">
                <a:ln>
                  <a:noFill/>
                </a:ln>
                <a:solidFill>
                  <a:schemeClr val="tx1"/>
                </a:solidFill>
                <a:effectLst/>
                <a:latin typeface="+mn-ea"/>
                <a:ea typeface="+mn-ea"/>
              </a:rPr>
              <a:t>可以考虑给定 HMM 的情况下，递归的计算一个可观察序列的概率。我们可以首先定义一个部分概率，表示达到某个中间状态的概率。接下来我们将看到这些部分概率是如何 在time=1 和 time = n (n &gt; 1) 的时候计算的。</a:t>
            </a:r>
          </a:p>
          <a:p>
            <a:pPr marL="342900" marR="0" lvl="0" indent="-342900" algn="l" defTabSz="914400" rtl="0" eaLnBrk="0" fontAlgn="base" latinLnBrk="0" hangingPunct="0">
              <a:lnSpc>
                <a:spcPct val="100000"/>
              </a:lnSpc>
              <a:spcBef>
                <a:spcPct val="0"/>
              </a:spcBef>
              <a:spcAft>
                <a:spcPct val="0"/>
              </a:spcAft>
              <a:buClrTx/>
              <a:buSzTx/>
              <a:buFont typeface="Arial" charset="0"/>
              <a:buChar char="•"/>
              <a:tabLst/>
            </a:pPr>
            <a:r>
              <a:rPr kumimoji="0" lang="zh-CN" altLang="zh-CN" sz="2400" i="0" u="none" strike="noStrike" cap="none" normalizeH="0" baseline="0" dirty="0" smtClean="0">
                <a:ln>
                  <a:noFill/>
                </a:ln>
                <a:solidFill>
                  <a:schemeClr val="tx1"/>
                </a:solidFill>
                <a:effectLst/>
                <a:latin typeface="+mn-ea"/>
                <a:ea typeface="+mn-ea"/>
              </a:rPr>
              <a:t>假设</a:t>
            </a:r>
            <a:r>
              <a:rPr kumimoji="0" lang="zh-CN" altLang="zh-CN" sz="2400" i="0" u="none" strike="noStrike" cap="none" normalizeH="0" baseline="0" dirty="0">
                <a:ln>
                  <a:noFill/>
                </a:ln>
                <a:solidFill>
                  <a:schemeClr val="tx1"/>
                </a:solidFill>
                <a:effectLst/>
                <a:latin typeface="+mn-ea"/>
                <a:ea typeface="+mn-ea"/>
              </a:rPr>
              <a:t>一个T时间段的可观察序列是</a:t>
            </a:r>
            <a:r>
              <a:rPr kumimoji="0" lang="zh-CN" altLang="zh-CN" sz="2400" i="0" u="none" strike="noStrike" cap="none" normalizeH="0" baseline="0" dirty="0" smtClean="0">
                <a:ln>
                  <a:noFill/>
                </a:ln>
                <a:solidFill>
                  <a:schemeClr val="tx1"/>
                </a:solidFill>
                <a:effectLst/>
                <a:latin typeface="+mn-ea"/>
                <a:ea typeface="+mn-ea"/>
              </a:rPr>
              <a:t>：</a:t>
            </a:r>
            <a:endParaRPr kumimoji="0" lang="zh-CN" altLang="en-US" sz="2400" i="0" u="none" strike="noStrike" cap="none" normalizeH="0" baseline="0" dirty="0" smtClean="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charset="0"/>
              </a:rPr>
              <a:t>  </a:t>
            </a:r>
            <a:endParaRPr kumimoji="0" lang="zh-CN" altLang="zh-CN" sz="2400" b="0" i="0" u="none" strike="noStrike" cap="none" normalizeH="0" baseline="0" dirty="0">
              <a:ln>
                <a:noFill/>
              </a:ln>
              <a:solidFill>
                <a:schemeClr val="tx1"/>
              </a:solidFill>
              <a:effectLst/>
              <a:latin typeface="Arial" charset="0"/>
            </a:endParaRPr>
          </a:p>
        </p:txBody>
      </p:sp>
      <p:pic>
        <p:nvPicPr>
          <p:cNvPr id="138244" name="Picture 4" descr="http://www.leexiang.com/wp-content/uploads/ckfinder/images/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595" y="4313637"/>
            <a:ext cx="2609557" cy="823014"/>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a:spLocks noGrp="1"/>
          </p:cNvSpPr>
          <p:nvPr>
            <p:ph type="title"/>
          </p:nvPr>
        </p:nvSpPr>
        <p:spPr>
          <a:xfrm>
            <a:off x="611560" y="620713"/>
            <a:ext cx="7848872" cy="431800"/>
          </a:xfrm>
        </p:spPr>
        <p:txBody>
          <a:bodyPr/>
          <a:lstStyle/>
          <a:p>
            <a:r>
              <a:rPr kumimoji="1" lang="zh-CN" altLang="en-US" dirty="0" smtClean="0"/>
              <a:t>解决问题一</a:t>
            </a:r>
            <a:endParaRPr kumimoji="1" lang="zh-CN" altLang="en-US" dirty="0"/>
          </a:p>
        </p:txBody>
      </p:sp>
    </p:spTree>
    <p:extLst>
      <p:ext uri="{BB962C8B-B14F-4D97-AF65-F5344CB8AC3E}">
        <p14:creationId xmlns:p14="http://schemas.microsoft.com/office/powerpoint/2010/main" val="1203041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b="1" dirty="0">
                <a:latin typeface="+mn-ea"/>
                <a:ea typeface="+mn-ea"/>
              </a:rPr>
              <a:t>1) </a:t>
            </a:r>
            <a:r>
              <a:rPr lang="zh-CN" altLang="en-US" sz="2000" b="1" dirty="0">
                <a:latin typeface="+mn-ea"/>
                <a:ea typeface="+mn-ea"/>
              </a:rPr>
              <a:t>部分概率</a:t>
            </a:r>
          </a:p>
          <a:p>
            <a:r>
              <a:rPr lang="zh-CN" altLang="en-US" sz="2000" dirty="0" smtClean="0">
                <a:latin typeface="+mn-ea"/>
                <a:ea typeface="+mn-ea"/>
              </a:rPr>
              <a:t>下面</a:t>
            </a:r>
            <a:r>
              <a:rPr lang="zh-CN" altLang="en-US" sz="2000" dirty="0">
                <a:latin typeface="+mn-ea"/>
                <a:ea typeface="+mn-ea"/>
              </a:rPr>
              <a:t>这张图表示了一个观察序列（</a:t>
            </a:r>
            <a:r>
              <a:rPr lang="en-US" altLang="zh-CN" sz="2000" dirty="0">
                <a:latin typeface="+mn-ea"/>
                <a:ea typeface="+mn-ea"/>
              </a:rPr>
              <a:t>dry</a:t>
            </a:r>
            <a:r>
              <a:rPr lang="zh-CN" altLang="en-US" sz="2000" dirty="0">
                <a:latin typeface="+mn-ea"/>
                <a:ea typeface="+mn-ea"/>
              </a:rPr>
              <a:t>，</a:t>
            </a:r>
            <a:r>
              <a:rPr lang="en-US" altLang="zh-CN" sz="2000" dirty="0">
                <a:latin typeface="+mn-ea"/>
                <a:ea typeface="+mn-ea"/>
              </a:rPr>
              <a:t>damp</a:t>
            </a:r>
            <a:r>
              <a:rPr lang="zh-CN" altLang="en-US" sz="2000" dirty="0">
                <a:latin typeface="+mn-ea"/>
                <a:ea typeface="+mn-ea"/>
              </a:rPr>
              <a:t>，</a:t>
            </a:r>
            <a:r>
              <a:rPr lang="en-US" altLang="zh-CN" sz="2000" dirty="0">
                <a:latin typeface="+mn-ea"/>
                <a:ea typeface="+mn-ea"/>
              </a:rPr>
              <a:t>soggy</a:t>
            </a:r>
            <a:r>
              <a:rPr lang="zh-CN" altLang="en-US" sz="2000" dirty="0">
                <a:latin typeface="+mn-ea"/>
                <a:ea typeface="+mn-ea"/>
              </a:rPr>
              <a:t>）的一阶</a:t>
            </a:r>
            <a:r>
              <a:rPr lang="zh-CN" altLang="en-US" sz="2000" dirty="0" smtClean="0">
                <a:latin typeface="+mn-ea"/>
                <a:ea typeface="+mn-ea"/>
              </a:rPr>
              <a:t>转移。</a:t>
            </a:r>
          </a:p>
          <a:p>
            <a:r>
              <a:rPr lang="zh-CN" altLang="en-US" sz="2000" dirty="0" smtClean="0">
                <a:latin typeface="+mn-ea"/>
                <a:ea typeface="+mn-ea"/>
              </a:rPr>
              <a:t>我们</a:t>
            </a:r>
            <a:r>
              <a:rPr lang="zh-CN" altLang="en-US" sz="2000" dirty="0">
                <a:latin typeface="+mn-ea"/>
                <a:ea typeface="+mn-ea"/>
              </a:rPr>
              <a:t>可以通过计算到达某个状态的所有路径的概率和来计算到达某个中间状态的概率。比如说，</a:t>
            </a:r>
            <a:r>
              <a:rPr lang="en-US" altLang="zh-CN" sz="2000" dirty="0">
                <a:latin typeface="+mn-ea"/>
                <a:ea typeface="+mn-ea"/>
              </a:rPr>
              <a:t>t=2</a:t>
            </a:r>
            <a:r>
              <a:rPr lang="zh-CN" altLang="en-US" sz="2000" dirty="0">
                <a:latin typeface="+mn-ea"/>
                <a:ea typeface="+mn-ea"/>
              </a:rPr>
              <a:t>时刻，</a:t>
            </a:r>
            <a:r>
              <a:rPr lang="en-US" altLang="zh-CN" sz="2000" dirty="0">
                <a:latin typeface="+mn-ea"/>
                <a:ea typeface="+mn-ea"/>
              </a:rPr>
              <a:t>cloudy</a:t>
            </a:r>
            <a:r>
              <a:rPr lang="zh-CN" altLang="en-US" sz="2000" dirty="0">
                <a:latin typeface="+mn-ea"/>
                <a:ea typeface="+mn-ea"/>
              </a:rPr>
              <a:t>的概率用三条路径的概率之和来表示：</a:t>
            </a:r>
          </a:p>
          <a:p>
            <a:endParaRPr kumimoji="1" lang="zh-CN" altLang="en-US" dirty="0"/>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29</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268836"/>
            <a:ext cx="3849518" cy="232040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126" y="3285045"/>
            <a:ext cx="4842147" cy="2736243"/>
          </a:xfrm>
          <a:prstGeom prst="rect">
            <a:avLst/>
          </a:prstGeom>
        </p:spPr>
      </p:pic>
      <p:sp>
        <p:nvSpPr>
          <p:cNvPr id="7" name="标题 1"/>
          <p:cNvSpPr>
            <a:spLocks noGrp="1"/>
          </p:cNvSpPr>
          <p:nvPr>
            <p:ph type="title"/>
          </p:nvPr>
        </p:nvSpPr>
        <p:spPr>
          <a:xfrm>
            <a:off x="611560" y="620713"/>
            <a:ext cx="7848872" cy="431800"/>
          </a:xfrm>
        </p:spPr>
        <p:txBody>
          <a:bodyPr/>
          <a:lstStyle/>
          <a:p>
            <a:r>
              <a:rPr kumimoji="1" lang="zh-CN" altLang="en-US" dirty="0" smtClean="0"/>
              <a:t>解决问题一</a:t>
            </a:r>
            <a:endParaRPr kumimoji="1" lang="zh-CN" altLang="en-US" dirty="0"/>
          </a:p>
        </p:txBody>
      </p:sp>
    </p:spTree>
    <p:extLst>
      <p:ext uri="{BB962C8B-B14F-4D97-AF65-F5344CB8AC3E}">
        <p14:creationId xmlns:p14="http://schemas.microsoft.com/office/powerpoint/2010/main" val="266822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1000" y="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marL="838200" indent="-838200">
              <a:defRPr kumimoji="1" sz="2400">
                <a:solidFill>
                  <a:schemeClr val="tx1"/>
                </a:solidFill>
                <a:latin typeface="Times New Roman" charset="0"/>
                <a:ea typeface="宋体" charset="0"/>
              </a:defRPr>
            </a:lvl1pPr>
            <a:lvl2pPr marL="838200" indent="-838200">
              <a:defRPr kumimoji="1" sz="2400">
                <a:solidFill>
                  <a:schemeClr val="tx1"/>
                </a:solidFill>
                <a:latin typeface="Times New Roman" charset="0"/>
                <a:ea typeface="宋体" charset="0"/>
              </a:defRPr>
            </a:lvl2pPr>
            <a:lvl3pPr marL="838200" indent="-838200">
              <a:defRPr kumimoji="1" sz="2400">
                <a:solidFill>
                  <a:schemeClr val="tx1"/>
                </a:solidFill>
                <a:latin typeface="Times New Roman" charset="0"/>
                <a:ea typeface="宋体" charset="0"/>
              </a:defRPr>
            </a:lvl3pPr>
            <a:lvl4pPr marL="838200" indent="-838200">
              <a:defRPr kumimoji="1" sz="2400">
                <a:solidFill>
                  <a:schemeClr val="tx1"/>
                </a:solidFill>
                <a:latin typeface="Times New Roman" charset="0"/>
                <a:ea typeface="宋体" charset="0"/>
              </a:defRPr>
            </a:lvl4pPr>
            <a:lvl5pPr marL="838200" indent="-838200">
              <a:defRPr kumimoji="1" sz="2400">
                <a:solidFill>
                  <a:schemeClr val="tx1"/>
                </a:solidFill>
                <a:latin typeface="Times New Roman" charset="0"/>
                <a:ea typeface="宋体" charset="0"/>
              </a:defRPr>
            </a:lvl5pPr>
            <a:lvl6pPr marL="1295400" indent="-838200" fontAlgn="base">
              <a:spcBef>
                <a:spcPct val="0"/>
              </a:spcBef>
              <a:spcAft>
                <a:spcPct val="0"/>
              </a:spcAft>
              <a:defRPr kumimoji="1" sz="2400">
                <a:solidFill>
                  <a:schemeClr val="tx1"/>
                </a:solidFill>
                <a:latin typeface="Times New Roman" charset="0"/>
                <a:ea typeface="宋体" charset="0"/>
              </a:defRPr>
            </a:lvl6pPr>
            <a:lvl7pPr marL="1752600" indent="-838200" fontAlgn="base">
              <a:spcBef>
                <a:spcPct val="0"/>
              </a:spcBef>
              <a:spcAft>
                <a:spcPct val="0"/>
              </a:spcAft>
              <a:defRPr kumimoji="1" sz="2400">
                <a:solidFill>
                  <a:schemeClr val="tx1"/>
                </a:solidFill>
                <a:latin typeface="Times New Roman" charset="0"/>
                <a:ea typeface="宋体" charset="0"/>
              </a:defRPr>
            </a:lvl7pPr>
            <a:lvl8pPr marL="2209800" indent="-838200" fontAlgn="base">
              <a:spcBef>
                <a:spcPct val="0"/>
              </a:spcBef>
              <a:spcAft>
                <a:spcPct val="0"/>
              </a:spcAft>
              <a:defRPr kumimoji="1" sz="2400">
                <a:solidFill>
                  <a:schemeClr val="tx1"/>
                </a:solidFill>
                <a:latin typeface="Times New Roman" charset="0"/>
                <a:ea typeface="宋体" charset="0"/>
              </a:defRPr>
            </a:lvl8pPr>
            <a:lvl9pPr marL="2667000" indent="-838200" fontAlgn="base">
              <a:spcBef>
                <a:spcPct val="0"/>
              </a:spcBef>
              <a:spcAft>
                <a:spcPct val="0"/>
              </a:spcAft>
              <a:defRPr kumimoji="1" sz="2400">
                <a:solidFill>
                  <a:schemeClr val="tx1"/>
                </a:solidFill>
                <a:latin typeface="Times New Roman" charset="0"/>
                <a:ea typeface="宋体" charset="0"/>
              </a:defRPr>
            </a:lvl9pPr>
          </a:lstStyle>
          <a:p>
            <a:pPr algn="r"/>
            <a:r>
              <a:rPr lang="zh-CN" altLang="en-US" sz="4000" b="1" dirty="0" smtClean="0">
                <a:latin typeface="+mn-ea"/>
                <a:ea typeface="+mn-ea"/>
                <a:cs typeface="+mj-cs"/>
              </a:rPr>
              <a:t>马尔可夫模型的</a:t>
            </a:r>
            <a:r>
              <a:rPr lang="zh-CN" altLang="en-US" sz="4000" b="1" dirty="0">
                <a:latin typeface="+mn-ea"/>
                <a:ea typeface="+mn-ea"/>
                <a:cs typeface="+mj-cs"/>
              </a:rPr>
              <a:t>由来 </a:t>
            </a:r>
          </a:p>
        </p:txBody>
      </p:sp>
      <p:sp>
        <p:nvSpPr>
          <p:cNvPr id="41987" name="Rectangle 3"/>
          <p:cNvSpPr>
            <a:spLocks noChangeArrowheads="1"/>
          </p:cNvSpPr>
          <p:nvPr/>
        </p:nvSpPr>
        <p:spPr bwMode="auto">
          <a:xfrm>
            <a:off x="228600" y="1371600"/>
            <a:ext cx="8610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a:spcBef>
                <a:spcPct val="20000"/>
              </a:spcBef>
              <a:buClr>
                <a:schemeClr val="tx2"/>
              </a:buClr>
              <a:buSzPct val="70000"/>
              <a:buFont typeface="Wingdings" charset="2"/>
              <a:buChar char="Ø"/>
            </a:pPr>
            <a:r>
              <a:rPr lang="en-US" altLang="zh-CN" sz="3600" b="1" dirty="0">
                <a:latin typeface="+mn-ea"/>
                <a:ea typeface="+mn-ea"/>
              </a:rPr>
              <a:t>1870</a:t>
            </a:r>
            <a:r>
              <a:rPr lang="zh-CN" altLang="en-US" sz="3600" b="1" dirty="0">
                <a:latin typeface="+mn-ea"/>
                <a:ea typeface="+mn-ea"/>
              </a:rPr>
              <a:t>年，俄国有机化学家</a:t>
            </a:r>
            <a:r>
              <a:rPr lang="en-US" altLang="zh-CN" sz="3600" b="1" dirty="0">
                <a:latin typeface="+mn-ea"/>
                <a:ea typeface="+mn-ea"/>
              </a:rPr>
              <a:t>Vladimir V. </a:t>
            </a:r>
            <a:r>
              <a:rPr lang="en-US" altLang="zh-CN" sz="3600" b="1" dirty="0" err="1">
                <a:latin typeface="+mn-ea"/>
                <a:ea typeface="+mn-ea"/>
              </a:rPr>
              <a:t>Markovnikov</a:t>
            </a:r>
            <a:r>
              <a:rPr lang="zh-CN" altLang="en-US" sz="3600" b="1" dirty="0">
                <a:latin typeface="+mn-ea"/>
                <a:ea typeface="+mn-ea"/>
              </a:rPr>
              <a:t>第一次提出马尔科夫模型</a:t>
            </a:r>
          </a:p>
          <a:p>
            <a:pPr>
              <a:spcBef>
                <a:spcPct val="20000"/>
              </a:spcBef>
              <a:buClr>
                <a:schemeClr val="tx2"/>
              </a:buClr>
              <a:buSzPct val="70000"/>
              <a:buFont typeface="Wingdings" charset="2"/>
              <a:buChar char="Ø"/>
            </a:pPr>
            <a:endParaRPr lang="zh-CN" altLang="en-US" sz="3600" b="1" dirty="0">
              <a:latin typeface="+mn-ea"/>
              <a:ea typeface="+mn-ea"/>
            </a:endParaRPr>
          </a:p>
          <a:p>
            <a:pPr marL="742950" lvl="2" indent="-342900">
              <a:spcBef>
                <a:spcPct val="20000"/>
              </a:spcBef>
              <a:buClr>
                <a:schemeClr val="tx2"/>
              </a:buClr>
              <a:buSzPct val="70000"/>
              <a:buFont typeface="Wingdings" charset="2"/>
              <a:buChar char="Ø"/>
            </a:pPr>
            <a:r>
              <a:rPr lang="zh-CN" altLang="en-US" sz="3600" b="1" dirty="0">
                <a:latin typeface="+mn-ea"/>
                <a:ea typeface="+mn-ea"/>
              </a:rPr>
              <a:t>马尔可夫模型</a:t>
            </a:r>
          </a:p>
          <a:p>
            <a:pPr marL="742950" lvl="2" indent="-342900">
              <a:spcBef>
                <a:spcPct val="20000"/>
              </a:spcBef>
              <a:buClr>
                <a:schemeClr val="tx2"/>
              </a:buClr>
              <a:buSzPct val="70000"/>
              <a:buFont typeface="Wingdings" charset="2"/>
              <a:buChar char="Ø"/>
            </a:pPr>
            <a:r>
              <a:rPr lang="zh-CN" altLang="en-US" sz="3600" b="1" dirty="0">
                <a:latin typeface="+mn-ea"/>
                <a:ea typeface="+mn-ea"/>
              </a:rPr>
              <a:t>马尔可夫链 </a:t>
            </a:r>
          </a:p>
          <a:p>
            <a:pPr marL="742950" lvl="2" indent="-342900">
              <a:spcBef>
                <a:spcPct val="20000"/>
              </a:spcBef>
              <a:buClr>
                <a:schemeClr val="tx2"/>
              </a:buClr>
              <a:buSzPct val="70000"/>
              <a:buFont typeface="Wingdings" charset="2"/>
              <a:buChar char="Ø"/>
            </a:pPr>
            <a:r>
              <a:rPr lang="zh-CN" altLang="en-US" sz="3600" b="1" dirty="0">
                <a:latin typeface="+mn-ea"/>
                <a:ea typeface="+mn-ea"/>
              </a:rPr>
              <a:t>隐马尔可夫模型</a:t>
            </a:r>
          </a:p>
        </p:txBody>
      </p:sp>
    </p:spTree>
    <p:extLst>
      <p:ext uri="{BB962C8B-B14F-4D97-AF65-F5344CB8AC3E}">
        <p14:creationId xmlns:p14="http://schemas.microsoft.com/office/powerpoint/2010/main" val="1303180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000" dirty="0">
                <a:latin typeface="+mn-ea"/>
                <a:ea typeface="+mn-ea"/>
              </a:rPr>
              <a:t>我们用 </a:t>
            </a:r>
            <a:r>
              <a:rPr lang="en-US" altLang="zh-CN" sz="2000" dirty="0">
                <a:latin typeface="+mn-ea"/>
                <a:ea typeface="+mn-ea"/>
              </a:rPr>
              <a:t>α</a:t>
            </a:r>
            <a:r>
              <a:rPr lang="en-US" altLang="zh-CN" sz="2000" baseline="-25000" dirty="0">
                <a:latin typeface="+mn-ea"/>
                <a:ea typeface="+mn-ea"/>
              </a:rPr>
              <a:t>t</a:t>
            </a:r>
            <a:r>
              <a:rPr lang="en-US" altLang="zh-CN" sz="2000" dirty="0">
                <a:latin typeface="+mn-ea"/>
                <a:ea typeface="+mn-ea"/>
              </a:rPr>
              <a:t>(j) </a:t>
            </a:r>
            <a:r>
              <a:rPr lang="zh-CN" altLang="en-US" sz="2000" dirty="0">
                <a:latin typeface="+mn-ea"/>
                <a:ea typeface="+mn-ea"/>
              </a:rPr>
              <a:t>来表示在 </a:t>
            </a:r>
            <a:r>
              <a:rPr lang="en-US" altLang="zh-CN" sz="2000" dirty="0">
                <a:latin typeface="+mn-ea"/>
                <a:ea typeface="+mn-ea"/>
              </a:rPr>
              <a:t>t </a:t>
            </a:r>
            <a:r>
              <a:rPr lang="zh-CN" altLang="en-US" sz="2000" dirty="0">
                <a:latin typeface="+mn-ea"/>
                <a:ea typeface="+mn-ea"/>
              </a:rPr>
              <a:t>时刻是状态 </a:t>
            </a:r>
            <a:r>
              <a:rPr lang="en-US" altLang="zh-CN" sz="2000" dirty="0">
                <a:latin typeface="+mn-ea"/>
                <a:ea typeface="+mn-ea"/>
              </a:rPr>
              <a:t>j </a:t>
            </a:r>
            <a:r>
              <a:rPr lang="zh-CN" altLang="en-US" sz="2000" dirty="0">
                <a:latin typeface="+mn-ea"/>
                <a:ea typeface="+mn-ea"/>
              </a:rPr>
              <a:t>的概率，</a:t>
            </a:r>
            <a:r>
              <a:rPr lang="en-US" altLang="zh-CN" sz="2000" dirty="0">
                <a:latin typeface="+mn-ea"/>
                <a:ea typeface="+mn-ea"/>
              </a:rPr>
              <a:t>α</a:t>
            </a:r>
            <a:r>
              <a:rPr lang="en-US" altLang="zh-CN" sz="2000" baseline="-25000" dirty="0">
                <a:latin typeface="+mn-ea"/>
                <a:ea typeface="+mn-ea"/>
              </a:rPr>
              <a:t>t</a:t>
            </a:r>
            <a:r>
              <a:rPr lang="en-US" altLang="zh-CN" sz="2000" dirty="0">
                <a:latin typeface="+mn-ea"/>
                <a:ea typeface="+mn-ea"/>
              </a:rPr>
              <a:t>(j)=</a:t>
            </a:r>
            <a:r>
              <a:rPr lang="en-US" altLang="zh-CN" sz="2000" dirty="0" err="1">
                <a:latin typeface="+mn-ea"/>
                <a:ea typeface="+mn-ea"/>
              </a:rPr>
              <a:t>Pr</a:t>
            </a:r>
            <a:r>
              <a:rPr lang="en-US" altLang="zh-CN" sz="2000" dirty="0">
                <a:latin typeface="+mn-ea"/>
                <a:ea typeface="+mn-ea"/>
              </a:rPr>
              <a:t>(</a:t>
            </a:r>
            <a:r>
              <a:rPr lang="zh-CN" altLang="en-US" sz="2000" dirty="0">
                <a:latin typeface="+mn-ea"/>
                <a:ea typeface="+mn-ea"/>
              </a:rPr>
              <a:t>观察状态 </a:t>
            </a:r>
            <a:r>
              <a:rPr lang="en-US" altLang="zh-CN" sz="2000" dirty="0">
                <a:latin typeface="+mn-ea"/>
                <a:ea typeface="+mn-ea"/>
              </a:rPr>
              <a:t>| </a:t>
            </a:r>
            <a:r>
              <a:rPr lang="zh-CN" altLang="en-US" sz="2000" dirty="0">
                <a:latin typeface="+mn-ea"/>
                <a:ea typeface="+mn-ea"/>
              </a:rPr>
              <a:t>隐藏状态 </a:t>
            </a:r>
            <a:r>
              <a:rPr lang="en-US" altLang="zh-CN" sz="2000" dirty="0">
                <a:latin typeface="+mn-ea"/>
                <a:ea typeface="+mn-ea"/>
              </a:rPr>
              <a:t>j ) x </a:t>
            </a:r>
            <a:r>
              <a:rPr lang="en-US" altLang="zh-CN" sz="2000" dirty="0" err="1">
                <a:latin typeface="+mn-ea"/>
                <a:ea typeface="+mn-ea"/>
              </a:rPr>
              <a:t>Pr</a:t>
            </a:r>
            <a:r>
              <a:rPr lang="en-US" altLang="zh-CN" sz="2000" dirty="0">
                <a:latin typeface="+mn-ea"/>
                <a:ea typeface="+mn-ea"/>
              </a:rPr>
              <a:t>(t </a:t>
            </a:r>
            <a:r>
              <a:rPr lang="zh-CN" altLang="en-US" sz="2000" dirty="0">
                <a:latin typeface="+mn-ea"/>
                <a:ea typeface="+mn-ea"/>
              </a:rPr>
              <a:t>时刻到达状态 </a:t>
            </a:r>
            <a:r>
              <a:rPr lang="en-US" altLang="zh-CN" sz="2000" dirty="0">
                <a:latin typeface="+mn-ea"/>
                <a:ea typeface="+mn-ea"/>
              </a:rPr>
              <a:t>j </a:t>
            </a:r>
            <a:r>
              <a:rPr lang="zh-CN" altLang="en-US" sz="2000" dirty="0">
                <a:latin typeface="+mn-ea"/>
                <a:ea typeface="+mn-ea"/>
              </a:rPr>
              <a:t>的所有路径</a:t>
            </a:r>
            <a:r>
              <a:rPr lang="en-US" altLang="zh-CN" sz="2000" dirty="0">
                <a:latin typeface="+mn-ea"/>
                <a:ea typeface="+mn-ea"/>
              </a:rPr>
              <a:t>)</a:t>
            </a:r>
            <a:r>
              <a:rPr lang="zh-CN" altLang="en-US" sz="2000" dirty="0">
                <a:latin typeface="+mn-ea"/>
                <a:ea typeface="+mn-ea"/>
              </a:rPr>
              <a:t>。</a:t>
            </a:r>
          </a:p>
          <a:p>
            <a:r>
              <a:rPr lang="zh-CN" altLang="en-US" sz="2000" dirty="0" smtClean="0">
                <a:latin typeface="+mn-ea"/>
                <a:ea typeface="+mn-ea"/>
              </a:rPr>
              <a:t>最后</a:t>
            </a:r>
            <a:r>
              <a:rPr lang="zh-CN" altLang="en-US" sz="2000" dirty="0">
                <a:latin typeface="+mn-ea"/>
                <a:ea typeface="+mn-ea"/>
              </a:rPr>
              <a:t>一个观察状态的部分概率就表示了整个序列最后达到某个状态的所有可能的路径的概率和，比如说在这个例子中，最后一列的部分状态是通过下列路径计算得到的</a:t>
            </a:r>
            <a:r>
              <a:rPr lang="zh-CN" altLang="en-US" sz="2000" dirty="0" smtClean="0">
                <a:latin typeface="+mn-ea"/>
                <a:ea typeface="+mn-ea"/>
              </a:rPr>
              <a:t>：</a:t>
            </a:r>
          </a:p>
          <a:p>
            <a:endParaRPr lang="zh-CN" altLang="en-US" sz="2000" dirty="0">
              <a:latin typeface="+mn-ea"/>
              <a:ea typeface="+mn-ea"/>
            </a:endParaRPr>
          </a:p>
          <a:p>
            <a:endParaRPr lang="zh-CN" altLang="en-US" sz="2000" dirty="0" smtClean="0">
              <a:latin typeface="+mn-ea"/>
              <a:ea typeface="+mn-ea"/>
            </a:endParaRPr>
          </a:p>
          <a:p>
            <a:endParaRPr lang="zh-CN" altLang="en-US" sz="2000" dirty="0">
              <a:latin typeface="+mn-ea"/>
              <a:ea typeface="+mn-ea"/>
            </a:endParaRPr>
          </a:p>
          <a:p>
            <a:endParaRPr lang="zh-CN" altLang="en-US" sz="2000" dirty="0" smtClean="0">
              <a:latin typeface="+mn-ea"/>
              <a:ea typeface="+mn-ea"/>
            </a:endParaRPr>
          </a:p>
          <a:p>
            <a:endParaRPr lang="zh-CN" altLang="en-US" sz="2000" dirty="0">
              <a:latin typeface="+mn-ea"/>
              <a:ea typeface="+mn-ea"/>
            </a:endParaRPr>
          </a:p>
          <a:p>
            <a:pPr marL="0" indent="0">
              <a:buNone/>
            </a:pPr>
            <a:endParaRPr lang="zh-CN" altLang="en-US" sz="2000" dirty="0" smtClean="0">
              <a:latin typeface="+mn-ea"/>
              <a:ea typeface="+mn-ea"/>
            </a:endParaRPr>
          </a:p>
          <a:p>
            <a:r>
              <a:rPr lang="zh-CN" altLang="en-US" sz="2000" dirty="0">
                <a:latin typeface="+mn-ea"/>
                <a:ea typeface="+mn-ea"/>
              </a:rPr>
              <a:t>因为最后一列的部分概率是所有可能的路径的概率和，所以就是这个观察序列在给定 </a:t>
            </a:r>
            <a:r>
              <a:rPr lang="en-US" altLang="zh-CN" sz="2000" b="1" dirty="0">
                <a:latin typeface="+mn-ea"/>
                <a:ea typeface="+mn-ea"/>
              </a:rPr>
              <a:t>HMM</a:t>
            </a:r>
            <a:r>
              <a:rPr lang="zh-CN" altLang="en-US" sz="2000" dirty="0">
                <a:latin typeface="+mn-ea"/>
                <a:ea typeface="+mn-ea"/>
              </a:rPr>
              <a:t> 下的概率了。</a:t>
            </a:r>
          </a:p>
          <a:p>
            <a:endParaRPr kumimoji="1" lang="zh-CN" altLang="en-US" dirty="0"/>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30</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068960"/>
            <a:ext cx="7210647" cy="2088232"/>
          </a:xfrm>
          <a:prstGeom prst="rect">
            <a:avLst/>
          </a:prstGeom>
        </p:spPr>
      </p:pic>
      <p:sp>
        <p:nvSpPr>
          <p:cNvPr id="6" name="标题 1"/>
          <p:cNvSpPr>
            <a:spLocks noGrp="1"/>
          </p:cNvSpPr>
          <p:nvPr>
            <p:ph type="title"/>
          </p:nvPr>
        </p:nvSpPr>
        <p:spPr>
          <a:xfrm>
            <a:off x="611560" y="620713"/>
            <a:ext cx="7848872" cy="431800"/>
          </a:xfrm>
        </p:spPr>
        <p:txBody>
          <a:bodyPr/>
          <a:lstStyle/>
          <a:p>
            <a:r>
              <a:rPr kumimoji="1" lang="zh-CN" altLang="en-US" dirty="0" smtClean="0"/>
              <a:t>解决问题一</a:t>
            </a:r>
            <a:endParaRPr kumimoji="1" lang="zh-CN" altLang="en-US" dirty="0"/>
          </a:p>
        </p:txBody>
      </p:sp>
    </p:spTree>
    <p:extLst>
      <p:ext uri="{BB962C8B-B14F-4D97-AF65-F5344CB8AC3E}">
        <p14:creationId xmlns:p14="http://schemas.microsoft.com/office/powerpoint/2010/main" val="217533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340768"/>
            <a:ext cx="7848872" cy="4785395"/>
          </a:xfrm>
        </p:spPr>
        <p:txBody>
          <a:bodyPr/>
          <a:lstStyle/>
          <a:p>
            <a:pPr marL="0" indent="0">
              <a:buNone/>
            </a:pPr>
            <a:r>
              <a:rPr lang="en-US" altLang="zh-CN" sz="2400" b="1" dirty="0">
                <a:latin typeface="+mn-ea"/>
                <a:ea typeface="+mn-ea"/>
              </a:rPr>
              <a:t>2) </a:t>
            </a:r>
            <a:r>
              <a:rPr lang="zh-CN" altLang="en-US" sz="2400" b="1" dirty="0">
                <a:latin typeface="+mn-ea"/>
                <a:ea typeface="+mn-ea"/>
              </a:rPr>
              <a:t>计算 </a:t>
            </a:r>
            <a:r>
              <a:rPr lang="en-US" altLang="zh-CN" sz="2400" b="1" dirty="0">
                <a:latin typeface="+mn-ea"/>
                <a:ea typeface="+mn-ea"/>
              </a:rPr>
              <a:t>t=1</a:t>
            </a:r>
            <a:r>
              <a:rPr lang="zh-CN" altLang="en-US" sz="2400" b="1" dirty="0">
                <a:latin typeface="+mn-ea"/>
                <a:ea typeface="+mn-ea"/>
              </a:rPr>
              <a:t>时候的部分概率</a:t>
            </a:r>
            <a:endParaRPr lang="zh-CN" altLang="en-US" sz="2400" dirty="0">
              <a:latin typeface="+mn-ea"/>
              <a:ea typeface="+mn-ea"/>
            </a:endParaRPr>
          </a:p>
          <a:p>
            <a:r>
              <a:rPr lang="zh-CN" altLang="en-US" sz="2400" dirty="0" smtClean="0">
                <a:latin typeface="+mn-ea"/>
                <a:ea typeface="+mn-ea"/>
              </a:rPr>
              <a:t>当 </a:t>
            </a:r>
            <a:r>
              <a:rPr lang="en-US" altLang="zh-CN" sz="2400" dirty="0">
                <a:latin typeface="+mn-ea"/>
                <a:ea typeface="+mn-ea"/>
              </a:rPr>
              <a:t>t=1 </a:t>
            </a:r>
            <a:r>
              <a:rPr lang="zh-CN" altLang="en-US" sz="2400" dirty="0">
                <a:latin typeface="+mn-ea"/>
                <a:ea typeface="+mn-ea"/>
              </a:rPr>
              <a:t>的时候，没有路径到某个状态，所以这里是初始概率，</a:t>
            </a:r>
            <a:r>
              <a:rPr lang="en-US" altLang="zh-CN" sz="2400" dirty="0" err="1">
                <a:latin typeface="+mn-ea"/>
                <a:ea typeface="+mn-ea"/>
              </a:rPr>
              <a:t>Pr</a:t>
            </a:r>
            <a:r>
              <a:rPr lang="en-US" altLang="zh-CN" sz="2400" dirty="0">
                <a:latin typeface="+mn-ea"/>
                <a:ea typeface="+mn-ea"/>
              </a:rPr>
              <a:t>(</a:t>
            </a:r>
            <a:r>
              <a:rPr lang="zh-CN" altLang="en-US" sz="2400" dirty="0">
                <a:latin typeface="+mn-ea"/>
                <a:ea typeface="+mn-ea"/>
              </a:rPr>
              <a:t>状态 </a:t>
            </a:r>
            <a:r>
              <a:rPr lang="en-US" altLang="zh-CN" sz="2400" dirty="0">
                <a:latin typeface="+mn-ea"/>
                <a:ea typeface="+mn-ea"/>
              </a:rPr>
              <a:t>j | t=0) = π(</a:t>
            </a:r>
            <a:r>
              <a:rPr lang="zh-CN" altLang="en-US" sz="2400" dirty="0">
                <a:latin typeface="+mn-ea"/>
                <a:ea typeface="+mn-ea"/>
              </a:rPr>
              <a:t>状态 </a:t>
            </a:r>
            <a:r>
              <a:rPr lang="en-US" altLang="zh-CN" sz="2400" dirty="0">
                <a:latin typeface="+mn-ea"/>
                <a:ea typeface="+mn-ea"/>
              </a:rPr>
              <a:t>j )</a:t>
            </a:r>
            <a:r>
              <a:rPr lang="zh-CN" altLang="en-US" sz="2400" dirty="0">
                <a:latin typeface="+mn-ea"/>
                <a:ea typeface="+mn-ea"/>
              </a:rPr>
              <a:t>，这样我们就可以计算 </a:t>
            </a:r>
            <a:r>
              <a:rPr lang="en-US" altLang="zh-CN" sz="2400" dirty="0">
                <a:latin typeface="+mn-ea"/>
                <a:ea typeface="+mn-ea"/>
              </a:rPr>
              <a:t>t=1 </a:t>
            </a:r>
            <a:r>
              <a:rPr lang="zh-CN" altLang="en-US" sz="2400" dirty="0">
                <a:latin typeface="+mn-ea"/>
                <a:ea typeface="+mn-ea"/>
              </a:rPr>
              <a:t>时候的部分概率为：</a:t>
            </a:r>
          </a:p>
          <a:p>
            <a:endParaRPr kumimoji="1" lang="zh-CN" altLang="en-US" sz="2400" dirty="0" smtClean="0">
              <a:latin typeface="+mn-ea"/>
              <a:ea typeface="+mn-ea"/>
            </a:endParaRPr>
          </a:p>
          <a:p>
            <a:pPr marL="0" indent="0">
              <a:buNone/>
            </a:pPr>
            <a:endParaRPr kumimoji="1" lang="zh-CN" altLang="en-US" sz="2400" dirty="0" smtClean="0">
              <a:latin typeface="+mn-ea"/>
              <a:ea typeface="+mn-ea"/>
            </a:endParaRPr>
          </a:p>
          <a:p>
            <a:r>
              <a:rPr lang="zh-CN" altLang="en-US" sz="2400" dirty="0">
                <a:latin typeface="+mn-ea"/>
                <a:ea typeface="+mn-ea"/>
              </a:rPr>
              <a:t>因为在初始的时候，状态 </a:t>
            </a:r>
            <a:r>
              <a:rPr lang="en-US" altLang="zh-CN" sz="2400" dirty="0">
                <a:latin typeface="+mn-ea"/>
                <a:ea typeface="+mn-ea"/>
              </a:rPr>
              <a:t>j </a:t>
            </a:r>
            <a:r>
              <a:rPr lang="zh-CN" altLang="en-US" sz="2400" dirty="0">
                <a:latin typeface="+mn-ea"/>
                <a:ea typeface="+mn-ea"/>
              </a:rPr>
              <a:t>的概率不仅和这个状态本身相关，还和观察状态有关，所以这里用到了</a:t>
            </a:r>
            <a:r>
              <a:rPr lang="zh-CN" altLang="en-US" sz="2400" b="1" dirty="0">
                <a:latin typeface="+mn-ea"/>
                <a:ea typeface="+mn-ea"/>
              </a:rPr>
              <a:t>混淆矩阵</a:t>
            </a:r>
            <a:r>
              <a:rPr lang="zh-CN" altLang="en-US" sz="2400" dirty="0">
                <a:latin typeface="+mn-ea"/>
                <a:ea typeface="+mn-ea"/>
              </a:rPr>
              <a:t>的值，</a:t>
            </a:r>
            <a:r>
              <a:rPr lang="en-US" altLang="zh-CN" sz="2400" dirty="0">
                <a:latin typeface="+mn-ea"/>
                <a:ea typeface="+mn-ea"/>
              </a:rPr>
              <a:t>k</a:t>
            </a:r>
            <a:r>
              <a:rPr lang="en-US" altLang="zh-CN" sz="2400" baseline="-25000" dirty="0">
                <a:latin typeface="+mn-ea"/>
                <a:ea typeface="+mn-ea"/>
              </a:rPr>
              <a:t>1</a:t>
            </a:r>
            <a:r>
              <a:rPr lang="zh-CN" altLang="en-US" sz="2400" dirty="0">
                <a:latin typeface="+mn-ea"/>
                <a:ea typeface="+mn-ea"/>
              </a:rPr>
              <a:t> 表示第一个观察状态，</a:t>
            </a:r>
            <a:r>
              <a:rPr lang="en-US" altLang="zh-CN" sz="2400" dirty="0">
                <a:latin typeface="+mn-ea"/>
                <a:ea typeface="+mn-ea"/>
              </a:rPr>
              <a:t>b</a:t>
            </a:r>
            <a:r>
              <a:rPr lang="en-US" altLang="zh-CN" sz="2400" baseline="-25000" dirty="0">
                <a:latin typeface="+mn-ea"/>
                <a:ea typeface="+mn-ea"/>
              </a:rPr>
              <a:t>jk1</a:t>
            </a:r>
            <a:r>
              <a:rPr lang="zh-CN" altLang="en-US" sz="2400" dirty="0">
                <a:latin typeface="+mn-ea"/>
                <a:ea typeface="+mn-ea"/>
              </a:rPr>
              <a:t> 表示隐藏状态是 </a:t>
            </a:r>
            <a:r>
              <a:rPr lang="en-US" altLang="zh-CN" sz="2400" dirty="0">
                <a:latin typeface="+mn-ea"/>
                <a:ea typeface="+mn-ea"/>
              </a:rPr>
              <a:t>j</a:t>
            </a:r>
            <a:r>
              <a:rPr lang="zh-CN" altLang="en-US" sz="2400" dirty="0">
                <a:latin typeface="+mn-ea"/>
                <a:ea typeface="+mn-ea"/>
              </a:rPr>
              <a:t>，但是观察成 </a:t>
            </a:r>
            <a:r>
              <a:rPr lang="en-US" altLang="zh-CN" sz="2400" dirty="0">
                <a:latin typeface="+mn-ea"/>
                <a:ea typeface="+mn-ea"/>
              </a:rPr>
              <a:t>k</a:t>
            </a:r>
            <a:r>
              <a:rPr lang="en-US" altLang="zh-CN" sz="2400" baseline="-25000" dirty="0">
                <a:latin typeface="+mn-ea"/>
                <a:ea typeface="+mn-ea"/>
              </a:rPr>
              <a:t>1</a:t>
            </a:r>
            <a:r>
              <a:rPr lang="zh-CN" altLang="en-US" sz="2400" dirty="0">
                <a:latin typeface="+mn-ea"/>
                <a:ea typeface="+mn-ea"/>
              </a:rPr>
              <a:t> 的概率。</a:t>
            </a:r>
            <a:endParaRPr kumimoji="1" lang="zh-CN" altLang="en-US" sz="24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31</a:t>
            </a:fld>
            <a:endParaRPr lang="en-US" altLang="zh-CN"/>
          </a:p>
        </p:txBody>
      </p:sp>
      <p:pic>
        <p:nvPicPr>
          <p:cNvPr id="139266" name="Picture 2" descr="http://www.leexiang.com/wp-content/uploads/ckfinder/images/formul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987200"/>
            <a:ext cx="2952328" cy="805181"/>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a:spLocks noGrp="1"/>
          </p:cNvSpPr>
          <p:nvPr>
            <p:ph type="title"/>
          </p:nvPr>
        </p:nvSpPr>
        <p:spPr>
          <a:xfrm>
            <a:off x="611560" y="620713"/>
            <a:ext cx="7848872" cy="431800"/>
          </a:xfrm>
        </p:spPr>
        <p:txBody>
          <a:bodyPr/>
          <a:lstStyle/>
          <a:p>
            <a:r>
              <a:rPr kumimoji="1" lang="zh-CN" altLang="en-US" dirty="0" smtClean="0"/>
              <a:t>解决问题一</a:t>
            </a:r>
            <a:endParaRPr kumimoji="1" lang="zh-CN" altLang="en-US" dirty="0"/>
          </a:p>
        </p:txBody>
      </p:sp>
    </p:spTree>
    <p:extLst>
      <p:ext uri="{BB962C8B-B14F-4D97-AF65-F5344CB8AC3E}">
        <p14:creationId xmlns:p14="http://schemas.microsoft.com/office/powerpoint/2010/main" val="540072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b="1" dirty="0">
                <a:latin typeface="+mn-ea"/>
                <a:ea typeface="+mn-ea"/>
              </a:rPr>
              <a:t>3) </a:t>
            </a:r>
            <a:r>
              <a:rPr lang="zh-CN" altLang="en-US" sz="2400" b="1" dirty="0">
                <a:latin typeface="+mn-ea"/>
                <a:ea typeface="+mn-ea"/>
              </a:rPr>
              <a:t>计算 </a:t>
            </a:r>
            <a:r>
              <a:rPr lang="en-US" altLang="zh-CN" sz="2400" b="1" dirty="0">
                <a:latin typeface="+mn-ea"/>
                <a:ea typeface="+mn-ea"/>
              </a:rPr>
              <a:t>t&gt;1 </a:t>
            </a:r>
            <a:r>
              <a:rPr lang="zh-CN" altLang="en-US" sz="2400" b="1" dirty="0">
                <a:latin typeface="+mn-ea"/>
                <a:ea typeface="+mn-ea"/>
              </a:rPr>
              <a:t>时候的部分概率</a:t>
            </a:r>
            <a:endParaRPr lang="zh-CN" altLang="en-US" sz="2400" dirty="0">
              <a:latin typeface="+mn-ea"/>
              <a:ea typeface="+mn-ea"/>
            </a:endParaRPr>
          </a:p>
          <a:p>
            <a:r>
              <a:rPr lang="zh-CN" altLang="en-US" sz="2400" dirty="0" smtClean="0">
                <a:latin typeface="+mn-ea"/>
                <a:ea typeface="+mn-ea"/>
              </a:rPr>
              <a:t>还是</a:t>
            </a:r>
            <a:r>
              <a:rPr lang="zh-CN" altLang="en-US" sz="2400" dirty="0">
                <a:latin typeface="+mn-ea"/>
                <a:ea typeface="+mn-ea"/>
              </a:rPr>
              <a:t>看计算部分概率的公式是：</a:t>
            </a:r>
            <a:r>
              <a:rPr lang="en-US" altLang="zh-CN" sz="2400" dirty="0">
                <a:latin typeface="+mn-ea"/>
                <a:ea typeface="+mn-ea"/>
              </a:rPr>
              <a:t>α</a:t>
            </a:r>
            <a:r>
              <a:rPr lang="en-US" altLang="zh-CN" sz="2400" baseline="-25000" dirty="0">
                <a:latin typeface="+mn-ea"/>
                <a:ea typeface="+mn-ea"/>
              </a:rPr>
              <a:t>t</a:t>
            </a:r>
            <a:r>
              <a:rPr lang="en-US" altLang="zh-CN" sz="2400" dirty="0">
                <a:latin typeface="+mn-ea"/>
                <a:ea typeface="+mn-ea"/>
              </a:rPr>
              <a:t>(j) = </a:t>
            </a:r>
            <a:r>
              <a:rPr lang="en-US" altLang="zh-CN" sz="2400" dirty="0" err="1">
                <a:latin typeface="+mn-ea"/>
                <a:ea typeface="+mn-ea"/>
              </a:rPr>
              <a:t>Pr</a:t>
            </a:r>
            <a:r>
              <a:rPr lang="en-US" altLang="zh-CN" sz="2400" dirty="0">
                <a:latin typeface="+mn-ea"/>
                <a:ea typeface="+mn-ea"/>
              </a:rPr>
              <a:t>(</a:t>
            </a:r>
            <a:r>
              <a:rPr lang="zh-CN" altLang="en-US" sz="2400" dirty="0">
                <a:latin typeface="+mn-ea"/>
                <a:ea typeface="+mn-ea"/>
              </a:rPr>
              <a:t>观察状态 </a:t>
            </a:r>
            <a:r>
              <a:rPr lang="en-US" altLang="zh-CN" sz="2400" dirty="0">
                <a:latin typeface="+mn-ea"/>
                <a:ea typeface="+mn-ea"/>
              </a:rPr>
              <a:t>| </a:t>
            </a:r>
            <a:r>
              <a:rPr lang="zh-CN" altLang="en-US" sz="2400" dirty="0">
                <a:latin typeface="+mn-ea"/>
                <a:ea typeface="+mn-ea"/>
              </a:rPr>
              <a:t>隐藏状态 </a:t>
            </a:r>
            <a:r>
              <a:rPr lang="en-US" altLang="zh-CN" sz="2400" dirty="0">
                <a:latin typeface="+mn-ea"/>
                <a:ea typeface="+mn-ea"/>
              </a:rPr>
              <a:t>j) x </a:t>
            </a:r>
            <a:r>
              <a:rPr lang="en-US" altLang="zh-CN" sz="2400" dirty="0" err="1">
                <a:latin typeface="+mn-ea"/>
                <a:ea typeface="+mn-ea"/>
              </a:rPr>
              <a:t>Pr</a:t>
            </a:r>
            <a:r>
              <a:rPr lang="en-US" altLang="zh-CN" sz="2400" dirty="0">
                <a:latin typeface="+mn-ea"/>
                <a:ea typeface="+mn-ea"/>
              </a:rPr>
              <a:t>(t </a:t>
            </a:r>
            <a:r>
              <a:rPr lang="zh-CN" altLang="en-US" sz="2400" dirty="0">
                <a:latin typeface="+mn-ea"/>
                <a:ea typeface="+mn-ea"/>
              </a:rPr>
              <a:t>时刻到达状态 </a:t>
            </a:r>
            <a:r>
              <a:rPr lang="en-US" altLang="zh-CN" sz="2400" dirty="0">
                <a:latin typeface="+mn-ea"/>
                <a:ea typeface="+mn-ea"/>
              </a:rPr>
              <a:t>j </a:t>
            </a:r>
            <a:r>
              <a:rPr lang="zh-CN" altLang="en-US" sz="2400" dirty="0">
                <a:latin typeface="+mn-ea"/>
                <a:ea typeface="+mn-ea"/>
              </a:rPr>
              <a:t>的所有路径</a:t>
            </a:r>
            <a:r>
              <a:rPr lang="en-US" altLang="zh-CN" sz="2400" dirty="0">
                <a:latin typeface="+mn-ea"/>
                <a:ea typeface="+mn-ea"/>
              </a:rPr>
              <a:t>)</a:t>
            </a:r>
            <a:r>
              <a:rPr lang="zh-CN" altLang="en-US" sz="2400" dirty="0">
                <a:latin typeface="+mn-ea"/>
                <a:ea typeface="+mn-ea"/>
              </a:rPr>
              <a:t>。 这个公式的左边是从混淆矩阵中已知的，我只需要计算右边部分，很显然右边是所有路径的和</a:t>
            </a:r>
            <a:r>
              <a:rPr lang="zh-CN" altLang="en-US" sz="2400" dirty="0" smtClean="0">
                <a:latin typeface="+mn-ea"/>
                <a:ea typeface="+mn-ea"/>
              </a:rPr>
              <a:t>：</a:t>
            </a:r>
          </a:p>
          <a:p>
            <a:endParaRPr lang="zh-CN" altLang="en-US" sz="2000" dirty="0">
              <a:latin typeface="+mn-ea"/>
              <a:ea typeface="+mn-ea"/>
            </a:endParaRPr>
          </a:p>
          <a:p>
            <a:endParaRPr lang="zh-CN" altLang="en-US" sz="2000" dirty="0" smtClean="0">
              <a:latin typeface="+mn-ea"/>
              <a:ea typeface="+mn-ea"/>
            </a:endParaRPr>
          </a:p>
          <a:p>
            <a:pPr marL="0" indent="0">
              <a:buNone/>
            </a:pPr>
            <a:endParaRPr lang="zh-CN" altLang="en-US" sz="20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32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356992"/>
            <a:ext cx="4320480" cy="3175293"/>
          </a:xfrm>
          <a:prstGeom prst="rect">
            <a:avLst/>
          </a:prstGeom>
        </p:spPr>
      </p:pic>
      <p:sp>
        <p:nvSpPr>
          <p:cNvPr id="6" name="标题 1"/>
          <p:cNvSpPr>
            <a:spLocks noGrp="1"/>
          </p:cNvSpPr>
          <p:nvPr>
            <p:ph type="title"/>
          </p:nvPr>
        </p:nvSpPr>
        <p:spPr>
          <a:xfrm>
            <a:off x="611560" y="620713"/>
            <a:ext cx="7848872" cy="431800"/>
          </a:xfrm>
        </p:spPr>
        <p:txBody>
          <a:bodyPr/>
          <a:lstStyle/>
          <a:p>
            <a:r>
              <a:rPr kumimoji="1" lang="zh-CN" altLang="en-US" dirty="0" smtClean="0"/>
              <a:t>解决问题一</a:t>
            </a:r>
            <a:endParaRPr kumimoji="1" lang="zh-CN" altLang="en-US" dirty="0"/>
          </a:p>
        </p:txBody>
      </p:sp>
    </p:spTree>
    <p:extLst>
      <p:ext uri="{BB962C8B-B14F-4D97-AF65-F5344CB8AC3E}">
        <p14:creationId xmlns:p14="http://schemas.microsoft.com/office/powerpoint/2010/main" val="15390807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340768"/>
            <a:ext cx="7704856" cy="4785395"/>
          </a:xfrm>
        </p:spPr>
        <p:txBody>
          <a:bodyPr/>
          <a:lstStyle/>
          <a:p>
            <a:r>
              <a:rPr lang="zh-CN" altLang="en-US" sz="2400" dirty="0">
                <a:latin typeface="+mn-ea"/>
                <a:ea typeface="+mn-ea"/>
              </a:rPr>
              <a:t>需要计算的路径数是和观察序列的长度的平方相关的，但是 </a:t>
            </a:r>
            <a:r>
              <a:rPr lang="en-US" altLang="zh-CN" sz="2400" dirty="0">
                <a:latin typeface="+mn-ea"/>
                <a:ea typeface="+mn-ea"/>
              </a:rPr>
              <a:t>t </a:t>
            </a:r>
            <a:r>
              <a:rPr lang="zh-CN" altLang="en-US" sz="2400" dirty="0">
                <a:latin typeface="+mn-ea"/>
                <a:ea typeface="+mn-ea"/>
              </a:rPr>
              <a:t>时刻的部分概率已经计算过了之前的所有路径，所以在 </a:t>
            </a:r>
            <a:r>
              <a:rPr lang="en-US" altLang="zh-CN" sz="2400" dirty="0">
                <a:latin typeface="+mn-ea"/>
                <a:ea typeface="+mn-ea"/>
              </a:rPr>
              <a:t>t+1 </a:t>
            </a:r>
            <a:r>
              <a:rPr lang="zh-CN" altLang="en-US" sz="2400" dirty="0">
                <a:latin typeface="+mn-ea"/>
                <a:ea typeface="+mn-ea"/>
              </a:rPr>
              <a:t>时刻只需要根据 </a:t>
            </a:r>
            <a:r>
              <a:rPr lang="en-US" altLang="zh-CN" sz="2400" dirty="0">
                <a:latin typeface="+mn-ea"/>
                <a:ea typeface="+mn-ea"/>
              </a:rPr>
              <a:t>t </a:t>
            </a:r>
            <a:r>
              <a:rPr lang="zh-CN" altLang="en-US" sz="2400" dirty="0">
                <a:latin typeface="+mn-ea"/>
                <a:ea typeface="+mn-ea"/>
              </a:rPr>
              <a:t>时刻的概率来计算就可以了</a:t>
            </a:r>
            <a:r>
              <a:rPr lang="zh-CN" altLang="en-US" sz="2400" dirty="0" smtClean="0">
                <a:latin typeface="+mn-ea"/>
                <a:ea typeface="+mn-ea"/>
              </a:rPr>
              <a:t>。</a:t>
            </a:r>
          </a:p>
          <a:p>
            <a:r>
              <a:rPr lang="zh-CN" altLang="en-US" sz="2400" dirty="0" smtClean="0">
                <a:latin typeface="+mn-ea"/>
                <a:ea typeface="+mn-ea"/>
              </a:rPr>
              <a:t>这里</a:t>
            </a:r>
            <a:r>
              <a:rPr lang="zh-CN" altLang="en-US" sz="2400" dirty="0">
                <a:latin typeface="+mn-ea"/>
                <a:ea typeface="+mn-ea"/>
              </a:rPr>
              <a:t>简单解释下，</a:t>
            </a:r>
            <a:r>
              <a:rPr lang="en-US" altLang="zh-CN" sz="2400" dirty="0" err="1">
                <a:latin typeface="+mn-ea"/>
                <a:ea typeface="+mn-ea"/>
              </a:rPr>
              <a:t>b</a:t>
            </a:r>
            <a:r>
              <a:rPr lang="en-US" altLang="zh-CN" sz="2400" baseline="-25000" dirty="0" err="1">
                <a:latin typeface="+mn-ea"/>
                <a:ea typeface="+mn-ea"/>
              </a:rPr>
              <a:t>jk</a:t>
            </a:r>
            <a:r>
              <a:rPr lang="en-US" altLang="zh-CN" sz="2400" baseline="-25000" dirty="0">
                <a:latin typeface="+mn-ea"/>
                <a:ea typeface="+mn-ea"/>
              </a:rPr>
              <a:t>(t+1) </a:t>
            </a:r>
            <a:r>
              <a:rPr lang="zh-CN" altLang="en-US" sz="2400" dirty="0">
                <a:latin typeface="+mn-ea"/>
                <a:ea typeface="+mn-ea"/>
              </a:rPr>
              <a:t>就是在 </a:t>
            </a:r>
            <a:r>
              <a:rPr lang="en-US" altLang="zh-CN" sz="2400" dirty="0">
                <a:latin typeface="+mn-ea"/>
                <a:ea typeface="+mn-ea"/>
              </a:rPr>
              <a:t>t+1 </a:t>
            </a:r>
            <a:r>
              <a:rPr lang="zh-CN" altLang="en-US" sz="2400" dirty="0">
                <a:latin typeface="+mn-ea"/>
                <a:ea typeface="+mn-ea"/>
              </a:rPr>
              <a:t>时刻的第 </a:t>
            </a:r>
            <a:r>
              <a:rPr lang="en-US" altLang="zh-CN" sz="2400" dirty="0">
                <a:latin typeface="+mn-ea"/>
                <a:ea typeface="+mn-ea"/>
              </a:rPr>
              <a:t>j </a:t>
            </a:r>
            <a:r>
              <a:rPr lang="zh-CN" altLang="en-US" sz="2400" dirty="0">
                <a:latin typeface="+mn-ea"/>
                <a:ea typeface="+mn-ea"/>
              </a:rPr>
              <a:t>个隐藏状态被认为是当前的观察状态的概率，后面一部分是所有</a:t>
            </a:r>
            <a:r>
              <a:rPr lang="en-US" altLang="zh-CN" sz="2400" dirty="0">
                <a:latin typeface="+mn-ea"/>
                <a:ea typeface="+mn-ea"/>
              </a:rPr>
              <a:t>t</a:t>
            </a:r>
            <a:r>
              <a:rPr lang="zh-CN" altLang="en-US" sz="2400" dirty="0">
                <a:latin typeface="+mn-ea"/>
                <a:ea typeface="+mn-ea"/>
              </a:rPr>
              <a:t>时刻的隐藏状态到 </a:t>
            </a:r>
            <a:r>
              <a:rPr lang="en-US" altLang="zh-CN" sz="2400" dirty="0">
                <a:latin typeface="+mn-ea"/>
                <a:ea typeface="+mn-ea"/>
              </a:rPr>
              <a:t>t+1 </a:t>
            </a:r>
            <a:r>
              <a:rPr lang="zh-CN" altLang="en-US" sz="2400" dirty="0">
                <a:latin typeface="+mn-ea"/>
                <a:ea typeface="+mn-ea"/>
              </a:rPr>
              <a:t>时候的隐藏状态</a:t>
            </a:r>
            <a:r>
              <a:rPr lang="en-US" altLang="zh-CN" sz="2400" dirty="0">
                <a:latin typeface="+mn-ea"/>
                <a:ea typeface="+mn-ea"/>
              </a:rPr>
              <a:t>j</a:t>
            </a:r>
            <a:r>
              <a:rPr lang="zh-CN" altLang="en-US" sz="2400" dirty="0">
                <a:latin typeface="+mn-ea"/>
                <a:ea typeface="+mn-ea"/>
              </a:rPr>
              <a:t>的转移的概率的和。这样我们每一步的计算都可以利用上一步的结果，节省了很多时间。</a:t>
            </a:r>
            <a:endParaRPr kumimoji="1" lang="zh-CN" altLang="en-US" sz="2400" dirty="0">
              <a:latin typeface="+mn-ea"/>
              <a:ea typeface="+mn-ea"/>
            </a:endParaRPr>
          </a:p>
          <a:p>
            <a:endParaRPr kumimoji="1" lang="zh-CN" altLang="en-US" sz="24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33</a:t>
            </a:fld>
            <a:endParaRPr lang="en-US" altLang="zh-CN"/>
          </a:p>
        </p:txBody>
      </p:sp>
      <p:sp>
        <p:nvSpPr>
          <p:cNvPr id="5" name="标题 1"/>
          <p:cNvSpPr>
            <a:spLocks noGrp="1"/>
          </p:cNvSpPr>
          <p:nvPr>
            <p:ph type="title"/>
          </p:nvPr>
        </p:nvSpPr>
        <p:spPr>
          <a:xfrm>
            <a:off x="611560" y="620713"/>
            <a:ext cx="7848872" cy="431800"/>
          </a:xfrm>
        </p:spPr>
        <p:txBody>
          <a:bodyPr/>
          <a:lstStyle/>
          <a:p>
            <a:r>
              <a:rPr kumimoji="1" lang="zh-CN" altLang="en-US" dirty="0" smtClean="0"/>
              <a:t>解决问题一</a:t>
            </a:r>
            <a:endParaRPr kumimoji="1" lang="zh-CN" altLang="en-US" dirty="0"/>
          </a:p>
        </p:txBody>
      </p:sp>
    </p:spTree>
    <p:extLst>
      <p:ext uri="{BB962C8B-B14F-4D97-AF65-F5344CB8AC3E}">
        <p14:creationId xmlns:p14="http://schemas.microsoft.com/office/powerpoint/2010/main" val="2003199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FBF6391E-87A0-49D3-BF2F-9D07B9E89DFB}" type="slidenum">
              <a:rPr lang="zh-CN" altLang="en-US" smtClean="0"/>
              <a:t>34</a:t>
            </a:fld>
            <a:endParaRPr lang="en-US" altLang="zh-CN"/>
          </a:p>
        </p:txBody>
      </p:sp>
      <p:pic>
        <p:nvPicPr>
          <p:cNvPr id="140291" name="Picture 3" descr="http://www.leexiang.com/wp-content/uploads/ckfinder/images/formalu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573063"/>
            <a:ext cx="4528239" cy="3096297"/>
          </a:xfrm>
          <a:prstGeom prst="rect">
            <a:avLst/>
          </a:prstGeom>
          <a:noFill/>
          <a:extLst>
            <a:ext uri="{909E8E84-426E-40DD-AFC4-6F175D3DCCD1}">
              <a14:hiddenFill xmlns:a14="http://schemas.microsoft.com/office/drawing/2010/main">
                <a:solidFill>
                  <a:srgbClr val="FFFFFF"/>
                </a:solidFill>
              </a14:hiddenFill>
            </a:ext>
          </a:extLst>
        </p:spPr>
      </p:pic>
      <p:pic>
        <p:nvPicPr>
          <p:cNvPr id="140290" name="Picture 2" descr="http://www.leexiang.com/wp-content/uploads/ckfinder/images/pic_hm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42" y="1821172"/>
            <a:ext cx="6290273" cy="1751844"/>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p:cNvSpPr>
            <a:spLocks noGrp="1"/>
          </p:cNvSpPr>
          <p:nvPr>
            <p:ph idx="1"/>
          </p:nvPr>
        </p:nvSpPr>
        <p:spPr>
          <a:xfrm>
            <a:off x="611560" y="1340768"/>
            <a:ext cx="7848872" cy="4785395"/>
          </a:xfrm>
        </p:spPr>
        <p:txBody>
          <a:bodyPr/>
          <a:lstStyle/>
          <a:p>
            <a:pPr marL="0" indent="0">
              <a:buNone/>
            </a:pPr>
            <a:r>
              <a:rPr lang="en-US" altLang="zh-CN" sz="2000" b="1" dirty="0">
                <a:latin typeface="+mn-ea"/>
                <a:ea typeface="+mn-ea"/>
              </a:rPr>
              <a:t>4</a:t>
            </a:r>
            <a:r>
              <a:rPr lang="en-US" altLang="zh-CN" sz="2000" b="1" dirty="0" smtClean="0">
                <a:latin typeface="+mn-ea"/>
                <a:ea typeface="+mn-ea"/>
              </a:rPr>
              <a:t>) </a:t>
            </a:r>
            <a:r>
              <a:rPr lang="zh-CN" altLang="en-US" sz="2000" b="1" dirty="0" smtClean="0">
                <a:latin typeface="+mn-ea"/>
                <a:ea typeface="+mn-ea"/>
              </a:rPr>
              <a:t>公式推导</a:t>
            </a:r>
            <a:endParaRPr kumimoji="1" lang="zh-CN" altLang="en-US" sz="2000" dirty="0">
              <a:latin typeface="+mn-ea"/>
              <a:ea typeface="+mn-ea"/>
            </a:endParaRPr>
          </a:p>
        </p:txBody>
      </p:sp>
      <p:sp>
        <p:nvSpPr>
          <p:cNvPr id="8" name="标题 1"/>
          <p:cNvSpPr>
            <a:spLocks noGrp="1"/>
          </p:cNvSpPr>
          <p:nvPr>
            <p:ph type="title"/>
          </p:nvPr>
        </p:nvSpPr>
        <p:spPr>
          <a:xfrm>
            <a:off x="611560" y="620713"/>
            <a:ext cx="7848872" cy="431800"/>
          </a:xfrm>
        </p:spPr>
        <p:txBody>
          <a:bodyPr/>
          <a:lstStyle/>
          <a:p>
            <a:r>
              <a:rPr kumimoji="1" lang="zh-CN" altLang="en-US" dirty="0" smtClean="0"/>
              <a:t>解决问题一</a:t>
            </a:r>
            <a:endParaRPr kumimoji="1" lang="zh-CN" altLang="en-US" dirty="0"/>
          </a:p>
        </p:txBody>
      </p:sp>
    </p:spTree>
    <p:extLst>
      <p:ext uri="{BB962C8B-B14F-4D97-AF65-F5344CB8AC3E}">
        <p14:creationId xmlns:p14="http://schemas.microsoft.com/office/powerpoint/2010/main" val="1424778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340768"/>
            <a:ext cx="7848872" cy="4785395"/>
          </a:xfrm>
        </p:spPr>
        <p:txBody>
          <a:bodyPr/>
          <a:lstStyle/>
          <a:p>
            <a:pPr marL="0" indent="0">
              <a:buNone/>
            </a:pPr>
            <a:r>
              <a:rPr lang="en-US" altLang="zh-CN" sz="2000" b="1" dirty="0">
                <a:latin typeface="+mn-ea"/>
                <a:ea typeface="+mn-ea"/>
              </a:rPr>
              <a:t>5) </a:t>
            </a:r>
            <a:r>
              <a:rPr lang="zh-CN" altLang="en-US" sz="2000" b="1" dirty="0">
                <a:latin typeface="+mn-ea"/>
                <a:ea typeface="+mn-ea"/>
              </a:rPr>
              <a:t>降低计算复杂度</a:t>
            </a:r>
            <a:endParaRPr lang="zh-CN" altLang="en-US" sz="2000" dirty="0">
              <a:latin typeface="+mn-ea"/>
              <a:ea typeface="+mn-ea"/>
            </a:endParaRPr>
          </a:p>
          <a:p>
            <a:r>
              <a:rPr lang="zh-CN" altLang="en-US" sz="2000" dirty="0" smtClean="0">
                <a:latin typeface="+mn-ea"/>
                <a:ea typeface="+mn-ea"/>
              </a:rPr>
              <a:t>我们</a:t>
            </a:r>
            <a:r>
              <a:rPr lang="zh-CN" altLang="en-US" sz="2000" dirty="0">
                <a:latin typeface="+mn-ea"/>
                <a:ea typeface="+mn-ea"/>
              </a:rPr>
              <a:t>可以比较穷举和递归算法的复杂度。假设有一个 </a:t>
            </a:r>
            <a:r>
              <a:rPr lang="en-US" altLang="zh-CN" sz="2000" b="1" dirty="0">
                <a:latin typeface="+mn-ea"/>
                <a:ea typeface="+mn-ea"/>
              </a:rPr>
              <a:t>HMM</a:t>
            </a:r>
            <a:r>
              <a:rPr lang="zh-CN" altLang="en-US" sz="2000" dirty="0">
                <a:latin typeface="+mn-ea"/>
                <a:ea typeface="+mn-ea"/>
              </a:rPr>
              <a:t>，其中有 </a:t>
            </a:r>
            <a:r>
              <a:rPr lang="en-US" altLang="zh-CN" sz="2000" dirty="0">
                <a:latin typeface="+mn-ea"/>
                <a:ea typeface="+mn-ea"/>
              </a:rPr>
              <a:t>n </a:t>
            </a:r>
            <a:r>
              <a:rPr lang="zh-CN" altLang="en-US" sz="2000" dirty="0">
                <a:latin typeface="+mn-ea"/>
                <a:ea typeface="+mn-ea"/>
              </a:rPr>
              <a:t>个隐藏状态，我们有一个长度为 </a:t>
            </a:r>
            <a:r>
              <a:rPr lang="en-US" altLang="zh-CN" sz="2000" dirty="0">
                <a:latin typeface="+mn-ea"/>
                <a:ea typeface="+mn-ea"/>
              </a:rPr>
              <a:t>T </a:t>
            </a:r>
            <a:r>
              <a:rPr lang="zh-CN" altLang="en-US" sz="2000" dirty="0">
                <a:latin typeface="+mn-ea"/>
                <a:ea typeface="+mn-ea"/>
              </a:rPr>
              <a:t>的观察序列。</a:t>
            </a:r>
          </a:p>
          <a:p>
            <a:r>
              <a:rPr lang="zh-CN" altLang="en-US" sz="2000" dirty="0" smtClean="0">
                <a:latin typeface="+mn-ea"/>
                <a:ea typeface="+mn-ea"/>
              </a:rPr>
              <a:t>穷举</a:t>
            </a:r>
            <a:r>
              <a:rPr lang="zh-CN" altLang="en-US" sz="2000" dirty="0">
                <a:latin typeface="+mn-ea"/>
                <a:ea typeface="+mn-ea"/>
              </a:rPr>
              <a:t>算法的需要计算所有可能的隐藏序列：</a:t>
            </a:r>
          </a:p>
          <a:p>
            <a:r>
              <a:rPr lang="zh-CN" altLang="en-US" sz="2000" dirty="0">
                <a:latin typeface="+mn-ea"/>
                <a:ea typeface="+mn-ea"/>
              </a:rPr>
              <a:t>很显然穷举算法的时间开销是和 </a:t>
            </a:r>
            <a:r>
              <a:rPr lang="en-US" altLang="zh-CN" sz="2000" dirty="0">
                <a:latin typeface="+mn-ea"/>
                <a:ea typeface="+mn-ea"/>
              </a:rPr>
              <a:t>T </a:t>
            </a:r>
            <a:r>
              <a:rPr lang="zh-CN" altLang="en-US" sz="2000" dirty="0">
                <a:latin typeface="+mn-ea"/>
                <a:ea typeface="+mn-ea"/>
              </a:rPr>
              <a:t>指数相关的，即 </a:t>
            </a:r>
            <a:r>
              <a:rPr lang="en-US" altLang="zh-CN" sz="2000" dirty="0">
                <a:latin typeface="+mn-ea"/>
                <a:ea typeface="+mn-ea"/>
              </a:rPr>
              <a:t>N</a:t>
            </a:r>
            <a:r>
              <a:rPr lang="en-US" altLang="zh-CN" sz="2000" baseline="30000" dirty="0">
                <a:latin typeface="+mn-ea"/>
                <a:ea typeface="+mn-ea"/>
              </a:rPr>
              <a:t>T</a:t>
            </a:r>
            <a:r>
              <a:rPr lang="zh-CN" altLang="en-US" sz="2000" dirty="0">
                <a:latin typeface="+mn-ea"/>
                <a:ea typeface="+mn-ea"/>
              </a:rPr>
              <a:t>，而如果采用递归算法，由于我们每一步都可以利用上一步的结果，所以是和 </a:t>
            </a:r>
            <a:r>
              <a:rPr lang="en-US" altLang="zh-CN" sz="2000" dirty="0">
                <a:latin typeface="+mn-ea"/>
                <a:ea typeface="+mn-ea"/>
              </a:rPr>
              <a:t>T </a:t>
            </a:r>
            <a:r>
              <a:rPr lang="zh-CN" altLang="en-US" sz="2000" dirty="0">
                <a:latin typeface="+mn-ea"/>
                <a:ea typeface="+mn-ea"/>
              </a:rPr>
              <a:t>线性相关的，即复杂度是 </a:t>
            </a:r>
            <a:r>
              <a:rPr lang="en-US" altLang="zh-CN" sz="2000" dirty="0">
                <a:latin typeface="+mn-ea"/>
                <a:ea typeface="+mn-ea"/>
              </a:rPr>
              <a:t>N</a:t>
            </a:r>
            <a:r>
              <a:rPr lang="en-US" altLang="zh-CN" sz="2000" baseline="30000" dirty="0">
                <a:latin typeface="+mn-ea"/>
                <a:ea typeface="+mn-ea"/>
              </a:rPr>
              <a:t>2</a:t>
            </a:r>
            <a:r>
              <a:rPr lang="en-US" altLang="zh-CN" sz="2000" dirty="0">
                <a:latin typeface="+mn-ea"/>
                <a:ea typeface="+mn-ea"/>
              </a:rPr>
              <a:t>T</a:t>
            </a:r>
            <a:r>
              <a:rPr lang="zh-CN" altLang="en-US" sz="2000" dirty="0">
                <a:latin typeface="+mn-ea"/>
                <a:ea typeface="+mn-ea"/>
              </a:rPr>
              <a:t>。</a:t>
            </a:r>
          </a:p>
          <a:p>
            <a:r>
              <a:rPr lang="zh-CN" altLang="en-US" sz="2000" dirty="0" smtClean="0">
                <a:latin typeface="+mn-ea"/>
                <a:ea typeface="+mn-ea"/>
              </a:rPr>
              <a:t>这里</a:t>
            </a:r>
            <a:r>
              <a:rPr lang="zh-CN" altLang="en-US" sz="2000" dirty="0">
                <a:latin typeface="+mn-ea"/>
                <a:ea typeface="+mn-ea"/>
              </a:rPr>
              <a:t>我们的目的是在某个给定的 </a:t>
            </a:r>
            <a:r>
              <a:rPr lang="en-US" altLang="zh-CN" sz="2000" b="1" dirty="0">
                <a:latin typeface="+mn-ea"/>
                <a:ea typeface="+mn-ea"/>
              </a:rPr>
              <a:t>HMM</a:t>
            </a:r>
            <a:r>
              <a:rPr lang="zh-CN" altLang="en-US" sz="2000" dirty="0">
                <a:latin typeface="+mn-ea"/>
                <a:ea typeface="+mn-ea"/>
              </a:rPr>
              <a:t> 下，计算出某个可观察序列的概率。我们通过先计算部分概率的方式递归的计算整个序列的所有路径的概率，大大节省了时间。在 </a:t>
            </a:r>
            <a:r>
              <a:rPr lang="en-US" altLang="zh-CN" sz="2000" dirty="0">
                <a:latin typeface="+mn-ea"/>
                <a:ea typeface="+mn-ea"/>
              </a:rPr>
              <a:t>t=1 </a:t>
            </a:r>
            <a:r>
              <a:rPr lang="zh-CN" altLang="en-US" sz="2000" dirty="0">
                <a:latin typeface="+mn-ea"/>
                <a:ea typeface="+mn-ea"/>
              </a:rPr>
              <a:t>的时候，使用了初始概率和</a:t>
            </a:r>
            <a:r>
              <a:rPr lang="zh-CN" altLang="en-US" sz="2000" b="1" dirty="0">
                <a:latin typeface="+mn-ea"/>
                <a:ea typeface="+mn-ea"/>
              </a:rPr>
              <a:t>混淆矩阵</a:t>
            </a:r>
            <a:r>
              <a:rPr lang="zh-CN" altLang="en-US" sz="2000" dirty="0">
                <a:latin typeface="+mn-ea"/>
                <a:ea typeface="+mn-ea"/>
              </a:rPr>
              <a:t>的概率，而在</a:t>
            </a:r>
            <a:r>
              <a:rPr lang="en-US" altLang="zh-CN" sz="2000" dirty="0">
                <a:latin typeface="+mn-ea"/>
                <a:ea typeface="+mn-ea"/>
              </a:rPr>
              <a:t>t</a:t>
            </a:r>
            <a:r>
              <a:rPr lang="zh-CN" altLang="en-US" sz="2000" dirty="0">
                <a:latin typeface="+mn-ea"/>
                <a:ea typeface="+mn-ea"/>
              </a:rPr>
              <a:t>时刻的概率则可以利用 </a:t>
            </a:r>
            <a:r>
              <a:rPr lang="en-US" altLang="zh-CN" sz="2000" dirty="0">
                <a:latin typeface="+mn-ea"/>
                <a:ea typeface="+mn-ea"/>
              </a:rPr>
              <a:t>t-1 </a:t>
            </a:r>
            <a:r>
              <a:rPr lang="zh-CN" altLang="en-US" sz="2000" dirty="0">
                <a:latin typeface="+mn-ea"/>
                <a:ea typeface="+mn-ea"/>
              </a:rPr>
              <a:t>时刻的结果。</a:t>
            </a:r>
          </a:p>
          <a:p>
            <a:endParaRPr kumimoji="1" lang="zh-CN" altLang="en-US" sz="20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35</a:t>
            </a:fld>
            <a:endParaRPr lang="en-US" altLang="zh-CN"/>
          </a:p>
        </p:txBody>
      </p:sp>
      <p:sp>
        <p:nvSpPr>
          <p:cNvPr id="5" name="标题 1"/>
          <p:cNvSpPr>
            <a:spLocks noGrp="1"/>
          </p:cNvSpPr>
          <p:nvPr>
            <p:ph type="title"/>
          </p:nvPr>
        </p:nvSpPr>
        <p:spPr>
          <a:xfrm>
            <a:off x="611560" y="620713"/>
            <a:ext cx="7848872" cy="431800"/>
          </a:xfrm>
        </p:spPr>
        <p:txBody>
          <a:bodyPr/>
          <a:lstStyle/>
          <a:p>
            <a:r>
              <a:rPr kumimoji="1" lang="zh-CN" altLang="en-US" dirty="0" smtClean="0"/>
              <a:t>解决问题一</a:t>
            </a:r>
            <a:endParaRPr kumimoji="1" lang="zh-CN" altLang="en-US" dirty="0"/>
          </a:p>
        </p:txBody>
      </p:sp>
    </p:spTree>
    <p:extLst>
      <p:ext uri="{BB962C8B-B14F-4D97-AF65-F5344CB8AC3E}">
        <p14:creationId xmlns:p14="http://schemas.microsoft.com/office/powerpoint/2010/main" val="1203105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340768"/>
            <a:ext cx="7848872" cy="4785395"/>
          </a:xfrm>
        </p:spPr>
        <p:txBody>
          <a:bodyPr/>
          <a:lstStyle/>
          <a:p>
            <a:r>
              <a:rPr lang="zh-CN" altLang="en-US" sz="2400" dirty="0">
                <a:latin typeface="+mn-ea"/>
                <a:ea typeface="+mn-ea"/>
              </a:rPr>
              <a:t>使用天气的例子，计算 </a:t>
            </a:r>
            <a:r>
              <a:rPr lang="en-US" altLang="zh-CN" sz="2400" dirty="0">
                <a:latin typeface="+mn-ea"/>
                <a:ea typeface="+mn-ea"/>
              </a:rPr>
              <a:t>t=2 </a:t>
            </a:r>
            <a:r>
              <a:rPr lang="zh-CN" altLang="en-US" sz="2400" dirty="0">
                <a:latin typeface="+mn-ea"/>
                <a:ea typeface="+mn-ea"/>
              </a:rPr>
              <a:t>时刻的 </a:t>
            </a:r>
            <a:r>
              <a:rPr lang="en-US" altLang="zh-CN" sz="2400" dirty="0">
                <a:latin typeface="+mn-ea"/>
                <a:ea typeface="+mn-ea"/>
              </a:rPr>
              <a:t>cloudy </a:t>
            </a:r>
            <a:r>
              <a:rPr lang="zh-CN" altLang="en-US" sz="2400" dirty="0">
                <a:latin typeface="+mn-ea"/>
                <a:ea typeface="+mn-ea"/>
              </a:rPr>
              <a:t>状态的概率方法如</a:t>
            </a:r>
            <a:r>
              <a:rPr lang="zh-CN" altLang="en-US" sz="2400" dirty="0" smtClean="0">
                <a:latin typeface="+mn-ea"/>
                <a:ea typeface="+mn-ea"/>
              </a:rPr>
              <a:t>图</a:t>
            </a:r>
          </a:p>
          <a:p>
            <a:pPr marL="0" indent="0">
              <a:buNone/>
            </a:pPr>
            <a:endParaRPr kumimoji="1" lang="zh-CN" altLang="en-US" sz="24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36</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246" y="1956848"/>
            <a:ext cx="5090058" cy="4565214"/>
          </a:xfrm>
          <a:prstGeom prst="rect">
            <a:avLst/>
          </a:prstGeom>
        </p:spPr>
      </p:pic>
      <p:sp>
        <p:nvSpPr>
          <p:cNvPr id="6" name="标题 1"/>
          <p:cNvSpPr>
            <a:spLocks noGrp="1"/>
          </p:cNvSpPr>
          <p:nvPr>
            <p:ph type="title"/>
          </p:nvPr>
        </p:nvSpPr>
        <p:spPr>
          <a:xfrm>
            <a:off x="611560" y="620713"/>
            <a:ext cx="7848872" cy="431800"/>
          </a:xfrm>
        </p:spPr>
        <p:txBody>
          <a:bodyPr/>
          <a:lstStyle/>
          <a:p>
            <a:r>
              <a:rPr kumimoji="1" lang="zh-CN" altLang="en-US" dirty="0" smtClean="0"/>
              <a:t>解决问题一</a:t>
            </a:r>
            <a:endParaRPr kumimoji="1" lang="zh-CN" altLang="en-US" dirty="0"/>
          </a:p>
        </p:txBody>
      </p:sp>
    </p:spTree>
    <p:extLst>
      <p:ext uri="{BB962C8B-B14F-4D97-AF65-F5344CB8AC3E}">
        <p14:creationId xmlns:p14="http://schemas.microsoft.com/office/powerpoint/2010/main" val="1949140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解决问题二</a:t>
            </a:r>
            <a:endParaRPr kumimoji="1" lang="zh-CN" altLang="en-US" dirty="0"/>
          </a:p>
        </p:txBody>
      </p:sp>
      <p:sp>
        <p:nvSpPr>
          <p:cNvPr id="3" name="内容占位符 2"/>
          <p:cNvSpPr>
            <a:spLocks noGrp="1"/>
          </p:cNvSpPr>
          <p:nvPr>
            <p:ph idx="1"/>
          </p:nvPr>
        </p:nvSpPr>
        <p:spPr/>
        <p:txBody>
          <a:bodyPr/>
          <a:lstStyle/>
          <a:p>
            <a:r>
              <a:rPr lang="zh-CN" altLang="en-US" sz="2000" dirty="0">
                <a:latin typeface="+mn-ea"/>
                <a:ea typeface="+mn-ea"/>
              </a:rPr>
              <a:t>对于每一个中间状态和终止状态 </a:t>
            </a:r>
            <a:r>
              <a:rPr lang="en-US" altLang="zh-CN" sz="2000" dirty="0">
                <a:latin typeface="+mn-ea"/>
                <a:ea typeface="+mn-ea"/>
              </a:rPr>
              <a:t>(t=3) </a:t>
            </a:r>
            <a:r>
              <a:rPr lang="zh-CN" altLang="en-US" sz="2000" dirty="0">
                <a:latin typeface="+mn-ea"/>
                <a:ea typeface="+mn-ea"/>
              </a:rPr>
              <a:t>都有一个最可能的路径。比如说，在 </a:t>
            </a:r>
            <a:r>
              <a:rPr lang="en-US" altLang="zh-CN" sz="2000" dirty="0">
                <a:latin typeface="+mn-ea"/>
                <a:ea typeface="+mn-ea"/>
              </a:rPr>
              <a:t>t=3 </a:t>
            </a:r>
            <a:r>
              <a:rPr lang="zh-CN" altLang="en-US" sz="2000" dirty="0">
                <a:latin typeface="+mn-ea"/>
                <a:ea typeface="+mn-ea"/>
              </a:rPr>
              <a:t>时刻的三个状态都有一个如下的最可能的路径</a:t>
            </a:r>
            <a:r>
              <a:rPr lang="zh-CN" altLang="en-US" sz="2000" dirty="0" smtClean="0">
                <a:latin typeface="+mn-ea"/>
                <a:ea typeface="+mn-ea"/>
              </a:rPr>
              <a:t>：</a:t>
            </a:r>
          </a:p>
          <a:p>
            <a:endParaRPr kumimoji="1" lang="zh-CN" altLang="en-US" sz="2000" dirty="0">
              <a:latin typeface="+mn-ea"/>
              <a:ea typeface="+mn-ea"/>
            </a:endParaRPr>
          </a:p>
          <a:p>
            <a:endParaRPr kumimoji="1" lang="zh-CN" altLang="en-US" sz="2000" dirty="0" smtClean="0">
              <a:latin typeface="+mn-ea"/>
              <a:ea typeface="+mn-ea"/>
            </a:endParaRPr>
          </a:p>
          <a:p>
            <a:endParaRPr kumimoji="1" lang="zh-CN" altLang="en-US" sz="2000" dirty="0">
              <a:latin typeface="+mn-ea"/>
              <a:ea typeface="+mn-ea"/>
            </a:endParaRPr>
          </a:p>
          <a:p>
            <a:pPr marL="0" indent="0">
              <a:buNone/>
            </a:pPr>
            <a:endParaRPr kumimoji="1" lang="zh-CN" altLang="en-US" sz="2000" dirty="0">
              <a:latin typeface="+mn-ea"/>
              <a:ea typeface="+mn-ea"/>
            </a:endParaRPr>
          </a:p>
          <a:p>
            <a:pPr marL="0" indent="0">
              <a:buNone/>
            </a:pPr>
            <a:endParaRPr kumimoji="1" lang="zh-CN" altLang="en-US" sz="2000" dirty="0">
              <a:latin typeface="+mn-ea"/>
              <a:ea typeface="+mn-ea"/>
            </a:endParaRPr>
          </a:p>
          <a:p>
            <a:r>
              <a:rPr kumimoji="1" lang="zh-CN" altLang="en-US" sz="2000" dirty="0">
                <a:latin typeface="+mn-ea"/>
                <a:ea typeface="+mn-ea"/>
              </a:rPr>
              <a:t>我们可以称这些路径为部分最优路径。这些部分最优路径都有一个概率，也就是部分概率 </a:t>
            </a:r>
            <a:r>
              <a:rPr kumimoji="1" lang="en-US" altLang="zh-CN" sz="2000" dirty="0" err="1">
                <a:latin typeface="+mn-ea"/>
                <a:ea typeface="+mn-ea"/>
              </a:rPr>
              <a:t>δ</a:t>
            </a:r>
            <a:r>
              <a:rPr kumimoji="1" lang="zh-CN" altLang="en-US" sz="2000" dirty="0">
                <a:latin typeface="+mn-ea"/>
                <a:ea typeface="+mn-ea"/>
              </a:rPr>
              <a:t>。和前向算法中的部分概率不一样，这里的概率只是一个最可能路径的概率，而不是所有路径的概率和。</a:t>
            </a:r>
          </a:p>
          <a:p>
            <a:r>
              <a:rPr kumimoji="1" lang="zh-CN" altLang="en-US" sz="2000" dirty="0" smtClean="0">
                <a:latin typeface="+mn-ea"/>
                <a:ea typeface="+mn-ea"/>
              </a:rPr>
              <a:t>我们</a:t>
            </a:r>
            <a:r>
              <a:rPr kumimoji="1" lang="zh-CN" altLang="en-US" sz="2000" dirty="0">
                <a:latin typeface="+mn-ea"/>
                <a:ea typeface="+mn-ea"/>
              </a:rPr>
              <a:t>可以用 </a:t>
            </a:r>
            <a:r>
              <a:rPr kumimoji="1" lang="en-US" altLang="zh-CN" sz="2000" dirty="0" err="1">
                <a:latin typeface="+mn-ea"/>
                <a:ea typeface="+mn-ea"/>
              </a:rPr>
              <a:t>δ</a:t>
            </a:r>
            <a:r>
              <a:rPr kumimoji="1" lang="en-US" altLang="zh-CN" sz="2000" dirty="0">
                <a:latin typeface="+mn-ea"/>
                <a:ea typeface="+mn-ea"/>
              </a:rPr>
              <a:t>(</a:t>
            </a:r>
            <a:r>
              <a:rPr kumimoji="1" lang="en-US" altLang="zh-CN" sz="2000" dirty="0" err="1">
                <a:latin typeface="+mn-ea"/>
                <a:ea typeface="+mn-ea"/>
              </a:rPr>
              <a:t>i</a:t>
            </a:r>
            <a:r>
              <a:rPr kumimoji="1" lang="en-US" altLang="zh-CN" sz="2000" dirty="0">
                <a:latin typeface="+mn-ea"/>
                <a:ea typeface="+mn-ea"/>
              </a:rPr>
              <a:t>, t) </a:t>
            </a:r>
            <a:r>
              <a:rPr kumimoji="1" lang="zh-CN" altLang="en-US" sz="2000" dirty="0">
                <a:latin typeface="+mn-ea"/>
                <a:ea typeface="+mn-ea"/>
              </a:rPr>
              <a:t>来表示在</a:t>
            </a:r>
            <a:r>
              <a:rPr kumimoji="1" lang="en-US" altLang="zh-CN" sz="2000" dirty="0">
                <a:latin typeface="+mn-ea"/>
                <a:ea typeface="+mn-ea"/>
              </a:rPr>
              <a:t>t</a:t>
            </a:r>
            <a:r>
              <a:rPr kumimoji="1" lang="zh-CN" altLang="en-US" sz="2000" dirty="0">
                <a:latin typeface="+mn-ea"/>
                <a:ea typeface="+mn-ea"/>
              </a:rPr>
              <a:t>时刻，到状态</a:t>
            </a:r>
            <a:r>
              <a:rPr kumimoji="1" lang="en-US" altLang="zh-CN" sz="2000" dirty="0" err="1">
                <a:latin typeface="+mn-ea"/>
                <a:ea typeface="+mn-ea"/>
              </a:rPr>
              <a:t>i</a:t>
            </a:r>
            <a:r>
              <a:rPr kumimoji="1" lang="zh-CN" altLang="en-US" sz="2000" dirty="0">
                <a:latin typeface="+mn-ea"/>
                <a:ea typeface="+mn-ea"/>
              </a:rPr>
              <a:t>的所有可能的序列（路径）中概率最大的序列的概率，部分最优路径就是达到这个最大概率的路径，对于每一个时刻的每一个状态都有这样一个概率和部分最优路径</a:t>
            </a:r>
            <a:r>
              <a:rPr kumimoji="1" lang="zh-CN" altLang="en-US" sz="2000" dirty="0" smtClean="0">
                <a:latin typeface="+mn-ea"/>
                <a:ea typeface="+mn-ea"/>
              </a:rPr>
              <a:t>。最后</a:t>
            </a:r>
            <a:r>
              <a:rPr kumimoji="1" lang="zh-CN" altLang="en-US" sz="2000" dirty="0">
                <a:latin typeface="+mn-ea"/>
                <a:ea typeface="+mn-ea"/>
              </a:rPr>
              <a:t>，</a:t>
            </a:r>
            <a:r>
              <a:rPr kumimoji="1" lang="zh-CN" altLang="en-US" sz="2000" dirty="0" smtClean="0">
                <a:latin typeface="+mn-ea"/>
                <a:ea typeface="+mn-ea"/>
              </a:rPr>
              <a:t>我们选择</a:t>
            </a:r>
            <a:r>
              <a:rPr kumimoji="1" lang="zh-CN" altLang="en-US" sz="2000" dirty="0">
                <a:latin typeface="+mn-ea"/>
                <a:ea typeface="+mn-ea"/>
              </a:rPr>
              <a:t>其中概率最大的状态和它的部分最优路径来得到全局的最优路径。</a:t>
            </a:r>
          </a:p>
          <a:p>
            <a:endParaRPr kumimoji="1" lang="zh-CN" altLang="en-US" sz="20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37</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054042"/>
            <a:ext cx="6202011" cy="1807006"/>
          </a:xfrm>
          <a:prstGeom prst="rect">
            <a:avLst/>
          </a:prstGeom>
        </p:spPr>
      </p:pic>
    </p:spTree>
    <p:extLst>
      <p:ext uri="{BB962C8B-B14F-4D97-AF65-F5344CB8AC3E}">
        <p14:creationId xmlns:p14="http://schemas.microsoft.com/office/powerpoint/2010/main" val="7237401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解决问题二</a:t>
            </a:r>
            <a:endParaRPr kumimoji="1" lang="zh-CN" altLang="en-US" dirty="0"/>
          </a:p>
        </p:txBody>
      </p:sp>
      <p:sp>
        <p:nvSpPr>
          <p:cNvPr id="3" name="内容占位符 2"/>
          <p:cNvSpPr>
            <a:spLocks noGrp="1"/>
          </p:cNvSpPr>
          <p:nvPr>
            <p:ph idx="1"/>
          </p:nvPr>
        </p:nvSpPr>
        <p:spPr/>
        <p:txBody>
          <a:bodyPr/>
          <a:lstStyle/>
          <a:p>
            <a:r>
              <a:rPr lang="zh-CN" altLang="en-US" sz="2000" dirty="0">
                <a:latin typeface="+mn-ea"/>
                <a:ea typeface="+mn-ea"/>
              </a:rPr>
              <a:t>在每一个中间状态和结束状态都有一个部分最优概率 </a:t>
            </a:r>
            <a:r>
              <a:rPr lang="en-US" altLang="zh-CN" sz="2000" dirty="0" err="1">
                <a:latin typeface="+mn-ea"/>
                <a:ea typeface="+mn-ea"/>
              </a:rPr>
              <a:t>δ</a:t>
            </a:r>
            <a:r>
              <a:rPr lang="en-US" altLang="zh-CN" sz="2000" dirty="0">
                <a:latin typeface="+mn-ea"/>
                <a:ea typeface="+mn-ea"/>
              </a:rPr>
              <a:t>(</a:t>
            </a:r>
            <a:r>
              <a:rPr lang="en-US" altLang="zh-CN" sz="2000" dirty="0" err="1">
                <a:latin typeface="+mn-ea"/>
                <a:ea typeface="+mn-ea"/>
              </a:rPr>
              <a:t>i</a:t>
            </a:r>
            <a:r>
              <a:rPr lang="en-US" altLang="zh-CN" sz="2000" dirty="0">
                <a:latin typeface="+mn-ea"/>
                <a:ea typeface="+mn-ea"/>
              </a:rPr>
              <a:t>, t)</a:t>
            </a:r>
            <a:r>
              <a:rPr lang="zh-CN" altLang="en-US" sz="2000" dirty="0">
                <a:latin typeface="+mn-ea"/>
                <a:ea typeface="+mn-ea"/>
              </a:rPr>
              <a:t>。但是我们的目的是找到最可能的隐藏状态序列，所以我们需要一个方法去记住部分最优路径的每一个节点。</a:t>
            </a:r>
          </a:p>
          <a:p>
            <a:r>
              <a:rPr lang="zh-CN" altLang="en-US" sz="2000" dirty="0" smtClean="0">
                <a:latin typeface="+mn-ea"/>
                <a:ea typeface="+mn-ea"/>
              </a:rPr>
              <a:t>考虑</a:t>
            </a:r>
            <a:r>
              <a:rPr lang="zh-CN" altLang="en-US" sz="2000" dirty="0">
                <a:latin typeface="+mn-ea"/>
                <a:ea typeface="+mn-ea"/>
              </a:rPr>
              <a:t>到要计算 </a:t>
            </a:r>
            <a:r>
              <a:rPr lang="en-US" altLang="zh-CN" sz="2000" dirty="0">
                <a:latin typeface="+mn-ea"/>
                <a:ea typeface="+mn-ea"/>
              </a:rPr>
              <a:t>t </a:t>
            </a:r>
            <a:r>
              <a:rPr lang="zh-CN" altLang="en-US" sz="2000" dirty="0">
                <a:latin typeface="+mn-ea"/>
                <a:ea typeface="+mn-ea"/>
              </a:rPr>
              <a:t>时刻的部分概率，我们只需要知道 </a:t>
            </a:r>
            <a:r>
              <a:rPr lang="en-US" altLang="zh-CN" sz="2000" dirty="0">
                <a:latin typeface="+mn-ea"/>
                <a:ea typeface="+mn-ea"/>
              </a:rPr>
              <a:t>t-1 </a:t>
            </a:r>
            <a:r>
              <a:rPr lang="zh-CN" altLang="en-US" sz="2000" dirty="0">
                <a:latin typeface="+mn-ea"/>
                <a:ea typeface="+mn-ea"/>
              </a:rPr>
              <a:t>时刻的部分概率，所以我们只需要记录那个导致了 </a:t>
            </a:r>
            <a:r>
              <a:rPr lang="en-US" altLang="zh-CN" sz="2000" dirty="0">
                <a:latin typeface="+mn-ea"/>
                <a:ea typeface="+mn-ea"/>
              </a:rPr>
              <a:t>t </a:t>
            </a:r>
            <a:r>
              <a:rPr lang="zh-CN" altLang="en-US" sz="2000" dirty="0">
                <a:latin typeface="+mn-ea"/>
                <a:ea typeface="+mn-ea"/>
              </a:rPr>
              <a:t>时刻最大部分概率的的状态，也就是说，在任意时刻，系统都必须处在一个能在下一时刻产生最大部分概率的状态</a:t>
            </a:r>
            <a:r>
              <a:rPr lang="zh-CN" altLang="en-US" sz="2000" dirty="0" smtClean="0">
                <a:latin typeface="+mn-ea"/>
                <a:ea typeface="+mn-ea"/>
              </a:rPr>
              <a:t>。</a:t>
            </a:r>
          </a:p>
          <a:p>
            <a:r>
              <a:rPr kumimoji="1" lang="zh-CN" altLang="en-US" sz="2000" dirty="0">
                <a:latin typeface="+mn-ea"/>
                <a:ea typeface="+mn-ea"/>
              </a:rPr>
              <a:t>我们可以利用一个后向指针 </a:t>
            </a:r>
            <a:r>
              <a:rPr kumimoji="1" lang="en-US" altLang="zh-CN" sz="2000" dirty="0" err="1">
                <a:latin typeface="+mn-ea"/>
                <a:ea typeface="+mn-ea"/>
              </a:rPr>
              <a:t>φ</a:t>
            </a:r>
            <a:r>
              <a:rPr kumimoji="1" lang="en-US" altLang="zh-CN" sz="2000" dirty="0">
                <a:latin typeface="+mn-ea"/>
                <a:ea typeface="+mn-ea"/>
              </a:rPr>
              <a:t> </a:t>
            </a:r>
            <a:r>
              <a:rPr kumimoji="1" lang="zh-CN" altLang="en-US" sz="2000" dirty="0">
                <a:latin typeface="+mn-ea"/>
                <a:ea typeface="+mn-ea"/>
              </a:rPr>
              <a:t>来记录导致某个状态最大局部概率的前一个状态，</a:t>
            </a:r>
            <a:r>
              <a:rPr kumimoji="1" lang="zh-CN" altLang="en-US" sz="2000" dirty="0" smtClean="0">
                <a:latin typeface="+mn-ea"/>
                <a:ea typeface="+mn-ea"/>
              </a:rPr>
              <a:t>即</a:t>
            </a:r>
          </a:p>
          <a:p>
            <a:endParaRPr kumimoji="1" lang="zh-CN" altLang="en-US" sz="20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38</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907" y="4509120"/>
            <a:ext cx="6820186" cy="936104"/>
          </a:xfrm>
          <a:prstGeom prst="rect">
            <a:avLst/>
          </a:prstGeom>
        </p:spPr>
      </p:pic>
    </p:spTree>
    <p:extLst>
      <p:ext uri="{BB962C8B-B14F-4D97-AF65-F5344CB8AC3E}">
        <p14:creationId xmlns:p14="http://schemas.microsoft.com/office/powerpoint/2010/main" val="685755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解决问题二</a:t>
            </a:r>
            <a:endParaRPr kumimoji="1" lang="zh-CN" altLang="en-US" dirty="0"/>
          </a:p>
        </p:txBody>
      </p:sp>
      <p:sp>
        <p:nvSpPr>
          <p:cNvPr id="3" name="内容占位符 2"/>
          <p:cNvSpPr>
            <a:spLocks noGrp="1"/>
          </p:cNvSpPr>
          <p:nvPr>
            <p:ph idx="1"/>
          </p:nvPr>
        </p:nvSpPr>
        <p:spPr/>
        <p:txBody>
          <a:bodyPr/>
          <a:lstStyle/>
          <a:p>
            <a:r>
              <a:rPr lang="zh-CN" altLang="en-US" sz="2000" dirty="0" smtClean="0">
                <a:latin typeface="+mn-ea"/>
                <a:ea typeface="+mn-ea"/>
              </a:rPr>
              <a:t>这里 </a:t>
            </a:r>
            <a:r>
              <a:rPr lang="en-US" altLang="zh-CN" sz="2000" dirty="0" err="1">
                <a:latin typeface="+mn-ea"/>
                <a:ea typeface="+mn-ea"/>
              </a:rPr>
              <a:t>argmax</a:t>
            </a:r>
            <a:r>
              <a:rPr lang="en-US" altLang="zh-CN" sz="2000" dirty="0">
                <a:latin typeface="+mn-ea"/>
                <a:ea typeface="+mn-ea"/>
              </a:rPr>
              <a:t> </a:t>
            </a:r>
            <a:r>
              <a:rPr lang="zh-CN" altLang="en-US" sz="2000" dirty="0">
                <a:latin typeface="+mn-ea"/>
                <a:ea typeface="+mn-ea"/>
              </a:rPr>
              <a:t>表示能最大化后面公式的</a:t>
            </a:r>
            <a:r>
              <a:rPr lang="en-US" altLang="zh-CN" sz="2000" dirty="0">
                <a:latin typeface="+mn-ea"/>
                <a:ea typeface="+mn-ea"/>
              </a:rPr>
              <a:t>j</a:t>
            </a:r>
            <a:r>
              <a:rPr lang="zh-CN" altLang="en-US" sz="2000" dirty="0">
                <a:latin typeface="+mn-ea"/>
                <a:ea typeface="+mn-ea"/>
              </a:rPr>
              <a:t>值，同样可以发现这个公式和 </a:t>
            </a:r>
            <a:r>
              <a:rPr lang="en-US" altLang="zh-CN" sz="2000" dirty="0">
                <a:latin typeface="+mn-ea"/>
                <a:ea typeface="+mn-ea"/>
              </a:rPr>
              <a:t>t-1 </a:t>
            </a:r>
            <a:r>
              <a:rPr lang="zh-CN" altLang="en-US" sz="2000" dirty="0">
                <a:latin typeface="+mn-ea"/>
                <a:ea typeface="+mn-ea"/>
              </a:rPr>
              <a:t>时刻的部分概率和转移概率有关，因为后向指针只是为了找到“我从哪里来”，这个问题和可观察状态没有关系，所以这里不需要再乘上混淆矩阵因子。全局的行为如下图所示</a:t>
            </a:r>
            <a:endParaRPr kumimoji="1" lang="zh-CN" altLang="en-US" sz="2000" dirty="0">
              <a:latin typeface="+mn-ea"/>
              <a:ea typeface="+mn-ea"/>
            </a:endParaRPr>
          </a:p>
        </p:txBody>
      </p:sp>
      <p:sp>
        <p:nvSpPr>
          <p:cNvPr id="4" name="幻灯片编号占位符 3"/>
          <p:cNvSpPr>
            <a:spLocks noGrp="1"/>
          </p:cNvSpPr>
          <p:nvPr>
            <p:ph type="sldNum" sz="quarter" idx="12"/>
          </p:nvPr>
        </p:nvSpPr>
        <p:spPr/>
        <p:txBody>
          <a:bodyPr/>
          <a:lstStyle/>
          <a:p>
            <a:fld id="{FBF6391E-87A0-49D3-BF2F-9D07B9E89DFB}" type="slidenum">
              <a:rPr lang="zh-CN" altLang="en-US" smtClean="0"/>
              <a:t>39</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88" y="2778373"/>
            <a:ext cx="8388424" cy="3577981"/>
          </a:xfrm>
          <a:prstGeom prst="rect">
            <a:avLst/>
          </a:prstGeom>
        </p:spPr>
      </p:pic>
    </p:spTree>
    <p:extLst>
      <p:ext uri="{BB962C8B-B14F-4D97-AF65-F5344CB8AC3E}">
        <p14:creationId xmlns:p14="http://schemas.microsoft.com/office/powerpoint/2010/main" val="1889191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a:latin typeface="+mn-ea"/>
                <a:ea typeface="+mn-ea"/>
              </a:rPr>
              <a:t>马尔可夫性</a:t>
            </a:r>
          </a:p>
        </p:txBody>
      </p:sp>
      <p:sp>
        <p:nvSpPr>
          <p:cNvPr id="20483" name="Rectangle 3"/>
          <p:cNvSpPr>
            <a:spLocks noGrp="1" noChangeArrowheads="1"/>
          </p:cNvSpPr>
          <p:nvPr>
            <p:ph type="body" idx="1"/>
          </p:nvPr>
        </p:nvSpPr>
        <p:spPr>
          <a:xfrm>
            <a:off x="611560" y="1340768"/>
            <a:ext cx="7848872" cy="4785395"/>
          </a:xfrm>
        </p:spPr>
        <p:txBody>
          <a:bodyPr/>
          <a:lstStyle/>
          <a:p>
            <a:pPr algn="just">
              <a:buFont typeface="Wingdings" charset="2"/>
              <a:buChar char="Ø"/>
            </a:pPr>
            <a:r>
              <a:rPr lang="zh-CN" altLang="en-US" b="1" dirty="0">
                <a:latin typeface="+mn-ea"/>
                <a:ea typeface="+mn-ea"/>
              </a:rPr>
              <a:t>如果一个过程的“将来”仅依赖“现在”而不依赖“过去”，则此过程具有</a:t>
            </a:r>
            <a:r>
              <a:rPr lang="zh-CN" altLang="en-US" b="1" dirty="0">
                <a:solidFill>
                  <a:schemeClr val="tx2"/>
                </a:solidFill>
                <a:latin typeface="+mn-ea"/>
                <a:ea typeface="+mn-ea"/>
              </a:rPr>
              <a:t>马尔可夫性</a:t>
            </a:r>
            <a:r>
              <a:rPr lang="en-US" altLang="zh-CN" b="1" dirty="0">
                <a:latin typeface="+mn-ea"/>
                <a:ea typeface="+mn-ea"/>
              </a:rPr>
              <a:t>,</a:t>
            </a:r>
            <a:r>
              <a:rPr lang="zh-CN" altLang="en-US" b="1" dirty="0">
                <a:latin typeface="+mn-ea"/>
                <a:ea typeface="+mn-ea"/>
              </a:rPr>
              <a:t>或称此过程为</a:t>
            </a:r>
            <a:r>
              <a:rPr lang="zh-CN" altLang="en-US" b="1" dirty="0">
                <a:solidFill>
                  <a:schemeClr val="tx2"/>
                </a:solidFill>
                <a:latin typeface="+mn-ea"/>
                <a:ea typeface="+mn-ea"/>
              </a:rPr>
              <a:t>马尔可夫</a:t>
            </a:r>
            <a:r>
              <a:rPr lang="zh-CN" altLang="en-US" b="1" dirty="0" smtClean="0">
                <a:solidFill>
                  <a:schemeClr val="tx2"/>
                </a:solidFill>
                <a:latin typeface="+mn-ea"/>
                <a:ea typeface="+mn-ea"/>
              </a:rPr>
              <a:t>过程。</a:t>
            </a:r>
            <a:endParaRPr lang="zh-CN" altLang="en-US" b="1" dirty="0">
              <a:solidFill>
                <a:schemeClr val="tx2"/>
              </a:solidFill>
              <a:latin typeface="+mn-ea"/>
              <a:ea typeface="+mn-ea"/>
            </a:endParaRPr>
          </a:p>
          <a:p>
            <a:pPr algn="just">
              <a:buFont typeface="Wingdings" charset="2"/>
              <a:buChar char="Ø"/>
            </a:pPr>
            <a:endParaRPr lang="zh-CN" altLang="en-US" b="1" dirty="0">
              <a:latin typeface="+mn-ea"/>
              <a:ea typeface="+mn-ea"/>
            </a:endParaRPr>
          </a:p>
          <a:p>
            <a:pPr algn="just">
              <a:buFont typeface="Wingdings" charset="2"/>
              <a:buChar char="Ø"/>
            </a:pPr>
            <a:r>
              <a:rPr lang="en-US" altLang="zh-CN" b="1" i="1" dirty="0">
                <a:latin typeface="+mn-ea"/>
                <a:ea typeface="+mn-ea"/>
              </a:rPr>
              <a:t>X(t+1) = f( X(t) )</a:t>
            </a:r>
            <a:endParaRPr lang="en-US" altLang="zh-CN" b="1" dirty="0">
              <a:latin typeface="+mn-ea"/>
              <a:ea typeface="+mn-ea"/>
            </a:endParaRPr>
          </a:p>
          <a:p>
            <a:pPr marL="609600" indent="-609600" algn="just">
              <a:buFont typeface="Wingdings" charset="2"/>
              <a:buNone/>
            </a:pPr>
            <a:endParaRPr lang="en-US" altLang="zh-CN" dirty="0"/>
          </a:p>
          <a:p>
            <a:pPr marL="609600" indent="-609600"/>
            <a:endParaRPr lang="en-US" altLang="zh-CN" dirty="0"/>
          </a:p>
        </p:txBody>
      </p:sp>
    </p:spTree>
    <p:extLst>
      <p:ext uri="{BB962C8B-B14F-4D97-AF65-F5344CB8AC3E}">
        <p14:creationId xmlns:p14="http://schemas.microsoft.com/office/powerpoint/2010/main" val="3763092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z="3600" dirty="0"/>
              <a:t>几种典型形状的马尔科夫链</a:t>
            </a:r>
          </a:p>
        </p:txBody>
      </p:sp>
      <p:pic>
        <p:nvPicPr>
          <p:cNvPr id="3891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7544" y="1335088"/>
            <a:ext cx="4102224" cy="5265264"/>
          </a:xfrm>
        </p:spPr>
      </p:pic>
      <p:sp>
        <p:nvSpPr>
          <p:cNvPr id="38919" name="Rectangle 7"/>
          <p:cNvSpPr>
            <a:spLocks noChangeArrowheads="1"/>
          </p:cNvSpPr>
          <p:nvPr/>
        </p:nvSpPr>
        <p:spPr bwMode="auto">
          <a:xfrm>
            <a:off x="4788024" y="1371600"/>
            <a:ext cx="410445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kumimoji="1" sz="2400">
                <a:solidFill>
                  <a:schemeClr val="tx1"/>
                </a:solidFill>
                <a:latin typeface="Times New Roman" charset="0"/>
                <a:ea typeface="宋体" charset="0"/>
              </a:defRPr>
            </a:lvl1pPr>
            <a:lvl2pPr marL="742950" indent="-285750">
              <a:defRPr kumimoji="1" sz="2400">
                <a:solidFill>
                  <a:schemeClr val="tx1"/>
                </a:solidFill>
                <a:latin typeface="Times New Roman" charset="0"/>
                <a:ea typeface="宋体" charset="0"/>
              </a:defRPr>
            </a:lvl2pPr>
            <a:lvl3pPr marL="1143000" indent="-228600">
              <a:defRPr kumimoji="1" sz="2400">
                <a:solidFill>
                  <a:schemeClr val="tx1"/>
                </a:solidFill>
                <a:latin typeface="Times New Roman" charset="0"/>
                <a:ea typeface="宋体" charset="0"/>
              </a:defRPr>
            </a:lvl3pPr>
            <a:lvl4pPr marL="1600200" indent="-228600">
              <a:defRPr kumimoji="1" sz="2400">
                <a:solidFill>
                  <a:schemeClr val="tx1"/>
                </a:solidFill>
                <a:latin typeface="Times New Roman" charset="0"/>
                <a:ea typeface="宋体" charset="0"/>
              </a:defRPr>
            </a:lvl4pPr>
            <a:lvl5pPr marL="2057400" indent="-228600">
              <a:defRPr kumimoji="1" sz="2400">
                <a:solidFill>
                  <a:schemeClr val="tx1"/>
                </a:solidFill>
                <a:latin typeface="Times New Roman" charset="0"/>
                <a:ea typeface="宋体" charset="0"/>
              </a:defRPr>
            </a:lvl5pPr>
            <a:lvl6pPr marL="2514600" indent="-228600" fontAlgn="base">
              <a:spcBef>
                <a:spcPct val="0"/>
              </a:spcBef>
              <a:spcAft>
                <a:spcPct val="0"/>
              </a:spcAft>
              <a:defRPr kumimoji="1" sz="2400">
                <a:solidFill>
                  <a:schemeClr val="tx1"/>
                </a:solidFill>
                <a:latin typeface="Times New Roman" charset="0"/>
                <a:ea typeface="宋体" charset="0"/>
              </a:defRPr>
            </a:lvl6pPr>
            <a:lvl7pPr marL="2971800" indent="-228600" fontAlgn="base">
              <a:spcBef>
                <a:spcPct val="0"/>
              </a:spcBef>
              <a:spcAft>
                <a:spcPct val="0"/>
              </a:spcAft>
              <a:defRPr kumimoji="1" sz="2400">
                <a:solidFill>
                  <a:schemeClr val="tx1"/>
                </a:solidFill>
                <a:latin typeface="Times New Roman" charset="0"/>
                <a:ea typeface="宋体" charset="0"/>
              </a:defRPr>
            </a:lvl7pPr>
            <a:lvl8pPr marL="3429000" indent="-228600" fontAlgn="base">
              <a:spcBef>
                <a:spcPct val="0"/>
              </a:spcBef>
              <a:spcAft>
                <a:spcPct val="0"/>
              </a:spcAft>
              <a:defRPr kumimoji="1" sz="2400">
                <a:solidFill>
                  <a:schemeClr val="tx1"/>
                </a:solidFill>
                <a:latin typeface="Times New Roman" charset="0"/>
                <a:ea typeface="宋体" charset="0"/>
              </a:defRPr>
            </a:lvl8pPr>
            <a:lvl9pPr marL="3886200" indent="-228600" fontAlgn="base">
              <a:spcBef>
                <a:spcPct val="0"/>
              </a:spcBef>
              <a:spcAft>
                <a:spcPct val="0"/>
              </a:spcAft>
              <a:defRPr kumimoji="1" sz="2400">
                <a:solidFill>
                  <a:schemeClr val="tx1"/>
                </a:solidFill>
                <a:latin typeface="Times New Roman" charset="0"/>
                <a:ea typeface="宋体" charset="0"/>
              </a:defRPr>
            </a:lvl9pPr>
          </a:lstStyle>
          <a:p>
            <a:pPr eaLnBrk="1" hangingPunct="1">
              <a:spcBef>
                <a:spcPct val="20000"/>
              </a:spcBef>
              <a:buClr>
                <a:schemeClr val="tx2"/>
              </a:buClr>
              <a:buSzPct val="75000"/>
              <a:buFont typeface="Wingdings" charset="2"/>
              <a:buChar char="n"/>
            </a:pPr>
            <a:r>
              <a:rPr lang="en-US" altLang="zh-CN" sz="2800" dirty="0">
                <a:latin typeface="+mj-ea"/>
                <a:ea typeface="+mj-ea"/>
              </a:rPr>
              <a:t>a. </a:t>
            </a:r>
            <a:r>
              <a:rPr lang="en-US" altLang="zh-CN" sz="2800" dirty="0" smtClean="0">
                <a:latin typeface="+mj-ea"/>
                <a:ea typeface="+mj-ea"/>
              </a:rPr>
              <a:t>A</a:t>
            </a:r>
            <a:r>
              <a:rPr lang="zh-CN" altLang="en-US" sz="2800" dirty="0">
                <a:latin typeface="+mj-ea"/>
                <a:ea typeface="+mj-ea"/>
              </a:rPr>
              <a:t>矩阵没有零值的</a:t>
            </a:r>
            <a:r>
              <a:rPr lang="en-US" altLang="zh-CN" sz="2800" dirty="0">
                <a:latin typeface="+mj-ea"/>
                <a:ea typeface="+mj-ea"/>
              </a:rPr>
              <a:t>Markov</a:t>
            </a:r>
            <a:r>
              <a:rPr lang="zh-CN" altLang="en-US" sz="2800" dirty="0">
                <a:latin typeface="+mj-ea"/>
                <a:ea typeface="+mj-ea"/>
              </a:rPr>
              <a:t>链</a:t>
            </a:r>
          </a:p>
          <a:p>
            <a:pPr eaLnBrk="1" hangingPunct="1">
              <a:spcBef>
                <a:spcPct val="20000"/>
              </a:spcBef>
              <a:buClr>
                <a:schemeClr val="tx2"/>
              </a:buClr>
              <a:buSzPct val="75000"/>
              <a:buFont typeface="Wingdings" charset="2"/>
              <a:buChar char="n"/>
            </a:pPr>
            <a:r>
              <a:rPr lang="en-US" altLang="zh-CN" sz="2800" dirty="0">
                <a:latin typeface="+mj-ea"/>
                <a:ea typeface="+mj-ea"/>
              </a:rPr>
              <a:t>b. A</a:t>
            </a:r>
            <a:r>
              <a:rPr lang="zh-CN" altLang="en-US" sz="2800" dirty="0">
                <a:latin typeface="+mj-ea"/>
                <a:ea typeface="+mj-ea"/>
              </a:rPr>
              <a:t>矩阵有零值的</a:t>
            </a:r>
            <a:r>
              <a:rPr lang="en-US" altLang="zh-CN" sz="2800" dirty="0">
                <a:latin typeface="+mj-ea"/>
                <a:ea typeface="+mj-ea"/>
              </a:rPr>
              <a:t>Markov</a:t>
            </a:r>
            <a:r>
              <a:rPr lang="zh-CN" altLang="en-US" sz="2800" dirty="0">
                <a:latin typeface="+mj-ea"/>
                <a:ea typeface="+mj-ea"/>
              </a:rPr>
              <a:t>链</a:t>
            </a:r>
          </a:p>
          <a:p>
            <a:pPr eaLnBrk="1" hangingPunct="1">
              <a:spcBef>
                <a:spcPct val="20000"/>
              </a:spcBef>
              <a:buClr>
                <a:schemeClr val="tx2"/>
              </a:buClr>
              <a:buSzPct val="75000"/>
              <a:buFont typeface="Wingdings" charset="2"/>
              <a:buChar char="n"/>
            </a:pPr>
            <a:r>
              <a:rPr lang="en-US" altLang="zh-CN" sz="2800" dirty="0">
                <a:latin typeface="+mj-ea"/>
                <a:ea typeface="+mj-ea"/>
              </a:rPr>
              <a:t>c./d. </a:t>
            </a:r>
            <a:r>
              <a:rPr lang="zh-CN" altLang="en-US" sz="2800" dirty="0">
                <a:latin typeface="+mj-ea"/>
                <a:ea typeface="+mj-ea"/>
              </a:rPr>
              <a:t>左－右形式的</a:t>
            </a:r>
            <a:r>
              <a:rPr lang="en-US" altLang="zh-CN" sz="2800" dirty="0">
                <a:latin typeface="+mj-ea"/>
                <a:ea typeface="+mj-ea"/>
              </a:rPr>
              <a:t>Markov</a:t>
            </a:r>
            <a:r>
              <a:rPr lang="zh-CN" altLang="en-US" sz="2800" dirty="0">
                <a:latin typeface="+mj-ea"/>
                <a:ea typeface="+mj-ea"/>
              </a:rPr>
              <a:t>链</a:t>
            </a:r>
          </a:p>
        </p:txBody>
      </p:sp>
    </p:spTree>
    <p:extLst>
      <p:ext uri="{BB962C8B-B14F-4D97-AF65-F5344CB8AC3E}">
        <p14:creationId xmlns:p14="http://schemas.microsoft.com/office/powerpoint/2010/main" val="1470139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dirty="0"/>
              <a:t>HMM</a:t>
            </a:r>
            <a:r>
              <a:rPr lang="zh-CN" altLang="en-US" dirty="0"/>
              <a:t>的应用领域</a:t>
            </a:r>
          </a:p>
        </p:txBody>
      </p:sp>
      <p:sp>
        <p:nvSpPr>
          <p:cNvPr id="80899" name="Rectangle 3"/>
          <p:cNvSpPr>
            <a:spLocks noGrp="1" noChangeArrowheads="1"/>
          </p:cNvSpPr>
          <p:nvPr>
            <p:ph type="body" idx="1"/>
          </p:nvPr>
        </p:nvSpPr>
        <p:spPr>
          <a:xfrm>
            <a:off x="611560" y="1340768"/>
            <a:ext cx="7848872" cy="4785395"/>
          </a:xfrm>
        </p:spPr>
        <p:txBody>
          <a:bodyPr/>
          <a:lstStyle/>
          <a:p>
            <a:pPr>
              <a:buFont typeface="Wingdings" charset="2"/>
              <a:buChar char="ü"/>
            </a:pPr>
            <a:r>
              <a:rPr lang="zh-CN" altLang="en-US" sz="2800" dirty="0"/>
              <a:t>语音识别</a:t>
            </a:r>
          </a:p>
          <a:p>
            <a:pPr>
              <a:buFont typeface="Wingdings" charset="2"/>
              <a:buChar char="ü"/>
            </a:pPr>
            <a:r>
              <a:rPr kumimoji="0" lang="zh-CN" altLang="en-US" sz="2800" dirty="0"/>
              <a:t>机器视觉</a:t>
            </a:r>
          </a:p>
          <a:p>
            <a:pPr lvl="1">
              <a:buFont typeface="Wingdings" charset="2"/>
              <a:buChar char="Ø"/>
            </a:pPr>
            <a:r>
              <a:rPr kumimoji="0" lang="zh-CN" altLang="en-US" sz="2400" dirty="0"/>
              <a:t>人脸检测</a:t>
            </a:r>
          </a:p>
          <a:p>
            <a:pPr lvl="1">
              <a:buFont typeface="Wingdings" charset="2"/>
              <a:buChar char="Ø"/>
            </a:pPr>
            <a:r>
              <a:rPr kumimoji="0" lang="zh-CN" altLang="en-US" sz="2400" dirty="0"/>
              <a:t>机器人足球</a:t>
            </a:r>
          </a:p>
          <a:p>
            <a:pPr>
              <a:buFont typeface="Wingdings" charset="2"/>
              <a:buChar char="ü"/>
            </a:pPr>
            <a:r>
              <a:rPr lang="zh-CN" altLang="en-US" sz="2800" dirty="0"/>
              <a:t>图像处理</a:t>
            </a:r>
          </a:p>
          <a:p>
            <a:pPr lvl="1">
              <a:buFont typeface="Wingdings" charset="2"/>
              <a:buChar char="Ø"/>
            </a:pPr>
            <a:r>
              <a:rPr lang="zh-CN" altLang="en-US" sz="2400" dirty="0"/>
              <a:t>图像去噪</a:t>
            </a:r>
          </a:p>
          <a:p>
            <a:pPr lvl="1">
              <a:buFont typeface="Wingdings" charset="2"/>
              <a:buChar char="Ø"/>
            </a:pPr>
            <a:r>
              <a:rPr lang="zh-CN" altLang="en-US" sz="2400" dirty="0"/>
              <a:t>图像识别</a:t>
            </a:r>
          </a:p>
          <a:p>
            <a:pPr>
              <a:buFont typeface="Wingdings" charset="2"/>
              <a:buChar char="ü"/>
            </a:pPr>
            <a:r>
              <a:rPr kumimoji="0" lang="zh-CN" altLang="en-US" sz="2800" dirty="0"/>
              <a:t>生物医学分析</a:t>
            </a:r>
          </a:p>
          <a:p>
            <a:pPr lvl="1">
              <a:buFont typeface="Wingdings" charset="2"/>
              <a:buChar char="Ø"/>
            </a:pPr>
            <a:r>
              <a:rPr kumimoji="0" lang="en-US" altLang="zh-CN" sz="2400" dirty="0" smtClean="0"/>
              <a:t>DNA</a:t>
            </a:r>
            <a:r>
              <a:rPr kumimoji="0" lang="zh-CN" altLang="en-US" sz="2400" dirty="0" smtClean="0"/>
              <a:t>检测</a:t>
            </a:r>
          </a:p>
          <a:p>
            <a:pPr lvl="1">
              <a:buFont typeface="Wingdings" charset="2"/>
              <a:buChar char="Ø"/>
            </a:pPr>
            <a:r>
              <a:rPr kumimoji="0" lang="zh-CN" altLang="en-US" sz="2400" dirty="0" smtClean="0"/>
              <a:t>蛋白质分析</a:t>
            </a:r>
            <a:endParaRPr kumimoji="0" lang="zh-CN" altLang="en-US" sz="2400" dirty="0"/>
          </a:p>
        </p:txBody>
      </p:sp>
    </p:spTree>
    <p:extLst>
      <p:ext uri="{BB962C8B-B14F-4D97-AF65-F5344CB8AC3E}">
        <p14:creationId xmlns:p14="http://schemas.microsoft.com/office/powerpoint/2010/main" val="12564904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zh-CN" altLang="en-US"/>
          </a:p>
        </p:txBody>
      </p:sp>
      <p:sp>
        <p:nvSpPr>
          <p:cNvPr id="23555" name="标题 2"/>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endParaRPr lang="zh-CN" altLang="en-US"/>
          </a:p>
        </p:txBody>
      </p:sp>
      <p:sp>
        <p:nvSpPr>
          <p:cNvPr id="23556" name="内容占位符 3"/>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eaLnBrk="1" hangingPunct="1"/>
            <a:endParaRPr lang="zh-CN" altLang="en-US"/>
          </a:p>
        </p:txBody>
      </p:sp>
      <p:pic>
        <p:nvPicPr>
          <p:cNvPr id="23557" name="Picture 5" descr="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15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4" descr="B-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133600"/>
            <a:ext cx="4032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2" descr="1"/>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0" y="0"/>
            <a:ext cx="4608513"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5414963" y="4605338"/>
            <a:ext cx="2338387" cy="646331"/>
          </a:xfrm>
          <a:prstGeom prst="rect">
            <a:avLst/>
          </a:prstGeom>
          <a:noFill/>
          <a:ln w="9525">
            <a:noFill/>
            <a:miter lim="800000"/>
            <a:headEnd/>
            <a:tailEnd/>
          </a:ln>
          <a:effec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r>
              <a:rPr lang="zh-CN" altLang="en-US" sz="3600" dirty="0" smtClean="0">
                <a:solidFill>
                  <a:srgbClr val="376092"/>
                </a:solidFill>
                <a:latin typeface="微软雅黑" charset="0"/>
                <a:ea typeface="微软雅黑" charset="0"/>
              </a:rPr>
              <a:t>谢谢观看！</a:t>
            </a:r>
            <a:endParaRPr lang="zh-CN" altLang="en-US" sz="3600" dirty="0">
              <a:solidFill>
                <a:srgbClr val="376092"/>
              </a:solidFill>
              <a:latin typeface="微软雅黑" charset="0"/>
              <a:ea typeface="微软雅黑" charset="0"/>
            </a:endParaRPr>
          </a:p>
        </p:txBody>
      </p:sp>
      <p:sp>
        <p:nvSpPr>
          <p:cNvPr id="2" name="幻灯片编号占位符 1"/>
          <p:cNvSpPr>
            <a:spLocks noGrp="1"/>
          </p:cNvSpPr>
          <p:nvPr>
            <p:ph type="sldNum" sz="quarter" idx="16"/>
          </p:nvPr>
        </p:nvSpPr>
        <p:spPr/>
        <p:txBody>
          <a:bodyPr/>
          <a:lstStyle/>
          <a:p>
            <a:pPr>
              <a:defRPr/>
            </a:pPr>
            <a:fld id="{EFDB7374-53C3-4B4A-9887-30D76C68A1CA}" type="slidenum">
              <a:rPr lang="en-US" altLang="zh-CN" smtClean="0"/>
              <a:pPr>
                <a:defRPr/>
              </a:pPr>
              <a:t>42</a:t>
            </a:fld>
            <a:endParaRPr lang="en-US" altLang="zh-CN"/>
          </a:p>
        </p:txBody>
      </p:sp>
    </p:spTree>
    <p:extLst>
      <p:ext uri="{BB962C8B-B14F-4D97-AF65-F5344CB8AC3E}">
        <p14:creationId xmlns:p14="http://schemas.microsoft.com/office/powerpoint/2010/main" val="1655418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a:latin typeface="+mn-ea"/>
                <a:ea typeface="+mn-ea"/>
              </a:rPr>
              <a:t>马尔科夫链</a:t>
            </a:r>
          </a:p>
        </p:txBody>
      </p:sp>
      <p:sp>
        <p:nvSpPr>
          <p:cNvPr id="21507" name="Rectangle 3"/>
          <p:cNvSpPr>
            <a:spLocks noGrp="1" noChangeArrowheads="1"/>
          </p:cNvSpPr>
          <p:nvPr>
            <p:ph type="body" idx="1"/>
          </p:nvPr>
        </p:nvSpPr>
        <p:spPr>
          <a:xfrm>
            <a:off x="685800" y="1295400"/>
            <a:ext cx="7772400" cy="4800600"/>
          </a:xfrm>
        </p:spPr>
        <p:txBody>
          <a:bodyPr/>
          <a:lstStyle/>
          <a:p>
            <a:pPr algn="just">
              <a:lnSpc>
                <a:spcPct val="90000"/>
              </a:lnSpc>
            </a:pPr>
            <a:r>
              <a:rPr lang="zh-CN" altLang="en-US" sz="2800" b="1" dirty="0">
                <a:solidFill>
                  <a:schemeClr val="tx2"/>
                </a:solidFill>
                <a:latin typeface="+mn-ea"/>
                <a:ea typeface="+mn-ea"/>
              </a:rPr>
              <a:t>时间</a:t>
            </a:r>
            <a:r>
              <a:rPr lang="zh-CN" altLang="en-US" sz="2800" dirty="0">
                <a:latin typeface="+mn-ea"/>
                <a:ea typeface="+mn-ea"/>
              </a:rPr>
              <a:t>和</a:t>
            </a:r>
            <a:r>
              <a:rPr lang="zh-CN" altLang="en-US" sz="2800" b="1" dirty="0">
                <a:solidFill>
                  <a:schemeClr val="tx2"/>
                </a:solidFill>
                <a:latin typeface="+mn-ea"/>
                <a:ea typeface="+mn-ea"/>
              </a:rPr>
              <a:t>状态</a:t>
            </a:r>
            <a:r>
              <a:rPr lang="zh-CN" altLang="en-US" sz="2800" dirty="0">
                <a:latin typeface="+mn-ea"/>
                <a:ea typeface="+mn-ea"/>
              </a:rPr>
              <a:t>都离散的马尔科夫过程称为</a:t>
            </a:r>
            <a:r>
              <a:rPr lang="zh-CN" altLang="en-US" sz="2800" dirty="0" smtClean="0">
                <a:latin typeface="+mn-ea"/>
                <a:ea typeface="+mn-ea"/>
              </a:rPr>
              <a:t>马尔科夫链，</a:t>
            </a:r>
          </a:p>
          <a:p>
            <a:pPr lvl="1" algn="just">
              <a:lnSpc>
                <a:spcPct val="90000"/>
              </a:lnSpc>
            </a:pPr>
            <a:r>
              <a:rPr lang="zh-CN" altLang="en-US" dirty="0">
                <a:latin typeface="+mn-ea"/>
                <a:ea typeface="+mn-ea"/>
              </a:rPr>
              <a:t>记作</a:t>
            </a:r>
            <a:r>
              <a:rPr lang="en-US" altLang="zh-CN" dirty="0">
                <a:latin typeface="+mn-ea"/>
                <a:ea typeface="+mn-ea"/>
              </a:rPr>
              <a:t>{</a:t>
            </a:r>
            <a:r>
              <a:rPr lang="en-US" altLang="zh-CN" dirty="0" err="1">
                <a:latin typeface="+mn-ea"/>
                <a:ea typeface="+mn-ea"/>
              </a:rPr>
              <a:t>Xn</a:t>
            </a:r>
            <a:r>
              <a:rPr lang="en-US" altLang="zh-CN" dirty="0">
                <a:latin typeface="+mn-ea"/>
                <a:ea typeface="+mn-ea"/>
              </a:rPr>
              <a:t> = X(n), n = 0,1,2,…}</a:t>
            </a:r>
            <a:endParaRPr lang="zh-CN" altLang="en-US" dirty="0">
              <a:latin typeface="+mn-ea"/>
              <a:ea typeface="+mn-ea"/>
            </a:endParaRPr>
          </a:p>
          <a:p>
            <a:pPr lvl="1" algn="just">
              <a:lnSpc>
                <a:spcPct val="90000"/>
              </a:lnSpc>
            </a:pPr>
            <a:r>
              <a:rPr lang="zh-CN" altLang="en-US" dirty="0">
                <a:latin typeface="+mn-ea"/>
                <a:ea typeface="+mn-ea"/>
              </a:rPr>
              <a:t>在时间集</a:t>
            </a:r>
            <a:r>
              <a:rPr lang="en-US" altLang="zh-CN" dirty="0">
                <a:latin typeface="+mn-ea"/>
                <a:ea typeface="+mn-ea"/>
              </a:rPr>
              <a:t>T1 = {0,1,2,…}</a:t>
            </a:r>
            <a:r>
              <a:rPr lang="zh-CN" altLang="en-US" dirty="0">
                <a:latin typeface="+mn-ea"/>
                <a:ea typeface="+mn-ea"/>
              </a:rPr>
              <a:t>上对离散状态的过程相继观察的结果</a:t>
            </a:r>
          </a:p>
          <a:p>
            <a:pPr lvl="1" algn="just">
              <a:lnSpc>
                <a:spcPct val="90000"/>
              </a:lnSpc>
            </a:pPr>
            <a:endParaRPr lang="zh-CN" altLang="en-US" sz="2400" dirty="0">
              <a:latin typeface="+mn-ea"/>
              <a:ea typeface="+mn-ea"/>
            </a:endParaRPr>
          </a:p>
          <a:p>
            <a:pPr algn="just">
              <a:lnSpc>
                <a:spcPct val="90000"/>
              </a:lnSpc>
            </a:pPr>
            <a:r>
              <a:rPr lang="zh-CN" altLang="en-US" sz="2800" dirty="0">
                <a:latin typeface="+mn-ea"/>
                <a:ea typeface="+mn-ea"/>
              </a:rPr>
              <a:t>链的状态空间记做</a:t>
            </a:r>
            <a:r>
              <a:rPr lang="en-US" altLang="zh-CN" sz="2800" dirty="0">
                <a:latin typeface="+mn-ea"/>
                <a:ea typeface="+mn-ea"/>
              </a:rPr>
              <a:t>I = {a</a:t>
            </a:r>
            <a:r>
              <a:rPr lang="en-US" altLang="zh-CN" sz="2800" baseline="-30000" dirty="0">
                <a:latin typeface="+mn-ea"/>
                <a:ea typeface="+mn-ea"/>
              </a:rPr>
              <a:t>1</a:t>
            </a:r>
            <a:r>
              <a:rPr lang="en-US" altLang="zh-CN" sz="2800" dirty="0">
                <a:latin typeface="+mn-ea"/>
                <a:ea typeface="+mn-ea"/>
              </a:rPr>
              <a:t>, a</a:t>
            </a:r>
            <a:r>
              <a:rPr lang="en-US" altLang="zh-CN" sz="2800" baseline="-30000" dirty="0">
                <a:latin typeface="+mn-ea"/>
                <a:ea typeface="+mn-ea"/>
              </a:rPr>
              <a:t>2</a:t>
            </a:r>
            <a:r>
              <a:rPr lang="en-US" altLang="zh-CN" sz="2800" dirty="0">
                <a:latin typeface="+mn-ea"/>
                <a:ea typeface="+mn-ea"/>
              </a:rPr>
              <a:t>,…}, </a:t>
            </a:r>
            <a:r>
              <a:rPr lang="en-US" altLang="zh-CN" sz="2800" dirty="0" err="1">
                <a:latin typeface="+mn-ea"/>
                <a:ea typeface="+mn-ea"/>
              </a:rPr>
              <a:t>a</a:t>
            </a:r>
            <a:r>
              <a:rPr lang="en-US" altLang="zh-CN" sz="2800" baseline="-30000" dirty="0" err="1">
                <a:latin typeface="+mn-ea"/>
                <a:ea typeface="+mn-ea"/>
              </a:rPr>
              <a:t>i</a:t>
            </a:r>
            <a:r>
              <a:rPr lang="en-US" altLang="zh-CN" sz="2800" dirty="0" err="1">
                <a:latin typeface="+mn-ea"/>
                <a:ea typeface="+mn-ea"/>
              </a:rPr>
              <a:t>∈R</a:t>
            </a:r>
            <a:r>
              <a:rPr lang="en-US" altLang="zh-CN" sz="2800" dirty="0">
                <a:latin typeface="+mn-ea"/>
                <a:ea typeface="+mn-ea"/>
              </a:rPr>
              <a:t>. </a:t>
            </a:r>
          </a:p>
          <a:p>
            <a:pPr algn="just">
              <a:lnSpc>
                <a:spcPct val="90000"/>
              </a:lnSpc>
            </a:pPr>
            <a:endParaRPr lang="en-US" altLang="zh-CN" sz="2800" dirty="0">
              <a:latin typeface="+mn-ea"/>
              <a:ea typeface="+mn-ea"/>
            </a:endParaRPr>
          </a:p>
          <a:p>
            <a:pPr>
              <a:lnSpc>
                <a:spcPct val="90000"/>
              </a:lnSpc>
            </a:pPr>
            <a:r>
              <a:rPr lang="zh-CN" altLang="en-US" sz="2800" dirty="0">
                <a:latin typeface="+mn-ea"/>
                <a:ea typeface="+mn-ea"/>
              </a:rPr>
              <a:t>条件概率</a:t>
            </a:r>
            <a:r>
              <a:rPr lang="en-US" altLang="zh-CN" sz="2800" dirty="0" err="1">
                <a:latin typeface="+mn-ea"/>
                <a:ea typeface="+mn-ea"/>
              </a:rPr>
              <a:t>P</a:t>
            </a:r>
            <a:r>
              <a:rPr lang="en-US" altLang="zh-CN" sz="2800" baseline="-30000" dirty="0" err="1">
                <a:latin typeface="+mn-ea"/>
                <a:ea typeface="+mn-ea"/>
              </a:rPr>
              <a:t>ij</a:t>
            </a:r>
            <a:r>
              <a:rPr lang="en-US" altLang="zh-CN" sz="2800" baseline="-30000" dirty="0">
                <a:latin typeface="+mn-ea"/>
                <a:ea typeface="+mn-ea"/>
              </a:rPr>
              <a:t> </a:t>
            </a:r>
            <a:r>
              <a:rPr lang="en-US" altLang="zh-CN" sz="2800" dirty="0">
                <a:latin typeface="+mn-ea"/>
                <a:ea typeface="+mn-ea"/>
              </a:rPr>
              <a:t>(</a:t>
            </a:r>
            <a:r>
              <a:rPr lang="en-US" altLang="zh-CN" sz="2800" baseline="-30000" dirty="0">
                <a:latin typeface="+mn-ea"/>
                <a:ea typeface="+mn-ea"/>
              </a:rPr>
              <a:t> </a:t>
            </a:r>
            <a:r>
              <a:rPr lang="en-US" altLang="zh-CN" sz="2800" dirty="0">
                <a:latin typeface="+mn-ea"/>
                <a:ea typeface="+mn-ea"/>
              </a:rPr>
              <a:t>m ,</a:t>
            </a:r>
            <a:r>
              <a:rPr lang="en-US" altLang="zh-CN" sz="2800" dirty="0" err="1">
                <a:latin typeface="+mn-ea"/>
                <a:ea typeface="+mn-ea"/>
              </a:rPr>
              <a:t>m+n</a:t>
            </a:r>
            <a:r>
              <a:rPr lang="en-US" altLang="zh-CN" sz="2800" dirty="0">
                <a:latin typeface="+mn-ea"/>
                <a:ea typeface="+mn-ea"/>
              </a:rPr>
              <a:t>)=P{</a:t>
            </a:r>
            <a:r>
              <a:rPr lang="en-US" altLang="zh-CN" sz="2800" dirty="0" err="1">
                <a:latin typeface="+mn-ea"/>
                <a:ea typeface="+mn-ea"/>
              </a:rPr>
              <a:t>X</a:t>
            </a:r>
            <a:r>
              <a:rPr lang="en-US" altLang="zh-CN" sz="2800" baseline="-30000" dirty="0" err="1">
                <a:latin typeface="+mn-ea"/>
                <a:ea typeface="+mn-ea"/>
              </a:rPr>
              <a:t>m+n</a:t>
            </a:r>
            <a:r>
              <a:rPr lang="en-US" altLang="zh-CN" sz="2800" dirty="0">
                <a:latin typeface="+mn-ea"/>
                <a:ea typeface="+mn-ea"/>
              </a:rPr>
              <a:t> = </a:t>
            </a:r>
            <a:r>
              <a:rPr lang="en-US" altLang="zh-CN" sz="2800" dirty="0" err="1">
                <a:latin typeface="+mn-ea"/>
                <a:ea typeface="+mn-ea"/>
              </a:rPr>
              <a:t>a</a:t>
            </a:r>
            <a:r>
              <a:rPr lang="en-US" altLang="zh-CN" sz="2800" baseline="-30000" dirty="0" err="1">
                <a:latin typeface="+mn-ea"/>
                <a:ea typeface="+mn-ea"/>
              </a:rPr>
              <a:t>j</a:t>
            </a:r>
            <a:r>
              <a:rPr lang="en-US" altLang="zh-CN" sz="2800" dirty="0" err="1">
                <a:latin typeface="+mn-ea"/>
                <a:ea typeface="+mn-ea"/>
              </a:rPr>
              <a:t>|X</a:t>
            </a:r>
            <a:r>
              <a:rPr lang="en-US" altLang="zh-CN" sz="2800" baseline="-30000" dirty="0" err="1">
                <a:latin typeface="+mn-ea"/>
                <a:ea typeface="+mn-ea"/>
              </a:rPr>
              <a:t>m</a:t>
            </a:r>
            <a:r>
              <a:rPr lang="en-US" altLang="zh-CN" sz="2800" dirty="0">
                <a:latin typeface="+mn-ea"/>
                <a:ea typeface="+mn-ea"/>
              </a:rPr>
              <a:t> = </a:t>
            </a:r>
            <a:r>
              <a:rPr lang="en-US" altLang="zh-CN" sz="2800" dirty="0" err="1">
                <a:latin typeface="+mn-ea"/>
                <a:ea typeface="+mn-ea"/>
              </a:rPr>
              <a:t>a</a:t>
            </a:r>
            <a:r>
              <a:rPr lang="en-US" altLang="zh-CN" sz="2800" baseline="-30000" dirty="0" err="1">
                <a:latin typeface="+mn-ea"/>
                <a:ea typeface="+mn-ea"/>
              </a:rPr>
              <a:t>i</a:t>
            </a:r>
            <a:r>
              <a:rPr lang="en-US" altLang="zh-CN" sz="2800" dirty="0">
                <a:latin typeface="+mn-ea"/>
                <a:ea typeface="+mn-ea"/>
              </a:rPr>
              <a:t>} </a:t>
            </a:r>
            <a:r>
              <a:rPr lang="zh-CN" altLang="en-US" sz="2800" dirty="0">
                <a:latin typeface="+mn-ea"/>
                <a:ea typeface="+mn-ea"/>
              </a:rPr>
              <a:t>为马氏链在时刻</a:t>
            </a:r>
            <a:r>
              <a:rPr lang="en-US" altLang="zh-CN" sz="2800" dirty="0">
                <a:latin typeface="+mn-ea"/>
                <a:ea typeface="+mn-ea"/>
              </a:rPr>
              <a:t>m</a:t>
            </a:r>
            <a:r>
              <a:rPr lang="zh-CN" altLang="en-US" sz="2800" dirty="0">
                <a:latin typeface="+mn-ea"/>
                <a:ea typeface="+mn-ea"/>
              </a:rPr>
              <a:t>处于状态</a:t>
            </a:r>
            <a:r>
              <a:rPr lang="en-US" altLang="zh-CN" sz="2800" dirty="0" err="1">
                <a:latin typeface="+mn-ea"/>
                <a:ea typeface="+mn-ea"/>
              </a:rPr>
              <a:t>a</a:t>
            </a:r>
            <a:r>
              <a:rPr lang="en-US" altLang="zh-CN" sz="2800" baseline="-30000" dirty="0" err="1">
                <a:latin typeface="+mn-ea"/>
                <a:ea typeface="+mn-ea"/>
              </a:rPr>
              <a:t>i</a:t>
            </a:r>
            <a:r>
              <a:rPr lang="zh-CN" altLang="en-US" sz="2800" dirty="0">
                <a:latin typeface="+mn-ea"/>
                <a:ea typeface="+mn-ea"/>
              </a:rPr>
              <a:t>条件下，在时刻</a:t>
            </a:r>
            <a:r>
              <a:rPr lang="en-US" altLang="zh-CN" sz="2800" dirty="0" err="1">
                <a:latin typeface="+mn-ea"/>
                <a:ea typeface="+mn-ea"/>
              </a:rPr>
              <a:t>m+n</a:t>
            </a:r>
            <a:r>
              <a:rPr lang="zh-CN" altLang="en-US" sz="2800" dirty="0">
                <a:latin typeface="+mn-ea"/>
                <a:ea typeface="+mn-ea"/>
              </a:rPr>
              <a:t>转移到状态</a:t>
            </a:r>
            <a:r>
              <a:rPr lang="en-US" altLang="zh-CN" sz="2800" dirty="0" err="1">
                <a:latin typeface="+mn-ea"/>
                <a:ea typeface="+mn-ea"/>
              </a:rPr>
              <a:t>a</a:t>
            </a:r>
            <a:r>
              <a:rPr lang="en-US" altLang="zh-CN" sz="2800" baseline="-30000" dirty="0" err="1">
                <a:latin typeface="+mn-ea"/>
                <a:ea typeface="+mn-ea"/>
              </a:rPr>
              <a:t>j</a:t>
            </a:r>
            <a:r>
              <a:rPr lang="zh-CN" altLang="en-US" sz="2800" dirty="0">
                <a:latin typeface="+mn-ea"/>
                <a:ea typeface="+mn-ea"/>
              </a:rPr>
              <a:t>的</a:t>
            </a:r>
            <a:r>
              <a:rPr lang="zh-CN" altLang="en-US" sz="2800" b="1" dirty="0">
                <a:solidFill>
                  <a:schemeClr val="tx2"/>
                </a:solidFill>
                <a:latin typeface="+mn-ea"/>
                <a:ea typeface="+mn-ea"/>
              </a:rPr>
              <a:t>转移概率</a:t>
            </a:r>
            <a:r>
              <a:rPr lang="zh-CN" altLang="en-US" sz="2800" dirty="0">
                <a:latin typeface="+mn-ea"/>
                <a:ea typeface="+mn-ea"/>
              </a:rPr>
              <a:t>。</a:t>
            </a:r>
          </a:p>
          <a:p>
            <a:pPr>
              <a:lnSpc>
                <a:spcPct val="90000"/>
              </a:lnSpc>
            </a:pPr>
            <a:endParaRPr lang="zh-CN" altLang="en-US" sz="2800" dirty="0">
              <a:latin typeface="宋体" charset="0"/>
            </a:endParaRPr>
          </a:p>
          <a:p>
            <a:pPr algn="just">
              <a:lnSpc>
                <a:spcPct val="90000"/>
              </a:lnSpc>
            </a:pPr>
            <a:endParaRPr lang="zh-CN" altLang="en-US" sz="2800" dirty="0"/>
          </a:p>
        </p:txBody>
      </p:sp>
    </p:spTree>
    <p:extLst>
      <p:ext uri="{BB962C8B-B14F-4D97-AF65-F5344CB8AC3E}">
        <p14:creationId xmlns:p14="http://schemas.microsoft.com/office/powerpoint/2010/main" val="289602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027"/>
          <p:cNvSpPr txBox="1">
            <a:spLocks noChangeArrowheads="1"/>
          </p:cNvSpPr>
          <p:nvPr/>
        </p:nvSpPr>
        <p:spPr bwMode="auto">
          <a:xfrm>
            <a:off x="533400" y="1752600"/>
            <a:ext cx="8382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Char char="•"/>
            </a:pPr>
            <a:r>
              <a:rPr lang="en-US" altLang="zh-CN" dirty="0"/>
              <a:t> Set of states: </a:t>
            </a:r>
          </a:p>
          <a:p>
            <a:pPr>
              <a:buFontTx/>
              <a:buChar char="•"/>
            </a:pPr>
            <a:r>
              <a:rPr lang="en-US" altLang="zh-CN" dirty="0"/>
              <a:t> Process moves from one state to another generating </a:t>
            </a:r>
            <a:r>
              <a:rPr lang="en-US" altLang="zh-CN" dirty="0" smtClean="0"/>
              <a:t>a</a:t>
            </a:r>
            <a:r>
              <a:rPr lang="zh-CN" altLang="en-US" dirty="0" smtClean="0"/>
              <a:t> </a:t>
            </a:r>
            <a:r>
              <a:rPr lang="en-US" altLang="zh-CN" dirty="0" smtClean="0"/>
              <a:t>sequence </a:t>
            </a:r>
            <a:r>
              <a:rPr lang="en-US" altLang="zh-CN" dirty="0"/>
              <a:t>of states :  </a:t>
            </a:r>
            <a:endParaRPr lang="zh-CN" altLang="en-US" dirty="0" smtClean="0"/>
          </a:p>
          <a:p>
            <a:pPr>
              <a:buFontTx/>
              <a:buChar char="•"/>
            </a:pPr>
            <a:endParaRPr lang="zh-CN" altLang="en-US" dirty="0"/>
          </a:p>
          <a:p>
            <a:endParaRPr lang="en-US" altLang="zh-CN" dirty="0"/>
          </a:p>
          <a:p>
            <a:pPr>
              <a:buFontTx/>
              <a:buChar char="•"/>
            </a:pPr>
            <a:r>
              <a:rPr lang="en-US" altLang="zh-CN" dirty="0"/>
              <a:t> Markov chain property:  probability of each subsequent state depends only on what was the previous state:</a:t>
            </a:r>
          </a:p>
          <a:p>
            <a:r>
              <a:rPr lang="en-US" altLang="zh-CN" dirty="0"/>
              <a:t>	</a:t>
            </a:r>
          </a:p>
          <a:p>
            <a:endParaRPr lang="en-US" altLang="zh-CN" dirty="0"/>
          </a:p>
          <a:p>
            <a:pPr>
              <a:buFontTx/>
              <a:buChar char="•"/>
            </a:pPr>
            <a:r>
              <a:rPr lang="en-US" altLang="zh-CN" dirty="0"/>
              <a:t> To define Markov model, the following probabilities have to be specified: transition probabilities </a:t>
            </a:r>
            <a:r>
              <a:rPr lang="en-US" altLang="zh-CN" dirty="0" smtClean="0"/>
              <a:t>                              </a:t>
            </a:r>
            <a:r>
              <a:rPr lang="zh-CN" altLang="en-US" dirty="0" smtClean="0"/>
              <a:t>     </a:t>
            </a:r>
          </a:p>
          <a:p>
            <a:pPr>
              <a:buFontTx/>
              <a:buChar char="•"/>
            </a:pPr>
            <a:endParaRPr lang="zh-CN" altLang="en-US" dirty="0"/>
          </a:p>
          <a:p>
            <a:r>
              <a:rPr lang="en-US" altLang="zh-CN" dirty="0" smtClean="0"/>
              <a:t>and </a:t>
            </a:r>
            <a:r>
              <a:rPr lang="en-US" altLang="zh-CN" dirty="0"/>
              <a:t>initial probabilities</a:t>
            </a:r>
          </a:p>
          <a:p>
            <a:pPr>
              <a:buFontTx/>
              <a:buChar char="•"/>
            </a:pPr>
            <a:endParaRPr lang="en-US" altLang="zh-CN" dirty="0"/>
          </a:p>
        </p:txBody>
      </p:sp>
      <p:graphicFrame>
        <p:nvGraphicFramePr>
          <p:cNvPr id="6149" name="Object 1029"/>
          <p:cNvGraphicFramePr>
            <a:graphicFrameLocks noChangeAspect="1"/>
          </p:cNvGraphicFramePr>
          <p:nvPr/>
        </p:nvGraphicFramePr>
        <p:xfrm>
          <a:off x="2438400" y="1676400"/>
          <a:ext cx="1981200" cy="533400"/>
        </p:xfrm>
        <a:graphic>
          <a:graphicData uri="http://schemas.openxmlformats.org/presentationml/2006/ole">
            <mc:AlternateContent xmlns:mc="http://schemas.openxmlformats.org/markup-compatibility/2006">
              <mc:Choice xmlns:v="urn:schemas-microsoft-com:vml" Requires="v">
                <p:oleObj spid="_x0000_s1552" name="Equation" r:id="rId3" imgW="850680" imgH="228600" progId="Equation.3">
                  <p:embed/>
                </p:oleObj>
              </mc:Choice>
              <mc:Fallback>
                <p:oleObj name="Equation" r:id="rId3" imgW="8506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676400"/>
                        <a:ext cx="1981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50" name="Object 1030"/>
          <p:cNvGraphicFramePr>
            <a:graphicFrameLocks noChangeAspect="1"/>
          </p:cNvGraphicFramePr>
          <p:nvPr>
            <p:extLst>
              <p:ext uri="{D42A27DB-BD31-4B8C-83A1-F6EECF244321}">
                <p14:modId xmlns:p14="http://schemas.microsoft.com/office/powerpoint/2010/main" val="917378961"/>
              </p:ext>
            </p:extLst>
          </p:nvPr>
        </p:nvGraphicFramePr>
        <p:xfrm>
          <a:off x="2493962" y="2283991"/>
          <a:ext cx="2306638" cy="533400"/>
        </p:xfrm>
        <a:graphic>
          <a:graphicData uri="http://schemas.openxmlformats.org/presentationml/2006/ole">
            <mc:AlternateContent xmlns:mc="http://schemas.openxmlformats.org/markup-compatibility/2006">
              <mc:Choice xmlns:v="urn:schemas-microsoft-com:vml" Requires="v">
                <p:oleObj spid="_x0000_s1553" name="Equation" r:id="rId5" imgW="990360" imgH="228600" progId="Equation.3">
                  <p:embed/>
                </p:oleObj>
              </mc:Choice>
              <mc:Fallback>
                <p:oleObj name="Equation" r:id="rId5" imgW="9903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962" y="2283991"/>
                        <a:ext cx="23066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51" name="Object 1031"/>
          <p:cNvGraphicFramePr>
            <a:graphicFrameLocks noChangeAspect="1"/>
          </p:cNvGraphicFramePr>
          <p:nvPr>
            <p:extLst>
              <p:ext uri="{D42A27DB-BD31-4B8C-83A1-F6EECF244321}">
                <p14:modId xmlns:p14="http://schemas.microsoft.com/office/powerpoint/2010/main" val="452061894"/>
              </p:ext>
            </p:extLst>
          </p:nvPr>
        </p:nvGraphicFramePr>
        <p:xfrm>
          <a:off x="2057400" y="3429000"/>
          <a:ext cx="5027613" cy="533400"/>
        </p:xfrm>
        <a:graphic>
          <a:graphicData uri="http://schemas.openxmlformats.org/presentationml/2006/ole">
            <mc:AlternateContent xmlns:mc="http://schemas.openxmlformats.org/markup-compatibility/2006">
              <mc:Choice xmlns:v="urn:schemas-microsoft-com:vml" Requires="v">
                <p:oleObj spid="_x0000_s1554" name="Equation" r:id="rId7" imgW="2158920" imgH="228600" progId="Equation.3">
                  <p:embed/>
                </p:oleObj>
              </mc:Choice>
              <mc:Fallback>
                <p:oleObj name="Equation" r:id="rId7" imgW="21589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429000"/>
                        <a:ext cx="50276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52" name="Object 1032"/>
          <p:cNvGraphicFramePr>
            <a:graphicFrameLocks noChangeAspect="1"/>
          </p:cNvGraphicFramePr>
          <p:nvPr>
            <p:extLst>
              <p:ext uri="{D42A27DB-BD31-4B8C-83A1-F6EECF244321}">
                <p14:modId xmlns:p14="http://schemas.microsoft.com/office/powerpoint/2010/main" val="114633410"/>
              </p:ext>
            </p:extLst>
          </p:nvPr>
        </p:nvGraphicFramePr>
        <p:xfrm>
          <a:off x="2964110" y="4149080"/>
          <a:ext cx="2039938" cy="563563"/>
        </p:xfrm>
        <a:graphic>
          <a:graphicData uri="http://schemas.openxmlformats.org/presentationml/2006/ole">
            <mc:AlternateContent xmlns:mc="http://schemas.openxmlformats.org/markup-compatibility/2006">
              <mc:Choice xmlns:v="urn:schemas-microsoft-com:vml" Requires="v">
                <p:oleObj spid="_x0000_s1555" name="Equation" r:id="rId9" imgW="876240" imgH="241200" progId="Equation.3">
                  <p:embed/>
                </p:oleObj>
              </mc:Choice>
              <mc:Fallback>
                <p:oleObj name="Equation" r:id="rId9" imgW="87624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4110" y="4149080"/>
                        <a:ext cx="2039938"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153" name="Object 1033"/>
          <p:cNvGraphicFramePr>
            <a:graphicFrameLocks noChangeAspect="1"/>
          </p:cNvGraphicFramePr>
          <p:nvPr>
            <p:extLst>
              <p:ext uri="{D42A27DB-BD31-4B8C-83A1-F6EECF244321}">
                <p14:modId xmlns:p14="http://schemas.microsoft.com/office/powerpoint/2010/main" val="909029661"/>
              </p:ext>
            </p:extLst>
          </p:nvPr>
        </p:nvGraphicFramePr>
        <p:xfrm>
          <a:off x="3063081" y="4788843"/>
          <a:ext cx="1508125" cy="533400"/>
        </p:xfrm>
        <a:graphic>
          <a:graphicData uri="http://schemas.openxmlformats.org/presentationml/2006/ole">
            <mc:AlternateContent xmlns:mc="http://schemas.openxmlformats.org/markup-compatibility/2006">
              <mc:Choice xmlns:v="urn:schemas-microsoft-com:vml" Requires="v">
                <p:oleObj spid="_x0000_s1556" name="Equation" r:id="rId11" imgW="647640" imgH="228600" progId="Equation.3">
                  <p:embed/>
                </p:oleObj>
              </mc:Choice>
              <mc:Fallback>
                <p:oleObj name="Equation" r:id="rId11" imgW="6476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3081" y="4788843"/>
                        <a:ext cx="15081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9" name="Rectangle 21"/>
          <p:cNvSpPr txBox="1">
            <a:spLocks noChangeArrowheads="1"/>
          </p:cNvSpPr>
          <p:nvPr/>
        </p:nvSpPr>
        <p:spPr bwMode="auto">
          <a:xfrm>
            <a:off x="832048" y="228600"/>
            <a:ext cx="7772400" cy="1143000"/>
          </a:xfrm>
          <a:prstGeom prst="rect">
            <a:avLst/>
          </a:prstGeom>
          <a:noFill/>
          <a:ln>
            <a:noFill/>
          </a:ln>
        </p:spPr>
        <p:txBody>
          <a:bodyPr vert="horz" wrap="square" lIns="91440" tIns="45720" rIns="91440" bIns="45720" numCol="1" anchor="ctr" anchorCtr="0" compatLnSpc="1"/>
          <a:lstStyle>
            <a:lvl1pPr algn="r" rtl="0" eaLnBrk="1" fontAlgn="base" hangingPunct="1">
              <a:spcBef>
                <a:spcPct val="0"/>
              </a:spcBef>
              <a:spcAft>
                <a:spcPct val="0"/>
              </a:spcAft>
              <a:defRPr lang="zh-CN" altLang="en-US" sz="4000" b="1" i="0" kern="1200" baseline="0" dirty="0" smtClean="0">
                <a:solidFill>
                  <a:schemeClr val="tx1"/>
                </a:solidFill>
                <a:latin typeface="Verdana" panose="020B0604030504040204" pitchFamily="34" charset="0"/>
                <a:ea typeface="隶书" panose="02010509060101010101" pitchFamily="49" charset="-122"/>
                <a:cs typeface="+mj-cs"/>
              </a:defRPr>
            </a:lvl1pPr>
            <a:lvl2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2pPr>
            <a:lvl3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3pPr>
            <a:lvl4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4pPr>
            <a:lvl5pPr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5pPr>
            <a:lvl6pPr marL="4572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9144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13716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1828800" algn="r" rtl="0" eaLnBrk="1" fontAlgn="base" hangingPunct="1">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r>
              <a:rPr lang="zh-CN" altLang="en-US" smtClean="0">
                <a:latin typeface="+mj-ea"/>
                <a:ea typeface="+mj-ea"/>
              </a:rPr>
              <a:t>马尔可夫模型</a:t>
            </a:r>
            <a:endParaRPr lang="zh-CN" altLang="en-US">
              <a:latin typeface="+mj-ea"/>
              <a:ea typeface="+mj-ea"/>
            </a:endParaRPr>
          </a:p>
        </p:txBody>
      </p:sp>
    </p:spTree>
    <p:extLst>
      <p:ext uri="{BB962C8B-B14F-4D97-AF65-F5344CB8AC3E}">
        <p14:creationId xmlns:p14="http://schemas.microsoft.com/office/powerpoint/2010/main" val="49898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86" name="Group 18"/>
          <p:cNvGrpSpPr>
            <a:grpSpLocks/>
          </p:cNvGrpSpPr>
          <p:nvPr/>
        </p:nvGrpSpPr>
        <p:grpSpPr bwMode="auto">
          <a:xfrm>
            <a:off x="1907704" y="1556792"/>
            <a:ext cx="4965700" cy="2043113"/>
            <a:chOff x="768" y="1200"/>
            <a:chExt cx="3128" cy="1287"/>
          </a:xfrm>
        </p:grpSpPr>
        <p:sp>
          <p:nvSpPr>
            <p:cNvPr id="7172" name="Oval 4"/>
            <p:cNvSpPr>
              <a:spLocks noChangeArrowheads="1"/>
            </p:cNvSpPr>
            <p:nvPr/>
          </p:nvSpPr>
          <p:spPr bwMode="auto">
            <a:xfrm>
              <a:off x="816" y="1536"/>
              <a:ext cx="912" cy="52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74" name="Text Box 6"/>
            <p:cNvSpPr txBox="1">
              <a:spLocks noChangeArrowheads="1"/>
            </p:cNvSpPr>
            <p:nvPr/>
          </p:nvSpPr>
          <p:spPr bwMode="auto">
            <a:xfrm>
              <a:off x="998" y="1658"/>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t>Rain</a:t>
              </a:r>
            </a:p>
          </p:txBody>
        </p:sp>
        <p:sp>
          <p:nvSpPr>
            <p:cNvPr id="7175" name="Oval 7"/>
            <p:cNvSpPr>
              <a:spLocks noChangeArrowheads="1"/>
            </p:cNvSpPr>
            <p:nvPr/>
          </p:nvSpPr>
          <p:spPr bwMode="auto">
            <a:xfrm>
              <a:off x="2928" y="1584"/>
              <a:ext cx="912" cy="52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76" name="Text Box 8"/>
            <p:cNvSpPr txBox="1">
              <a:spLocks noChangeArrowheads="1"/>
            </p:cNvSpPr>
            <p:nvPr/>
          </p:nvSpPr>
          <p:spPr bwMode="auto">
            <a:xfrm>
              <a:off x="3216" y="1680"/>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a:t>Dry</a:t>
              </a:r>
            </a:p>
          </p:txBody>
        </p:sp>
        <p:cxnSp>
          <p:nvCxnSpPr>
            <p:cNvPr id="7177" name="AutoShape 9"/>
            <p:cNvCxnSpPr>
              <a:cxnSpLocks noChangeShapeType="1"/>
              <a:stCxn id="7172" idx="7"/>
              <a:endCxn id="7175" idx="1"/>
            </p:cNvCxnSpPr>
            <p:nvPr/>
          </p:nvCxnSpPr>
          <p:spPr bwMode="auto">
            <a:xfrm rot="5400000" flipV="1">
              <a:off x="2304" y="903"/>
              <a:ext cx="48" cy="1468"/>
            </a:xfrm>
            <a:prstGeom prst="curvedConnector3">
              <a:avLst>
                <a:gd name="adj1" fmla="val -46041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78" name="AutoShape 10"/>
            <p:cNvCxnSpPr>
              <a:cxnSpLocks noChangeShapeType="1"/>
              <a:stCxn id="7175" idx="3"/>
              <a:endCxn id="7172" idx="5"/>
            </p:cNvCxnSpPr>
            <p:nvPr/>
          </p:nvCxnSpPr>
          <p:spPr bwMode="auto">
            <a:xfrm rot="16200000" flipV="1">
              <a:off x="2304" y="1277"/>
              <a:ext cx="48" cy="1468"/>
            </a:xfrm>
            <a:prstGeom prst="curvedConnector3">
              <a:avLst>
                <a:gd name="adj1" fmla="val -46041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80" name="AutoShape 12"/>
            <p:cNvCxnSpPr>
              <a:cxnSpLocks noChangeShapeType="1"/>
              <a:stCxn id="7172" idx="0"/>
              <a:endCxn id="7172" idx="2"/>
            </p:cNvCxnSpPr>
            <p:nvPr/>
          </p:nvCxnSpPr>
          <p:spPr bwMode="auto">
            <a:xfrm rot="16200000" flipH="1" flipV="1">
              <a:off x="912" y="1440"/>
              <a:ext cx="264" cy="456"/>
            </a:xfrm>
            <a:prstGeom prst="curvedConnector4">
              <a:avLst>
                <a:gd name="adj1" fmla="val -54546"/>
                <a:gd name="adj2" fmla="val 13157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181" name="AutoShape 13"/>
            <p:cNvCxnSpPr>
              <a:cxnSpLocks noChangeShapeType="1"/>
              <a:stCxn id="7175" idx="4"/>
              <a:endCxn id="7175" idx="6"/>
            </p:cNvCxnSpPr>
            <p:nvPr/>
          </p:nvCxnSpPr>
          <p:spPr bwMode="auto">
            <a:xfrm rot="5400000" flipH="1" flipV="1">
              <a:off x="3480" y="1752"/>
              <a:ext cx="264" cy="456"/>
            </a:xfrm>
            <a:prstGeom prst="curvedConnector4">
              <a:avLst>
                <a:gd name="adj1" fmla="val -54546"/>
                <a:gd name="adj2" fmla="val 13157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82" name="Text Box 14"/>
            <p:cNvSpPr txBox="1">
              <a:spLocks noChangeArrowheads="1"/>
            </p:cNvSpPr>
            <p:nvPr/>
          </p:nvSpPr>
          <p:spPr bwMode="auto">
            <a:xfrm>
              <a:off x="2160" y="1200"/>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800"/>
                <a:t>0.7</a:t>
              </a:r>
            </a:p>
          </p:txBody>
        </p:sp>
        <p:sp>
          <p:nvSpPr>
            <p:cNvPr id="7183" name="Text Box 15"/>
            <p:cNvSpPr txBox="1">
              <a:spLocks noChangeArrowheads="1"/>
            </p:cNvSpPr>
            <p:nvPr/>
          </p:nvSpPr>
          <p:spPr bwMode="auto">
            <a:xfrm>
              <a:off x="768" y="1200"/>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800"/>
                <a:t>0.3</a:t>
              </a:r>
            </a:p>
          </p:txBody>
        </p:sp>
        <p:sp>
          <p:nvSpPr>
            <p:cNvPr id="7184" name="Text Box 16"/>
            <p:cNvSpPr txBox="1">
              <a:spLocks noChangeArrowheads="1"/>
            </p:cNvSpPr>
            <p:nvPr/>
          </p:nvSpPr>
          <p:spPr bwMode="auto">
            <a:xfrm>
              <a:off x="2160" y="2256"/>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800"/>
                <a:t>0.2</a:t>
              </a:r>
            </a:p>
          </p:txBody>
        </p:sp>
        <p:sp>
          <p:nvSpPr>
            <p:cNvPr id="7185" name="Text Box 17"/>
            <p:cNvSpPr txBox="1">
              <a:spLocks noChangeArrowheads="1"/>
            </p:cNvSpPr>
            <p:nvPr/>
          </p:nvSpPr>
          <p:spPr bwMode="auto">
            <a:xfrm>
              <a:off x="3600" y="2256"/>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800"/>
                <a:t>0.8</a:t>
              </a:r>
            </a:p>
          </p:txBody>
        </p:sp>
      </p:grpSp>
      <p:sp>
        <p:nvSpPr>
          <p:cNvPr id="7188" name="Text Box 20"/>
          <p:cNvSpPr txBox="1">
            <a:spLocks noChangeArrowheads="1"/>
          </p:cNvSpPr>
          <p:nvPr/>
        </p:nvSpPr>
        <p:spPr bwMode="auto">
          <a:xfrm>
            <a:off x="892460" y="4084638"/>
            <a:ext cx="7651576"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altLang="zh-CN"/>
              <a:t> Two states : ‘Rain’ and ‘Dry’.</a:t>
            </a:r>
          </a:p>
          <a:p>
            <a:pPr>
              <a:buFontTx/>
              <a:buChar char="•"/>
            </a:pPr>
            <a:r>
              <a:rPr lang="en-US" altLang="zh-CN" dirty="0"/>
              <a:t> Transition probabilities: </a:t>
            </a:r>
            <a:r>
              <a:rPr lang="en-US" altLang="zh-CN" sz="3200" dirty="0"/>
              <a:t>P(</a:t>
            </a:r>
            <a:r>
              <a:rPr lang="en-US" altLang="zh-CN" dirty="0"/>
              <a:t>‘</a:t>
            </a:r>
            <a:r>
              <a:rPr lang="en-US" altLang="zh-CN" dirty="0" err="1"/>
              <a:t>Rain’|‘Rain</a:t>
            </a:r>
            <a:r>
              <a:rPr lang="en-US" altLang="zh-CN" dirty="0"/>
              <a:t>’</a:t>
            </a:r>
            <a:r>
              <a:rPr lang="en-US" altLang="zh-CN" sz="3200" dirty="0"/>
              <a:t>)</a:t>
            </a:r>
            <a:r>
              <a:rPr lang="en-US" altLang="zh-CN" dirty="0"/>
              <a:t>=0.3 , </a:t>
            </a:r>
            <a:r>
              <a:rPr lang="en-US" altLang="zh-CN" sz="3200" dirty="0"/>
              <a:t>P(</a:t>
            </a:r>
            <a:r>
              <a:rPr lang="en-US" altLang="zh-CN" dirty="0"/>
              <a:t>‘</a:t>
            </a:r>
            <a:r>
              <a:rPr lang="en-US" altLang="zh-CN" dirty="0" err="1"/>
              <a:t>Dry’|‘Rain</a:t>
            </a:r>
            <a:r>
              <a:rPr lang="en-US" altLang="zh-CN" dirty="0"/>
              <a:t>’</a:t>
            </a:r>
            <a:r>
              <a:rPr lang="en-US" altLang="zh-CN" sz="3200" dirty="0"/>
              <a:t>)</a:t>
            </a:r>
            <a:r>
              <a:rPr lang="en-US" altLang="zh-CN" dirty="0"/>
              <a:t>=0.7 , </a:t>
            </a:r>
            <a:r>
              <a:rPr lang="en-US" altLang="zh-CN" sz="3200" dirty="0"/>
              <a:t>P(</a:t>
            </a:r>
            <a:r>
              <a:rPr lang="en-US" altLang="zh-CN" dirty="0"/>
              <a:t>‘</a:t>
            </a:r>
            <a:r>
              <a:rPr lang="en-US" altLang="zh-CN" dirty="0" err="1"/>
              <a:t>Rain’|‘Dry</a:t>
            </a:r>
            <a:r>
              <a:rPr lang="en-US" altLang="zh-CN" dirty="0"/>
              <a:t>’</a:t>
            </a:r>
            <a:r>
              <a:rPr lang="en-US" altLang="zh-CN" sz="3200" dirty="0"/>
              <a:t>)</a:t>
            </a:r>
            <a:r>
              <a:rPr lang="en-US" altLang="zh-CN" dirty="0"/>
              <a:t>=0.2, </a:t>
            </a:r>
            <a:r>
              <a:rPr lang="en-US" altLang="zh-CN" sz="3200" dirty="0"/>
              <a:t>P(</a:t>
            </a:r>
            <a:r>
              <a:rPr lang="en-US" altLang="zh-CN" dirty="0"/>
              <a:t>‘</a:t>
            </a:r>
            <a:r>
              <a:rPr lang="en-US" altLang="zh-CN" dirty="0" err="1"/>
              <a:t>Dry’|‘Dry</a:t>
            </a:r>
            <a:r>
              <a:rPr lang="en-US" altLang="zh-CN" dirty="0"/>
              <a:t>’</a:t>
            </a:r>
            <a:r>
              <a:rPr lang="en-US" altLang="zh-CN" sz="3200" dirty="0"/>
              <a:t>)</a:t>
            </a:r>
            <a:r>
              <a:rPr lang="en-US" altLang="zh-CN" dirty="0"/>
              <a:t>=0.8</a:t>
            </a:r>
          </a:p>
          <a:p>
            <a:pPr>
              <a:buFontTx/>
              <a:buChar char="•"/>
            </a:pPr>
            <a:r>
              <a:rPr lang="en-US" altLang="zh-CN" dirty="0"/>
              <a:t> Initial probabilities: say </a:t>
            </a:r>
            <a:r>
              <a:rPr lang="en-US" altLang="zh-CN" sz="3200" dirty="0"/>
              <a:t>P(</a:t>
            </a:r>
            <a:r>
              <a:rPr lang="en-US" altLang="zh-CN" dirty="0"/>
              <a:t>‘Rain’</a:t>
            </a:r>
            <a:r>
              <a:rPr lang="en-US" altLang="zh-CN" sz="3200" dirty="0"/>
              <a:t>)</a:t>
            </a:r>
            <a:r>
              <a:rPr lang="en-US" altLang="zh-CN" dirty="0"/>
              <a:t>=0.4 , </a:t>
            </a:r>
            <a:r>
              <a:rPr lang="en-US" altLang="zh-CN" sz="3200" dirty="0"/>
              <a:t>P(</a:t>
            </a:r>
            <a:r>
              <a:rPr lang="en-US" altLang="zh-CN" dirty="0"/>
              <a:t>‘Dry’</a:t>
            </a:r>
            <a:r>
              <a:rPr lang="en-US" altLang="zh-CN" sz="3200" dirty="0"/>
              <a:t>)</a:t>
            </a:r>
            <a:r>
              <a:rPr lang="en-US" altLang="zh-CN" dirty="0"/>
              <a:t>=0.6 .</a:t>
            </a:r>
          </a:p>
        </p:txBody>
      </p:sp>
      <p:sp>
        <p:nvSpPr>
          <p:cNvPr id="7189" name="Rectangle 21"/>
          <p:cNvSpPr>
            <a:spLocks noGrp="1" noChangeArrowheads="1"/>
          </p:cNvSpPr>
          <p:nvPr>
            <p:ph type="title" idx="4294967295"/>
          </p:nvPr>
        </p:nvSpPr>
        <p:spPr>
          <a:xfrm>
            <a:off x="832048" y="228600"/>
            <a:ext cx="7772400" cy="1143000"/>
          </a:xfrm>
        </p:spPr>
        <p:txBody>
          <a:bodyPr/>
          <a:lstStyle/>
          <a:p>
            <a:r>
              <a:rPr lang="zh-CN" altLang="en-US" dirty="0" smtClean="0">
                <a:latin typeface="+mj-ea"/>
                <a:ea typeface="+mj-ea"/>
              </a:rPr>
              <a:t>马尔可夫模型</a:t>
            </a:r>
            <a:endParaRPr lang="en-US" altLang="zh-CN" dirty="0">
              <a:latin typeface="+mj-ea"/>
              <a:ea typeface="+mj-ea"/>
            </a:endParaRPr>
          </a:p>
        </p:txBody>
      </p:sp>
    </p:spTree>
    <p:extLst>
      <p:ext uri="{BB962C8B-B14F-4D97-AF65-F5344CB8AC3E}">
        <p14:creationId xmlns:p14="http://schemas.microsoft.com/office/powerpoint/2010/main" val="526833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65325" y="60007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zh-CN" altLang="zh-CN" sz="2800"/>
          </a:p>
        </p:txBody>
      </p:sp>
      <p:sp>
        <p:nvSpPr>
          <p:cNvPr id="8196" name="Text Box 4"/>
          <p:cNvSpPr txBox="1">
            <a:spLocks noChangeArrowheads="1"/>
          </p:cNvSpPr>
          <p:nvPr/>
        </p:nvSpPr>
        <p:spPr bwMode="auto">
          <a:xfrm>
            <a:off x="381000" y="1295400"/>
            <a:ext cx="824547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buFontTx/>
              <a:buChar char="•"/>
            </a:pPr>
            <a:r>
              <a:rPr lang="en-US" altLang="zh-CN" dirty="0"/>
              <a:t> By Markov chain property, probability of state sequence can be found by the formula:</a:t>
            </a:r>
          </a:p>
          <a:p>
            <a:pPr>
              <a:buFontTx/>
              <a:buChar char="•"/>
            </a:pPr>
            <a:endParaRPr lang="en-US" altLang="zh-CN" dirty="0"/>
          </a:p>
          <a:p>
            <a:pPr>
              <a:buFontTx/>
              <a:buChar char="•"/>
            </a:pPr>
            <a:endParaRPr lang="en-US" altLang="zh-CN" dirty="0"/>
          </a:p>
          <a:p>
            <a:pPr>
              <a:buFontTx/>
              <a:buChar char="•"/>
            </a:pPr>
            <a:endParaRPr lang="en-US" altLang="zh-CN" dirty="0"/>
          </a:p>
          <a:p>
            <a:pPr>
              <a:buFontTx/>
              <a:buChar char="•"/>
            </a:pPr>
            <a:endParaRPr lang="en-US" altLang="zh-CN" dirty="0"/>
          </a:p>
          <a:p>
            <a:pPr>
              <a:buFontTx/>
              <a:buChar char="•"/>
            </a:pPr>
            <a:endParaRPr lang="en-US" altLang="zh-CN" dirty="0"/>
          </a:p>
          <a:p>
            <a:pPr>
              <a:buFontTx/>
              <a:buChar char="•"/>
            </a:pPr>
            <a:endParaRPr lang="en-US" altLang="zh-CN" dirty="0"/>
          </a:p>
          <a:p>
            <a:r>
              <a:rPr lang="en-US" altLang="zh-CN" dirty="0"/>
              <a:t> </a:t>
            </a:r>
            <a:endParaRPr lang="zh-CN" altLang="en-US" dirty="0" smtClean="0"/>
          </a:p>
          <a:p>
            <a:pPr>
              <a:buFontTx/>
              <a:buChar char="•"/>
            </a:pPr>
            <a:r>
              <a:rPr lang="en-US" altLang="zh-CN" dirty="0" smtClean="0"/>
              <a:t>Suppose </a:t>
            </a:r>
            <a:r>
              <a:rPr lang="en-US" altLang="zh-CN" dirty="0"/>
              <a:t>we want to calculate a probability of a sequence of states in our example,  {‘</a:t>
            </a:r>
            <a:r>
              <a:rPr lang="en-US" altLang="zh-CN" dirty="0" err="1"/>
              <a:t>Dry’,’Dry’,’Rain’,Rain</a:t>
            </a:r>
            <a:r>
              <a:rPr lang="en-US" altLang="zh-CN" dirty="0"/>
              <a:t>’}. </a:t>
            </a:r>
          </a:p>
          <a:p>
            <a:pPr lvl="1"/>
            <a:r>
              <a:rPr lang="en-US" altLang="zh-CN" sz="3200" i="1" dirty="0" smtClean="0">
                <a:latin typeface="+mn-lt"/>
              </a:rPr>
              <a:t>P</a:t>
            </a:r>
            <a:r>
              <a:rPr lang="zh-CN" altLang="en-US" sz="3200" i="1" dirty="0" smtClean="0">
                <a:latin typeface="+mn-lt"/>
              </a:rPr>
              <a:t> </a:t>
            </a:r>
            <a:r>
              <a:rPr lang="en-US" altLang="zh-CN" sz="3200" i="1" dirty="0" smtClean="0">
                <a:latin typeface="+mn-lt"/>
              </a:rPr>
              <a:t>(</a:t>
            </a:r>
            <a:r>
              <a:rPr lang="en-US" altLang="zh-CN" i="1" dirty="0" smtClean="0">
                <a:latin typeface="+mn-lt"/>
              </a:rPr>
              <a:t>{‘</a:t>
            </a:r>
            <a:r>
              <a:rPr lang="en-US" altLang="zh-CN" i="1" dirty="0" err="1">
                <a:latin typeface="+mn-lt"/>
              </a:rPr>
              <a:t>Dry’,’Dry’,’Rain’,Rain</a:t>
            </a:r>
            <a:r>
              <a:rPr lang="en-US" altLang="zh-CN" i="1" dirty="0">
                <a:latin typeface="+mn-lt"/>
              </a:rPr>
              <a:t>’} </a:t>
            </a:r>
            <a:r>
              <a:rPr lang="en-US" altLang="zh-CN" sz="3200" i="1" dirty="0">
                <a:latin typeface="+mn-lt"/>
              </a:rPr>
              <a:t>) </a:t>
            </a:r>
          </a:p>
          <a:p>
            <a:pPr lvl="1"/>
            <a:r>
              <a:rPr lang="en-US" altLang="zh-CN" sz="3200" i="1" dirty="0" smtClean="0">
                <a:latin typeface="+mn-lt"/>
              </a:rPr>
              <a:t>=</a:t>
            </a:r>
            <a:r>
              <a:rPr lang="zh-CN" altLang="en-US" sz="3200" i="1" dirty="0" smtClean="0">
                <a:latin typeface="+mn-lt"/>
              </a:rPr>
              <a:t> </a:t>
            </a:r>
            <a:r>
              <a:rPr lang="en-US" altLang="zh-CN" sz="3200" i="1" dirty="0" smtClean="0">
                <a:latin typeface="+mn-lt"/>
              </a:rPr>
              <a:t>P</a:t>
            </a:r>
            <a:r>
              <a:rPr lang="en-US" altLang="zh-CN" sz="3200" i="1" dirty="0">
                <a:latin typeface="+mn-lt"/>
              </a:rPr>
              <a:t>(</a:t>
            </a:r>
            <a:r>
              <a:rPr lang="en-US" altLang="zh-CN" i="1" dirty="0">
                <a:latin typeface="+mn-lt"/>
              </a:rPr>
              <a:t>‘</a:t>
            </a:r>
            <a:r>
              <a:rPr lang="en-US" altLang="zh-CN" i="1" dirty="0" err="1">
                <a:latin typeface="+mn-lt"/>
              </a:rPr>
              <a:t>Rain’</a:t>
            </a:r>
            <a:r>
              <a:rPr lang="en-US" altLang="zh-CN" sz="3200" i="1" dirty="0" err="1">
                <a:latin typeface="+mn-lt"/>
              </a:rPr>
              <a:t>|</a:t>
            </a:r>
            <a:r>
              <a:rPr lang="en-US" altLang="zh-CN" i="1" dirty="0" err="1">
                <a:latin typeface="+mn-lt"/>
              </a:rPr>
              <a:t>’Rain</a:t>
            </a:r>
            <a:r>
              <a:rPr lang="en-US" altLang="zh-CN" i="1" dirty="0">
                <a:latin typeface="+mn-lt"/>
              </a:rPr>
              <a:t>’</a:t>
            </a:r>
            <a:r>
              <a:rPr lang="en-US" altLang="zh-CN" sz="3200" i="1" dirty="0">
                <a:latin typeface="+mn-lt"/>
              </a:rPr>
              <a:t>) P(</a:t>
            </a:r>
            <a:r>
              <a:rPr lang="en-US" altLang="zh-CN" i="1" dirty="0">
                <a:latin typeface="+mn-lt"/>
              </a:rPr>
              <a:t>‘</a:t>
            </a:r>
            <a:r>
              <a:rPr lang="en-US" altLang="zh-CN" i="1" dirty="0" err="1">
                <a:latin typeface="+mn-lt"/>
              </a:rPr>
              <a:t>Rain’</a:t>
            </a:r>
            <a:r>
              <a:rPr lang="en-US" altLang="zh-CN" sz="3200" i="1" dirty="0" err="1">
                <a:latin typeface="+mn-lt"/>
              </a:rPr>
              <a:t>|</a:t>
            </a:r>
            <a:r>
              <a:rPr lang="en-US" altLang="zh-CN" i="1" dirty="0" err="1">
                <a:latin typeface="+mn-lt"/>
              </a:rPr>
              <a:t>’Dry</a:t>
            </a:r>
            <a:r>
              <a:rPr lang="en-US" altLang="zh-CN" i="1" dirty="0">
                <a:latin typeface="+mn-lt"/>
              </a:rPr>
              <a:t>’</a:t>
            </a:r>
            <a:r>
              <a:rPr lang="en-US" altLang="zh-CN" sz="3200" i="1" dirty="0">
                <a:latin typeface="+mn-lt"/>
              </a:rPr>
              <a:t>) P(</a:t>
            </a:r>
            <a:r>
              <a:rPr lang="en-US" altLang="zh-CN" i="1" dirty="0">
                <a:latin typeface="+mn-lt"/>
              </a:rPr>
              <a:t>‘</a:t>
            </a:r>
            <a:r>
              <a:rPr lang="en-US" altLang="zh-CN" i="1" dirty="0" err="1">
                <a:latin typeface="+mn-lt"/>
              </a:rPr>
              <a:t>Dry’</a:t>
            </a:r>
            <a:r>
              <a:rPr lang="en-US" altLang="zh-CN" sz="3200" i="1" dirty="0" err="1">
                <a:latin typeface="+mn-lt"/>
              </a:rPr>
              <a:t>|</a:t>
            </a:r>
            <a:r>
              <a:rPr lang="en-US" altLang="zh-CN" i="1" dirty="0" err="1">
                <a:latin typeface="+mn-lt"/>
              </a:rPr>
              <a:t>’Dry</a:t>
            </a:r>
            <a:r>
              <a:rPr lang="en-US" altLang="zh-CN" i="1" dirty="0">
                <a:latin typeface="+mn-lt"/>
              </a:rPr>
              <a:t>’</a:t>
            </a:r>
            <a:r>
              <a:rPr lang="en-US" altLang="zh-CN" sz="3200" i="1" dirty="0">
                <a:latin typeface="+mn-lt"/>
              </a:rPr>
              <a:t>) P(</a:t>
            </a:r>
            <a:r>
              <a:rPr lang="en-US" altLang="zh-CN" i="1" dirty="0">
                <a:latin typeface="+mn-lt"/>
              </a:rPr>
              <a:t>‘Dry</a:t>
            </a:r>
            <a:r>
              <a:rPr lang="en-US" altLang="zh-CN" i="1" dirty="0" smtClean="0">
                <a:latin typeface="+mn-lt"/>
              </a:rPr>
              <a:t>’</a:t>
            </a:r>
            <a:r>
              <a:rPr lang="en-US" altLang="zh-CN" sz="3200" i="1" dirty="0" smtClean="0">
                <a:latin typeface="+mn-lt"/>
              </a:rPr>
              <a:t>)</a:t>
            </a:r>
            <a:endParaRPr lang="en-US" altLang="zh-CN" sz="3200" i="1" dirty="0">
              <a:latin typeface="+mn-lt"/>
            </a:endParaRPr>
          </a:p>
          <a:p>
            <a:pPr lvl="1"/>
            <a:r>
              <a:rPr lang="en-US" altLang="zh-CN" sz="3200" i="1" dirty="0" smtClean="0">
                <a:latin typeface="+mn-lt"/>
              </a:rPr>
              <a:t>= </a:t>
            </a:r>
            <a:r>
              <a:rPr lang="en-US" altLang="zh-CN" sz="3200" i="1" dirty="0">
                <a:latin typeface="+mn-lt"/>
              </a:rPr>
              <a:t>0.3*0.2*0.8*0.6</a:t>
            </a:r>
          </a:p>
        </p:txBody>
      </p:sp>
      <p:sp>
        <p:nvSpPr>
          <p:cNvPr id="8197" name="Rectangle 5"/>
          <p:cNvSpPr>
            <a:spLocks noGrp="1" noChangeArrowheads="1"/>
          </p:cNvSpPr>
          <p:nvPr>
            <p:ph type="title" idx="4294967295"/>
          </p:nvPr>
        </p:nvSpPr>
        <p:spPr>
          <a:xfrm>
            <a:off x="533400" y="0"/>
            <a:ext cx="8229600" cy="1295400"/>
          </a:xfrm>
        </p:spPr>
        <p:txBody>
          <a:bodyPr/>
          <a:lstStyle/>
          <a:p>
            <a:r>
              <a:rPr lang="zh-CN" altLang="en-US" dirty="0" smtClean="0"/>
              <a:t>序列概率计算</a:t>
            </a:r>
            <a:endParaRPr lang="en-US" altLang="zh-CN" dirty="0"/>
          </a:p>
        </p:txBody>
      </p:sp>
      <p:graphicFrame>
        <p:nvGraphicFramePr>
          <p:cNvPr id="8198" name="Object 6"/>
          <p:cNvGraphicFramePr>
            <a:graphicFrameLocks noChangeAspect="1"/>
          </p:cNvGraphicFramePr>
          <p:nvPr>
            <p:extLst>
              <p:ext uri="{D42A27DB-BD31-4B8C-83A1-F6EECF244321}">
                <p14:modId xmlns:p14="http://schemas.microsoft.com/office/powerpoint/2010/main" val="2114774507"/>
              </p:ext>
            </p:extLst>
          </p:nvPr>
        </p:nvGraphicFramePr>
        <p:xfrm>
          <a:off x="609600" y="1916832"/>
          <a:ext cx="8161338" cy="1600200"/>
        </p:xfrm>
        <a:graphic>
          <a:graphicData uri="http://schemas.openxmlformats.org/presentationml/2006/ole">
            <mc:AlternateContent xmlns:mc="http://schemas.openxmlformats.org/markup-compatibility/2006">
              <mc:Choice xmlns:v="urn:schemas-microsoft-com:vml" Requires="v">
                <p:oleObj spid="_x0000_s135276" name="Equation" r:id="rId3" imgW="3504960" imgH="685800" progId="Equation.3">
                  <p:embed/>
                </p:oleObj>
              </mc:Choice>
              <mc:Fallback>
                <p:oleObj name="Equation" r:id="rId3" imgW="350496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16832"/>
                        <a:ext cx="8161338"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4801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latin typeface="宋体" charset="0"/>
              </a:rPr>
              <a:t>转移概率矩阵</a:t>
            </a:r>
            <a:endParaRPr lang="zh-CN" altLang="en-US" dirty="0"/>
          </a:p>
        </p:txBody>
      </p:sp>
      <p:sp>
        <p:nvSpPr>
          <p:cNvPr id="40966" name="Rectangle 6"/>
          <p:cNvSpPr>
            <a:spLocks noChangeArrowheads="1"/>
          </p:cNvSpPr>
          <p:nvPr/>
        </p:nvSpPr>
        <p:spPr bwMode="auto">
          <a:xfrm>
            <a:off x="5105400" y="1641475"/>
            <a:ext cx="33528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609600" indent="-609600">
              <a:defRPr kumimoji="1" sz="2400">
                <a:solidFill>
                  <a:schemeClr val="tx1"/>
                </a:solidFill>
                <a:latin typeface="Times New Roman" charset="0"/>
                <a:ea typeface="宋体" charset="0"/>
              </a:defRPr>
            </a:lvl1pPr>
            <a:lvl2pPr marL="990600" indent="-533400">
              <a:defRPr kumimoji="1" sz="2400">
                <a:solidFill>
                  <a:schemeClr val="tx1"/>
                </a:solidFill>
                <a:latin typeface="Times New Roman" charset="0"/>
                <a:ea typeface="宋体" charset="0"/>
              </a:defRPr>
            </a:lvl2pPr>
            <a:lvl3pPr marL="1371600" indent="-457200">
              <a:defRPr kumimoji="1" sz="2400">
                <a:solidFill>
                  <a:schemeClr val="tx1"/>
                </a:solidFill>
                <a:latin typeface="Times New Roman" charset="0"/>
                <a:ea typeface="宋体" charset="0"/>
              </a:defRPr>
            </a:lvl3pPr>
            <a:lvl4pPr marL="1752600" indent="-381000">
              <a:defRPr kumimoji="1" sz="2400">
                <a:solidFill>
                  <a:schemeClr val="tx1"/>
                </a:solidFill>
                <a:latin typeface="Times New Roman" charset="0"/>
                <a:ea typeface="宋体" charset="0"/>
              </a:defRPr>
            </a:lvl4pPr>
            <a:lvl5pPr marL="2209800" indent="-381000">
              <a:defRPr kumimoji="1" sz="2400">
                <a:solidFill>
                  <a:schemeClr val="tx1"/>
                </a:solidFill>
                <a:latin typeface="Times New Roman" charset="0"/>
                <a:ea typeface="宋体" charset="0"/>
              </a:defRPr>
            </a:lvl5pPr>
            <a:lvl6pPr marL="2667000" indent="-381000" fontAlgn="base">
              <a:spcBef>
                <a:spcPct val="0"/>
              </a:spcBef>
              <a:spcAft>
                <a:spcPct val="0"/>
              </a:spcAft>
              <a:defRPr kumimoji="1" sz="2400">
                <a:solidFill>
                  <a:schemeClr val="tx1"/>
                </a:solidFill>
                <a:latin typeface="Times New Roman" charset="0"/>
                <a:ea typeface="宋体" charset="0"/>
              </a:defRPr>
            </a:lvl6pPr>
            <a:lvl7pPr marL="3124200" indent="-381000" fontAlgn="base">
              <a:spcBef>
                <a:spcPct val="0"/>
              </a:spcBef>
              <a:spcAft>
                <a:spcPct val="0"/>
              </a:spcAft>
              <a:defRPr kumimoji="1" sz="2400">
                <a:solidFill>
                  <a:schemeClr val="tx1"/>
                </a:solidFill>
                <a:latin typeface="Times New Roman" charset="0"/>
                <a:ea typeface="宋体" charset="0"/>
              </a:defRPr>
            </a:lvl7pPr>
            <a:lvl8pPr marL="3581400" indent="-381000" fontAlgn="base">
              <a:spcBef>
                <a:spcPct val="0"/>
              </a:spcBef>
              <a:spcAft>
                <a:spcPct val="0"/>
              </a:spcAft>
              <a:defRPr kumimoji="1" sz="2400">
                <a:solidFill>
                  <a:schemeClr val="tx1"/>
                </a:solidFill>
                <a:latin typeface="Times New Roman" charset="0"/>
                <a:ea typeface="宋体" charset="0"/>
              </a:defRPr>
            </a:lvl8pPr>
            <a:lvl9pPr marL="4038600" indent="-381000" fontAlgn="base">
              <a:spcBef>
                <a:spcPct val="0"/>
              </a:spcBef>
              <a:spcAft>
                <a:spcPct val="0"/>
              </a:spcAft>
              <a:defRPr kumimoji="1" sz="2400">
                <a:solidFill>
                  <a:schemeClr val="tx1"/>
                </a:solidFill>
                <a:latin typeface="Times New Roman" charset="0"/>
                <a:ea typeface="宋体" charset="0"/>
              </a:defRPr>
            </a:lvl9pPr>
          </a:lstStyle>
          <a:p>
            <a:pPr algn="just" eaLnBrk="1" hangingPunct="1">
              <a:lnSpc>
                <a:spcPct val="90000"/>
              </a:lnSpc>
              <a:spcBef>
                <a:spcPct val="20000"/>
              </a:spcBef>
              <a:buClr>
                <a:schemeClr val="tx2"/>
              </a:buClr>
              <a:buSzPct val="75000"/>
              <a:buFont typeface="Wingdings" charset="2"/>
              <a:buChar char="n"/>
            </a:pPr>
            <a:endParaRPr lang="zh-CN" altLang="zh-CN" sz="2800">
              <a:effectLst>
                <a:outerShdw blurRad="38100" dist="38100" dir="2700000" algn="tl">
                  <a:srgbClr val="000000"/>
                </a:outerShdw>
              </a:effectLst>
              <a:latin typeface="宋体" charset="0"/>
            </a:endParaRPr>
          </a:p>
        </p:txBody>
      </p:sp>
      <p:sp>
        <p:nvSpPr>
          <p:cNvPr id="40982" name="Oval 22"/>
          <p:cNvSpPr>
            <a:spLocks noChangeArrowheads="1"/>
          </p:cNvSpPr>
          <p:nvPr/>
        </p:nvSpPr>
        <p:spPr bwMode="auto">
          <a:xfrm>
            <a:off x="3801442" y="2852936"/>
            <a:ext cx="1635125" cy="1584176"/>
          </a:xfrm>
          <a:prstGeom prst="ellipse">
            <a:avLst/>
          </a:prstGeom>
          <a:solidFill>
            <a:schemeClr val="bg1">
              <a:lumMod val="65000"/>
            </a:schemeClr>
          </a:solidFill>
          <a:ln w="12700" cap="sq">
            <a:solidFill>
              <a:schemeClr val="tx1"/>
            </a:solidFill>
            <a:round/>
            <a:headEnd type="none" w="sm" len="sm"/>
            <a:tailEnd type="none" w="sm" len="sm"/>
          </a:ln>
          <a:effectLst/>
        </p:spPr>
        <p:txBody>
          <a:bodyPr wrap="none" anchor="ctr"/>
          <a:lstStyle/>
          <a:p>
            <a:pPr algn="ctr" eaLnBrk="1" hangingPunct="1"/>
            <a:r>
              <a:rPr kumimoji="1" lang="zh-CN" altLang="en-US" sz="2800" b="1" dirty="0">
                <a:latin typeface="Times New Roman" charset="0"/>
              </a:rPr>
              <a:t>阴天</a:t>
            </a:r>
          </a:p>
        </p:txBody>
      </p:sp>
      <p:sp>
        <p:nvSpPr>
          <p:cNvPr id="40983" name="Oval 23"/>
          <p:cNvSpPr>
            <a:spLocks noChangeArrowheads="1"/>
          </p:cNvSpPr>
          <p:nvPr/>
        </p:nvSpPr>
        <p:spPr bwMode="auto">
          <a:xfrm>
            <a:off x="991071" y="2852936"/>
            <a:ext cx="1636713" cy="1584176"/>
          </a:xfrm>
          <a:prstGeom prst="ellipse">
            <a:avLst/>
          </a:prstGeom>
          <a:solidFill>
            <a:srgbClr val="FFFF00"/>
          </a:solidFill>
          <a:ln w="12700" cap="sq">
            <a:solidFill>
              <a:schemeClr val="tx1"/>
            </a:solidFill>
            <a:round/>
            <a:headEnd type="none" w="sm" len="sm"/>
            <a:tailEnd type="none" w="sm" len="sm"/>
          </a:ln>
          <a:effectLst/>
        </p:spPr>
        <p:txBody>
          <a:bodyPr wrap="none" anchor="ctr"/>
          <a:lstStyle/>
          <a:p>
            <a:pPr algn="ctr" eaLnBrk="1" hangingPunct="1"/>
            <a:r>
              <a:rPr kumimoji="1" lang="zh-CN" altLang="en-US" sz="2800" b="1">
                <a:latin typeface="Times New Roman" charset="0"/>
              </a:rPr>
              <a:t>晴天</a:t>
            </a:r>
          </a:p>
        </p:txBody>
      </p:sp>
      <p:sp>
        <p:nvSpPr>
          <p:cNvPr id="40984" name="Oval 24"/>
          <p:cNvSpPr>
            <a:spLocks noChangeArrowheads="1"/>
          </p:cNvSpPr>
          <p:nvPr/>
        </p:nvSpPr>
        <p:spPr bwMode="auto">
          <a:xfrm>
            <a:off x="6612458" y="2924944"/>
            <a:ext cx="1631950" cy="1584176"/>
          </a:xfrm>
          <a:prstGeom prst="ellipse">
            <a:avLst/>
          </a:prstGeom>
          <a:solidFill>
            <a:srgbClr val="00B0F0"/>
          </a:solidFill>
          <a:ln w="12700" cap="sq">
            <a:solidFill>
              <a:schemeClr val="tx1"/>
            </a:solidFill>
            <a:round/>
            <a:headEnd type="none" w="sm" len="sm"/>
            <a:tailEnd type="none" w="sm" len="sm"/>
          </a:ln>
          <a:effectLst/>
        </p:spPr>
        <p:txBody>
          <a:bodyPr wrap="none" anchor="ctr"/>
          <a:lstStyle/>
          <a:p>
            <a:pPr algn="ctr" eaLnBrk="1" hangingPunct="1"/>
            <a:r>
              <a:rPr kumimoji="1" lang="zh-CN" altLang="en-US" sz="2800" b="1">
                <a:latin typeface="Times New Roman" charset="0"/>
              </a:rPr>
              <a:t>下雨</a:t>
            </a:r>
          </a:p>
        </p:txBody>
      </p:sp>
      <p:sp>
        <p:nvSpPr>
          <p:cNvPr id="40986" name="Line 26"/>
          <p:cNvSpPr>
            <a:spLocks noChangeShapeType="1"/>
          </p:cNvSpPr>
          <p:nvPr/>
        </p:nvSpPr>
        <p:spPr bwMode="auto">
          <a:xfrm>
            <a:off x="2582242" y="3861048"/>
            <a:ext cx="1219200" cy="0"/>
          </a:xfrm>
          <a:prstGeom prst="line">
            <a:avLst/>
          </a:prstGeom>
          <a:noFill/>
          <a:ln w="28575"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0987" name="Line 27"/>
          <p:cNvSpPr>
            <a:spLocks noChangeShapeType="1"/>
          </p:cNvSpPr>
          <p:nvPr/>
        </p:nvSpPr>
        <p:spPr bwMode="auto">
          <a:xfrm>
            <a:off x="2658442" y="3463280"/>
            <a:ext cx="12192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40988" name="Line 28"/>
          <p:cNvSpPr>
            <a:spLocks noChangeShapeType="1"/>
          </p:cNvSpPr>
          <p:nvPr/>
        </p:nvSpPr>
        <p:spPr bwMode="auto">
          <a:xfrm>
            <a:off x="5441032" y="3501008"/>
            <a:ext cx="12192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cxnSp>
        <p:nvCxnSpPr>
          <p:cNvPr id="40990" name="AutoShape 30"/>
          <p:cNvCxnSpPr>
            <a:cxnSpLocks noChangeShapeType="1"/>
            <a:stCxn id="40983" idx="7"/>
            <a:endCxn id="40984" idx="1"/>
          </p:cNvCxnSpPr>
          <p:nvPr/>
        </p:nvCxnSpPr>
        <p:spPr bwMode="auto">
          <a:xfrm rot="16200000" flipH="1">
            <a:off x="4583768" y="889258"/>
            <a:ext cx="72008" cy="4463359"/>
          </a:xfrm>
          <a:prstGeom prst="curvedConnector3">
            <a:avLst>
              <a:gd name="adj1" fmla="val -1646775"/>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991" name="AutoShape 31"/>
          <p:cNvCxnSpPr>
            <a:cxnSpLocks noChangeShapeType="1"/>
            <a:stCxn id="40983" idx="1"/>
            <a:endCxn id="40983" idx="2"/>
          </p:cNvCxnSpPr>
          <p:nvPr/>
        </p:nvCxnSpPr>
        <p:spPr bwMode="auto">
          <a:xfrm rot="16200000" flipH="1" flipV="1">
            <a:off x="830871" y="3245132"/>
            <a:ext cx="560091" cy="239691"/>
          </a:xfrm>
          <a:prstGeom prst="curvedConnector4">
            <a:avLst>
              <a:gd name="adj1" fmla="val -82236"/>
              <a:gd name="adj2" fmla="val 195373"/>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992" name="AutoShape 32"/>
          <p:cNvCxnSpPr>
            <a:cxnSpLocks noChangeShapeType="1"/>
            <a:stCxn id="40984" idx="7"/>
            <a:endCxn id="40984" idx="6"/>
          </p:cNvCxnSpPr>
          <p:nvPr/>
        </p:nvCxnSpPr>
        <p:spPr bwMode="auto">
          <a:xfrm rot="16200000" flipH="1">
            <a:off x="7844865" y="3317489"/>
            <a:ext cx="560091" cy="238994"/>
          </a:xfrm>
          <a:prstGeom prst="curvedConnector4">
            <a:avLst>
              <a:gd name="adj1" fmla="val -82236"/>
              <a:gd name="adj2" fmla="val 195651"/>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993" name="AutoShape 33"/>
          <p:cNvCxnSpPr>
            <a:cxnSpLocks noChangeShapeType="1"/>
            <a:stCxn id="40982" idx="3"/>
            <a:endCxn id="40982" idx="5"/>
          </p:cNvCxnSpPr>
          <p:nvPr/>
        </p:nvCxnSpPr>
        <p:spPr bwMode="auto">
          <a:xfrm rot="16200000" flipH="1">
            <a:off x="4619004" y="3627011"/>
            <a:ext cx="12700" cy="1156207"/>
          </a:xfrm>
          <a:prstGeom prst="curvedConnector3">
            <a:avLst>
              <a:gd name="adj1" fmla="val 5737087"/>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995" name="AutoShape 35"/>
          <p:cNvCxnSpPr>
            <a:cxnSpLocks noChangeShapeType="1"/>
            <a:stCxn id="40984" idx="4"/>
            <a:endCxn id="40983" idx="4"/>
          </p:cNvCxnSpPr>
          <p:nvPr/>
        </p:nvCxnSpPr>
        <p:spPr bwMode="auto">
          <a:xfrm rot="5400000" flipH="1">
            <a:off x="4582927" y="1663614"/>
            <a:ext cx="72008" cy="5619005"/>
          </a:xfrm>
          <a:prstGeom prst="curvedConnector3">
            <a:avLst>
              <a:gd name="adj1" fmla="val -2134679"/>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996" name="Line 36"/>
          <p:cNvSpPr>
            <a:spLocks noChangeShapeType="1"/>
          </p:cNvSpPr>
          <p:nvPr/>
        </p:nvSpPr>
        <p:spPr bwMode="auto">
          <a:xfrm>
            <a:off x="5369024" y="3844280"/>
            <a:ext cx="1219200" cy="0"/>
          </a:xfrm>
          <a:prstGeom prst="line">
            <a:avLst/>
          </a:prstGeom>
          <a:noFill/>
          <a:ln w="28575"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Tree>
    <p:extLst>
      <p:ext uri="{BB962C8B-B14F-4D97-AF65-F5344CB8AC3E}">
        <p14:creationId xmlns:p14="http://schemas.microsoft.com/office/powerpoint/2010/main" val="1150870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6752</TotalTime>
  <Words>2257</Words>
  <Application>Microsoft Macintosh PowerPoint</Application>
  <PresentationFormat>全屏显示(4:3)</PresentationFormat>
  <Paragraphs>263</Paragraphs>
  <Slides>42</Slides>
  <Notes>2</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64" baseType="lpstr">
      <vt:lpstr>Arial</vt:lpstr>
      <vt:lpstr>Arial Unicode MS</vt:lpstr>
      <vt:lpstr>Calibri</vt:lpstr>
      <vt:lpstr>Footlight MT Light</vt:lpstr>
      <vt:lpstr>Gulim</vt:lpstr>
      <vt:lpstr>Nyala</vt:lpstr>
      <vt:lpstr>Symbol</vt:lpstr>
      <vt:lpstr>Tahoma</vt:lpstr>
      <vt:lpstr>Times New Roman</vt:lpstr>
      <vt:lpstr>Trebuchet MS</vt:lpstr>
      <vt:lpstr>Verdana</vt:lpstr>
      <vt:lpstr>Wingdings</vt:lpstr>
      <vt:lpstr>黑体</vt:lpstr>
      <vt:lpstr>华文楷体</vt:lpstr>
      <vt:lpstr>华文中宋</vt:lpstr>
      <vt:lpstr>楷体</vt:lpstr>
      <vt:lpstr>楷体_GB2312</vt:lpstr>
      <vt:lpstr>隶书</vt:lpstr>
      <vt:lpstr>宋体</vt:lpstr>
      <vt:lpstr>微软雅黑</vt:lpstr>
      <vt:lpstr>Office 主题</vt:lpstr>
      <vt:lpstr>Equation</vt:lpstr>
      <vt:lpstr>HMM浅析</vt:lpstr>
      <vt:lpstr>提 纲</vt:lpstr>
      <vt:lpstr>PowerPoint 演示文稿</vt:lpstr>
      <vt:lpstr>马尔可夫性</vt:lpstr>
      <vt:lpstr>马尔科夫链</vt:lpstr>
      <vt:lpstr>PowerPoint 演示文稿</vt:lpstr>
      <vt:lpstr>马尔可夫模型</vt:lpstr>
      <vt:lpstr>序列概率计算</vt:lpstr>
      <vt:lpstr>转移概率矩阵</vt:lpstr>
      <vt:lpstr>转移概率矩阵</vt:lpstr>
      <vt:lpstr>转移概率矩阵</vt:lpstr>
      <vt:lpstr>为什么需要HMM？</vt:lpstr>
      <vt:lpstr>为什么需要HMM？</vt:lpstr>
      <vt:lpstr>HMM</vt:lpstr>
      <vt:lpstr>HMM实例</vt:lpstr>
      <vt:lpstr>HMM实例-描述</vt:lpstr>
      <vt:lpstr>HMM实例-约束 </vt:lpstr>
      <vt:lpstr>HMM概念</vt:lpstr>
      <vt:lpstr>HMM组成</vt:lpstr>
      <vt:lpstr>HMM的基本要素</vt:lpstr>
      <vt:lpstr>天气HMM</vt:lpstr>
      <vt:lpstr>天气HMM</vt:lpstr>
      <vt:lpstr>天气HMM</vt:lpstr>
      <vt:lpstr>HMM</vt:lpstr>
      <vt:lpstr>HMM可解决的问题</vt:lpstr>
      <vt:lpstr>解决问题一</vt:lpstr>
      <vt:lpstr>PowerPoint 演示文稿</vt:lpstr>
      <vt:lpstr>解决问题一</vt:lpstr>
      <vt:lpstr>解决问题一</vt:lpstr>
      <vt:lpstr>解决问题一</vt:lpstr>
      <vt:lpstr>解决问题一</vt:lpstr>
      <vt:lpstr>解决问题一</vt:lpstr>
      <vt:lpstr>解决问题一</vt:lpstr>
      <vt:lpstr>解决问题一</vt:lpstr>
      <vt:lpstr>解决问题一</vt:lpstr>
      <vt:lpstr>解决问题一</vt:lpstr>
      <vt:lpstr>解决问题二</vt:lpstr>
      <vt:lpstr>解决问题二</vt:lpstr>
      <vt:lpstr>解决问题二</vt:lpstr>
      <vt:lpstr>几种典型形状的马尔科夫链</vt:lpstr>
      <vt:lpstr>HMM的应用领域</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研究室介绍</dc:title>
  <dc:creator>Wei Zou</dc:creator>
  <cp:lastModifiedBy>Microsoft Office 用户</cp:lastModifiedBy>
  <cp:revision>2817</cp:revision>
  <dcterms:created xsi:type="dcterms:W3CDTF">2013-07-07T00:16:00Z</dcterms:created>
  <dcterms:modified xsi:type="dcterms:W3CDTF">2017-03-17T09:03:45Z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