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  <p:sldId id="273" r:id="rId11"/>
    <p:sldId id="274" r:id="rId12"/>
    <p:sldId id="263" r:id="rId13"/>
    <p:sldId id="262" r:id="rId14"/>
    <p:sldId id="264" r:id="rId15"/>
    <p:sldId id="265" r:id="rId16"/>
    <p:sldId id="266" r:id="rId17"/>
    <p:sldId id="267" r:id="rId18"/>
    <p:sldId id="268" r:id="rId19"/>
    <p:sldId id="269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>
        <p:scale>
          <a:sx n="75" d="100"/>
          <a:sy n="75" d="100"/>
        </p:scale>
        <p:origin x="-12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9EFE8-9B0B-4BD6-AE9A-6FA1A6743315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E3FAB-AB80-4CEB-A91A-25F1C78845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1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ss.me/blog/An-overview-of-the-virtualization-of-x86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X86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参考文献：</a:t>
            </a:r>
            <a:r>
              <a:rPr lang="en-US" altLang="zh-CN" sz="2400" dirty="0">
                <a:solidFill>
                  <a:schemeClr val="tx1"/>
                </a:solidFill>
                <a:hlinkClick r:id="rId2"/>
              </a:rPr>
              <a:t>https://www.binss.me/blog/An-overview-of-the-virtualization-of-x86</a:t>
            </a:r>
            <a:r>
              <a:rPr lang="en-US" altLang="zh-CN" sz="2400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书籍：</a:t>
            </a:r>
            <a:r>
              <a:rPr lang="en-US" altLang="zh-CN" sz="2400" dirty="0" smtClean="0">
                <a:solidFill>
                  <a:schemeClr val="tx1"/>
                </a:solidFill>
              </a:rPr>
              <a:t>《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Xen</a:t>
            </a:r>
            <a:r>
              <a:rPr lang="zh-CN" altLang="en-US" sz="2400" dirty="0" smtClean="0">
                <a:solidFill>
                  <a:schemeClr val="tx1"/>
                </a:solidFill>
              </a:rPr>
              <a:t>虚拟化技术</a:t>
            </a:r>
            <a:r>
              <a:rPr lang="en-US" altLang="zh-CN" sz="2400" dirty="0" smtClean="0">
                <a:solidFill>
                  <a:schemeClr val="tx1"/>
                </a:solidFill>
              </a:rPr>
              <a:t>》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Xen</a:t>
            </a:r>
            <a:r>
              <a:rPr lang="zh-CN" altLang="en-US" dirty="0" smtClean="0"/>
              <a:t>处理虚拟中断（半虚拟化）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12776"/>
            <a:ext cx="6355802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67544" y="1700808"/>
            <a:ext cx="1152128" cy="1800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在相应的事件通道上设置</a:t>
            </a:r>
            <a:r>
              <a:rPr lang="en-US" altLang="zh-CN" dirty="0" smtClean="0"/>
              <a:t>pending</a:t>
            </a:r>
            <a:r>
              <a:rPr lang="zh-CN" altLang="en-US" dirty="0" smtClean="0"/>
              <a:t>位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691680" y="2492896"/>
            <a:ext cx="1648916" cy="18002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7759450" y="958156"/>
            <a:ext cx="1152128" cy="18002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Xen</a:t>
            </a:r>
            <a:r>
              <a:rPr lang="zh-CN" altLang="en-US" dirty="0"/>
              <a:t>向</a:t>
            </a:r>
            <a:r>
              <a:rPr lang="en-US" altLang="zh-CN" dirty="0" err="1" smtClean="0"/>
              <a:t>vcpu</a:t>
            </a:r>
            <a:r>
              <a:rPr lang="zh-CN" altLang="en-US" dirty="0" smtClean="0"/>
              <a:t>发送虚拟中断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7328123" y="1790818"/>
            <a:ext cx="523875" cy="9001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1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Xen</a:t>
            </a:r>
            <a:r>
              <a:rPr lang="zh-CN" altLang="en-US" dirty="0" smtClean="0"/>
              <a:t>处理物理中断（硬件虚拟化）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34888" y="1734924"/>
            <a:ext cx="8229600" cy="452596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916832"/>
            <a:ext cx="451485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H="1">
            <a:off x="3721100" y="4221088"/>
            <a:ext cx="706884" cy="78271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7728" y="382506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事件注入机制</a:t>
            </a:r>
            <a:endParaRPr lang="en-US" altLang="zh-CN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940152" y="1916832"/>
            <a:ext cx="26642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事件注入允许在</a:t>
            </a:r>
            <a:r>
              <a:rPr lang="en-US" altLang="zh-CN" dirty="0"/>
              <a:t>VM-Entry</a:t>
            </a:r>
            <a:r>
              <a:rPr lang="zh-CN" altLang="en-US" dirty="0"/>
              <a:t>完成后，执行任何</a:t>
            </a:r>
            <a:r>
              <a:rPr lang="en-US" altLang="zh-CN" dirty="0"/>
              <a:t>guest</a:t>
            </a:r>
            <a:r>
              <a:rPr lang="zh-CN" altLang="en-US" dirty="0"/>
              <a:t>指令前，处理器执行由</a:t>
            </a:r>
            <a:r>
              <a:rPr lang="en-US" altLang="zh-CN" dirty="0"/>
              <a:t>VMM</a:t>
            </a:r>
            <a:r>
              <a:rPr lang="zh-CN" altLang="en-US" dirty="0"/>
              <a:t>设置的注入事件，这个事件可以是一个中断或</a:t>
            </a:r>
            <a:r>
              <a:rPr lang="zh-CN" altLang="en-US" dirty="0" smtClean="0"/>
              <a:t>异常。 </a:t>
            </a:r>
            <a:r>
              <a:rPr lang="zh-CN" altLang="en-US" dirty="0"/>
              <a:t>事件注入</a:t>
            </a:r>
            <a:r>
              <a:rPr lang="zh-CN" altLang="en-US" dirty="0" smtClean="0"/>
              <a:t>机制</a:t>
            </a:r>
            <a:r>
              <a:rPr lang="zh-CN" altLang="en-US" dirty="0"/>
              <a:t>依靠</a:t>
            </a:r>
            <a:r>
              <a:rPr lang="en-US" altLang="zh-CN" dirty="0" smtClean="0"/>
              <a:t>VMCS</a:t>
            </a:r>
            <a:r>
              <a:rPr lang="zh-CN" altLang="en-US" dirty="0" smtClean="0"/>
              <a:t>中</a:t>
            </a:r>
            <a:r>
              <a:rPr lang="en-US" altLang="zh-CN" dirty="0" smtClean="0">
                <a:solidFill>
                  <a:srgbClr val="FF0000"/>
                </a:solidFill>
              </a:rPr>
              <a:t>VM-entry </a:t>
            </a:r>
            <a:r>
              <a:rPr lang="en-US" altLang="zh-CN" dirty="0">
                <a:solidFill>
                  <a:srgbClr val="FF0000"/>
                </a:solidFill>
              </a:rPr>
              <a:t>interruption information</a:t>
            </a:r>
            <a:r>
              <a:rPr lang="zh-CN" altLang="en-US" dirty="0"/>
              <a:t>字段 </a:t>
            </a:r>
            <a:r>
              <a:rPr lang="zh-CN" altLang="en-US" dirty="0" smtClean="0"/>
              <a:t>完成。</a:t>
            </a:r>
            <a:endParaRPr lang="en-US" altLang="zh-CN" dirty="0" smtClean="0"/>
          </a:p>
          <a:p>
            <a:r>
              <a:rPr lang="zh-CN" altLang="en-US" dirty="0" smtClean="0"/>
              <a:t>该字段</a:t>
            </a:r>
            <a:r>
              <a:rPr lang="en-US" altLang="zh-CN" dirty="0" smtClean="0"/>
              <a:t>0:7bit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interrupt vector</a:t>
            </a:r>
            <a:r>
              <a:rPr lang="zh-CN" altLang="en-US" dirty="0" smtClean="0"/>
              <a:t>。当</a:t>
            </a:r>
            <a:r>
              <a:rPr lang="zh-CN" altLang="en-US" dirty="0"/>
              <a:t>虚拟机开始运行时，</a:t>
            </a:r>
            <a:r>
              <a:rPr lang="en-US" altLang="zh-CN" dirty="0" err="1"/>
              <a:t>vcpu</a:t>
            </a:r>
            <a:r>
              <a:rPr lang="zh-CN" altLang="en-US" dirty="0"/>
              <a:t>就会收到中断信号，然后根据该</a:t>
            </a:r>
            <a:r>
              <a:rPr lang="en-US" altLang="zh-CN" dirty="0"/>
              <a:t>vector</a:t>
            </a:r>
            <a:r>
              <a:rPr lang="zh-CN" altLang="en-US" dirty="0"/>
              <a:t>去遍历</a:t>
            </a:r>
            <a:r>
              <a:rPr lang="en-US" altLang="zh-CN" dirty="0"/>
              <a:t>IDT</a:t>
            </a:r>
            <a:r>
              <a:rPr lang="zh-CN" altLang="en-US" dirty="0"/>
              <a:t>表，然后进行相关处理。</a:t>
            </a:r>
          </a:p>
        </p:txBody>
      </p:sp>
    </p:spTree>
    <p:extLst>
      <p:ext uri="{BB962C8B-B14F-4D97-AF65-F5344CB8AC3E}">
        <p14:creationId xmlns:p14="http://schemas.microsoft.com/office/powerpoint/2010/main" val="38073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latinLnBrk="1"/>
            <a:r>
              <a:rPr lang="en-US" altLang="zh-CN" dirty="0"/>
              <a:t>x86</a:t>
            </a:r>
            <a:r>
              <a:rPr lang="zh-CN" altLang="en-US" dirty="0"/>
              <a:t>使用了虚拟地址</a:t>
            </a:r>
            <a:r>
              <a:rPr lang="en-US" altLang="zh-CN" dirty="0"/>
              <a:t>-</a:t>
            </a:r>
            <a:r>
              <a:rPr lang="zh-CN" altLang="en-US" dirty="0"/>
              <a:t>物理地址的内存映射。每个进程都拥有一个虚拟地址空间，然后由</a:t>
            </a:r>
            <a:r>
              <a:rPr lang="en-US" altLang="zh-CN" dirty="0"/>
              <a:t>MMU</a:t>
            </a:r>
            <a:r>
              <a:rPr lang="zh-CN" altLang="en-US" dirty="0"/>
              <a:t>负责地址的转换。</a:t>
            </a:r>
          </a:p>
          <a:p>
            <a:pPr latinLnBrk="1"/>
            <a:r>
              <a:rPr lang="en-US" altLang="zh-CN" dirty="0"/>
              <a:t>MMU(</a:t>
            </a:r>
            <a:r>
              <a:rPr lang="zh-CN" altLang="en-US" dirty="0"/>
              <a:t>内存管理单元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x86 CPU</a:t>
            </a:r>
            <a:r>
              <a:rPr lang="zh-CN" altLang="en-US" dirty="0"/>
              <a:t>中负责地址转换的模块，当</a:t>
            </a:r>
            <a:r>
              <a:rPr lang="en-US" altLang="zh-CN" dirty="0"/>
              <a:t>CPU</a:t>
            </a:r>
            <a:r>
              <a:rPr lang="zh-CN" altLang="en-US" dirty="0"/>
              <a:t>在把发送地址</a:t>
            </a:r>
            <a:r>
              <a:rPr lang="en-US" altLang="zh-CN" dirty="0"/>
              <a:t>(VA)</a:t>
            </a:r>
            <a:r>
              <a:rPr lang="zh-CN" altLang="en-US" dirty="0"/>
              <a:t>时，</a:t>
            </a:r>
            <a:r>
              <a:rPr lang="en-US" altLang="zh-CN" dirty="0"/>
              <a:t>MMU</a:t>
            </a:r>
            <a:r>
              <a:rPr lang="zh-CN" altLang="en-US" dirty="0"/>
              <a:t>会截获该地址，将该地址转换为物理地址</a:t>
            </a:r>
            <a:r>
              <a:rPr lang="en-US" altLang="zh-CN" dirty="0"/>
              <a:t>(PA)</a:t>
            </a:r>
            <a:r>
              <a:rPr lang="zh-CN" altLang="en-US" dirty="0"/>
              <a:t>然后才发给内存</a:t>
            </a:r>
            <a:r>
              <a:rPr lang="zh-CN" altLang="en-US" dirty="0" smtClean="0"/>
              <a:t>。在</a:t>
            </a:r>
            <a:r>
              <a:rPr lang="zh-CN" altLang="en-US" dirty="0"/>
              <a:t>虚拟化环境中</a:t>
            </a:r>
            <a:r>
              <a:rPr lang="zh-CN" altLang="en-US" dirty="0" smtClean="0"/>
              <a:t>，每个</a:t>
            </a:r>
            <a:r>
              <a:rPr lang="en-US" altLang="zh-CN" dirty="0" smtClean="0"/>
              <a:t>Guest OS</a:t>
            </a:r>
            <a:r>
              <a:rPr lang="zh-CN" altLang="en-US" dirty="0"/>
              <a:t>都</a:t>
            </a:r>
            <a:r>
              <a:rPr lang="zh-CN" altLang="en-US" dirty="0" smtClean="0"/>
              <a:t>认为自己的</a:t>
            </a:r>
            <a:r>
              <a:rPr lang="zh-CN" altLang="en-US" dirty="0" smtClean="0">
                <a:solidFill>
                  <a:srgbClr val="FF0000"/>
                </a:solidFill>
              </a:rPr>
              <a:t>物理地址从</a:t>
            </a: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开始</a:t>
            </a:r>
            <a:r>
              <a:rPr lang="zh-CN" altLang="en-US" dirty="0" smtClean="0"/>
              <a:t>，而真实的物理地址只有一个从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开始的地址。怎么满足所有的客户机的物理地址从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开始呢？</a:t>
            </a:r>
            <a:endParaRPr lang="en-US" altLang="zh-CN" dirty="0" smtClean="0"/>
          </a:p>
          <a:p>
            <a:pPr latinLnBrk="1"/>
            <a:r>
              <a:rPr lang="zh-CN" altLang="en-US" dirty="0" smtClean="0"/>
              <a:t>于是引入</a:t>
            </a:r>
            <a:r>
              <a:rPr lang="zh-CN" altLang="en-US" dirty="0"/>
              <a:t>了一层</a:t>
            </a:r>
            <a:r>
              <a:rPr lang="en-US" altLang="zh-CN" dirty="0"/>
              <a:t>Guest OS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伪物理</a:t>
            </a:r>
            <a:r>
              <a:rPr lang="zh-CN" altLang="en-US" dirty="0">
                <a:solidFill>
                  <a:srgbClr val="FF0000"/>
                </a:solidFill>
              </a:rPr>
              <a:t>地址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PA)</a:t>
            </a:r>
            <a:r>
              <a:rPr lang="zh-CN" altLang="en-US" dirty="0" smtClean="0"/>
              <a:t>。</a:t>
            </a:r>
            <a:r>
              <a:rPr lang="zh-CN" altLang="en-US" dirty="0"/>
              <a:t>因此我们有两个映射</a:t>
            </a:r>
            <a:r>
              <a:rPr lang="zh-CN" altLang="en-US" dirty="0" smtClean="0"/>
              <a:t>，客户机虚拟地址（</a:t>
            </a:r>
            <a:r>
              <a:rPr lang="en-US" altLang="zh-CN" dirty="0" smtClean="0"/>
              <a:t>VA</a:t>
            </a:r>
            <a:r>
              <a:rPr lang="zh-CN" altLang="en-US" dirty="0" smtClean="0"/>
              <a:t>）到伪物理地址（</a:t>
            </a:r>
            <a:r>
              <a:rPr lang="en-US" altLang="zh-CN" dirty="0" smtClean="0"/>
              <a:t>PA</a:t>
            </a:r>
            <a:r>
              <a:rPr lang="zh-CN" altLang="en-US" dirty="0" smtClean="0"/>
              <a:t>），</a:t>
            </a:r>
            <a:r>
              <a:rPr lang="zh-CN" altLang="en-US" dirty="0"/>
              <a:t>伪物理</a:t>
            </a:r>
            <a:r>
              <a:rPr lang="zh-CN" altLang="en-US" dirty="0" smtClean="0"/>
              <a:t>地址（</a:t>
            </a:r>
            <a:r>
              <a:rPr lang="en-US" altLang="zh-CN" dirty="0" smtClean="0"/>
              <a:t>PA</a:t>
            </a:r>
            <a:r>
              <a:rPr lang="zh-CN" altLang="en-US" dirty="0" smtClean="0"/>
              <a:t>）到宿主机地址（</a:t>
            </a:r>
            <a:r>
              <a:rPr lang="en-US" altLang="zh-CN" dirty="0" smtClean="0"/>
              <a:t>MA</a:t>
            </a:r>
            <a:r>
              <a:rPr lang="zh-CN" altLang="en-US" dirty="0" smtClean="0"/>
              <a:t>），</a:t>
            </a:r>
            <a:r>
              <a:rPr lang="zh-CN" altLang="en-US" dirty="0"/>
              <a:t>这样就为</a:t>
            </a:r>
            <a:r>
              <a:rPr lang="en-US" altLang="zh-CN" dirty="0"/>
              <a:t>Guest OS</a:t>
            </a:r>
            <a:r>
              <a:rPr lang="zh-CN" altLang="en-US" dirty="0"/>
              <a:t>模拟了一个连续、平坦的地址空间，符合了</a:t>
            </a:r>
            <a:r>
              <a:rPr lang="en-US" altLang="zh-CN" dirty="0"/>
              <a:t>Guest OS</a:t>
            </a:r>
            <a:r>
              <a:rPr lang="zh-CN" altLang="en-US" dirty="0"/>
              <a:t>的需求。在这样的基础上，依然诞生了全虚拟化、半虚拟化和硬件辅助虚拟化三种内存虚拟化方式。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0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内存虚拟化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56184"/>
            <a:ext cx="8229600" cy="499715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全虚拟化解决方案</a:t>
            </a:r>
            <a:endParaRPr lang="en-US" altLang="zh-CN" dirty="0" smtClean="0"/>
          </a:p>
          <a:p>
            <a:pPr lvl="1"/>
            <a:r>
              <a:rPr lang="zh-CN" altLang="en-US" dirty="0"/>
              <a:t>每次对内存的访问都要先从</a:t>
            </a:r>
            <a:r>
              <a:rPr lang="en-US" altLang="zh-CN" dirty="0"/>
              <a:t>VA</a:t>
            </a:r>
            <a:r>
              <a:rPr lang="zh-CN" altLang="en-US" dirty="0"/>
              <a:t>到</a:t>
            </a:r>
            <a:r>
              <a:rPr lang="en-US" altLang="zh-CN" dirty="0"/>
              <a:t>PA</a:t>
            </a:r>
            <a:r>
              <a:rPr lang="zh-CN" altLang="en-US" dirty="0"/>
              <a:t>，再从</a:t>
            </a:r>
            <a:r>
              <a:rPr lang="en-US" altLang="zh-CN" dirty="0"/>
              <a:t>PA</a:t>
            </a:r>
            <a:r>
              <a:rPr lang="zh-CN" altLang="en-US" dirty="0"/>
              <a:t>到</a:t>
            </a:r>
            <a:r>
              <a:rPr lang="en-US" altLang="zh-CN" dirty="0"/>
              <a:t>MA</a:t>
            </a:r>
            <a:r>
              <a:rPr lang="zh-CN" altLang="en-US" dirty="0"/>
              <a:t>，但这和已有的架构不兼容</a:t>
            </a:r>
            <a:r>
              <a:rPr lang="en-US" altLang="zh-CN" dirty="0"/>
              <a:t>(x86</a:t>
            </a:r>
            <a:r>
              <a:rPr lang="zh-CN" altLang="en-US" dirty="0"/>
              <a:t>的</a:t>
            </a:r>
            <a:r>
              <a:rPr lang="en-US" altLang="zh-CN" dirty="0"/>
              <a:t>CR3</a:t>
            </a:r>
            <a:r>
              <a:rPr lang="zh-CN" altLang="en-US" dirty="0"/>
              <a:t>、</a:t>
            </a:r>
            <a:r>
              <a:rPr lang="en-US" altLang="zh-CN" dirty="0"/>
              <a:t>MMU</a:t>
            </a:r>
            <a:r>
              <a:rPr lang="zh-CN" altLang="en-US" dirty="0"/>
              <a:t>都是为一次地址转换设计的</a:t>
            </a:r>
            <a:r>
              <a:rPr lang="en-US" altLang="zh-CN" dirty="0"/>
              <a:t>)</a:t>
            </a:r>
            <a:r>
              <a:rPr lang="zh-CN" altLang="en-US" dirty="0"/>
              <a:t>。于是有人提出直接维护</a:t>
            </a:r>
            <a:r>
              <a:rPr lang="en-US" altLang="zh-CN" dirty="0"/>
              <a:t>VA</a:t>
            </a:r>
            <a:r>
              <a:rPr lang="zh-CN" altLang="en-US" dirty="0"/>
              <a:t>到</a:t>
            </a:r>
            <a:r>
              <a:rPr lang="en-US" altLang="zh-CN" dirty="0"/>
              <a:t>MA</a:t>
            </a:r>
            <a:r>
              <a:rPr lang="zh-CN" altLang="en-US" dirty="0"/>
              <a:t>的映射，即</a:t>
            </a:r>
            <a:r>
              <a:rPr lang="zh-CN" altLang="en-US" dirty="0">
                <a:solidFill>
                  <a:srgbClr val="FF0000"/>
                </a:solidFill>
              </a:rPr>
              <a:t>影子页表</a:t>
            </a:r>
            <a:r>
              <a:rPr lang="en-US" altLang="zh-CN" dirty="0"/>
              <a:t>(Shadow Page Table, SPT)</a:t>
            </a:r>
            <a:r>
              <a:rPr lang="zh-CN" altLang="en-US" dirty="0"/>
              <a:t>。但是</a:t>
            </a:r>
            <a:r>
              <a:rPr lang="en-US" altLang="zh-CN" dirty="0"/>
              <a:t>VA</a:t>
            </a:r>
            <a:r>
              <a:rPr lang="zh-CN" altLang="en-US" dirty="0"/>
              <a:t>到</a:t>
            </a:r>
            <a:r>
              <a:rPr lang="en-US" altLang="zh-CN" dirty="0"/>
              <a:t>PA</a:t>
            </a:r>
            <a:r>
              <a:rPr lang="zh-CN" altLang="en-US" dirty="0"/>
              <a:t>的映射是在不断变化的，如何能够让影子页表保持最新的映射呢？解决方法非常巧妙，将</a:t>
            </a:r>
            <a:r>
              <a:rPr lang="en-US" altLang="zh-CN" dirty="0"/>
              <a:t>VA</a:t>
            </a:r>
            <a:r>
              <a:rPr lang="zh-CN" altLang="en-US" dirty="0"/>
              <a:t>到</a:t>
            </a:r>
            <a:r>
              <a:rPr lang="en-US" altLang="zh-CN" dirty="0"/>
              <a:t>PA</a:t>
            </a:r>
            <a:r>
              <a:rPr lang="zh-CN" altLang="en-US" dirty="0"/>
              <a:t>的页表设为</a:t>
            </a:r>
            <a:r>
              <a:rPr lang="zh-CN" altLang="en-US" dirty="0">
                <a:solidFill>
                  <a:srgbClr val="FF0000"/>
                </a:solidFill>
              </a:rPr>
              <a:t>只读</a:t>
            </a:r>
            <a:r>
              <a:rPr lang="zh-CN" altLang="en-US" dirty="0"/>
              <a:t>，那么每次</a:t>
            </a:r>
            <a:r>
              <a:rPr lang="en-US" altLang="zh-CN" dirty="0"/>
              <a:t>Guest OS</a:t>
            </a:r>
            <a:r>
              <a:rPr lang="zh-CN" altLang="en-US" dirty="0"/>
              <a:t>要改页表时会触发</a:t>
            </a:r>
            <a:r>
              <a:rPr lang="en-US" altLang="zh-CN" dirty="0"/>
              <a:t>page fault</a:t>
            </a:r>
            <a:r>
              <a:rPr lang="zh-CN" altLang="en-US" dirty="0"/>
              <a:t>，</a:t>
            </a:r>
            <a:r>
              <a:rPr lang="en-US" altLang="zh-CN" dirty="0"/>
              <a:t>trap</a:t>
            </a:r>
            <a:r>
              <a:rPr lang="zh-CN" altLang="en-US" dirty="0"/>
              <a:t>到</a:t>
            </a:r>
            <a:r>
              <a:rPr lang="en-US" altLang="zh-CN" dirty="0"/>
              <a:t>VMM</a:t>
            </a:r>
            <a:r>
              <a:rPr lang="zh-CN" altLang="en-US" dirty="0"/>
              <a:t>，然后</a:t>
            </a:r>
            <a:r>
              <a:rPr lang="en-US" altLang="zh-CN" dirty="0"/>
              <a:t>VMM</a:t>
            </a:r>
            <a:r>
              <a:rPr lang="zh-CN" altLang="en-US" dirty="0"/>
              <a:t>就知道要去更新影子页表了，于是影子页表根据新的</a:t>
            </a:r>
            <a:r>
              <a:rPr lang="en-US" altLang="zh-CN" dirty="0"/>
              <a:t>VA</a:t>
            </a:r>
            <a:r>
              <a:rPr lang="zh-CN" altLang="en-US" dirty="0"/>
              <a:t>到</a:t>
            </a:r>
            <a:r>
              <a:rPr lang="en-US" altLang="zh-CN" dirty="0"/>
              <a:t>PA</a:t>
            </a:r>
            <a:r>
              <a:rPr lang="zh-CN" altLang="en-US" dirty="0"/>
              <a:t>的映射，修改</a:t>
            </a:r>
            <a:r>
              <a:rPr lang="en-US" altLang="zh-CN" dirty="0"/>
              <a:t>VA</a:t>
            </a:r>
            <a:r>
              <a:rPr lang="zh-CN" altLang="en-US" dirty="0"/>
              <a:t>到</a:t>
            </a:r>
            <a:r>
              <a:rPr lang="en-US" altLang="zh-CN" dirty="0"/>
              <a:t>MA</a:t>
            </a:r>
            <a:r>
              <a:rPr lang="zh-CN" altLang="en-US" dirty="0"/>
              <a:t>的映射。这样在进行内存访问时只需进行一次地址转换，故</a:t>
            </a:r>
            <a:r>
              <a:rPr lang="en-US" altLang="zh-CN" dirty="0"/>
              <a:t>MMU</a:t>
            </a:r>
            <a:r>
              <a:rPr lang="zh-CN" altLang="en-US" dirty="0"/>
              <a:t>可以通过影子页表进行寻址。此时</a:t>
            </a:r>
            <a:r>
              <a:rPr lang="en-US" altLang="zh-CN" dirty="0"/>
              <a:t>CR3</a:t>
            </a:r>
            <a:r>
              <a:rPr lang="zh-CN" altLang="en-US" dirty="0"/>
              <a:t>只须指向</a:t>
            </a:r>
            <a:r>
              <a:rPr lang="en-US" altLang="zh-CN" dirty="0"/>
              <a:t>SPT</a:t>
            </a:r>
            <a:r>
              <a:rPr lang="zh-CN" altLang="en-US" dirty="0"/>
              <a:t>即可。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：巧妙地实现了虚拟机内存映射。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/>
              <a:t>：每个进程有一张页表，假设有</a:t>
            </a:r>
            <a:r>
              <a:rPr lang="en-US" altLang="zh-CN" dirty="0"/>
              <a:t>10</a:t>
            </a:r>
            <a:r>
              <a:rPr lang="zh-CN" altLang="en-US" dirty="0"/>
              <a:t>台</a:t>
            </a:r>
            <a:r>
              <a:rPr lang="en-US" altLang="zh-CN" dirty="0"/>
              <a:t>VM</a:t>
            </a:r>
            <a:r>
              <a:rPr lang="zh-CN" altLang="en-US" dirty="0"/>
              <a:t>，每台</a:t>
            </a:r>
            <a:r>
              <a:rPr lang="en-US" altLang="zh-CN" dirty="0"/>
              <a:t>VM</a:t>
            </a:r>
            <a:r>
              <a:rPr lang="zh-CN" altLang="en-US" dirty="0"/>
              <a:t>上运行</a:t>
            </a:r>
            <a:r>
              <a:rPr lang="en-US" altLang="zh-CN" dirty="0"/>
              <a:t>100</a:t>
            </a:r>
            <a:r>
              <a:rPr lang="zh-CN" altLang="en-US" dirty="0"/>
              <a:t>个进程，那么就需要维护</a:t>
            </a:r>
            <a:r>
              <a:rPr lang="en-US" altLang="zh-CN" dirty="0"/>
              <a:t>10 * 100 = 1000</a:t>
            </a:r>
            <a:r>
              <a:rPr lang="zh-CN" altLang="en-US" dirty="0"/>
              <a:t>个影子页表。这耗费了大量的空间，同时更新影子页表的开销也不容小视。实现起来也非常复杂。</a:t>
            </a:r>
          </a:p>
        </p:txBody>
      </p:sp>
    </p:spTree>
    <p:extLst>
      <p:ext uri="{BB962C8B-B14F-4D97-AF65-F5344CB8AC3E}">
        <p14:creationId xmlns:p14="http://schemas.microsoft.com/office/powerpoint/2010/main" val="103906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半虚拟化解决方案</a:t>
            </a:r>
            <a:endParaRPr lang="en-US" altLang="zh-CN" dirty="0" smtClean="0"/>
          </a:p>
          <a:p>
            <a:pPr lvl="1"/>
            <a:r>
              <a:rPr lang="en-US" altLang="zh-CN" dirty="0" err="1"/>
              <a:t>Xen</a:t>
            </a:r>
            <a:r>
              <a:rPr lang="zh-CN" altLang="en-US" dirty="0"/>
              <a:t>说了，为什么一定要有两层映射，如果</a:t>
            </a:r>
            <a:r>
              <a:rPr lang="en-US" altLang="zh-CN" dirty="0"/>
              <a:t>Guest OS</a:t>
            </a:r>
            <a:r>
              <a:rPr lang="zh-CN" altLang="en-US" dirty="0"/>
              <a:t>都老老实实地使用</a:t>
            </a:r>
            <a:r>
              <a:rPr lang="en-US" altLang="zh-CN" dirty="0"/>
              <a:t>VMM</a:t>
            </a:r>
            <a:r>
              <a:rPr lang="zh-CN" altLang="en-US" dirty="0"/>
              <a:t>给它分配的那块地址空间，那么</a:t>
            </a:r>
            <a:r>
              <a:rPr lang="en-US" altLang="zh-CN" dirty="0"/>
              <a:t>Guest OS</a:t>
            </a:r>
            <a:r>
              <a:rPr lang="zh-CN" altLang="en-US" dirty="0"/>
              <a:t>、</a:t>
            </a:r>
            <a:r>
              <a:rPr lang="en-US" altLang="zh-CN" dirty="0"/>
              <a:t>host</a:t>
            </a:r>
            <a:r>
              <a:rPr lang="zh-CN" altLang="en-US" dirty="0"/>
              <a:t>和</a:t>
            </a:r>
            <a:r>
              <a:rPr lang="en-US" altLang="zh-CN" dirty="0"/>
              <a:t>VMM</a:t>
            </a:r>
            <a:r>
              <a:rPr lang="zh-CN" altLang="en-US" dirty="0"/>
              <a:t>就能够使用同一片内存地址空间了。但问题依旧，</a:t>
            </a:r>
            <a:r>
              <a:rPr lang="en-US" altLang="zh-CN" dirty="0"/>
              <a:t>Guest OS</a:t>
            </a:r>
            <a:r>
              <a:rPr lang="zh-CN" altLang="en-US" dirty="0"/>
              <a:t>不知道正和别人共享着同一片地址空间，会觉得整片空间都是它的。怎么办呢，老办法，</a:t>
            </a:r>
            <a:r>
              <a:rPr lang="zh-CN" altLang="en-US" dirty="0">
                <a:solidFill>
                  <a:srgbClr val="FF0000"/>
                </a:solidFill>
              </a:rPr>
              <a:t>改</a:t>
            </a:r>
            <a:r>
              <a:rPr lang="en-US" altLang="zh-CN" dirty="0">
                <a:solidFill>
                  <a:srgbClr val="FF0000"/>
                </a:solidFill>
              </a:rPr>
              <a:t>Guest OS</a:t>
            </a:r>
            <a:r>
              <a:rPr lang="zh-CN" altLang="en-US" dirty="0"/>
              <a:t>，让其知道自己运行在虚拟化环境中，从而直接去访问“不连续”的</a:t>
            </a:r>
            <a:r>
              <a:rPr lang="en-US" altLang="zh-CN" dirty="0"/>
              <a:t>MA</a:t>
            </a:r>
            <a:r>
              <a:rPr lang="zh-CN" altLang="en-US" dirty="0"/>
              <a:t>，这种方法被称为</a:t>
            </a:r>
            <a:r>
              <a:rPr lang="en-US" altLang="zh-CN" dirty="0"/>
              <a:t>direct paging</a:t>
            </a:r>
            <a:r>
              <a:rPr lang="zh-CN" altLang="en-US" dirty="0"/>
              <a:t>。 在这种情况下，</a:t>
            </a:r>
            <a:r>
              <a:rPr lang="en-US" altLang="zh-CN" dirty="0"/>
              <a:t>PA</a:t>
            </a:r>
            <a:r>
              <a:rPr lang="zh-CN" altLang="en-US" dirty="0"/>
              <a:t>到</a:t>
            </a:r>
            <a:r>
              <a:rPr lang="en-US" altLang="zh-CN" dirty="0"/>
              <a:t>MA</a:t>
            </a:r>
            <a:r>
              <a:rPr lang="zh-CN" altLang="en-US" dirty="0"/>
              <a:t>的页表</a:t>
            </a:r>
            <a:r>
              <a:rPr lang="en-US" altLang="zh-CN" dirty="0"/>
              <a:t>(P2M)</a:t>
            </a:r>
            <a:r>
              <a:rPr lang="zh-CN" altLang="en-US" dirty="0"/>
              <a:t>保存在</a:t>
            </a:r>
            <a:r>
              <a:rPr lang="en-US" altLang="zh-CN" dirty="0"/>
              <a:t>Guest OS</a:t>
            </a:r>
            <a:r>
              <a:rPr lang="zh-CN" altLang="en-US" dirty="0"/>
              <a:t>中，</a:t>
            </a:r>
            <a:r>
              <a:rPr lang="en-US" altLang="zh-CN" dirty="0"/>
              <a:t>Guest OS</a:t>
            </a:r>
            <a:r>
              <a:rPr lang="zh-CN" altLang="en-US" dirty="0"/>
              <a:t>进行内存访问时能够自己完成</a:t>
            </a:r>
            <a:r>
              <a:rPr lang="en-US" altLang="zh-CN" dirty="0"/>
              <a:t>VA-PA-MA</a:t>
            </a:r>
            <a:r>
              <a:rPr lang="zh-CN" altLang="en-US" dirty="0"/>
              <a:t>的转换，然后</a:t>
            </a:r>
            <a:r>
              <a:rPr lang="en-US" altLang="zh-CN" dirty="0"/>
              <a:t>MMU</a:t>
            </a:r>
            <a:r>
              <a:rPr lang="zh-CN" altLang="en-US" dirty="0"/>
              <a:t>通过</a:t>
            </a:r>
            <a:r>
              <a:rPr lang="en-US" altLang="zh-CN" dirty="0"/>
              <a:t>VA-MA</a:t>
            </a:r>
            <a:r>
              <a:rPr lang="zh-CN" altLang="en-US" dirty="0"/>
              <a:t>进行寻址。为了保证安全性，将设为只读，对页表进行修改需要通过</a:t>
            </a:r>
            <a:r>
              <a:rPr lang="en-US" altLang="zh-CN" dirty="0" err="1"/>
              <a:t>hypercall</a:t>
            </a:r>
            <a:r>
              <a:rPr lang="zh-CN" altLang="en-US" dirty="0"/>
              <a:t>调用</a:t>
            </a:r>
            <a:r>
              <a:rPr lang="en-US" altLang="zh-CN" dirty="0"/>
              <a:t>VMM</a:t>
            </a:r>
            <a:r>
              <a:rPr lang="zh-CN" altLang="en-US" dirty="0"/>
              <a:t>来进行。</a:t>
            </a:r>
          </a:p>
        </p:txBody>
      </p:sp>
    </p:spTree>
    <p:extLst>
      <p:ext uri="{BB962C8B-B14F-4D97-AF65-F5344CB8AC3E}">
        <p14:creationId xmlns:p14="http://schemas.microsoft.com/office/powerpoint/2010/main" val="1678723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内存虚拟化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硬件虚拟化解决方案</a:t>
            </a:r>
            <a:endParaRPr lang="en-US" altLang="zh-CN" dirty="0" smtClean="0"/>
          </a:p>
          <a:p>
            <a:pPr lvl="1"/>
            <a:r>
              <a:rPr lang="zh-CN" altLang="en-US" dirty="0"/>
              <a:t>这个时候</a:t>
            </a:r>
            <a:r>
              <a:rPr lang="en-US" altLang="zh-CN" dirty="0"/>
              <a:t>Intel</a:t>
            </a:r>
            <a:r>
              <a:rPr lang="zh-CN" altLang="en-US" dirty="0"/>
              <a:t>又跳出来了，说以往需要这么折腾，不就是因为</a:t>
            </a:r>
            <a:r>
              <a:rPr lang="en-US" altLang="zh-CN" dirty="0"/>
              <a:t>MMU</a:t>
            </a:r>
            <a:r>
              <a:rPr lang="zh-CN" altLang="en-US" dirty="0"/>
              <a:t>不支持两级转换嘛，现在给你们搞一个。于是提出了</a:t>
            </a:r>
            <a:r>
              <a:rPr lang="en-US" altLang="zh-CN" dirty="0"/>
              <a:t>EPT(Intel Extended Page Table)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EPT</a:t>
            </a:r>
            <a:r>
              <a:rPr lang="zh-CN" altLang="en-US" dirty="0"/>
              <a:t>引入了</a:t>
            </a:r>
            <a:r>
              <a:rPr lang="en-US" altLang="zh-CN" dirty="0"/>
              <a:t>EPT</a:t>
            </a:r>
            <a:r>
              <a:rPr lang="zh-CN" altLang="en-US" dirty="0"/>
              <a:t>和</a:t>
            </a:r>
            <a:r>
              <a:rPr lang="en-US" altLang="zh-CN" dirty="0"/>
              <a:t>EPT base pointer</a:t>
            </a:r>
            <a:r>
              <a:rPr lang="zh-CN" altLang="en-US" dirty="0"/>
              <a:t>，</a:t>
            </a:r>
            <a:r>
              <a:rPr lang="en-US" altLang="zh-CN" dirty="0"/>
              <a:t>EPT</a:t>
            </a:r>
            <a:r>
              <a:rPr lang="zh-CN" altLang="en-US" dirty="0"/>
              <a:t>中存储着</a:t>
            </a:r>
            <a:r>
              <a:rPr lang="en-US" altLang="zh-CN" dirty="0"/>
              <a:t>PA</a:t>
            </a:r>
            <a:r>
              <a:rPr lang="zh-CN" altLang="en-US" dirty="0"/>
              <a:t>到</a:t>
            </a:r>
            <a:r>
              <a:rPr lang="en-US" altLang="zh-CN" dirty="0"/>
              <a:t>MA</a:t>
            </a:r>
            <a:r>
              <a:rPr lang="zh-CN" altLang="en-US" dirty="0"/>
              <a:t>的映射，而</a:t>
            </a:r>
            <a:r>
              <a:rPr lang="en-US" altLang="zh-CN" dirty="0"/>
              <a:t>EPT base pointer</a:t>
            </a:r>
            <a:r>
              <a:rPr lang="zh-CN" altLang="en-US" dirty="0"/>
              <a:t>负责指向</a:t>
            </a:r>
            <a:r>
              <a:rPr lang="en-US" altLang="zh-CN" dirty="0"/>
              <a:t>EPT</a:t>
            </a:r>
            <a:r>
              <a:rPr lang="zh-CN" altLang="en-US" dirty="0"/>
              <a:t>页表。当进行地址转换时，根据</a:t>
            </a:r>
            <a:r>
              <a:rPr lang="en-US" altLang="zh-CN" dirty="0"/>
              <a:t>CR3</a:t>
            </a:r>
            <a:r>
              <a:rPr lang="zh-CN" altLang="en-US" dirty="0"/>
              <a:t>找到</a:t>
            </a:r>
            <a:r>
              <a:rPr lang="en-US" altLang="zh-CN" dirty="0"/>
              <a:t>VA-PA</a:t>
            </a:r>
            <a:r>
              <a:rPr lang="zh-CN" altLang="en-US" dirty="0"/>
              <a:t>的页表进行</a:t>
            </a:r>
            <a:r>
              <a:rPr lang="en-US" altLang="zh-CN" dirty="0"/>
              <a:t>VA</a:t>
            </a:r>
            <a:r>
              <a:rPr lang="zh-CN" altLang="en-US" dirty="0"/>
              <a:t>到</a:t>
            </a:r>
            <a:r>
              <a:rPr lang="en-US" altLang="zh-CN" dirty="0"/>
              <a:t>PA</a:t>
            </a:r>
            <a:r>
              <a:rPr lang="zh-CN" altLang="en-US" dirty="0"/>
              <a:t>的转换，然后根据</a:t>
            </a:r>
            <a:r>
              <a:rPr lang="en-US" altLang="zh-CN" dirty="0"/>
              <a:t>EPT base pointer</a:t>
            </a:r>
            <a:r>
              <a:rPr lang="zh-CN" altLang="en-US" dirty="0"/>
              <a:t>找到</a:t>
            </a:r>
            <a:r>
              <a:rPr lang="en-US" altLang="zh-CN" dirty="0"/>
              <a:t>EPT</a:t>
            </a:r>
            <a:r>
              <a:rPr lang="zh-CN" altLang="en-US" dirty="0"/>
              <a:t>，进行</a:t>
            </a:r>
            <a:r>
              <a:rPr lang="en-US" altLang="zh-CN" dirty="0"/>
              <a:t>PA</a:t>
            </a:r>
            <a:r>
              <a:rPr lang="zh-CN" altLang="en-US" dirty="0"/>
              <a:t>到</a:t>
            </a:r>
            <a:r>
              <a:rPr lang="en-US" altLang="zh-CN" dirty="0"/>
              <a:t>MA</a:t>
            </a:r>
            <a:r>
              <a:rPr lang="zh-CN" altLang="en-US" dirty="0"/>
              <a:t>的转换。</a:t>
            </a:r>
          </a:p>
        </p:txBody>
      </p:sp>
    </p:spTree>
    <p:extLst>
      <p:ext uri="{BB962C8B-B14F-4D97-AF65-F5344CB8AC3E}">
        <p14:creationId xmlns:p14="http://schemas.microsoft.com/office/powerpoint/2010/main" val="23950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全虚拟化解决方案</a:t>
            </a:r>
            <a:endParaRPr lang="en-US" altLang="zh-CN" dirty="0" smtClean="0"/>
          </a:p>
          <a:p>
            <a:pPr lvl="1"/>
            <a:r>
              <a:rPr lang="zh-CN" altLang="en-US" dirty="0"/>
              <a:t>在全虚拟化中，通过对设备进行模拟来实现虚拟化。</a:t>
            </a:r>
            <a:r>
              <a:rPr lang="en-US" altLang="zh-CN" dirty="0"/>
              <a:t>VMM</a:t>
            </a:r>
            <a:r>
              <a:rPr lang="zh-CN" altLang="en-US" dirty="0"/>
              <a:t>会在</a:t>
            </a:r>
            <a:r>
              <a:rPr lang="en-US" altLang="zh-CN" dirty="0"/>
              <a:t>Guest OS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FF0000"/>
                </a:solidFill>
              </a:rPr>
              <a:t>模拟出一个虚拟硬件设备</a:t>
            </a:r>
            <a:r>
              <a:rPr lang="zh-CN" altLang="en-US" dirty="0"/>
              <a:t>供其使用，比如</a:t>
            </a:r>
            <a:r>
              <a:rPr lang="en-US" altLang="zh-CN" dirty="0"/>
              <a:t>VMware</a:t>
            </a:r>
            <a:r>
              <a:rPr lang="zh-CN" altLang="en-US" dirty="0"/>
              <a:t>的</a:t>
            </a:r>
            <a:r>
              <a:rPr lang="en-US" altLang="zh-CN" dirty="0"/>
              <a:t>8139</a:t>
            </a:r>
            <a:r>
              <a:rPr lang="zh-CN" altLang="en-US" dirty="0"/>
              <a:t>网卡。对于</a:t>
            </a:r>
            <a:r>
              <a:rPr lang="en-US" altLang="zh-CN" dirty="0"/>
              <a:t>Guest OS</a:t>
            </a:r>
            <a:r>
              <a:rPr lang="zh-CN" altLang="en-US" dirty="0"/>
              <a:t>来说，它并不知道设备是虚拟出来的，于是会通过自带的设备驱动去访问</a:t>
            </a:r>
            <a:r>
              <a:rPr lang="en-US" altLang="zh-CN" dirty="0"/>
              <a:t>VMM</a:t>
            </a:r>
            <a:r>
              <a:rPr lang="zh-CN" altLang="en-US" dirty="0"/>
              <a:t>模拟的</a:t>
            </a:r>
            <a:r>
              <a:rPr lang="en-US" altLang="zh-CN" dirty="0"/>
              <a:t>IO</a:t>
            </a:r>
            <a:r>
              <a:rPr lang="zh-CN" altLang="en-US" dirty="0"/>
              <a:t>设备，对于端口</a:t>
            </a:r>
            <a:r>
              <a:rPr lang="en-US" altLang="zh-CN" dirty="0"/>
              <a:t>I/O</a:t>
            </a:r>
            <a:r>
              <a:rPr lang="zh-CN" altLang="en-US" dirty="0"/>
              <a:t>，由于是</a:t>
            </a:r>
            <a:r>
              <a:rPr lang="zh-CN" altLang="en-US" dirty="0">
                <a:solidFill>
                  <a:srgbClr val="FF0000"/>
                </a:solidFill>
              </a:rPr>
              <a:t>特权指令</a:t>
            </a:r>
            <a:r>
              <a:rPr lang="zh-CN" altLang="en-US" dirty="0"/>
              <a:t>，会</a:t>
            </a:r>
            <a:r>
              <a:rPr lang="en-US" altLang="zh-CN" dirty="0"/>
              <a:t>trap</a:t>
            </a:r>
            <a:r>
              <a:rPr lang="zh-CN" altLang="en-US" dirty="0"/>
              <a:t>到</a:t>
            </a:r>
            <a:r>
              <a:rPr lang="en-US" altLang="zh-CN" dirty="0"/>
              <a:t>VMM</a:t>
            </a:r>
            <a:r>
              <a:rPr lang="zh-CN" altLang="en-US" dirty="0"/>
              <a:t>中，交给设备模拟器进行模拟；对于</a:t>
            </a:r>
            <a:r>
              <a:rPr lang="en-US" altLang="zh-CN" dirty="0"/>
              <a:t>MMIO</a:t>
            </a:r>
            <a:r>
              <a:rPr lang="zh-CN" altLang="en-US" dirty="0"/>
              <a:t>，</a:t>
            </a:r>
            <a:r>
              <a:rPr lang="en-US" altLang="zh-CN" dirty="0"/>
              <a:t>VMM</a:t>
            </a:r>
            <a:r>
              <a:rPr lang="zh-CN" altLang="en-US" dirty="0"/>
              <a:t>把映射到该</a:t>
            </a:r>
            <a:r>
              <a:rPr lang="en-US" altLang="zh-CN" dirty="0"/>
              <a:t>MMIO</a:t>
            </a:r>
            <a:r>
              <a:rPr lang="zh-CN" altLang="en-US" dirty="0"/>
              <a:t>的页表设为无效，访问时会触发</a:t>
            </a:r>
            <a:r>
              <a:rPr lang="en-US" altLang="zh-CN" dirty="0"/>
              <a:t>page fault</a:t>
            </a:r>
            <a:r>
              <a:rPr lang="zh-CN" altLang="en-US" dirty="0"/>
              <a:t>并</a:t>
            </a:r>
            <a:r>
              <a:rPr lang="en-US" altLang="zh-CN" dirty="0"/>
              <a:t>trap</a:t>
            </a:r>
            <a:r>
              <a:rPr lang="zh-CN" altLang="en-US" dirty="0"/>
              <a:t>到</a:t>
            </a:r>
            <a:r>
              <a:rPr lang="en-US" altLang="zh-CN" dirty="0"/>
              <a:t>VMM</a:t>
            </a:r>
            <a:r>
              <a:rPr lang="zh-CN" altLang="en-US" dirty="0"/>
              <a:t>中，交给设备模拟器进行模拟；对于中断，设备模拟器在接收到物理中断并需要触发中断时，发送一个虚拟中断给</a:t>
            </a:r>
            <a:r>
              <a:rPr lang="en-US" altLang="zh-CN" dirty="0"/>
              <a:t>Guest OS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优点：兼容性好，可以模拟出真实不存在的设备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缺点：</a:t>
            </a:r>
            <a:r>
              <a:rPr lang="en-US" altLang="zh-CN" dirty="0"/>
              <a:t>I/O</a:t>
            </a:r>
            <a:r>
              <a:rPr lang="zh-CN" altLang="en-US" dirty="0"/>
              <a:t>访问伴随着大量的</a:t>
            </a:r>
            <a:r>
              <a:rPr lang="en-US" altLang="zh-CN" dirty="0"/>
              <a:t>trap</a:t>
            </a:r>
            <a:r>
              <a:rPr lang="zh-CN" altLang="en-US" dirty="0"/>
              <a:t>，并且寄存器由软件模拟，性能低。</a:t>
            </a:r>
          </a:p>
        </p:txBody>
      </p:sp>
    </p:spTree>
    <p:extLst>
      <p:ext uri="{BB962C8B-B14F-4D97-AF65-F5344CB8AC3E}">
        <p14:creationId xmlns:p14="http://schemas.microsoft.com/office/powerpoint/2010/main" val="146537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半虚拟化解决方案</a:t>
            </a:r>
            <a:endParaRPr lang="en-US" altLang="zh-CN" dirty="0" smtClean="0"/>
          </a:p>
          <a:p>
            <a:pPr lvl="1"/>
            <a:r>
              <a:rPr lang="zh-CN" altLang="en-US" dirty="0"/>
              <a:t>通过分离驱动模型实现。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通过</a:t>
            </a:r>
            <a:r>
              <a:rPr lang="zh-CN" altLang="en-US" dirty="0"/>
              <a:t>修改</a:t>
            </a:r>
            <a:r>
              <a:rPr lang="en-US" altLang="zh-CN" dirty="0"/>
              <a:t>Guest OS</a:t>
            </a:r>
            <a:r>
              <a:rPr lang="zh-CN" altLang="en-US" dirty="0"/>
              <a:t>，为其安装特定的驱动，称为</a:t>
            </a:r>
            <a:r>
              <a:rPr lang="en-US" altLang="zh-CN" dirty="0"/>
              <a:t>frontend</a:t>
            </a:r>
            <a:r>
              <a:rPr lang="zh-CN" altLang="en-US" dirty="0"/>
              <a:t>，以抽象设备接口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SATA/IDE)</a:t>
            </a:r>
            <a:r>
              <a:rPr lang="zh-CN" altLang="en-US" dirty="0"/>
              <a:t>的形式暴露给</a:t>
            </a:r>
            <a:r>
              <a:rPr lang="en-US" altLang="zh-CN" dirty="0"/>
              <a:t>Guest OS</a:t>
            </a:r>
            <a:r>
              <a:rPr lang="zh-CN" altLang="en-US" dirty="0"/>
              <a:t>。当用户发出</a:t>
            </a:r>
            <a:r>
              <a:rPr lang="en-US" altLang="zh-CN" dirty="0"/>
              <a:t>I/O</a:t>
            </a:r>
            <a:r>
              <a:rPr lang="zh-CN" altLang="en-US" dirty="0"/>
              <a:t>请求时，会通过</a:t>
            </a:r>
            <a:r>
              <a:rPr lang="en-US" altLang="zh-CN" dirty="0"/>
              <a:t>frontend</a:t>
            </a:r>
            <a:r>
              <a:rPr lang="zh-CN" altLang="en-US" dirty="0"/>
              <a:t>转发到</a:t>
            </a:r>
            <a:r>
              <a:rPr lang="en-US" altLang="zh-CN" dirty="0"/>
              <a:t>VMM/Domain 0</a:t>
            </a:r>
            <a:r>
              <a:rPr lang="zh-CN" altLang="en-US" dirty="0"/>
              <a:t>中的</a:t>
            </a:r>
            <a:r>
              <a:rPr lang="en-US" altLang="zh-CN" dirty="0"/>
              <a:t>backend</a:t>
            </a:r>
            <a:r>
              <a:rPr lang="zh-CN" altLang="en-US" dirty="0"/>
              <a:t>，由其负责将请求发送到真正的物理设备驱动上。在完成请求后，沿原路将结果传递给</a:t>
            </a:r>
            <a:r>
              <a:rPr lang="en-US" altLang="zh-CN" dirty="0"/>
              <a:t>Guest OS</a:t>
            </a:r>
            <a:r>
              <a:rPr lang="zh-CN" altLang="en-US" dirty="0"/>
              <a:t>。 在</a:t>
            </a:r>
            <a:r>
              <a:rPr lang="en-US" altLang="zh-CN" dirty="0" err="1"/>
              <a:t>Xen</a:t>
            </a:r>
            <a:r>
              <a:rPr lang="zh-CN" altLang="en-US" dirty="0"/>
              <a:t>中，通过</a:t>
            </a:r>
            <a:r>
              <a:rPr lang="en-US" altLang="zh-CN" dirty="0">
                <a:solidFill>
                  <a:srgbClr val="FF0000"/>
                </a:solidFill>
              </a:rPr>
              <a:t>share memory + I/O buffer ring(</a:t>
            </a:r>
            <a:r>
              <a:rPr lang="zh-CN" altLang="en-US" dirty="0">
                <a:solidFill>
                  <a:srgbClr val="FF0000"/>
                </a:solidFill>
              </a:rPr>
              <a:t>放请求和响应，带有</a:t>
            </a:r>
            <a:r>
              <a:rPr lang="en-US" altLang="zh-CN" dirty="0">
                <a:solidFill>
                  <a:srgbClr val="FF0000"/>
                </a:solidFill>
              </a:rPr>
              <a:t>share memory</a:t>
            </a:r>
            <a:r>
              <a:rPr lang="zh-CN" altLang="en-US" dirty="0">
                <a:solidFill>
                  <a:srgbClr val="FF0000"/>
                </a:solidFill>
              </a:rPr>
              <a:t>的位置</a:t>
            </a:r>
            <a:r>
              <a:rPr lang="en-US" altLang="zh-CN" dirty="0">
                <a:solidFill>
                  <a:srgbClr val="FF0000"/>
                </a:solidFill>
              </a:rPr>
              <a:t>) + event channel(</a:t>
            </a:r>
            <a:r>
              <a:rPr lang="zh-CN" altLang="en-US" dirty="0">
                <a:solidFill>
                  <a:srgbClr val="FF0000"/>
                </a:solidFill>
              </a:rPr>
              <a:t>通知</a:t>
            </a:r>
            <a:r>
              <a:rPr lang="en-US" altLang="zh-CN" dirty="0">
                <a:solidFill>
                  <a:srgbClr val="FF0000"/>
                </a:solidFill>
              </a:rPr>
              <a:t>) + grant table(</a:t>
            </a:r>
            <a:r>
              <a:rPr lang="zh-CN" altLang="en-US" dirty="0">
                <a:solidFill>
                  <a:srgbClr val="FF0000"/>
                </a:solidFill>
              </a:rPr>
              <a:t>授权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实现。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：比起全虚拟化对设备进行模拟，性能大大提升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/>
              <a:t>：需要对操作系统进行修改，使其支持</a:t>
            </a:r>
            <a:r>
              <a:rPr lang="en-US" altLang="zh-CN" dirty="0"/>
              <a:t>frontend</a:t>
            </a:r>
            <a:r>
              <a:rPr lang="zh-CN" altLang="en-US" dirty="0"/>
              <a:t>驱动。</a:t>
            </a:r>
          </a:p>
        </p:txBody>
      </p:sp>
    </p:spTree>
    <p:extLst>
      <p:ext uri="{BB962C8B-B14F-4D97-AF65-F5344CB8AC3E}">
        <p14:creationId xmlns:p14="http://schemas.microsoft.com/office/powerpoint/2010/main" val="3761939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19256" cy="5976664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硬件虚拟化解决方案</a:t>
            </a:r>
            <a:endParaRPr lang="en-US" altLang="zh-CN" dirty="0" smtClean="0"/>
          </a:p>
          <a:p>
            <a:pPr lvl="1"/>
            <a:r>
              <a:rPr lang="zh-CN" altLang="en-US" dirty="0"/>
              <a:t>之所以要折腾</a:t>
            </a:r>
            <a:r>
              <a:rPr lang="en-US" altLang="zh-CN" dirty="0"/>
              <a:t>I/O</a:t>
            </a:r>
            <a:r>
              <a:rPr lang="zh-CN" altLang="en-US" dirty="0"/>
              <a:t>虚拟化，无非是</a:t>
            </a:r>
            <a:r>
              <a:rPr lang="zh-CN" altLang="en-US" dirty="0">
                <a:solidFill>
                  <a:srgbClr val="FF0000"/>
                </a:solidFill>
              </a:rPr>
              <a:t>硬件不够用</a:t>
            </a:r>
            <a:r>
              <a:rPr lang="zh-CN" altLang="en-US" dirty="0"/>
              <a:t>的问题，非常好办，接入多个</a:t>
            </a:r>
            <a:r>
              <a:rPr lang="en-US" altLang="zh-CN" dirty="0"/>
              <a:t>IO</a:t>
            </a:r>
            <a:r>
              <a:rPr lang="zh-CN" altLang="en-US" dirty="0"/>
              <a:t>设备不就好了吗？比如你有几台</a:t>
            </a:r>
            <a:r>
              <a:rPr lang="en-US" altLang="zh-CN" dirty="0"/>
              <a:t>VM</a:t>
            </a:r>
            <a:r>
              <a:rPr lang="zh-CN" altLang="en-US" dirty="0"/>
              <a:t>，我就插几张网卡，保证每台</a:t>
            </a:r>
            <a:r>
              <a:rPr lang="en-US" altLang="zh-CN" dirty="0"/>
              <a:t>VM</a:t>
            </a:r>
            <a:r>
              <a:rPr lang="zh-CN" altLang="en-US" dirty="0"/>
              <a:t>都能分到一张物理网卡，该方法名为</a:t>
            </a:r>
            <a:r>
              <a:rPr lang="en-US" altLang="zh-CN" dirty="0">
                <a:solidFill>
                  <a:srgbClr val="FF0000"/>
                </a:solidFill>
              </a:rPr>
              <a:t>Direct I/O</a:t>
            </a:r>
            <a:r>
              <a:rPr lang="zh-CN" altLang="en-US" dirty="0"/>
              <a:t>。然而即使这样，依然需要处理设备之间的</a:t>
            </a:r>
            <a:r>
              <a:rPr lang="en-US" altLang="zh-CN" dirty="0"/>
              <a:t>DMA</a:t>
            </a:r>
            <a:r>
              <a:rPr lang="zh-CN" altLang="en-US" dirty="0"/>
              <a:t>和中断隔离，需要有一种方案来实现</a:t>
            </a:r>
            <a:r>
              <a:rPr lang="en-US" altLang="zh-CN" dirty="0"/>
              <a:t>DMA</a:t>
            </a:r>
            <a:r>
              <a:rPr lang="zh-CN" altLang="en-US" dirty="0"/>
              <a:t>隔离</a:t>
            </a:r>
            <a:r>
              <a:rPr lang="en-US" altLang="zh-CN" dirty="0"/>
              <a:t>(DMA Remapping)</a:t>
            </a:r>
            <a:r>
              <a:rPr lang="zh-CN" altLang="en-US" dirty="0"/>
              <a:t>和分离不同设备的中断与路由</a:t>
            </a:r>
            <a:r>
              <a:rPr lang="en-US" altLang="zh-CN" dirty="0"/>
              <a:t>(Interrupt remapping)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这时</a:t>
            </a:r>
            <a:r>
              <a:rPr lang="en-US" altLang="zh-CN" dirty="0"/>
              <a:t>Intel</a:t>
            </a:r>
            <a:r>
              <a:rPr lang="zh-CN" altLang="en-US" dirty="0"/>
              <a:t>提出了</a:t>
            </a:r>
            <a:r>
              <a:rPr lang="en-US" altLang="zh-CN" dirty="0">
                <a:solidFill>
                  <a:srgbClr val="FF0000"/>
                </a:solidFill>
              </a:rPr>
              <a:t>VT-d</a:t>
            </a:r>
            <a:r>
              <a:rPr lang="zh-CN" altLang="en-US" dirty="0">
                <a:solidFill>
                  <a:srgbClr val="FF0000"/>
                </a:solidFill>
              </a:rPr>
              <a:t>技术</a:t>
            </a:r>
            <a:r>
              <a:rPr lang="zh-CN" altLang="en-US" dirty="0"/>
              <a:t>，在北桥中内置提供</a:t>
            </a:r>
            <a:r>
              <a:rPr lang="en-US" altLang="zh-CN" dirty="0"/>
              <a:t>DMA</a:t>
            </a:r>
            <a:r>
              <a:rPr lang="zh-CN" altLang="en-US" dirty="0"/>
              <a:t>虚拟化和</a:t>
            </a:r>
            <a:r>
              <a:rPr lang="en-US" altLang="zh-CN" dirty="0"/>
              <a:t>IRQ</a:t>
            </a:r>
            <a:r>
              <a:rPr lang="zh-CN" altLang="en-US" dirty="0"/>
              <a:t>虚拟化硬件，通过硬件层的映射使得虚拟机内的</a:t>
            </a:r>
            <a:r>
              <a:rPr lang="en-US" altLang="zh-CN" dirty="0"/>
              <a:t>IO</a:t>
            </a:r>
            <a:r>
              <a:rPr lang="zh-CN" altLang="en-US" dirty="0"/>
              <a:t>请求直接映射到实际硬件上，让</a:t>
            </a:r>
            <a:r>
              <a:rPr lang="en-US" altLang="zh-CN" dirty="0"/>
              <a:t>VM</a:t>
            </a:r>
            <a:r>
              <a:rPr lang="zh-CN" altLang="en-US" dirty="0"/>
              <a:t>以独占的方式直接使用设备。 用</a:t>
            </a:r>
            <a:r>
              <a:rPr lang="en-US" altLang="zh-CN" dirty="0"/>
              <a:t>BDF</a:t>
            </a:r>
            <a:r>
              <a:rPr lang="zh-CN" altLang="en-US" dirty="0"/>
              <a:t>的</a:t>
            </a:r>
            <a:r>
              <a:rPr lang="en-US" altLang="zh-CN" dirty="0"/>
              <a:t>Bus</a:t>
            </a:r>
            <a:r>
              <a:rPr lang="zh-CN" altLang="en-US" dirty="0"/>
              <a:t>找到</a:t>
            </a:r>
            <a:r>
              <a:rPr lang="zh-CN" altLang="en-US" dirty="0">
                <a:solidFill>
                  <a:srgbClr val="FF0000"/>
                </a:solidFill>
              </a:rPr>
              <a:t>根条目</a:t>
            </a:r>
            <a:r>
              <a:rPr lang="zh-CN" altLang="en-US" dirty="0"/>
              <a:t>，从其中的</a:t>
            </a:r>
            <a:r>
              <a:rPr lang="en-US" altLang="zh-CN" dirty="0"/>
              <a:t>CTP</a:t>
            </a:r>
            <a:r>
              <a:rPr lang="zh-CN" altLang="en-US" dirty="0"/>
              <a:t>找到</a:t>
            </a:r>
            <a:r>
              <a:rPr lang="zh-CN" altLang="en-US" dirty="0">
                <a:solidFill>
                  <a:srgbClr val="FF0000"/>
                </a:solidFill>
              </a:rPr>
              <a:t>上下文条目表</a:t>
            </a:r>
            <a:r>
              <a:rPr lang="zh-CN" altLang="en-US" dirty="0"/>
              <a:t>，用</a:t>
            </a:r>
            <a:r>
              <a:rPr lang="en-US" altLang="zh-CN" dirty="0"/>
              <a:t>BDF</a:t>
            </a:r>
            <a:r>
              <a:rPr lang="zh-CN" altLang="en-US" dirty="0"/>
              <a:t>的</a:t>
            </a:r>
            <a:r>
              <a:rPr lang="en-US" altLang="zh-CN" dirty="0" err="1"/>
              <a:t>Device+Function</a:t>
            </a:r>
            <a:r>
              <a:rPr lang="zh-CN" altLang="en-US" dirty="0"/>
              <a:t>找到上下文条目，从其中的</a:t>
            </a:r>
            <a:r>
              <a:rPr lang="en-US" altLang="zh-CN" dirty="0"/>
              <a:t>ASR</a:t>
            </a:r>
            <a:r>
              <a:rPr lang="zh-CN" altLang="en-US" dirty="0"/>
              <a:t>找到设备对应的</a:t>
            </a:r>
            <a:r>
              <a:rPr lang="en-US" altLang="zh-CN" dirty="0">
                <a:solidFill>
                  <a:srgbClr val="FF0000"/>
                </a:solidFill>
              </a:rPr>
              <a:t>I/O</a:t>
            </a:r>
            <a:r>
              <a:rPr lang="zh-CN" altLang="en-US" dirty="0">
                <a:solidFill>
                  <a:srgbClr val="FF0000"/>
                </a:solidFill>
              </a:rPr>
              <a:t>页表</a:t>
            </a:r>
            <a:r>
              <a:rPr lang="zh-CN" altLang="en-US" dirty="0"/>
              <a:t>。然后</a:t>
            </a:r>
            <a:r>
              <a:rPr lang="en-US" altLang="zh-CN" dirty="0"/>
              <a:t>DMA</a:t>
            </a:r>
            <a:r>
              <a:rPr lang="zh-CN" altLang="en-US" dirty="0"/>
              <a:t>重映射硬件利用该页表进行地址转换，将</a:t>
            </a:r>
            <a:r>
              <a:rPr lang="en-US" altLang="zh-CN" dirty="0"/>
              <a:t>PA</a:t>
            </a:r>
            <a:r>
              <a:rPr lang="zh-CN" altLang="en-US" dirty="0"/>
              <a:t>转为</a:t>
            </a:r>
            <a:r>
              <a:rPr lang="en-US" altLang="zh-CN" dirty="0"/>
              <a:t>MA</a:t>
            </a:r>
            <a:r>
              <a:rPr lang="zh-CN" altLang="en-US" dirty="0"/>
              <a:t>，从而使设备能够直接访问相应的内存。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：解决了全虚拟化</a:t>
            </a:r>
            <a:r>
              <a:rPr lang="en-US" altLang="zh-CN" dirty="0"/>
              <a:t>I/O</a:t>
            </a:r>
            <a:r>
              <a:rPr lang="zh-CN" altLang="en-US" dirty="0"/>
              <a:t>中的性能问题，获得了接近原生的性能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缺点：购买多个</a:t>
            </a:r>
            <a:r>
              <a:rPr lang="en-US" altLang="zh-CN" dirty="0"/>
              <a:t>I/O</a:t>
            </a:r>
            <a:r>
              <a:rPr lang="zh-CN" altLang="en-US" dirty="0"/>
              <a:t>设备开销较大，同时主板上的插槽有限，不具可扩展性。另外对于每一个</a:t>
            </a:r>
            <a:r>
              <a:rPr lang="en-US" altLang="zh-CN" dirty="0"/>
              <a:t>I/O</a:t>
            </a:r>
            <a:r>
              <a:rPr lang="zh-CN" altLang="en-US" dirty="0"/>
              <a:t>设备可能资源利用率不高。</a:t>
            </a:r>
          </a:p>
        </p:txBody>
      </p:sp>
    </p:spTree>
    <p:extLst>
      <p:ext uri="{BB962C8B-B14F-4D97-AF65-F5344CB8AC3E}">
        <p14:creationId xmlns:p14="http://schemas.microsoft.com/office/powerpoint/2010/main" val="317734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为了解决</a:t>
            </a:r>
            <a:r>
              <a:rPr lang="en-US" altLang="zh-CN" dirty="0"/>
              <a:t>Direct I/O</a:t>
            </a:r>
            <a:r>
              <a:rPr lang="zh-CN" altLang="en-US" dirty="0"/>
              <a:t>的可扩展性问题，</a:t>
            </a:r>
            <a:r>
              <a:rPr lang="en-US" altLang="zh-CN" dirty="0"/>
              <a:t>PCI-SIG</a:t>
            </a:r>
            <a:r>
              <a:rPr lang="zh-CN" altLang="en-US" dirty="0"/>
              <a:t>组织</a:t>
            </a:r>
            <a:r>
              <a:rPr lang="en-US" altLang="zh-CN" dirty="0"/>
              <a:t>(Intel</a:t>
            </a:r>
            <a:r>
              <a:rPr lang="zh-CN" altLang="en-US" dirty="0"/>
              <a:t>是创始者之一</a:t>
            </a:r>
            <a:r>
              <a:rPr lang="en-US" altLang="zh-CN" dirty="0"/>
              <a:t>)</a:t>
            </a:r>
            <a:r>
              <a:rPr lang="zh-CN" altLang="en-US" dirty="0"/>
              <a:t>跳出来了，发布了</a:t>
            </a:r>
            <a:r>
              <a:rPr lang="en-US" altLang="zh-CN" dirty="0">
                <a:solidFill>
                  <a:srgbClr val="FF0000"/>
                </a:solidFill>
              </a:rPr>
              <a:t>SR-IOV(</a:t>
            </a:r>
            <a:r>
              <a:rPr lang="zh-CN" altLang="en-US" dirty="0">
                <a:solidFill>
                  <a:srgbClr val="FF0000"/>
                </a:solidFill>
              </a:rPr>
              <a:t>单根虚拟化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。支持</a:t>
            </a:r>
            <a:r>
              <a:rPr lang="en-US" altLang="zh-CN" dirty="0"/>
              <a:t>SR-IOV</a:t>
            </a:r>
            <a:r>
              <a:rPr lang="zh-CN" altLang="en-US" dirty="0"/>
              <a:t>的</a:t>
            </a:r>
            <a:r>
              <a:rPr lang="en-US" altLang="zh-CN" dirty="0" err="1"/>
              <a:t>PCIe</a:t>
            </a:r>
            <a:r>
              <a:rPr lang="zh-CN" altLang="en-US" dirty="0"/>
              <a:t>设备能够在硬件层直接虚拟化成多个虚拟设备</a:t>
            </a:r>
            <a:r>
              <a:rPr lang="en-US" altLang="zh-CN" dirty="0"/>
              <a:t>(VF)</a:t>
            </a:r>
            <a:r>
              <a:rPr lang="zh-CN" altLang="en-US" dirty="0"/>
              <a:t>供</a:t>
            </a:r>
            <a:r>
              <a:rPr lang="en-US" altLang="zh-CN" dirty="0"/>
              <a:t>VM</a:t>
            </a:r>
            <a:r>
              <a:rPr lang="zh-CN" altLang="en-US" dirty="0"/>
              <a:t>使用，然后通过</a:t>
            </a:r>
            <a:r>
              <a:rPr lang="en-US" altLang="zh-CN" dirty="0"/>
              <a:t>VT-d</a:t>
            </a:r>
            <a:r>
              <a:rPr lang="zh-CN" altLang="en-US" dirty="0"/>
              <a:t>的那一套实现</a:t>
            </a:r>
            <a:r>
              <a:rPr lang="en-US" altLang="zh-CN" dirty="0"/>
              <a:t>VM</a:t>
            </a:r>
            <a:r>
              <a:rPr lang="zh-CN" altLang="en-US" dirty="0"/>
              <a:t>对</a:t>
            </a:r>
            <a:r>
              <a:rPr lang="en-US" altLang="zh-CN" dirty="0"/>
              <a:t>VF</a:t>
            </a:r>
            <a:r>
              <a:rPr lang="zh-CN" altLang="en-US" dirty="0"/>
              <a:t>的直接访问。 虚拟出多个</a:t>
            </a:r>
            <a:r>
              <a:rPr lang="en-US" altLang="zh-CN" dirty="0" err="1"/>
              <a:t>PCIe</a:t>
            </a:r>
            <a:r>
              <a:rPr lang="zh-CN" altLang="en-US" dirty="0"/>
              <a:t>网卡，每个网卡具备独立的</a:t>
            </a:r>
            <a:r>
              <a:rPr lang="en-US" altLang="zh-CN" dirty="0"/>
              <a:t>I/O</a:t>
            </a:r>
            <a:r>
              <a:rPr lang="zh-CN" altLang="en-US" dirty="0"/>
              <a:t>功能。结合</a:t>
            </a:r>
            <a:r>
              <a:rPr lang="en-US" altLang="zh-CN" dirty="0"/>
              <a:t>VT-d</a:t>
            </a:r>
            <a:r>
              <a:rPr lang="zh-CN" altLang="en-US" dirty="0"/>
              <a:t>或</a:t>
            </a:r>
            <a:r>
              <a:rPr lang="en-US" altLang="zh-CN" dirty="0"/>
              <a:t>IOMMU</a:t>
            </a:r>
            <a:r>
              <a:rPr lang="zh-CN" altLang="en-US" dirty="0"/>
              <a:t>，可以实现</a:t>
            </a:r>
            <a:r>
              <a:rPr lang="en-US" altLang="zh-CN" dirty="0"/>
              <a:t>VM</a:t>
            </a:r>
            <a:r>
              <a:rPr lang="zh-CN" altLang="en-US" dirty="0"/>
              <a:t>直接访问</a:t>
            </a:r>
            <a:r>
              <a:rPr lang="en-US" altLang="zh-CN" dirty="0"/>
              <a:t>VF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r>
              <a:rPr lang="zh-CN" altLang="en-US" dirty="0" smtClean="0"/>
              <a:t>优点</a:t>
            </a:r>
            <a:r>
              <a:rPr lang="zh-CN" altLang="en-US" dirty="0"/>
              <a:t>：接近原生的性能，同时保持了较好的扩展性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 </a:t>
            </a:r>
            <a:r>
              <a:rPr lang="zh-CN" altLang="en-US" dirty="0"/>
              <a:t>缺点：需要购买支持</a:t>
            </a:r>
            <a:r>
              <a:rPr lang="en-US" altLang="zh-CN" dirty="0"/>
              <a:t>SR-IOV</a:t>
            </a:r>
            <a:r>
              <a:rPr lang="zh-CN" altLang="en-US" dirty="0"/>
              <a:t>的硬件。</a:t>
            </a:r>
          </a:p>
        </p:txBody>
      </p:sp>
    </p:spTree>
    <p:extLst>
      <p:ext uri="{BB962C8B-B14F-4D97-AF65-F5344CB8AC3E}">
        <p14:creationId xmlns:p14="http://schemas.microsoft.com/office/powerpoint/2010/main" val="10077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虚拟化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、内存虚拟化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IO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70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关于</a:t>
            </a:r>
            <a:r>
              <a:rPr lang="en-US" altLang="zh-CN" dirty="0" err="1" smtClean="0"/>
              <a:t>Xen</a:t>
            </a:r>
            <a:r>
              <a:rPr lang="zh-CN" altLang="en-US" dirty="0" smtClean="0"/>
              <a:t>的内存虚拟化和</a:t>
            </a:r>
            <a:r>
              <a:rPr lang="en-US" altLang="zh-CN" dirty="0" smtClean="0"/>
              <a:t>IO</a:t>
            </a:r>
            <a:r>
              <a:rPr lang="zh-CN" altLang="en-US" dirty="0" smtClean="0"/>
              <a:t>虚拟化</a:t>
            </a:r>
            <a:endParaRPr lang="en-US" altLang="zh-CN" dirty="0" smtClean="0"/>
          </a:p>
          <a:p>
            <a:r>
              <a:rPr lang="en-US" altLang="zh-CN" dirty="0" smtClean="0"/>
              <a:t>To be continued……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84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53136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r>
              <a:rPr lang="en-US" altLang="zh-CN" dirty="0" smtClean="0"/>
              <a:t>         x86</a:t>
            </a:r>
            <a:r>
              <a:rPr lang="zh-CN" altLang="en-US" dirty="0"/>
              <a:t>分为了</a:t>
            </a:r>
            <a:r>
              <a:rPr lang="en-US" altLang="zh-CN" dirty="0"/>
              <a:t>ring0-ring3</a:t>
            </a:r>
            <a:r>
              <a:rPr lang="zh-CN" altLang="en-US" dirty="0"/>
              <a:t>共</a:t>
            </a:r>
            <a:r>
              <a:rPr lang="en-US" altLang="zh-CN" dirty="0"/>
              <a:t>4</a:t>
            </a:r>
            <a:r>
              <a:rPr lang="zh-CN" altLang="en-US" dirty="0"/>
              <a:t>个权限级。操作系统是处于最高级别的</a:t>
            </a:r>
            <a:r>
              <a:rPr lang="en-US" altLang="zh-CN" dirty="0"/>
              <a:t>ring 0</a:t>
            </a:r>
            <a:r>
              <a:rPr lang="zh-CN" altLang="en-US" dirty="0"/>
              <a:t>，应用程序处于最低级别的</a:t>
            </a:r>
            <a:r>
              <a:rPr lang="en-US" altLang="zh-CN" dirty="0"/>
              <a:t>ring 3</a:t>
            </a:r>
            <a:r>
              <a:rPr lang="zh-CN" altLang="en-US" dirty="0"/>
              <a:t>。在这样的架构下，操作系统被设计成直接运行在硬件上，拥有硬件的全部控制权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 </a:t>
            </a:r>
            <a:r>
              <a:rPr lang="zh-CN" altLang="en-US" dirty="0"/>
              <a:t>在虚拟化架构中，</a:t>
            </a:r>
            <a:r>
              <a:rPr lang="en-US" altLang="zh-CN" dirty="0" smtClean="0"/>
              <a:t>VMM</a:t>
            </a:r>
            <a:r>
              <a:rPr lang="zh-CN" altLang="en-US" dirty="0" smtClean="0"/>
              <a:t>掌管</a:t>
            </a:r>
            <a:r>
              <a:rPr lang="zh-CN" altLang="en-US" dirty="0"/>
              <a:t>虚拟机的创建和管理，自然必须运行在</a:t>
            </a:r>
            <a:r>
              <a:rPr lang="en-US" altLang="zh-CN" dirty="0"/>
              <a:t>ring 0</a:t>
            </a:r>
            <a:r>
              <a:rPr lang="zh-CN" altLang="en-US" dirty="0"/>
              <a:t>。而为了隔离，</a:t>
            </a:r>
            <a:r>
              <a:rPr lang="en-US" altLang="zh-CN" dirty="0"/>
              <a:t>Guest OS</a:t>
            </a:r>
            <a:r>
              <a:rPr lang="zh-CN" altLang="en-US" dirty="0"/>
              <a:t>只能退而求其次，运行在</a:t>
            </a:r>
            <a:r>
              <a:rPr lang="en-US" altLang="zh-CN" dirty="0"/>
              <a:t>ring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r>
              <a:rPr lang="zh-CN" altLang="en-US" dirty="0"/>
              <a:t>由于不是运行在</a:t>
            </a:r>
            <a:r>
              <a:rPr lang="en-US" altLang="zh-CN" dirty="0"/>
              <a:t>ring 0</a:t>
            </a:r>
            <a:r>
              <a:rPr lang="zh-CN" altLang="en-US" dirty="0"/>
              <a:t>，对于特权指令，</a:t>
            </a:r>
            <a:r>
              <a:rPr lang="en-US" altLang="zh-CN" dirty="0"/>
              <a:t>Guest OS</a:t>
            </a:r>
            <a:r>
              <a:rPr lang="zh-CN" altLang="en-US" dirty="0"/>
              <a:t>在运行时会引发一个异常</a:t>
            </a:r>
            <a:r>
              <a:rPr lang="en-US" altLang="zh-CN" dirty="0"/>
              <a:t>(trap)</a:t>
            </a:r>
            <a:r>
              <a:rPr lang="zh-CN" altLang="en-US" dirty="0"/>
              <a:t>，从而被</a:t>
            </a:r>
            <a:r>
              <a:rPr lang="en-US" altLang="zh-CN" dirty="0"/>
              <a:t>VMM</a:t>
            </a:r>
            <a:r>
              <a:rPr lang="zh-CN" altLang="en-US" dirty="0"/>
              <a:t>捕获。</a:t>
            </a:r>
            <a:r>
              <a:rPr lang="en-US" altLang="zh-CN" dirty="0"/>
              <a:t>VMM</a:t>
            </a:r>
            <a:r>
              <a:rPr lang="zh-CN" altLang="en-US" dirty="0"/>
              <a:t>在检查通过后将代为执行，然后将结果返回给</a:t>
            </a:r>
            <a:r>
              <a:rPr lang="en-US" altLang="zh-CN" dirty="0"/>
              <a:t>Guest OS</a:t>
            </a:r>
            <a:r>
              <a:rPr lang="zh-CN" altLang="en-US" dirty="0"/>
              <a:t>。而对于一部分</a:t>
            </a:r>
            <a:r>
              <a:rPr lang="zh-CN" altLang="en-US" dirty="0">
                <a:solidFill>
                  <a:srgbClr val="FF0000"/>
                </a:solidFill>
              </a:rPr>
              <a:t>敏感指令</a:t>
            </a:r>
            <a:r>
              <a:rPr lang="en-US" altLang="zh-CN" dirty="0">
                <a:solidFill>
                  <a:srgbClr val="FF0000"/>
                </a:solidFill>
              </a:rPr>
              <a:t>(17</a:t>
            </a:r>
            <a:r>
              <a:rPr lang="zh-CN" altLang="en-US" dirty="0">
                <a:solidFill>
                  <a:srgbClr val="FF0000"/>
                </a:solidFill>
              </a:rPr>
              <a:t>条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，</a:t>
            </a:r>
            <a:r>
              <a:rPr lang="en-US" altLang="zh-CN" dirty="0"/>
              <a:t>Guest OS</a:t>
            </a:r>
            <a:r>
              <a:rPr lang="zh-CN" altLang="en-US" dirty="0"/>
              <a:t>的执行权限不够，本该交给</a:t>
            </a:r>
            <a:r>
              <a:rPr lang="en-US" altLang="zh-CN" dirty="0"/>
              <a:t>VMM</a:t>
            </a:r>
            <a:r>
              <a:rPr lang="zh-CN" altLang="en-US" dirty="0"/>
              <a:t>来执行。然而它们在非</a:t>
            </a:r>
            <a:r>
              <a:rPr lang="en-US" altLang="zh-CN" dirty="0"/>
              <a:t>ring 0</a:t>
            </a:r>
            <a:r>
              <a:rPr lang="zh-CN" altLang="en-US" dirty="0"/>
              <a:t>下可以依然照样执行，只是和</a:t>
            </a:r>
            <a:r>
              <a:rPr lang="en-US" altLang="zh-CN" dirty="0"/>
              <a:t>ring 0</a:t>
            </a:r>
            <a:r>
              <a:rPr lang="zh-CN" altLang="en-US" dirty="0"/>
              <a:t>下执行的语义会有不同，或者直接静默失败了。这个锅在于</a:t>
            </a:r>
            <a:r>
              <a:rPr lang="en-US" altLang="zh-CN" dirty="0"/>
              <a:t>x86</a:t>
            </a:r>
            <a:r>
              <a:rPr lang="zh-CN" altLang="en-US" dirty="0"/>
              <a:t>在设计时没有考虑到虚拟化的需求，不满足“敏感指令都是特权指令”这个虚拟化定律。如何解决这个问题，成为了</a:t>
            </a:r>
            <a:r>
              <a:rPr lang="en-US" altLang="zh-CN" dirty="0"/>
              <a:t>CPU</a:t>
            </a:r>
            <a:r>
              <a:rPr lang="zh-CN" altLang="en-US" dirty="0"/>
              <a:t>虚拟化的关键。</a:t>
            </a:r>
          </a:p>
        </p:txBody>
      </p:sp>
    </p:spTree>
    <p:extLst>
      <p:ext uri="{BB962C8B-B14F-4D97-AF65-F5344CB8AC3E}">
        <p14:creationId xmlns:p14="http://schemas.microsoft.com/office/powerpoint/2010/main" val="280547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3568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全虚拟化解决方案</a:t>
            </a:r>
            <a:endParaRPr lang="en-US" altLang="zh-CN" dirty="0" smtClean="0"/>
          </a:p>
          <a:p>
            <a:pPr lvl="1"/>
            <a:r>
              <a:rPr lang="zh-CN" altLang="en-US" dirty="0"/>
              <a:t>对于用户级的指令，可以直接送到</a:t>
            </a:r>
            <a:r>
              <a:rPr lang="en-US" altLang="zh-CN" dirty="0"/>
              <a:t>CPU</a:t>
            </a:r>
            <a:r>
              <a:rPr lang="zh-CN" altLang="en-US" dirty="0"/>
              <a:t>执行。对于对于特权指令，需要通过陷入模拟</a:t>
            </a:r>
            <a:r>
              <a:rPr lang="en-US" altLang="zh-CN" dirty="0"/>
              <a:t>(Trap-and-emulation)</a:t>
            </a:r>
            <a:r>
              <a:rPr lang="zh-CN" altLang="en-US" dirty="0"/>
              <a:t>到</a:t>
            </a:r>
            <a:r>
              <a:rPr lang="en-US" altLang="zh-CN" dirty="0"/>
              <a:t>VMM</a:t>
            </a:r>
            <a:r>
              <a:rPr lang="zh-CN" altLang="en-US" dirty="0"/>
              <a:t>让其代为执行。而对于那</a:t>
            </a:r>
            <a:r>
              <a:rPr lang="en-US" altLang="zh-CN" dirty="0"/>
              <a:t>17</a:t>
            </a:r>
            <a:r>
              <a:rPr lang="zh-CN" altLang="en-US" dirty="0"/>
              <a:t>条敏感指令则需要通过</a:t>
            </a:r>
            <a:r>
              <a:rPr lang="zh-CN" altLang="en-US" dirty="0">
                <a:solidFill>
                  <a:srgbClr val="FF0000"/>
                </a:solidFill>
              </a:rPr>
              <a:t>二进制翻译系统</a:t>
            </a:r>
            <a:r>
              <a:rPr lang="zh-CN" altLang="en-US" dirty="0"/>
              <a:t>解决。 二进制翻译系统是位于应用程序和硬件之间的一个软件层，可以将某种特定的二进制代码翻译为另一种架构下的二进制代码。在虚拟化中的二进制翻译可以对这</a:t>
            </a:r>
            <a:r>
              <a:rPr lang="en-US" altLang="zh-CN" dirty="0"/>
              <a:t>17</a:t>
            </a:r>
            <a:r>
              <a:rPr lang="zh-CN" altLang="en-US" dirty="0"/>
              <a:t>条敏感指令的代码进行替换，从而避免了不确定行为的发生。同时，为了提高效率，二进制翻译后的代码会进行缓存，避免每次都进行翻译。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代表作</a:t>
            </a:r>
            <a:r>
              <a:rPr lang="zh-CN" altLang="en-US" dirty="0"/>
              <a:t>：</a:t>
            </a:r>
            <a:r>
              <a:rPr lang="en-US" altLang="zh-CN" dirty="0"/>
              <a:t>VMware workstation</a:t>
            </a:r>
            <a:r>
              <a:rPr lang="zh-CN" altLang="en-US" dirty="0"/>
              <a:t>、</a:t>
            </a:r>
            <a:r>
              <a:rPr lang="en-US" altLang="zh-CN" dirty="0"/>
              <a:t>VMware ESX Server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：无需对</a:t>
            </a:r>
            <a:r>
              <a:rPr lang="en-US" altLang="zh-CN" dirty="0"/>
              <a:t>Guest OS</a:t>
            </a:r>
            <a:r>
              <a:rPr lang="zh-CN" altLang="en-US" dirty="0"/>
              <a:t>进行修改，兼容性强。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/>
              <a:t>：需要执行大量的二进制翻译工作，性能成为瓶颈。</a:t>
            </a:r>
          </a:p>
        </p:txBody>
      </p:sp>
    </p:spTree>
    <p:extLst>
      <p:ext uri="{BB962C8B-B14F-4D97-AF65-F5344CB8AC3E}">
        <p14:creationId xmlns:p14="http://schemas.microsoft.com/office/powerpoint/2010/main" val="327313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半虚拟化解决方案</a:t>
            </a:r>
            <a:endParaRPr lang="en-US" altLang="zh-CN" dirty="0" smtClean="0"/>
          </a:p>
          <a:p>
            <a:pPr lvl="1"/>
            <a:r>
              <a:rPr lang="zh-CN" altLang="en-US" dirty="0"/>
              <a:t>半虚拟化从另外一个角度解决了这个问题：与其千方百计去捕获这</a:t>
            </a:r>
            <a:r>
              <a:rPr lang="en-US" altLang="zh-CN" dirty="0"/>
              <a:t>17</a:t>
            </a:r>
            <a:r>
              <a:rPr lang="zh-CN" altLang="en-US" dirty="0"/>
              <a:t>条指令，直接不用这些指令不就好了吗？于是就得对</a:t>
            </a:r>
            <a:r>
              <a:rPr lang="en-US" altLang="zh-CN" dirty="0"/>
              <a:t>Guest OS</a:t>
            </a:r>
            <a:r>
              <a:rPr lang="zh-CN" altLang="en-US" dirty="0"/>
              <a:t>进行一些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zh-CN" altLang="en-US" dirty="0"/>
              <a:t>，替换掉这些指令，转而调用</a:t>
            </a:r>
            <a:r>
              <a:rPr lang="en-US" altLang="zh-CN" dirty="0"/>
              <a:t>VMM</a:t>
            </a:r>
            <a:r>
              <a:rPr lang="zh-CN" altLang="en-US" dirty="0"/>
              <a:t>提供的特殊</a:t>
            </a:r>
            <a:r>
              <a:rPr lang="en-US" altLang="zh-CN" dirty="0"/>
              <a:t>API(</a:t>
            </a:r>
            <a:r>
              <a:rPr lang="en-US" altLang="zh-CN" dirty="0" err="1"/>
              <a:t>hypercall</a:t>
            </a:r>
            <a:r>
              <a:rPr lang="en-US" altLang="zh-CN" dirty="0"/>
              <a:t>)</a:t>
            </a:r>
            <a:r>
              <a:rPr lang="zh-CN" altLang="en-US" dirty="0"/>
              <a:t>来进行模拟。当</a:t>
            </a:r>
            <a:r>
              <a:rPr lang="en-US" altLang="zh-CN" dirty="0"/>
              <a:t>Guest OS</a:t>
            </a:r>
            <a:r>
              <a:rPr lang="zh-CN" altLang="en-US" dirty="0"/>
              <a:t>需要执行敏感操作时，直接通过</a:t>
            </a:r>
            <a:r>
              <a:rPr lang="en-US" altLang="zh-CN" dirty="0" err="1">
                <a:solidFill>
                  <a:srgbClr val="FF0000"/>
                </a:solidFill>
              </a:rPr>
              <a:t>hypercall</a:t>
            </a:r>
            <a:r>
              <a:rPr lang="zh-CN" altLang="en-US" dirty="0"/>
              <a:t>调用</a:t>
            </a:r>
            <a:r>
              <a:rPr lang="en-US" altLang="zh-CN" dirty="0"/>
              <a:t>VMM</a:t>
            </a:r>
            <a:r>
              <a:rPr lang="zh-CN" altLang="en-US" dirty="0"/>
              <a:t>，避免了捕获的开销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代表作</a:t>
            </a:r>
            <a:r>
              <a:rPr lang="zh-CN" altLang="en-US" dirty="0"/>
              <a:t>：</a:t>
            </a:r>
            <a:r>
              <a:rPr lang="en-US" altLang="zh-CN" dirty="0" err="1"/>
              <a:t>Xen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：比起全虚拟化，由于避免了</a:t>
            </a:r>
            <a:r>
              <a:rPr lang="en-US" altLang="zh-CN" dirty="0"/>
              <a:t>trap</a:t>
            </a:r>
            <a:r>
              <a:rPr lang="zh-CN" altLang="en-US" dirty="0"/>
              <a:t>和翻译，性能自然大大提升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/>
              <a:t>：需要对</a:t>
            </a:r>
            <a:r>
              <a:rPr lang="en-US" altLang="zh-CN" dirty="0"/>
              <a:t>Guest OS</a:t>
            </a:r>
            <a:r>
              <a:rPr lang="zh-CN" altLang="en-US" dirty="0"/>
              <a:t>的系统内核的深度修改，使其能够通过调用</a:t>
            </a:r>
            <a:r>
              <a:rPr lang="en-US" altLang="zh-CN" dirty="0" err="1"/>
              <a:t>hypercall</a:t>
            </a:r>
            <a:r>
              <a:rPr lang="zh-CN" altLang="en-US" dirty="0"/>
              <a:t>来执行敏感指令，面对各种系统，工作量非常大。由于</a:t>
            </a:r>
            <a:r>
              <a:rPr lang="en-US" altLang="zh-CN" dirty="0"/>
              <a:t>Windows</a:t>
            </a:r>
            <a:r>
              <a:rPr lang="zh-CN" altLang="en-US" dirty="0"/>
              <a:t>不开源，没办法进行修改，因此不支持</a:t>
            </a:r>
            <a:r>
              <a:rPr lang="en-US" altLang="zh-CN" dirty="0"/>
              <a:t>Windows</a:t>
            </a:r>
            <a:r>
              <a:rPr lang="zh-CN" altLang="en-US" dirty="0"/>
              <a:t>。同时，</a:t>
            </a:r>
            <a:r>
              <a:rPr lang="en-US" altLang="zh-CN" dirty="0"/>
              <a:t>Guest OS</a:t>
            </a:r>
            <a:r>
              <a:rPr lang="zh-CN" altLang="en-US" dirty="0"/>
              <a:t>将与</a:t>
            </a:r>
            <a:r>
              <a:rPr lang="en-US" altLang="zh-CN" dirty="0"/>
              <a:t>VMM</a:t>
            </a:r>
            <a:r>
              <a:rPr lang="zh-CN" altLang="en-US" dirty="0"/>
              <a:t>强耦合，增加了系统维护成本，降低了可移植性。</a:t>
            </a:r>
          </a:p>
        </p:txBody>
      </p:sp>
    </p:spTree>
    <p:extLst>
      <p:ext uri="{BB962C8B-B14F-4D97-AF65-F5344CB8AC3E}">
        <p14:creationId xmlns:p14="http://schemas.microsoft.com/office/powerpoint/2010/main" val="109064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1560"/>
            <a:ext cx="8229600" cy="544644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硬件虚拟化解决方案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业界</a:t>
            </a:r>
            <a:r>
              <a:rPr lang="zh-CN" altLang="en-US" dirty="0"/>
              <a:t>大哥</a:t>
            </a:r>
            <a:r>
              <a:rPr lang="en-US" altLang="zh-CN" dirty="0"/>
              <a:t>Intel</a:t>
            </a:r>
            <a:r>
              <a:rPr lang="zh-CN" altLang="en-US" dirty="0"/>
              <a:t>站出来了，今后不用忙活了，你们说</a:t>
            </a:r>
            <a:r>
              <a:rPr lang="en-US" altLang="zh-CN" dirty="0"/>
              <a:t>x86</a:t>
            </a:r>
            <a:r>
              <a:rPr lang="zh-CN" altLang="en-US" dirty="0"/>
              <a:t>对虚拟化支持不好，那我改就是了嘛。于是扔出了</a:t>
            </a:r>
            <a:r>
              <a:rPr lang="en-US" altLang="zh-CN" dirty="0">
                <a:solidFill>
                  <a:srgbClr val="FF0000"/>
                </a:solidFill>
              </a:rPr>
              <a:t>VT-x</a:t>
            </a:r>
            <a:r>
              <a:rPr lang="zh-CN" altLang="en-US" dirty="0"/>
              <a:t>。当然</a:t>
            </a:r>
            <a:r>
              <a:rPr lang="en-US" altLang="zh-CN" dirty="0"/>
              <a:t>AMD</a:t>
            </a:r>
            <a:r>
              <a:rPr lang="zh-CN" altLang="en-US" dirty="0"/>
              <a:t>也扔出了</a:t>
            </a:r>
            <a:r>
              <a:rPr lang="en-US" altLang="zh-CN" dirty="0"/>
              <a:t>AMD-V</a:t>
            </a:r>
            <a:r>
              <a:rPr lang="zh-CN" altLang="en-US" dirty="0"/>
              <a:t>。两者都针对特权指令为</a:t>
            </a:r>
            <a:r>
              <a:rPr lang="en-US" altLang="zh-CN" dirty="0"/>
              <a:t>CPU</a:t>
            </a:r>
            <a:r>
              <a:rPr lang="zh-CN" altLang="en-US" dirty="0"/>
              <a:t>添加了一个工作模式，</a:t>
            </a:r>
            <a:r>
              <a:rPr lang="zh-CN" altLang="en-US" dirty="0" smtClean="0"/>
              <a:t>分为</a:t>
            </a:r>
            <a:r>
              <a:rPr lang="en-US" altLang="zh-CN" dirty="0"/>
              <a:t>VMX</a:t>
            </a:r>
            <a:r>
              <a:rPr lang="zh-CN" altLang="en-US" dirty="0" smtClean="0">
                <a:solidFill>
                  <a:srgbClr val="FF0000"/>
                </a:solidFill>
              </a:rPr>
              <a:t>根模式</a:t>
            </a:r>
            <a:r>
              <a:rPr lang="zh-CN" altLang="en-US" dirty="0" smtClean="0"/>
              <a:t>和</a:t>
            </a:r>
            <a:r>
              <a:rPr lang="en-US" altLang="zh-CN" dirty="0"/>
              <a:t>VMX</a:t>
            </a:r>
            <a:r>
              <a:rPr lang="zh-CN" altLang="en-US" dirty="0" smtClean="0">
                <a:solidFill>
                  <a:srgbClr val="FF0000"/>
                </a:solidFill>
              </a:rPr>
              <a:t>非根模式</a:t>
            </a:r>
            <a:r>
              <a:rPr lang="zh-CN" altLang="en-US" dirty="0" smtClean="0"/>
              <a:t>。</a:t>
            </a:r>
            <a:r>
              <a:rPr lang="en-US" altLang="zh-CN" dirty="0"/>
              <a:t>VMM</a:t>
            </a:r>
            <a:r>
              <a:rPr lang="zh-CN" altLang="en-US" dirty="0"/>
              <a:t>跑</a:t>
            </a:r>
            <a:r>
              <a:rPr lang="zh-CN" altLang="en-US" dirty="0" smtClean="0"/>
              <a:t>在</a:t>
            </a:r>
            <a:r>
              <a:rPr lang="zh-CN" altLang="en-US" dirty="0"/>
              <a:t>根模式</a:t>
            </a:r>
            <a:r>
              <a:rPr lang="zh-CN" altLang="en-US" dirty="0" smtClean="0"/>
              <a:t>下</a:t>
            </a:r>
            <a:r>
              <a:rPr lang="zh-CN" altLang="en-US" dirty="0"/>
              <a:t>，</a:t>
            </a:r>
            <a:r>
              <a:rPr lang="en-US" altLang="zh-CN" dirty="0"/>
              <a:t>Guest OS</a:t>
            </a:r>
            <a:r>
              <a:rPr lang="zh-CN" altLang="en-US" dirty="0"/>
              <a:t>跑</a:t>
            </a:r>
            <a:r>
              <a:rPr lang="zh-CN" altLang="en-US" dirty="0" smtClean="0"/>
              <a:t>在非根模式的</a:t>
            </a:r>
            <a:r>
              <a:rPr lang="en-US" altLang="zh-CN" dirty="0"/>
              <a:t>Ring 0</a:t>
            </a:r>
            <a:r>
              <a:rPr lang="zh-CN" altLang="en-US" dirty="0"/>
              <a:t>上，应用跑在</a:t>
            </a:r>
            <a:r>
              <a:rPr lang="en-US" altLang="zh-CN" dirty="0"/>
              <a:t>Ring 3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因此</a:t>
            </a:r>
            <a:r>
              <a:rPr lang="zh-CN" altLang="en-US" dirty="0"/>
              <a:t>在硬件辅助的完全虚拟化中，</a:t>
            </a:r>
            <a:r>
              <a:rPr lang="en-US" altLang="zh-CN" dirty="0"/>
              <a:t>VMM</a:t>
            </a:r>
            <a:r>
              <a:rPr lang="zh-CN" altLang="en-US" dirty="0"/>
              <a:t>不需要费尽心思去捕获特权指令了，</a:t>
            </a:r>
            <a:r>
              <a:rPr lang="en-US" altLang="zh-CN" dirty="0"/>
              <a:t>CPU</a:t>
            </a:r>
            <a:r>
              <a:rPr lang="zh-CN" altLang="en-US" dirty="0"/>
              <a:t>会</a:t>
            </a:r>
            <a:r>
              <a:rPr lang="zh-CN" altLang="en-US" dirty="0" smtClean="0"/>
              <a:t>捕获非根模式的</a:t>
            </a:r>
            <a:r>
              <a:rPr lang="en-US" altLang="zh-CN" dirty="0"/>
              <a:t>Ring0</a:t>
            </a:r>
            <a:r>
              <a:rPr lang="zh-CN" altLang="en-US" dirty="0"/>
              <a:t>上执行的特权指令，然后</a:t>
            </a:r>
            <a:r>
              <a:rPr lang="en-US" altLang="zh-CN" dirty="0"/>
              <a:t>VM-Exit</a:t>
            </a:r>
            <a:r>
              <a:rPr lang="zh-CN" altLang="en-US" dirty="0" smtClean="0"/>
              <a:t>到</a:t>
            </a:r>
            <a:r>
              <a:rPr lang="zh-CN" altLang="en-US" dirty="0"/>
              <a:t>根模式</a:t>
            </a:r>
            <a:r>
              <a:rPr lang="zh-CN" altLang="en-US" dirty="0" smtClean="0"/>
              <a:t>的</a:t>
            </a:r>
            <a:r>
              <a:rPr lang="en-US" altLang="zh-CN" dirty="0"/>
              <a:t>VMM</a:t>
            </a:r>
            <a:r>
              <a:rPr lang="zh-CN" altLang="en-US" dirty="0"/>
              <a:t>进行处理，处理完后通过</a:t>
            </a:r>
            <a:r>
              <a:rPr lang="en-US" altLang="zh-CN" dirty="0"/>
              <a:t>VM-Entry</a:t>
            </a:r>
            <a:r>
              <a:rPr lang="zh-CN" altLang="en-US" dirty="0"/>
              <a:t>返回。从硬件层面解决了捕获的问题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zh-CN" altLang="en-US" dirty="0"/>
              <a:t>此外还引进了</a:t>
            </a:r>
            <a:r>
              <a:rPr lang="en-US" altLang="zh-CN" dirty="0">
                <a:solidFill>
                  <a:srgbClr val="FF0000"/>
                </a:solidFill>
              </a:rPr>
              <a:t>VMCS</a:t>
            </a:r>
            <a:r>
              <a:rPr lang="zh-CN" altLang="en-US" dirty="0"/>
              <a:t>来保存</a:t>
            </a:r>
            <a:r>
              <a:rPr lang="en-US" altLang="zh-CN" dirty="0" err="1"/>
              <a:t>vCPU</a:t>
            </a:r>
            <a:r>
              <a:rPr lang="zh-CN" altLang="en-US" dirty="0"/>
              <a:t>的寄存器状态，使得在</a:t>
            </a:r>
            <a:r>
              <a:rPr lang="en-US" altLang="zh-CN" dirty="0"/>
              <a:t>VM-Exit</a:t>
            </a:r>
            <a:r>
              <a:rPr lang="zh-CN" altLang="en-US" dirty="0"/>
              <a:t>和</a:t>
            </a:r>
            <a:r>
              <a:rPr lang="en-US" altLang="zh-CN" dirty="0"/>
              <a:t>VM-Entry</a:t>
            </a:r>
            <a:r>
              <a:rPr lang="zh-CN" altLang="en-US" dirty="0"/>
              <a:t>时不必将寄存器的值读</a:t>
            </a:r>
            <a:r>
              <a:rPr lang="en-US" altLang="zh-CN" dirty="0"/>
              <a:t>/</a:t>
            </a:r>
            <a:r>
              <a:rPr lang="zh-CN" altLang="en-US" dirty="0"/>
              <a:t>写到内存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优点</a:t>
            </a:r>
            <a:r>
              <a:rPr lang="zh-CN" altLang="en-US" dirty="0"/>
              <a:t>：实现了高性能的全虚拟化。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</a:t>
            </a:r>
            <a:r>
              <a:rPr lang="zh-CN" altLang="en-US" dirty="0"/>
              <a:t>：需要硬件支持</a:t>
            </a:r>
            <a:r>
              <a:rPr lang="en-US" altLang="zh-CN" dirty="0"/>
              <a:t>(</a:t>
            </a:r>
            <a:r>
              <a:rPr lang="zh-CN" altLang="en-US" dirty="0"/>
              <a:t>如今的</a:t>
            </a:r>
            <a:r>
              <a:rPr lang="en-US" altLang="zh-CN" dirty="0"/>
              <a:t>CPU</a:t>
            </a:r>
            <a:r>
              <a:rPr lang="zh-CN" altLang="en-US" dirty="0"/>
              <a:t>基本上已支持</a:t>
            </a:r>
            <a:r>
              <a:rPr lang="en-US" altLang="zh-CN" dirty="0"/>
              <a:t>)</a:t>
            </a:r>
            <a:r>
              <a:rPr lang="zh-CN" altLang="en-US" dirty="0"/>
              <a:t>。由于还是通过</a:t>
            </a:r>
            <a:r>
              <a:rPr lang="en-US" altLang="zh-CN" dirty="0"/>
              <a:t>trap</a:t>
            </a:r>
            <a:r>
              <a:rPr lang="zh-CN" altLang="en-US" dirty="0"/>
              <a:t>解决，导致性能上可能还比不上半虚拟化。</a:t>
            </a:r>
          </a:p>
        </p:txBody>
      </p:sp>
    </p:spTree>
    <p:extLst>
      <p:ext uri="{BB962C8B-B14F-4D97-AF65-F5344CB8AC3E}">
        <p14:creationId xmlns:p14="http://schemas.microsoft.com/office/powerpoint/2010/main" val="365417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Xen</a:t>
            </a:r>
            <a:r>
              <a:rPr lang="en-US" altLang="zh-CN" dirty="0" smtClean="0"/>
              <a:t>  CPU</a:t>
            </a:r>
            <a:r>
              <a:rPr lang="zh-CN" altLang="en-US" dirty="0" smtClean="0"/>
              <a:t>虚拟化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Xen</a:t>
            </a:r>
            <a:r>
              <a:rPr lang="zh-CN" altLang="en-US" dirty="0" smtClean="0"/>
              <a:t>建立了虚拟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）结构，为每个</a:t>
            </a:r>
            <a:r>
              <a:rPr lang="en-US" altLang="zh-CN" dirty="0" smtClean="0"/>
              <a:t>Domain</a:t>
            </a:r>
            <a:r>
              <a:rPr lang="zh-CN" altLang="en-US" dirty="0" smtClean="0"/>
              <a:t>提供一个或多个 这样的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结构。</a:t>
            </a:r>
            <a:endParaRPr lang="en-US" altLang="zh-CN" dirty="0" smtClean="0"/>
          </a:p>
          <a:p>
            <a:r>
              <a:rPr lang="en-US" altLang="zh-CN" dirty="0" smtClean="0"/>
              <a:t>VCPU</a:t>
            </a:r>
            <a:r>
              <a:rPr lang="zh-CN" altLang="en-US" dirty="0" smtClean="0"/>
              <a:t>的引入使</a:t>
            </a:r>
            <a:r>
              <a:rPr lang="en-US" altLang="zh-CN" dirty="0" smtClean="0"/>
              <a:t>Guest OS </a:t>
            </a:r>
            <a:r>
              <a:rPr lang="zh-CN" altLang="en-US" dirty="0" smtClean="0"/>
              <a:t>的中断和异常处理过程发生了改变。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中断虚拟化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物理中断处理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9592" y="1700808"/>
            <a:ext cx="1944216" cy="8640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3212976"/>
            <a:ext cx="1944216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IO APIC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889157" y="5157192"/>
            <a:ext cx="2088232" cy="12961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55576" y="4293096"/>
            <a:ext cx="2221813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 APIC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4" idx="2"/>
          </p:cNvCxnSpPr>
          <p:nvPr/>
        </p:nvCxnSpPr>
        <p:spPr>
          <a:xfrm>
            <a:off x="1871700" y="2564904"/>
            <a:ext cx="0" cy="252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</p:cNvCxnSpPr>
          <p:nvPr/>
        </p:nvCxnSpPr>
        <p:spPr>
          <a:xfrm flipH="1">
            <a:off x="1866482" y="3861048"/>
            <a:ext cx="521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580112" y="4797152"/>
            <a:ext cx="1224136" cy="16561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IDT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977389" y="5805264"/>
            <a:ext cx="26027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67544" y="2816932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67544" y="2924944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69320" y="2375883"/>
            <a:ext cx="936104" cy="378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IRQ</a:t>
            </a:r>
            <a:r>
              <a:rPr lang="zh-CN" altLang="en-US" dirty="0" smtClean="0"/>
              <a:t>线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701268" y="4869160"/>
            <a:ext cx="151069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IRQ-&gt;vector</a:t>
            </a:r>
            <a:endParaRPr lang="zh-CN" altLang="en-US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871700" y="483315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矩形 2048"/>
          <p:cNvSpPr/>
          <p:nvPr/>
        </p:nvSpPr>
        <p:spPr>
          <a:xfrm>
            <a:off x="5603395" y="3753036"/>
            <a:ext cx="1044116" cy="6840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Do_IRQ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052" name="直接箭头连接符 2051"/>
          <p:cNvCxnSpPr/>
          <p:nvPr/>
        </p:nvCxnSpPr>
        <p:spPr>
          <a:xfrm flipV="1">
            <a:off x="6192180" y="4437112"/>
            <a:ext cx="1800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732240" y="3861048"/>
            <a:ext cx="1510692" cy="46805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Vector-&gt;IRQ</a:t>
            </a:r>
            <a:endParaRPr lang="zh-CN" altLang="en-US" dirty="0"/>
          </a:p>
        </p:txBody>
      </p:sp>
      <p:sp>
        <p:nvSpPr>
          <p:cNvPr id="2053" name="矩形 2052"/>
          <p:cNvSpPr/>
          <p:nvPr/>
        </p:nvSpPr>
        <p:spPr>
          <a:xfrm>
            <a:off x="4863357" y="2810055"/>
            <a:ext cx="3456384" cy="5289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irq_desc</a:t>
            </a:r>
            <a:r>
              <a:rPr lang="en-US" altLang="zh-CN" dirty="0"/>
              <a:t> </a:t>
            </a:r>
            <a:r>
              <a:rPr lang="en-US" altLang="zh-CN" dirty="0" smtClean="0"/>
              <a:t>[ ]</a:t>
            </a:r>
            <a:endParaRPr lang="zh-CN" altLang="en-US" dirty="0"/>
          </a:p>
        </p:txBody>
      </p:sp>
      <p:cxnSp>
        <p:nvCxnSpPr>
          <p:cNvPr id="2055" name="直接箭头连接符 2054"/>
          <p:cNvCxnSpPr>
            <a:stCxn id="2049" idx="0"/>
          </p:cNvCxnSpPr>
          <p:nvPr/>
        </p:nvCxnSpPr>
        <p:spPr>
          <a:xfrm flipH="1" flipV="1">
            <a:off x="6107451" y="3338990"/>
            <a:ext cx="18002" cy="414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箭头连接符 2058"/>
          <p:cNvCxnSpPr/>
          <p:nvPr/>
        </p:nvCxnSpPr>
        <p:spPr>
          <a:xfrm flipV="1">
            <a:off x="5436096" y="2375883"/>
            <a:ext cx="0" cy="434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矩形 2059"/>
          <p:cNvSpPr/>
          <p:nvPr/>
        </p:nvSpPr>
        <p:spPr>
          <a:xfrm>
            <a:off x="5148064" y="1867326"/>
            <a:ext cx="576064" cy="53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2" name="直接箭头连接符 2061"/>
          <p:cNvCxnSpPr>
            <a:stCxn id="2060" idx="3"/>
          </p:cNvCxnSpPr>
          <p:nvPr/>
        </p:nvCxnSpPr>
        <p:spPr>
          <a:xfrm>
            <a:off x="5724128" y="213285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270301" y="1867326"/>
            <a:ext cx="533948" cy="53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6804249" y="213285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308305" y="1867326"/>
            <a:ext cx="533948" cy="5310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4" name="矩形 2063"/>
          <p:cNvSpPr/>
          <p:nvPr/>
        </p:nvSpPr>
        <p:spPr>
          <a:xfrm>
            <a:off x="5709820" y="1174250"/>
            <a:ext cx="1763458" cy="59856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Handle </a:t>
            </a:r>
            <a:r>
              <a:rPr lang="zh-CN" altLang="en-US" dirty="0" smtClean="0"/>
              <a:t>例程</a:t>
            </a:r>
            <a:endParaRPr lang="zh-CN" altLang="en-US" dirty="0"/>
          </a:p>
        </p:txBody>
      </p:sp>
      <p:sp>
        <p:nvSpPr>
          <p:cNvPr id="2065" name="矩形 2064"/>
          <p:cNvSpPr/>
          <p:nvPr/>
        </p:nvSpPr>
        <p:spPr>
          <a:xfrm>
            <a:off x="7575279" y="908720"/>
            <a:ext cx="1389209" cy="43204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Request_irq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cxnSp>
        <p:nvCxnSpPr>
          <p:cNvPr id="2067" name="直接箭头连接符 2066"/>
          <p:cNvCxnSpPr/>
          <p:nvPr/>
        </p:nvCxnSpPr>
        <p:spPr>
          <a:xfrm flipH="1">
            <a:off x="8028384" y="1340768"/>
            <a:ext cx="241499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Xen</a:t>
            </a:r>
            <a:r>
              <a:rPr lang="zh-CN" altLang="en-US" dirty="0" smtClean="0"/>
              <a:t>处理物理中断（半虚拟化）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1196752"/>
            <a:ext cx="6120680" cy="566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 flipV="1">
            <a:off x="2411760" y="2852936"/>
            <a:ext cx="2196245" cy="216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71600" y="2852936"/>
            <a:ext cx="1368152" cy="5760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r>
              <a:rPr lang="zh-CN" altLang="en-US" dirty="0" smtClean="0"/>
              <a:t>发给客户机吗</a:t>
            </a:r>
            <a:r>
              <a:rPr lang="zh-CN" altLang="en-US" dirty="0"/>
              <a:t>？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619672" y="4221088"/>
            <a:ext cx="2088232" cy="50405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55576" y="4365104"/>
            <a:ext cx="115212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在相应的事件通道上设置</a:t>
            </a:r>
            <a:r>
              <a:rPr lang="en-US" altLang="zh-CN" dirty="0" smtClean="0"/>
              <a:t>pending</a:t>
            </a:r>
            <a:r>
              <a:rPr lang="zh-CN" altLang="en-US" dirty="0" smtClean="0"/>
              <a:t>位，相应</a:t>
            </a:r>
            <a:r>
              <a:rPr lang="en-US" altLang="zh-CN" dirty="0" smtClean="0"/>
              <a:t>VCPU</a:t>
            </a:r>
            <a:r>
              <a:rPr lang="zh-CN" altLang="en-US" dirty="0" smtClean="0"/>
              <a:t>会</a:t>
            </a:r>
            <a:r>
              <a:rPr lang="en-US" altLang="zh-CN" dirty="0" err="1" smtClean="0"/>
              <a:t>UpCall</a:t>
            </a:r>
            <a:r>
              <a:rPr lang="zh-CN" altLang="en-US" dirty="0" smtClean="0"/>
              <a:t>收到信号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6084168" y="5517232"/>
            <a:ext cx="1152128" cy="7200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308304" y="5229200"/>
            <a:ext cx="1368152" cy="72008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r>
              <a:rPr lang="zh-CN" altLang="en-US" dirty="0" smtClean="0"/>
              <a:t>自身机制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99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2582</Words>
  <Application>Microsoft Office PowerPoint</Application>
  <PresentationFormat>全屏显示(4:3)</PresentationFormat>
  <Paragraphs>97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X86虚拟化</vt:lpstr>
      <vt:lpstr>PowerPoint 演示文稿</vt:lpstr>
      <vt:lpstr>CPU虚拟化</vt:lpstr>
      <vt:lpstr>CPU虚拟化</vt:lpstr>
      <vt:lpstr>CPU虚拟化</vt:lpstr>
      <vt:lpstr>CPU虚拟化</vt:lpstr>
      <vt:lpstr>Xen  CPU虚拟化</vt:lpstr>
      <vt:lpstr>Linux物理中断处理</vt:lpstr>
      <vt:lpstr>Xen处理物理中断（半虚拟化）</vt:lpstr>
      <vt:lpstr>Xen处理虚拟中断（半虚拟化）</vt:lpstr>
      <vt:lpstr>Xen处理物理中断（硬件虚拟化）</vt:lpstr>
      <vt:lpstr>内存虚拟化</vt:lpstr>
      <vt:lpstr>内存虚拟化</vt:lpstr>
      <vt:lpstr>内存虚拟化</vt:lpstr>
      <vt:lpstr>内存虚拟化</vt:lpstr>
      <vt:lpstr>IO虚拟化</vt:lpstr>
      <vt:lpstr>IO虚拟化</vt:lpstr>
      <vt:lpstr>IO虚拟化</vt:lpstr>
      <vt:lpstr>IO虚拟化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X86虚拟化</dc:title>
  <dc:creator>zgz</dc:creator>
  <cp:lastModifiedBy>zgz</cp:lastModifiedBy>
  <cp:revision>102</cp:revision>
  <dcterms:created xsi:type="dcterms:W3CDTF">2017-07-13T06:53:13Z</dcterms:created>
  <dcterms:modified xsi:type="dcterms:W3CDTF">2017-07-14T08:59:36Z</dcterms:modified>
</cp:coreProperties>
</file>