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05" r:id="rId3"/>
    <p:sldId id="257" r:id="rId4"/>
    <p:sldId id="259" r:id="rId5"/>
    <p:sldId id="261" r:id="rId6"/>
    <p:sldId id="262" r:id="rId7"/>
    <p:sldId id="263" r:id="rId8"/>
    <p:sldId id="292" r:id="rId9"/>
    <p:sldId id="297" r:id="rId10"/>
    <p:sldId id="298" r:id="rId11"/>
    <p:sldId id="300" r:id="rId12"/>
    <p:sldId id="274" r:id="rId13"/>
    <p:sldId id="275" r:id="rId14"/>
    <p:sldId id="276" r:id="rId15"/>
    <p:sldId id="277" r:id="rId16"/>
    <p:sldId id="278" r:id="rId17"/>
    <p:sldId id="279" r:id="rId18"/>
    <p:sldId id="280" r:id="rId19"/>
    <p:sldId id="281" r:id="rId20"/>
    <p:sldId id="282" r:id="rId21"/>
    <p:sldId id="283" r:id="rId22"/>
    <p:sldId id="301" r:id="rId23"/>
    <p:sldId id="285" r:id="rId24"/>
    <p:sldId id="286" r:id="rId25"/>
    <p:sldId id="287" r:id="rId26"/>
    <p:sldId id="288" r:id="rId27"/>
    <p:sldId id="303" r:id="rId28"/>
    <p:sldId id="302" r:id="rId29"/>
    <p:sldId id="30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59" autoAdjust="0"/>
    <p:restoredTop sz="94709" autoAdjust="0"/>
  </p:normalViewPr>
  <p:slideViewPr>
    <p:cSldViewPr>
      <p:cViewPr varScale="1">
        <p:scale>
          <a:sx n="70" d="100"/>
          <a:sy n="70" d="100"/>
        </p:scale>
        <p:origin x="-1242" y="-102"/>
      </p:cViewPr>
      <p:guideLst>
        <p:guide orient="horz" pos="2160"/>
        <p:guide pos="2880"/>
      </p:guideLst>
    </p:cSldViewPr>
  </p:slideViewPr>
  <p:outlineViewPr>
    <p:cViewPr>
      <p:scale>
        <a:sx n="33" d="100"/>
        <a:sy n="33" d="100"/>
      </p:scale>
      <p:origin x="0" y="238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5CBC4B-D221-42B5-ADFB-8BD494572CD2}" type="datetimeFigureOut">
              <a:rPr lang="en-US" smtClean="0"/>
              <a:pPr/>
              <a:t>11/19/2010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3D651-2B7B-4508-9725-621C64755B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noAutofit/>
          </a:bodyPr>
          <a:lstStyle/>
          <a:p>
            <a:r>
              <a:rPr lang="en-US" sz="12000" b="1" dirty="0" smtClean="0"/>
              <a:t>Cyclone</a:t>
            </a:r>
            <a:endParaRPr lang="en-US" sz="12000" b="1" dirty="0"/>
          </a:p>
        </p:txBody>
      </p:sp>
      <p:sp>
        <p:nvSpPr>
          <p:cNvPr id="3" name="Subtitle 2"/>
          <p:cNvSpPr>
            <a:spLocks noGrp="1"/>
          </p:cNvSpPr>
          <p:nvPr>
            <p:ph type="subTitle" idx="1"/>
          </p:nvPr>
        </p:nvSpPr>
        <p:spPr>
          <a:xfrm>
            <a:off x="1447800" y="3886200"/>
            <a:ext cx="6400800" cy="1752600"/>
          </a:xfrm>
          <a:ln>
            <a:solidFill>
              <a:schemeClr val="bg1"/>
            </a:solidFill>
          </a:ln>
        </p:spPr>
        <p:txBody>
          <a:bodyPr>
            <a:normAutofit/>
          </a:bodyPr>
          <a:lstStyle/>
          <a:p>
            <a:r>
              <a:rPr lang="en-US" sz="2400" dirty="0" smtClean="0">
                <a:solidFill>
                  <a:schemeClr val="tx1"/>
                </a:solidFill>
              </a:rPr>
              <a:t>By :</a:t>
            </a:r>
          </a:p>
          <a:p>
            <a:r>
              <a:rPr lang="en-US" sz="2400" b="1" dirty="0" err="1" smtClean="0">
                <a:solidFill>
                  <a:schemeClr val="tx1"/>
                </a:solidFill>
              </a:rPr>
              <a:t>Shubhajit</a:t>
            </a:r>
            <a:r>
              <a:rPr lang="en-US" sz="2400" b="1" dirty="0" smtClean="0">
                <a:solidFill>
                  <a:schemeClr val="tx1"/>
                </a:solidFill>
              </a:rPr>
              <a:t> </a:t>
            </a:r>
            <a:r>
              <a:rPr lang="en-US" sz="2400" b="1" dirty="0" err="1" smtClean="0">
                <a:solidFill>
                  <a:schemeClr val="tx1"/>
                </a:solidFill>
              </a:rPr>
              <a:t>Saha</a:t>
            </a:r>
            <a:r>
              <a:rPr lang="en-US" sz="2400" b="1" dirty="0" smtClean="0">
                <a:solidFill>
                  <a:schemeClr val="tx1"/>
                </a:solidFill>
              </a:rPr>
              <a:t>, </a:t>
            </a:r>
            <a:r>
              <a:rPr lang="en-US" sz="2400" b="1" dirty="0" err="1" smtClean="0">
                <a:solidFill>
                  <a:schemeClr val="tx1"/>
                </a:solidFill>
              </a:rPr>
              <a:t>Shamsher</a:t>
            </a:r>
            <a:r>
              <a:rPr lang="en-US" sz="2400" b="1" dirty="0" smtClean="0">
                <a:solidFill>
                  <a:schemeClr val="tx1"/>
                </a:solidFill>
              </a:rPr>
              <a:t> </a:t>
            </a:r>
            <a:r>
              <a:rPr lang="en-US" sz="2400" b="1" dirty="0" err="1" smtClean="0">
                <a:solidFill>
                  <a:schemeClr val="tx1"/>
                </a:solidFill>
              </a:rPr>
              <a:t>Alam</a:t>
            </a:r>
            <a:r>
              <a:rPr lang="en-US" sz="2400" b="1" dirty="0" smtClean="0">
                <a:solidFill>
                  <a:schemeClr val="tx1"/>
                </a:solidFill>
              </a:rPr>
              <a:t>, </a:t>
            </a:r>
            <a:r>
              <a:rPr lang="en-US" sz="2400" b="1" dirty="0" err="1" smtClean="0">
                <a:solidFill>
                  <a:schemeClr val="tx1"/>
                </a:solidFill>
              </a:rPr>
              <a:t>Debu</a:t>
            </a:r>
            <a:r>
              <a:rPr lang="en-US" sz="2400" b="1" dirty="0" smtClean="0">
                <a:solidFill>
                  <a:schemeClr val="tx1"/>
                </a:solidFill>
              </a:rPr>
              <a:t> </a:t>
            </a:r>
            <a:r>
              <a:rPr lang="en-US" sz="2400" b="1" dirty="0" err="1" smtClean="0">
                <a:solidFill>
                  <a:schemeClr val="tx1"/>
                </a:solidFill>
              </a:rPr>
              <a:t>Mahato</a:t>
            </a:r>
            <a:r>
              <a:rPr lang="en-US" sz="2400" b="1" dirty="0" smtClean="0">
                <a:solidFill>
                  <a:schemeClr val="tx1"/>
                </a:solidFill>
              </a:rPr>
              <a:t>, </a:t>
            </a:r>
            <a:r>
              <a:rPr lang="en-US" sz="2400" b="1" dirty="0" err="1" smtClean="0">
                <a:solidFill>
                  <a:schemeClr val="tx1"/>
                </a:solidFill>
              </a:rPr>
              <a:t>Sandeep</a:t>
            </a:r>
            <a:r>
              <a:rPr lang="en-US" sz="2400" b="1" dirty="0" smtClean="0">
                <a:solidFill>
                  <a:schemeClr val="tx1"/>
                </a:solidFill>
              </a:rPr>
              <a:t> </a:t>
            </a:r>
            <a:r>
              <a:rPr lang="en-US" sz="2400" b="1" dirty="0" err="1" smtClean="0">
                <a:solidFill>
                  <a:schemeClr val="tx1"/>
                </a:solidFill>
              </a:rPr>
              <a:t>Tamang</a:t>
            </a:r>
            <a:r>
              <a:rPr lang="en-US" sz="2400" b="1" dirty="0" smtClean="0">
                <a:solidFill>
                  <a:schemeClr val="tx1"/>
                </a:solidFill>
              </a:rPr>
              <a:t>, </a:t>
            </a:r>
            <a:r>
              <a:rPr lang="en-US" sz="2400" b="1" dirty="0" err="1" smtClean="0">
                <a:solidFill>
                  <a:schemeClr val="tx1"/>
                </a:solidFill>
              </a:rPr>
              <a:t>Braja</a:t>
            </a:r>
            <a:r>
              <a:rPr lang="en-US" sz="2400" b="1" dirty="0" smtClean="0">
                <a:solidFill>
                  <a:schemeClr val="tx1"/>
                </a:solidFill>
              </a:rPr>
              <a:t> </a:t>
            </a:r>
            <a:r>
              <a:rPr lang="en-US" sz="2400" b="1" dirty="0" err="1" smtClean="0">
                <a:solidFill>
                  <a:schemeClr val="tx1"/>
                </a:solidFill>
              </a:rPr>
              <a:t>Gopal</a:t>
            </a:r>
            <a:r>
              <a:rPr lang="en-US" sz="2400" b="1" dirty="0" smtClean="0">
                <a:solidFill>
                  <a:schemeClr val="tx1"/>
                </a:solidFill>
              </a:rPr>
              <a:t> </a:t>
            </a:r>
            <a:r>
              <a:rPr lang="en-US" sz="2400" b="1" dirty="0" err="1" smtClean="0">
                <a:solidFill>
                  <a:schemeClr val="tx1"/>
                </a:solidFill>
              </a:rPr>
              <a:t>Dey</a:t>
            </a:r>
            <a:r>
              <a:rPr lang="en-US" sz="2400" b="1" dirty="0" smtClean="0">
                <a:solidFill>
                  <a:schemeClr val="tx1"/>
                </a:solidFill>
              </a:rPr>
              <a:t>,      </a:t>
            </a:r>
            <a:r>
              <a:rPr lang="en-US" sz="2400" b="1" dirty="0" err="1" smtClean="0">
                <a:solidFill>
                  <a:schemeClr val="tx1"/>
                </a:solidFill>
              </a:rPr>
              <a:t>Samiruddin</a:t>
            </a:r>
            <a:r>
              <a:rPr lang="en-US" sz="2400" b="1" dirty="0" smtClean="0">
                <a:solidFill>
                  <a:schemeClr val="tx1"/>
                </a:solidFill>
              </a:rPr>
              <a:t> </a:t>
            </a:r>
            <a:r>
              <a:rPr lang="en-US" sz="2400" b="1" dirty="0" err="1" smtClean="0">
                <a:solidFill>
                  <a:schemeClr val="tx1"/>
                </a:solidFill>
              </a:rPr>
              <a:t>Mallick</a:t>
            </a:r>
            <a:r>
              <a:rPr lang="en-US" sz="2400" b="1" dirty="0" smtClean="0">
                <a:solidFill>
                  <a:schemeClr val="tx1"/>
                </a:solidFill>
              </a:rPr>
              <a:t>, </a:t>
            </a:r>
            <a:r>
              <a:rPr lang="en-US" sz="2400" b="1" dirty="0" err="1" smtClean="0">
                <a:solidFill>
                  <a:schemeClr val="tx1"/>
                </a:solidFill>
              </a:rPr>
              <a:t>Arijit</a:t>
            </a:r>
            <a:r>
              <a:rPr lang="en-US" sz="2400" b="1" dirty="0" smtClean="0">
                <a:solidFill>
                  <a:schemeClr val="tx1"/>
                </a:solidFill>
              </a:rPr>
              <a:t> </a:t>
            </a:r>
            <a:r>
              <a:rPr lang="en-US" sz="2400" b="1" dirty="0" err="1" smtClean="0">
                <a:solidFill>
                  <a:schemeClr val="tx1"/>
                </a:solidFill>
              </a:rPr>
              <a:t>Malik</a:t>
            </a:r>
            <a:endParaRPr lang="en-US" sz="2400" b="1" dirty="0" smtClean="0">
              <a:solidFill>
                <a:schemeClr val="tx1"/>
              </a:solidFill>
            </a:endParaRPr>
          </a:p>
          <a:p>
            <a:endParaRPr lang="en-US" sz="2400" dirty="0">
              <a:solidFill>
                <a:schemeClr val="tx1"/>
              </a:solidFill>
            </a:endParaRPr>
          </a:p>
        </p:txBody>
      </p:sp>
      <p:pic>
        <p:nvPicPr>
          <p:cNvPr id="1026" name="Picture 2" descr="C:\Documents and Settings\SHAMSHER ALAM\Desktop\Cyclone\How do cyclones occur or form_files\animehurr.gif"/>
          <p:cNvPicPr>
            <a:picLocks noChangeAspect="1" noChangeArrowheads="1" noCrop="1"/>
          </p:cNvPicPr>
          <p:nvPr/>
        </p:nvPicPr>
        <p:blipFill>
          <a:blip r:embed="rId2"/>
          <a:srcRect/>
          <a:stretch>
            <a:fillRect/>
          </a:stretch>
        </p:blipFill>
        <p:spPr bwMode="auto">
          <a:xfrm>
            <a:off x="7315200" y="2590800"/>
            <a:ext cx="952500" cy="9525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715000"/>
            <a:ext cx="7315200" cy="609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u="none" strike="noStrike" kern="1200" cap="none" spc="0" normalizeH="0" baseline="0" noProof="0" dirty="0" smtClean="0">
                <a:ln>
                  <a:noFill/>
                </a:ln>
                <a:solidFill>
                  <a:schemeClr val="tx1"/>
                </a:solidFill>
                <a:effectLst/>
                <a:uLnTx/>
                <a:uFillTx/>
                <a:latin typeface="+mj-lt"/>
                <a:ea typeface="+mj-ea"/>
                <a:cs typeface="+mj-cs"/>
              </a:rPr>
              <a:t>Damage caused by very severe cyclonic storm ‘</a:t>
            </a:r>
            <a:r>
              <a:rPr kumimoji="0" lang="en-US" sz="2000" u="none" strike="noStrike" kern="1200" cap="none" spc="0" normalizeH="0" baseline="0" noProof="0" dirty="0" err="1" smtClean="0">
                <a:ln>
                  <a:noFill/>
                </a:ln>
                <a:solidFill>
                  <a:schemeClr val="tx1"/>
                </a:solidFill>
                <a:effectLst/>
                <a:uLnTx/>
                <a:uFillTx/>
                <a:latin typeface="+mj-lt"/>
                <a:ea typeface="+mj-ea"/>
                <a:cs typeface="+mj-cs"/>
              </a:rPr>
              <a:t>Nargis</a:t>
            </a:r>
            <a:r>
              <a:rPr kumimoji="0" lang="en-US" sz="2000" u="none" strike="noStrike" kern="1200" cap="none" spc="0" normalizeH="0" baseline="0" noProof="0" dirty="0" smtClean="0">
                <a:ln>
                  <a:noFill/>
                </a:ln>
                <a:solidFill>
                  <a:schemeClr val="tx1"/>
                </a:solidFill>
                <a:effectLst/>
                <a:uLnTx/>
                <a:uFillTx/>
                <a:latin typeface="+mj-lt"/>
                <a:ea typeface="+mj-ea"/>
                <a:cs typeface="+mj-cs"/>
              </a:rPr>
              <a:t>’</a:t>
            </a:r>
            <a:endParaRPr kumimoji="0" lang="en-US" sz="2000" u="none" strike="noStrike" kern="1200" cap="none" spc="0" normalizeH="0" baseline="0" noProof="0" dirty="0">
              <a:ln>
                <a:noFill/>
              </a:ln>
              <a:solidFill>
                <a:schemeClr val="tx1"/>
              </a:solidFill>
              <a:effectLst/>
              <a:uLnTx/>
              <a:uFillTx/>
              <a:latin typeface="+mj-lt"/>
              <a:ea typeface="+mj-ea"/>
              <a:cs typeface="+mj-cs"/>
            </a:endParaRPr>
          </a:p>
        </p:txBody>
      </p:sp>
      <p:pic>
        <p:nvPicPr>
          <p:cNvPr id="5" name="Content Placeholder 3"/>
          <p:cNvPicPr>
            <a:picLocks/>
          </p:cNvPicPr>
          <p:nvPr/>
        </p:nvPicPr>
        <p:blipFill>
          <a:blip r:embed="rId2"/>
          <a:srcRect/>
          <a:stretch>
            <a:fillRect/>
          </a:stretch>
        </p:blipFill>
        <p:spPr bwMode="auto">
          <a:xfrm>
            <a:off x="1752600" y="1371600"/>
            <a:ext cx="5516047" cy="4140000"/>
          </a:xfrm>
          <a:prstGeom prst="rect">
            <a:avLst/>
          </a:prstGeom>
          <a:noFill/>
          <a:ln w="9525">
            <a:noFill/>
            <a:miter lim="800000"/>
            <a:headEnd/>
            <a:tailEnd/>
          </a:ln>
        </p:spPr>
      </p:pic>
      <p:sp>
        <p:nvSpPr>
          <p:cNvPr id="7" name="Title 6"/>
          <p:cNvSpPr>
            <a:spLocks noGrp="1"/>
          </p:cNvSpPr>
          <p:nvPr>
            <p:ph type="title"/>
          </p:nvPr>
        </p:nvSpPr>
        <p:spPr/>
        <p:txBody>
          <a:bodyPr/>
          <a:lstStyle/>
          <a:p>
            <a:r>
              <a:rPr lang="en-US" b="1" dirty="0" smtClean="0"/>
              <a:t>2. Very strong winds </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Heavy and prolonged rains</a:t>
            </a:r>
            <a:endParaRPr lang="en-US" b="1" dirty="0"/>
          </a:p>
        </p:txBody>
      </p:sp>
      <p:pic>
        <p:nvPicPr>
          <p:cNvPr id="5" name="Content Placeholder 3"/>
          <p:cNvPicPr>
            <a:picLocks noGrp="1"/>
          </p:cNvPicPr>
          <p:nvPr>
            <p:ph idx="1"/>
          </p:nvPr>
        </p:nvPicPr>
        <p:blipFill>
          <a:blip r:embed="rId2"/>
          <a:srcRect/>
          <a:stretch>
            <a:fillRect/>
          </a:stretch>
        </p:blipFill>
        <p:spPr bwMode="auto">
          <a:xfrm>
            <a:off x="1524000" y="1371600"/>
            <a:ext cx="6172184" cy="4525963"/>
          </a:xfrm>
          <a:prstGeom prst="rect">
            <a:avLst/>
          </a:prstGeom>
          <a:noFill/>
          <a:ln w="9525">
            <a:noFill/>
            <a:miter lim="800000"/>
            <a:headEnd/>
            <a:tailEnd/>
          </a:ln>
        </p:spPr>
      </p:pic>
      <p:sp>
        <p:nvSpPr>
          <p:cNvPr id="6" name="Title 1"/>
          <p:cNvSpPr txBox="1">
            <a:spLocks/>
          </p:cNvSpPr>
          <p:nvPr/>
        </p:nvSpPr>
        <p:spPr>
          <a:xfrm>
            <a:off x="533400" y="6019800"/>
            <a:ext cx="8229600" cy="4572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000" i="0" u="none" strike="noStrike" kern="1200" cap="none" spc="0" normalizeH="0" baseline="0" noProof="0" dirty="0" smtClean="0">
                <a:ln>
                  <a:noFill/>
                </a:ln>
                <a:solidFill>
                  <a:schemeClr val="tx1"/>
                </a:solidFill>
                <a:effectLst/>
                <a:uLnTx/>
                <a:uFillTx/>
                <a:latin typeface="+mj-lt"/>
                <a:ea typeface="+mj-ea"/>
                <a:cs typeface="+mj-cs"/>
              </a:rPr>
              <a:t>Flood cause by Orissa Super Cyclone</a:t>
            </a:r>
            <a:endParaRPr kumimoji="0" lang="en-US" sz="200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Damaging Effects of Cyclone on Houses</a:t>
            </a:r>
            <a:endParaRPr lang="en-US" dirty="0"/>
          </a:p>
        </p:txBody>
      </p:sp>
      <p:sp>
        <p:nvSpPr>
          <p:cNvPr id="3" name="Content Placeholder 2"/>
          <p:cNvSpPr>
            <a:spLocks noGrp="1"/>
          </p:cNvSpPr>
          <p:nvPr>
            <p:ph idx="1"/>
          </p:nvPr>
        </p:nvSpPr>
        <p:spPr/>
        <p:txBody>
          <a:bodyPr/>
          <a:lstStyle/>
          <a:p>
            <a:pPr>
              <a:buNone/>
            </a:pPr>
            <a:r>
              <a:rPr lang="en-US" dirty="0" smtClean="0"/>
              <a:t>1. Due to the high wind pressure and improper connection of the house to the footings it can be blown away.</a:t>
            </a:r>
            <a:endParaRPr lang="en-US" dirty="0"/>
          </a:p>
        </p:txBody>
      </p:sp>
      <p:pic>
        <p:nvPicPr>
          <p:cNvPr id="1026" name="Picture 2"/>
          <p:cNvPicPr>
            <a:picLocks noChangeAspect="1" noChangeArrowheads="1"/>
          </p:cNvPicPr>
          <p:nvPr/>
        </p:nvPicPr>
        <p:blipFill>
          <a:blip r:embed="rId2"/>
          <a:srcRect/>
          <a:stretch>
            <a:fillRect/>
          </a:stretch>
        </p:blipFill>
        <p:spPr bwMode="auto">
          <a:xfrm>
            <a:off x="2743200" y="3200399"/>
            <a:ext cx="5486400" cy="3215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Roofing materials not anchored can be blown away.</a:t>
            </a:r>
            <a:endParaRPr lang="en-US" dirty="0"/>
          </a:p>
        </p:txBody>
      </p:sp>
      <p:pic>
        <p:nvPicPr>
          <p:cNvPr id="2050" name="Picture 2"/>
          <p:cNvPicPr>
            <a:picLocks noChangeAspect="1" noChangeArrowheads="1"/>
          </p:cNvPicPr>
          <p:nvPr/>
        </p:nvPicPr>
        <p:blipFill>
          <a:blip r:embed="rId2"/>
          <a:srcRect/>
          <a:stretch>
            <a:fillRect/>
          </a:stretch>
        </p:blipFill>
        <p:spPr bwMode="auto">
          <a:xfrm>
            <a:off x="2133600" y="2514600"/>
            <a:ext cx="6418649"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3. Light weight verandah roofs are more susceptible to damage due to high wind speed.</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2971800"/>
            <a:ext cx="6172200" cy="25184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4. When cyclones are accompanied with heavy rain for a long duration, the buildings can be damaged due to flooding also. Building contents are spoiled due to rain when roofing sheets fly away.</a:t>
            </a:r>
            <a:endParaRPr lang="en-US" dirty="0"/>
          </a:p>
        </p:txBody>
      </p:sp>
      <p:pic>
        <p:nvPicPr>
          <p:cNvPr id="4098" name="Picture 2"/>
          <p:cNvPicPr>
            <a:picLocks noChangeAspect="1" noChangeArrowheads="1"/>
          </p:cNvPicPr>
          <p:nvPr/>
        </p:nvPicPr>
        <p:blipFill>
          <a:blip r:embed="rId2"/>
          <a:srcRect/>
          <a:stretch>
            <a:fillRect/>
          </a:stretch>
        </p:blipFill>
        <p:spPr bwMode="auto">
          <a:xfrm>
            <a:off x="3657600" y="3809999"/>
            <a:ext cx="5029200" cy="2813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Catastrophic Failures</a:t>
            </a:r>
            <a:endParaRPr lang="en-US" dirty="0"/>
          </a:p>
        </p:txBody>
      </p:sp>
      <p:sp>
        <p:nvSpPr>
          <p:cNvPr id="3" name="Content Placeholder 2"/>
          <p:cNvSpPr>
            <a:spLocks noGrp="1"/>
          </p:cNvSpPr>
          <p:nvPr>
            <p:ph idx="1"/>
          </p:nvPr>
        </p:nvSpPr>
        <p:spPr/>
        <p:txBody>
          <a:bodyPr/>
          <a:lstStyle/>
          <a:p>
            <a:pPr>
              <a:buNone/>
            </a:pPr>
            <a:r>
              <a:rPr lang="en-US" b="1" dirty="0" smtClean="0"/>
              <a:t>1. Foundations - </a:t>
            </a:r>
            <a:r>
              <a:rPr lang="en-US" dirty="0" smtClean="0"/>
              <a:t>The uplift forces</a:t>
            </a:r>
          </a:p>
          <a:p>
            <a:pPr>
              <a:buNone/>
            </a:pPr>
            <a:r>
              <a:rPr lang="en-US" dirty="0" smtClean="0"/>
              <a:t> from cyclone winds can </a:t>
            </a:r>
          </a:p>
          <a:p>
            <a:pPr>
              <a:buNone/>
            </a:pPr>
            <a:r>
              <a:rPr lang="en-US" dirty="0" smtClean="0"/>
              <a:t>sometimes pull buildings </a:t>
            </a:r>
          </a:p>
          <a:p>
            <a:pPr>
              <a:buNone/>
            </a:pPr>
            <a:r>
              <a:rPr lang="en-US" dirty="0" smtClean="0"/>
              <a:t>completely</a:t>
            </a:r>
          </a:p>
          <a:p>
            <a:pPr>
              <a:buNone/>
            </a:pPr>
            <a:r>
              <a:rPr lang="en-US" dirty="0" smtClean="0"/>
              <a:t>out of the ground</a:t>
            </a:r>
            <a:endParaRPr lang="en-US" dirty="0"/>
          </a:p>
        </p:txBody>
      </p:sp>
      <p:pic>
        <p:nvPicPr>
          <p:cNvPr id="3074" name="Picture 2"/>
          <p:cNvPicPr>
            <a:picLocks noChangeAspect="1" noChangeArrowheads="1"/>
          </p:cNvPicPr>
          <p:nvPr/>
        </p:nvPicPr>
        <p:blipFill>
          <a:blip r:embed="rId2"/>
          <a:srcRect/>
          <a:stretch>
            <a:fillRect/>
          </a:stretch>
        </p:blipFill>
        <p:spPr bwMode="auto">
          <a:xfrm>
            <a:off x="6019800" y="1524000"/>
            <a:ext cx="2895600"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dirty="0"/>
          </a:p>
        </p:txBody>
      </p:sp>
      <p:sp>
        <p:nvSpPr>
          <p:cNvPr id="3" name="Content Placeholder 2"/>
          <p:cNvSpPr>
            <a:spLocks noGrp="1"/>
          </p:cNvSpPr>
          <p:nvPr>
            <p:ph idx="1"/>
          </p:nvPr>
        </p:nvSpPr>
        <p:spPr/>
        <p:txBody>
          <a:bodyPr>
            <a:normAutofit/>
          </a:bodyPr>
          <a:lstStyle/>
          <a:p>
            <a:pPr>
              <a:buNone/>
            </a:pPr>
            <a:r>
              <a:rPr lang="en-US" sz="3000" b="1" dirty="0" smtClean="0"/>
              <a:t>2. Steel Frames</a:t>
            </a:r>
            <a:endParaRPr lang="en-US" sz="3000" dirty="0" smtClean="0"/>
          </a:p>
          <a:p>
            <a:pPr>
              <a:buNone/>
            </a:pPr>
            <a:r>
              <a:rPr lang="en-US" sz="2800" dirty="0" smtClean="0"/>
              <a:t>A common misconception is that the loss of cladding relieves the loads from building frameworks. There are several circumstances where the opposite is the case and where the wind loads on the structural frame increases substantially with the loss of cladding.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2895599"/>
          </a:xfrm>
        </p:spPr>
        <p:txBody>
          <a:bodyPr>
            <a:normAutofit/>
          </a:bodyPr>
          <a:lstStyle/>
          <a:p>
            <a:pPr>
              <a:buNone/>
            </a:pPr>
            <a:r>
              <a:rPr lang="en-US" b="1" dirty="0" smtClean="0"/>
              <a:t>3. Masonry Houses</a:t>
            </a:r>
          </a:p>
          <a:p>
            <a:pPr>
              <a:buNone/>
            </a:pPr>
            <a:r>
              <a:rPr lang="en-US" sz="2800" dirty="0" smtClean="0"/>
              <a:t>These are usually regarded as being safe in cyclones. There are countless examples where the loss of roofs has triggered the total destruction of un-reinforced masonry walls.</a:t>
            </a:r>
            <a:endParaRPr lang="en-US" sz="2800" b="1" dirty="0" smtClean="0"/>
          </a:p>
        </p:txBody>
      </p:sp>
      <p:pic>
        <p:nvPicPr>
          <p:cNvPr id="4" name="Picture 2"/>
          <p:cNvPicPr>
            <a:picLocks noChangeAspect="1" noChangeArrowheads="1"/>
          </p:cNvPicPr>
          <p:nvPr/>
        </p:nvPicPr>
        <p:blipFill>
          <a:blip r:embed="rId2"/>
          <a:srcRect/>
          <a:stretch>
            <a:fillRect/>
          </a:stretch>
        </p:blipFill>
        <p:spPr bwMode="auto">
          <a:xfrm>
            <a:off x="990600" y="3066698"/>
            <a:ext cx="4648200" cy="3201003"/>
          </a:xfrm>
          <a:prstGeom prst="rect">
            <a:avLst/>
          </a:prstGeom>
          <a:noFill/>
          <a:ln w="9525">
            <a:noFill/>
            <a:miter lim="800000"/>
            <a:headEnd/>
            <a:tailEnd/>
          </a:ln>
          <a:effectLst/>
        </p:spPr>
      </p:pic>
      <p:sp>
        <p:nvSpPr>
          <p:cNvPr id="5" name="Rectangle 4"/>
          <p:cNvSpPr/>
          <p:nvPr/>
        </p:nvSpPr>
        <p:spPr>
          <a:xfrm>
            <a:off x="5867400" y="4267200"/>
            <a:ext cx="2438400" cy="1754326"/>
          </a:xfrm>
          <a:prstGeom prst="rect">
            <a:avLst/>
          </a:prstGeom>
        </p:spPr>
        <p:txBody>
          <a:bodyPr wrap="square">
            <a:spAutoFit/>
          </a:bodyPr>
          <a:lstStyle/>
          <a:p>
            <a:r>
              <a:rPr lang="en-US" b="1" dirty="0" smtClean="0"/>
              <a:t>Total loss of unreinforced concrete block</a:t>
            </a:r>
          </a:p>
          <a:p>
            <a:r>
              <a:rPr lang="en-US" b="1" dirty="0" smtClean="0"/>
              <a:t>walls and destruction of reinforced</a:t>
            </a:r>
          </a:p>
          <a:p>
            <a:r>
              <a:rPr lang="en-US" b="1" dirty="0" smtClean="0"/>
              <a:t>concrete supports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001000" cy="3124200"/>
          </a:xfrm>
        </p:spPr>
        <p:txBody>
          <a:bodyPr>
            <a:normAutofit/>
          </a:bodyPr>
          <a:lstStyle/>
          <a:p>
            <a:pPr>
              <a:buNone/>
            </a:pPr>
            <a:r>
              <a:rPr lang="en-US" b="1" dirty="0" smtClean="0"/>
              <a:t>4. Timber Houses</a:t>
            </a:r>
          </a:p>
          <a:p>
            <a:pPr>
              <a:buNone/>
            </a:pPr>
            <a:r>
              <a:rPr lang="en-US" sz="2800" dirty="0" smtClean="0"/>
              <a:t>The key to safe construction of timber houses is the connection details. The inherent vulnerability of light-weight timber houses coupled with poor connections is a dangerous combination which has often led to disaster.</a:t>
            </a:r>
            <a:endParaRPr lang="en-US" sz="2800" dirty="0"/>
          </a:p>
        </p:txBody>
      </p:sp>
      <p:pic>
        <p:nvPicPr>
          <p:cNvPr id="4" name="Picture 3"/>
          <p:cNvPicPr>
            <a:picLocks noChangeAspect="1" noChangeArrowheads="1"/>
          </p:cNvPicPr>
          <p:nvPr/>
        </p:nvPicPr>
        <p:blipFill>
          <a:blip r:embed="rId2"/>
          <a:srcRect/>
          <a:stretch>
            <a:fillRect/>
          </a:stretch>
        </p:blipFill>
        <p:spPr bwMode="auto">
          <a:xfrm>
            <a:off x="914400" y="3352800"/>
            <a:ext cx="4584375" cy="3105150"/>
          </a:xfrm>
          <a:prstGeom prst="rect">
            <a:avLst/>
          </a:prstGeom>
          <a:noFill/>
          <a:ln w="9525">
            <a:noFill/>
            <a:miter lim="800000"/>
            <a:headEnd/>
            <a:tailEnd/>
          </a:ln>
          <a:effectLst/>
        </p:spPr>
      </p:pic>
      <p:sp>
        <p:nvSpPr>
          <p:cNvPr id="5" name="Rectangle 4"/>
          <p:cNvSpPr/>
          <p:nvPr/>
        </p:nvSpPr>
        <p:spPr>
          <a:xfrm>
            <a:off x="5562600" y="4724400"/>
            <a:ext cx="3048000" cy="923330"/>
          </a:xfrm>
          <a:prstGeom prst="rect">
            <a:avLst/>
          </a:prstGeom>
        </p:spPr>
        <p:txBody>
          <a:bodyPr wrap="square">
            <a:spAutoFit/>
          </a:bodyPr>
          <a:lstStyle/>
          <a:p>
            <a:r>
              <a:rPr lang="en-US" b="1" dirty="0" smtClean="0"/>
              <a:t>Destruction of expensive timber framed</a:t>
            </a:r>
          </a:p>
          <a:p>
            <a:r>
              <a:rPr lang="en-US" b="1" dirty="0" smtClean="0"/>
              <a:t>residence (Bahamas)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In meteorology, a cyclone is an area of closed, circular fluid motion rotating in the same direction as the Earth. This is usually characterized by inward spiraling winds that rotate counter clockwise in the Northern Hemisphere and clockwise in the Southern Hemisphere of the Earth.</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5. Reinforced Concrete Frames</a:t>
            </a:r>
          </a:p>
          <a:p>
            <a:pPr>
              <a:buNone/>
            </a:pPr>
            <a:r>
              <a:rPr lang="en-US" dirty="0" smtClean="0"/>
              <a:t>The design of reinforced concrete frames is usually controlled by the seismic hazard. In countries where this is not an issue care still needs to be exercised to ensure that the concrete frames can accommodate the wind forces. There have been a few isolated examples where, ignoring this, has led to disaster.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 Failures</a:t>
            </a:r>
            <a:endParaRPr lang="en-US" dirty="0"/>
          </a:p>
        </p:txBody>
      </p:sp>
      <p:sp>
        <p:nvSpPr>
          <p:cNvPr id="3" name="Content Placeholder 2"/>
          <p:cNvSpPr>
            <a:spLocks noGrp="1"/>
          </p:cNvSpPr>
          <p:nvPr>
            <p:ph idx="1"/>
          </p:nvPr>
        </p:nvSpPr>
        <p:spPr>
          <a:xfrm>
            <a:off x="457200" y="1295401"/>
            <a:ext cx="8382000" cy="3124199"/>
          </a:xfrm>
        </p:spPr>
        <p:txBody>
          <a:bodyPr/>
          <a:lstStyle/>
          <a:p>
            <a:pPr>
              <a:buNone/>
            </a:pPr>
            <a:r>
              <a:rPr lang="en-US" b="1" dirty="0" smtClean="0"/>
              <a:t>1. Roof Sheeting</a:t>
            </a:r>
          </a:p>
          <a:p>
            <a:pPr>
              <a:buNone/>
            </a:pPr>
            <a:r>
              <a:rPr lang="en-US" sz="2800" dirty="0" smtClean="0"/>
              <a:t>This is perhaps the commonest area of failure in cyclones. The causes are usually inadequate fastening devices, inadequate sheet thickness and insufficient frequencies of fasteners in the known areas of greater wind suction.</a:t>
            </a:r>
            <a:endParaRPr lang="en-US" sz="2800" dirty="0"/>
          </a:p>
        </p:txBody>
      </p:sp>
      <p:pic>
        <p:nvPicPr>
          <p:cNvPr id="4" name="Picture 2"/>
          <p:cNvPicPr>
            <a:picLocks noChangeAspect="1" noChangeArrowheads="1"/>
          </p:cNvPicPr>
          <p:nvPr/>
        </p:nvPicPr>
        <p:blipFill>
          <a:blip r:embed="rId2"/>
          <a:srcRect/>
          <a:stretch>
            <a:fillRect/>
          </a:stretch>
        </p:blipFill>
        <p:spPr bwMode="auto">
          <a:xfrm>
            <a:off x="5029200" y="3962400"/>
            <a:ext cx="3886200" cy="2671763"/>
          </a:xfrm>
          <a:prstGeom prst="rect">
            <a:avLst/>
          </a:prstGeom>
          <a:noFill/>
          <a:ln w="9525">
            <a:noFill/>
            <a:miter lim="800000"/>
            <a:headEnd/>
            <a:tailEnd/>
          </a:ln>
          <a:effectLst/>
        </p:spPr>
      </p:pic>
      <p:sp>
        <p:nvSpPr>
          <p:cNvPr id="5" name="Rectangle 4"/>
          <p:cNvSpPr/>
          <p:nvPr/>
        </p:nvSpPr>
        <p:spPr>
          <a:xfrm>
            <a:off x="1371600" y="5029200"/>
            <a:ext cx="3352800" cy="707886"/>
          </a:xfrm>
          <a:prstGeom prst="rect">
            <a:avLst/>
          </a:prstGeom>
        </p:spPr>
        <p:txBody>
          <a:bodyPr wrap="square">
            <a:spAutoFit/>
          </a:bodyPr>
          <a:lstStyle/>
          <a:p>
            <a:r>
              <a:rPr lang="en-US" sz="2000" dirty="0" smtClean="0"/>
              <a:t>Loss of corrugated, metal, roof sheets</a:t>
            </a:r>
            <a:endParaRPr lang="en-US"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2. Roof Tiles</a:t>
            </a:r>
          </a:p>
          <a:p>
            <a:pPr>
              <a:buNone/>
            </a:pPr>
            <a:r>
              <a:rPr lang="en-US" dirty="0" smtClean="0"/>
              <a:t>These were thought to have low vulnerability in storms but past cyclones have exposed the problem of unsatisfactory installation practices.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a:bodyPr>
          <a:lstStyle/>
          <a:p>
            <a:pPr>
              <a:buNone/>
            </a:pPr>
            <a:r>
              <a:rPr lang="en-US" b="1" dirty="0" smtClean="0"/>
              <a:t>3. Rafters</a:t>
            </a:r>
          </a:p>
          <a:p>
            <a:pPr>
              <a:buNone/>
            </a:pPr>
            <a:r>
              <a:rPr lang="en-US" sz="2800" dirty="0" smtClean="0"/>
              <a:t>Of particular interest in recent cyclones was the longitudinal splitting of rafters with the top halves disappearing and leaving the bottom halves in place. The splitting would propagate from holes drilled horizontally through the rafters to receive holding-down straps.</a:t>
            </a:r>
            <a:endParaRPr lang="en-US" sz="2800" dirty="0"/>
          </a:p>
        </p:txBody>
      </p:sp>
      <p:pic>
        <p:nvPicPr>
          <p:cNvPr id="4" name="Picture 2"/>
          <p:cNvPicPr>
            <a:picLocks noChangeAspect="1" noChangeArrowheads="1"/>
          </p:cNvPicPr>
          <p:nvPr/>
        </p:nvPicPr>
        <p:blipFill>
          <a:blip r:embed="rId2"/>
          <a:srcRect/>
          <a:stretch>
            <a:fillRect/>
          </a:stretch>
        </p:blipFill>
        <p:spPr bwMode="auto">
          <a:xfrm>
            <a:off x="3048000" y="3200400"/>
            <a:ext cx="5227053" cy="3238500"/>
          </a:xfrm>
          <a:prstGeom prst="rect">
            <a:avLst/>
          </a:prstGeom>
          <a:noFill/>
          <a:ln w="9525">
            <a:noFill/>
            <a:miter lim="800000"/>
            <a:headEnd/>
            <a:tailEnd/>
          </a:ln>
          <a:effectLst/>
        </p:spPr>
      </p:pic>
      <p:sp>
        <p:nvSpPr>
          <p:cNvPr id="5" name="Rectangle 4"/>
          <p:cNvSpPr/>
          <p:nvPr/>
        </p:nvSpPr>
        <p:spPr>
          <a:xfrm>
            <a:off x="228600" y="5105400"/>
            <a:ext cx="2697726" cy="707886"/>
          </a:xfrm>
          <a:prstGeom prst="rect">
            <a:avLst/>
          </a:prstGeom>
        </p:spPr>
        <p:txBody>
          <a:bodyPr wrap="none">
            <a:spAutoFit/>
          </a:bodyPr>
          <a:lstStyle/>
          <a:p>
            <a:r>
              <a:rPr lang="en-US" sz="2000" dirty="0" smtClean="0"/>
              <a:t>Longitudinal splitting of </a:t>
            </a:r>
          </a:p>
          <a:p>
            <a:r>
              <a:rPr lang="en-US" sz="2000" dirty="0" smtClean="0"/>
              <a:t>timber rafters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4. Windows and Doors</a:t>
            </a:r>
          </a:p>
          <a:p>
            <a:pPr>
              <a:buNone/>
            </a:pPr>
            <a:r>
              <a:rPr lang="en-US" dirty="0" smtClean="0"/>
              <a:t>After roof sheeting, these are the components most frequently damaged in cyclones. Of course, glass would always be vulnerable to flying objects. The other area of vulnerability for windows and doors is the hardware-latches, bolts and hinges.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5. Walls</a:t>
            </a:r>
          </a:p>
          <a:p>
            <a:pPr>
              <a:buNone/>
            </a:pPr>
            <a:r>
              <a:rPr lang="en-US" dirty="0" smtClean="0"/>
              <a:t>It is not uncommon for un-reinforced masonry to fail in severe cyclones. Cantilevered parapets are most at risk. But so are walls braced by ring beams and columns have remained safe.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Mitigation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 reduction in loss of life and property is possible by taking appropriate measures. People living in the coastal areas are exposed to high risk.</a:t>
            </a:r>
          </a:p>
          <a:p>
            <a:r>
              <a:rPr lang="en-US" b="1" dirty="0" smtClean="0"/>
              <a:t>Pre hazard </a:t>
            </a:r>
            <a:r>
              <a:rPr lang="en-US" dirty="0" smtClean="0"/>
              <a:t>- early warning, exposure and vulnerability</a:t>
            </a:r>
          </a:p>
          <a:p>
            <a:r>
              <a:rPr lang="en-US" b="1" dirty="0" smtClean="0"/>
              <a:t>Post hazard </a:t>
            </a:r>
            <a:r>
              <a:rPr lang="en-US" dirty="0" smtClean="0"/>
              <a:t>– relief, evacuation of people, shelters and rehabilitation intended to reduce consequential loss</a:t>
            </a:r>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SHAMSHER ALAM\My Documents\Downloads\4.jpg"/>
          <p:cNvPicPr>
            <a:picLocks noChangeAspect="1" noChangeArrowheads="1"/>
          </p:cNvPicPr>
          <p:nvPr/>
        </p:nvPicPr>
        <p:blipFill>
          <a:blip r:embed="rId2"/>
          <a:srcRect/>
          <a:stretch>
            <a:fillRect/>
          </a:stretch>
        </p:blipFill>
        <p:spPr bwMode="auto">
          <a:xfrm>
            <a:off x="4419600" y="3429000"/>
            <a:ext cx="4419600" cy="3214255"/>
          </a:xfrm>
          <a:prstGeom prst="rect">
            <a:avLst/>
          </a:prstGeom>
          <a:noFill/>
        </p:spPr>
      </p:pic>
      <p:pic>
        <p:nvPicPr>
          <p:cNvPr id="1026" name="Picture 2" descr="C:\Documents and Settings\SHAMSHER ALAM\My Documents\Downloads\1.jpg"/>
          <p:cNvPicPr>
            <a:picLocks noChangeAspect="1" noChangeArrowheads="1"/>
          </p:cNvPicPr>
          <p:nvPr/>
        </p:nvPicPr>
        <p:blipFill>
          <a:blip r:embed="rId3"/>
          <a:srcRect/>
          <a:stretch>
            <a:fillRect/>
          </a:stretch>
        </p:blipFill>
        <p:spPr bwMode="auto">
          <a:xfrm>
            <a:off x="457200" y="381000"/>
            <a:ext cx="4419600" cy="3442188"/>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Key Objectives of Mitigation</a:t>
            </a:r>
            <a:endParaRPr lang="en-US" b="1" dirty="0"/>
          </a:p>
        </p:txBody>
      </p:sp>
      <p:sp>
        <p:nvSpPr>
          <p:cNvPr id="3" name="Content Placeholder 2"/>
          <p:cNvSpPr>
            <a:spLocks noGrp="1"/>
          </p:cNvSpPr>
          <p:nvPr>
            <p:ph idx="1"/>
          </p:nvPr>
        </p:nvSpPr>
        <p:spPr/>
        <p:txBody>
          <a:bodyPr>
            <a:normAutofit fontScale="92500"/>
          </a:bodyPr>
          <a:lstStyle/>
          <a:p>
            <a:r>
              <a:rPr lang="en-US" dirty="0" smtClean="0"/>
              <a:t>Reduction in vulnerability of coastal states through creation of appropriate infrastructure which can help mitigate the adverse impacts of cyclones, while preserving the ecological balance of a coastal region.</a:t>
            </a:r>
          </a:p>
          <a:p>
            <a:r>
              <a:rPr lang="en-US" dirty="0" smtClean="0"/>
              <a:t>Strengthening of cyclone warning systems enabling quick and effective dissemination of warning and advisories from source/district/sub-district level to the relevant communities.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Documents and Settings\SHAMSHER ALAM\Desktop\Cyclone\800px-Hurricane_profile.svg.png"/>
          <p:cNvPicPr>
            <a:picLocks noChangeAspect="1" noChangeArrowheads="1"/>
          </p:cNvPicPr>
          <p:nvPr/>
        </p:nvPicPr>
        <p:blipFill>
          <a:blip r:embed="rId2"/>
          <a:srcRect/>
          <a:stretch>
            <a:fillRect/>
          </a:stretch>
        </p:blipFill>
        <p:spPr bwMode="auto">
          <a:xfrm>
            <a:off x="1980066" y="3352800"/>
            <a:ext cx="6353152" cy="3200400"/>
          </a:xfrm>
          <a:prstGeom prst="rect">
            <a:avLst/>
          </a:prstGeom>
          <a:noFill/>
        </p:spPr>
      </p:pic>
      <p:sp>
        <p:nvSpPr>
          <p:cNvPr id="2" name="Title 1"/>
          <p:cNvSpPr>
            <a:spLocks noGrp="1"/>
          </p:cNvSpPr>
          <p:nvPr>
            <p:ph type="title"/>
          </p:nvPr>
        </p:nvSpPr>
        <p:spPr>
          <a:xfrm>
            <a:off x="457200" y="533400"/>
            <a:ext cx="8229600" cy="3505200"/>
          </a:xfrm>
        </p:spPr>
        <p:txBody>
          <a:bodyPr>
            <a:normAutofit/>
          </a:bodyPr>
          <a:lstStyle/>
          <a:p>
            <a:pPr algn="l"/>
            <a:r>
              <a:rPr lang="en-US" b="1" dirty="0" smtClean="0"/>
              <a:t>Cyclogenesis:</a:t>
            </a:r>
            <a:br>
              <a:rPr lang="en-US" b="1" dirty="0" smtClean="0"/>
            </a:br>
            <a:r>
              <a:rPr lang="en-US" sz="2700" dirty="0" smtClean="0"/>
              <a:t>Cyclogenesis refers to the process of a cyclone forming, maturing, occluding, and then disappearing completely. A small cyclone, once formed, evolves through a 4-stage process as it moves, taking several days from start to finish.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STAGE 1: Stationary Front</a:t>
            </a:r>
            <a:endParaRPr lang="en-US" b="1" dirty="0"/>
          </a:p>
        </p:txBody>
      </p:sp>
      <p:pic>
        <p:nvPicPr>
          <p:cNvPr id="2050" name="Picture 2" descr="C:\Documents and Settings\SHAMSHER ALAM\Desktop\Cyclone\Mid-latitude Cyclones_files\stage1_stationary_front_aerial_e.jpg"/>
          <p:cNvPicPr>
            <a:picLocks noChangeAspect="1" noChangeArrowheads="1"/>
          </p:cNvPicPr>
          <p:nvPr/>
        </p:nvPicPr>
        <p:blipFill>
          <a:blip r:embed="rId2"/>
          <a:srcRect/>
          <a:stretch>
            <a:fillRect/>
          </a:stretch>
        </p:blipFill>
        <p:spPr bwMode="auto">
          <a:xfrm>
            <a:off x="2362200" y="1371600"/>
            <a:ext cx="3810001" cy="2181225"/>
          </a:xfrm>
          <a:prstGeom prst="rect">
            <a:avLst/>
          </a:prstGeom>
          <a:noFill/>
        </p:spPr>
      </p:pic>
      <p:pic>
        <p:nvPicPr>
          <p:cNvPr id="2051" name="Picture 3" descr="C:\Documents and Settings\SHAMSHER ALAM\Desktop\Cyclone\Mid-latitude Cyclones_files\stage1_stationary_front_2D_e.jpg"/>
          <p:cNvPicPr>
            <a:picLocks noChangeAspect="1" noChangeArrowheads="1"/>
          </p:cNvPicPr>
          <p:nvPr/>
        </p:nvPicPr>
        <p:blipFill>
          <a:blip r:embed="rId3"/>
          <a:srcRect/>
          <a:stretch>
            <a:fillRect/>
          </a:stretch>
        </p:blipFill>
        <p:spPr bwMode="auto">
          <a:xfrm>
            <a:off x="2286000" y="3657600"/>
            <a:ext cx="3810001" cy="27051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STAGE 2: Formation of a cyclone</a:t>
            </a:r>
            <a:endParaRPr lang="en-US" b="1" dirty="0"/>
          </a:p>
        </p:txBody>
      </p:sp>
      <p:pic>
        <p:nvPicPr>
          <p:cNvPr id="2050" name="Picture 2" descr="C:\Documents and Settings\SHAMSHER ALAM\Desktop\Cyclone\Mid-latitude Cyclones_files\stage1_stationary_front_aerial_e.jpg"/>
          <p:cNvPicPr>
            <a:picLocks noChangeAspect="1" noChangeArrowheads="1"/>
          </p:cNvPicPr>
          <p:nvPr/>
        </p:nvPicPr>
        <p:blipFill>
          <a:blip r:embed="rId2"/>
          <a:srcRect/>
          <a:stretch>
            <a:fillRect/>
          </a:stretch>
        </p:blipFill>
        <p:spPr bwMode="auto">
          <a:xfrm>
            <a:off x="2362200" y="1371600"/>
            <a:ext cx="3810001" cy="2181225"/>
          </a:xfrm>
          <a:prstGeom prst="rect">
            <a:avLst/>
          </a:prstGeom>
          <a:noFill/>
        </p:spPr>
      </p:pic>
      <p:pic>
        <p:nvPicPr>
          <p:cNvPr id="2051" name="Picture 3" descr="C:\Documents and Settings\SHAMSHER ALAM\Desktop\Cyclone\Mid-latitude Cyclones_files\stage1_stationary_front_2D_e.jpg"/>
          <p:cNvPicPr>
            <a:picLocks noChangeAspect="1" noChangeArrowheads="1"/>
          </p:cNvPicPr>
          <p:nvPr/>
        </p:nvPicPr>
        <p:blipFill>
          <a:blip r:embed="rId3"/>
          <a:srcRect/>
          <a:stretch>
            <a:fillRect/>
          </a:stretch>
        </p:blipFill>
        <p:spPr bwMode="auto">
          <a:xfrm>
            <a:off x="2286000" y="3657600"/>
            <a:ext cx="3810001" cy="2705100"/>
          </a:xfrm>
          <a:prstGeom prst="rect">
            <a:avLst/>
          </a:prstGeom>
          <a:noFill/>
        </p:spPr>
      </p:pic>
      <p:pic>
        <p:nvPicPr>
          <p:cNvPr id="3074" name="Picture 2" descr="C:\Documents and Settings\SHAMSHER ALAM\Desktop\Cyclone\Mid-latitude Cyclones_files\stage2_formation_of_a_cyclone_2D_e.jpg"/>
          <p:cNvPicPr>
            <a:picLocks noChangeAspect="1" noChangeArrowheads="1"/>
          </p:cNvPicPr>
          <p:nvPr/>
        </p:nvPicPr>
        <p:blipFill>
          <a:blip r:embed="rId4"/>
          <a:srcRect/>
          <a:stretch>
            <a:fillRect/>
          </a:stretch>
        </p:blipFill>
        <p:spPr bwMode="auto">
          <a:xfrm>
            <a:off x="2286000" y="3657600"/>
            <a:ext cx="3810000" cy="2714625"/>
          </a:xfrm>
          <a:prstGeom prst="rect">
            <a:avLst/>
          </a:prstGeom>
          <a:noFill/>
        </p:spPr>
      </p:pic>
      <p:pic>
        <p:nvPicPr>
          <p:cNvPr id="3075" name="Picture 3" descr="C:\Documents and Settings\SHAMSHER ALAM\Desktop\Cyclone\Mid-latitude Cyclones_files\stage2_formation_of_a_cyclone_aerial_e.jpg"/>
          <p:cNvPicPr>
            <a:picLocks noChangeAspect="1" noChangeArrowheads="1"/>
          </p:cNvPicPr>
          <p:nvPr/>
        </p:nvPicPr>
        <p:blipFill>
          <a:blip r:embed="rId5"/>
          <a:srcRect/>
          <a:stretch>
            <a:fillRect/>
          </a:stretch>
        </p:blipFill>
        <p:spPr bwMode="auto">
          <a:xfrm>
            <a:off x="2286000" y="1295400"/>
            <a:ext cx="3810000" cy="22764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STAGE 3: Maturing depression</a:t>
            </a:r>
            <a:endParaRPr lang="en-US" b="1" dirty="0"/>
          </a:p>
        </p:txBody>
      </p:sp>
      <p:pic>
        <p:nvPicPr>
          <p:cNvPr id="2050" name="Picture 2" descr="C:\Documents and Settings\SHAMSHER ALAM\Desktop\Cyclone\Mid-latitude Cyclones_files\stage1_stationary_front_aerial_e.jpg"/>
          <p:cNvPicPr>
            <a:picLocks noChangeAspect="1" noChangeArrowheads="1"/>
          </p:cNvPicPr>
          <p:nvPr/>
        </p:nvPicPr>
        <p:blipFill>
          <a:blip r:embed="rId2"/>
          <a:srcRect/>
          <a:stretch>
            <a:fillRect/>
          </a:stretch>
        </p:blipFill>
        <p:spPr bwMode="auto">
          <a:xfrm>
            <a:off x="2362200" y="1371600"/>
            <a:ext cx="3810001" cy="2181225"/>
          </a:xfrm>
          <a:prstGeom prst="rect">
            <a:avLst/>
          </a:prstGeom>
          <a:noFill/>
        </p:spPr>
      </p:pic>
      <p:pic>
        <p:nvPicPr>
          <p:cNvPr id="2051" name="Picture 3" descr="C:\Documents and Settings\SHAMSHER ALAM\Desktop\Cyclone\Mid-latitude Cyclones_files\stage1_stationary_front_2D_e.jpg"/>
          <p:cNvPicPr>
            <a:picLocks noChangeAspect="1" noChangeArrowheads="1"/>
          </p:cNvPicPr>
          <p:nvPr/>
        </p:nvPicPr>
        <p:blipFill>
          <a:blip r:embed="rId3"/>
          <a:srcRect/>
          <a:stretch>
            <a:fillRect/>
          </a:stretch>
        </p:blipFill>
        <p:spPr bwMode="auto">
          <a:xfrm>
            <a:off x="2286000" y="3657600"/>
            <a:ext cx="3810001" cy="2705100"/>
          </a:xfrm>
          <a:prstGeom prst="rect">
            <a:avLst/>
          </a:prstGeom>
          <a:noFill/>
        </p:spPr>
      </p:pic>
      <p:pic>
        <p:nvPicPr>
          <p:cNvPr id="4098" name="Picture 2" descr="C:\Documents and Settings\SHAMSHER ALAM\Desktop\Cyclone\Mid-latitude Cyclones_files\stage3_maturing_depression_aerial_e.jpg"/>
          <p:cNvPicPr>
            <a:picLocks noChangeAspect="1" noChangeArrowheads="1"/>
          </p:cNvPicPr>
          <p:nvPr/>
        </p:nvPicPr>
        <p:blipFill>
          <a:blip r:embed="rId4"/>
          <a:srcRect/>
          <a:stretch>
            <a:fillRect/>
          </a:stretch>
        </p:blipFill>
        <p:spPr bwMode="auto">
          <a:xfrm>
            <a:off x="2362200" y="1371600"/>
            <a:ext cx="3810000" cy="2181225"/>
          </a:xfrm>
          <a:prstGeom prst="rect">
            <a:avLst/>
          </a:prstGeom>
          <a:noFill/>
        </p:spPr>
      </p:pic>
      <p:pic>
        <p:nvPicPr>
          <p:cNvPr id="4099" name="Picture 3" descr="C:\Documents and Settings\SHAMSHER ALAM\Desktop\Cyclone\Mid-latitude Cyclones_files\stage3_maturing_depression_2D_e.jpg"/>
          <p:cNvPicPr>
            <a:picLocks noChangeAspect="1" noChangeArrowheads="1"/>
          </p:cNvPicPr>
          <p:nvPr/>
        </p:nvPicPr>
        <p:blipFill>
          <a:blip r:embed="rId5"/>
          <a:srcRect/>
          <a:stretch>
            <a:fillRect/>
          </a:stretch>
        </p:blipFill>
        <p:spPr bwMode="auto">
          <a:xfrm>
            <a:off x="2286000" y="3657600"/>
            <a:ext cx="3810000" cy="26955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STAGE 4: Occlusion</a:t>
            </a:r>
            <a:endParaRPr lang="en-US" b="1" dirty="0"/>
          </a:p>
        </p:txBody>
      </p:sp>
      <p:pic>
        <p:nvPicPr>
          <p:cNvPr id="5122" name="Picture 2" descr="C:\Documents and Settings\SHAMSHER ALAM\Desktop\Cyclone\Mid-latitude Cyclones_files\stage4_occlusion_2D_e.jpg"/>
          <p:cNvPicPr>
            <a:picLocks noChangeAspect="1" noChangeArrowheads="1"/>
          </p:cNvPicPr>
          <p:nvPr/>
        </p:nvPicPr>
        <p:blipFill>
          <a:blip r:embed="rId2"/>
          <a:srcRect/>
          <a:stretch>
            <a:fillRect/>
          </a:stretch>
        </p:blipFill>
        <p:spPr bwMode="auto">
          <a:xfrm>
            <a:off x="4572000" y="1143000"/>
            <a:ext cx="3810000" cy="5543550"/>
          </a:xfrm>
          <a:prstGeom prst="rect">
            <a:avLst/>
          </a:prstGeom>
          <a:noFill/>
        </p:spPr>
      </p:pic>
      <p:pic>
        <p:nvPicPr>
          <p:cNvPr id="5123" name="Picture 3" descr="C:\Documents and Settings\SHAMSHER ALAM\Desktop\Cyclone\Mid-latitude Cyclones_files\stage4_occlusion_aerial_e.jpg"/>
          <p:cNvPicPr>
            <a:picLocks noChangeAspect="1" noChangeArrowheads="1"/>
          </p:cNvPicPr>
          <p:nvPr/>
        </p:nvPicPr>
        <p:blipFill>
          <a:blip r:embed="rId3"/>
          <a:srcRect/>
          <a:stretch>
            <a:fillRect/>
          </a:stretch>
        </p:blipFill>
        <p:spPr bwMode="auto">
          <a:xfrm>
            <a:off x="609600" y="2057400"/>
            <a:ext cx="3810000" cy="22193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Destruction caused by Cyclones</a:t>
            </a:r>
            <a:endParaRPr lang="en-US" b="1" dirty="0"/>
          </a:p>
        </p:txBody>
      </p:sp>
      <p:sp>
        <p:nvSpPr>
          <p:cNvPr id="3" name="Content Placeholder 2"/>
          <p:cNvSpPr>
            <a:spLocks noGrp="1"/>
          </p:cNvSpPr>
          <p:nvPr>
            <p:ph idx="1"/>
          </p:nvPr>
        </p:nvSpPr>
        <p:spPr>
          <a:xfrm>
            <a:off x="457200" y="1371600"/>
            <a:ext cx="8229600" cy="5029200"/>
          </a:xfrm>
        </p:spPr>
        <p:txBody>
          <a:bodyPr>
            <a:normAutofit/>
          </a:bodyPr>
          <a:lstStyle/>
          <a:p>
            <a:pPr>
              <a:buNone/>
            </a:pPr>
            <a:r>
              <a:rPr lang="en-US" sz="2800" dirty="0" smtClean="0"/>
              <a:t>There are three elements associated with a cyclone, which cause destruction. </a:t>
            </a:r>
          </a:p>
        </p:txBody>
      </p:sp>
      <p:pic>
        <p:nvPicPr>
          <p:cNvPr id="1026" name="Picture 2" descr="C:\Documents and Settings\SHAMSHER ALAM\Desktop\Cyclone\Data\800px-Effects_of_Hurricane_Charley_from_FEMA_Photo_Library_7.jpg"/>
          <p:cNvPicPr>
            <a:picLocks noChangeAspect="1" noChangeArrowheads="1"/>
          </p:cNvPicPr>
          <p:nvPr/>
        </p:nvPicPr>
        <p:blipFill>
          <a:blip r:embed="rId2"/>
          <a:srcRect/>
          <a:stretch>
            <a:fillRect/>
          </a:stretch>
        </p:blipFill>
        <p:spPr bwMode="auto">
          <a:xfrm>
            <a:off x="1371599" y="2362200"/>
            <a:ext cx="6477001" cy="431378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a typeface="Times New Roman" pitchFamily="18" charset="0"/>
                <a:cs typeface="Arial" pitchFamily="34" charset="0"/>
              </a:rPr>
              <a:t>1. H</a:t>
            </a:r>
            <a:r>
              <a:rPr lang="en-US" b="1" dirty="0" smtClean="0"/>
              <a:t>igh-pressure gradients</a:t>
            </a:r>
            <a:r>
              <a:rPr lang="en-US" dirty="0" smtClean="0"/>
              <a:t> </a:t>
            </a:r>
            <a:endParaRPr lang="en-US" dirty="0"/>
          </a:p>
        </p:txBody>
      </p:sp>
      <p:pic>
        <p:nvPicPr>
          <p:cNvPr id="4" name="Content Placeholder 3"/>
          <p:cNvPicPr>
            <a:picLocks noGrp="1"/>
          </p:cNvPicPr>
          <p:nvPr>
            <p:ph idx="1"/>
          </p:nvPr>
        </p:nvPicPr>
        <p:blipFill>
          <a:blip r:embed="rId2"/>
          <a:stretch>
            <a:fillRect/>
          </a:stretch>
        </p:blipFill>
        <p:spPr bwMode="auto">
          <a:xfrm>
            <a:off x="1828800" y="1524000"/>
            <a:ext cx="5438153" cy="4198947"/>
          </a:xfrm>
          <a:prstGeom prst="rect">
            <a:avLst/>
          </a:prstGeom>
          <a:noFill/>
          <a:ln w="9525">
            <a:noFill/>
            <a:miter lim="800000"/>
            <a:headEnd/>
            <a:tailEnd/>
          </a:ln>
        </p:spPr>
      </p:pic>
      <p:sp>
        <p:nvSpPr>
          <p:cNvPr id="13313" name="Rectangle 1"/>
          <p:cNvSpPr>
            <a:spLocks noChangeArrowheads="1"/>
          </p:cNvSpPr>
          <p:nvPr/>
        </p:nvSpPr>
        <p:spPr bwMode="auto">
          <a:xfrm>
            <a:off x="0" y="0"/>
            <a:ext cx="215123" cy="2308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1" u="none" strike="noStrike" cap="none" normalizeH="0" baseline="0" dirty="0" smtClean="0">
                <a:ln>
                  <a:noFill/>
                </a:ln>
                <a:solidFill>
                  <a:schemeClr val="tx1"/>
                </a:solidFill>
                <a:effectLst/>
                <a:latin typeface="Calibri"/>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endParaRPr>
          </a:p>
        </p:txBody>
      </p:sp>
      <p:sp>
        <p:nvSpPr>
          <p:cNvPr id="5" name="Title 1"/>
          <p:cNvSpPr txBox="1">
            <a:spLocks/>
          </p:cNvSpPr>
          <p:nvPr/>
        </p:nvSpPr>
        <p:spPr>
          <a:xfrm>
            <a:off x="685800" y="5943600"/>
            <a:ext cx="8001000" cy="533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smtClean="0">
                <a:ln>
                  <a:noFill/>
                </a:ln>
                <a:solidFill>
                  <a:schemeClr val="tx1"/>
                </a:solidFill>
                <a:effectLst/>
                <a:uLnTx/>
                <a:uFillTx/>
                <a:latin typeface="+mj-lt"/>
                <a:ea typeface="Times New Roman" pitchFamily="18" charset="0"/>
                <a:cs typeface="Arial" pitchFamily="34" charset="0"/>
              </a:rPr>
              <a:t>Damage caused by very severe cyclonic storm ‘</a:t>
            </a:r>
            <a:r>
              <a:rPr kumimoji="0" lang="en-US" sz="2400" i="0" u="none" strike="noStrike" kern="1200" cap="none" spc="0" normalizeH="0" baseline="0" noProof="0" dirty="0" err="1" smtClean="0">
                <a:ln>
                  <a:noFill/>
                </a:ln>
                <a:solidFill>
                  <a:schemeClr val="tx1"/>
                </a:solidFill>
                <a:effectLst/>
                <a:uLnTx/>
                <a:uFillTx/>
                <a:latin typeface="+mj-lt"/>
                <a:ea typeface="Times New Roman" pitchFamily="18" charset="0"/>
                <a:cs typeface="Arial" pitchFamily="34" charset="0"/>
              </a:rPr>
              <a:t>Nargis</a:t>
            </a:r>
            <a:endParaRPr kumimoji="0" lang="en-US" sz="240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748</Words>
  <Application>Microsoft Office PowerPoint</Application>
  <PresentationFormat>On-screen Show (4:3)</PresentationFormat>
  <Paragraphs>64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Cyclone</vt:lpstr>
      <vt:lpstr>Slide 2</vt:lpstr>
      <vt:lpstr>Cyclogenesis: Cyclogenesis refers to the process of a cyclone forming, maturing, occluding, and then disappearing completely. A small cyclone, once formed, evolves through a 4-stage process as it moves, taking several days from start to finish.</vt:lpstr>
      <vt:lpstr>STAGE 1: Stationary Front</vt:lpstr>
      <vt:lpstr>STAGE 2: Formation of a cyclone</vt:lpstr>
      <vt:lpstr>STAGE 3: Maturing depression</vt:lpstr>
      <vt:lpstr>STAGE 4: Occlusion</vt:lpstr>
      <vt:lpstr>Destruction caused by Cyclones</vt:lpstr>
      <vt:lpstr>1. High-pressure gradients </vt:lpstr>
      <vt:lpstr>2. Very strong winds </vt:lpstr>
      <vt:lpstr>3. Heavy and prolonged rains</vt:lpstr>
      <vt:lpstr>Damaging Effects of Cyclone on Houses</vt:lpstr>
      <vt:lpstr>Slide 13</vt:lpstr>
      <vt:lpstr>Slide 14</vt:lpstr>
      <vt:lpstr>Slide 15</vt:lpstr>
      <vt:lpstr>Catastrophic Failures</vt:lpstr>
      <vt:lpstr>Slide 17</vt:lpstr>
      <vt:lpstr>Slide 18</vt:lpstr>
      <vt:lpstr>Slide 19</vt:lpstr>
      <vt:lpstr>Slide 20</vt:lpstr>
      <vt:lpstr>Component Failures</vt:lpstr>
      <vt:lpstr>Slide 22</vt:lpstr>
      <vt:lpstr>Slide 23</vt:lpstr>
      <vt:lpstr>Slide 24</vt:lpstr>
      <vt:lpstr>Slide 25</vt:lpstr>
      <vt:lpstr>Mitigation </vt:lpstr>
      <vt:lpstr>Slide 27</vt:lpstr>
      <vt:lpstr>Key Objectives of Mitigation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Cyclone</dc:title>
  <dc:creator/>
  <cp:lastModifiedBy>SHAMSHER ALAM</cp:lastModifiedBy>
  <cp:revision>84</cp:revision>
  <dcterms:created xsi:type="dcterms:W3CDTF">2006-08-16T00:00:00Z</dcterms:created>
  <dcterms:modified xsi:type="dcterms:W3CDTF">2010-11-19T02:04:45Z</dcterms:modified>
</cp:coreProperties>
</file>