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79" r:id="rId8"/>
    <p:sldId id="261" r:id="rId9"/>
    <p:sldId id="262" r:id="rId10"/>
    <p:sldId id="280" r:id="rId11"/>
    <p:sldId id="263" r:id="rId12"/>
    <p:sldId id="281" r:id="rId13"/>
    <p:sldId id="282" r:id="rId14"/>
    <p:sldId id="283" r:id="rId15"/>
    <p:sldId id="285" r:id="rId16"/>
    <p:sldId id="286" r:id="rId17"/>
    <p:sldId id="306" r:id="rId18"/>
    <p:sldId id="269" r:id="rId19"/>
    <p:sldId id="288" r:id="rId20"/>
    <p:sldId id="293" r:id="rId21"/>
    <p:sldId id="272" r:id="rId22"/>
    <p:sldId id="273" r:id="rId23"/>
    <p:sldId id="274" r:id="rId24"/>
    <p:sldId id="289" r:id="rId25"/>
    <p:sldId id="290" r:id="rId26"/>
    <p:sldId id="270" r:id="rId27"/>
    <p:sldId id="291" r:id="rId28"/>
    <p:sldId id="292" r:id="rId29"/>
    <p:sldId id="275" r:id="rId30"/>
    <p:sldId id="294" r:id="rId31"/>
    <p:sldId id="295" r:id="rId32"/>
    <p:sldId id="296" r:id="rId33"/>
    <p:sldId id="297" r:id="rId34"/>
    <p:sldId id="298" r:id="rId35"/>
    <p:sldId id="299" r:id="rId36"/>
    <p:sldId id="307" r:id="rId37"/>
    <p:sldId id="300" r:id="rId38"/>
    <p:sldId id="301" r:id="rId39"/>
    <p:sldId id="302" r:id="rId40"/>
    <p:sldId id="304" r:id="rId41"/>
    <p:sldId id="305" r:id="rId42"/>
    <p:sldId id="27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954" autoAdjust="0"/>
  </p:normalViewPr>
  <p:slideViewPr>
    <p:cSldViewPr>
      <p:cViewPr varScale="1">
        <p:scale>
          <a:sx n="49" d="100"/>
          <a:sy n="49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0480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Application of GIS in Rural Road and Habitation Mapping </a:t>
            </a:r>
            <a:endParaRPr lang="en-US" sz="6000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2133600"/>
          </a:xfrm>
        </p:spPr>
        <p:txBody>
          <a:bodyPr>
            <a:normAutofit fontScale="62500" lnSpcReduction="20000"/>
          </a:bodyPr>
          <a:lstStyle/>
          <a:p>
            <a:r>
              <a:rPr lang="en-US" sz="2900" smtClean="0"/>
              <a:t>By</a:t>
            </a:r>
            <a:r>
              <a:rPr lang="en-US" sz="2900" dirty="0" smtClean="0"/>
              <a:t>,</a:t>
            </a:r>
          </a:p>
          <a:p>
            <a:r>
              <a:rPr lang="en-US" sz="3800" dirty="0" smtClean="0"/>
              <a:t>SHAMSHER ALAM (I.D. 110407062)</a:t>
            </a:r>
          </a:p>
          <a:p>
            <a:r>
              <a:rPr lang="en-US" sz="3800" dirty="0" smtClean="0"/>
              <a:t>SHUBHAJIT SAHA (I.D. 110407060)</a:t>
            </a:r>
          </a:p>
          <a:p>
            <a:endParaRPr lang="en-US" sz="3800" dirty="0" smtClean="0"/>
          </a:p>
          <a:p>
            <a:r>
              <a:rPr lang="en-US" sz="2900" dirty="0" smtClean="0"/>
              <a:t>Under guidance of </a:t>
            </a:r>
          </a:p>
          <a:p>
            <a:r>
              <a:rPr lang="en-US" sz="3400" dirty="0" smtClean="0"/>
              <a:t>Prof. SUJATA BISWAS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database development is very much useful for problem identification of rural road network planning and management.</a:t>
            </a:r>
          </a:p>
          <a:p>
            <a:endParaRPr lang="en-US" dirty="0" smtClean="0"/>
          </a:p>
          <a:p>
            <a:r>
              <a:rPr lang="en-US" dirty="0" smtClean="0"/>
              <a:t>It directly helps the villagers to upgrade living quality in terms of livelihood, medical, educational facilities as well as other socio-economical parameters.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 Study: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Study Area	</a:t>
            </a:r>
          </a:p>
          <a:p>
            <a:r>
              <a:rPr lang="en-US" dirty="0" smtClean="0"/>
              <a:t>Geography: Arambagh is located at 22.88°N 87.78°E. It has an average elevation of 15 meters (118 feet).</a:t>
            </a:r>
          </a:p>
          <a:p>
            <a:endParaRPr lang="en-US" dirty="0" smtClean="0"/>
          </a:p>
          <a:p>
            <a:r>
              <a:rPr lang="en-US" dirty="0" smtClean="0"/>
              <a:t>Geographical area of Arambagh being: 322.53 km</a:t>
            </a:r>
            <a:r>
              <a:rPr lang="en-US" baseline="30000" dirty="0" smtClean="0"/>
              <a:t>2</a:t>
            </a:r>
            <a:r>
              <a:rPr lang="en-US" dirty="0" smtClean="0"/>
              <a:t> (32253.47 hectares)</a:t>
            </a:r>
          </a:p>
          <a:p>
            <a:endParaRPr lang="en-US" dirty="0" smtClean="0"/>
          </a:p>
          <a:p>
            <a:r>
              <a:rPr lang="en-US" dirty="0" smtClean="0"/>
              <a:t>Perimeter = 133.99 km</a:t>
            </a:r>
          </a:p>
          <a:p>
            <a:endParaRPr lang="en-US" dirty="0" smtClean="0"/>
          </a:p>
          <a:p>
            <a:r>
              <a:rPr lang="en-US" dirty="0" smtClean="0"/>
              <a:t>Economics: This is a rice and potato agricultural area with several cold storages.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Various data items required for the development of the comprehensive rural road planning and development can be broadly categorized under three categories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Village Data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Rural Road Data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Map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0" name="Rectangle 90"/>
          <p:cNvSpPr>
            <a:spLocks noChangeArrowheads="1"/>
          </p:cNvSpPr>
          <p:nvPr/>
        </p:nvSpPr>
        <p:spPr bwMode="auto">
          <a:xfrm>
            <a:off x="0" y="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400"/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4577" name="Group 1"/>
          <p:cNvGrpSpPr>
            <a:grpSpLocks/>
          </p:cNvGrpSpPr>
          <p:nvPr/>
        </p:nvGrpSpPr>
        <p:grpSpPr bwMode="auto">
          <a:xfrm>
            <a:off x="533400" y="1371600"/>
            <a:ext cx="8110035" cy="4953000"/>
            <a:chOff x="1302" y="4361"/>
            <a:chExt cx="10070" cy="6151"/>
          </a:xfrm>
        </p:grpSpPr>
        <p:grpSp>
          <p:nvGrpSpPr>
            <p:cNvPr id="24601" name="Group 25"/>
            <p:cNvGrpSpPr>
              <a:grpSpLocks/>
            </p:cNvGrpSpPr>
            <p:nvPr/>
          </p:nvGrpSpPr>
          <p:grpSpPr bwMode="auto">
            <a:xfrm>
              <a:off x="2136" y="4361"/>
              <a:ext cx="8278" cy="2382"/>
              <a:chOff x="2136" y="4361"/>
              <a:chExt cx="8278" cy="2382"/>
            </a:xfrm>
          </p:grpSpPr>
          <p:sp>
            <p:nvSpPr>
              <p:cNvPr id="24612" name="AutoShape 36"/>
              <p:cNvSpPr>
                <a:spLocks noChangeShapeType="1"/>
              </p:cNvSpPr>
              <p:nvPr/>
            </p:nvSpPr>
            <p:spPr bwMode="auto">
              <a:xfrm>
                <a:off x="9242" y="5019"/>
                <a:ext cx="1" cy="127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11" name="AutoShape 35"/>
              <p:cNvSpPr>
                <a:spLocks noChangeShapeType="1"/>
              </p:cNvSpPr>
              <p:nvPr/>
            </p:nvSpPr>
            <p:spPr bwMode="auto">
              <a:xfrm>
                <a:off x="3163" y="5195"/>
                <a:ext cx="1" cy="10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10" name="AutoShape 34"/>
              <p:cNvSpPr>
                <a:spLocks noChangeShapeType="1"/>
              </p:cNvSpPr>
              <p:nvPr/>
            </p:nvSpPr>
            <p:spPr bwMode="auto">
              <a:xfrm flipH="1">
                <a:off x="7208" y="4923"/>
                <a:ext cx="973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09" name="AutoShape 33"/>
              <p:cNvSpPr>
                <a:spLocks noChangeShapeType="1"/>
              </p:cNvSpPr>
              <p:nvPr/>
            </p:nvSpPr>
            <p:spPr bwMode="auto">
              <a:xfrm>
                <a:off x="6201" y="5195"/>
                <a:ext cx="13" cy="110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08" name="AutoShape 32"/>
              <p:cNvSpPr>
                <a:spLocks noChangeShapeType="1"/>
              </p:cNvSpPr>
              <p:nvPr/>
            </p:nvSpPr>
            <p:spPr bwMode="auto">
              <a:xfrm>
                <a:off x="4202" y="4922"/>
                <a:ext cx="940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07" name="Oval 31"/>
              <p:cNvSpPr>
                <a:spLocks noChangeArrowheads="1"/>
              </p:cNvSpPr>
              <p:nvPr/>
            </p:nvSpPr>
            <p:spPr bwMode="auto">
              <a:xfrm>
                <a:off x="5142" y="4442"/>
                <a:ext cx="2066" cy="10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V &amp; RIS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606" name="Oval 30"/>
              <p:cNvSpPr>
                <a:spLocks noChangeArrowheads="1"/>
              </p:cNvSpPr>
              <p:nvPr/>
            </p:nvSpPr>
            <p:spPr bwMode="auto">
              <a:xfrm>
                <a:off x="8181" y="4361"/>
                <a:ext cx="2160" cy="10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Map Data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605" name="Rectangle 29"/>
              <p:cNvSpPr>
                <a:spLocks noChangeArrowheads="1"/>
              </p:cNvSpPr>
              <p:nvPr/>
            </p:nvSpPr>
            <p:spPr bwMode="auto">
              <a:xfrm>
                <a:off x="5181" y="6311"/>
                <a:ext cx="230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Rural Road Inventory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604" name="Rectangle 28"/>
              <p:cNvSpPr>
                <a:spLocks noChangeArrowheads="1"/>
              </p:cNvSpPr>
              <p:nvPr/>
            </p:nvSpPr>
            <p:spPr bwMode="auto">
              <a:xfrm>
                <a:off x="8387" y="6291"/>
                <a:ext cx="2027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PMGSY Map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603" name="Oval 27"/>
              <p:cNvSpPr>
                <a:spLocks noChangeArrowheads="1"/>
              </p:cNvSpPr>
              <p:nvPr/>
            </p:nvSpPr>
            <p:spPr bwMode="auto">
              <a:xfrm>
                <a:off x="2136" y="4442"/>
                <a:ext cx="2066" cy="10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Village Level Data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602" name="Rectangle 26"/>
              <p:cNvSpPr>
                <a:spLocks noChangeArrowheads="1"/>
              </p:cNvSpPr>
              <p:nvPr/>
            </p:nvSpPr>
            <p:spPr bwMode="auto">
              <a:xfrm>
                <a:off x="2175" y="6276"/>
                <a:ext cx="2027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Habitation Level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4578" name="Group 2"/>
            <p:cNvGrpSpPr>
              <a:grpSpLocks/>
            </p:cNvGrpSpPr>
            <p:nvPr/>
          </p:nvGrpSpPr>
          <p:grpSpPr bwMode="auto">
            <a:xfrm>
              <a:off x="1302" y="6743"/>
              <a:ext cx="10070" cy="3769"/>
              <a:chOff x="1774" y="6743"/>
              <a:chExt cx="10070" cy="3769"/>
            </a:xfrm>
          </p:grpSpPr>
          <p:grpSp>
            <p:nvGrpSpPr>
              <p:cNvPr id="24589" name="Group 13"/>
              <p:cNvGrpSpPr>
                <a:grpSpLocks/>
              </p:cNvGrpSpPr>
              <p:nvPr/>
            </p:nvGrpSpPr>
            <p:grpSpPr bwMode="auto">
              <a:xfrm>
                <a:off x="2687" y="6743"/>
                <a:ext cx="8210" cy="2041"/>
                <a:chOff x="2687" y="6743"/>
                <a:chExt cx="8210" cy="2041"/>
              </a:xfrm>
            </p:grpSpPr>
            <p:sp>
              <p:nvSpPr>
                <p:cNvPr id="24600" name="AutoShape 24"/>
                <p:cNvSpPr>
                  <a:spLocks noChangeShapeType="1"/>
                </p:cNvSpPr>
                <p:nvPr/>
              </p:nvSpPr>
              <p:spPr bwMode="auto">
                <a:xfrm>
                  <a:off x="6705" y="6743"/>
                  <a:ext cx="0" cy="103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99" name="AutoShape 23"/>
                <p:cNvSpPr>
                  <a:spLocks noChangeShapeType="1"/>
                </p:cNvSpPr>
                <p:nvPr/>
              </p:nvSpPr>
              <p:spPr bwMode="auto">
                <a:xfrm>
                  <a:off x="2687" y="8227"/>
                  <a:ext cx="1" cy="55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98" name="AutoShape 22"/>
                <p:cNvSpPr>
                  <a:spLocks noChangeShapeType="1"/>
                </p:cNvSpPr>
                <p:nvPr/>
              </p:nvSpPr>
              <p:spPr bwMode="auto">
                <a:xfrm>
                  <a:off x="4738" y="8136"/>
                  <a:ext cx="1" cy="63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97" name="AutoShape 21"/>
                <p:cNvSpPr>
                  <a:spLocks noChangeShapeType="1"/>
                </p:cNvSpPr>
                <p:nvPr/>
              </p:nvSpPr>
              <p:spPr bwMode="auto">
                <a:xfrm>
                  <a:off x="6705" y="8227"/>
                  <a:ext cx="1" cy="55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96" name="AutoShape 20"/>
                <p:cNvSpPr>
                  <a:spLocks noChangeShapeType="1"/>
                </p:cNvSpPr>
                <p:nvPr/>
              </p:nvSpPr>
              <p:spPr bwMode="auto">
                <a:xfrm>
                  <a:off x="8790" y="8113"/>
                  <a:ext cx="0" cy="66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95" name="AutoShape 19"/>
                <p:cNvSpPr>
                  <a:spLocks noChangeShapeType="1"/>
                </p:cNvSpPr>
                <p:nvPr/>
              </p:nvSpPr>
              <p:spPr bwMode="auto">
                <a:xfrm>
                  <a:off x="10897" y="8227"/>
                  <a:ext cx="0" cy="55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94" name="AutoShape 18"/>
                <p:cNvSpPr>
                  <a:spLocks noChangeShapeType="1"/>
                </p:cNvSpPr>
                <p:nvPr/>
              </p:nvSpPr>
              <p:spPr bwMode="auto">
                <a:xfrm flipH="1">
                  <a:off x="2687" y="7254"/>
                  <a:ext cx="8210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93" name="AutoShape 17"/>
                <p:cNvSpPr>
                  <a:spLocks noChangeShapeType="1"/>
                </p:cNvSpPr>
                <p:nvPr/>
              </p:nvSpPr>
              <p:spPr bwMode="auto">
                <a:xfrm>
                  <a:off x="2687" y="7271"/>
                  <a:ext cx="0" cy="51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92" name="AutoShape 16"/>
                <p:cNvSpPr>
                  <a:spLocks noChangeShapeType="1"/>
                </p:cNvSpPr>
                <p:nvPr/>
              </p:nvSpPr>
              <p:spPr bwMode="auto">
                <a:xfrm>
                  <a:off x="4738" y="7255"/>
                  <a:ext cx="0" cy="51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91" name="AutoShape 15"/>
                <p:cNvSpPr>
                  <a:spLocks noChangeShapeType="1"/>
                </p:cNvSpPr>
                <p:nvPr/>
              </p:nvSpPr>
              <p:spPr bwMode="auto">
                <a:xfrm>
                  <a:off x="8777" y="7255"/>
                  <a:ext cx="13" cy="51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90" name="AutoShape 14"/>
                <p:cNvSpPr>
                  <a:spLocks noChangeShapeType="1"/>
                </p:cNvSpPr>
                <p:nvPr/>
              </p:nvSpPr>
              <p:spPr bwMode="auto">
                <a:xfrm>
                  <a:off x="10897" y="7255"/>
                  <a:ext cx="0" cy="51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4588" name="Rectangle 12"/>
              <p:cNvSpPr>
                <a:spLocks noChangeArrowheads="1"/>
              </p:cNvSpPr>
              <p:nvPr/>
            </p:nvSpPr>
            <p:spPr bwMode="auto">
              <a:xfrm>
                <a:off x="1774" y="7766"/>
                <a:ext cx="1872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Road Reference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587" name="Rectangle 11"/>
              <p:cNvSpPr>
                <a:spLocks noChangeArrowheads="1"/>
              </p:cNvSpPr>
              <p:nvPr/>
            </p:nvSpPr>
            <p:spPr bwMode="auto">
              <a:xfrm>
                <a:off x="3790" y="7766"/>
                <a:ext cx="1872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Road Geometric Details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586" name="Rectangle 10"/>
              <p:cNvSpPr>
                <a:spLocks noChangeArrowheads="1"/>
              </p:cNvSpPr>
              <p:nvPr/>
            </p:nvSpPr>
            <p:spPr bwMode="auto">
              <a:xfrm>
                <a:off x="5790" y="7766"/>
                <a:ext cx="1872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Road pavement condition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585" name="Rectangle 9"/>
              <p:cNvSpPr>
                <a:spLocks noChangeArrowheads="1"/>
              </p:cNvSpPr>
              <p:nvPr/>
            </p:nvSpPr>
            <p:spPr bwMode="auto">
              <a:xfrm>
                <a:off x="7790" y="7766"/>
                <a:ext cx="2016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Terrain &amp; soil type &amp; traffic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584" name="Rectangle 8"/>
              <p:cNvSpPr>
                <a:spLocks noChangeArrowheads="1"/>
              </p:cNvSpPr>
              <p:nvPr/>
            </p:nvSpPr>
            <p:spPr bwMode="auto">
              <a:xfrm>
                <a:off x="9972" y="7766"/>
                <a:ext cx="1872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CD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583" name="Rectangle 7"/>
              <p:cNvSpPr>
                <a:spLocks noChangeArrowheads="1"/>
              </p:cNvSpPr>
              <p:nvPr/>
            </p:nvSpPr>
            <p:spPr bwMode="auto">
              <a:xfrm>
                <a:off x="1774" y="8774"/>
                <a:ext cx="1872" cy="17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Serial no.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Name of the road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Road code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Length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582" name="Rectangle 6"/>
              <p:cNvSpPr>
                <a:spLocks noChangeArrowheads="1"/>
              </p:cNvSpPr>
              <p:nvPr/>
            </p:nvSpPr>
            <p:spPr bwMode="auto">
              <a:xfrm>
                <a:off x="3790" y="8779"/>
                <a:ext cx="1872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Carriage Width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581" name="Rectangle 5"/>
              <p:cNvSpPr>
                <a:spLocks noChangeArrowheads="1"/>
              </p:cNvSpPr>
              <p:nvPr/>
            </p:nvSpPr>
            <p:spPr bwMode="auto">
              <a:xfrm>
                <a:off x="5790" y="8784"/>
                <a:ext cx="187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Surface type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580" name="Rectangle 4"/>
              <p:cNvSpPr>
                <a:spLocks noChangeArrowheads="1"/>
              </p:cNvSpPr>
              <p:nvPr/>
            </p:nvSpPr>
            <p:spPr bwMode="auto">
              <a:xfrm>
                <a:off x="7790" y="8784"/>
                <a:ext cx="2016" cy="17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CBR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Total traffic per day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Commercial vehicle per day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579" name="Rectangle 3"/>
              <p:cNvSpPr>
                <a:spLocks noChangeArrowheads="1"/>
              </p:cNvSpPr>
              <p:nvPr/>
            </p:nvSpPr>
            <p:spPr bwMode="auto">
              <a:xfrm>
                <a:off x="9972" y="8784"/>
                <a:ext cx="1872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Total length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Width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Flowchart for Rural Road Inventory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collection: Village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block has 242 villages with a total population of 233094. The block has 11 Gram </a:t>
            </a:r>
            <a:r>
              <a:rPr lang="en-US" dirty="0" err="1" smtClean="0"/>
              <a:t>Panchayat</a:t>
            </a:r>
            <a:r>
              <a:rPr lang="en-US" dirty="0" smtClean="0"/>
              <a:t> headquarters.</a:t>
            </a:r>
          </a:p>
          <a:p>
            <a:endParaRPr lang="en-US" dirty="0" smtClean="0"/>
          </a:p>
          <a:p>
            <a:r>
              <a:rPr lang="en-US" dirty="0" smtClean="0"/>
              <a:t>A habitation can be defined as a cluster of population, living in an area, the location of which change over time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57300" y="4114800"/>
          <a:ext cx="6629400" cy="2514603"/>
        </p:xfrm>
        <a:graphic>
          <a:graphicData uri="http://schemas.openxmlformats.org/drawingml/2006/table">
            <a:tbl>
              <a:tblPr/>
              <a:tblGrid>
                <a:gridCol w="3939718"/>
                <a:gridCol w="2689682"/>
              </a:tblGrid>
              <a:tr h="3592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400" b="1" dirty="0">
                          <a:latin typeface="+mn-lt"/>
                          <a:ea typeface="Times New Roman"/>
                          <a:cs typeface="Times New Roman"/>
                        </a:rPr>
                        <a:t>Facilities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Times New Roman"/>
                          <a:cs typeface="Times New Roman"/>
                        </a:rPr>
                        <a:t>Number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School and education centre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115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Health centre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103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Market centre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Gram Panchayat Headquater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District Headquater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Block Headquater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95400" y="3657600"/>
            <a:ext cx="655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Table 2 Habitation Facilities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collection: Road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road inventory data is essential for planning, management of the road system and planning of rural connectivity. </a:t>
            </a:r>
          </a:p>
          <a:p>
            <a:r>
              <a:rPr lang="en-US" dirty="0" smtClean="0"/>
              <a:t>The total existing road length is 282.15 Km.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81100" y="4038600"/>
          <a:ext cx="6781800" cy="2168856"/>
        </p:xfrm>
        <a:graphic>
          <a:graphicData uri="http://schemas.openxmlformats.org/drawingml/2006/table">
            <a:tbl>
              <a:tblPr/>
              <a:tblGrid>
                <a:gridCol w="2260600"/>
                <a:gridCol w="2260600"/>
                <a:gridCol w="2260600"/>
              </a:tblGrid>
              <a:tr h="663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+mn-lt"/>
                          <a:ea typeface="Times New Roman"/>
                          <a:cs typeface="Times New Roman"/>
                        </a:rPr>
                        <a:t>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+mn-lt"/>
                          <a:ea typeface="Times New Roman"/>
                          <a:cs typeface="Times New Roman"/>
                        </a:rPr>
                        <a:t>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+mn-lt"/>
                          <a:ea typeface="Times New Roman"/>
                          <a:cs typeface="Times New Roman"/>
                        </a:rPr>
                        <a:t>Length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T- Through Routes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n-lt"/>
                          <a:ea typeface="Times New Roman"/>
                          <a:cs typeface="Times New Roman"/>
                        </a:rPr>
                        <a:t>50.5 km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8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L- Link Routes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131.65 km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95400" y="3505200"/>
            <a:ext cx="655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Table 3 Road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Facilities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collection: Map Data</a:t>
            </a:r>
            <a:endParaRPr lang="en-US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985" name="Picture 3" descr="arambag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295400"/>
            <a:ext cx="4389120" cy="4483004"/>
          </a:xfrm>
          <a:prstGeom prst="rect">
            <a:avLst/>
          </a:prstGeom>
          <a:noFill/>
        </p:spPr>
      </p:pic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828800" y="5791200"/>
            <a:ext cx="54604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Figure 5 Map of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Arambagh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Block (Scale 1:50,000)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572000" cy="47244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800" dirty="0" smtClean="0"/>
              <a:t>Geo Referencing  using ERDAS Imagine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Application of Arc View GIS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Calculating  Length, Area of different theme layers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29200" y="2286001"/>
          <a:ext cx="3867150" cy="3658035"/>
        </p:xfrm>
        <a:graphic>
          <a:graphicData uri="http://schemas.openxmlformats.org/drawingml/2006/table">
            <a:tbl>
              <a:tblPr/>
              <a:tblGrid>
                <a:gridCol w="1933575"/>
                <a:gridCol w="1933575"/>
              </a:tblGrid>
              <a:tr h="3150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3775" algn="l"/>
                        </a:tabLst>
                      </a:pPr>
                      <a:r>
                        <a:rPr lang="en-US" sz="1800" b="1" dirty="0">
                          <a:latin typeface="Calibri"/>
                          <a:ea typeface="Times New Roman"/>
                          <a:cs typeface="Times New Roman"/>
                        </a:rPr>
                        <a:t>Theme type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Times New Roman"/>
                          <a:cs typeface="Times New Roman"/>
                        </a:rPr>
                        <a:t>Category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1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Point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Habitation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Health centre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School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Market place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Gram </a:t>
                      </a:r>
                      <a:r>
                        <a:rPr lang="en-US" sz="1800" dirty="0" err="1">
                          <a:latin typeface="Calibri"/>
                          <a:ea typeface="Times New Roman"/>
                          <a:cs typeface="Times New Roman"/>
                        </a:rPr>
                        <a:t>panchyat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Block head quarter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36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Line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Through route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Link route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0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Polygon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Block </a:t>
                      </a: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boundary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953000" y="1447800"/>
            <a:ext cx="403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Table 4 Different Themes used in the block</a:t>
            </a:r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Point: Habitation</a:t>
            </a:r>
            <a:endParaRPr lang="en-US" dirty="0"/>
          </a:p>
        </p:txBody>
      </p:sp>
      <p:pic>
        <p:nvPicPr>
          <p:cNvPr id="9" name="Content Placeholder 8" descr="J:\Copy of screen shots\hab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6763" y="1219200"/>
            <a:ext cx="6850474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00600" y="6019800"/>
            <a:ext cx="434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Figure 6 Habitation mapping as per population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Point: Habitation Data of a selected point</a:t>
            </a:r>
            <a:endParaRPr lang="en-US" dirty="0"/>
          </a:p>
        </p:txBody>
      </p:sp>
      <p:pic>
        <p:nvPicPr>
          <p:cNvPr id="4" name="Content Placeholder 3" descr="J:\Copy of screen shots\hab data.PN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219200"/>
            <a:ext cx="7013160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0" y="5715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Figure 7 Habitation Data of a selected point (shown in Green)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rial" pitchFamily="34" charset="0"/>
              </a:rPr>
              <a:t>General</a:t>
            </a:r>
            <a:endParaRPr lang="en-US" dirty="0"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Infrastructural Facilities.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Good Road Infrastructure.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Highway Network in the Country is Inadequate and Insufficient.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Bitumen-based Macadamized Roads.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Habitation Attribute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90601" y="2133600"/>
          <a:ext cx="7162799" cy="1472184"/>
        </p:xfrm>
        <a:graphic>
          <a:graphicData uri="http://schemas.openxmlformats.org/drawingml/2006/table">
            <a:tbl>
              <a:tblPr/>
              <a:tblGrid>
                <a:gridCol w="1332358"/>
                <a:gridCol w="2175687"/>
                <a:gridCol w="1457111"/>
                <a:gridCol w="818377"/>
                <a:gridCol w="1379266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AREA_CODE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POPULATION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UC_C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ROAD_CODE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AR001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Bhabapur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253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UC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L042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AR002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Maminpur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2037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T07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AR003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Paradra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329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UC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L041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AR004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Krithchandrapur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1154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T07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AR005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Manodra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1062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UC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T10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048809" y="1524000"/>
            <a:ext cx="50463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Table 5 Sample Attribute Table of Habitation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143001" y="4495800"/>
          <a:ext cx="6857999" cy="1676400"/>
        </p:xfrm>
        <a:graphic>
          <a:graphicData uri="http://schemas.openxmlformats.org/drawingml/2006/table">
            <a:tbl>
              <a:tblPr/>
              <a:tblGrid>
                <a:gridCol w="808746"/>
                <a:gridCol w="997075"/>
                <a:gridCol w="1082356"/>
                <a:gridCol w="808746"/>
                <a:gridCol w="781741"/>
                <a:gridCol w="790269"/>
                <a:gridCol w="794533"/>
                <a:gridCol w="794533"/>
              </a:tblGrid>
              <a:tr h="5588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+mn-lt"/>
                          <a:ea typeface="Times New Roman"/>
                          <a:cs typeface="Times New Roman"/>
                        </a:rPr>
                        <a:t>Srl</a:t>
                      </a:r>
                      <a:r>
                        <a:rPr lang="en-US" sz="1400" b="1" dirty="0">
                          <a:latin typeface="+mn-lt"/>
                          <a:ea typeface="Times New Roman"/>
                          <a:cs typeface="Times New Roman"/>
                        </a:rPr>
                        <a:t> No.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Times New Roman"/>
                          <a:cs typeface="Times New Roman"/>
                        </a:rPr>
                        <a:t>Name of Block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Times New Roman"/>
                          <a:cs typeface="Times New Roman"/>
                        </a:rPr>
                        <a:t>Total No of Habitations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Times New Roman"/>
                          <a:cs typeface="Times New Roman"/>
                        </a:rPr>
                        <a:t>Category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8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Times New Roman"/>
                          <a:cs typeface="Times New Roman"/>
                        </a:rPr>
                        <a:t>1000+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Times New Roman"/>
                          <a:cs typeface="Times New Roman"/>
                        </a:rPr>
                        <a:t>500-999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Times New Roman"/>
                          <a:cs typeface="Times New Roman"/>
                        </a:rPr>
                        <a:t>250-249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Times New Roman"/>
                          <a:cs typeface="Times New Roman"/>
                        </a:rPr>
                        <a:t>&lt;250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Times New Roman"/>
                          <a:cs typeface="Times New Roman"/>
                        </a:rPr>
                        <a:t>Total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Arambagh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242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139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242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986117" y="4114801"/>
            <a:ext cx="31717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Table 6 Habitation Intensity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Point: Health centre and School</a:t>
            </a:r>
            <a:endParaRPr lang="en-US" dirty="0"/>
          </a:p>
        </p:txBody>
      </p:sp>
      <p:pic>
        <p:nvPicPr>
          <p:cNvPr id="4" name="Content Placeholder 3" descr="J:\Copy of screen shots\sc hc.PN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890510" y="1219200"/>
            <a:ext cx="7362979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18154" y="6019800"/>
            <a:ext cx="4025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Figure 8 Schools and Health Centre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Point: Market place, Gram </a:t>
            </a:r>
            <a:r>
              <a:rPr lang="en-US" dirty="0" err="1" smtClean="0"/>
              <a:t>panchyat</a:t>
            </a:r>
            <a:r>
              <a:rPr lang="en-US" dirty="0" smtClean="0"/>
              <a:t> and Block head quarter </a:t>
            </a:r>
            <a:endParaRPr lang="en-US" dirty="0"/>
          </a:p>
        </p:txBody>
      </p:sp>
      <p:pic>
        <p:nvPicPr>
          <p:cNvPr id="4" name="Content Placeholder 3" descr="J:\Copy of screen shots\other.PN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046690" y="1219200"/>
            <a:ext cx="7050620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0" y="6019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Figure 9 Block Head Quarter, Gram </a:t>
            </a:r>
            <a:r>
              <a:rPr lang="en-US" b="1" dirty="0" err="1" smtClean="0"/>
              <a:t>Panchayat</a:t>
            </a:r>
            <a:r>
              <a:rPr lang="en-US" b="1" dirty="0" smtClean="0"/>
              <a:t> and Market Centre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Line: Through route</a:t>
            </a:r>
            <a:endParaRPr lang="en-US" dirty="0"/>
          </a:p>
        </p:txBody>
      </p:sp>
      <p:pic>
        <p:nvPicPr>
          <p:cNvPr id="4" name="Content Placeholder 3" descr="J:\Copy of screen shots\tr.PN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978465" y="1219200"/>
            <a:ext cx="7187069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921497" y="5943600"/>
            <a:ext cx="4222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Figure 10 Through routes in the block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Line: Through route data of a selected route</a:t>
            </a:r>
            <a:endParaRPr lang="en-US" dirty="0"/>
          </a:p>
        </p:txBody>
      </p:sp>
      <p:pic>
        <p:nvPicPr>
          <p:cNvPr id="4" name="Content Placeholder 3" descr="J:\Copy of screen shots\tr data.PN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259266" y="1219200"/>
            <a:ext cx="6625468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0" y="5715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Figure 11 Road data of selected through route (shown in Green)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533399" y="2057401"/>
          <a:ext cx="8077202" cy="4000756"/>
        </p:xfrm>
        <a:graphic>
          <a:graphicData uri="http://schemas.openxmlformats.org/drawingml/2006/table">
            <a:tbl>
              <a:tblPr/>
              <a:tblGrid>
                <a:gridCol w="715640"/>
                <a:gridCol w="1036962"/>
                <a:gridCol w="1219200"/>
                <a:gridCol w="914400"/>
                <a:gridCol w="990600"/>
                <a:gridCol w="609600"/>
                <a:gridCol w="609600"/>
                <a:gridCol w="548304"/>
                <a:gridCol w="757642"/>
                <a:gridCol w="675254"/>
              </a:tblGrid>
              <a:tr h="10005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ROAD_CODE</a:t>
                      </a:r>
                      <a:endParaRPr lang="en-US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FROM</a:t>
                      </a:r>
                      <a:endParaRPr lang="en-US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</a:t>
                      </a:r>
                      <a:endParaRPr lang="en-US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LENGTH_KM</a:t>
                      </a:r>
                      <a:endParaRPr lang="en-US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CAL_LENGTH_M</a:t>
                      </a:r>
                      <a:endParaRPr lang="en-US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BT_L</a:t>
                      </a:r>
                      <a:endParaRPr lang="en-US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BT_COND</a:t>
                      </a:r>
                      <a:endParaRPr lang="en-US" sz="14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TRACK_L</a:t>
                      </a:r>
                      <a:endParaRPr lang="en-US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TRACK_COND</a:t>
                      </a:r>
                      <a:endParaRPr lang="en-US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TOTAL_POP</a:t>
                      </a:r>
                      <a:endParaRPr lang="en-US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T01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Fatepur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Tilakchak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23876.00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Poor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+mn-lt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37783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T02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Bulandi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Kanaria in Arambagh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14.00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16177.00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+mn-lt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14.00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Poor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27603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3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T03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Pallishree (Arambag)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Amgram (Continuation of Goghat)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8.50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18369.00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8.50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Good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+mn-lt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39417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3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T04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Mayapur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Bhanderhati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(to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Garerghat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9396.30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Poor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0.00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latin typeface="+mn-lt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18609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9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T05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Kapshit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Samta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7.50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7942.00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+mn-lt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7.50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Poor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12038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Line: Through route data</a:t>
            </a:r>
            <a:endParaRPr lang="en-US" dirty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2528300" y="1600200"/>
            <a:ext cx="40874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Table 7 Road data of Through routes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Line: Link route</a:t>
            </a:r>
            <a:endParaRPr lang="en-US" dirty="0"/>
          </a:p>
        </p:txBody>
      </p:sp>
      <p:pic>
        <p:nvPicPr>
          <p:cNvPr id="4" name="Content Placeholder 3" descr="J:\Copy of screen shots\lr.PN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941761" y="1219200"/>
            <a:ext cx="7260478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52385" y="5867400"/>
            <a:ext cx="3791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Figure 12 Link routes in the block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J:\Copy of screen shots\lr data.PN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827941" y="1219200"/>
            <a:ext cx="7488118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0" y="6019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Figure 13 Road data of selected link route (shown in Pink)</a:t>
            </a:r>
            <a:endParaRPr lang="en-US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Line: Link route data of a selected route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09600" y="1828800"/>
          <a:ext cx="7924800" cy="4305180"/>
        </p:xfrm>
        <a:graphic>
          <a:graphicData uri="http://schemas.openxmlformats.org/drawingml/2006/table">
            <a:tbl>
              <a:tblPr/>
              <a:tblGrid>
                <a:gridCol w="638867"/>
                <a:gridCol w="902024"/>
                <a:gridCol w="1456869"/>
                <a:gridCol w="816418"/>
                <a:gridCol w="745080"/>
                <a:gridCol w="464486"/>
                <a:gridCol w="529482"/>
                <a:gridCol w="494606"/>
                <a:gridCol w="675328"/>
                <a:gridCol w="605576"/>
                <a:gridCol w="596064"/>
              </a:tblGrid>
              <a:tr h="1177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b="1" dirty="0"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ROAD_CODE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FROM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LENGTH_KM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CAL_LENGTH_M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BT_L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BT_COND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TRACK_L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TRACK_COND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TOTAL_POP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CON_ROAD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8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L021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Fatepur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Purba Haripur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1.50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1943.69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+mn-lt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1.50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Poor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1481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T01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4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L022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Balia Road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Bank of Mundeswari rivers (upto Ghargohal)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3168.22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+mn-lt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Poor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1769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T01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4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L023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Kesabpur Bush Road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Moyrapara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1.00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720.22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+mn-lt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Poor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2373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T01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2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L024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Harinkhola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Purba Kesabchawk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8.00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6082.56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0.00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+mn-lt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8.00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Poor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11126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T03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8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L025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SH Road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Amgram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698.02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+mn-lt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1.00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Poor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1343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T03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Line: Link route data</a:t>
            </a:r>
            <a:endParaRPr lang="en-US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743743" y="1295400"/>
            <a:ext cx="3656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Table 8 Road data of Link routes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 smtClean="0"/>
              <a:t>Identification of unconnected habitation</a:t>
            </a:r>
          </a:p>
          <a:p>
            <a:endParaRPr lang="en-US" sz="3600" dirty="0" smtClean="0"/>
          </a:p>
          <a:p>
            <a:r>
              <a:rPr lang="en-US" sz="3600" dirty="0" smtClean="0"/>
              <a:t>Identification of Growth Center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 of road network of 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9718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Almost 80% of passenger traffic and about 65% of freight movement is handled by this vast network.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0" y="1828800"/>
          <a:ext cx="4953000" cy="4279457"/>
        </p:xfrm>
        <a:graphic>
          <a:graphicData uri="http://schemas.openxmlformats.org/drawingml/2006/table">
            <a:tbl>
              <a:tblPr/>
              <a:tblGrid>
                <a:gridCol w="2489648"/>
                <a:gridCol w="2463352"/>
              </a:tblGrid>
              <a:tr h="3998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Class</a:t>
                      </a:r>
                      <a:endParaRPr lang="en-US" sz="1600" baseline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Length (km)</a:t>
                      </a:r>
                      <a:endParaRPr lang="en-US" sz="1600" baseline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9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Access Controlled Expressways </a:t>
                      </a:r>
                      <a:endParaRPr lang="en-US" sz="1600" baseline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200 km (120 mi)</a:t>
                      </a:r>
                      <a:endParaRPr lang="en-US" sz="1600" baseline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5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4-6 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lane Divided Highways (with service rd in crowded areas) </a:t>
                      </a:r>
                      <a:endParaRPr lang="en-US" sz="1600" baseline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10,000 km (6,200 mi)</a:t>
                      </a:r>
                      <a:endParaRPr lang="en-US" sz="1600" baseline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9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National Highways </a:t>
                      </a:r>
                      <a:endParaRPr lang="en-US" sz="1600" baseline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66,590 km (41,380 mi)</a:t>
                      </a:r>
                      <a:endParaRPr lang="en-US" sz="1600" baseline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9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State Highways </a:t>
                      </a:r>
                      <a:endParaRPr lang="en-US" sz="1600" baseline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131,899 km (81,958 mi)</a:t>
                      </a:r>
                      <a:endParaRPr lang="en-US" sz="1600" baseline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9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Major district roads </a:t>
                      </a:r>
                      <a:endParaRPr lang="en-US" sz="1600" baseline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467,763 km (290,654 mi)</a:t>
                      </a:r>
                      <a:endParaRPr lang="en-US" sz="1600" baseline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9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Rural &amp; other roads </a:t>
                      </a:r>
                      <a:endParaRPr lang="en-US" sz="1600" baseline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2,650,000 km (1,650,000 mi)</a:t>
                      </a:r>
                      <a:endParaRPr lang="en-US" sz="1600" baseline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4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Total (approx) </a:t>
                      </a:r>
                      <a:endParaRPr lang="en-US" sz="1600" baseline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3,300,000 km (2,050,000 mi)</a:t>
                      </a:r>
                      <a:endParaRPr lang="en-US" sz="1600" baseline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800600" y="1371600"/>
            <a:ext cx="31058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Table 1 Indian road network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Data: Identification of unconnected habitation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Routes are buffered to 500m range. </a:t>
            </a:r>
          </a:p>
          <a:p>
            <a:endParaRPr lang="en-US" sz="3200" dirty="0" smtClean="0"/>
          </a:p>
          <a:p>
            <a:r>
              <a:rPr lang="en-US" sz="3200" dirty="0" smtClean="0"/>
              <a:t>All the habitations that lie between the buffered routes are considered as connected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Data: Identification of unconnected habitation</a:t>
            </a:r>
            <a:endParaRPr lang="en-US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9153" name="Picture 3" descr="buff"/>
          <p:cNvPicPr>
            <a:picLocks noChangeAspect="1" noChangeArrowheads="1"/>
          </p:cNvPicPr>
          <p:nvPr/>
        </p:nvPicPr>
        <p:blipFill>
          <a:blip r:embed="rId2"/>
          <a:srcRect l="26042"/>
          <a:stretch>
            <a:fillRect/>
          </a:stretch>
        </p:blipFill>
        <p:spPr bwMode="auto">
          <a:xfrm>
            <a:off x="2819400" y="1295400"/>
            <a:ext cx="5410200" cy="49045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72000" y="6019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Figure 14 Buffering of all existing routes to a specified width of 500m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38200" y="1447800"/>
            <a:ext cx="2209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the analysis it is seen that no habitation lies outside the buffered area. So, no habitation can be considered as unconnected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Data: Identification of Growth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3200" dirty="0" smtClean="0"/>
              <a:t>Habitation Under:</a:t>
            </a:r>
          </a:p>
          <a:p>
            <a:pPr lvl="0"/>
            <a:r>
              <a:rPr lang="en-US" sz="3200" dirty="0" smtClean="0"/>
              <a:t>1km buffering of health centre</a:t>
            </a:r>
          </a:p>
          <a:p>
            <a:pPr lvl="0"/>
            <a:r>
              <a:rPr lang="en-US" sz="3200" dirty="0" smtClean="0"/>
              <a:t>1km buffering of school</a:t>
            </a:r>
          </a:p>
          <a:p>
            <a:pPr lvl="0"/>
            <a:r>
              <a:rPr lang="en-US" sz="3200" dirty="0" smtClean="0"/>
              <a:t>2km buffering of market centre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Data: Identification of Growth Center</a:t>
            </a:r>
            <a:endParaRPr lang="en-US" dirty="0"/>
          </a:p>
        </p:txBody>
      </p:sp>
      <p:pic>
        <p:nvPicPr>
          <p:cNvPr id="10" name="Content Placeholder 9" descr="K:\8th sem Project\mod screen shots\hosp buff 1km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6913" y="1219200"/>
            <a:ext cx="7290174" cy="49371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835063" y="5867400"/>
            <a:ext cx="4308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Figure 15 Health center buffered 1 km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Data: Identification of Growth Center</a:t>
            </a:r>
            <a:endParaRPr lang="en-US" dirty="0"/>
          </a:p>
        </p:txBody>
      </p:sp>
      <p:pic>
        <p:nvPicPr>
          <p:cNvPr id="4" name="Content Placeholder 3" descr="K:\8th sem Project\mod screen shots\school buff 1km 2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3976" y="1219200"/>
            <a:ext cx="7376048" cy="49371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602902" y="5943600"/>
            <a:ext cx="3541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Figure 16 School buffered 1 km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Data: Identification of Growth Center</a:t>
            </a:r>
            <a:endParaRPr lang="en-US" dirty="0"/>
          </a:p>
        </p:txBody>
      </p:sp>
      <p:pic>
        <p:nvPicPr>
          <p:cNvPr id="4" name="Content Placeholder 3" descr="K:\8th sem Project\mod screen shots\market buff 2km 2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2895" y="1219200"/>
            <a:ext cx="7198210" cy="49371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01657" y="5715000"/>
            <a:ext cx="434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Figure 17 Market centre buffered 2 km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Data: Identification of Growth Center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HINDEX</a:t>
            </a:r>
          </a:p>
          <a:p>
            <a:r>
              <a:rPr lang="en-US" dirty="0" smtClean="0"/>
              <a:t>The Utility value for the habitation should consider a set of demographic, socio-economic. Infrastructure and level of development data.</a:t>
            </a:r>
          </a:p>
          <a:p>
            <a:endParaRPr lang="en-US" dirty="0" smtClean="0"/>
          </a:p>
          <a:p>
            <a:r>
              <a:rPr lang="en-US" dirty="0" smtClean="0"/>
              <a:t>This composite measure of development may be called as </a:t>
            </a:r>
            <a:r>
              <a:rPr lang="en-US" b="1" dirty="0" smtClean="0"/>
              <a:t>HINDEX</a:t>
            </a:r>
            <a:r>
              <a:rPr lang="en-US" dirty="0" smtClean="0"/>
              <a:t> (Habitation Index) of the habitation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Data: Identification of Growth Center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Calculation of HINDEX</a:t>
            </a:r>
          </a:p>
          <a:p>
            <a:r>
              <a:rPr lang="en-US" dirty="0" smtClean="0"/>
              <a:t>The HINDEX for habitation </a:t>
            </a:r>
            <a:r>
              <a:rPr lang="en-US" i="1" dirty="0" err="1" smtClean="0"/>
              <a:t>i</a:t>
            </a:r>
            <a:r>
              <a:rPr lang="en-US" dirty="0" smtClean="0"/>
              <a:t> may be computed as shown in the equation: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err="1" smtClean="0"/>
              <a:t>HINDEX</a:t>
            </a:r>
            <a:r>
              <a:rPr lang="en-US" i="1" baseline="-25000" dirty="0" err="1" smtClean="0"/>
              <a:t>i</a:t>
            </a:r>
            <a:r>
              <a:rPr lang="en-US" dirty="0" smtClean="0"/>
              <a:t> = Habitation index for habitation </a:t>
            </a:r>
            <a:r>
              <a:rPr lang="en-US" i="1" dirty="0" err="1" smtClean="0"/>
              <a:t>i</a:t>
            </a:r>
            <a:endParaRPr lang="en-US" dirty="0" smtClean="0"/>
          </a:p>
          <a:p>
            <a:r>
              <a:rPr lang="en-US" i="1" dirty="0" err="1" smtClean="0"/>
              <a:t>F</a:t>
            </a:r>
            <a:r>
              <a:rPr lang="en-US" i="1" baseline="-25000" dirty="0" err="1" smtClean="0"/>
              <a:t>xyi</a:t>
            </a:r>
            <a:r>
              <a:rPr lang="en-US" dirty="0" smtClean="0"/>
              <a:t> = Number of facility of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th</a:t>
            </a:r>
            <a:r>
              <a:rPr lang="en-US" dirty="0" smtClean="0"/>
              <a:t> type with </a:t>
            </a:r>
            <a:r>
              <a:rPr lang="en-US" i="1" dirty="0" err="1" smtClean="0"/>
              <a:t>y</a:t>
            </a:r>
            <a:r>
              <a:rPr lang="en-US" i="1" baseline="30000" dirty="0" err="1" smtClean="0"/>
              <a:t>th</a:t>
            </a:r>
            <a:r>
              <a:rPr lang="en-US" dirty="0" smtClean="0"/>
              <a:t> intensity in habitation </a:t>
            </a:r>
            <a:r>
              <a:rPr lang="en-US" i="1" dirty="0" err="1" smtClean="0"/>
              <a:t>i</a:t>
            </a:r>
            <a:endParaRPr lang="en-US" dirty="0" smtClean="0"/>
          </a:p>
          <a:p>
            <a:r>
              <a:rPr lang="en-US" i="1" dirty="0" err="1" smtClean="0"/>
              <a:t>W</a:t>
            </a:r>
            <a:r>
              <a:rPr lang="en-US" i="1" baseline="-25000" dirty="0" err="1" smtClean="0"/>
              <a:t>xyi</a:t>
            </a:r>
            <a:r>
              <a:rPr lang="en-US" dirty="0" smtClean="0"/>
              <a:t> = Weight for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th</a:t>
            </a:r>
            <a:r>
              <a:rPr lang="en-US" dirty="0" smtClean="0"/>
              <a:t> facility of </a:t>
            </a:r>
            <a:r>
              <a:rPr lang="en-US" i="1" dirty="0" err="1" smtClean="0"/>
              <a:t>y</a:t>
            </a:r>
            <a:r>
              <a:rPr lang="en-US" i="1" baseline="30000" dirty="0" err="1" smtClean="0"/>
              <a:t>th</a:t>
            </a:r>
            <a:r>
              <a:rPr lang="en-US" dirty="0" smtClean="0"/>
              <a:t> intensity</a:t>
            </a:r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2743200"/>
            <a:ext cx="4395354" cy="1028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Data: Identification of Growth Center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077200" cy="2286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Sample calculation of HINDEX for Pal </a:t>
            </a:r>
            <a:r>
              <a:rPr lang="en-US" b="1" dirty="0" err="1" smtClean="0"/>
              <a:t>para</a:t>
            </a:r>
            <a:r>
              <a:rPr lang="en-US" b="1" dirty="0" smtClean="0"/>
              <a:t> habitation</a:t>
            </a:r>
          </a:p>
          <a:p>
            <a:r>
              <a:rPr lang="en-US" dirty="0" smtClean="0"/>
              <a:t>Habitation Pal </a:t>
            </a:r>
            <a:r>
              <a:rPr lang="en-US" dirty="0" err="1" smtClean="0"/>
              <a:t>para</a:t>
            </a:r>
            <a:r>
              <a:rPr lang="en-US" dirty="0" smtClean="0"/>
              <a:t> (AR201) having population 1015. The habitation has one health centre, two schools and one market place. Then from table 10 we get their </a:t>
            </a:r>
            <a:r>
              <a:rPr lang="en-US" dirty="0" err="1" smtClean="0"/>
              <a:t>weightage</a:t>
            </a:r>
            <a:r>
              <a:rPr lang="en-US" dirty="0" smtClean="0"/>
              <a:t> value.</a:t>
            </a:r>
          </a:p>
          <a:p>
            <a:endParaRPr lang="en-US" dirty="0" smtClean="0"/>
          </a:p>
          <a:p>
            <a:r>
              <a:rPr lang="en-US" dirty="0" smtClean="0"/>
              <a:t>HINDEX = 6 + 6 + (2 x 4) + 0 = 20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0" y="3124200"/>
            <a:ext cx="2745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Table 9 </a:t>
            </a:r>
            <a:r>
              <a:rPr lang="en-US" b="1" dirty="0" err="1" smtClean="0"/>
              <a:t>Weightage</a:t>
            </a:r>
            <a:r>
              <a:rPr lang="en-US" b="1" dirty="0" smtClean="0"/>
              <a:t> table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3657600"/>
          <a:ext cx="8534400" cy="2674623"/>
        </p:xfrm>
        <a:graphic>
          <a:graphicData uri="http://schemas.openxmlformats.org/drawingml/2006/table">
            <a:tbl>
              <a:tblPr/>
              <a:tblGrid>
                <a:gridCol w="1066800"/>
                <a:gridCol w="1295400"/>
                <a:gridCol w="990600"/>
                <a:gridCol w="914400"/>
                <a:gridCol w="1066800"/>
                <a:gridCol w="1066800"/>
                <a:gridCol w="1066800"/>
                <a:gridCol w="1066800"/>
              </a:tblGrid>
              <a:tr h="2057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+mn-lt"/>
                          <a:ea typeface="Times New Roman"/>
                          <a:cs typeface="Times New Roman"/>
                        </a:rPr>
                        <a:t>Sl</a:t>
                      </a:r>
                      <a:r>
                        <a:rPr lang="en-US" sz="1400" b="1" dirty="0">
                          <a:latin typeface="+mn-lt"/>
                          <a:ea typeface="Times New Roman"/>
                          <a:cs typeface="Times New Roman"/>
                        </a:rPr>
                        <a:t> No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Times New Roman"/>
                          <a:cs typeface="Times New Roman"/>
                        </a:rPr>
                        <a:t>Facility Variables of the Habitation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+mn-lt"/>
                          <a:ea typeface="Times New Roman"/>
                          <a:cs typeface="Times New Roman"/>
                        </a:rPr>
                        <a:t>Weightage</a:t>
                      </a:r>
                      <a:r>
                        <a:rPr lang="en-US" sz="1400" b="1" dirty="0">
                          <a:latin typeface="+mn-lt"/>
                          <a:ea typeface="Times New Roman"/>
                          <a:cs typeface="Times New Roman"/>
                        </a:rPr>
                        <a:t> of Variables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97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Times New Roman"/>
                          <a:cs typeface="Times New Roman"/>
                        </a:rPr>
                        <a:t>Max Weightage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Habitation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Below 250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251 -500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501 -1000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1001 -2000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Above 2000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School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&gt;1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Health Centre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Market place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&gt;1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Data: Identification of Growth Center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Maximum habitation of 45.04 % falls in the HINDEX range of 11 – 16.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3900" y="3200400"/>
          <a:ext cx="7696200" cy="2819400"/>
        </p:xfrm>
        <a:graphic>
          <a:graphicData uri="http://schemas.openxmlformats.org/drawingml/2006/table">
            <a:tbl>
              <a:tblPr/>
              <a:tblGrid>
                <a:gridCol w="2565400"/>
                <a:gridCol w="2565400"/>
                <a:gridCol w="2565400"/>
              </a:tblGrid>
              <a:tr h="469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Times New Roman"/>
                          <a:cs typeface="Times New Roman"/>
                        </a:rPr>
                        <a:t>HINDEX range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Times New Roman"/>
                          <a:cs typeface="Times New Roman"/>
                        </a:rPr>
                        <a:t>No. of Habitation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Times New Roman"/>
                          <a:cs typeface="Times New Roman"/>
                        </a:rPr>
                        <a:t>% of Habitation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2 - 6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7.44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7 - 10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22.73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11 - 16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109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45.04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17 - 22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24.79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Total = 242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Total = 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14600" y="26670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Table 10 Percentage Habitation in HINDEX range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Transport in West Bengal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The total length of surface road in West Bengal is over 92,023 km (57,180 mi)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 National Highways 2,377 Km (1,477 mi)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 State highways 2,393 km (1,487 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Data: Identification of Growth Center</a:t>
            </a:r>
            <a:endParaRPr lang="en-US" dirty="0"/>
          </a:p>
        </p:txBody>
      </p:sp>
      <p:pic>
        <p:nvPicPr>
          <p:cNvPr id="8" name="Content Placeholder 7" descr="K:\8th sem Project\mod screen shots\pop with hindex.bmp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69183"/>
            <a:ext cx="8229600" cy="443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572000" y="6019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Figure 18 Habitation mapping according to HINDEX  value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Data: Identification of Growth Center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1" y="2286000"/>
          <a:ext cx="8534399" cy="3200402"/>
        </p:xfrm>
        <a:graphic>
          <a:graphicData uri="http://schemas.openxmlformats.org/drawingml/2006/table">
            <a:tbl>
              <a:tblPr/>
              <a:tblGrid>
                <a:gridCol w="670805"/>
                <a:gridCol w="1112885"/>
                <a:gridCol w="745907"/>
                <a:gridCol w="418186"/>
                <a:gridCol w="694699"/>
                <a:gridCol w="472805"/>
                <a:gridCol w="488167"/>
                <a:gridCol w="500117"/>
                <a:gridCol w="520598"/>
                <a:gridCol w="612769"/>
                <a:gridCol w="989991"/>
                <a:gridCol w="735665"/>
                <a:gridCol w="571805"/>
              </a:tblGrid>
              <a:tr h="976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AREA_CODE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POPULATION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UC_C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ROAD_CODE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HEALTH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SCHOOL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MARKET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POP_WT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HEALT_WT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SCH_WT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MARK_WT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HINDEX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1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AR001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Bhabapur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253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L042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1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AR002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Maminpur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2037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T07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16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1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AR003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Paradra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329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L041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0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AR004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Krithchandrapur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1154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T07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1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AR005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Manodra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1062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T10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28800" y="18288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Table 11 Attribute table of Habitation along with HINDEX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62300" y="3136613"/>
            <a:ext cx="28194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/>
              <a:t>Thank </a:t>
            </a:r>
            <a:r>
              <a:rPr lang="en-US" sz="3200" dirty="0" smtClean="0"/>
              <a:t>you </a:t>
            </a:r>
            <a:r>
              <a:rPr lang="en-US" sz="3200" dirty="0" smtClean="0">
                <a:sym typeface="Wingdings" pitchFamily="2" charset="2"/>
              </a:rPr>
              <a:t>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Pradhan Mantri Gram Sadak </a:t>
            </a:r>
            <a:r>
              <a:rPr lang="en-US" dirty="0" err="1" smtClean="0"/>
              <a:t>Yojana</a:t>
            </a:r>
            <a:r>
              <a:rPr lang="en-US" dirty="0" smtClean="0"/>
              <a:t> (PMGSY)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en-US" b="1" dirty="0" smtClean="0">
                <a:cs typeface="Times New Roman" pitchFamily="18" charset="0"/>
              </a:rPr>
              <a:t>OBJECTIVE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Provide Connectivity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Upgradation of the Existing Roads. 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In Upgradation works, priority should be given to Through Routes of the Rural Core Network, which carry more traffic.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Geographic Information Systems (GIS)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3886200" cy="4800600"/>
          </a:xfrm>
        </p:spPr>
        <p:txBody>
          <a:bodyPr numCol="1">
            <a:normAutofit/>
          </a:bodyPr>
          <a:lstStyle/>
          <a:p>
            <a:r>
              <a:rPr lang="en-US" b="1" dirty="0" smtClean="0"/>
              <a:t>Geographic Information Systems </a:t>
            </a:r>
            <a:r>
              <a:rPr lang="en-US" dirty="0" smtClean="0"/>
              <a:t>(GIS) or </a:t>
            </a:r>
            <a:r>
              <a:rPr lang="en-US" b="1" dirty="0" smtClean="0"/>
              <a:t>Geospatial Information Systems  </a:t>
            </a:r>
            <a:r>
              <a:rPr lang="en-US" dirty="0" smtClean="0"/>
              <a:t>is a set of tools that captures, stores, analyzes, manages, and presents data that are linked to location(s).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Documents and Settings\User\My Documents\Downloads\figure1.gif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419600" y="1295400"/>
            <a:ext cx="4343400" cy="49406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953000" y="6019800"/>
            <a:ext cx="3567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Figure 1 Raster and Vector data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Geographic Information Systems (GIS)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648200" cy="51054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b="1" dirty="0" smtClean="0"/>
              <a:t>Raster data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raster graphics image or bitmap is a data structure representing a generally rectangular grid of pixels.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Vector data</a:t>
            </a:r>
          </a:p>
          <a:p>
            <a:r>
              <a:rPr lang="en-US" dirty="0" smtClean="0"/>
              <a:t>Vector graphics is the use of geometrical primitives such as points, lines, curves, and shapes or polygon(s), which are all based on mathematical equations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Different kinds of Vector data</a:t>
            </a:r>
          </a:p>
          <a:p>
            <a:pPr lvl="1"/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Lines</a:t>
            </a:r>
          </a:p>
          <a:p>
            <a:pPr lvl="1"/>
            <a:r>
              <a:rPr lang="en-US" dirty="0" smtClean="0"/>
              <a:t>Polygons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324600" y="1219200"/>
            <a:ext cx="1938528" cy="159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334000" y="3581400"/>
            <a:ext cx="3584448" cy="593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4953000"/>
            <a:ext cx="3593592" cy="10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0" y="2819400"/>
            <a:ext cx="267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Figure 2 Point example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096000" y="4191000"/>
            <a:ext cx="257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Figure 3 Line example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943600" y="6019800"/>
            <a:ext cx="2953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Figure 4 Polygon example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GIS in the field of transportation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Using GIS in the field of transportation opens up a wide range of possible applications, as diverse as the field of transportation itself</a:t>
            </a:r>
          </a:p>
          <a:p>
            <a:r>
              <a:rPr lang="en-US" dirty="0" smtClean="0"/>
              <a:t>A GIS can provide a valuable tool for managing these objects in a spatially referenced context, viewing the paths as a transportation network.</a:t>
            </a:r>
          </a:p>
          <a:p>
            <a:pPr lvl="1"/>
            <a:r>
              <a:rPr lang="en-US" dirty="0" smtClean="0"/>
              <a:t>Planning and design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Navigation</a:t>
            </a:r>
          </a:p>
          <a:p>
            <a:pPr lvl="1"/>
            <a:r>
              <a:rPr lang="en-US" dirty="0" smtClean="0"/>
              <a:t>Tracking</a:t>
            </a:r>
          </a:p>
          <a:p>
            <a:pPr lvl="1"/>
            <a:r>
              <a:rPr lang="en-US" dirty="0" smtClean="0"/>
              <a:t>Traffic control</a:t>
            </a:r>
          </a:p>
          <a:p>
            <a:pPr lvl="1"/>
            <a:r>
              <a:rPr lang="en-US" dirty="0" smtClean="0"/>
              <a:t>Evaluation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To develop habitation database and rural road network database in block level.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To identify the unconnected habitation in the block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To identify the growth centre in block level based on socio-economic parameters.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276</TotalTime>
  <Words>1708</Words>
  <Application>Microsoft Office PowerPoint</Application>
  <PresentationFormat>On-screen Show (4:3)</PresentationFormat>
  <Paragraphs>530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Origin</vt:lpstr>
      <vt:lpstr>Application of GIS in Rural Road and Habitation Mapping </vt:lpstr>
      <vt:lpstr>General</vt:lpstr>
      <vt:lpstr>Condition of road network of India</vt:lpstr>
      <vt:lpstr>Transport in West Bengal</vt:lpstr>
      <vt:lpstr>Pradhan Mantri Gram Sadak Yojana (PMGSY)</vt:lpstr>
      <vt:lpstr>Geographic Information Systems (GIS) </vt:lpstr>
      <vt:lpstr>Geographic Information Systems (GIS) </vt:lpstr>
      <vt:lpstr>GIS in the field of transportation</vt:lpstr>
      <vt:lpstr>Objective</vt:lpstr>
      <vt:lpstr>Scope of the work</vt:lpstr>
      <vt:lpstr>Present Study: Data collection</vt:lpstr>
      <vt:lpstr>Data collection</vt:lpstr>
      <vt:lpstr>Flowchart for Rural Road Inventory</vt:lpstr>
      <vt:lpstr>Data collection: Village Data</vt:lpstr>
      <vt:lpstr>Data collection: Road Data</vt:lpstr>
      <vt:lpstr>Data collection: Map Data</vt:lpstr>
      <vt:lpstr>Procedure of Work</vt:lpstr>
      <vt:lpstr>Point: Habitation</vt:lpstr>
      <vt:lpstr>Point: Habitation Data of a selected point</vt:lpstr>
      <vt:lpstr>Point: Habitation Attribute Table</vt:lpstr>
      <vt:lpstr>Point: Health centre and School</vt:lpstr>
      <vt:lpstr>Point: Market place, Gram panchyat and Block head quarter </vt:lpstr>
      <vt:lpstr>Line: Through route</vt:lpstr>
      <vt:lpstr>Line: Through route data of a selected route</vt:lpstr>
      <vt:lpstr>Line: Through route data</vt:lpstr>
      <vt:lpstr>Line: Link route</vt:lpstr>
      <vt:lpstr>Line: Link route data of a selected route</vt:lpstr>
      <vt:lpstr>Line: Link route data</vt:lpstr>
      <vt:lpstr>Analyzing Data</vt:lpstr>
      <vt:lpstr>Analyzing Data: Identification of unconnected habitation</vt:lpstr>
      <vt:lpstr>Analyzing Data: Identification of unconnected habitation</vt:lpstr>
      <vt:lpstr>Analyzing Data: Identification of Growth Center</vt:lpstr>
      <vt:lpstr>Analyzing Data: Identification of Growth Center</vt:lpstr>
      <vt:lpstr>Analyzing Data: Identification of Growth Center</vt:lpstr>
      <vt:lpstr>Analyzing Data: Identification of Growth Center</vt:lpstr>
      <vt:lpstr>Analyzing Data: Identification of Growth Center</vt:lpstr>
      <vt:lpstr>Analyzing Data: Identification of Growth Center</vt:lpstr>
      <vt:lpstr>Analyzing Data: Identification of Growth Center</vt:lpstr>
      <vt:lpstr>Analyzing Data: Identification of Growth Center</vt:lpstr>
      <vt:lpstr>Analyzing Data: Identification of Growth Center</vt:lpstr>
      <vt:lpstr>Analyzing Data: Identification of Growth Center</vt:lpstr>
      <vt:lpstr>Slide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GIS in Rural Road Inventory</dc:title>
  <dc:creator/>
  <cp:lastModifiedBy>Shubhajit Saha</cp:lastModifiedBy>
  <cp:revision>113</cp:revision>
  <dcterms:created xsi:type="dcterms:W3CDTF">2006-08-16T00:00:00Z</dcterms:created>
  <dcterms:modified xsi:type="dcterms:W3CDTF">2011-05-30T05:45:25Z</dcterms:modified>
</cp:coreProperties>
</file>