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56" r:id="rId3"/>
    <p:sldId id="257" r:id="rId4"/>
    <p:sldId id="258" r:id="rId5"/>
    <p:sldId id="259" r:id="rId6"/>
    <p:sldId id="260" r:id="rId7"/>
    <p:sldId id="261" r:id="rId8"/>
    <p:sldId id="262" r:id="rId9"/>
    <p:sldId id="263" r:id="rId10"/>
    <p:sldId id="264" r:id="rId11"/>
    <p:sldId id="265" r:id="rId12"/>
    <p:sldId id="266" r:id="rId13"/>
    <p:sldId id="267" r:id="rId14"/>
    <p:sldId id="271" r:id="rId15"/>
    <p:sldId id="269" r:id="rId16"/>
    <p:sldId id="270"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12/20/2010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12/20/2010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12/20/2010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12/20/2010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online.omms.nic.in/government/ims/online/datasheet/SanctionedRoad4STA.asp?district=8&amp;state=WB&amp;year=0&amp;packageId=0&amp;stream=0&amp;roadStatus=0&amp;Batch=0&amp;OrderBy=Desc&amp;sortby=4"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en.wikipedia.org/wiki/Indian_Road_Network"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0"/>
            <a:ext cx="8229600" cy="1143000"/>
          </a:xfrm>
        </p:spPr>
        <p:txBody>
          <a:bodyPr>
            <a:noAutofit/>
          </a:bodyPr>
          <a:lstStyle/>
          <a:p>
            <a:r>
              <a:rPr lang="en-US" sz="6000" b="1" dirty="0" smtClean="0"/>
              <a:t>Application of GIS in Road Network Inventory</a:t>
            </a:r>
            <a:endParaRPr lang="en-US" sz="6000" dirty="0"/>
          </a:p>
        </p:txBody>
      </p:sp>
      <p:sp>
        <p:nvSpPr>
          <p:cNvPr id="4" name="Title 1"/>
          <p:cNvSpPr txBox="1">
            <a:spLocks/>
          </p:cNvSpPr>
          <p:nvPr/>
        </p:nvSpPr>
        <p:spPr>
          <a:xfrm>
            <a:off x="685800" y="4114800"/>
            <a:ext cx="8229600" cy="1143000"/>
          </a:xfrm>
          <a:prstGeom prst="rect">
            <a:avLst/>
          </a:prstGeom>
        </p:spPr>
        <p:txBody>
          <a:bodyPr vert="horz" lIns="91440" tIns="45720" rIns="91440" bIns="45720" rtlCol="0" anchor="ctr">
            <a:noAutofit/>
          </a:bodyPr>
          <a:lstStyle/>
          <a:p>
            <a:r>
              <a:rPr lang="en-US" sz="2000" b="1" dirty="0" smtClean="0"/>
              <a:t>BY,</a:t>
            </a:r>
            <a:endParaRPr lang="en-US" sz="2000" dirty="0" smtClean="0"/>
          </a:p>
          <a:p>
            <a:r>
              <a:rPr lang="en-US" sz="2000" b="1" dirty="0" smtClean="0"/>
              <a:t>SHAMSHER ALAM (I.D.110407062)</a:t>
            </a:r>
            <a:endParaRPr lang="en-US" sz="2000" dirty="0" smtClean="0"/>
          </a:p>
          <a:p>
            <a:r>
              <a:rPr lang="en-US" sz="2000" b="1" dirty="0" smtClean="0"/>
              <a:t>SHUBHAJIT SAHA (I.D. 110407060)</a:t>
            </a:r>
            <a:endParaRPr lang="en-US" sz="2000" dirty="0" smtClean="0"/>
          </a:p>
          <a:p>
            <a:r>
              <a:rPr lang="en-US" sz="2000" b="1" dirty="0" smtClean="0"/>
              <a:t>Under guidance of Prof. </a:t>
            </a:r>
            <a:r>
              <a:rPr lang="en-US" sz="2000" b="1" dirty="0" err="1" smtClean="0"/>
              <a:t>Sujata</a:t>
            </a:r>
            <a:r>
              <a:rPr lang="en-US" sz="2000" b="1" dirty="0" smtClean="0"/>
              <a:t> </a:t>
            </a:r>
            <a:r>
              <a:rPr lang="en-US" sz="2000" b="1" dirty="0" err="1" smtClean="0"/>
              <a:t>Biswas</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Documents and Settings\User\My Documents\Downloads\figure1.gif"/>
          <p:cNvPicPr>
            <a:picLocks noGrp="1"/>
          </p:cNvPicPr>
          <p:nvPr>
            <p:ph idx="1"/>
          </p:nvPr>
        </p:nvPicPr>
        <p:blipFill>
          <a:blip r:embed="rId2"/>
          <a:srcRect/>
          <a:stretch>
            <a:fillRect/>
          </a:stretch>
        </p:blipFill>
        <p:spPr bwMode="auto">
          <a:xfrm>
            <a:off x="2286000" y="838200"/>
            <a:ext cx="5410200" cy="53340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a:t>
            </a:r>
            <a:endParaRPr lang="en-US" dirty="0"/>
          </a:p>
        </p:txBody>
      </p:sp>
      <p:sp>
        <p:nvSpPr>
          <p:cNvPr id="3" name="Content Placeholder 2"/>
          <p:cNvSpPr>
            <a:spLocks noGrp="1"/>
          </p:cNvSpPr>
          <p:nvPr>
            <p:ph idx="1"/>
          </p:nvPr>
        </p:nvSpPr>
        <p:spPr/>
        <p:txBody>
          <a:bodyPr/>
          <a:lstStyle/>
          <a:p>
            <a:r>
              <a:rPr lang="en-US" dirty="0" smtClean="0"/>
              <a:t>To study the existing core network from the district rural plan (DRRP) map </a:t>
            </a:r>
            <a:r>
              <a:rPr lang="en-US" dirty="0" err="1" smtClean="0"/>
              <a:t>preprared</a:t>
            </a:r>
            <a:r>
              <a:rPr lang="en-US" dirty="0" smtClean="0"/>
              <a:t> by the authority.</a:t>
            </a:r>
          </a:p>
          <a:p>
            <a:pPr lvl="0"/>
            <a:r>
              <a:rPr lang="en-US" dirty="0" smtClean="0"/>
              <a:t>To develop rural road network inventory in block level.</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PRESENT STUDY</a:t>
            </a:r>
            <a:endParaRPr lang="en-US" dirty="0"/>
          </a:p>
        </p:txBody>
      </p:sp>
      <p:sp>
        <p:nvSpPr>
          <p:cNvPr id="3" name="Content Placeholder 2"/>
          <p:cNvSpPr>
            <a:spLocks noGrp="1"/>
          </p:cNvSpPr>
          <p:nvPr>
            <p:ph idx="1"/>
          </p:nvPr>
        </p:nvSpPr>
        <p:spPr/>
        <p:txBody>
          <a:bodyPr/>
          <a:lstStyle/>
          <a:p>
            <a:pPr marL="342900" lvl="1" indent="-342900">
              <a:buFont typeface="Arial" pitchFamily="34" charset="0"/>
              <a:buChar char="•"/>
            </a:pPr>
            <a:r>
              <a:rPr lang="en-US" b="1" dirty="0" smtClean="0"/>
              <a:t>Study Area</a:t>
            </a:r>
            <a:endParaRPr lang="en-US" sz="2400" dirty="0" smtClean="0"/>
          </a:p>
          <a:p>
            <a:pPr>
              <a:buNone/>
            </a:pPr>
            <a:r>
              <a:rPr lang="en-US" dirty="0" smtClean="0"/>
              <a:t>    The study area taken is </a:t>
            </a:r>
            <a:r>
              <a:rPr lang="en-US" dirty="0" err="1" smtClean="0"/>
              <a:t>Arambagh</a:t>
            </a:r>
            <a:r>
              <a:rPr lang="en-US" dirty="0" smtClean="0"/>
              <a:t> block in Hooghly district in the state of West Bengal. </a:t>
            </a:r>
            <a:r>
              <a:rPr lang="en-US" dirty="0" err="1" smtClean="0"/>
              <a:t>Arambagh</a:t>
            </a:r>
            <a:r>
              <a:rPr lang="en-US" dirty="0" smtClean="0"/>
              <a:t> lies between latitude 22’53’00” N and longitude 87’47’00” 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endParaRPr lang="en-US" dirty="0" smtClean="0"/>
          </a:p>
          <a:p>
            <a:r>
              <a:rPr lang="en-US" b="1" dirty="0" smtClean="0"/>
              <a:t>Data Collection</a:t>
            </a:r>
          </a:p>
          <a:p>
            <a:pPr>
              <a:buNone/>
            </a:pPr>
            <a:r>
              <a:rPr lang="en-US" b="1" dirty="0" smtClean="0"/>
              <a:t>    </a:t>
            </a:r>
            <a:r>
              <a:rPr lang="en-US" dirty="0" smtClean="0"/>
              <a:t> </a:t>
            </a:r>
            <a:endParaRPr lang="en-US" dirty="0"/>
          </a:p>
        </p:txBody>
      </p:sp>
      <p:grpSp>
        <p:nvGrpSpPr>
          <p:cNvPr id="1026" name="Group 2"/>
          <p:cNvGrpSpPr>
            <a:grpSpLocks/>
          </p:cNvGrpSpPr>
          <p:nvPr/>
        </p:nvGrpSpPr>
        <p:grpSpPr bwMode="auto">
          <a:xfrm>
            <a:off x="1447800" y="1752600"/>
            <a:ext cx="6832600" cy="4303713"/>
            <a:chOff x="1291" y="5395"/>
            <a:chExt cx="10759" cy="6778"/>
          </a:xfrm>
        </p:grpSpPr>
        <p:grpSp>
          <p:nvGrpSpPr>
            <p:cNvPr id="1027" name="Group 3"/>
            <p:cNvGrpSpPr>
              <a:grpSpLocks/>
            </p:cNvGrpSpPr>
            <p:nvPr/>
          </p:nvGrpSpPr>
          <p:grpSpPr bwMode="auto">
            <a:xfrm>
              <a:off x="1291" y="5395"/>
              <a:ext cx="10759" cy="6778"/>
              <a:chOff x="1291" y="5395"/>
              <a:chExt cx="10759" cy="6778"/>
            </a:xfrm>
          </p:grpSpPr>
          <p:sp>
            <p:nvSpPr>
              <p:cNvPr id="1028" name="Oval 4"/>
              <p:cNvSpPr>
                <a:spLocks noChangeArrowheads="1"/>
              </p:cNvSpPr>
              <p:nvPr/>
            </p:nvSpPr>
            <p:spPr bwMode="auto">
              <a:xfrm>
                <a:off x="5432" y="5476"/>
                <a:ext cx="2066" cy="102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rPr>
                  <a:t>V &amp; RIS</a:t>
                </a:r>
                <a:endParaRPr kumimoji="0" lang="en-US" sz="1800" b="0" i="0" u="none" strike="noStrike" cap="none" normalizeH="0" baseline="0" smtClean="0">
                  <a:ln>
                    <a:noFill/>
                  </a:ln>
                  <a:solidFill>
                    <a:schemeClr val="tx1"/>
                  </a:solidFill>
                  <a:effectLst/>
                  <a:latin typeface="Arial" pitchFamily="34" charset="0"/>
                </a:endParaRPr>
              </a:p>
            </p:txBody>
          </p:sp>
          <p:sp>
            <p:nvSpPr>
              <p:cNvPr id="1029" name="Oval 5"/>
              <p:cNvSpPr>
                <a:spLocks noChangeArrowheads="1"/>
              </p:cNvSpPr>
              <p:nvPr/>
            </p:nvSpPr>
            <p:spPr bwMode="auto">
              <a:xfrm>
                <a:off x="8471" y="5395"/>
                <a:ext cx="2066" cy="102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rPr>
                  <a:t>Map Data</a:t>
                </a:r>
                <a:endParaRPr kumimoji="0" lang="en-US" sz="1800" b="0" i="0" u="none" strike="noStrike" cap="none" normalizeH="0" baseline="0" smtClean="0">
                  <a:ln>
                    <a:noFill/>
                  </a:ln>
                  <a:solidFill>
                    <a:schemeClr val="tx1"/>
                  </a:solidFill>
                  <a:effectLst/>
                  <a:latin typeface="Arial" pitchFamily="34" charset="0"/>
                </a:endParaRPr>
              </a:p>
            </p:txBody>
          </p:sp>
          <p:sp>
            <p:nvSpPr>
              <p:cNvPr id="1030" name="Rectangle 6"/>
              <p:cNvSpPr>
                <a:spLocks noChangeArrowheads="1"/>
              </p:cNvSpPr>
              <p:nvPr/>
            </p:nvSpPr>
            <p:spPr bwMode="auto">
              <a:xfrm>
                <a:off x="5471" y="7345"/>
                <a:ext cx="2027" cy="77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rPr>
                  <a:t>Rural Road Inventory</a:t>
                </a:r>
                <a:endParaRPr kumimoji="0" lang="en-US" sz="1800" b="0" i="0" u="none" strike="noStrike" cap="none" normalizeH="0" baseline="0" smtClean="0">
                  <a:ln>
                    <a:noFill/>
                  </a:ln>
                  <a:solidFill>
                    <a:schemeClr val="tx1"/>
                  </a:solidFill>
                  <a:effectLst/>
                  <a:latin typeface="Arial" pitchFamily="34" charset="0"/>
                </a:endParaRPr>
              </a:p>
            </p:txBody>
          </p:sp>
          <p:sp>
            <p:nvSpPr>
              <p:cNvPr id="1031" name="Rectangle 7"/>
              <p:cNvSpPr>
                <a:spLocks noChangeArrowheads="1"/>
              </p:cNvSpPr>
              <p:nvPr/>
            </p:nvSpPr>
            <p:spPr bwMode="auto">
              <a:xfrm>
                <a:off x="8351" y="7249"/>
                <a:ext cx="2027" cy="77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rPr>
                  <a:t>PMGSY Map</a:t>
                </a:r>
                <a:endParaRPr kumimoji="0" lang="en-US" sz="1800" b="0" i="0" u="none" strike="noStrike" cap="none" normalizeH="0" baseline="0" smtClean="0">
                  <a:ln>
                    <a:noFill/>
                  </a:ln>
                  <a:solidFill>
                    <a:schemeClr val="tx1"/>
                  </a:solidFill>
                  <a:effectLst/>
                  <a:latin typeface="Arial" pitchFamily="34" charset="0"/>
                </a:endParaRPr>
              </a:p>
            </p:txBody>
          </p:sp>
          <p:cxnSp>
            <p:nvCxnSpPr>
              <p:cNvPr id="1032" name="AutoShape 8"/>
              <p:cNvCxnSpPr>
                <a:cxnSpLocks noChangeShapeType="1"/>
              </p:cNvCxnSpPr>
              <p:nvPr/>
            </p:nvCxnSpPr>
            <p:spPr bwMode="auto">
              <a:xfrm flipH="1">
                <a:off x="7498" y="5937"/>
                <a:ext cx="973" cy="0"/>
              </a:xfrm>
              <a:prstGeom prst="straightConnector1">
                <a:avLst/>
              </a:prstGeom>
              <a:noFill/>
              <a:ln w="9525">
                <a:solidFill>
                  <a:srgbClr val="000000"/>
                </a:solidFill>
                <a:round/>
                <a:headEnd/>
                <a:tailEnd type="triangle" w="med" len="med"/>
              </a:ln>
            </p:spPr>
          </p:cxnSp>
          <p:cxnSp>
            <p:nvCxnSpPr>
              <p:cNvPr id="1033" name="AutoShape 9"/>
              <p:cNvCxnSpPr>
                <a:cxnSpLocks noChangeShapeType="1"/>
              </p:cNvCxnSpPr>
              <p:nvPr/>
            </p:nvCxnSpPr>
            <p:spPr bwMode="auto">
              <a:xfrm>
                <a:off x="9442" y="6423"/>
                <a:ext cx="0" cy="826"/>
              </a:xfrm>
              <a:prstGeom prst="straightConnector1">
                <a:avLst/>
              </a:prstGeom>
              <a:noFill/>
              <a:ln w="9525">
                <a:solidFill>
                  <a:srgbClr val="000000"/>
                </a:solidFill>
                <a:round/>
                <a:headEnd/>
                <a:tailEnd type="triangle" w="med" len="med"/>
              </a:ln>
            </p:spPr>
          </p:cxnSp>
          <p:cxnSp>
            <p:nvCxnSpPr>
              <p:cNvPr id="1034" name="AutoShape 10"/>
              <p:cNvCxnSpPr>
                <a:cxnSpLocks noChangeShapeType="1"/>
              </p:cNvCxnSpPr>
              <p:nvPr/>
            </p:nvCxnSpPr>
            <p:spPr bwMode="auto">
              <a:xfrm>
                <a:off x="6498" y="6504"/>
                <a:ext cx="13" cy="826"/>
              </a:xfrm>
              <a:prstGeom prst="straightConnector1">
                <a:avLst/>
              </a:prstGeom>
              <a:noFill/>
              <a:ln w="9525">
                <a:solidFill>
                  <a:srgbClr val="000000"/>
                </a:solidFill>
                <a:round/>
                <a:headEnd/>
                <a:tailEnd type="triangle" w="med" len="med"/>
              </a:ln>
            </p:spPr>
          </p:cxnSp>
          <p:grpSp>
            <p:nvGrpSpPr>
              <p:cNvPr id="1035" name="Group 11"/>
              <p:cNvGrpSpPr>
                <a:grpSpLocks/>
              </p:cNvGrpSpPr>
              <p:nvPr/>
            </p:nvGrpSpPr>
            <p:grpSpPr bwMode="auto">
              <a:xfrm>
                <a:off x="1291" y="8800"/>
                <a:ext cx="10759" cy="3373"/>
                <a:chOff x="1054" y="8600"/>
                <a:chExt cx="10759" cy="3373"/>
              </a:xfrm>
            </p:grpSpPr>
            <p:sp>
              <p:nvSpPr>
                <p:cNvPr id="1036" name="Rectangle 12"/>
                <p:cNvSpPr>
                  <a:spLocks noChangeArrowheads="1"/>
                </p:cNvSpPr>
                <p:nvPr/>
              </p:nvSpPr>
              <p:spPr bwMode="auto">
                <a:xfrm>
                  <a:off x="1054" y="8600"/>
                  <a:ext cx="2027" cy="77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rPr>
                    <a:t>Road Reference</a:t>
                  </a:r>
                  <a:endParaRPr kumimoji="0" lang="en-US" sz="1800" b="0" i="0" u="none" strike="noStrike" cap="none" normalizeH="0" baseline="0" smtClean="0">
                    <a:ln>
                      <a:noFill/>
                    </a:ln>
                    <a:solidFill>
                      <a:schemeClr val="tx1"/>
                    </a:solidFill>
                    <a:effectLst/>
                    <a:latin typeface="Arial" pitchFamily="34" charset="0"/>
                  </a:endParaRPr>
                </a:p>
              </p:txBody>
            </p:sp>
            <p:sp>
              <p:nvSpPr>
                <p:cNvPr id="1037" name="Rectangle 13"/>
                <p:cNvSpPr>
                  <a:spLocks noChangeArrowheads="1"/>
                </p:cNvSpPr>
                <p:nvPr/>
              </p:nvSpPr>
              <p:spPr bwMode="auto">
                <a:xfrm>
                  <a:off x="3253" y="8600"/>
                  <a:ext cx="2027" cy="77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rPr>
                    <a:t>Road Geometric Details</a:t>
                  </a:r>
                  <a:endParaRPr kumimoji="0" lang="en-US" sz="1800" b="0" i="0" u="none" strike="noStrike" cap="none" normalizeH="0" baseline="0" smtClean="0">
                    <a:ln>
                      <a:noFill/>
                    </a:ln>
                    <a:solidFill>
                      <a:schemeClr val="tx1"/>
                    </a:solidFill>
                    <a:effectLst/>
                    <a:latin typeface="Arial" pitchFamily="34" charset="0"/>
                  </a:endParaRPr>
                </a:p>
              </p:txBody>
            </p:sp>
            <p:sp>
              <p:nvSpPr>
                <p:cNvPr id="1038" name="Rectangle 14"/>
                <p:cNvSpPr>
                  <a:spLocks noChangeArrowheads="1"/>
                </p:cNvSpPr>
                <p:nvPr/>
              </p:nvSpPr>
              <p:spPr bwMode="auto">
                <a:xfrm>
                  <a:off x="5425" y="8600"/>
                  <a:ext cx="2027" cy="77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rPr>
                    <a:t>Road pavement condition</a:t>
                  </a:r>
                  <a:endParaRPr kumimoji="0" lang="en-US" sz="1800" b="0" i="0" u="none" strike="noStrike" cap="none" normalizeH="0" baseline="0" smtClean="0">
                    <a:ln>
                      <a:noFill/>
                    </a:ln>
                    <a:solidFill>
                      <a:schemeClr val="tx1"/>
                    </a:solidFill>
                    <a:effectLst/>
                    <a:latin typeface="Arial" pitchFamily="34" charset="0"/>
                  </a:endParaRPr>
                </a:p>
              </p:txBody>
            </p:sp>
            <p:sp>
              <p:nvSpPr>
                <p:cNvPr id="1039" name="Rectangle 15"/>
                <p:cNvSpPr>
                  <a:spLocks noChangeArrowheads="1"/>
                </p:cNvSpPr>
                <p:nvPr/>
              </p:nvSpPr>
              <p:spPr bwMode="auto">
                <a:xfrm>
                  <a:off x="7560" y="8600"/>
                  <a:ext cx="2027" cy="77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rPr>
                    <a:t>Terrain &amp; soil type &amp; traffic</a:t>
                  </a:r>
                  <a:endParaRPr kumimoji="0" lang="en-US" sz="1800" b="0" i="0" u="none" strike="noStrike" cap="none" normalizeH="0" baseline="0" smtClean="0">
                    <a:ln>
                      <a:noFill/>
                    </a:ln>
                    <a:solidFill>
                      <a:schemeClr val="tx1"/>
                    </a:solidFill>
                    <a:effectLst/>
                    <a:latin typeface="Arial" pitchFamily="34" charset="0"/>
                  </a:endParaRPr>
                </a:p>
              </p:txBody>
            </p:sp>
            <p:sp>
              <p:nvSpPr>
                <p:cNvPr id="1040" name="Rectangle 16"/>
                <p:cNvSpPr>
                  <a:spLocks noChangeArrowheads="1"/>
                </p:cNvSpPr>
                <p:nvPr/>
              </p:nvSpPr>
              <p:spPr bwMode="auto">
                <a:xfrm>
                  <a:off x="9786" y="8600"/>
                  <a:ext cx="2027" cy="77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rPr>
                    <a:t>CD</a:t>
                  </a:r>
                  <a:endParaRPr kumimoji="0" lang="en-US" sz="1800" b="0" i="0" u="none" strike="noStrike" cap="none" normalizeH="0" baseline="0" smtClean="0">
                    <a:ln>
                      <a:noFill/>
                    </a:ln>
                    <a:solidFill>
                      <a:schemeClr val="tx1"/>
                    </a:solidFill>
                    <a:effectLst/>
                    <a:latin typeface="Arial" pitchFamily="34" charset="0"/>
                  </a:endParaRPr>
                </a:p>
              </p:txBody>
            </p:sp>
            <p:grpSp>
              <p:nvGrpSpPr>
                <p:cNvPr id="1041" name="Group 17"/>
                <p:cNvGrpSpPr>
                  <a:grpSpLocks/>
                </p:cNvGrpSpPr>
                <p:nvPr/>
              </p:nvGrpSpPr>
              <p:grpSpPr bwMode="auto">
                <a:xfrm>
                  <a:off x="1054" y="9613"/>
                  <a:ext cx="10759" cy="2360"/>
                  <a:chOff x="1054" y="9613"/>
                  <a:chExt cx="10759" cy="2360"/>
                </a:xfrm>
              </p:grpSpPr>
              <p:sp>
                <p:nvSpPr>
                  <p:cNvPr id="1042" name="Rectangle 18"/>
                  <p:cNvSpPr>
                    <a:spLocks noChangeArrowheads="1"/>
                  </p:cNvSpPr>
                  <p:nvPr/>
                </p:nvSpPr>
                <p:spPr bwMode="auto">
                  <a:xfrm>
                    <a:off x="1054" y="9613"/>
                    <a:ext cx="2027" cy="18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 typeface="Symbol" pitchFamily="18" charset="2"/>
                      <a:buChar char="·"/>
                      <a:tabLst/>
                    </a:pPr>
                    <a:r>
                      <a:rPr kumimoji="0" lang="en-US" sz="1100" b="0" i="0" u="none" strike="noStrike" cap="none" normalizeH="0" baseline="0" smtClean="0">
                        <a:ln>
                          <a:noFill/>
                        </a:ln>
                        <a:solidFill>
                          <a:schemeClr val="tx1"/>
                        </a:solidFill>
                        <a:effectLst/>
                        <a:latin typeface="Calibri" pitchFamily="34" charset="0"/>
                      </a:rPr>
                      <a:t>Serial no.</a:t>
                    </a:r>
                  </a:p>
                  <a:p>
                    <a:pPr marL="0" marR="0" lvl="0" indent="0" algn="l" defTabSz="914400" rtl="0" eaLnBrk="1" fontAlgn="base" latinLnBrk="0" hangingPunct="1">
                      <a:lnSpc>
                        <a:spcPct val="100000"/>
                      </a:lnSpc>
                      <a:spcBef>
                        <a:spcPct val="0"/>
                      </a:spcBef>
                      <a:spcAft>
                        <a:spcPts val="1000"/>
                      </a:spcAft>
                      <a:buClrTx/>
                      <a:buSzTx/>
                      <a:buFont typeface="Symbol" pitchFamily="18" charset="2"/>
                      <a:buChar char="·"/>
                      <a:tabLst/>
                    </a:pPr>
                    <a:r>
                      <a:rPr kumimoji="0" lang="en-US" sz="1100" b="0" i="0" u="none" strike="noStrike" cap="none" normalizeH="0" baseline="0" smtClean="0">
                        <a:ln>
                          <a:noFill/>
                        </a:ln>
                        <a:solidFill>
                          <a:schemeClr val="tx1"/>
                        </a:solidFill>
                        <a:effectLst/>
                        <a:latin typeface="Calibri" pitchFamily="34" charset="0"/>
                      </a:rPr>
                      <a:t>Name of the road</a:t>
                    </a:r>
                  </a:p>
                  <a:p>
                    <a:pPr marL="0" marR="0" lvl="0" indent="0" algn="l" defTabSz="914400" rtl="0" eaLnBrk="1" fontAlgn="base" latinLnBrk="0" hangingPunct="1">
                      <a:lnSpc>
                        <a:spcPct val="100000"/>
                      </a:lnSpc>
                      <a:spcBef>
                        <a:spcPct val="0"/>
                      </a:spcBef>
                      <a:spcAft>
                        <a:spcPts val="1000"/>
                      </a:spcAft>
                      <a:buClrTx/>
                      <a:buSzTx/>
                      <a:buFont typeface="Symbol" pitchFamily="18" charset="2"/>
                      <a:buChar char="·"/>
                      <a:tabLst/>
                    </a:pPr>
                    <a:r>
                      <a:rPr kumimoji="0" lang="en-US" sz="1100" b="0" i="0" u="none" strike="noStrike" cap="none" normalizeH="0" baseline="0" smtClean="0">
                        <a:ln>
                          <a:noFill/>
                        </a:ln>
                        <a:solidFill>
                          <a:schemeClr val="tx1"/>
                        </a:solidFill>
                        <a:effectLst/>
                        <a:latin typeface="Calibri" pitchFamily="34" charset="0"/>
                      </a:rPr>
                      <a:t>Road code</a:t>
                    </a:r>
                  </a:p>
                  <a:p>
                    <a:pPr marL="0" marR="0" lvl="0" indent="0" algn="l" defTabSz="914400" rtl="0" eaLnBrk="1" fontAlgn="base" latinLnBrk="0" hangingPunct="1">
                      <a:lnSpc>
                        <a:spcPct val="100000"/>
                      </a:lnSpc>
                      <a:spcBef>
                        <a:spcPct val="0"/>
                      </a:spcBef>
                      <a:spcAft>
                        <a:spcPts val="1000"/>
                      </a:spcAft>
                      <a:buClrTx/>
                      <a:buSzTx/>
                      <a:buFont typeface="Symbol" pitchFamily="18" charset="2"/>
                      <a:buChar char="·"/>
                      <a:tabLst/>
                    </a:pPr>
                    <a:r>
                      <a:rPr kumimoji="0" lang="en-US" sz="1100" b="0" i="0" u="none" strike="noStrike" cap="none" normalizeH="0" baseline="0" smtClean="0">
                        <a:ln>
                          <a:noFill/>
                        </a:ln>
                        <a:solidFill>
                          <a:schemeClr val="tx1"/>
                        </a:solidFill>
                        <a:effectLst/>
                        <a:latin typeface="Calibri" pitchFamily="34" charset="0"/>
                      </a:rPr>
                      <a:t>Length</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43" name="Rectangle 19"/>
                  <p:cNvSpPr>
                    <a:spLocks noChangeArrowheads="1"/>
                  </p:cNvSpPr>
                  <p:nvPr/>
                </p:nvSpPr>
                <p:spPr bwMode="auto">
                  <a:xfrm>
                    <a:off x="3253" y="9613"/>
                    <a:ext cx="2027" cy="8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457200" marR="0" lvl="1" indent="0" algn="ctr" defTabSz="914400" rtl="0" eaLnBrk="1" fontAlgn="base" latinLnBrk="0" hangingPunct="1">
                      <a:lnSpc>
                        <a:spcPct val="100000"/>
                      </a:lnSpc>
                      <a:spcBef>
                        <a:spcPct val="0"/>
                      </a:spcBef>
                      <a:spcAft>
                        <a:spcPts val="1000"/>
                      </a:spcAft>
                      <a:buClrTx/>
                      <a:buSzTx/>
                      <a:buFont typeface="Symbol" pitchFamily="18" charset="2"/>
                      <a:buChar char="·"/>
                      <a:tabLst/>
                    </a:pPr>
                    <a:r>
                      <a:rPr kumimoji="0" lang="en-US" sz="1100" b="0" i="0" u="none" strike="noStrike" cap="none" normalizeH="0" baseline="0" smtClean="0">
                        <a:ln>
                          <a:noFill/>
                        </a:ln>
                        <a:solidFill>
                          <a:schemeClr val="tx1"/>
                        </a:solidFill>
                        <a:effectLst/>
                        <a:latin typeface="Calibri" pitchFamily="34" charset="0"/>
                      </a:rPr>
                      <a:t>Carriage Width</a:t>
                    </a:r>
                    <a:endParaRPr kumimoji="0" lang="en-US" sz="1800" b="0" i="0" u="none" strike="noStrike" cap="none" normalizeH="0" baseline="0" smtClean="0">
                      <a:ln>
                        <a:noFill/>
                      </a:ln>
                      <a:solidFill>
                        <a:schemeClr val="tx1"/>
                      </a:solidFill>
                      <a:effectLst/>
                      <a:latin typeface="Arial" pitchFamily="34" charset="0"/>
                    </a:endParaRPr>
                  </a:p>
                </p:txBody>
              </p:sp>
              <p:sp>
                <p:nvSpPr>
                  <p:cNvPr id="1044" name="Rectangle 20"/>
                  <p:cNvSpPr>
                    <a:spLocks noChangeArrowheads="1"/>
                  </p:cNvSpPr>
                  <p:nvPr/>
                </p:nvSpPr>
                <p:spPr bwMode="auto">
                  <a:xfrm>
                    <a:off x="5425" y="9613"/>
                    <a:ext cx="2027" cy="8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 typeface="Symbol" pitchFamily="18" charset="2"/>
                      <a:buChar char="·"/>
                      <a:tabLst/>
                    </a:pPr>
                    <a:r>
                      <a:rPr kumimoji="0" lang="en-US" sz="1100" b="0" i="0" u="none" strike="noStrike" cap="none" normalizeH="0" baseline="0" smtClean="0">
                        <a:ln>
                          <a:noFill/>
                        </a:ln>
                        <a:solidFill>
                          <a:schemeClr val="tx1"/>
                        </a:solidFill>
                        <a:effectLst/>
                        <a:latin typeface="Calibri" pitchFamily="34" charset="0"/>
                      </a:rPr>
                      <a:t>Surface type</a:t>
                    </a:r>
                    <a:endParaRPr kumimoji="0" lang="en-US" sz="1800" b="0" i="0" u="none" strike="noStrike" cap="none" normalizeH="0" baseline="0" smtClean="0">
                      <a:ln>
                        <a:noFill/>
                      </a:ln>
                      <a:solidFill>
                        <a:schemeClr val="tx1"/>
                      </a:solidFill>
                      <a:effectLst/>
                      <a:latin typeface="Arial" pitchFamily="34" charset="0"/>
                    </a:endParaRPr>
                  </a:p>
                </p:txBody>
              </p:sp>
              <p:sp>
                <p:nvSpPr>
                  <p:cNvPr id="1045" name="Rectangle 21"/>
                  <p:cNvSpPr>
                    <a:spLocks noChangeArrowheads="1"/>
                  </p:cNvSpPr>
                  <p:nvPr/>
                </p:nvSpPr>
                <p:spPr bwMode="auto">
                  <a:xfrm>
                    <a:off x="7587" y="9613"/>
                    <a:ext cx="2027" cy="2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 typeface="Symbol" pitchFamily="18" charset="2"/>
                      <a:buChar char="·"/>
                      <a:tabLst/>
                    </a:pPr>
                    <a:r>
                      <a:rPr kumimoji="0" lang="en-US" sz="1100" b="0" i="0" u="none" strike="noStrike" cap="none" normalizeH="0" baseline="0" smtClean="0">
                        <a:ln>
                          <a:noFill/>
                        </a:ln>
                        <a:solidFill>
                          <a:schemeClr val="tx1"/>
                        </a:solidFill>
                        <a:effectLst/>
                        <a:latin typeface="Calibri" pitchFamily="34" charset="0"/>
                      </a:rPr>
                      <a:t>CBR</a:t>
                    </a:r>
                  </a:p>
                  <a:p>
                    <a:pPr marL="0" marR="0" lvl="0" indent="0" algn="l" defTabSz="914400" rtl="0" eaLnBrk="1" fontAlgn="base" latinLnBrk="0" hangingPunct="1">
                      <a:lnSpc>
                        <a:spcPct val="100000"/>
                      </a:lnSpc>
                      <a:spcBef>
                        <a:spcPct val="0"/>
                      </a:spcBef>
                      <a:spcAft>
                        <a:spcPts val="1000"/>
                      </a:spcAft>
                      <a:buClrTx/>
                      <a:buSzTx/>
                      <a:buFont typeface="Symbol" pitchFamily="18" charset="2"/>
                      <a:buChar char="·"/>
                      <a:tabLst/>
                    </a:pPr>
                    <a:r>
                      <a:rPr kumimoji="0" lang="en-US" sz="1100" b="0" i="0" u="none" strike="noStrike" cap="none" normalizeH="0" baseline="0" smtClean="0">
                        <a:ln>
                          <a:noFill/>
                        </a:ln>
                        <a:solidFill>
                          <a:schemeClr val="tx1"/>
                        </a:solidFill>
                        <a:effectLst/>
                        <a:latin typeface="Calibri" pitchFamily="34" charset="0"/>
                      </a:rPr>
                      <a:t>Total traffic per day</a:t>
                    </a:r>
                  </a:p>
                  <a:p>
                    <a:pPr marL="0" marR="0" lvl="0" indent="0" algn="l" defTabSz="914400" rtl="0" eaLnBrk="1" fontAlgn="base" latinLnBrk="0" hangingPunct="1">
                      <a:lnSpc>
                        <a:spcPct val="100000"/>
                      </a:lnSpc>
                      <a:spcBef>
                        <a:spcPct val="0"/>
                      </a:spcBef>
                      <a:spcAft>
                        <a:spcPts val="1000"/>
                      </a:spcAft>
                      <a:buClrTx/>
                      <a:buSzTx/>
                      <a:buFont typeface="Symbol" pitchFamily="18" charset="2"/>
                      <a:buChar char="·"/>
                      <a:tabLst/>
                    </a:pPr>
                    <a:r>
                      <a:rPr kumimoji="0" lang="en-US" sz="1100" b="0" i="0" u="none" strike="noStrike" cap="none" normalizeH="0" baseline="0" smtClean="0">
                        <a:ln>
                          <a:noFill/>
                        </a:ln>
                        <a:solidFill>
                          <a:schemeClr val="tx1"/>
                        </a:solidFill>
                        <a:effectLst/>
                        <a:latin typeface="Calibri" pitchFamily="34" charset="0"/>
                      </a:rPr>
                      <a:t>Commercial vechicle perday</a:t>
                    </a:r>
                    <a:endParaRPr kumimoji="0" lang="en-US" sz="1800" b="0" i="0" u="none" strike="noStrike" cap="none" normalizeH="0" baseline="0" smtClean="0">
                      <a:ln>
                        <a:noFill/>
                      </a:ln>
                      <a:solidFill>
                        <a:schemeClr val="tx1"/>
                      </a:solidFill>
                      <a:effectLst/>
                      <a:latin typeface="Arial" pitchFamily="34" charset="0"/>
                    </a:endParaRPr>
                  </a:p>
                </p:txBody>
              </p:sp>
              <p:sp>
                <p:nvSpPr>
                  <p:cNvPr id="1046" name="Rectangle 22"/>
                  <p:cNvSpPr>
                    <a:spLocks noChangeArrowheads="1"/>
                  </p:cNvSpPr>
                  <p:nvPr/>
                </p:nvSpPr>
                <p:spPr bwMode="auto">
                  <a:xfrm>
                    <a:off x="9786" y="9613"/>
                    <a:ext cx="2027" cy="117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 typeface="Symbol" pitchFamily="18" charset="2"/>
                      <a:buChar char="·"/>
                      <a:tabLst/>
                    </a:pPr>
                    <a:r>
                      <a:rPr kumimoji="0" lang="en-US" sz="1100" b="0" i="0" u="none" strike="noStrike" cap="none" normalizeH="0" baseline="0" smtClean="0">
                        <a:ln>
                          <a:noFill/>
                        </a:ln>
                        <a:solidFill>
                          <a:schemeClr val="tx1"/>
                        </a:solidFill>
                        <a:effectLst/>
                        <a:latin typeface="Calibri" pitchFamily="34" charset="0"/>
                      </a:rPr>
                      <a:t>Total length</a:t>
                    </a:r>
                  </a:p>
                  <a:p>
                    <a:pPr marL="0" marR="0" lvl="0" indent="0" algn="l" defTabSz="914400" rtl="0" eaLnBrk="1" fontAlgn="base" latinLnBrk="0" hangingPunct="1">
                      <a:lnSpc>
                        <a:spcPct val="100000"/>
                      </a:lnSpc>
                      <a:spcBef>
                        <a:spcPct val="0"/>
                      </a:spcBef>
                      <a:spcAft>
                        <a:spcPts val="1000"/>
                      </a:spcAft>
                      <a:buClrTx/>
                      <a:buSzTx/>
                      <a:buFont typeface="Symbol" pitchFamily="18" charset="2"/>
                      <a:buChar char="·"/>
                      <a:tabLst/>
                    </a:pPr>
                    <a:r>
                      <a:rPr kumimoji="0" lang="en-US" sz="1100" b="0" i="0" u="none" strike="noStrike" cap="none" normalizeH="0" baseline="0" smtClean="0">
                        <a:ln>
                          <a:noFill/>
                        </a:ln>
                        <a:solidFill>
                          <a:schemeClr val="tx1"/>
                        </a:solidFill>
                        <a:effectLst/>
                        <a:latin typeface="Calibri" pitchFamily="34" charset="0"/>
                      </a:rPr>
                      <a:t>Width</a:t>
                    </a:r>
                    <a:endParaRPr kumimoji="0" lang="en-US" sz="1800" b="0" i="0" u="none" strike="noStrike" cap="none" normalizeH="0" baseline="0" smtClean="0">
                      <a:ln>
                        <a:noFill/>
                      </a:ln>
                      <a:solidFill>
                        <a:schemeClr val="tx1"/>
                      </a:solidFill>
                      <a:effectLst/>
                      <a:latin typeface="Arial" pitchFamily="34" charset="0"/>
                    </a:endParaRPr>
                  </a:p>
                </p:txBody>
              </p:sp>
            </p:grpSp>
          </p:grpSp>
          <p:cxnSp>
            <p:nvCxnSpPr>
              <p:cNvPr id="1047" name="AutoShape 23"/>
              <p:cNvCxnSpPr>
                <a:cxnSpLocks noChangeShapeType="1"/>
              </p:cNvCxnSpPr>
              <p:nvPr/>
            </p:nvCxnSpPr>
            <p:spPr bwMode="auto">
              <a:xfrm>
                <a:off x="6511" y="8126"/>
                <a:ext cx="0" cy="333"/>
              </a:xfrm>
              <a:prstGeom prst="straightConnector1">
                <a:avLst/>
              </a:prstGeom>
              <a:noFill/>
              <a:ln w="9525">
                <a:solidFill>
                  <a:srgbClr val="000000"/>
                </a:solidFill>
                <a:round/>
                <a:headEnd/>
                <a:tailEnd type="triangle" w="med" len="med"/>
              </a:ln>
            </p:spPr>
          </p:cxnSp>
          <p:grpSp>
            <p:nvGrpSpPr>
              <p:cNvPr id="1048" name="Group 24"/>
              <p:cNvGrpSpPr>
                <a:grpSpLocks/>
              </p:cNvGrpSpPr>
              <p:nvPr/>
            </p:nvGrpSpPr>
            <p:grpSpPr bwMode="auto">
              <a:xfrm>
                <a:off x="2184" y="8466"/>
                <a:ext cx="8907" cy="334"/>
                <a:chOff x="1831" y="8466"/>
                <a:chExt cx="8907" cy="334"/>
              </a:xfrm>
            </p:grpSpPr>
            <p:cxnSp>
              <p:nvCxnSpPr>
                <p:cNvPr id="1049" name="AutoShape 25"/>
                <p:cNvCxnSpPr>
                  <a:cxnSpLocks noChangeShapeType="1"/>
                </p:cNvCxnSpPr>
                <p:nvPr/>
              </p:nvCxnSpPr>
              <p:spPr bwMode="auto">
                <a:xfrm flipH="1">
                  <a:off x="1831" y="8466"/>
                  <a:ext cx="8907" cy="1"/>
                </a:xfrm>
                <a:prstGeom prst="straightConnector1">
                  <a:avLst/>
                </a:prstGeom>
                <a:noFill/>
                <a:ln w="9525">
                  <a:solidFill>
                    <a:srgbClr val="000000"/>
                  </a:solidFill>
                  <a:round/>
                  <a:headEnd/>
                  <a:tailEnd/>
                </a:ln>
              </p:spPr>
            </p:cxnSp>
            <p:cxnSp>
              <p:nvCxnSpPr>
                <p:cNvPr id="1050" name="AutoShape 26"/>
                <p:cNvCxnSpPr>
                  <a:cxnSpLocks noChangeShapeType="1"/>
                </p:cNvCxnSpPr>
                <p:nvPr/>
              </p:nvCxnSpPr>
              <p:spPr bwMode="auto">
                <a:xfrm>
                  <a:off x="1831" y="8467"/>
                  <a:ext cx="0" cy="333"/>
                </a:xfrm>
                <a:prstGeom prst="straightConnector1">
                  <a:avLst/>
                </a:prstGeom>
                <a:noFill/>
                <a:ln w="9525">
                  <a:solidFill>
                    <a:srgbClr val="000000"/>
                  </a:solidFill>
                  <a:round/>
                  <a:headEnd/>
                  <a:tailEnd type="triangle" w="med" len="med"/>
                </a:ln>
              </p:spPr>
            </p:cxnSp>
            <p:cxnSp>
              <p:nvCxnSpPr>
                <p:cNvPr id="1051" name="AutoShape 27"/>
                <p:cNvCxnSpPr>
                  <a:cxnSpLocks noChangeShapeType="1"/>
                </p:cNvCxnSpPr>
                <p:nvPr/>
              </p:nvCxnSpPr>
              <p:spPr bwMode="auto">
                <a:xfrm>
                  <a:off x="4231" y="8466"/>
                  <a:ext cx="0" cy="333"/>
                </a:xfrm>
                <a:prstGeom prst="straightConnector1">
                  <a:avLst/>
                </a:prstGeom>
                <a:noFill/>
                <a:ln w="9525">
                  <a:solidFill>
                    <a:srgbClr val="000000"/>
                  </a:solidFill>
                  <a:round/>
                  <a:headEnd/>
                  <a:tailEnd type="triangle" w="med" len="med"/>
                </a:ln>
              </p:spPr>
            </p:cxnSp>
            <p:cxnSp>
              <p:nvCxnSpPr>
                <p:cNvPr id="1052" name="AutoShape 28"/>
                <p:cNvCxnSpPr>
                  <a:cxnSpLocks noChangeShapeType="1"/>
                </p:cNvCxnSpPr>
                <p:nvPr/>
              </p:nvCxnSpPr>
              <p:spPr bwMode="auto">
                <a:xfrm>
                  <a:off x="6138" y="8466"/>
                  <a:ext cx="0" cy="333"/>
                </a:xfrm>
                <a:prstGeom prst="straightConnector1">
                  <a:avLst/>
                </a:prstGeom>
                <a:noFill/>
                <a:ln w="9525">
                  <a:solidFill>
                    <a:srgbClr val="000000"/>
                  </a:solidFill>
                  <a:round/>
                  <a:headEnd/>
                  <a:tailEnd type="triangle" w="med" len="med"/>
                </a:ln>
              </p:spPr>
            </p:cxnSp>
            <p:cxnSp>
              <p:nvCxnSpPr>
                <p:cNvPr id="1053" name="AutoShape 29"/>
                <p:cNvCxnSpPr>
                  <a:cxnSpLocks noChangeShapeType="1"/>
                </p:cNvCxnSpPr>
                <p:nvPr/>
              </p:nvCxnSpPr>
              <p:spPr bwMode="auto">
                <a:xfrm>
                  <a:off x="8471" y="8466"/>
                  <a:ext cx="0" cy="333"/>
                </a:xfrm>
                <a:prstGeom prst="straightConnector1">
                  <a:avLst/>
                </a:prstGeom>
                <a:noFill/>
                <a:ln w="9525">
                  <a:solidFill>
                    <a:srgbClr val="000000"/>
                  </a:solidFill>
                  <a:round/>
                  <a:headEnd/>
                  <a:tailEnd type="triangle" w="med" len="med"/>
                </a:ln>
              </p:spPr>
            </p:cxnSp>
            <p:cxnSp>
              <p:nvCxnSpPr>
                <p:cNvPr id="1054" name="AutoShape 30"/>
                <p:cNvCxnSpPr>
                  <a:cxnSpLocks noChangeShapeType="1"/>
                </p:cNvCxnSpPr>
                <p:nvPr/>
              </p:nvCxnSpPr>
              <p:spPr bwMode="auto">
                <a:xfrm>
                  <a:off x="10738" y="8467"/>
                  <a:ext cx="0" cy="333"/>
                </a:xfrm>
                <a:prstGeom prst="straightConnector1">
                  <a:avLst/>
                </a:prstGeom>
                <a:noFill/>
                <a:ln w="9525">
                  <a:solidFill>
                    <a:srgbClr val="000000"/>
                  </a:solidFill>
                  <a:round/>
                  <a:headEnd/>
                  <a:tailEnd type="triangle" w="med" len="med"/>
                </a:ln>
              </p:spPr>
            </p:cxnSp>
          </p:grpSp>
        </p:grpSp>
        <p:cxnSp>
          <p:nvCxnSpPr>
            <p:cNvPr id="1055" name="AutoShape 31"/>
            <p:cNvCxnSpPr>
              <a:cxnSpLocks noChangeShapeType="1"/>
            </p:cNvCxnSpPr>
            <p:nvPr/>
          </p:nvCxnSpPr>
          <p:spPr bwMode="auto">
            <a:xfrm>
              <a:off x="1938" y="9548"/>
              <a:ext cx="0" cy="265"/>
            </a:xfrm>
            <a:prstGeom prst="straightConnector1">
              <a:avLst/>
            </a:prstGeom>
            <a:noFill/>
            <a:ln w="9525">
              <a:solidFill>
                <a:srgbClr val="000000"/>
              </a:solidFill>
              <a:round/>
              <a:headEnd/>
              <a:tailEnd type="triangle" w="med" len="med"/>
            </a:ln>
          </p:spPr>
        </p:cxnSp>
        <p:cxnSp>
          <p:nvCxnSpPr>
            <p:cNvPr id="1056" name="AutoShape 32"/>
            <p:cNvCxnSpPr>
              <a:cxnSpLocks noChangeShapeType="1"/>
            </p:cNvCxnSpPr>
            <p:nvPr/>
          </p:nvCxnSpPr>
          <p:spPr bwMode="auto">
            <a:xfrm>
              <a:off x="4231" y="9548"/>
              <a:ext cx="0" cy="265"/>
            </a:xfrm>
            <a:prstGeom prst="straightConnector1">
              <a:avLst/>
            </a:prstGeom>
            <a:noFill/>
            <a:ln w="9525">
              <a:solidFill>
                <a:srgbClr val="000000"/>
              </a:solidFill>
              <a:round/>
              <a:headEnd/>
              <a:tailEnd type="triangle" w="med" len="med"/>
            </a:ln>
          </p:spPr>
        </p:cxnSp>
        <p:cxnSp>
          <p:nvCxnSpPr>
            <p:cNvPr id="1057" name="AutoShape 33"/>
            <p:cNvCxnSpPr>
              <a:cxnSpLocks noChangeShapeType="1"/>
            </p:cNvCxnSpPr>
            <p:nvPr/>
          </p:nvCxnSpPr>
          <p:spPr bwMode="auto">
            <a:xfrm>
              <a:off x="6138" y="9548"/>
              <a:ext cx="0" cy="265"/>
            </a:xfrm>
            <a:prstGeom prst="straightConnector1">
              <a:avLst/>
            </a:prstGeom>
            <a:noFill/>
            <a:ln w="9525">
              <a:solidFill>
                <a:srgbClr val="000000"/>
              </a:solidFill>
              <a:round/>
              <a:headEnd/>
              <a:tailEnd type="triangle" w="med" len="med"/>
            </a:ln>
          </p:spPr>
        </p:cxnSp>
        <p:cxnSp>
          <p:nvCxnSpPr>
            <p:cNvPr id="1058" name="AutoShape 34"/>
            <p:cNvCxnSpPr>
              <a:cxnSpLocks noChangeShapeType="1"/>
            </p:cNvCxnSpPr>
            <p:nvPr/>
          </p:nvCxnSpPr>
          <p:spPr bwMode="auto">
            <a:xfrm>
              <a:off x="8471" y="9548"/>
              <a:ext cx="0" cy="265"/>
            </a:xfrm>
            <a:prstGeom prst="straightConnector1">
              <a:avLst/>
            </a:prstGeom>
            <a:noFill/>
            <a:ln w="9525">
              <a:solidFill>
                <a:srgbClr val="000000"/>
              </a:solidFill>
              <a:round/>
              <a:headEnd/>
              <a:tailEnd type="triangle" w="med" len="med"/>
            </a:ln>
          </p:spPr>
        </p:cxnSp>
        <p:cxnSp>
          <p:nvCxnSpPr>
            <p:cNvPr id="1059" name="AutoShape 35"/>
            <p:cNvCxnSpPr>
              <a:cxnSpLocks noChangeShapeType="1"/>
            </p:cNvCxnSpPr>
            <p:nvPr/>
          </p:nvCxnSpPr>
          <p:spPr bwMode="auto">
            <a:xfrm>
              <a:off x="10738" y="9548"/>
              <a:ext cx="0" cy="265"/>
            </a:xfrm>
            <a:prstGeom prst="straightConnector1">
              <a:avLst/>
            </a:prstGeom>
            <a:noFill/>
            <a:ln w="9525">
              <a:solidFill>
                <a:srgbClr val="000000"/>
              </a:solidFill>
              <a:round/>
              <a:headEnd/>
              <a:tailEnd type="triangle" w="med" len="med"/>
            </a:ln>
          </p:spPr>
        </p:cxn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0" y="0"/>
          <a:ext cx="9143999" cy="6857999"/>
        </p:xfrm>
        <a:graphic>
          <a:graphicData uri="http://schemas.openxmlformats.org/drawingml/2006/table">
            <a:tbl>
              <a:tblPr/>
              <a:tblGrid>
                <a:gridCol w="753465"/>
                <a:gridCol w="700431"/>
                <a:gridCol w="760781"/>
                <a:gridCol w="1474013"/>
                <a:gridCol w="753465"/>
                <a:gridCol w="766267"/>
                <a:gridCol w="766267"/>
                <a:gridCol w="667511"/>
                <a:gridCol w="667511"/>
                <a:gridCol w="1020472"/>
                <a:gridCol w="813816"/>
              </a:tblGrid>
              <a:tr h="369619">
                <a:tc rowSpan="2">
                  <a:txBody>
                    <a:bodyPr/>
                    <a:lstStyle/>
                    <a:p>
                      <a:pPr marL="0" marR="0" algn="ctr">
                        <a:lnSpc>
                          <a:spcPct val="115000"/>
                        </a:lnSpc>
                        <a:spcBef>
                          <a:spcPts val="0"/>
                        </a:spcBef>
                        <a:spcAft>
                          <a:spcPts val="0"/>
                        </a:spcAft>
                      </a:pPr>
                      <a:r>
                        <a:rPr lang="en-US" sz="700" b="1">
                          <a:latin typeface="Arial"/>
                          <a:ea typeface="Times New Roman"/>
                          <a:cs typeface="Times New Roman"/>
                        </a:rPr>
                        <a:t>Sr.No.</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E7C1"/>
                    </a:solidFill>
                  </a:tcPr>
                </a:tc>
                <a:tc rowSpan="2">
                  <a:txBody>
                    <a:bodyPr/>
                    <a:lstStyle/>
                    <a:p>
                      <a:pPr marL="0" marR="0" algn="ctr">
                        <a:lnSpc>
                          <a:spcPct val="115000"/>
                        </a:lnSpc>
                        <a:spcBef>
                          <a:spcPts val="0"/>
                        </a:spcBef>
                        <a:spcAft>
                          <a:spcPts val="0"/>
                        </a:spcAft>
                      </a:pPr>
                      <a:r>
                        <a:rPr lang="en-US" sz="900" u="none" strike="noStrike">
                          <a:solidFill>
                            <a:srgbClr val="0000FF"/>
                          </a:solidFill>
                          <a:latin typeface="Arial"/>
                          <a:ea typeface="Times New Roman"/>
                          <a:cs typeface="Times New Roman"/>
                          <a:hlinkClick r:id="rId2"/>
                        </a:rPr>
                        <a:t>Name of District</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E7C1"/>
                    </a:solidFill>
                  </a:tcPr>
                </a:tc>
                <a:tc rowSpan="2">
                  <a:txBody>
                    <a:bodyPr/>
                    <a:lstStyle/>
                    <a:p>
                      <a:pPr marL="0" marR="0" algn="ctr">
                        <a:lnSpc>
                          <a:spcPct val="115000"/>
                        </a:lnSpc>
                        <a:spcBef>
                          <a:spcPts val="0"/>
                        </a:spcBef>
                        <a:spcAft>
                          <a:spcPts val="0"/>
                        </a:spcAft>
                      </a:pPr>
                      <a:r>
                        <a:rPr lang="en-US" sz="700" b="1">
                          <a:latin typeface="Arial"/>
                          <a:ea typeface="Times New Roman"/>
                          <a:cs typeface="Times New Roman"/>
                        </a:rPr>
                        <a:t>Name of Block</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E7C1"/>
                    </a:solidFill>
                  </a:tcPr>
                </a:tc>
                <a:tc rowSpan="2">
                  <a:txBody>
                    <a:bodyPr/>
                    <a:lstStyle/>
                    <a:p>
                      <a:pPr marL="0" marR="0" algn="ctr">
                        <a:lnSpc>
                          <a:spcPct val="115000"/>
                        </a:lnSpc>
                        <a:spcBef>
                          <a:spcPts val="0"/>
                        </a:spcBef>
                        <a:spcAft>
                          <a:spcPts val="0"/>
                        </a:spcAft>
                      </a:pPr>
                      <a:r>
                        <a:rPr lang="en-US" sz="700" b="1">
                          <a:latin typeface="Arial"/>
                          <a:ea typeface="Times New Roman"/>
                          <a:cs typeface="Times New Roman"/>
                        </a:rPr>
                        <a:t>Road Name</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E7C1"/>
                    </a:solidFill>
                  </a:tcPr>
                </a:tc>
                <a:tc>
                  <a:txBody>
                    <a:bodyPr/>
                    <a:lstStyle/>
                    <a:p>
                      <a:pPr marL="0" marR="0" algn="ctr">
                        <a:lnSpc>
                          <a:spcPct val="115000"/>
                        </a:lnSpc>
                        <a:spcBef>
                          <a:spcPts val="0"/>
                        </a:spcBef>
                        <a:spcAft>
                          <a:spcPts val="0"/>
                        </a:spcAft>
                      </a:pPr>
                      <a:r>
                        <a:rPr lang="en-US" sz="700" b="1">
                          <a:latin typeface="Arial"/>
                          <a:ea typeface="Times New Roman"/>
                          <a:cs typeface="Times New Roman"/>
                        </a:rPr>
                        <a:t>Pavement</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E7C1"/>
                    </a:solidFill>
                  </a:tcPr>
                </a:tc>
                <a:tc gridSpan="4">
                  <a:txBody>
                    <a:bodyPr/>
                    <a:lstStyle/>
                    <a:p>
                      <a:pPr marL="0" marR="0" algn="ctr">
                        <a:lnSpc>
                          <a:spcPct val="115000"/>
                        </a:lnSpc>
                        <a:spcBef>
                          <a:spcPts val="0"/>
                        </a:spcBef>
                        <a:spcAft>
                          <a:spcPts val="0"/>
                        </a:spcAft>
                      </a:pPr>
                      <a:r>
                        <a:rPr lang="en-US" sz="700" b="1">
                          <a:latin typeface="Arial"/>
                          <a:ea typeface="Times New Roman"/>
                          <a:cs typeface="Times New Roman"/>
                        </a:rPr>
                        <a:t>Design</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E7C1"/>
                    </a:solidFill>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marL="0" marR="0" algn="ctr">
                        <a:lnSpc>
                          <a:spcPct val="115000"/>
                        </a:lnSpc>
                        <a:spcBef>
                          <a:spcPts val="0"/>
                        </a:spcBef>
                        <a:spcAft>
                          <a:spcPts val="0"/>
                        </a:spcAft>
                      </a:pPr>
                      <a:r>
                        <a:rPr lang="en-US" sz="700" b="1">
                          <a:latin typeface="Arial"/>
                          <a:ea typeface="Times New Roman"/>
                          <a:cs typeface="Times New Roman"/>
                        </a:rPr>
                        <a:t>Traffic Intensity</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E7C1"/>
                    </a:solidFill>
                  </a:tcPr>
                </a:tc>
                <a:tc rowSpan="2">
                  <a:txBody>
                    <a:bodyPr/>
                    <a:lstStyle/>
                    <a:p>
                      <a:pPr marL="0" marR="0" algn="ctr">
                        <a:lnSpc>
                          <a:spcPct val="115000"/>
                        </a:lnSpc>
                        <a:spcBef>
                          <a:spcPts val="0"/>
                        </a:spcBef>
                        <a:spcAft>
                          <a:spcPts val="0"/>
                        </a:spcAft>
                      </a:pPr>
                      <a:r>
                        <a:rPr lang="en-US" sz="700" b="1">
                          <a:latin typeface="Arial"/>
                          <a:ea typeface="Times New Roman"/>
                          <a:cs typeface="Times New Roman"/>
                        </a:rPr>
                        <a:t>CBR Value</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E7C1"/>
                    </a:solidFill>
                  </a:tcPr>
                </a:tc>
              </a:tr>
              <a:tr h="1293668">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700" b="1">
                          <a:latin typeface="Arial"/>
                          <a:ea typeface="Times New Roman"/>
                          <a:cs typeface="Times New Roman"/>
                        </a:rPr>
                        <a:t>Length (in Kms)</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E7C1"/>
                    </a:solidFill>
                  </a:tcPr>
                </a:tc>
                <a:tc>
                  <a:txBody>
                    <a:bodyPr/>
                    <a:lstStyle/>
                    <a:p>
                      <a:pPr marL="0" marR="0" algn="ctr">
                        <a:lnSpc>
                          <a:spcPct val="115000"/>
                        </a:lnSpc>
                        <a:spcBef>
                          <a:spcPts val="0"/>
                        </a:spcBef>
                        <a:spcAft>
                          <a:spcPts val="0"/>
                        </a:spcAft>
                      </a:pPr>
                      <a:r>
                        <a:rPr lang="en-US" sz="700" b="1">
                          <a:latin typeface="Arial"/>
                          <a:ea typeface="Times New Roman"/>
                          <a:cs typeface="Times New Roman"/>
                        </a:rPr>
                        <a:t>Carriage Way Width</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E7C1"/>
                    </a:solidFill>
                  </a:tcPr>
                </a:tc>
                <a:tc>
                  <a:txBody>
                    <a:bodyPr/>
                    <a:lstStyle/>
                    <a:p>
                      <a:pPr marL="0" marR="0" algn="ctr">
                        <a:lnSpc>
                          <a:spcPct val="115000"/>
                        </a:lnSpc>
                        <a:spcBef>
                          <a:spcPts val="0"/>
                        </a:spcBef>
                        <a:spcAft>
                          <a:spcPts val="0"/>
                        </a:spcAft>
                      </a:pPr>
                      <a:r>
                        <a:rPr lang="en-US" sz="700" b="1">
                          <a:latin typeface="Arial"/>
                          <a:ea typeface="Times New Roman"/>
                          <a:cs typeface="Times New Roman"/>
                        </a:rPr>
                        <a:t>Proposed Surface</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E7C1"/>
                    </a:solidFill>
                  </a:tcPr>
                </a:tc>
                <a:tc>
                  <a:txBody>
                    <a:bodyPr/>
                    <a:lstStyle/>
                    <a:p>
                      <a:pPr marL="0" marR="0" algn="ctr">
                        <a:lnSpc>
                          <a:spcPct val="115000"/>
                        </a:lnSpc>
                        <a:spcBef>
                          <a:spcPts val="0"/>
                        </a:spcBef>
                        <a:spcAft>
                          <a:spcPts val="0"/>
                        </a:spcAft>
                      </a:pPr>
                      <a:r>
                        <a:rPr lang="en-US" sz="700" b="1">
                          <a:latin typeface="Arial"/>
                          <a:ea typeface="Times New Roman"/>
                          <a:cs typeface="Times New Roman"/>
                        </a:rPr>
                        <a:t>Curve Type</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E7C1"/>
                    </a:solidFill>
                  </a:tcPr>
                </a:tc>
                <a:tc>
                  <a:txBody>
                    <a:bodyPr/>
                    <a:lstStyle/>
                    <a:p>
                      <a:pPr marL="0" marR="0" algn="ctr">
                        <a:lnSpc>
                          <a:spcPct val="115000"/>
                        </a:lnSpc>
                        <a:spcBef>
                          <a:spcPts val="0"/>
                        </a:spcBef>
                        <a:spcAft>
                          <a:spcPts val="0"/>
                        </a:spcAft>
                      </a:pPr>
                      <a:r>
                        <a:rPr lang="en-US" sz="700" b="1">
                          <a:latin typeface="Arial"/>
                          <a:ea typeface="Times New Roman"/>
                          <a:cs typeface="Times New Roman"/>
                        </a:rPr>
                        <a:t>Related Road in Core Network</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E7C1"/>
                    </a:solidFill>
                  </a:tcPr>
                </a:tc>
                <a:tc vMerge="1">
                  <a:txBody>
                    <a:bodyPr/>
                    <a:lstStyle/>
                    <a:p>
                      <a:endParaRPr lang="en-US"/>
                    </a:p>
                  </a:txBody>
                  <a:tcPr/>
                </a:tc>
                <a:tc vMerge="1">
                  <a:txBody>
                    <a:bodyPr/>
                    <a:lstStyle/>
                    <a:p>
                      <a:endParaRPr lang="en-US"/>
                    </a:p>
                  </a:txBody>
                  <a:tcPr/>
                </a:tc>
              </a:tr>
              <a:tr h="245057">
                <a:tc>
                  <a:txBody>
                    <a:bodyPr/>
                    <a:lstStyle/>
                    <a:p>
                      <a:pPr marL="0" marR="0" algn="ctr">
                        <a:lnSpc>
                          <a:spcPct val="115000"/>
                        </a:lnSpc>
                        <a:spcBef>
                          <a:spcPts val="0"/>
                        </a:spcBef>
                        <a:spcAft>
                          <a:spcPts val="0"/>
                        </a:spcAft>
                      </a:pPr>
                      <a:r>
                        <a:rPr lang="en-US" sz="700" b="1">
                          <a:latin typeface="Arial"/>
                          <a:ea typeface="Times New Roman"/>
                          <a:cs typeface="Times New Roman"/>
                        </a:rPr>
                        <a:t>1</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E7C1"/>
                    </a:solidFill>
                  </a:tcPr>
                </a:tc>
                <a:tc>
                  <a:txBody>
                    <a:bodyPr/>
                    <a:lstStyle/>
                    <a:p>
                      <a:pPr marL="0" marR="0" algn="ctr">
                        <a:lnSpc>
                          <a:spcPct val="115000"/>
                        </a:lnSpc>
                        <a:spcBef>
                          <a:spcPts val="0"/>
                        </a:spcBef>
                        <a:spcAft>
                          <a:spcPts val="0"/>
                        </a:spcAft>
                      </a:pPr>
                      <a:r>
                        <a:rPr lang="en-US" sz="700" b="1">
                          <a:latin typeface="Arial"/>
                          <a:ea typeface="Times New Roman"/>
                          <a:cs typeface="Times New Roman"/>
                        </a:rPr>
                        <a:t>2</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E7C1"/>
                    </a:solidFill>
                  </a:tcPr>
                </a:tc>
                <a:tc>
                  <a:txBody>
                    <a:bodyPr/>
                    <a:lstStyle/>
                    <a:p>
                      <a:pPr marL="0" marR="0" algn="ctr">
                        <a:lnSpc>
                          <a:spcPct val="115000"/>
                        </a:lnSpc>
                        <a:spcBef>
                          <a:spcPts val="0"/>
                        </a:spcBef>
                        <a:spcAft>
                          <a:spcPts val="0"/>
                        </a:spcAft>
                      </a:pPr>
                      <a:r>
                        <a:rPr lang="en-US" sz="700" b="1">
                          <a:latin typeface="Arial"/>
                          <a:ea typeface="Times New Roman"/>
                          <a:cs typeface="Times New Roman"/>
                        </a:rPr>
                        <a:t>3</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E7C1"/>
                    </a:solidFill>
                  </a:tcPr>
                </a:tc>
                <a:tc>
                  <a:txBody>
                    <a:bodyPr/>
                    <a:lstStyle/>
                    <a:p>
                      <a:pPr marL="0" marR="0" algn="ctr">
                        <a:lnSpc>
                          <a:spcPct val="115000"/>
                        </a:lnSpc>
                        <a:spcBef>
                          <a:spcPts val="0"/>
                        </a:spcBef>
                        <a:spcAft>
                          <a:spcPts val="0"/>
                        </a:spcAft>
                      </a:pPr>
                      <a:r>
                        <a:rPr lang="en-US" sz="700" b="1">
                          <a:latin typeface="Arial"/>
                          <a:ea typeface="Times New Roman"/>
                          <a:cs typeface="Times New Roman"/>
                        </a:rPr>
                        <a:t>6</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E7C1"/>
                    </a:solidFill>
                  </a:tcPr>
                </a:tc>
                <a:tc>
                  <a:txBody>
                    <a:bodyPr/>
                    <a:lstStyle/>
                    <a:p>
                      <a:pPr marL="0" marR="0" algn="ctr">
                        <a:lnSpc>
                          <a:spcPct val="115000"/>
                        </a:lnSpc>
                        <a:spcBef>
                          <a:spcPts val="0"/>
                        </a:spcBef>
                        <a:spcAft>
                          <a:spcPts val="0"/>
                        </a:spcAft>
                      </a:pPr>
                      <a:r>
                        <a:rPr lang="en-US" sz="700" b="1">
                          <a:latin typeface="Arial"/>
                          <a:ea typeface="Times New Roman"/>
                          <a:cs typeface="Times New Roman"/>
                        </a:rPr>
                        <a:t>11</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E7C1"/>
                    </a:solidFill>
                  </a:tcPr>
                </a:tc>
                <a:tc>
                  <a:txBody>
                    <a:bodyPr/>
                    <a:lstStyle/>
                    <a:p>
                      <a:pPr marL="0" marR="0" algn="ctr">
                        <a:lnSpc>
                          <a:spcPct val="115000"/>
                        </a:lnSpc>
                        <a:spcBef>
                          <a:spcPts val="0"/>
                        </a:spcBef>
                        <a:spcAft>
                          <a:spcPts val="0"/>
                        </a:spcAft>
                      </a:pPr>
                      <a:r>
                        <a:rPr lang="en-US" sz="700" b="1">
                          <a:latin typeface="Arial"/>
                          <a:ea typeface="Times New Roman"/>
                          <a:cs typeface="Times New Roman"/>
                        </a:rPr>
                        <a:t>31</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E7C1"/>
                    </a:solidFill>
                  </a:tcPr>
                </a:tc>
                <a:tc>
                  <a:txBody>
                    <a:bodyPr/>
                    <a:lstStyle/>
                    <a:p>
                      <a:pPr marL="0" marR="0" algn="ctr">
                        <a:lnSpc>
                          <a:spcPct val="115000"/>
                        </a:lnSpc>
                        <a:spcBef>
                          <a:spcPts val="0"/>
                        </a:spcBef>
                        <a:spcAft>
                          <a:spcPts val="0"/>
                        </a:spcAft>
                      </a:pPr>
                      <a:r>
                        <a:rPr lang="en-US" sz="700" b="1">
                          <a:latin typeface="Arial"/>
                          <a:ea typeface="Times New Roman"/>
                          <a:cs typeface="Times New Roman"/>
                        </a:rPr>
                        <a:t>32</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E7C1"/>
                    </a:solidFill>
                  </a:tcPr>
                </a:tc>
                <a:tc>
                  <a:txBody>
                    <a:bodyPr/>
                    <a:lstStyle/>
                    <a:p>
                      <a:pPr marL="0" marR="0" algn="ctr">
                        <a:lnSpc>
                          <a:spcPct val="115000"/>
                        </a:lnSpc>
                        <a:spcBef>
                          <a:spcPts val="0"/>
                        </a:spcBef>
                        <a:spcAft>
                          <a:spcPts val="0"/>
                        </a:spcAft>
                      </a:pPr>
                      <a:r>
                        <a:rPr lang="en-US" sz="700" b="1">
                          <a:latin typeface="Arial"/>
                          <a:ea typeface="Times New Roman"/>
                          <a:cs typeface="Times New Roman"/>
                        </a:rPr>
                        <a:t>33</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E7C1"/>
                    </a:solidFill>
                  </a:tcPr>
                </a:tc>
                <a:tc>
                  <a:txBody>
                    <a:bodyPr/>
                    <a:lstStyle/>
                    <a:p>
                      <a:pPr marL="0" marR="0" algn="ctr">
                        <a:lnSpc>
                          <a:spcPct val="115000"/>
                        </a:lnSpc>
                        <a:spcBef>
                          <a:spcPts val="0"/>
                        </a:spcBef>
                        <a:spcAft>
                          <a:spcPts val="0"/>
                        </a:spcAft>
                      </a:pPr>
                      <a:r>
                        <a:rPr lang="en-US" sz="700" b="1">
                          <a:latin typeface="Arial"/>
                          <a:ea typeface="Times New Roman"/>
                          <a:cs typeface="Times New Roman"/>
                        </a:rPr>
                        <a:t>34</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E7C1"/>
                    </a:solidFill>
                  </a:tcPr>
                </a:tc>
                <a:tc>
                  <a:txBody>
                    <a:bodyPr/>
                    <a:lstStyle/>
                    <a:p>
                      <a:pPr marL="0" marR="0" algn="ctr">
                        <a:lnSpc>
                          <a:spcPct val="115000"/>
                        </a:lnSpc>
                        <a:spcBef>
                          <a:spcPts val="0"/>
                        </a:spcBef>
                        <a:spcAft>
                          <a:spcPts val="0"/>
                        </a:spcAft>
                      </a:pPr>
                      <a:r>
                        <a:rPr lang="en-US" sz="700" b="1">
                          <a:latin typeface="Arial"/>
                          <a:ea typeface="Times New Roman"/>
                          <a:cs typeface="Times New Roman"/>
                        </a:rPr>
                        <a:t>36</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E7C1"/>
                    </a:solidFill>
                  </a:tcPr>
                </a:tc>
                <a:tc>
                  <a:txBody>
                    <a:bodyPr/>
                    <a:lstStyle/>
                    <a:p>
                      <a:pPr marL="0" marR="0" algn="ctr">
                        <a:lnSpc>
                          <a:spcPct val="115000"/>
                        </a:lnSpc>
                        <a:spcBef>
                          <a:spcPts val="0"/>
                        </a:spcBef>
                        <a:spcAft>
                          <a:spcPts val="0"/>
                        </a:spcAft>
                      </a:pPr>
                      <a:r>
                        <a:rPr lang="en-US" sz="700" b="1">
                          <a:latin typeface="Arial"/>
                          <a:ea typeface="Times New Roman"/>
                          <a:cs typeface="Times New Roman"/>
                        </a:rPr>
                        <a:t>37</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E7C1"/>
                    </a:solidFill>
                  </a:tcPr>
                </a:tc>
              </a:tr>
              <a:tr h="1249789">
                <a:tc>
                  <a:txBody>
                    <a:bodyPr/>
                    <a:lstStyle/>
                    <a:p>
                      <a:pPr marL="0" marR="0" algn="ctr">
                        <a:lnSpc>
                          <a:spcPct val="115000"/>
                        </a:lnSpc>
                        <a:spcBef>
                          <a:spcPts val="0"/>
                        </a:spcBef>
                        <a:spcAft>
                          <a:spcPts val="0"/>
                        </a:spcAft>
                      </a:pPr>
                      <a:r>
                        <a:rPr lang="en-US" sz="900">
                          <a:latin typeface="Arial"/>
                          <a:ea typeface="Times New Roman"/>
                          <a:cs typeface="Times New Roman"/>
                        </a:rPr>
                        <a:t>3</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FFFF"/>
                    </a:solidFill>
                  </a:tcPr>
                </a:tc>
                <a:tc>
                  <a:txBody>
                    <a:bodyPr/>
                    <a:lstStyle/>
                    <a:p>
                      <a:pPr marL="0" marR="0" algn="ctr">
                        <a:lnSpc>
                          <a:spcPct val="115000"/>
                        </a:lnSpc>
                        <a:spcBef>
                          <a:spcPts val="0"/>
                        </a:spcBef>
                        <a:spcAft>
                          <a:spcPts val="0"/>
                        </a:spcAft>
                      </a:pPr>
                      <a:r>
                        <a:rPr lang="en-US" sz="900">
                          <a:latin typeface="Arial"/>
                          <a:ea typeface="Times New Roman"/>
                          <a:cs typeface="Times New Roman"/>
                        </a:rPr>
                        <a:t>Hooghly</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FFFF"/>
                    </a:solidFill>
                  </a:tcPr>
                </a:tc>
                <a:tc>
                  <a:txBody>
                    <a:bodyPr/>
                    <a:lstStyle/>
                    <a:p>
                      <a:pPr marL="0" marR="0" algn="ctr">
                        <a:lnSpc>
                          <a:spcPct val="115000"/>
                        </a:lnSpc>
                        <a:spcBef>
                          <a:spcPts val="0"/>
                        </a:spcBef>
                        <a:spcAft>
                          <a:spcPts val="0"/>
                        </a:spcAft>
                      </a:pPr>
                      <a:r>
                        <a:rPr lang="en-US" sz="900">
                          <a:latin typeface="Arial"/>
                          <a:ea typeface="Times New Roman"/>
                          <a:cs typeface="Times New Roman"/>
                        </a:rPr>
                        <a:t>Arambag</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FFFF"/>
                    </a:solidFill>
                  </a:tcPr>
                </a:tc>
                <a:tc>
                  <a:txBody>
                    <a:bodyPr/>
                    <a:lstStyle/>
                    <a:p>
                      <a:pPr marL="0" marR="0">
                        <a:lnSpc>
                          <a:spcPct val="115000"/>
                        </a:lnSpc>
                        <a:spcBef>
                          <a:spcPts val="0"/>
                        </a:spcBef>
                        <a:spcAft>
                          <a:spcPts val="0"/>
                        </a:spcAft>
                      </a:pPr>
                      <a:r>
                        <a:rPr lang="en-US" sz="900">
                          <a:latin typeface="Arial"/>
                          <a:ea typeface="Times New Roman"/>
                          <a:cs typeface="Times New Roman"/>
                        </a:rPr>
                        <a:t>Duttapur - Monirampur upto Acharjapara</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FFFF"/>
                    </a:solidFill>
                  </a:tcPr>
                </a:tc>
                <a:tc>
                  <a:txBody>
                    <a:bodyPr/>
                    <a:lstStyle/>
                    <a:p>
                      <a:pPr marL="0" marR="0" algn="r">
                        <a:lnSpc>
                          <a:spcPct val="115000"/>
                        </a:lnSpc>
                        <a:spcBef>
                          <a:spcPts val="0"/>
                        </a:spcBef>
                        <a:spcAft>
                          <a:spcPts val="0"/>
                        </a:spcAft>
                      </a:pPr>
                      <a:r>
                        <a:rPr lang="en-US" sz="900">
                          <a:latin typeface="Arial"/>
                          <a:ea typeface="Times New Roman"/>
                          <a:cs typeface="Times New Roman"/>
                        </a:rPr>
                        <a:t>5.55</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FFFF"/>
                    </a:solidFill>
                  </a:tcPr>
                </a:tc>
                <a:tc>
                  <a:txBody>
                    <a:bodyPr/>
                    <a:lstStyle/>
                    <a:p>
                      <a:pPr marL="0" marR="0" algn="ctr">
                        <a:lnSpc>
                          <a:spcPct val="115000"/>
                        </a:lnSpc>
                        <a:spcBef>
                          <a:spcPts val="0"/>
                        </a:spcBef>
                        <a:spcAft>
                          <a:spcPts val="0"/>
                        </a:spcAft>
                      </a:pPr>
                      <a:r>
                        <a:rPr lang="en-US" sz="900">
                          <a:latin typeface="Arial"/>
                          <a:ea typeface="Times New Roman"/>
                          <a:cs typeface="Times New Roman"/>
                        </a:rPr>
                        <a:t>3.75</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FFFF"/>
                    </a:solidFill>
                  </a:tcPr>
                </a:tc>
                <a:tc>
                  <a:txBody>
                    <a:bodyPr/>
                    <a:lstStyle/>
                    <a:p>
                      <a:pPr marL="0" marR="0" algn="ctr">
                        <a:lnSpc>
                          <a:spcPct val="115000"/>
                        </a:lnSpc>
                        <a:spcBef>
                          <a:spcPts val="0"/>
                        </a:spcBef>
                        <a:spcAft>
                          <a:spcPts val="0"/>
                        </a:spcAft>
                      </a:pPr>
                      <a:r>
                        <a:rPr lang="en-US" sz="900">
                          <a:latin typeface="Arial"/>
                          <a:ea typeface="Times New Roman"/>
                          <a:cs typeface="Times New Roman"/>
                        </a:rPr>
                        <a:t>Sealed Surface </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FFFF"/>
                    </a:solidFill>
                  </a:tcPr>
                </a:tc>
                <a:tc>
                  <a:txBody>
                    <a:bodyPr/>
                    <a:lstStyle/>
                    <a:p>
                      <a:pPr marL="0" marR="0" algn="ctr">
                        <a:lnSpc>
                          <a:spcPct val="115000"/>
                        </a:lnSpc>
                        <a:spcBef>
                          <a:spcPts val="0"/>
                        </a:spcBef>
                        <a:spcAft>
                          <a:spcPts val="0"/>
                        </a:spcAft>
                      </a:pPr>
                      <a:r>
                        <a:rPr lang="en-US" sz="900">
                          <a:latin typeface="Arial"/>
                          <a:ea typeface="Times New Roman"/>
                          <a:cs typeface="Times New Roman"/>
                        </a:rPr>
                        <a:t>B </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FFFF"/>
                    </a:solidFill>
                  </a:tcPr>
                </a:tc>
                <a:tc>
                  <a:txBody>
                    <a:bodyPr/>
                    <a:lstStyle/>
                    <a:p>
                      <a:pPr marL="0" marR="0" algn="ctr">
                        <a:lnSpc>
                          <a:spcPct val="115000"/>
                        </a:lnSpc>
                        <a:spcBef>
                          <a:spcPts val="0"/>
                        </a:spcBef>
                        <a:spcAft>
                          <a:spcPts val="0"/>
                        </a:spcAft>
                      </a:pPr>
                      <a:r>
                        <a:rPr lang="en-US" sz="900">
                          <a:latin typeface="Arial"/>
                          <a:ea typeface="Times New Roman"/>
                          <a:cs typeface="Times New Roman"/>
                        </a:rPr>
                        <a:t>T05 </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FFFF"/>
                    </a:solidFill>
                  </a:tcPr>
                </a:tc>
                <a:tc>
                  <a:txBody>
                    <a:bodyPr/>
                    <a:lstStyle/>
                    <a:p>
                      <a:pPr marL="0" marR="0" algn="ctr">
                        <a:lnSpc>
                          <a:spcPct val="115000"/>
                        </a:lnSpc>
                        <a:spcBef>
                          <a:spcPts val="0"/>
                        </a:spcBef>
                        <a:spcAft>
                          <a:spcPts val="0"/>
                        </a:spcAft>
                      </a:pPr>
                      <a:r>
                        <a:rPr lang="en-US" sz="900">
                          <a:latin typeface="Arial"/>
                          <a:ea typeface="Times New Roman"/>
                          <a:cs typeface="Times New Roman"/>
                        </a:rPr>
                        <a:t>2008,93,24 </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FFFF"/>
                    </a:solidFill>
                  </a:tcPr>
                </a:tc>
                <a:tc>
                  <a:txBody>
                    <a:bodyPr/>
                    <a:lstStyle/>
                    <a:p>
                      <a:pPr marL="0" marR="0" algn="ctr">
                        <a:lnSpc>
                          <a:spcPct val="115000"/>
                        </a:lnSpc>
                        <a:spcBef>
                          <a:spcPts val="0"/>
                        </a:spcBef>
                        <a:spcAft>
                          <a:spcPts val="0"/>
                        </a:spcAft>
                      </a:pPr>
                      <a:r>
                        <a:rPr lang="en-US" sz="900" u="sng">
                          <a:latin typeface="Arial"/>
                          <a:ea typeface="Times New Roman"/>
                          <a:cs typeface="Times New Roman"/>
                        </a:rPr>
                        <a:t>4,5,3.61 </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FFFF"/>
                    </a:solidFill>
                  </a:tcPr>
                </a:tc>
              </a:tr>
              <a:tr h="624895">
                <a:tc>
                  <a:txBody>
                    <a:bodyPr/>
                    <a:lstStyle/>
                    <a:p>
                      <a:pPr marL="0" marR="0" algn="ctr">
                        <a:lnSpc>
                          <a:spcPct val="115000"/>
                        </a:lnSpc>
                        <a:spcBef>
                          <a:spcPts val="0"/>
                        </a:spcBef>
                        <a:spcAft>
                          <a:spcPts val="0"/>
                        </a:spcAft>
                      </a:pPr>
                      <a:r>
                        <a:rPr lang="en-US" sz="900">
                          <a:latin typeface="Arial"/>
                          <a:ea typeface="Times New Roman"/>
                          <a:cs typeface="Times New Roman"/>
                        </a:rPr>
                        <a:t>4</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F4E8"/>
                    </a:solidFill>
                  </a:tcPr>
                </a:tc>
                <a:tc>
                  <a:txBody>
                    <a:bodyPr/>
                    <a:lstStyle/>
                    <a:p>
                      <a:pPr marL="0" marR="0" algn="ctr">
                        <a:lnSpc>
                          <a:spcPct val="115000"/>
                        </a:lnSpc>
                        <a:spcBef>
                          <a:spcPts val="0"/>
                        </a:spcBef>
                        <a:spcAft>
                          <a:spcPts val="0"/>
                        </a:spcAft>
                      </a:pPr>
                      <a:r>
                        <a:rPr lang="en-US" sz="900">
                          <a:latin typeface="Arial"/>
                          <a:ea typeface="Times New Roman"/>
                          <a:cs typeface="Times New Roman"/>
                        </a:rPr>
                        <a:t>Hooghly</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F4E8"/>
                    </a:solidFill>
                  </a:tcPr>
                </a:tc>
                <a:tc>
                  <a:txBody>
                    <a:bodyPr/>
                    <a:lstStyle/>
                    <a:p>
                      <a:pPr marL="0" marR="0" algn="ctr">
                        <a:lnSpc>
                          <a:spcPct val="115000"/>
                        </a:lnSpc>
                        <a:spcBef>
                          <a:spcPts val="0"/>
                        </a:spcBef>
                        <a:spcAft>
                          <a:spcPts val="0"/>
                        </a:spcAft>
                      </a:pPr>
                      <a:r>
                        <a:rPr lang="en-US" sz="900">
                          <a:latin typeface="Arial"/>
                          <a:ea typeface="Times New Roman"/>
                          <a:cs typeface="Times New Roman"/>
                        </a:rPr>
                        <a:t>Arambag</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F4E8"/>
                    </a:solidFill>
                  </a:tcPr>
                </a:tc>
                <a:tc>
                  <a:txBody>
                    <a:bodyPr/>
                    <a:lstStyle/>
                    <a:p>
                      <a:pPr marL="0" marR="0">
                        <a:lnSpc>
                          <a:spcPct val="115000"/>
                        </a:lnSpc>
                        <a:spcBef>
                          <a:spcPts val="0"/>
                        </a:spcBef>
                        <a:spcAft>
                          <a:spcPts val="0"/>
                        </a:spcAft>
                      </a:pPr>
                      <a:r>
                        <a:rPr lang="en-US" sz="900">
                          <a:latin typeface="Arial"/>
                          <a:ea typeface="Times New Roman"/>
                          <a:cs typeface="Times New Roman"/>
                        </a:rPr>
                        <a:t>Bais Mile - Batanal</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F4E8"/>
                    </a:solidFill>
                  </a:tcPr>
                </a:tc>
                <a:tc>
                  <a:txBody>
                    <a:bodyPr/>
                    <a:lstStyle/>
                    <a:p>
                      <a:pPr marL="0" marR="0" algn="r">
                        <a:lnSpc>
                          <a:spcPct val="115000"/>
                        </a:lnSpc>
                        <a:spcBef>
                          <a:spcPts val="0"/>
                        </a:spcBef>
                        <a:spcAft>
                          <a:spcPts val="0"/>
                        </a:spcAft>
                      </a:pPr>
                      <a:r>
                        <a:rPr lang="en-US" sz="900">
                          <a:latin typeface="Arial"/>
                          <a:ea typeface="Times New Roman"/>
                          <a:cs typeface="Times New Roman"/>
                        </a:rPr>
                        <a:t>10.18</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F4E8"/>
                    </a:solidFill>
                  </a:tcPr>
                </a:tc>
                <a:tc>
                  <a:txBody>
                    <a:bodyPr/>
                    <a:lstStyle/>
                    <a:p>
                      <a:pPr marL="0" marR="0" algn="ctr">
                        <a:lnSpc>
                          <a:spcPct val="115000"/>
                        </a:lnSpc>
                        <a:spcBef>
                          <a:spcPts val="0"/>
                        </a:spcBef>
                        <a:spcAft>
                          <a:spcPts val="0"/>
                        </a:spcAft>
                      </a:pPr>
                      <a:r>
                        <a:rPr lang="en-US" sz="900">
                          <a:latin typeface="Arial"/>
                          <a:ea typeface="Times New Roman"/>
                          <a:cs typeface="Times New Roman"/>
                        </a:rPr>
                        <a:t>3.75</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F4E8"/>
                    </a:solidFill>
                  </a:tcPr>
                </a:tc>
                <a:tc>
                  <a:txBody>
                    <a:bodyPr/>
                    <a:lstStyle/>
                    <a:p>
                      <a:pPr marL="0" marR="0" algn="ctr">
                        <a:lnSpc>
                          <a:spcPct val="115000"/>
                        </a:lnSpc>
                        <a:spcBef>
                          <a:spcPts val="0"/>
                        </a:spcBef>
                        <a:spcAft>
                          <a:spcPts val="0"/>
                        </a:spcAft>
                      </a:pPr>
                      <a:r>
                        <a:rPr lang="en-US" sz="900">
                          <a:latin typeface="Arial"/>
                          <a:ea typeface="Times New Roman"/>
                          <a:cs typeface="Times New Roman"/>
                        </a:rPr>
                        <a:t>Unsealed </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F4E8"/>
                    </a:solidFill>
                  </a:tcPr>
                </a:tc>
                <a:tc>
                  <a:txBody>
                    <a:bodyPr/>
                    <a:lstStyle/>
                    <a:p>
                      <a:pPr marL="0" marR="0" algn="ctr">
                        <a:lnSpc>
                          <a:spcPct val="115000"/>
                        </a:lnSpc>
                        <a:spcBef>
                          <a:spcPts val="0"/>
                        </a:spcBef>
                        <a:spcAft>
                          <a:spcPts val="0"/>
                        </a:spcAft>
                      </a:pPr>
                      <a:r>
                        <a:rPr lang="en-US" sz="900">
                          <a:latin typeface="Arial"/>
                          <a:ea typeface="Times New Roman"/>
                          <a:cs typeface="Times New Roman"/>
                        </a:rPr>
                        <a:t>B </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F4E8"/>
                    </a:solidFill>
                  </a:tcPr>
                </a:tc>
                <a:tc>
                  <a:txBody>
                    <a:bodyPr/>
                    <a:lstStyle/>
                    <a:p>
                      <a:pPr marL="0" marR="0" algn="ctr">
                        <a:lnSpc>
                          <a:spcPct val="115000"/>
                        </a:lnSpc>
                        <a:spcBef>
                          <a:spcPts val="0"/>
                        </a:spcBef>
                        <a:spcAft>
                          <a:spcPts val="0"/>
                        </a:spcAft>
                      </a:pPr>
                      <a:r>
                        <a:rPr lang="en-US" sz="900">
                          <a:latin typeface="Arial"/>
                          <a:ea typeface="Times New Roman"/>
                          <a:cs typeface="Times New Roman"/>
                        </a:rPr>
                        <a:t>T01 </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F4E8"/>
                    </a:solidFill>
                  </a:tcPr>
                </a:tc>
                <a:tc>
                  <a:txBody>
                    <a:bodyPr/>
                    <a:lstStyle/>
                    <a:p>
                      <a:pPr marL="0" marR="0" algn="ctr">
                        <a:lnSpc>
                          <a:spcPct val="115000"/>
                        </a:lnSpc>
                        <a:spcBef>
                          <a:spcPts val="0"/>
                        </a:spcBef>
                        <a:spcAft>
                          <a:spcPts val="0"/>
                        </a:spcAft>
                      </a:pPr>
                      <a:r>
                        <a:rPr lang="en-US" sz="900">
                          <a:latin typeface="Arial"/>
                          <a:ea typeface="Times New Roman"/>
                          <a:cs typeface="Times New Roman"/>
                        </a:rPr>
                        <a:t>2004,105,49 </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F4E8"/>
                    </a:solidFill>
                  </a:tcPr>
                </a:tc>
                <a:tc>
                  <a:txBody>
                    <a:bodyPr/>
                    <a:lstStyle/>
                    <a:p>
                      <a:pPr marL="0" marR="0" algn="ctr">
                        <a:lnSpc>
                          <a:spcPct val="115000"/>
                        </a:lnSpc>
                        <a:spcBef>
                          <a:spcPts val="0"/>
                        </a:spcBef>
                        <a:spcAft>
                          <a:spcPts val="0"/>
                        </a:spcAft>
                      </a:pPr>
                      <a:r>
                        <a:rPr lang="en-US" sz="900" u="sng">
                          <a:latin typeface="Arial"/>
                          <a:ea typeface="Times New Roman"/>
                          <a:cs typeface="Times New Roman"/>
                        </a:rPr>
                        <a:t>4.5,9.5,3.12 </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F4E8"/>
                    </a:solidFill>
                  </a:tcPr>
                </a:tc>
              </a:tr>
              <a:tr h="1041491">
                <a:tc>
                  <a:txBody>
                    <a:bodyPr/>
                    <a:lstStyle/>
                    <a:p>
                      <a:pPr marL="0" marR="0" algn="ctr">
                        <a:lnSpc>
                          <a:spcPct val="115000"/>
                        </a:lnSpc>
                        <a:spcBef>
                          <a:spcPts val="0"/>
                        </a:spcBef>
                        <a:spcAft>
                          <a:spcPts val="0"/>
                        </a:spcAft>
                      </a:pPr>
                      <a:r>
                        <a:rPr lang="en-US" sz="900">
                          <a:latin typeface="Arial"/>
                          <a:ea typeface="Times New Roman"/>
                          <a:cs typeface="Times New Roman"/>
                        </a:rPr>
                        <a:t>5</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FFFF"/>
                    </a:solidFill>
                  </a:tcPr>
                </a:tc>
                <a:tc>
                  <a:txBody>
                    <a:bodyPr/>
                    <a:lstStyle/>
                    <a:p>
                      <a:pPr marL="0" marR="0" algn="ctr">
                        <a:lnSpc>
                          <a:spcPct val="115000"/>
                        </a:lnSpc>
                        <a:spcBef>
                          <a:spcPts val="0"/>
                        </a:spcBef>
                        <a:spcAft>
                          <a:spcPts val="0"/>
                        </a:spcAft>
                      </a:pPr>
                      <a:r>
                        <a:rPr lang="en-US" sz="900">
                          <a:latin typeface="Arial"/>
                          <a:ea typeface="Times New Roman"/>
                          <a:cs typeface="Times New Roman"/>
                        </a:rPr>
                        <a:t>Hooghly</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FFFF"/>
                    </a:solidFill>
                  </a:tcPr>
                </a:tc>
                <a:tc>
                  <a:txBody>
                    <a:bodyPr/>
                    <a:lstStyle/>
                    <a:p>
                      <a:pPr marL="0" marR="0" algn="ctr">
                        <a:lnSpc>
                          <a:spcPct val="115000"/>
                        </a:lnSpc>
                        <a:spcBef>
                          <a:spcPts val="0"/>
                        </a:spcBef>
                        <a:spcAft>
                          <a:spcPts val="0"/>
                        </a:spcAft>
                      </a:pPr>
                      <a:r>
                        <a:rPr lang="en-US" sz="900">
                          <a:latin typeface="Arial"/>
                          <a:ea typeface="Times New Roman"/>
                          <a:cs typeface="Times New Roman"/>
                        </a:rPr>
                        <a:t>Arambag</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FFFF"/>
                    </a:solidFill>
                  </a:tcPr>
                </a:tc>
                <a:tc>
                  <a:txBody>
                    <a:bodyPr/>
                    <a:lstStyle/>
                    <a:p>
                      <a:pPr marL="0" marR="0">
                        <a:lnSpc>
                          <a:spcPct val="115000"/>
                        </a:lnSpc>
                        <a:spcBef>
                          <a:spcPts val="0"/>
                        </a:spcBef>
                        <a:spcAft>
                          <a:spcPts val="0"/>
                        </a:spcAft>
                      </a:pPr>
                      <a:r>
                        <a:rPr lang="en-US" sz="900">
                          <a:latin typeface="Arial"/>
                          <a:ea typeface="Times New Roman"/>
                          <a:cs typeface="Times New Roman"/>
                        </a:rPr>
                        <a:t>Harinkhola - Purba Keshabpur</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FFFF"/>
                    </a:solidFill>
                  </a:tcPr>
                </a:tc>
                <a:tc>
                  <a:txBody>
                    <a:bodyPr/>
                    <a:lstStyle/>
                    <a:p>
                      <a:pPr marL="0" marR="0" algn="r">
                        <a:lnSpc>
                          <a:spcPct val="115000"/>
                        </a:lnSpc>
                        <a:spcBef>
                          <a:spcPts val="0"/>
                        </a:spcBef>
                        <a:spcAft>
                          <a:spcPts val="0"/>
                        </a:spcAft>
                      </a:pPr>
                      <a:r>
                        <a:rPr lang="en-US" sz="900">
                          <a:latin typeface="Arial"/>
                          <a:ea typeface="Times New Roman"/>
                          <a:cs typeface="Times New Roman"/>
                        </a:rPr>
                        <a:t>5.73</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FFFF"/>
                    </a:solidFill>
                  </a:tcPr>
                </a:tc>
                <a:tc>
                  <a:txBody>
                    <a:bodyPr/>
                    <a:lstStyle/>
                    <a:p>
                      <a:pPr marL="0" marR="0" algn="ctr">
                        <a:lnSpc>
                          <a:spcPct val="115000"/>
                        </a:lnSpc>
                        <a:spcBef>
                          <a:spcPts val="0"/>
                        </a:spcBef>
                        <a:spcAft>
                          <a:spcPts val="0"/>
                        </a:spcAft>
                      </a:pPr>
                      <a:r>
                        <a:rPr lang="en-US" sz="900">
                          <a:latin typeface="Arial"/>
                          <a:ea typeface="Times New Roman"/>
                          <a:cs typeface="Times New Roman"/>
                        </a:rPr>
                        <a:t>3.75</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FFFF"/>
                    </a:solidFill>
                  </a:tcPr>
                </a:tc>
                <a:tc>
                  <a:txBody>
                    <a:bodyPr/>
                    <a:lstStyle/>
                    <a:p>
                      <a:pPr marL="0" marR="0" algn="ctr">
                        <a:lnSpc>
                          <a:spcPct val="115000"/>
                        </a:lnSpc>
                        <a:spcBef>
                          <a:spcPts val="0"/>
                        </a:spcBef>
                        <a:spcAft>
                          <a:spcPts val="0"/>
                        </a:spcAft>
                      </a:pPr>
                      <a:r>
                        <a:rPr lang="en-US" sz="900">
                          <a:latin typeface="Arial"/>
                          <a:ea typeface="Times New Roman"/>
                          <a:cs typeface="Times New Roman"/>
                        </a:rPr>
                        <a:t>Unsealed </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FFFF"/>
                    </a:solidFill>
                  </a:tcPr>
                </a:tc>
                <a:tc>
                  <a:txBody>
                    <a:bodyPr/>
                    <a:lstStyle/>
                    <a:p>
                      <a:pPr marL="0" marR="0" algn="ctr">
                        <a:lnSpc>
                          <a:spcPct val="115000"/>
                        </a:lnSpc>
                        <a:spcBef>
                          <a:spcPts val="0"/>
                        </a:spcBef>
                        <a:spcAft>
                          <a:spcPts val="0"/>
                        </a:spcAft>
                      </a:pPr>
                      <a:r>
                        <a:rPr lang="en-US" sz="900">
                          <a:latin typeface="Arial"/>
                          <a:ea typeface="Times New Roman"/>
                          <a:cs typeface="Times New Roman"/>
                        </a:rPr>
                        <a:t>B </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FFFF"/>
                    </a:solidFill>
                  </a:tcPr>
                </a:tc>
                <a:tc>
                  <a:txBody>
                    <a:bodyPr/>
                    <a:lstStyle/>
                    <a:p>
                      <a:pPr marL="0" marR="0" algn="ctr">
                        <a:lnSpc>
                          <a:spcPct val="115000"/>
                        </a:lnSpc>
                        <a:spcBef>
                          <a:spcPts val="0"/>
                        </a:spcBef>
                        <a:spcAft>
                          <a:spcPts val="0"/>
                        </a:spcAft>
                      </a:pPr>
                      <a:r>
                        <a:rPr lang="en-US" sz="900">
                          <a:latin typeface="Arial"/>
                          <a:ea typeface="Times New Roman"/>
                          <a:cs typeface="Times New Roman"/>
                        </a:rPr>
                        <a:t>T01 </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FFFF"/>
                    </a:solidFill>
                  </a:tcPr>
                </a:tc>
                <a:tc>
                  <a:txBody>
                    <a:bodyPr/>
                    <a:lstStyle/>
                    <a:p>
                      <a:pPr marL="0" marR="0" algn="ctr">
                        <a:lnSpc>
                          <a:spcPct val="115000"/>
                        </a:lnSpc>
                        <a:spcBef>
                          <a:spcPts val="0"/>
                        </a:spcBef>
                        <a:spcAft>
                          <a:spcPts val="0"/>
                        </a:spcAft>
                      </a:pPr>
                      <a:r>
                        <a:rPr lang="en-US" sz="900">
                          <a:latin typeface="Arial"/>
                          <a:ea typeface="Times New Roman"/>
                          <a:cs typeface="Times New Roman"/>
                        </a:rPr>
                        <a:t>#####</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FFFF"/>
                    </a:solidFill>
                  </a:tcPr>
                </a:tc>
                <a:tc>
                  <a:txBody>
                    <a:bodyPr/>
                    <a:lstStyle/>
                    <a:p>
                      <a:pPr marL="0" marR="0" algn="ctr">
                        <a:lnSpc>
                          <a:spcPct val="115000"/>
                        </a:lnSpc>
                        <a:spcBef>
                          <a:spcPts val="0"/>
                        </a:spcBef>
                        <a:spcAft>
                          <a:spcPts val="0"/>
                        </a:spcAft>
                      </a:pPr>
                      <a:r>
                        <a:rPr lang="en-US" sz="900" u="sng">
                          <a:latin typeface="Arial"/>
                          <a:ea typeface="Times New Roman"/>
                          <a:cs typeface="Times New Roman"/>
                        </a:rPr>
                        <a:t>3.5,5.7,3.53 </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FFFF"/>
                    </a:solidFill>
                  </a:tcPr>
                </a:tc>
              </a:tr>
              <a:tr h="1041491">
                <a:tc>
                  <a:txBody>
                    <a:bodyPr/>
                    <a:lstStyle/>
                    <a:p>
                      <a:pPr marL="0" marR="0" algn="ctr">
                        <a:lnSpc>
                          <a:spcPct val="115000"/>
                        </a:lnSpc>
                        <a:spcBef>
                          <a:spcPts val="0"/>
                        </a:spcBef>
                        <a:spcAft>
                          <a:spcPts val="0"/>
                        </a:spcAft>
                      </a:pPr>
                      <a:r>
                        <a:rPr lang="en-US" sz="900">
                          <a:latin typeface="Arial"/>
                          <a:ea typeface="Times New Roman"/>
                          <a:cs typeface="Times New Roman"/>
                        </a:rPr>
                        <a:t>6</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F4E8"/>
                    </a:solidFill>
                  </a:tcPr>
                </a:tc>
                <a:tc>
                  <a:txBody>
                    <a:bodyPr/>
                    <a:lstStyle/>
                    <a:p>
                      <a:pPr marL="0" marR="0" algn="ctr">
                        <a:lnSpc>
                          <a:spcPct val="115000"/>
                        </a:lnSpc>
                        <a:spcBef>
                          <a:spcPts val="0"/>
                        </a:spcBef>
                        <a:spcAft>
                          <a:spcPts val="0"/>
                        </a:spcAft>
                      </a:pPr>
                      <a:r>
                        <a:rPr lang="en-US" sz="900">
                          <a:latin typeface="Arial"/>
                          <a:ea typeface="Times New Roman"/>
                          <a:cs typeface="Times New Roman"/>
                        </a:rPr>
                        <a:t>Hooghly</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F4E8"/>
                    </a:solidFill>
                  </a:tcPr>
                </a:tc>
                <a:tc>
                  <a:txBody>
                    <a:bodyPr/>
                    <a:lstStyle/>
                    <a:p>
                      <a:pPr marL="0" marR="0" algn="ctr">
                        <a:lnSpc>
                          <a:spcPct val="115000"/>
                        </a:lnSpc>
                        <a:spcBef>
                          <a:spcPts val="0"/>
                        </a:spcBef>
                        <a:spcAft>
                          <a:spcPts val="0"/>
                        </a:spcAft>
                      </a:pPr>
                      <a:r>
                        <a:rPr lang="en-US" sz="900">
                          <a:latin typeface="Arial"/>
                          <a:ea typeface="Times New Roman"/>
                          <a:cs typeface="Times New Roman"/>
                        </a:rPr>
                        <a:t>Arambag</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F4E8"/>
                    </a:solidFill>
                  </a:tcPr>
                </a:tc>
                <a:tc>
                  <a:txBody>
                    <a:bodyPr/>
                    <a:lstStyle/>
                    <a:p>
                      <a:pPr marL="0" marR="0">
                        <a:lnSpc>
                          <a:spcPct val="115000"/>
                        </a:lnSpc>
                        <a:spcBef>
                          <a:spcPts val="0"/>
                        </a:spcBef>
                        <a:spcAft>
                          <a:spcPts val="0"/>
                        </a:spcAft>
                      </a:pPr>
                      <a:r>
                        <a:rPr lang="en-US" sz="900">
                          <a:latin typeface="Arial"/>
                          <a:ea typeface="Times New Roman"/>
                          <a:cs typeface="Times New Roman"/>
                        </a:rPr>
                        <a:t>Charmile - Dakshinnarayanpur</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F4E8"/>
                    </a:solidFill>
                  </a:tcPr>
                </a:tc>
                <a:tc>
                  <a:txBody>
                    <a:bodyPr/>
                    <a:lstStyle/>
                    <a:p>
                      <a:pPr marL="0" marR="0" algn="r">
                        <a:lnSpc>
                          <a:spcPct val="115000"/>
                        </a:lnSpc>
                        <a:spcBef>
                          <a:spcPts val="0"/>
                        </a:spcBef>
                        <a:spcAft>
                          <a:spcPts val="0"/>
                        </a:spcAft>
                      </a:pPr>
                      <a:r>
                        <a:rPr lang="en-US" sz="900">
                          <a:latin typeface="Arial"/>
                          <a:ea typeface="Times New Roman"/>
                          <a:cs typeface="Times New Roman"/>
                        </a:rPr>
                        <a:t>12.64</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F4E8"/>
                    </a:solidFill>
                  </a:tcPr>
                </a:tc>
                <a:tc>
                  <a:txBody>
                    <a:bodyPr/>
                    <a:lstStyle/>
                    <a:p>
                      <a:pPr marL="0" marR="0" algn="ctr">
                        <a:lnSpc>
                          <a:spcPct val="115000"/>
                        </a:lnSpc>
                        <a:spcBef>
                          <a:spcPts val="0"/>
                        </a:spcBef>
                        <a:spcAft>
                          <a:spcPts val="0"/>
                        </a:spcAft>
                      </a:pPr>
                      <a:r>
                        <a:rPr lang="en-US" sz="900">
                          <a:latin typeface="Arial"/>
                          <a:ea typeface="Times New Roman"/>
                          <a:cs typeface="Times New Roman"/>
                        </a:rPr>
                        <a:t>3.75</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F4E8"/>
                    </a:solidFill>
                  </a:tcPr>
                </a:tc>
                <a:tc>
                  <a:txBody>
                    <a:bodyPr/>
                    <a:lstStyle/>
                    <a:p>
                      <a:pPr marL="0" marR="0" algn="ctr">
                        <a:lnSpc>
                          <a:spcPct val="115000"/>
                        </a:lnSpc>
                        <a:spcBef>
                          <a:spcPts val="0"/>
                        </a:spcBef>
                        <a:spcAft>
                          <a:spcPts val="0"/>
                        </a:spcAft>
                      </a:pPr>
                      <a:r>
                        <a:rPr lang="en-US" sz="900">
                          <a:latin typeface="Arial"/>
                          <a:ea typeface="Times New Roman"/>
                          <a:cs typeface="Times New Roman"/>
                        </a:rPr>
                        <a:t>Sealed Surface </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F4E8"/>
                    </a:solidFill>
                  </a:tcPr>
                </a:tc>
                <a:tc>
                  <a:txBody>
                    <a:bodyPr/>
                    <a:lstStyle/>
                    <a:p>
                      <a:pPr marL="0" marR="0" algn="ctr">
                        <a:lnSpc>
                          <a:spcPct val="115000"/>
                        </a:lnSpc>
                        <a:spcBef>
                          <a:spcPts val="0"/>
                        </a:spcBef>
                        <a:spcAft>
                          <a:spcPts val="0"/>
                        </a:spcAft>
                      </a:pPr>
                      <a:r>
                        <a:rPr lang="en-US" sz="900">
                          <a:latin typeface="Arial"/>
                          <a:ea typeface="Times New Roman"/>
                          <a:cs typeface="Times New Roman"/>
                        </a:rPr>
                        <a:t>B </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F4E8"/>
                    </a:solidFill>
                  </a:tcPr>
                </a:tc>
                <a:tc>
                  <a:txBody>
                    <a:bodyPr/>
                    <a:lstStyle/>
                    <a:p>
                      <a:pPr marL="0" marR="0" algn="ctr">
                        <a:lnSpc>
                          <a:spcPct val="115000"/>
                        </a:lnSpc>
                        <a:spcBef>
                          <a:spcPts val="0"/>
                        </a:spcBef>
                        <a:spcAft>
                          <a:spcPts val="0"/>
                        </a:spcAft>
                      </a:pPr>
                      <a:r>
                        <a:rPr lang="en-US" sz="900">
                          <a:latin typeface="Arial"/>
                          <a:ea typeface="Times New Roman"/>
                          <a:cs typeface="Times New Roman"/>
                        </a:rPr>
                        <a:t>T11 </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F4E8"/>
                    </a:solidFill>
                  </a:tcPr>
                </a:tc>
                <a:tc>
                  <a:txBody>
                    <a:bodyPr/>
                    <a:lstStyle/>
                    <a:p>
                      <a:pPr marL="0" marR="0" algn="ctr">
                        <a:lnSpc>
                          <a:spcPct val="115000"/>
                        </a:lnSpc>
                        <a:spcBef>
                          <a:spcPts val="0"/>
                        </a:spcBef>
                        <a:spcAft>
                          <a:spcPts val="0"/>
                        </a:spcAft>
                      </a:pPr>
                      <a:r>
                        <a:rPr lang="en-US" sz="900">
                          <a:latin typeface="Arial"/>
                          <a:ea typeface="Times New Roman"/>
                          <a:cs typeface="Times New Roman"/>
                        </a:rPr>
                        <a:t>2007,305,18 </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F4E8"/>
                    </a:solidFill>
                  </a:tcPr>
                </a:tc>
                <a:tc>
                  <a:txBody>
                    <a:bodyPr/>
                    <a:lstStyle/>
                    <a:p>
                      <a:pPr marL="0" marR="0" algn="ctr">
                        <a:lnSpc>
                          <a:spcPct val="115000"/>
                        </a:lnSpc>
                        <a:spcBef>
                          <a:spcPts val="0"/>
                        </a:spcBef>
                        <a:spcAft>
                          <a:spcPts val="0"/>
                        </a:spcAft>
                      </a:pPr>
                      <a:r>
                        <a:rPr lang="en-US" sz="900" u="sng">
                          <a:latin typeface="Arial"/>
                          <a:ea typeface="Times New Roman"/>
                          <a:cs typeface="Times New Roman"/>
                        </a:rPr>
                        <a:t>11.349,12.258,3.21 </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F4E8"/>
                    </a:solidFill>
                  </a:tcPr>
                </a:tc>
              </a:tr>
              <a:tr h="991989">
                <a:tc>
                  <a:txBody>
                    <a:bodyPr/>
                    <a:lstStyle/>
                    <a:p>
                      <a:pPr marL="0" marR="0" algn="ctr">
                        <a:lnSpc>
                          <a:spcPct val="115000"/>
                        </a:lnSpc>
                        <a:spcBef>
                          <a:spcPts val="0"/>
                        </a:spcBef>
                        <a:spcAft>
                          <a:spcPts val="0"/>
                        </a:spcAft>
                      </a:pPr>
                      <a:r>
                        <a:rPr lang="en-US" sz="900">
                          <a:latin typeface="Arial"/>
                          <a:ea typeface="Times New Roman"/>
                          <a:cs typeface="Times New Roman"/>
                        </a:rPr>
                        <a:t>7</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FFFF"/>
                    </a:solidFill>
                  </a:tcPr>
                </a:tc>
                <a:tc>
                  <a:txBody>
                    <a:bodyPr/>
                    <a:lstStyle/>
                    <a:p>
                      <a:pPr marL="0" marR="0" algn="ctr">
                        <a:lnSpc>
                          <a:spcPct val="115000"/>
                        </a:lnSpc>
                        <a:spcBef>
                          <a:spcPts val="0"/>
                        </a:spcBef>
                        <a:spcAft>
                          <a:spcPts val="0"/>
                        </a:spcAft>
                      </a:pPr>
                      <a:r>
                        <a:rPr lang="en-US" sz="900">
                          <a:latin typeface="Arial"/>
                          <a:ea typeface="Times New Roman"/>
                          <a:cs typeface="Times New Roman"/>
                        </a:rPr>
                        <a:t>Hooghly</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FFFF"/>
                    </a:solidFill>
                  </a:tcPr>
                </a:tc>
                <a:tc>
                  <a:txBody>
                    <a:bodyPr/>
                    <a:lstStyle/>
                    <a:p>
                      <a:pPr marL="0" marR="0" algn="ctr">
                        <a:lnSpc>
                          <a:spcPct val="115000"/>
                        </a:lnSpc>
                        <a:spcBef>
                          <a:spcPts val="0"/>
                        </a:spcBef>
                        <a:spcAft>
                          <a:spcPts val="0"/>
                        </a:spcAft>
                      </a:pPr>
                      <a:r>
                        <a:rPr lang="en-US" sz="900">
                          <a:latin typeface="Arial"/>
                          <a:ea typeface="Times New Roman"/>
                          <a:cs typeface="Times New Roman"/>
                        </a:rPr>
                        <a:t>Arambag</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FFFF"/>
                    </a:solidFill>
                  </a:tcPr>
                </a:tc>
                <a:tc>
                  <a:txBody>
                    <a:bodyPr/>
                    <a:lstStyle/>
                    <a:p>
                      <a:pPr marL="0" marR="0">
                        <a:lnSpc>
                          <a:spcPct val="115000"/>
                        </a:lnSpc>
                        <a:spcBef>
                          <a:spcPts val="0"/>
                        </a:spcBef>
                        <a:spcAft>
                          <a:spcPts val="0"/>
                        </a:spcAft>
                      </a:pPr>
                      <a:r>
                        <a:rPr lang="en-US" sz="900">
                          <a:latin typeface="Arial"/>
                          <a:ea typeface="Times New Roman"/>
                          <a:cs typeface="Times New Roman"/>
                        </a:rPr>
                        <a:t>GoghatMetalRoad - Bijalkona</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FFFF"/>
                    </a:solidFill>
                  </a:tcPr>
                </a:tc>
                <a:tc>
                  <a:txBody>
                    <a:bodyPr/>
                    <a:lstStyle/>
                    <a:p>
                      <a:pPr marL="0" marR="0" algn="r">
                        <a:lnSpc>
                          <a:spcPct val="115000"/>
                        </a:lnSpc>
                        <a:spcBef>
                          <a:spcPts val="0"/>
                        </a:spcBef>
                        <a:spcAft>
                          <a:spcPts val="0"/>
                        </a:spcAft>
                      </a:pPr>
                      <a:r>
                        <a:rPr lang="en-US" sz="900">
                          <a:latin typeface="Arial"/>
                          <a:ea typeface="Times New Roman"/>
                          <a:cs typeface="Times New Roman"/>
                        </a:rPr>
                        <a:t>17.92</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FFFF"/>
                    </a:solidFill>
                  </a:tcPr>
                </a:tc>
                <a:tc>
                  <a:txBody>
                    <a:bodyPr/>
                    <a:lstStyle/>
                    <a:p>
                      <a:pPr marL="0" marR="0" algn="ctr">
                        <a:lnSpc>
                          <a:spcPct val="115000"/>
                        </a:lnSpc>
                        <a:spcBef>
                          <a:spcPts val="0"/>
                        </a:spcBef>
                        <a:spcAft>
                          <a:spcPts val="0"/>
                        </a:spcAft>
                      </a:pPr>
                      <a:r>
                        <a:rPr lang="en-US" sz="900">
                          <a:latin typeface="Arial"/>
                          <a:ea typeface="Times New Roman"/>
                          <a:cs typeface="Times New Roman"/>
                        </a:rPr>
                        <a:t>3.75</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FFFF"/>
                    </a:solidFill>
                  </a:tcPr>
                </a:tc>
                <a:tc>
                  <a:txBody>
                    <a:bodyPr/>
                    <a:lstStyle/>
                    <a:p>
                      <a:pPr marL="0" marR="0" algn="ctr">
                        <a:lnSpc>
                          <a:spcPct val="115000"/>
                        </a:lnSpc>
                        <a:spcBef>
                          <a:spcPts val="0"/>
                        </a:spcBef>
                        <a:spcAft>
                          <a:spcPts val="0"/>
                        </a:spcAft>
                      </a:pPr>
                      <a:r>
                        <a:rPr lang="en-US" sz="900">
                          <a:latin typeface="Arial"/>
                          <a:ea typeface="Times New Roman"/>
                          <a:cs typeface="Times New Roman"/>
                        </a:rPr>
                        <a:t>Sealed Surface </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FFFF"/>
                    </a:solidFill>
                  </a:tcPr>
                </a:tc>
                <a:tc>
                  <a:txBody>
                    <a:bodyPr/>
                    <a:lstStyle/>
                    <a:p>
                      <a:pPr marL="0" marR="0" algn="ctr">
                        <a:lnSpc>
                          <a:spcPct val="115000"/>
                        </a:lnSpc>
                        <a:spcBef>
                          <a:spcPts val="0"/>
                        </a:spcBef>
                        <a:spcAft>
                          <a:spcPts val="0"/>
                        </a:spcAft>
                      </a:pPr>
                      <a:r>
                        <a:rPr lang="en-US" sz="900">
                          <a:latin typeface="Arial"/>
                          <a:ea typeface="Times New Roman"/>
                          <a:cs typeface="Times New Roman"/>
                        </a:rPr>
                        <a:t>B </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FFFF"/>
                    </a:solidFill>
                  </a:tcPr>
                </a:tc>
                <a:tc>
                  <a:txBody>
                    <a:bodyPr/>
                    <a:lstStyle/>
                    <a:p>
                      <a:pPr marL="0" marR="0" algn="ctr">
                        <a:lnSpc>
                          <a:spcPct val="115000"/>
                        </a:lnSpc>
                        <a:spcBef>
                          <a:spcPts val="0"/>
                        </a:spcBef>
                        <a:spcAft>
                          <a:spcPts val="0"/>
                        </a:spcAft>
                      </a:pPr>
                      <a:r>
                        <a:rPr lang="en-US" sz="900">
                          <a:latin typeface="Arial"/>
                          <a:ea typeface="Times New Roman"/>
                          <a:cs typeface="Times New Roman"/>
                        </a:rPr>
                        <a:t>T14 </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FFFF"/>
                    </a:solidFill>
                  </a:tcPr>
                </a:tc>
                <a:tc>
                  <a:txBody>
                    <a:bodyPr/>
                    <a:lstStyle/>
                    <a:p>
                      <a:pPr marL="0" marR="0" algn="ctr">
                        <a:lnSpc>
                          <a:spcPct val="115000"/>
                        </a:lnSpc>
                        <a:spcBef>
                          <a:spcPts val="0"/>
                        </a:spcBef>
                        <a:spcAft>
                          <a:spcPts val="0"/>
                        </a:spcAft>
                      </a:pPr>
                      <a:r>
                        <a:rPr lang="en-US" sz="900">
                          <a:latin typeface="Arial"/>
                          <a:ea typeface="Times New Roman"/>
                          <a:cs typeface="Times New Roman"/>
                        </a:rPr>
                        <a:t>2007,233,15 </a:t>
                      </a:r>
                      <a:endParaRPr lang="en-US" sz="900">
                        <a:latin typeface="Calibri"/>
                        <a:ea typeface="Times New Roman"/>
                        <a:cs typeface="Times New Roman"/>
                      </a:endParaRPr>
                    </a:p>
                  </a:txBody>
                  <a:tcPr marL="58563" marR="58563" marT="0" marB="0" anchor="ctr">
                    <a:lnL>
                      <a:noFill/>
                    </a:lnL>
                    <a:lnR>
                      <a:noFill/>
                    </a:lnR>
                    <a:lnT>
                      <a:noFill/>
                    </a:lnT>
                    <a:lnB>
                      <a:noFill/>
                    </a:lnB>
                    <a:solidFill>
                      <a:srgbClr val="FFFFFF"/>
                    </a:solidFill>
                  </a:tcPr>
                </a:tc>
                <a:tc>
                  <a:txBody>
                    <a:bodyPr/>
                    <a:lstStyle/>
                    <a:p>
                      <a:pPr marL="0" marR="0" algn="ctr">
                        <a:lnSpc>
                          <a:spcPct val="115000"/>
                        </a:lnSpc>
                        <a:spcBef>
                          <a:spcPts val="0"/>
                        </a:spcBef>
                        <a:spcAft>
                          <a:spcPts val="0"/>
                        </a:spcAft>
                      </a:pPr>
                      <a:r>
                        <a:rPr lang="en-US" sz="900" u="sng" dirty="0">
                          <a:latin typeface="Arial"/>
                          <a:ea typeface="Times New Roman"/>
                          <a:cs typeface="Times New Roman"/>
                        </a:rPr>
                        <a:t>16.395,17.915,3.98 </a:t>
                      </a:r>
                      <a:endParaRPr lang="en-US" sz="900" dirty="0">
                        <a:latin typeface="Calibri"/>
                        <a:ea typeface="Times New Roman"/>
                        <a:cs typeface="Times New Roman"/>
                      </a:endParaRPr>
                    </a:p>
                  </a:txBody>
                  <a:tcPr marL="58563" marR="58563" marT="0" marB="0" anchor="ctr">
                    <a:lnL>
                      <a:noFill/>
                    </a:lnL>
                    <a:lnR>
                      <a:noFill/>
                    </a:lnR>
                    <a:lnT>
                      <a:noFill/>
                    </a:lnT>
                    <a:lnB>
                      <a:noFill/>
                    </a:lnB>
                    <a:solidFill>
                      <a:srgbClr val="FFFFFF"/>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b="1" dirty="0" smtClean="0"/>
              <a:t>Map Data</a:t>
            </a:r>
          </a:p>
          <a:p>
            <a:pPr>
              <a:buNone/>
            </a:pPr>
            <a:r>
              <a:rPr lang="en-US" b="1" dirty="0" smtClean="0"/>
              <a:t>                    </a:t>
            </a:r>
            <a:r>
              <a:rPr lang="en-US" sz="2400" b="1" dirty="0" smtClean="0"/>
              <a:t>Map of </a:t>
            </a:r>
            <a:r>
              <a:rPr lang="en-US" sz="2400" b="1" dirty="0" err="1" smtClean="0"/>
              <a:t>Arambagh</a:t>
            </a:r>
            <a:r>
              <a:rPr lang="en-US" sz="2400" b="1" dirty="0" smtClean="0"/>
              <a:t> Block (Scale 1:50,000)</a:t>
            </a:r>
          </a:p>
          <a:p>
            <a:endParaRPr lang="en-US" b="1" dirty="0" smtClean="0"/>
          </a:p>
          <a:p>
            <a:endParaRPr lang="en-US" dirty="0"/>
          </a:p>
        </p:txBody>
      </p:sp>
      <p:pic>
        <p:nvPicPr>
          <p:cNvPr id="4" name="Picture 3" descr="E:\GIS Arambagh\Corrected\arambagh.JPG"/>
          <p:cNvPicPr/>
          <p:nvPr/>
        </p:nvPicPr>
        <p:blipFill>
          <a:blip r:embed="rId2" cstate="print"/>
          <a:srcRect/>
          <a:stretch>
            <a:fillRect/>
          </a:stretch>
        </p:blipFill>
        <p:spPr bwMode="auto">
          <a:xfrm>
            <a:off x="2514600" y="1905000"/>
            <a:ext cx="4800600" cy="42672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APPLICATION OF ARC VIEW IN GIS</a:t>
            </a:r>
            <a:br>
              <a:rPr lang="en-US" b="1"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Arc View is a useful software or desktop GIS and mapping. It is a product of Environmental System Research Institute (ESRI). Arc view GIS is a powerful software that provides for visualizing, querying, exploring, and analyzing data geographically. Arc view is a powerful GIS tool that can display information (which resides locally or over a distributed network), read spatial and tabular information from a variety of data formats, access external databases, produced thematic maps (use colors and symbols to represent features based upon their attributes), perform spatial queries, connect spatial information to data attributes, provides several analytical tools and allows for a high degree of customization using Avenue. Using Arc View, we can understand the geographical context of our data, allowing us to see relationship and identify patterns in new ways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smtClean="0"/>
              <a:t>Roads in the Block</a:t>
            </a:r>
          </a:p>
          <a:p>
            <a:endParaRPr lang="en-US" dirty="0"/>
          </a:p>
        </p:txBody>
      </p:sp>
      <p:pic>
        <p:nvPicPr>
          <p:cNvPr id="29698" name="Picture 2" descr="I:\sessional projent\untitled5.PNG"/>
          <p:cNvPicPr>
            <a:picLocks noChangeAspect="1" noChangeArrowheads="1"/>
          </p:cNvPicPr>
          <p:nvPr/>
        </p:nvPicPr>
        <p:blipFill>
          <a:blip r:embed="rId2"/>
          <a:srcRect/>
          <a:stretch>
            <a:fillRect/>
          </a:stretch>
        </p:blipFill>
        <p:spPr bwMode="auto">
          <a:xfrm>
            <a:off x="2057400" y="2133600"/>
            <a:ext cx="5167312" cy="47244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4525963"/>
          </a:xfrm>
        </p:spPr>
        <p:txBody>
          <a:bodyPr/>
          <a:lstStyle/>
          <a:p>
            <a:r>
              <a:rPr lang="en-US" dirty="0" smtClean="0"/>
              <a:t>Attribute table</a:t>
            </a:r>
          </a:p>
          <a:p>
            <a:endParaRPr lang="en-US" dirty="0"/>
          </a:p>
        </p:txBody>
      </p:sp>
      <p:pic>
        <p:nvPicPr>
          <p:cNvPr id="5" name="Picture 2" descr="E:\sessional projent\Results\untitled.PNG"/>
          <p:cNvPicPr>
            <a:picLocks noChangeAspect="1" noChangeArrowheads="1"/>
          </p:cNvPicPr>
          <p:nvPr/>
        </p:nvPicPr>
        <p:blipFill>
          <a:blip r:embed="rId2"/>
          <a:srcRect/>
          <a:stretch>
            <a:fillRect/>
          </a:stretch>
        </p:blipFill>
        <p:spPr bwMode="auto">
          <a:xfrm>
            <a:off x="533400" y="1752600"/>
            <a:ext cx="7924800" cy="4455524"/>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4525963"/>
          </a:xfrm>
        </p:spPr>
        <p:txBody>
          <a:bodyPr/>
          <a:lstStyle/>
          <a:p>
            <a:r>
              <a:rPr lang="en-US" dirty="0" smtClean="0"/>
              <a:t>Inventory Data of road T11</a:t>
            </a:r>
          </a:p>
          <a:p>
            <a:endParaRPr lang="en-US" dirty="0"/>
          </a:p>
        </p:txBody>
      </p:sp>
      <p:pic>
        <p:nvPicPr>
          <p:cNvPr id="5" name="Picture 2" descr="E:\sessional projent\Results\untitled3.PNG"/>
          <p:cNvPicPr>
            <a:picLocks noChangeAspect="1" noChangeArrowheads="1"/>
          </p:cNvPicPr>
          <p:nvPr/>
        </p:nvPicPr>
        <p:blipFill>
          <a:blip r:embed="rId2"/>
          <a:srcRect/>
          <a:stretch>
            <a:fillRect/>
          </a:stretch>
        </p:blipFill>
        <p:spPr bwMode="auto">
          <a:xfrm>
            <a:off x="762000" y="1524000"/>
            <a:ext cx="7542395" cy="4240526"/>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INTRODUCTION</a:t>
            </a:r>
            <a:r>
              <a:rPr lang="en-US" dirty="0" smtClean="0"/>
              <a:t/>
            </a:r>
            <a:br>
              <a:rPr lang="en-US" dirty="0" smtClean="0"/>
            </a:br>
            <a:endParaRPr lang="en-US" dirty="0"/>
          </a:p>
        </p:txBody>
      </p:sp>
      <p:sp>
        <p:nvSpPr>
          <p:cNvPr id="3" name="Content Placeholder 2"/>
          <p:cNvSpPr>
            <a:spLocks noGrp="1"/>
          </p:cNvSpPr>
          <p:nvPr>
            <p:ph idx="1"/>
          </p:nvPr>
        </p:nvSpPr>
        <p:spPr>
          <a:xfrm>
            <a:off x="457200" y="1143000"/>
            <a:ext cx="8229600" cy="4983163"/>
          </a:xfrm>
        </p:spPr>
        <p:txBody>
          <a:bodyPr/>
          <a:lstStyle/>
          <a:p>
            <a:pPr>
              <a:buNone/>
            </a:pPr>
            <a:r>
              <a:rPr lang="en-US" b="1" dirty="0" smtClean="0"/>
              <a:t>   General</a:t>
            </a:r>
          </a:p>
          <a:p>
            <a:r>
              <a:rPr lang="en-US" dirty="0" smtClean="0"/>
              <a:t>The development of any country depends on the infrastructural facilities available therein. Good road network facilities plays major role here.</a:t>
            </a:r>
          </a:p>
          <a:p>
            <a:r>
              <a:rPr lang="en-US" dirty="0" smtClean="0"/>
              <a:t>Over the last few decades, lack of transportation infrastructure has affected the economic growth and development of India.</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 Realizing this fact an ambitious and biggest ever infrastructure development project in India (expected cost of $26 billion) named as </a:t>
            </a:r>
            <a:r>
              <a:rPr lang="en-US" dirty="0" err="1" smtClean="0"/>
              <a:t>Pradhan</a:t>
            </a:r>
            <a:r>
              <a:rPr lang="en-US" dirty="0" smtClean="0"/>
              <a:t> </a:t>
            </a:r>
            <a:r>
              <a:rPr lang="en-US" dirty="0" err="1" smtClean="0"/>
              <a:t>Mantri</a:t>
            </a:r>
            <a:r>
              <a:rPr lang="en-US" dirty="0" smtClean="0"/>
              <a:t> Gram </a:t>
            </a:r>
            <a:r>
              <a:rPr lang="en-US" dirty="0" err="1" smtClean="0"/>
              <a:t>Sadak</a:t>
            </a:r>
            <a:r>
              <a:rPr lang="en-US" dirty="0" smtClean="0"/>
              <a:t> </a:t>
            </a:r>
            <a:r>
              <a:rPr lang="en-US" dirty="0" err="1" smtClean="0"/>
              <a:t>Yojna</a:t>
            </a:r>
            <a:r>
              <a:rPr lang="en-US" dirty="0" smtClean="0"/>
              <a:t> (PMGSY) under ministry of Rural Development was conceptualized and launched on 25th December, 2000. to provide connectivity to unconnected rural habitations as part of a poverty eradication measure.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lstStyle/>
          <a:p>
            <a:r>
              <a:rPr lang="en-US" dirty="0" smtClean="0"/>
              <a:t>In the present study, an attempt is being made to develop an information system for road network planning using GIS for a particular block in rural area under PMGSY program.</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r>
              <a:rPr lang="en-US" b="1" dirty="0" smtClean="0"/>
              <a:t>Condition of </a:t>
            </a:r>
            <a:r>
              <a:rPr lang="en-US" sz="3500" b="1" dirty="0" smtClean="0"/>
              <a:t>road</a:t>
            </a:r>
            <a:r>
              <a:rPr lang="en-US" b="1" dirty="0" smtClean="0"/>
              <a:t> network of India</a:t>
            </a:r>
          </a:p>
          <a:p>
            <a:pPr>
              <a:buNone/>
            </a:pPr>
            <a:r>
              <a:rPr lang="en-US" sz="3000" b="1" dirty="0" smtClean="0"/>
              <a:t>   Indian Road Network</a:t>
            </a:r>
            <a:endParaRPr lang="en-US" sz="3000" dirty="0" smtClean="0"/>
          </a:p>
          <a:p>
            <a:pPr>
              <a:buNone/>
            </a:pPr>
            <a:r>
              <a:rPr lang="en-US" b="1" dirty="0" smtClean="0"/>
              <a:t>   </a:t>
            </a:r>
            <a:r>
              <a:rPr lang="en-US" b="1" u="sng" dirty="0" smtClean="0"/>
              <a:t>Class</a:t>
            </a:r>
            <a:r>
              <a:rPr lang="en-US" b="1" dirty="0" smtClean="0">
                <a:hlinkClick r:id="rId2"/>
              </a:rPr>
              <a:t> </a:t>
            </a:r>
            <a:r>
              <a:rPr lang="en-US" b="1" dirty="0" smtClean="0"/>
              <a:t>				        </a:t>
            </a:r>
            <a:r>
              <a:rPr lang="en-US" b="1" u="sng" dirty="0" smtClean="0"/>
              <a:t>Length (km)</a:t>
            </a:r>
            <a:r>
              <a:rPr lang="en-US" b="1" dirty="0" smtClean="0"/>
              <a:t> </a:t>
            </a:r>
            <a:endParaRPr lang="en-US" dirty="0" smtClean="0"/>
          </a:p>
          <a:p>
            <a:pPr>
              <a:buNone/>
            </a:pPr>
            <a:r>
              <a:rPr lang="en-US" dirty="0" smtClean="0"/>
              <a:t>    Major district roads 		470,000 </a:t>
            </a:r>
          </a:p>
          <a:p>
            <a:pPr>
              <a:buNone/>
            </a:pPr>
            <a:r>
              <a:rPr lang="en-US" dirty="0" smtClean="0"/>
              <a:t>    National Highways/Expressways 66,754 </a:t>
            </a:r>
          </a:p>
          <a:p>
            <a:pPr>
              <a:buNone/>
            </a:pPr>
            <a:r>
              <a:rPr lang="en-US" dirty="0" smtClean="0"/>
              <a:t>    Rural &amp; other roads 		2,650,000 </a:t>
            </a:r>
          </a:p>
          <a:p>
            <a:pPr>
              <a:buNone/>
            </a:pPr>
            <a:r>
              <a:rPr lang="en-US" dirty="0" smtClean="0"/>
              <a:t>    State Highways 		           128,000 </a:t>
            </a:r>
          </a:p>
          <a:p>
            <a:pPr>
              <a:buNone/>
            </a:pPr>
            <a:r>
              <a:rPr lang="en-US" b="1" dirty="0" smtClean="0"/>
              <a:t>    Total (approx)</a:t>
            </a:r>
            <a:r>
              <a:rPr lang="en-US" dirty="0" smtClean="0"/>
              <a:t> 			 </a:t>
            </a:r>
            <a:r>
              <a:rPr lang="en-US" b="1" dirty="0" smtClean="0"/>
              <a:t>3,314,754</a:t>
            </a: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r>
              <a:rPr lang="en-US" dirty="0" smtClean="0"/>
              <a:t>By acting as the link between the rural and urban areas, the State Highways and Major District Roads contribute significantly to the development of the rural economy and industrial growth of the country. It is estimated that the secondary system carries about 40 per cent of the total road traffic and comprises about 20% of the total road length</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buNone/>
            </a:pPr>
            <a:r>
              <a:rPr lang="en-US" b="1" dirty="0" smtClean="0"/>
              <a:t>    </a:t>
            </a:r>
            <a:r>
              <a:rPr lang="en-US" b="1" dirty="0" err="1" smtClean="0"/>
              <a:t>Pradhan</a:t>
            </a:r>
            <a:r>
              <a:rPr lang="en-US" b="1" dirty="0" smtClean="0"/>
              <a:t> </a:t>
            </a:r>
            <a:r>
              <a:rPr lang="en-US" b="1" dirty="0" err="1" smtClean="0"/>
              <a:t>Mantri</a:t>
            </a:r>
            <a:r>
              <a:rPr lang="en-US" b="1" dirty="0" smtClean="0"/>
              <a:t> Gram </a:t>
            </a:r>
            <a:r>
              <a:rPr lang="en-US" b="1" dirty="0" err="1" smtClean="0"/>
              <a:t>Sadak</a:t>
            </a:r>
            <a:r>
              <a:rPr lang="en-US" b="1" dirty="0" smtClean="0"/>
              <a:t> </a:t>
            </a:r>
            <a:r>
              <a:rPr lang="en-US" b="1" dirty="0" err="1" smtClean="0"/>
              <a:t>Yojana</a:t>
            </a:r>
            <a:r>
              <a:rPr lang="en-US" b="1" dirty="0" smtClean="0"/>
              <a:t> (PMGSY)</a:t>
            </a:r>
            <a:endParaRPr lang="en-US" dirty="0" smtClean="0"/>
          </a:p>
          <a:p>
            <a:r>
              <a:rPr lang="en-US" dirty="0" smtClean="0"/>
              <a:t>The primary objective of the PMGSY is to provide Connectivity, by way of an All-weather Road </a:t>
            </a:r>
          </a:p>
          <a:p>
            <a:r>
              <a:rPr lang="en-US" dirty="0" smtClean="0"/>
              <a:t>The PMGSY will permit the </a:t>
            </a:r>
            <a:r>
              <a:rPr lang="en-US" dirty="0" err="1" smtClean="0"/>
              <a:t>Upgradation</a:t>
            </a:r>
            <a:r>
              <a:rPr lang="en-US" dirty="0" smtClean="0"/>
              <a: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*Attempt made to study the road network of </a:t>
            </a:r>
            <a:r>
              <a:rPr lang="en-US" b="1" dirty="0" err="1" smtClean="0"/>
              <a:t>Arambagh</a:t>
            </a:r>
            <a:r>
              <a:rPr lang="en-US" b="1" dirty="0" smtClean="0"/>
              <a:t> block using GIS</a:t>
            </a:r>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GEOGRAPHIC INFORMATION SYSTEMS (GIS)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Geographic information systems (GIS) or geospatial information systems  is a set of tools that captures, stores, analyzes, manages, and presents data that are linked to location(s).</a:t>
            </a:r>
          </a:p>
          <a:p>
            <a:r>
              <a:rPr lang="en-US" dirty="0" smtClean="0"/>
              <a:t>Raster and vector are the two basic data structures for storing and manipulating images and graphics data on a computer. All of the major GIS (Geographic Information Systems) and software packages available today are primarily based on one of the two structures.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784</Words>
  <Application>Microsoft Office PowerPoint</Application>
  <PresentationFormat>On-screen Show (4:3)</PresentationFormat>
  <Paragraphs>143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Application of GIS in Road Network Inventory</vt:lpstr>
      <vt:lpstr>INTRODUCTION </vt:lpstr>
      <vt:lpstr>Slide 3</vt:lpstr>
      <vt:lpstr>Slide 4</vt:lpstr>
      <vt:lpstr>Slide 5</vt:lpstr>
      <vt:lpstr>Slide 6</vt:lpstr>
      <vt:lpstr>Slide 7</vt:lpstr>
      <vt:lpstr>Slide 8</vt:lpstr>
      <vt:lpstr>GEOGRAPHIC INFORMATION SYSTEMS (GIS)</vt:lpstr>
      <vt:lpstr>Slide 10</vt:lpstr>
      <vt:lpstr>OBJECTIVE</vt:lpstr>
      <vt:lpstr>PRESENT STUDY</vt:lpstr>
      <vt:lpstr>Slide 13</vt:lpstr>
      <vt:lpstr>Slide 14</vt:lpstr>
      <vt:lpstr>Slide 15</vt:lpstr>
      <vt:lpstr>APPLICATION OF ARC VIEW IN GIS </vt:lpstr>
      <vt:lpstr>RESULTS</vt:lpstr>
      <vt:lpstr>Slide 18</vt:lpstr>
      <vt:lpstr>Slide 19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dc:title>
  <dc:creator/>
  <cp:lastModifiedBy>CE</cp:lastModifiedBy>
  <cp:revision>9</cp:revision>
  <dcterms:created xsi:type="dcterms:W3CDTF">2006-08-16T00:00:00Z</dcterms:created>
  <dcterms:modified xsi:type="dcterms:W3CDTF">2010-12-20T09:46:18Z</dcterms:modified>
</cp:coreProperties>
</file>