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60" r:id="rId6"/>
    <p:sldId id="261" r:id="rId7"/>
    <p:sldId id="264" r:id="rId8"/>
    <p:sldId id="263" r:id="rId9"/>
    <p:sldId id="265" r:id="rId10"/>
    <p:sldId id="267" r:id="rId11"/>
    <p:sldId id="266" r:id="rId12"/>
    <p:sldId id="270" r:id="rId13"/>
    <p:sldId id="268" r:id="rId14"/>
    <p:sldId id="271"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8AEF7-B002-1B00-6BB8-E3E4C6082725}" v="328" dt="2019-10-04T12:50:01.297"/>
    <p1510:client id="{40548E34-8351-CE1B-3A72-3156F1385351}" v="19" dt="2019-10-04T11:34:09.317"/>
    <p1510:client id="{6D2D237D-7D9B-51AA-6E21-DC2A2252FEB1}" v="1568" dt="2019-10-04T10:20:29.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29" autoAdjust="0"/>
    <p:restoredTop sz="94660"/>
  </p:normalViewPr>
  <p:slideViewPr>
    <p:cSldViewPr snapToGrid="0">
      <p:cViewPr>
        <p:scale>
          <a:sx n="70" d="100"/>
          <a:sy n="70" d="100"/>
        </p:scale>
        <p:origin x="196"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B4FADE2-7CAC-4B55-A442-BBA0A875DB2D}"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409150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4FADE2-7CAC-4B55-A442-BBA0A875DB2D}"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34495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4FADE2-7CAC-4B55-A442-BBA0A875DB2D}"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380804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4FADE2-7CAC-4B55-A442-BBA0A875DB2D}"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289885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FADE2-7CAC-4B55-A442-BBA0A875DB2D}" type="datetimeFigureOut">
              <a:rPr lang="en-GB" smtClean="0"/>
              <a:t>04/10/2019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420540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B4FADE2-7CAC-4B55-A442-BBA0A875DB2D}" type="datetimeFigureOut">
              <a:rPr lang="en-GB" smtClean="0"/>
              <a:t>04/10/2019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252279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B4FADE2-7CAC-4B55-A442-BBA0A875DB2D}" type="datetimeFigureOut">
              <a:rPr lang="en-GB" smtClean="0"/>
              <a:t>04/10/2019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164547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B4FADE2-7CAC-4B55-A442-BBA0A875DB2D}" type="datetimeFigureOut">
              <a:rPr lang="en-GB" smtClean="0"/>
              <a:t>04/10/2019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381794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FADE2-7CAC-4B55-A442-BBA0A875DB2D}" type="datetimeFigureOut">
              <a:rPr lang="en-GB" smtClean="0"/>
              <a:t>04/10/2019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403716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4FADE2-7CAC-4B55-A442-BBA0A875DB2D}" type="datetimeFigureOut">
              <a:rPr lang="en-GB" smtClean="0"/>
              <a:t>04/10/2019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231008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4FADE2-7CAC-4B55-A442-BBA0A875DB2D}" type="datetimeFigureOut">
              <a:rPr lang="en-GB" smtClean="0"/>
              <a:t>04/10/2019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F0FF5-B688-4D7F-9DAC-1669622E521C}" type="slidenum">
              <a:rPr lang="en-GB" smtClean="0"/>
              <a:t>‹#›</a:t>
            </a:fld>
            <a:endParaRPr lang="en-GB"/>
          </a:p>
        </p:txBody>
      </p:sp>
    </p:spTree>
    <p:extLst>
      <p:ext uri="{BB962C8B-B14F-4D97-AF65-F5344CB8AC3E}">
        <p14:creationId xmlns:p14="http://schemas.microsoft.com/office/powerpoint/2010/main" val="210873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FADE2-7CAC-4B55-A442-BBA0A875DB2D}" type="datetimeFigureOut">
              <a:rPr lang="en-GB" smtClean="0"/>
              <a:t>04/10/2019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F0FF5-B688-4D7F-9DAC-1669622E521C}" type="slidenum">
              <a:rPr lang="en-GB" smtClean="0"/>
              <a:t>‹#›</a:t>
            </a:fld>
            <a:endParaRPr lang="en-GB"/>
          </a:p>
        </p:txBody>
      </p:sp>
    </p:spTree>
    <p:extLst>
      <p:ext uri="{BB962C8B-B14F-4D97-AF65-F5344CB8AC3E}">
        <p14:creationId xmlns:p14="http://schemas.microsoft.com/office/powerpoint/2010/main" val="3553565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5"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p:cNvSpPr>
            <a:spLocks noGrp="1"/>
          </p:cNvSpPr>
          <p:nvPr>
            <p:ph type="subTitle" idx="1"/>
          </p:nvPr>
        </p:nvSpPr>
        <p:spPr>
          <a:xfrm>
            <a:off x="1524000" y="4495800"/>
            <a:ext cx="9144000" cy="1703294"/>
          </a:xfrm>
        </p:spPr>
        <p:txBody>
          <a:bodyPr vert="horz" lIns="91440" tIns="45720" rIns="91440" bIns="45720" rtlCol="0" anchor="t">
            <a:noAutofit/>
          </a:bodyPr>
          <a:lstStyle/>
          <a:p>
            <a:r>
              <a:rPr lang="en-GB" sz="1800" dirty="0"/>
              <a:t>Devon K. Barrow</a:t>
            </a:r>
            <a:br>
              <a:rPr lang="en-GB" sz="1800" dirty="0"/>
            </a:br>
            <a:r>
              <a:rPr lang="en-GB" sz="1800" dirty="0">
                <a:cs typeface="Calibri"/>
              </a:rPr>
              <a:t>University of Birmingham</a:t>
            </a:r>
            <a:endParaRPr lang="en-US" sz="1800" dirty="0">
              <a:cs typeface="Calibri" panose="020F0502020204030204"/>
            </a:endParaRPr>
          </a:p>
          <a:p>
            <a:endParaRPr lang="en-GB" sz="1800" dirty="0"/>
          </a:p>
          <a:p>
            <a:r>
              <a:rPr lang="en-GB" sz="1800" dirty="0"/>
              <a:t>Lawrence Nicholson</a:t>
            </a:r>
            <a:r>
              <a:rPr lang="en-GB" sz="1800" dirty="0">
                <a:cs typeface="Calibri"/>
              </a:rPr>
              <a:t/>
            </a:r>
            <a:br>
              <a:rPr lang="en-GB" sz="1800" dirty="0">
                <a:cs typeface="Calibri"/>
              </a:rPr>
            </a:br>
            <a:r>
              <a:rPr lang="en-GB" sz="1800" dirty="0">
                <a:cs typeface="Calibri"/>
              </a:rPr>
              <a:t>University of West Indies</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GB" sz="3100" dirty="0">
                <a:solidFill>
                  <a:schemeClr val="bg2"/>
                </a:solidFill>
              </a:rPr>
              <a:t>Stimulating data science research within Jamaica </a:t>
            </a:r>
            <a:r>
              <a:rPr lang="en-GB" sz="3100" dirty="0"/>
              <a:t/>
            </a:r>
            <a:br>
              <a:rPr lang="en-GB" sz="3100" dirty="0"/>
            </a:br>
            <a:r>
              <a:rPr lang="en-GB" sz="2400" dirty="0">
                <a:solidFill>
                  <a:schemeClr val="bg2"/>
                </a:solidFill>
              </a:rPr>
              <a:t>… and other Caribbean Small Island Developing States (SIDS).</a:t>
            </a:r>
          </a:p>
        </p:txBody>
      </p:sp>
    </p:spTree>
    <p:extLst>
      <p:ext uri="{BB962C8B-B14F-4D97-AF65-F5344CB8AC3E}">
        <p14:creationId xmlns:p14="http://schemas.microsoft.com/office/powerpoint/2010/main" val="36309467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9BCC-29C4-4893-807E-3280E4379399}"/>
              </a:ext>
            </a:extLst>
          </p:cNvPr>
          <p:cNvSpPr>
            <a:spLocks noGrp="1"/>
          </p:cNvSpPr>
          <p:nvPr>
            <p:ph type="title"/>
          </p:nvPr>
        </p:nvSpPr>
        <p:spPr/>
        <p:txBody>
          <a:bodyPr/>
          <a:lstStyle/>
          <a:p>
            <a:r>
              <a:rPr lang="en-GB" dirty="0">
                <a:cs typeface="Calibri Light"/>
              </a:rPr>
              <a:t>Motivation</a:t>
            </a:r>
            <a:endParaRPr lang="en-GB" dirty="0"/>
          </a:p>
        </p:txBody>
      </p:sp>
      <p:sp>
        <p:nvSpPr>
          <p:cNvPr id="3" name="Content Placeholder 2">
            <a:extLst>
              <a:ext uri="{FF2B5EF4-FFF2-40B4-BE49-F238E27FC236}">
                <a16:creationId xmlns:a16="http://schemas.microsoft.com/office/drawing/2014/main" id="{8B2863E0-9500-484B-8D98-8DD9070AB0EA}"/>
              </a:ext>
            </a:extLst>
          </p:cNvPr>
          <p:cNvSpPr>
            <a:spLocks noGrp="1"/>
          </p:cNvSpPr>
          <p:nvPr>
            <p:ph idx="1"/>
          </p:nvPr>
        </p:nvSpPr>
        <p:spPr/>
        <p:txBody>
          <a:bodyPr vert="horz" lIns="91440" tIns="45720" rIns="91440" bIns="45720" rtlCol="0" anchor="t">
            <a:normAutofit fontScale="85000" lnSpcReduction="20000"/>
          </a:bodyPr>
          <a:lstStyle/>
          <a:p>
            <a:r>
              <a:rPr lang="en-GB" dirty="0">
                <a:ea typeface="+mn-lt"/>
                <a:cs typeface="+mn-lt"/>
              </a:rPr>
              <a:t>For small islands the potential for data science to further sustainable development goals and humanitarian action, and improve human well-being is now well understood.</a:t>
            </a:r>
          </a:p>
          <a:p>
            <a:endParaRPr lang="en-GB" dirty="0">
              <a:ea typeface="+mn-lt"/>
              <a:cs typeface="+mn-lt"/>
            </a:endParaRPr>
          </a:p>
          <a:p>
            <a:r>
              <a:rPr lang="en-GB" dirty="0">
                <a:ea typeface="+mn-lt"/>
                <a:cs typeface="+mn-lt"/>
              </a:rPr>
              <a:t>Most vulnerable: </a:t>
            </a:r>
          </a:p>
          <a:p>
            <a:pPr lvl="1"/>
            <a:r>
              <a:rPr lang="en-GB" dirty="0"/>
              <a:t>Tourism and agriculture sectors</a:t>
            </a:r>
          </a:p>
          <a:p>
            <a:pPr lvl="1"/>
            <a:r>
              <a:rPr lang="en-GB" dirty="0"/>
              <a:t>Climate change</a:t>
            </a:r>
          </a:p>
          <a:p>
            <a:pPr lvl="1"/>
            <a:r>
              <a:rPr lang="en-GB" dirty="0"/>
              <a:t>Lag behind in the adoption of information technology </a:t>
            </a:r>
            <a:endParaRPr lang="en-GB" dirty="0">
              <a:ea typeface="+mn-lt"/>
              <a:cs typeface="+mn-lt"/>
            </a:endParaRPr>
          </a:p>
          <a:p>
            <a:endParaRPr lang="en-GB" dirty="0">
              <a:cs typeface="Calibri"/>
            </a:endParaRPr>
          </a:p>
          <a:p>
            <a:r>
              <a:rPr lang="en-GB" dirty="0">
                <a:cs typeface="Calibri"/>
              </a:rPr>
              <a:t>Challenges</a:t>
            </a:r>
          </a:p>
          <a:p>
            <a:pPr lvl="1"/>
            <a:r>
              <a:rPr lang="en-GB" dirty="0"/>
              <a:t>High costs of training and technology</a:t>
            </a:r>
          </a:p>
          <a:p>
            <a:pPr lvl="1"/>
            <a:r>
              <a:rPr lang="en-GB" dirty="0"/>
              <a:t>Lack of sufficient resources for investment</a:t>
            </a:r>
          </a:p>
          <a:p>
            <a:pPr lvl="1"/>
            <a:r>
              <a:rPr lang="en-GB" b="1" dirty="0">
                <a:solidFill>
                  <a:srgbClr val="002060"/>
                </a:solidFill>
              </a:rPr>
              <a:t>*** Limited cooperation among private/public sector and the academic/research community ***</a:t>
            </a:r>
            <a:endParaRPr lang="en-GB" b="1" dirty="0">
              <a:solidFill>
                <a:srgbClr val="002060"/>
              </a:solidFill>
              <a:cs typeface="Calibri"/>
            </a:endParaRPr>
          </a:p>
        </p:txBody>
      </p:sp>
      <p:sp>
        <p:nvSpPr>
          <p:cNvPr id="4" name="Rectangle 3"/>
          <p:cNvSpPr/>
          <p:nvPr/>
        </p:nvSpPr>
        <p:spPr>
          <a:xfrm>
            <a:off x="838201" y="6242125"/>
            <a:ext cx="10657114" cy="646331"/>
          </a:xfrm>
          <a:prstGeom prst="rect">
            <a:avLst/>
          </a:prstGeom>
        </p:spPr>
        <p:txBody>
          <a:bodyPr wrap="square">
            <a:spAutoFit/>
          </a:bodyPr>
          <a:lstStyle/>
          <a:p>
            <a:r>
              <a:rPr lang="en-GB" i="1" dirty="0">
                <a:latin typeface="Calibri" panose="020F0502020204030204" pitchFamily="34" charset="0"/>
                <a:ea typeface="Times New Roman" panose="02020603050405020304" pitchFamily="18" charset="0"/>
              </a:rPr>
              <a:t>Jamaica and other SIDS have called for a “data revolution” in the implementation of sustainable development goals [Source: UN Sustainable Development Programme]</a:t>
            </a:r>
            <a:endParaRPr lang="en-GB" i="1" dirty="0"/>
          </a:p>
        </p:txBody>
      </p:sp>
    </p:spTree>
    <p:extLst>
      <p:ext uri="{BB962C8B-B14F-4D97-AF65-F5344CB8AC3E}">
        <p14:creationId xmlns:p14="http://schemas.microsoft.com/office/powerpoint/2010/main" val="1093792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02F3C71-C981-4614-98EA-D6C494F809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39BCC-29C4-4893-807E-3280E4379399}"/>
              </a:ext>
            </a:extLst>
          </p:cNvPr>
          <p:cNvSpPr>
            <a:spLocks noGrp="1"/>
          </p:cNvSpPr>
          <p:nvPr>
            <p:ph type="title"/>
          </p:nvPr>
        </p:nvSpPr>
        <p:spPr>
          <a:xfrm>
            <a:off x="821516" y="640263"/>
            <a:ext cx="6204984" cy="1344975"/>
          </a:xfrm>
        </p:spPr>
        <p:txBody>
          <a:bodyPr>
            <a:normAutofit/>
          </a:bodyPr>
          <a:lstStyle/>
          <a:p>
            <a:r>
              <a:rPr lang="en-GB" sz="4000">
                <a:cs typeface="Calibri Light"/>
              </a:rPr>
              <a:t>Principle collaboration</a:t>
            </a:r>
            <a:endParaRPr lang="en-GB" sz="4000"/>
          </a:p>
        </p:txBody>
      </p:sp>
      <p:sp>
        <p:nvSpPr>
          <p:cNvPr id="3" name="Content Placeholder 2">
            <a:extLst>
              <a:ext uri="{FF2B5EF4-FFF2-40B4-BE49-F238E27FC236}">
                <a16:creationId xmlns:a16="http://schemas.microsoft.com/office/drawing/2014/main" id="{8B2863E0-9500-484B-8D98-8DD9070AB0EA}"/>
              </a:ext>
            </a:extLst>
          </p:cNvPr>
          <p:cNvSpPr>
            <a:spLocks noGrp="1"/>
          </p:cNvSpPr>
          <p:nvPr>
            <p:ph idx="1"/>
          </p:nvPr>
        </p:nvSpPr>
        <p:spPr>
          <a:xfrm>
            <a:off x="821515" y="2121762"/>
            <a:ext cx="6204984" cy="3964511"/>
          </a:xfrm>
        </p:spPr>
        <p:txBody>
          <a:bodyPr vert="horz" lIns="91440" tIns="45720" rIns="91440" bIns="45720" rtlCol="0" anchor="t">
            <a:normAutofit fontScale="92500" lnSpcReduction="20000"/>
          </a:bodyPr>
          <a:lstStyle/>
          <a:p>
            <a:r>
              <a:rPr lang="en-GB" sz="1600">
                <a:ea typeface="+mn-lt"/>
                <a:cs typeface="+mn-lt"/>
              </a:rPr>
              <a:t>University of the West Indies, </a:t>
            </a:r>
            <a:r>
              <a:rPr lang="en-GB" sz="1600"/>
              <a:t>501–600 THE World Rankings, 32</a:t>
            </a:r>
            <a:r>
              <a:rPr lang="en-GB" sz="1600" baseline="30000"/>
              <a:t>nd</a:t>
            </a:r>
            <a:r>
              <a:rPr lang="en-GB" sz="1600"/>
              <a:t> Latin America</a:t>
            </a:r>
            <a:endParaRPr lang="en-US"/>
          </a:p>
          <a:p>
            <a:r>
              <a:rPr lang="en-GB" sz="1600">
                <a:ea typeface="+mn-lt"/>
                <a:cs typeface="+mn-lt"/>
              </a:rPr>
              <a:t>23,305 students, 22.2 student/staff ratio, 71:29 females/males</a:t>
            </a:r>
          </a:p>
          <a:p>
            <a:r>
              <a:rPr lang="en-GB" sz="1600"/>
              <a:t>One of </a:t>
            </a:r>
            <a:r>
              <a:rPr lang="en-GB" sz="1600" i="1"/>
              <a:t>only </a:t>
            </a:r>
            <a:r>
              <a:rPr lang="en-GB" sz="1600"/>
              <a:t>two regional universities in the world.</a:t>
            </a:r>
          </a:p>
          <a:p>
            <a:r>
              <a:rPr lang="en-GB" sz="1600"/>
              <a:t>More than 20 current and former Caribbean Prime Ministers and Heads of State are UWI alumni.</a:t>
            </a:r>
          </a:p>
          <a:p>
            <a:r>
              <a:rPr lang="en-GB" sz="1600"/>
              <a:t>They have produced two of the four Nobel Laureates of Caribbean descent, Derek A. Walcott (Nobel Prize for Literature, 1992) and Sir Arthur Lewis (Nobel Prize for Economics, 1979). </a:t>
            </a:r>
          </a:p>
          <a:p>
            <a:endParaRPr lang="en-GB" sz="1600"/>
          </a:p>
          <a:p>
            <a:endParaRPr lang="en-GB" sz="1600" dirty="0"/>
          </a:p>
          <a:p>
            <a:r>
              <a:rPr lang="en-GB" sz="1600" b="1"/>
              <a:t>Principle contact: </a:t>
            </a:r>
          </a:p>
          <a:p>
            <a:pPr fontAlgn="base"/>
            <a:r>
              <a:rPr lang="en-GB" sz="1600"/>
              <a:t>Mona School of Business and Management</a:t>
            </a:r>
          </a:p>
          <a:p>
            <a:pPr fontAlgn="base"/>
            <a:r>
              <a:rPr lang="en-GB" sz="1600"/>
              <a:t>Dr Lawrence Nicholson | Unit Head and Senior Lecturer, Decision Sciences &amp; Information Systems (DSIS)</a:t>
            </a:r>
            <a:endParaRPr lang="en-GB" sz="1600">
              <a:cs typeface="Calibri"/>
            </a:endParaRPr>
          </a:p>
        </p:txBody>
      </p:sp>
      <p:pic>
        <p:nvPicPr>
          <p:cNvPr id="5" name="Picture 5">
            <a:extLst>
              <a:ext uri="{FF2B5EF4-FFF2-40B4-BE49-F238E27FC236}">
                <a16:creationId xmlns:a16="http://schemas.microsoft.com/office/drawing/2014/main" id="{674E275A-AA4E-4468-9863-8E726E2C10BE}"/>
              </a:ext>
            </a:extLst>
          </p:cNvPr>
          <p:cNvPicPr>
            <a:picLocks noChangeAspect="1"/>
          </p:cNvPicPr>
          <p:nvPr/>
        </p:nvPicPr>
        <p:blipFill rotWithShape="1">
          <a:blip r:embed="rId2"/>
          <a:srcRect l="957" r="1126" b="1"/>
          <a:stretch/>
        </p:blipFill>
        <p:spPr>
          <a:xfrm>
            <a:off x="8140150" y="318282"/>
            <a:ext cx="3375718" cy="3434686"/>
          </a:xfrm>
          <a:prstGeom prst="rect">
            <a:avLst/>
          </a:prstGeom>
        </p:spPr>
      </p:pic>
      <p:pic>
        <p:nvPicPr>
          <p:cNvPr id="7" name="Picture 7" descr="A person wearing a suit and tie&#10;&#10;Description generated with very high confidence">
            <a:extLst>
              <a:ext uri="{FF2B5EF4-FFF2-40B4-BE49-F238E27FC236}">
                <a16:creationId xmlns:a16="http://schemas.microsoft.com/office/drawing/2014/main" id="{39AF24ED-D5BC-45B1-A882-DE8A7F47D324}"/>
              </a:ext>
            </a:extLst>
          </p:cNvPr>
          <p:cNvPicPr>
            <a:picLocks noChangeAspect="1"/>
          </p:cNvPicPr>
          <p:nvPr/>
        </p:nvPicPr>
        <p:blipFill>
          <a:blip r:embed="rId3"/>
          <a:stretch>
            <a:fillRect/>
          </a:stretch>
        </p:blipFill>
        <p:spPr>
          <a:xfrm>
            <a:off x="8982309" y="4057223"/>
            <a:ext cx="1748266" cy="2160696"/>
          </a:xfrm>
          <a:prstGeom prst="rect">
            <a:avLst/>
          </a:prstGeom>
        </p:spPr>
      </p:pic>
    </p:spTree>
    <p:extLst>
      <p:ext uri="{BB962C8B-B14F-4D97-AF65-F5344CB8AC3E}">
        <p14:creationId xmlns:p14="http://schemas.microsoft.com/office/powerpoint/2010/main" val="259315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 and objectives</a:t>
            </a: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marL="0" indent="0">
              <a:buNone/>
            </a:pPr>
            <a:r>
              <a:rPr lang="en-GB" sz="3100" b="1" dirty="0"/>
              <a:t>The project will focus on three main themes of data science, (1) education, (2) research and (3) application, and will hope to address the following objectives:</a:t>
            </a:r>
          </a:p>
          <a:p>
            <a:pPr lvl="0"/>
            <a:endParaRPr lang="en-GB" dirty="0"/>
          </a:p>
          <a:p>
            <a:pPr marL="514350" indent="-514350">
              <a:buAutoNum type="arabicPeriod"/>
            </a:pPr>
            <a:r>
              <a:rPr lang="en-GB" dirty="0"/>
              <a:t>Provide a forum to foster intensive discussions and free thinking in order to uncover innovative solutions to the challenges facing data science education, research and application in the Jamaica and wider Caribbean region.</a:t>
            </a:r>
            <a:endParaRPr lang="en-GB" dirty="0">
              <a:cs typeface="Calibri" panose="020F0502020204030204"/>
            </a:endParaRPr>
          </a:p>
          <a:p>
            <a:pPr marL="514350" indent="-514350">
              <a:buAutoNum type="arabicPeriod"/>
            </a:pPr>
            <a:endParaRPr lang="en-GB" dirty="0">
              <a:cs typeface="Calibri" panose="020F0502020204030204"/>
            </a:endParaRPr>
          </a:p>
          <a:p>
            <a:pPr marL="514350" indent="-514350">
              <a:buAutoNum type="arabicPeriod"/>
            </a:pPr>
            <a:r>
              <a:rPr lang="en-GB"/>
              <a:t>Establish in the area of data science education, research and application a partnership </a:t>
            </a:r>
            <a:r>
              <a:rPr lang="en-GB" dirty="0"/>
              <a:t>with the University of the West Indies. </a:t>
            </a:r>
            <a:endParaRPr lang="en-GB" dirty="0">
              <a:cs typeface="Calibri" panose="020F0502020204030204"/>
            </a:endParaRPr>
          </a:p>
          <a:p>
            <a:pPr marL="914400" lvl="1" indent="-457200">
              <a:buAutoNum type="arabicPeriod"/>
            </a:pPr>
            <a:endParaRPr lang="en-GB" dirty="0">
              <a:cs typeface="Calibri" panose="020F0502020204030204"/>
            </a:endParaRPr>
          </a:p>
          <a:p>
            <a:pPr marL="514350" indent="-514350">
              <a:buAutoNum type="arabicPeriod"/>
            </a:pPr>
            <a:r>
              <a:rPr lang="en-GB" dirty="0"/>
              <a:t>To develop with the University of the West Indies and other stakeholders (including </a:t>
            </a:r>
            <a:r>
              <a:rPr lang="en-GB"/>
              <a:t>public and private sector organizations) within Jamaica, a set of research proposals </a:t>
            </a:r>
            <a:r>
              <a:rPr lang="en-GB" dirty="0"/>
              <a:t>geared towards understanding and developing capacity in the area of data science education, research and application within the Caribbean region.</a:t>
            </a:r>
            <a:endParaRPr lang="en-GB" dirty="0">
              <a:cs typeface="Calibri" panose="020F0502020204030204"/>
            </a:endParaRPr>
          </a:p>
          <a:p>
            <a:pPr marL="514350" indent="-514350">
              <a:buAutoNum type="arabicPeriod"/>
            </a:pPr>
            <a:endParaRPr lang="en-GB" dirty="0">
              <a:cs typeface="Calibri" panose="020F0502020204030204"/>
            </a:endParaRPr>
          </a:p>
        </p:txBody>
      </p:sp>
    </p:spTree>
    <p:extLst>
      <p:ext uri="{BB962C8B-B14F-4D97-AF65-F5344CB8AC3E}">
        <p14:creationId xmlns:p14="http://schemas.microsoft.com/office/powerpoint/2010/main" val="325970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activities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514350" indent="-514350">
              <a:buFont typeface="+mj-lt"/>
              <a:buAutoNum type="arabicPeriod"/>
            </a:pPr>
            <a:r>
              <a:rPr lang="en-GB"/>
              <a:t>A two-day ‘sandpit’ style event </a:t>
            </a:r>
            <a:endParaRPr lang="en-GB">
              <a:cs typeface="Calibri"/>
            </a:endParaRPr>
          </a:p>
          <a:p>
            <a:endParaRPr lang="en-GB" dirty="0"/>
          </a:p>
          <a:p>
            <a:pPr lvl="1"/>
            <a:r>
              <a:rPr lang="en-GB" dirty="0"/>
              <a:t>Bring together the academic community together with key stakeholders with </a:t>
            </a:r>
            <a:r>
              <a:rPr lang="en-GB"/>
              <a:t>an interest in data science education, research and application.</a:t>
            </a:r>
          </a:p>
          <a:p>
            <a:pPr lvl="1"/>
            <a:endParaRPr lang="en-GB" dirty="0">
              <a:cs typeface="Calibri"/>
            </a:endParaRPr>
          </a:p>
          <a:p>
            <a:pPr lvl="1"/>
            <a:r>
              <a:rPr lang="en-GB"/>
              <a:t>Form communities and build networks around themes of education, research and application.</a:t>
            </a:r>
            <a:endParaRPr lang="en-GB">
              <a:cs typeface="Calibri"/>
            </a:endParaRPr>
          </a:p>
          <a:p>
            <a:pPr lvl="1"/>
            <a:endParaRPr lang="en-GB" dirty="0"/>
          </a:p>
          <a:p>
            <a:pPr lvl="1"/>
            <a:r>
              <a:rPr lang="en-GB" dirty="0"/>
              <a:t>Identify project proposals around the aforementioned themes towards realising (future) collaborative projects. </a:t>
            </a:r>
          </a:p>
          <a:p>
            <a:pPr lvl="1"/>
            <a:endParaRPr lang="en-GB" dirty="0"/>
          </a:p>
          <a:p>
            <a:pPr lvl="1"/>
            <a:r>
              <a:rPr lang="en-GB" dirty="0"/>
              <a:t>Identify and present funding opportunities for projects developed across the three main themes.</a:t>
            </a:r>
          </a:p>
          <a:p>
            <a:endParaRPr lang="en-GB" dirty="0"/>
          </a:p>
          <a:p>
            <a:endParaRPr lang="en-GB" dirty="0"/>
          </a:p>
        </p:txBody>
      </p:sp>
    </p:spTree>
    <p:extLst>
      <p:ext uri="{BB962C8B-B14F-4D97-AF65-F5344CB8AC3E}">
        <p14:creationId xmlns:p14="http://schemas.microsoft.com/office/powerpoint/2010/main" val="150856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activities</a:t>
            </a:r>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GB" dirty="0"/>
              <a:t>An audit of the current state of data science education, research and application for the case of Jamaica.</a:t>
            </a:r>
          </a:p>
          <a:p>
            <a:pPr marL="514350" indent="-514350">
              <a:buFont typeface="+mj-lt"/>
              <a:buAutoNum type="arabicPeriod" startAt="2"/>
            </a:pPr>
            <a:endParaRPr lang="en-GB" dirty="0"/>
          </a:p>
          <a:p>
            <a:pPr marL="514350" indent="-514350">
              <a:buFont typeface="+mj-lt"/>
              <a:buAutoNum type="arabicPeriod" startAt="2"/>
            </a:pPr>
            <a:r>
              <a:rPr lang="en-GB" dirty="0"/>
              <a:t>A series of school visits targeted toward secondary and other tertiary level institutions to foster awareness among young scholars.</a:t>
            </a:r>
          </a:p>
          <a:p>
            <a:pPr marL="514350" indent="-514350">
              <a:buFont typeface="+mj-lt"/>
              <a:buAutoNum type="arabicPeriod" startAt="2"/>
            </a:pPr>
            <a:endParaRPr lang="en-GB" dirty="0"/>
          </a:p>
          <a:p>
            <a:pPr marL="514350" indent="-514350">
              <a:buFont typeface="+mj-lt"/>
              <a:buAutoNum type="arabicPeriod" startAt="2"/>
            </a:pPr>
            <a:r>
              <a:rPr lang="en-GB" dirty="0"/>
              <a:t>A public lecture on data science and digital innovation.</a:t>
            </a:r>
          </a:p>
          <a:p>
            <a:endParaRPr lang="en-GB" dirty="0"/>
          </a:p>
          <a:p>
            <a:endParaRPr lang="en-GB" dirty="0"/>
          </a:p>
          <a:p>
            <a:endParaRPr lang="en-GB" dirty="0"/>
          </a:p>
        </p:txBody>
      </p:sp>
    </p:spTree>
    <p:extLst>
      <p:ext uri="{BB962C8B-B14F-4D97-AF65-F5344CB8AC3E}">
        <p14:creationId xmlns:p14="http://schemas.microsoft.com/office/powerpoint/2010/main" val="18149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r>
              <a:rPr lang="en-GB"/>
              <a:t>The purpose of this work is to develop collaboration across education and research and to create impact for small island states.</a:t>
            </a:r>
          </a:p>
          <a:p>
            <a:r>
              <a:rPr lang="en-GB"/>
              <a:t>The focus is on Jamaica, but this project also represents a case study for islands </a:t>
            </a:r>
            <a:r>
              <a:rPr lang="en-GB" dirty="0"/>
              <a:t>of similar characteristics.</a:t>
            </a:r>
          </a:p>
          <a:p>
            <a:r>
              <a:rPr lang="en-GB" dirty="0"/>
              <a:t>Forecasting is likely to form only one strand (but an important one) of the project.</a:t>
            </a:r>
          </a:p>
          <a:p>
            <a:r>
              <a:rPr lang="en-GB" dirty="0"/>
              <a:t>The proposal if accepted will lead to possible collaboration with QFF members.</a:t>
            </a:r>
          </a:p>
          <a:p>
            <a:pPr marL="0" indent="0" algn="ctr">
              <a:buNone/>
            </a:pPr>
            <a:r>
              <a:rPr lang="en-GB">
                <a:cs typeface="Calibri" panose="020F0502020204030204"/>
              </a:rPr>
              <a:t>Keep an eye on this space</a:t>
            </a:r>
            <a:endParaRPr lang="en-GB" dirty="0">
              <a:cs typeface="Calibri" panose="020F0502020204030204"/>
            </a:endParaRPr>
          </a:p>
        </p:txBody>
      </p:sp>
    </p:spTree>
    <p:extLst>
      <p:ext uri="{BB962C8B-B14F-4D97-AF65-F5344CB8AC3E}">
        <p14:creationId xmlns:p14="http://schemas.microsoft.com/office/powerpoint/2010/main" val="118367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Questions</a:t>
            </a:r>
          </a:p>
        </p:txBody>
      </p:sp>
      <p:sp>
        <p:nvSpPr>
          <p:cNvPr id="3" name="Subtitle 2"/>
          <p:cNvSpPr>
            <a:spLocks noGrp="1"/>
          </p:cNvSpPr>
          <p:nvPr>
            <p:ph type="subTitle" idx="1"/>
          </p:nvPr>
        </p:nvSpPr>
        <p:spPr/>
        <p:txBody>
          <a:bodyPr/>
          <a:lstStyle/>
          <a:p>
            <a:r>
              <a:rPr lang="en-GB" dirty="0"/>
              <a:t>Dr Devon K. Barrow</a:t>
            </a:r>
          </a:p>
          <a:p>
            <a:r>
              <a:rPr lang="en-GB" dirty="0"/>
              <a:t>University of Birmingham</a:t>
            </a:r>
          </a:p>
        </p:txBody>
      </p:sp>
    </p:spTree>
    <p:extLst>
      <p:ext uri="{BB962C8B-B14F-4D97-AF65-F5344CB8AC3E}">
        <p14:creationId xmlns:p14="http://schemas.microsoft.com/office/powerpoint/2010/main" val="340235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text, map&#10;&#10;Description generated with very high confidence">
            <a:extLst>
              <a:ext uri="{FF2B5EF4-FFF2-40B4-BE49-F238E27FC236}">
                <a16:creationId xmlns:a16="http://schemas.microsoft.com/office/drawing/2014/main" id="{071E884F-290A-4CD2-BC90-9BCE681C81E2}"/>
              </a:ext>
            </a:extLst>
          </p:cNvPr>
          <p:cNvPicPr>
            <a:picLocks noChangeAspect="1"/>
          </p:cNvPicPr>
          <p:nvPr/>
        </p:nvPicPr>
        <p:blipFill rotWithShape="1">
          <a:blip r:embed="rId2"/>
          <a:srcRect t="19985" b="7899"/>
          <a:stretch/>
        </p:blipFill>
        <p:spPr>
          <a:xfrm>
            <a:off x="20" y="10"/>
            <a:ext cx="12191980" cy="6857990"/>
          </a:xfrm>
          <a:prstGeom prst="rect">
            <a:avLst/>
          </a:prstGeom>
        </p:spPr>
      </p:pic>
      <p:cxnSp>
        <p:nvCxnSpPr>
          <p:cNvPr id="4" name="Straight Arrow Connector 3">
            <a:extLst>
              <a:ext uri="{FF2B5EF4-FFF2-40B4-BE49-F238E27FC236}">
                <a16:creationId xmlns:a16="http://schemas.microsoft.com/office/drawing/2014/main" id="{DE2096C9-1AF7-41CC-B451-0DFDCB2B008C}"/>
              </a:ext>
            </a:extLst>
          </p:cNvPr>
          <p:cNvCxnSpPr/>
          <p:nvPr/>
        </p:nvCxnSpPr>
        <p:spPr>
          <a:xfrm>
            <a:off x="4812405" y="3100587"/>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5" name="Straight Arrow Connector 4">
            <a:extLst>
              <a:ext uri="{FF2B5EF4-FFF2-40B4-BE49-F238E27FC236}">
                <a16:creationId xmlns:a16="http://schemas.microsoft.com/office/drawing/2014/main" id="{379302E2-B041-4F9D-8D1D-4043444772A1}"/>
              </a:ext>
            </a:extLst>
          </p:cNvPr>
          <p:cNvCxnSpPr>
            <a:cxnSpLocks/>
          </p:cNvCxnSpPr>
          <p:nvPr/>
        </p:nvCxnSpPr>
        <p:spPr>
          <a:xfrm>
            <a:off x="7355982" y="2628362"/>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 name="Straight Arrow Connector 5">
            <a:extLst>
              <a:ext uri="{FF2B5EF4-FFF2-40B4-BE49-F238E27FC236}">
                <a16:creationId xmlns:a16="http://schemas.microsoft.com/office/drawing/2014/main" id="{F88FF37D-F2B5-4B63-BC31-78E48A9F1C45}"/>
              </a:ext>
            </a:extLst>
          </p:cNvPr>
          <p:cNvCxnSpPr>
            <a:cxnSpLocks/>
          </p:cNvCxnSpPr>
          <p:nvPr/>
        </p:nvCxnSpPr>
        <p:spPr>
          <a:xfrm>
            <a:off x="573109" y="3572812"/>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7C605638-2F09-4CEF-A431-61F5BFFA2A14}"/>
              </a:ext>
            </a:extLst>
          </p:cNvPr>
          <p:cNvCxnSpPr>
            <a:cxnSpLocks/>
          </p:cNvCxnSpPr>
          <p:nvPr/>
        </p:nvCxnSpPr>
        <p:spPr>
          <a:xfrm>
            <a:off x="10597165" y="3991375"/>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DBDBBCCC-5D20-4497-BB57-ADC57D280FFF}"/>
              </a:ext>
            </a:extLst>
          </p:cNvPr>
          <p:cNvCxnSpPr>
            <a:cxnSpLocks/>
          </p:cNvCxnSpPr>
          <p:nvPr/>
        </p:nvCxnSpPr>
        <p:spPr>
          <a:xfrm>
            <a:off x="10489841" y="3519150"/>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F8DA9B72-BA52-48FE-A8BD-B07F529FE0CE}"/>
              </a:ext>
            </a:extLst>
          </p:cNvPr>
          <p:cNvCxnSpPr>
            <a:cxnSpLocks/>
          </p:cNvCxnSpPr>
          <p:nvPr/>
        </p:nvCxnSpPr>
        <p:spPr>
          <a:xfrm>
            <a:off x="6293475" y="2467375"/>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2D3E8BFF-BC90-4A4E-BF5E-F5C55930455B}"/>
              </a:ext>
            </a:extLst>
          </p:cNvPr>
          <p:cNvCxnSpPr>
            <a:cxnSpLocks/>
          </p:cNvCxnSpPr>
          <p:nvPr/>
        </p:nvCxnSpPr>
        <p:spPr>
          <a:xfrm>
            <a:off x="4189925" y="1587319"/>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710B8F21-B7C5-474D-97D2-455B52591D59}"/>
              </a:ext>
            </a:extLst>
          </p:cNvPr>
          <p:cNvCxnSpPr>
            <a:cxnSpLocks/>
          </p:cNvCxnSpPr>
          <p:nvPr/>
        </p:nvCxnSpPr>
        <p:spPr>
          <a:xfrm>
            <a:off x="10489841" y="4807037"/>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F997B8B0-9000-4760-82F4-E37A5E1FB3EB}"/>
              </a:ext>
            </a:extLst>
          </p:cNvPr>
          <p:cNvCxnSpPr>
            <a:cxnSpLocks/>
          </p:cNvCxnSpPr>
          <p:nvPr/>
        </p:nvCxnSpPr>
        <p:spPr>
          <a:xfrm>
            <a:off x="10425447" y="5569038"/>
            <a:ext cx="1105435" cy="1"/>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D16FFF6B-4539-4FDE-8185-5E2ED1BECB79}"/>
              </a:ext>
            </a:extLst>
          </p:cNvPr>
          <p:cNvCxnSpPr>
            <a:cxnSpLocks/>
          </p:cNvCxnSpPr>
          <p:nvPr/>
        </p:nvCxnSpPr>
        <p:spPr>
          <a:xfrm>
            <a:off x="9878095" y="3154249"/>
            <a:ext cx="1083971"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883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GB" sz="4000" dirty="0">
                <a:cs typeface="Calibri Light"/>
              </a:rPr>
              <a:t>The Caribbean (Small Islands Developing States)</a:t>
            </a:r>
          </a:p>
        </p:txBody>
      </p:sp>
      <p:pic>
        <p:nvPicPr>
          <p:cNvPr id="5" name="Picture 5" descr="A picture containing text, map&#10;&#10;Description generated with very high confidence">
            <a:extLst>
              <a:ext uri="{FF2B5EF4-FFF2-40B4-BE49-F238E27FC236}">
                <a16:creationId xmlns:a16="http://schemas.microsoft.com/office/drawing/2014/main" id="{8AB3B455-AE85-42F0-B51E-D56BF1AA2352}"/>
              </a:ext>
            </a:extLst>
          </p:cNvPr>
          <p:cNvPicPr>
            <a:picLocks noGrp="1" noChangeAspect="1"/>
          </p:cNvPicPr>
          <p:nvPr>
            <p:ph sz="half" idx="1"/>
          </p:nvPr>
        </p:nvPicPr>
        <p:blipFill>
          <a:blip r:embed="rId2"/>
          <a:stretch>
            <a:fillRect/>
          </a:stretch>
        </p:blipFill>
        <p:spPr>
          <a:xfrm>
            <a:off x="838200" y="1982520"/>
            <a:ext cx="5181600" cy="4037548"/>
          </a:xfrm>
          <a:prstGeom prst="rect">
            <a:avLst/>
          </a:prstGeom>
          <a:ln>
            <a:noFill/>
          </a:ln>
          <a:effectLst>
            <a:outerShdw blurRad="292100" dist="139700" dir="2700000" algn="tl" rotWithShape="0">
              <a:srgbClr val="333333">
                <a:alpha val="65000"/>
              </a:srgbClr>
            </a:outerShdw>
          </a:effectLst>
        </p:spPr>
      </p:pic>
      <p:sp>
        <p:nvSpPr>
          <p:cNvPr id="4" name="Content Placeholder 3">
            <a:extLst>
              <a:ext uri="{FF2B5EF4-FFF2-40B4-BE49-F238E27FC236}">
                <a16:creationId xmlns:a16="http://schemas.microsoft.com/office/drawing/2014/main" id="{F6A45E58-F82A-4E9E-A49E-62505E54BA45}"/>
              </a:ext>
            </a:extLst>
          </p:cNvPr>
          <p:cNvSpPr>
            <a:spLocks noGrp="1"/>
          </p:cNvSpPr>
          <p:nvPr>
            <p:ph sz="half" idx="2"/>
          </p:nvPr>
        </p:nvSpPr>
        <p:spPr>
          <a:xfrm>
            <a:off x="6172200" y="1825624"/>
            <a:ext cx="5181600" cy="4840351"/>
          </a:xfrm>
        </p:spPr>
        <p:txBody>
          <a:bodyPr vert="horz" lIns="91440" tIns="45720" rIns="91440" bIns="45720" rtlCol="0" anchor="t">
            <a:noAutofit/>
          </a:bodyPr>
          <a:lstStyle/>
          <a:p>
            <a:pPr algn="just"/>
            <a:r>
              <a:rPr lang="en-GB" sz="1400" dirty="0">
                <a:cs typeface="Calibri"/>
              </a:rPr>
              <a:t>Low- to middle- income countries</a:t>
            </a:r>
          </a:p>
          <a:p>
            <a:pPr algn="just"/>
            <a:r>
              <a:rPr lang="en-GB" sz="1400" dirty="0"/>
              <a:t>This is a list of countries with low-income or middle-income economies. The </a:t>
            </a:r>
            <a:r>
              <a:rPr lang="en-GB" sz="1400" u="sng" dirty="0"/>
              <a:t>Organisation for Economic Co-operation and Development (OECD</a:t>
            </a:r>
            <a:r>
              <a:rPr lang="en-GB" sz="1400" u="sng" dirty="0" smtClean="0"/>
              <a:t>)</a:t>
            </a:r>
            <a:r>
              <a:rPr lang="en-GB" sz="1400" dirty="0"/>
              <a:t> compiles this information and revises it every three years</a:t>
            </a:r>
            <a:r>
              <a:rPr lang="en-GB" sz="1400" dirty="0" smtClean="0"/>
              <a:t>.</a:t>
            </a:r>
          </a:p>
          <a:p>
            <a:pPr marL="0" indent="0" algn="just">
              <a:buNone/>
            </a:pPr>
            <a:endParaRPr lang="en-GB" sz="1400" dirty="0">
              <a:ea typeface="+mn-lt"/>
              <a:cs typeface="+mn-lt"/>
            </a:endParaRPr>
          </a:p>
          <a:p>
            <a:pPr lvl="1" algn="just"/>
            <a:r>
              <a:rPr lang="en-GB" sz="1400" dirty="0">
                <a:ea typeface="+mn-lt"/>
                <a:cs typeface="+mn-lt"/>
              </a:rPr>
              <a:t>Antigua and Barbuda</a:t>
            </a:r>
          </a:p>
          <a:p>
            <a:pPr lvl="1" algn="just"/>
            <a:r>
              <a:rPr lang="en-GB" sz="1400" dirty="0">
                <a:ea typeface="+mn-lt"/>
                <a:cs typeface="+mn-lt"/>
              </a:rPr>
              <a:t>Belize</a:t>
            </a:r>
          </a:p>
          <a:p>
            <a:pPr lvl="1" algn="just"/>
            <a:r>
              <a:rPr lang="en-GB" sz="1400" dirty="0">
                <a:ea typeface="+mn-lt"/>
                <a:cs typeface="+mn-lt"/>
              </a:rPr>
              <a:t>Cuba</a:t>
            </a:r>
          </a:p>
          <a:p>
            <a:pPr lvl="1" algn="just"/>
            <a:r>
              <a:rPr lang="en-GB" sz="1400" dirty="0">
                <a:ea typeface="+mn-lt"/>
                <a:cs typeface="+mn-lt"/>
              </a:rPr>
              <a:t>Dominica </a:t>
            </a:r>
          </a:p>
          <a:p>
            <a:pPr lvl="1" algn="just"/>
            <a:r>
              <a:rPr lang="en-GB" sz="1400" dirty="0">
                <a:ea typeface="+mn-lt"/>
                <a:cs typeface="+mn-lt"/>
              </a:rPr>
              <a:t>Dominican Republic</a:t>
            </a:r>
          </a:p>
          <a:p>
            <a:pPr lvl="1" algn="just"/>
            <a:r>
              <a:rPr lang="en-GB" sz="1400" dirty="0">
                <a:ea typeface="+mn-lt"/>
                <a:cs typeface="+mn-lt"/>
              </a:rPr>
              <a:t>Grenada</a:t>
            </a:r>
          </a:p>
          <a:p>
            <a:pPr lvl="1" algn="just"/>
            <a:r>
              <a:rPr lang="en-GB" sz="1400" dirty="0">
                <a:ea typeface="+mn-lt"/>
                <a:cs typeface="+mn-lt"/>
              </a:rPr>
              <a:t>Guyana</a:t>
            </a:r>
          </a:p>
          <a:p>
            <a:pPr lvl="1" algn="just"/>
            <a:r>
              <a:rPr lang="en-GB" sz="1400" dirty="0">
                <a:ea typeface="+mn-lt"/>
                <a:cs typeface="+mn-lt"/>
              </a:rPr>
              <a:t>Haiti</a:t>
            </a:r>
          </a:p>
          <a:p>
            <a:pPr lvl="1" algn="just"/>
            <a:r>
              <a:rPr lang="en-GB" b="1" dirty="0">
                <a:ea typeface="+mn-lt"/>
                <a:cs typeface="+mn-lt"/>
              </a:rPr>
              <a:t>Jamaica</a:t>
            </a:r>
          </a:p>
          <a:p>
            <a:pPr lvl="1" algn="just"/>
            <a:r>
              <a:rPr lang="en-GB" sz="1400" dirty="0">
                <a:ea typeface="+mn-lt"/>
                <a:cs typeface="+mn-lt"/>
              </a:rPr>
              <a:t>Montserrat</a:t>
            </a:r>
            <a:endParaRPr lang="en-GB" sz="1400" dirty="0"/>
          </a:p>
          <a:p>
            <a:pPr lvl="1" algn="just"/>
            <a:r>
              <a:rPr lang="en-GB" sz="1400" dirty="0">
                <a:ea typeface="+mn-lt"/>
                <a:cs typeface="+mn-lt"/>
              </a:rPr>
              <a:t>Saint Lucia</a:t>
            </a:r>
          </a:p>
          <a:p>
            <a:pPr lvl="1" algn="just"/>
            <a:r>
              <a:rPr lang="en-GB" sz="1400" dirty="0">
                <a:ea typeface="+mn-lt"/>
                <a:cs typeface="+mn-lt"/>
              </a:rPr>
              <a:t>Saint Vincent and the Grenadines</a:t>
            </a:r>
            <a:endParaRPr lang="en-GB" sz="1400" dirty="0">
              <a:cs typeface="Calibri"/>
            </a:endParaRPr>
          </a:p>
        </p:txBody>
      </p:sp>
      <p:cxnSp>
        <p:nvCxnSpPr>
          <p:cNvPr id="3" name="Straight Arrow Connector 2">
            <a:extLst>
              <a:ext uri="{FF2B5EF4-FFF2-40B4-BE49-F238E27FC236}">
                <a16:creationId xmlns:a16="http://schemas.microsoft.com/office/drawing/2014/main" id="{AF8E6BD7-C08C-444E-AE29-BAB78EBA009D}"/>
              </a:ext>
            </a:extLst>
          </p:cNvPr>
          <p:cNvCxnSpPr>
            <a:cxnSpLocks/>
          </p:cNvCxnSpPr>
          <p:nvPr/>
        </p:nvCxnSpPr>
        <p:spPr>
          <a:xfrm>
            <a:off x="2762654" y="4064736"/>
            <a:ext cx="55618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8439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text, map&#10;&#10;Description generated with very high confidence">
            <a:extLst>
              <a:ext uri="{FF2B5EF4-FFF2-40B4-BE49-F238E27FC236}">
                <a16:creationId xmlns:a16="http://schemas.microsoft.com/office/drawing/2014/main" id="{071E884F-290A-4CD2-BC90-9BCE681C81E2}"/>
              </a:ext>
            </a:extLst>
          </p:cNvPr>
          <p:cNvPicPr>
            <a:picLocks noChangeAspect="1"/>
          </p:cNvPicPr>
          <p:nvPr/>
        </p:nvPicPr>
        <p:blipFill rotWithShape="1">
          <a:blip r:embed="rId2"/>
          <a:srcRect t="19985" b="7899"/>
          <a:stretch/>
        </p:blipFill>
        <p:spPr>
          <a:xfrm>
            <a:off x="20" y="10"/>
            <a:ext cx="12191980" cy="6857990"/>
          </a:xfrm>
          <a:prstGeom prst="rect">
            <a:avLst/>
          </a:prstGeom>
        </p:spPr>
      </p:pic>
      <p:cxnSp>
        <p:nvCxnSpPr>
          <p:cNvPr id="4" name="Straight Arrow Connector 3">
            <a:extLst>
              <a:ext uri="{FF2B5EF4-FFF2-40B4-BE49-F238E27FC236}">
                <a16:creationId xmlns:a16="http://schemas.microsoft.com/office/drawing/2014/main" id="{DE2096C9-1AF7-41CC-B451-0DFDCB2B008C}"/>
              </a:ext>
            </a:extLst>
          </p:cNvPr>
          <p:cNvCxnSpPr/>
          <p:nvPr/>
        </p:nvCxnSpPr>
        <p:spPr>
          <a:xfrm>
            <a:off x="4812405" y="3100587"/>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5" name="Straight Arrow Connector 4">
            <a:extLst>
              <a:ext uri="{FF2B5EF4-FFF2-40B4-BE49-F238E27FC236}">
                <a16:creationId xmlns:a16="http://schemas.microsoft.com/office/drawing/2014/main" id="{379302E2-B041-4F9D-8D1D-4043444772A1}"/>
              </a:ext>
            </a:extLst>
          </p:cNvPr>
          <p:cNvCxnSpPr>
            <a:cxnSpLocks/>
          </p:cNvCxnSpPr>
          <p:nvPr/>
        </p:nvCxnSpPr>
        <p:spPr>
          <a:xfrm>
            <a:off x="7355982" y="2628362"/>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 name="Straight Arrow Connector 5">
            <a:extLst>
              <a:ext uri="{FF2B5EF4-FFF2-40B4-BE49-F238E27FC236}">
                <a16:creationId xmlns:a16="http://schemas.microsoft.com/office/drawing/2014/main" id="{F88FF37D-F2B5-4B63-BC31-78E48A9F1C45}"/>
              </a:ext>
            </a:extLst>
          </p:cNvPr>
          <p:cNvCxnSpPr>
            <a:cxnSpLocks/>
          </p:cNvCxnSpPr>
          <p:nvPr/>
        </p:nvCxnSpPr>
        <p:spPr>
          <a:xfrm>
            <a:off x="573109" y="3572812"/>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7C605638-2F09-4CEF-A431-61F5BFFA2A14}"/>
              </a:ext>
            </a:extLst>
          </p:cNvPr>
          <p:cNvCxnSpPr>
            <a:cxnSpLocks/>
          </p:cNvCxnSpPr>
          <p:nvPr/>
        </p:nvCxnSpPr>
        <p:spPr>
          <a:xfrm>
            <a:off x="10597165" y="3991375"/>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DBDBBCCC-5D20-4497-BB57-ADC57D280FFF}"/>
              </a:ext>
            </a:extLst>
          </p:cNvPr>
          <p:cNvCxnSpPr>
            <a:cxnSpLocks/>
          </p:cNvCxnSpPr>
          <p:nvPr/>
        </p:nvCxnSpPr>
        <p:spPr>
          <a:xfrm>
            <a:off x="10489841" y="3519150"/>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F8DA9B72-BA52-48FE-A8BD-B07F529FE0CE}"/>
              </a:ext>
            </a:extLst>
          </p:cNvPr>
          <p:cNvCxnSpPr>
            <a:cxnSpLocks/>
          </p:cNvCxnSpPr>
          <p:nvPr/>
        </p:nvCxnSpPr>
        <p:spPr>
          <a:xfrm>
            <a:off x="6293475" y="2467375"/>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2D3E8BFF-BC90-4A4E-BF5E-F5C55930455B}"/>
              </a:ext>
            </a:extLst>
          </p:cNvPr>
          <p:cNvCxnSpPr>
            <a:cxnSpLocks/>
          </p:cNvCxnSpPr>
          <p:nvPr/>
        </p:nvCxnSpPr>
        <p:spPr>
          <a:xfrm>
            <a:off x="4189925" y="1587319"/>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710B8F21-B7C5-474D-97D2-455B52591D59}"/>
              </a:ext>
            </a:extLst>
          </p:cNvPr>
          <p:cNvCxnSpPr>
            <a:cxnSpLocks/>
          </p:cNvCxnSpPr>
          <p:nvPr/>
        </p:nvCxnSpPr>
        <p:spPr>
          <a:xfrm>
            <a:off x="10489841" y="4807037"/>
            <a:ext cx="729802"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F997B8B0-9000-4760-82F4-E37A5E1FB3EB}"/>
              </a:ext>
            </a:extLst>
          </p:cNvPr>
          <p:cNvCxnSpPr>
            <a:cxnSpLocks/>
          </p:cNvCxnSpPr>
          <p:nvPr/>
        </p:nvCxnSpPr>
        <p:spPr>
          <a:xfrm>
            <a:off x="10425447" y="5569038"/>
            <a:ext cx="1105435" cy="1"/>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D16FFF6B-4539-4FDE-8185-5E2ED1BECB79}"/>
              </a:ext>
            </a:extLst>
          </p:cNvPr>
          <p:cNvCxnSpPr>
            <a:cxnSpLocks/>
          </p:cNvCxnSpPr>
          <p:nvPr/>
        </p:nvCxnSpPr>
        <p:spPr>
          <a:xfrm>
            <a:off x="9878095" y="3154249"/>
            <a:ext cx="1083971" cy="10733"/>
          </a:xfrm>
          <a:prstGeom prst="straightConnector1">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pic>
        <p:nvPicPr>
          <p:cNvPr id="3" name="Picture 3" descr="A person sitting on a table&#10;&#10;Description generated with high confidence">
            <a:extLst>
              <a:ext uri="{FF2B5EF4-FFF2-40B4-BE49-F238E27FC236}">
                <a16:creationId xmlns:a16="http://schemas.microsoft.com/office/drawing/2014/main" id="{DF28EB9D-707F-4D1C-9E4C-F81A89C89175}"/>
              </a:ext>
            </a:extLst>
          </p:cNvPr>
          <p:cNvPicPr>
            <a:picLocks noChangeAspect="1"/>
          </p:cNvPicPr>
          <p:nvPr/>
        </p:nvPicPr>
        <p:blipFill>
          <a:blip r:embed="rId3"/>
          <a:stretch>
            <a:fillRect/>
          </a:stretch>
        </p:blipFill>
        <p:spPr>
          <a:xfrm>
            <a:off x="7300854" y="2882301"/>
            <a:ext cx="1790326" cy="1759216"/>
          </a:xfrm>
          <a:prstGeom prst="ellipse">
            <a:avLst/>
          </a:prstGeom>
          <a:ln>
            <a:noFill/>
          </a:ln>
          <a:effectLst>
            <a:softEdge rad="112500"/>
          </a:effectLst>
        </p:spPr>
      </p:pic>
      <p:pic>
        <p:nvPicPr>
          <p:cNvPr id="16" name="Picture 5" descr="A boy and a girl posing for a picture&#10;&#10;Description generated with very high confidence">
            <a:extLst>
              <a:ext uri="{FF2B5EF4-FFF2-40B4-BE49-F238E27FC236}">
                <a16:creationId xmlns:a16="http://schemas.microsoft.com/office/drawing/2014/main" id="{54C6AD32-B202-4391-AB72-F7C664CA3C56}"/>
              </a:ext>
            </a:extLst>
          </p:cNvPr>
          <p:cNvPicPr>
            <a:picLocks noChangeAspect="1"/>
          </p:cNvPicPr>
          <p:nvPr/>
        </p:nvPicPr>
        <p:blipFill>
          <a:blip r:embed="rId4"/>
          <a:stretch>
            <a:fillRect/>
          </a:stretch>
        </p:blipFill>
        <p:spPr>
          <a:xfrm>
            <a:off x="10066959" y="2348403"/>
            <a:ext cx="2077656" cy="1536540"/>
          </a:xfrm>
          <a:prstGeom prst="ellipse">
            <a:avLst/>
          </a:prstGeom>
          <a:ln>
            <a:noFill/>
          </a:ln>
          <a:effectLst>
            <a:softEdge rad="112500"/>
          </a:effectLst>
        </p:spPr>
      </p:pic>
      <p:pic>
        <p:nvPicPr>
          <p:cNvPr id="18" name="Picture 7" descr="A person sitting at a table&#10;&#10;Description generated with very high confidence">
            <a:extLst>
              <a:ext uri="{FF2B5EF4-FFF2-40B4-BE49-F238E27FC236}">
                <a16:creationId xmlns:a16="http://schemas.microsoft.com/office/drawing/2014/main" id="{6CA2977C-6E19-4799-957B-DE6EEF4319E3}"/>
              </a:ext>
            </a:extLst>
          </p:cNvPr>
          <p:cNvPicPr>
            <a:picLocks noChangeAspect="1"/>
          </p:cNvPicPr>
          <p:nvPr/>
        </p:nvPicPr>
        <p:blipFill>
          <a:blip r:embed="rId5"/>
          <a:stretch>
            <a:fillRect/>
          </a:stretch>
        </p:blipFill>
        <p:spPr>
          <a:xfrm>
            <a:off x="3869884" y="3028213"/>
            <a:ext cx="2743200" cy="2057400"/>
          </a:xfrm>
          <a:prstGeom prst="ellipse">
            <a:avLst/>
          </a:prstGeom>
          <a:ln>
            <a:noFill/>
          </a:ln>
          <a:effectLst>
            <a:softEdge rad="112500"/>
          </a:effectLst>
        </p:spPr>
      </p:pic>
    </p:spTree>
    <p:extLst>
      <p:ext uri="{BB962C8B-B14F-4D97-AF65-F5344CB8AC3E}">
        <p14:creationId xmlns:p14="http://schemas.microsoft.com/office/powerpoint/2010/main" val="370720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5" descr="A picture containing text, map&#10;&#10;Description generated with very high confidence">
            <a:extLst>
              <a:ext uri="{FF2B5EF4-FFF2-40B4-BE49-F238E27FC236}">
                <a16:creationId xmlns:a16="http://schemas.microsoft.com/office/drawing/2014/main" id="{DFB28DFB-E59A-415D-9E63-B9A35F54AE87}"/>
              </a:ext>
            </a:extLst>
          </p:cNvPr>
          <p:cNvPicPr>
            <a:picLocks noChangeAspect="1"/>
          </p:cNvPicPr>
          <p:nvPr/>
        </p:nvPicPr>
        <p:blipFill rotWithShape="1">
          <a:blip r:embed="rId2">
            <a:alphaModFix amt="35000"/>
          </a:blip>
          <a:srcRect l="6158" r="3550" b="-1"/>
          <a:stretch/>
        </p:blipFill>
        <p:spPr>
          <a:xfrm>
            <a:off x="-1" y="10"/>
            <a:ext cx="12192000" cy="6857990"/>
          </a:xfrm>
          <a:prstGeom prst="rect">
            <a:avLst/>
          </a:prstGeom>
        </p:spPr>
      </p:pic>
      <p:sp>
        <p:nvSpPr>
          <p:cNvPr id="2" name="Title 1">
            <a:extLst>
              <a:ext uri="{FF2B5EF4-FFF2-40B4-BE49-F238E27FC236}">
                <a16:creationId xmlns:a16="http://schemas.microsoft.com/office/drawing/2014/main" id="{4BEDF356-55A1-4F96-8C88-55FF6FE311F3}"/>
              </a:ext>
            </a:extLst>
          </p:cNvPr>
          <p:cNvSpPr>
            <a:spLocks noGrp="1"/>
          </p:cNvSpPr>
          <p:nvPr>
            <p:ph type="title"/>
          </p:nvPr>
        </p:nvSpPr>
        <p:spPr>
          <a:xfrm>
            <a:off x="838201" y="1065862"/>
            <a:ext cx="3313164" cy="4726276"/>
          </a:xfrm>
        </p:spPr>
        <p:txBody>
          <a:bodyPr>
            <a:normAutofit/>
          </a:bodyPr>
          <a:lstStyle/>
          <a:p>
            <a:pPr algn="r"/>
            <a:r>
              <a:rPr lang="en-GB" sz="4000" dirty="0">
                <a:solidFill>
                  <a:srgbClr val="FFFFFF"/>
                </a:solidFill>
                <a:cs typeface="Calibri Light"/>
              </a:rPr>
              <a:t>Jamaica</a:t>
            </a:r>
            <a:br>
              <a:rPr lang="en-GB" sz="4000" dirty="0">
                <a:solidFill>
                  <a:srgbClr val="FFFFFF"/>
                </a:solidFill>
                <a:cs typeface="Calibri Light"/>
              </a:rPr>
            </a:br>
            <a:r>
              <a:rPr lang="en-GB" sz="4000" dirty="0">
                <a:solidFill>
                  <a:srgbClr val="FFFFFF"/>
                </a:solidFill>
                <a:cs typeface="Calibri Light"/>
              </a:rPr>
              <a:t>Country</a:t>
            </a:r>
            <a:br>
              <a:rPr lang="en-GB" sz="4000" dirty="0">
                <a:solidFill>
                  <a:srgbClr val="FFFFFF"/>
                </a:solidFill>
                <a:cs typeface="Calibri Light"/>
              </a:rPr>
            </a:br>
            <a:r>
              <a:rPr lang="en-GB" sz="4000" dirty="0">
                <a:solidFill>
                  <a:srgbClr val="FFFFFF"/>
                </a:solidFill>
                <a:cs typeface="Calibri Light"/>
              </a:rPr>
              <a:t>Profile</a:t>
            </a:r>
            <a:endParaRPr lang="en-GB" sz="4000" dirty="0">
              <a:solidFill>
                <a:srgbClr val="FFFFFF"/>
              </a:solidFill>
            </a:endParaRPr>
          </a:p>
        </p:txBody>
      </p:sp>
      <p:cxnSp>
        <p:nvCxnSpPr>
          <p:cNvPr id="30" name="Straight Connector 29">
            <a:extLst>
              <a:ext uri="{FF2B5EF4-FFF2-40B4-BE49-F238E27FC236}">
                <a16:creationId xmlns:a16="http://schemas.microsoft.com/office/drawing/2014/main" id="{67182200-4859-4C8D-BCBB-55B245C28B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Content Placeholder 17">
            <a:extLst>
              <a:ext uri="{FF2B5EF4-FFF2-40B4-BE49-F238E27FC236}">
                <a16:creationId xmlns:a16="http://schemas.microsoft.com/office/drawing/2014/main" id="{6B0C5624-44F8-41BA-85BE-B5F929737221}"/>
              </a:ext>
            </a:extLst>
          </p:cNvPr>
          <p:cNvSpPr>
            <a:spLocks noGrp="1"/>
          </p:cNvSpPr>
          <p:nvPr>
            <p:ph idx="1"/>
          </p:nvPr>
        </p:nvSpPr>
        <p:spPr>
          <a:xfrm>
            <a:off x="5155379" y="250473"/>
            <a:ext cx="5744685" cy="6410309"/>
          </a:xfrm>
        </p:spPr>
        <p:txBody>
          <a:bodyPr anchor="ctr">
            <a:normAutofit/>
          </a:bodyPr>
          <a:lstStyle/>
          <a:p>
            <a:r>
              <a:rPr lang="en-US" sz="2400" b="1" dirty="0">
                <a:solidFill>
                  <a:srgbClr val="FFFFFF"/>
                </a:solidFill>
                <a:cs typeface="Calibri"/>
              </a:rPr>
              <a:t>Population:</a:t>
            </a:r>
            <a:r>
              <a:rPr lang="en-US" sz="2400" dirty="0">
                <a:solidFill>
                  <a:srgbClr val="FFFFFF"/>
                </a:solidFill>
                <a:cs typeface="Calibri"/>
              </a:rPr>
              <a:t> </a:t>
            </a:r>
            <a:r>
              <a:rPr lang="en-US" sz="2400" dirty="0">
                <a:solidFill>
                  <a:srgbClr val="FFFFFF"/>
                </a:solidFill>
                <a:ea typeface="+mn-lt"/>
                <a:cs typeface="+mn-lt"/>
              </a:rPr>
              <a:t>2,812,090 (July 2018 est.)</a:t>
            </a:r>
          </a:p>
          <a:p>
            <a:r>
              <a:rPr lang="en-US" sz="2400" b="1" dirty="0">
                <a:solidFill>
                  <a:srgbClr val="FFFFFF"/>
                </a:solidFill>
                <a:cs typeface="Calibri"/>
              </a:rPr>
              <a:t>Literacy:</a:t>
            </a:r>
            <a:r>
              <a:rPr lang="en-US" sz="2400" dirty="0">
                <a:solidFill>
                  <a:srgbClr val="FFFFFF"/>
                </a:solidFill>
                <a:cs typeface="Calibri"/>
              </a:rPr>
              <a:t> </a:t>
            </a:r>
            <a:r>
              <a:rPr lang="en-US" sz="2400" dirty="0">
                <a:solidFill>
                  <a:srgbClr val="FFFFFF"/>
                </a:solidFill>
                <a:ea typeface="+mn-lt"/>
                <a:cs typeface="+mn-lt"/>
              </a:rPr>
              <a:t>88.7% | </a:t>
            </a:r>
            <a:r>
              <a:rPr lang="en-US" sz="2400" b="1" dirty="0">
                <a:solidFill>
                  <a:srgbClr val="FFFFFF"/>
                </a:solidFill>
                <a:ea typeface="+mn-lt"/>
                <a:cs typeface="+mn-lt"/>
              </a:rPr>
              <a:t>Unemployment:</a:t>
            </a:r>
            <a:r>
              <a:rPr lang="en-US" sz="2400" dirty="0">
                <a:solidFill>
                  <a:srgbClr val="FFFFFF"/>
                </a:solidFill>
                <a:ea typeface="+mn-lt"/>
                <a:cs typeface="+mn-lt"/>
              </a:rPr>
              <a:t> 24.1%</a:t>
            </a:r>
            <a:endParaRPr lang="en-US" sz="2400" dirty="0">
              <a:solidFill>
                <a:srgbClr val="FFFFFF"/>
              </a:solidFill>
              <a:cs typeface="Calibri"/>
            </a:endParaRPr>
          </a:p>
          <a:p>
            <a:r>
              <a:rPr lang="en-US" sz="2400" b="1" dirty="0">
                <a:solidFill>
                  <a:srgbClr val="FFFFFF"/>
                </a:solidFill>
                <a:cs typeface="Calibri"/>
              </a:rPr>
              <a:t>GDP:</a:t>
            </a:r>
            <a:r>
              <a:rPr lang="en-US" sz="2400" dirty="0">
                <a:solidFill>
                  <a:srgbClr val="FFFFFF"/>
                </a:solidFill>
                <a:cs typeface="Calibri"/>
              </a:rPr>
              <a:t> </a:t>
            </a:r>
            <a:r>
              <a:rPr lang="en-US" sz="2400" dirty="0">
                <a:solidFill>
                  <a:srgbClr val="FFFFFF"/>
                </a:solidFill>
                <a:ea typeface="+mn-lt"/>
                <a:cs typeface="+mn-lt"/>
              </a:rPr>
              <a:t>$US14.77 billion (2017 est.)</a:t>
            </a:r>
          </a:p>
          <a:p>
            <a:endParaRPr lang="en-US" sz="2400" dirty="0">
              <a:solidFill>
                <a:srgbClr val="FFFFFF"/>
              </a:solidFill>
              <a:ea typeface="+mn-lt"/>
              <a:cs typeface="+mn-lt"/>
            </a:endParaRPr>
          </a:p>
          <a:p>
            <a:r>
              <a:rPr lang="en-US" sz="2400" b="1" u="sng" dirty="0">
                <a:solidFill>
                  <a:srgbClr val="FFFFFF"/>
                </a:solidFill>
                <a:ea typeface="+mn-lt"/>
                <a:cs typeface="+mn-lt"/>
              </a:rPr>
              <a:t>Notes</a:t>
            </a:r>
            <a:endParaRPr lang="en-US" sz="2400" b="1" u="sng">
              <a:solidFill>
                <a:srgbClr val="FFFFFF"/>
              </a:solidFill>
              <a:ea typeface="+mn-lt"/>
              <a:cs typeface="+mn-lt"/>
            </a:endParaRPr>
          </a:p>
          <a:p>
            <a:r>
              <a:rPr lang="en-US" sz="2400" dirty="0">
                <a:solidFill>
                  <a:srgbClr val="FFFFFF"/>
                </a:solidFill>
                <a:ea typeface="+mn-lt"/>
                <a:cs typeface="+mn-lt"/>
              </a:rPr>
              <a:t>Services, which accounts for more than 70% of GDP.</a:t>
            </a:r>
          </a:p>
          <a:p>
            <a:r>
              <a:rPr lang="en-US" sz="2400" dirty="0">
                <a:ea typeface="+mn-lt"/>
                <a:cs typeface="+mn-lt"/>
              </a:rPr>
              <a:t>Remittances and Tourism each account for 14% and 20% of GDP</a:t>
            </a:r>
            <a:endParaRPr lang="en-US" sz="2400" dirty="0">
              <a:solidFill>
                <a:srgbClr val="FFFFFF"/>
              </a:solidFill>
              <a:cs typeface="Calibri"/>
            </a:endParaRPr>
          </a:p>
          <a:p>
            <a:r>
              <a:rPr lang="en-US" sz="2400" dirty="0">
                <a:ea typeface="+mn-lt"/>
                <a:cs typeface="+mn-lt"/>
              </a:rPr>
              <a:t>Economic growth declined to 0.9% in 2017 due to intense rainfall</a:t>
            </a:r>
            <a:endParaRPr lang="en-US" sz="2400" dirty="0">
              <a:solidFill>
                <a:srgbClr val="FFFFFF"/>
              </a:solidFill>
              <a:cs typeface="Calibri"/>
            </a:endParaRPr>
          </a:p>
          <a:p>
            <a:r>
              <a:rPr lang="en-US" sz="2400" dirty="0">
                <a:ea typeface="+mn-lt"/>
                <a:cs typeface="+mn-lt"/>
              </a:rPr>
              <a:t>Approximately 90 percent of Jamaica’s $14 billion GDP is produced within its coastal zone (Tourism, Fisheries, Agriculture)</a:t>
            </a:r>
            <a:endParaRPr lang="en-US" sz="2400" dirty="0">
              <a:solidFill>
                <a:srgbClr val="FFFFFF"/>
              </a:solidFill>
              <a:cs typeface="Calibri"/>
            </a:endParaRPr>
          </a:p>
          <a:p>
            <a:endParaRPr lang="en-US" sz="2400" dirty="0">
              <a:solidFill>
                <a:srgbClr val="FFFFFF"/>
              </a:solidFill>
              <a:cs typeface="Calibri"/>
            </a:endParaRPr>
          </a:p>
        </p:txBody>
      </p:sp>
      <p:sp>
        <p:nvSpPr>
          <p:cNvPr id="17" name="TextBox 16">
            <a:extLst>
              <a:ext uri="{FF2B5EF4-FFF2-40B4-BE49-F238E27FC236}">
                <a16:creationId xmlns:a16="http://schemas.microsoft.com/office/drawing/2014/main" id="{DD499873-3F05-4B63-9954-98A486C8C33D}"/>
              </a:ext>
            </a:extLst>
          </p:cNvPr>
          <p:cNvSpPr txBox="1"/>
          <p:nvPr/>
        </p:nvSpPr>
        <p:spPr>
          <a:xfrm>
            <a:off x="5422006" y="6548907"/>
            <a:ext cx="547995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dirty="0"/>
              <a:t>Source:</a:t>
            </a:r>
            <a:r>
              <a:rPr lang="en-GB" sz="1400" dirty="0"/>
              <a:t> www.cia.gov , www.worldback.org, www.climatelinks.org</a:t>
            </a:r>
            <a:endParaRPr lang="en-US" sz="1400">
              <a:cs typeface="Calibri"/>
            </a:endParaRPr>
          </a:p>
        </p:txBody>
      </p:sp>
    </p:spTree>
    <p:extLst>
      <p:ext uri="{BB962C8B-B14F-4D97-AF65-F5344CB8AC3E}">
        <p14:creationId xmlns:p14="http://schemas.microsoft.com/office/powerpoint/2010/main" val="21254170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D4D1-33D1-43CC-B398-407958C87A93}"/>
              </a:ext>
            </a:extLst>
          </p:cNvPr>
          <p:cNvSpPr>
            <a:spLocks noGrp="1"/>
          </p:cNvSpPr>
          <p:nvPr>
            <p:ph type="title"/>
          </p:nvPr>
        </p:nvSpPr>
        <p:spPr>
          <a:xfrm>
            <a:off x="838200" y="365125"/>
            <a:ext cx="10515600" cy="1325563"/>
          </a:xfrm>
        </p:spPr>
        <p:txBody>
          <a:bodyPr>
            <a:normAutofit/>
          </a:bodyPr>
          <a:lstStyle/>
          <a:p>
            <a:r>
              <a:rPr lang="en-GB" dirty="0">
                <a:cs typeface="Calibri Light"/>
              </a:rPr>
              <a:t>Jamaica Information Technology (ICT) Profile</a:t>
            </a:r>
            <a:endParaRPr lang="en-GB" dirty="0"/>
          </a:p>
        </p:txBody>
      </p:sp>
      <p:sp>
        <p:nvSpPr>
          <p:cNvPr id="3" name="Content Placeholder 2">
            <a:extLst>
              <a:ext uri="{FF2B5EF4-FFF2-40B4-BE49-F238E27FC236}">
                <a16:creationId xmlns:a16="http://schemas.microsoft.com/office/drawing/2014/main" id="{724480BA-6447-4C71-A3B6-84F63FE66879}"/>
              </a:ext>
            </a:extLst>
          </p:cNvPr>
          <p:cNvSpPr>
            <a:spLocks noGrp="1"/>
          </p:cNvSpPr>
          <p:nvPr>
            <p:ph idx="1"/>
          </p:nvPr>
        </p:nvSpPr>
        <p:spPr>
          <a:xfrm>
            <a:off x="838200" y="1825625"/>
            <a:ext cx="5015484" cy="4709926"/>
          </a:xfrm>
        </p:spPr>
        <p:txBody>
          <a:bodyPr vert="horz" lIns="91440" tIns="45720" rIns="91440" bIns="45720" rtlCol="0" anchor="t">
            <a:normAutofit lnSpcReduction="10000"/>
          </a:bodyPr>
          <a:lstStyle/>
          <a:p>
            <a:pPr marL="0" indent="0" algn="ctr">
              <a:buNone/>
            </a:pPr>
            <a:r>
              <a:rPr lang="en-GB" sz="1700" b="1" dirty="0">
                <a:ea typeface="+mn-lt"/>
                <a:cs typeface="+mn-lt"/>
              </a:rPr>
              <a:t>2012 – 2014 ICT indicators</a:t>
            </a:r>
            <a:endParaRPr lang="en-US" sz="1700" dirty="0">
              <a:ea typeface="+mn-lt"/>
              <a:cs typeface="+mn-lt"/>
            </a:endParaRPr>
          </a:p>
          <a:p>
            <a:r>
              <a:rPr lang="en-GB" sz="1700" b="1" dirty="0">
                <a:ea typeface="+mn-lt"/>
                <a:cs typeface="+mn-lt"/>
              </a:rPr>
              <a:t>11.4%</a:t>
            </a:r>
            <a:r>
              <a:rPr lang="en-GB" sz="1700" dirty="0">
                <a:ea typeface="+mn-lt"/>
                <a:cs typeface="+mn-lt"/>
              </a:rPr>
              <a:t> of Jamaicans have never used and never heard of broadband internet.</a:t>
            </a:r>
            <a:endParaRPr lang="en-US" sz="1700">
              <a:cs typeface="Calibri"/>
            </a:endParaRPr>
          </a:p>
          <a:p>
            <a:r>
              <a:rPr lang="en-GB" sz="1700" b="1" dirty="0">
                <a:ea typeface="+mn-lt"/>
                <a:cs typeface="+mn-lt"/>
              </a:rPr>
              <a:t>24%</a:t>
            </a:r>
            <a:r>
              <a:rPr lang="en-GB" sz="1700" dirty="0">
                <a:ea typeface="+mn-lt"/>
                <a:cs typeface="+mn-lt"/>
              </a:rPr>
              <a:t> of Jamaicans have access to computers, and only </a:t>
            </a:r>
            <a:r>
              <a:rPr lang="en-GB" sz="1700" b="1" dirty="0">
                <a:ea typeface="+mn-lt"/>
                <a:cs typeface="+mn-lt"/>
              </a:rPr>
              <a:t>27.4%</a:t>
            </a:r>
            <a:r>
              <a:rPr lang="en-GB" sz="1700" dirty="0">
                <a:ea typeface="+mn-lt"/>
                <a:cs typeface="+mn-lt"/>
              </a:rPr>
              <a:t> of that group (approx. </a:t>
            </a:r>
            <a:r>
              <a:rPr lang="en-GB" sz="1700" b="1" dirty="0">
                <a:ea typeface="+mn-lt"/>
                <a:cs typeface="+mn-lt"/>
              </a:rPr>
              <a:t>6.5%</a:t>
            </a:r>
            <a:r>
              <a:rPr lang="en-GB" sz="1700" dirty="0">
                <a:ea typeface="+mn-lt"/>
                <a:cs typeface="+mn-lt"/>
              </a:rPr>
              <a:t> of the total population) have computers at home.</a:t>
            </a:r>
          </a:p>
          <a:p>
            <a:r>
              <a:rPr lang="en-GB" sz="1700" b="1" dirty="0">
                <a:ea typeface="+mn-lt"/>
                <a:cs typeface="+mn-lt"/>
              </a:rPr>
              <a:t>2.3 out of a possible 7</a:t>
            </a:r>
            <a:r>
              <a:rPr lang="en-GB" sz="1700" dirty="0">
                <a:ea typeface="+mn-lt"/>
                <a:cs typeface="+mn-lt"/>
              </a:rPr>
              <a:t> with regards to the country’s ICT usage and ranked </a:t>
            </a:r>
            <a:r>
              <a:rPr lang="en-GB" sz="1700" b="1" dirty="0">
                <a:ea typeface="+mn-lt"/>
                <a:cs typeface="+mn-lt"/>
              </a:rPr>
              <a:t>88th out of 144</a:t>
            </a:r>
            <a:r>
              <a:rPr lang="en-GB" sz="1700" dirty="0">
                <a:ea typeface="+mn-lt"/>
                <a:cs typeface="+mn-lt"/>
              </a:rPr>
              <a:t> countries for the numbers of individuals having access to the Internet (</a:t>
            </a:r>
            <a:r>
              <a:rPr lang="en-GB" sz="1700" b="1" dirty="0">
                <a:ea typeface="+mn-lt"/>
                <a:cs typeface="+mn-lt"/>
              </a:rPr>
              <a:t>37.8%</a:t>
            </a:r>
            <a:r>
              <a:rPr lang="en-GB" sz="1700" dirty="0">
                <a:ea typeface="+mn-lt"/>
                <a:cs typeface="+mn-lt"/>
              </a:rPr>
              <a:t>).</a:t>
            </a:r>
          </a:p>
          <a:p>
            <a:r>
              <a:rPr lang="en-GB" sz="1700" b="1" dirty="0">
                <a:ea typeface="+mn-lt"/>
                <a:cs typeface="+mn-lt"/>
              </a:rPr>
              <a:t>11%</a:t>
            </a:r>
            <a:r>
              <a:rPr lang="en-GB" sz="1700" dirty="0">
                <a:ea typeface="+mn-lt"/>
                <a:cs typeface="+mn-lt"/>
              </a:rPr>
              <a:t> use the internet for e-commerce purposes, </a:t>
            </a:r>
            <a:r>
              <a:rPr lang="en-GB" sz="1700" b="1" dirty="0">
                <a:ea typeface="+mn-lt"/>
                <a:cs typeface="+mn-lt"/>
              </a:rPr>
              <a:t>8.4%</a:t>
            </a:r>
            <a:r>
              <a:rPr lang="en-GB" sz="1700" dirty="0">
                <a:ea typeface="+mn-lt"/>
                <a:cs typeface="+mn-lt"/>
              </a:rPr>
              <a:t> for internet banking.</a:t>
            </a:r>
          </a:p>
          <a:p>
            <a:pPr marL="0" indent="0" algn="ctr">
              <a:buNone/>
            </a:pPr>
            <a:endParaRPr lang="en-GB" sz="1700" b="1" dirty="0">
              <a:ea typeface="+mn-lt"/>
              <a:cs typeface="+mn-lt"/>
            </a:endParaRPr>
          </a:p>
          <a:p>
            <a:pPr marL="0" indent="0" algn="ctr">
              <a:buNone/>
            </a:pPr>
            <a:r>
              <a:rPr lang="en-GB" sz="1700" b="1" dirty="0">
                <a:ea typeface="+mn-lt"/>
                <a:cs typeface="+mn-lt"/>
              </a:rPr>
              <a:t>2017 ICT indicators</a:t>
            </a:r>
            <a:endParaRPr lang="en-GB" sz="1700" dirty="0">
              <a:ea typeface="+mn-lt"/>
              <a:cs typeface="+mn-lt"/>
            </a:endParaRPr>
          </a:p>
          <a:p>
            <a:r>
              <a:rPr lang="en-GB" sz="1700" dirty="0">
                <a:ea typeface="+mn-lt"/>
                <a:cs typeface="+mn-lt"/>
              </a:rPr>
              <a:t>Proportion of households with a computer: </a:t>
            </a:r>
            <a:r>
              <a:rPr lang="en-GB" sz="1700" b="1" dirty="0">
                <a:ea typeface="+mn-lt"/>
                <a:cs typeface="+mn-lt"/>
              </a:rPr>
              <a:t>36.9%</a:t>
            </a:r>
            <a:endParaRPr lang="en-GB" sz="1700" b="1" dirty="0">
              <a:cs typeface="Calibri"/>
            </a:endParaRPr>
          </a:p>
          <a:p>
            <a:r>
              <a:rPr lang="en-GB" sz="1700" dirty="0">
                <a:ea typeface="+mn-lt"/>
                <a:cs typeface="+mn-lt"/>
              </a:rPr>
              <a:t>Proportion of households with Internet access at home: </a:t>
            </a:r>
            <a:r>
              <a:rPr lang="en-GB" sz="1700" b="1" dirty="0">
                <a:ea typeface="+mn-lt"/>
                <a:cs typeface="+mn-lt"/>
              </a:rPr>
              <a:t>53.4%</a:t>
            </a:r>
          </a:p>
          <a:p>
            <a:endParaRPr lang="en-GB" sz="1700" b="1">
              <a:ea typeface="+mn-lt"/>
              <a:cs typeface="+mn-lt"/>
            </a:endParaRPr>
          </a:p>
        </p:txBody>
      </p:sp>
      <p:pic>
        <p:nvPicPr>
          <p:cNvPr id="14" name="Picture 14" descr="A group of people around each other&#10;&#10;Description generated with very high confidence">
            <a:extLst>
              <a:ext uri="{FF2B5EF4-FFF2-40B4-BE49-F238E27FC236}">
                <a16:creationId xmlns:a16="http://schemas.microsoft.com/office/drawing/2014/main" id="{0ACABC01-384E-408D-8A66-2B16425D5D5E}"/>
              </a:ext>
            </a:extLst>
          </p:cNvPr>
          <p:cNvPicPr>
            <a:picLocks noChangeAspect="1"/>
          </p:cNvPicPr>
          <p:nvPr/>
        </p:nvPicPr>
        <p:blipFill rotWithShape="1">
          <a:blip r:embed="rId2"/>
          <a:srcRect l="10875" r="10727" b="-1"/>
          <a:stretch/>
        </p:blipFill>
        <p:spPr>
          <a:xfrm>
            <a:off x="6338316" y="1904281"/>
            <a:ext cx="5074070" cy="42726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015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870D-3595-443B-AF28-E5BE0F206599}"/>
              </a:ext>
            </a:extLst>
          </p:cNvPr>
          <p:cNvSpPr>
            <a:spLocks noGrp="1"/>
          </p:cNvSpPr>
          <p:nvPr>
            <p:ph type="ctrTitle"/>
          </p:nvPr>
        </p:nvSpPr>
        <p:spPr/>
        <p:txBody>
          <a:bodyPr/>
          <a:lstStyle/>
          <a:p>
            <a:r>
              <a:rPr lang="en-GB" dirty="0">
                <a:cs typeface="Calibri Light"/>
              </a:rPr>
              <a:t>Research proposal</a:t>
            </a:r>
            <a:endParaRPr lang="en-GB" dirty="0"/>
          </a:p>
        </p:txBody>
      </p:sp>
      <p:sp>
        <p:nvSpPr>
          <p:cNvPr id="3" name="Subtitle 2">
            <a:extLst>
              <a:ext uri="{FF2B5EF4-FFF2-40B4-BE49-F238E27FC236}">
                <a16:creationId xmlns:a16="http://schemas.microsoft.com/office/drawing/2014/main" id="{4F67C70F-8091-4C74-A67A-020D01AA505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34547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D361-49FC-4EBF-8F63-E9AA5BCAA05A}"/>
              </a:ext>
            </a:extLst>
          </p:cNvPr>
          <p:cNvSpPr>
            <a:spLocks noGrp="1"/>
          </p:cNvSpPr>
          <p:nvPr>
            <p:ph type="title"/>
          </p:nvPr>
        </p:nvSpPr>
        <p:spPr>
          <a:xfrm>
            <a:off x="1136428" y="627564"/>
            <a:ext cx="7474172" cy="1325563"/>
          </a:xfrm>
        </p:spPr>
        <p:txBody>
          <a:bodyPr>
            <a:normAutofit/>
          </a:bodyPr>
          <a:lstStyle/>
          <a:p>
            <a:r>
              <a:rPr lang="en-GB" dirty="0">
                <a:cs typeface="Calibri Light"/>
              </a:rPr>
              <a:t>Global Challenge Research Fund (GCRF)</a:t>
            </a:r>
          </a:p>
        </p:txBody>
      </p:sp>
      <p:sp>
        <p:nvSpPr>
          <p:cNvPr id="3" name="Content Placeholder 2">
            <a:extLst>
              <a:ext uri="{FF2B5EF4-FFF2-40B4-BE49-F238E27FC236}">
                <a16:creationId xmlns:a16="http://schemas.microsoft.com/office/drawing/2014/main" id="{B2AA46C0-5A07-4094-AF9C-70A0F32501C4}"/>
              </a:ext>
            </a:extLst>
          </p:cNvPr>
          <p:cNvSpPr>
            <a:spLocks noGrp="1"/>
          </p:cNvSpPr>
          <p:nvPr>
            <p:ph idx="1"/>
          </p:nvPr>
        </p:nvSpPr>
        <p:spPr>
          <a:xfrm>
            <a:off x="1136429" y="2065262"/>
            <a:ext cx="6467867" cy="4391906"/>
          </a:xfrm>
        </p:spPr>
        <p:txBody>
          <a:bodyPr vert="horz" lIns="91440" tIns="45720" rIns="91440" bIns="45720" rtlCol="0" anchor="ctr">
            <a:normAutofit/>
          </a:bodyPr>
          <a:lstStyle/>
          <a:p>
            <a:r>
              <a:rPr lang="en-GB" sz="2400" dirty="0">
                <a:ea typeface="+mn-lt"/>
                <a:cs typeface="+mn-lt"/>
              </a:rPr>
              <a:t>The Global Challenges Research Fund (GCRF) is a £1.5 billion fund announced by the UK Government in late 2015 to support cutting-edge research that addresses the challenges faced by developing countries. </a:t>
            </a:r>
          </a:p>
          <a:p>
            <a:endParaRPr lang="en-GB" sz="2400" dirty="0">
              <a:ea typeface="+mn-lt"/>
              <a:cs typeface="+mn-lt"/>
            </a:endParaRPr>
          </a:p>
          <a:p>
            <a:r>
              <a:rPr lang="en-GB" sz="2400" dirty="0">
                <a:ea typeface="+mn-lt"/>
                <a:cs typeface="+mn-lt"/>
              </a:rPr>
              <a:t>Enhance engagement with Low- and Middle-Income Countries (LMIC): </a:t>
            </a:r>
            <a:r>
              <a:rPr lang="en-GB" sz="2400" b="1" u="sng" dirty="0">
                <a:ea typeface="+mn-lt"/>
                <a:cs typeface="+mn-lt"/>
              </a:rPr>
              <a:t>Jamaica</a:t>
            </a:r>
          </a:p>
          <a:p>
            <a:endParaRPr lang="en-GB" sz="2400" dirty="0">
              <a:ea typeface="+mn-lt"/>
              <a:cs typeface="+mn-lt"/>
            </a:endParaRPr>
          </a:p>
          <a:p>
            <a:pPr marL="457200" indent="-457200">
              <a:buAutoNum type="arabicPeriod"/>
            </a:pPr>
            <a:r>
              <a:rPr lang="en-GB" sz="2400" dirty="0">
                <a:ea typeface="+mn-lt"/>
                <a:cs typeface="+mn-lt"/>
              </a:rPr>
              <a:t>Research Co-Design sandpits</a:t>
            </a:r>
            <a:endParaRPr lang="en-GB" sz="2400" dirty="0">
              <a:cs typeface="Calibri"/>
            </a:endParaRPr>
          </a:p>
          <a:p>
            <a:pPr marL="457200" indent="-457200">
              <a:buAutoNum type="arabicPeriod"/>
            </a:pPr>
            <a:r>
              <a:rPr lang="en-GB" sz="2400" dirty="0">
                <a:ea typeface="+mn-lt"/>
                <a:cs typeface="+mn-lt"/>
              </a:rPr>
              <a:t>Capacity building fund</a:t>
            </a:r>
            <a:endParaRPr lang="en-GB" sz="2400" dirty="0">
              <a:cs typeface="Calibri"/>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06F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8FF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drawing of a face&#10;&#10;Description generated with high confidence">
            <a:extLst>
              <a:ext uri="{FF2B5EF4-FFF2-40B4-BE49-F238E27FC236}">
                <a16:creationId xmlns:a16="http://schemas.microsoft.com/office/drawing/2014/main" id="{414E1AC3-4FD6-42C9-8124-2C620002AD16}"/>
              </a:ext>
            </a:extLst>
          </p:cNvPr>
          <p:cNvPicPr>
            <a:picLocks noChangeAspect="1"/>
          </p:cNvPicPr>
          <p:nvPr/>
        </p:nvPicPr>
        <p:blipFill>
          <a:blip r:embed="rId2"/>
          <a:stretch>
            <a:fillRect/>
          </a:stretch>
        </p:blipFill>
        <p:spPr>
          <a:xfrm>
            <a:off x="9254442" y="3007919"/>
            <a:ext cx="1462088" cy="842162"/>
          </a:xfrm>
          <a:prstGeom prst="rect">
            <a:avLst/>
          </a:prstGeom>
        </p:spPr>
      </p:pic>
    </p:spTree>
    <p:extLst>
      <p:ext uri="{BB962C8B-B14F-4D97-AF65-F5344CB8AC3E}">
        <p14:creationId xmlns:p14="http://schemas.microsoft.com/office/powerpoint/2010/main" val="227190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9BCC-29C4-4893-807E-3280E4379399}"/>
              </a:ext>
            </a:extLst>
          </p:cNvPr>
          <p:cNvSpPr>
            <a:spLocks noGrp="1"/>
          </p:cNvSpPr>
          <p:nvPr>
            <p:ph type="title"/>
          </p:nvPr>
        </p:nvSpPr>
        <p:spPr/>
        <p:txBody>
          <a:bodyPr/>
          <a:lstStyle/>
          <a:p>
            <a:r>
              <a:rPr lang="en-GB" dirty="0">
                <a:cs typeface="Calibri Light"/>
              </a:rPr>
              <a:t>Motivation</a:t>
            </a:r>
            <a:endParaRPr lang="en-GB" dirty="0"/>
          </a:p>
        </p:txBody>
      </p:sp>
      <p:sp>
        <p:nvSpPr>
          <p:cNvPr id="3" name="Content Placeholder 2">
            <a:extLst>
              <a:ext uri="{FF2B5EF4-FFF2-40B4-BE49-F238E27FC236}">
                <a16:creationId xmlns:a16="http://schemas.microsoft.com/office/drawing/2014/main" id="{8B2863E0-9500-484B-8D98-8DD9070AB0EA}"/>
              </a:ext>
            </a:extLst>
          </p:cNvPr>
          <p:cNvSpPr>
            <a:spLocks noGrp="1"/>
          </p:cNvSpPr>
          <p:nvPr>
            <p:ph idx="1"/>
          </p:nvPr>
        </p:nvSpPr>
        <p:spPr/>
        <p:txBody>
          <a:bodyPr vert="horz" lIns="91440" tIns="45720" rIns="91440" bIns="45720" rtlCol="0" anchor="t">
            <a:normAutofit fontScale="85000" lnSpcReduction="20000"/>
          </a:bodyPr>
          <a:lstStyle/>
          <a:p>
            <a:r>
              <a:rPr lang="en-GB" dirty="0">
                <a:ea typeface="+mn-lt"/>
                <a:cs typeface="+mn-lt"/>
              </a:rPr>
              <a:t>For small islands the potential for </a:t>
            </a:r>
            <a:r>
              <a:rPr lang="en-GB" b="1" u="sng" dirty="0">
                <a:ea typeface="+mn-lt"/>
                <a:cs typeface="+mn-lt"/>
              </a:rPr>
              <a:t>data science</a:t>
            </a:r>
            <a:r>
              <a:rPr lang="en-GB" dirty="0">
                <a:ea typeface="+mn-lt"/>
                <a:cs typeface="+mn-lt"/>
              </a:rPr>
              <a:t> to further sustainable development goals and humanitarian action, and improve human well-being is now well understood.</a:t>
            </a:r>
          </a:p>
          <a:p>
            <a:endParaRPr lang="en-GB" dirty="0">
              <a:ea typeface="+mn-lt"/>
              <a:cs typeface="+mn-lt"/>
            </a:endParaRPr>
          </a:p>
          <a:p>
            <a:r>
              <a:rPr lang="en-GB" dirty="0">
                <a:ea typeface="+mn-lt"/>
                <a:cs typeface="+mn-lt"/>
              </a:rPr>
              <a:t>Most vulnerable: </a:t>
            </a:r>
          </a:p>
          <a:p>
            <a:pPr lvl="1"/>
            <a:r>
              <a:rPr lang="en-GB" dirty="0"/>
              <a:t>Tourism and agriculture sectors</a:t>
            </a:r>
          </a:p>
          <a:p>
            <a:pPr lvl="1"/>
            <a:r>
              <a:rPr lang="en-GB" dirty="0"/>
              <a:t>Climate change</a:t>
            </a:r>
          </a:p>
          <a:p>
            <a:pPr lvl="1"/>
            <a:r>
              <a:rPr lang="en-GB" dirty="0"/>
              <a:t>Lag behind in the adoption of information technology </a:t>
            </a:r>
            <a:endParaRPr lang="en-GB" dirty="0">
              <a:ea typeface="+mn-lt"/>
              <a:cs typeface="+mn-lt"/>
            </a:endParaRPr>
          </a:p>
          <a:p>
            <a:endParaRPr lang="en-GB" dirty="0">
              <a:cs typeface="Calibri"/>
            </a:endParaRPr>
          </a:p>
          <a:p>
            <a:r>
              <a:rPr lang="en-GB" dirty="0">
                <a:cs typeface="Calibri"/>
              </a:rPr>
              <a:t>Challenges</a:t>
            </a:r>
            <a:endParaRPr lang="en-GB">
              <a:cs typeface="Calibri"/>
            </a:endParaRPr>
          </a:p>
          <a:p>
            <a:pPr lvl="1"/>
            <a:r>
              <a:rPr lang="en-GB" dirty="0"/>
              <a:t>High costs of training and technology</a:t>
            </a:r>
          </a:p>
          <a:p>
            <a:pPr lvl="1"/>
            <a:r>
              <a:rPr lang="en-GB" dirty="0"/>
              <a:t>Lack of sufficient resources for investment</a:t>
            </a:r>
          </a:p>
          <a:p>
            <a:pPr lvl="1"/>
            <a:r>
              <a:rPr lang="en-GB" dirty="0"/>
              <a:t>Limited cooperation among private/public sector and the academic/research community</a:t>
            </a:r>
            <a:endParaRPr lang="en-GB" dirty="0">
              <a:cs typeface="Calibri"/>
            </a:endParaRPr>
          </a:p>
        </p:txBody>
      </p:sp>
      <p:sp>
        <p:nvSpPr>
          <p:cNvPr id="5" name="Rectangle 4"/>
          <p:cNvSpPr/>
          <p:nvPr/>
        </p:nvSpPr>
        <p:spPr>
          <a:xfrm>
            <a:off x="838201" y="6242125"/>
            <a:ext cx="10657114" cy="646331"/>
          </a:xfrm>
          <a:prstGeom prst="rect">
            <a:avLst/>
          </a:prstGeom>
        </p:spPr>
        <p:txBody>
          <a:bodyPr wrap="square">
            <a:spAutoFit/>
          </a:bodyPr>
          <a:lstStyle/>
          <a:p>
            <a:r>
              <a:rPr lang="en-GB" i="1" dirty="0">
                <a:latin typeface="Calibri" panose="020F0502020204030204" pitchFamily="34" charset="0"/>
                <a:ea typeface="Times New Roman" panose="02020603050405020304" pitchFamily="18" charset="0"/>
              </a:rPr>
              <a:t>Jamaica and other SIDS have called for a “data revolution” in the implementation of sustainable development goals [Source: UN Sustainable Development Programme]</a:t>
            </a:r>
            <a:endParaRPr lang="en-GB" i="1" dirty="0"/>
          </a:p>
        </p:txBody>
      </p:sp>
    </p:spTree>
    <p:extLst>
      <p:ext uri="{BB962C8B-B14F-4D97-AF65-F5344CB8AC3E}">
        <p14:creationId xmlns:p14="http://schemas.microsoft.com/office/powerpoint/2010/main" val="3739818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610</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Stimulating data science research within Jamaica  … and other Caribbean Small Island Developing States (SIDS).</vt:lpstr>
      <vt:lpstr>PowerPoint Presentation</vt:lpstr>
      <vt:lpstr>The Caribbean (Small Islands Developing States)</vt:lpstr>
      <vt:lpstr>PowerPoint Presentation</vt:lpstr>
      <vt:lpstr>Jamaica Country Profile</vt:lpstr>
      <vt:lpstr>Jamaica Information Technology (ICT) Profile</vt:lpstr>
      <vt:lpstr>Research proposal</vt:lpstr>
      <vt:lpstr>Global Challenge Research Fund (GCRF)</vt:lpstr>
      <vt:lpstr>Motivation</vt:lpstr>
      <vt:lpstr>Motivation</vt:lpstr>
      <vt:lpstr>Principle collaboration</vt:lpstr>
      <vt:lpstr>Aims and objectives</vt:lpstr>
      <vt:lpstr>Summary of activities</vt:lpstr>
      <vt:lpstr>Summary of activities</vt:lpstr>
      <vt:lpstr>Conclusion</vt:lpstr>
      <vt:lpstr>Questions</vt:lpstr>
    </vt:vector>
  </TitlesOfParts>
  <Company>UoB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Stimulating data science research within Jamaica and other Caribbean Small Island Developing States (SIDS).</dc:title>
  <dc:creator>Devon Barrow (Department of Management)</dc:creator>
  <cp:lastModifiedBy>Devon Barrow (Department of Management)</cp:lastModifiedBy>
  <cp:revision>579</cp:revision>
  <dcterms:created xsi:type="dcterms:W3CDTF">2019-10-04T08:12:48Z</dcterms:created>
  <dcterms:modified xsi:type="dcterms:W3CDTF">2019-10-04T12:53:35Z</dcterms:modified>
</cp:coreProperties>
</file>