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8" r:id="rId10"/>
    <p:sldId id="269" r:id="rId11"/>
    <p:sldId id="274" r:id="rId12"/>
    <p:sldId id="266" r:id="rId13"/>
    <p:sldId id="270" r:id="rId14"/>
    <p:sldId id="271" r:id="rId15"/>
    <p:sldId id="272" r:id="rId16"/>
    <p:sldId id="275" r:id="rId17"/>
    <p:sldId id="273" r:id="rId18"/>
    <p:sldId id="265"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gus Bolger" initials="FB" lastIdx="17" clrIdx="0">
    <p:extLst>
      <p:ext uri="{19B8F6BF-5375-455C-9EA6-DF929625EA0E}">
        <p15:presenceInfo xmlns:p15="http://schemas.microsoft.com/office/powerpoint/2012/main" userId="1ef60adbd0f326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snapToGrid="0">
      <p:cViewPr varScale="1">
        <p:scale>
          <a:sx n="58" d="100"/>
          <a:sy n="58" d="100"/>
        </p:scale>
        <p:origin x="68"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04T09:29:02.596" idx="17">
    <p:pos x="7352" y="93"/>
    <p:text>Material for the first 3 slides based on Hyndman's (2019) A brief history of forecasting competitions in recent SI in IJF - Description of M4 competition also taken form this SI</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04T09:23:19.456" idx="16">
    <p:pos x="2952" y="3098"/>
    <p:text>Surprisingly a new feature for t-s forecasting competitions.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03T10:56:48.500" idx="1">
    <p:pos x="6773" y="3428"/>
    <p:text>I will return to this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0-03T11:38:05.339" idx="2">
    <p:pos x="6648" y="2776"/>
    <p:text>Including one-off events/broken-leg cues</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10-03T12:59:07.539" idx="3">
    <p:pos x="3238" y="1051"/>
    <p:text>experts or algorithms might make use of time-series</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0-03T13:27:38.517" idx="4">
    <p:pos x="5233" y="757"/>
    <p:text>Do I want to digrees here w.r.t. question of "where do the probabilities come from"?</p:text>
    <p:extLst>
      <p:ext uri="{C676402C-5697-4E1C-873F-D02D1690AC5C}">
        <p15:threadingInfo xmlns:p15="http://schemas.microsoft.com/office/powerpoint/2012/main" timeZoneBias="-60"/>
      </p:ext>
    </p:extLst>
  </p:cm>
  <p:cm authorId="1" dt="2019-10-03T13:37:26.938" idx="5">
    <p:pos x="6357" y="3331"/>
    <p:text>Since we can control series characteristics we can make representative sets without having to have thousands of series</p:text>
    <p:extLst>
      <p:ext uri="{C676402C-5697-4E1C-873F-D02D1690AC5C}">
        <p15:threadingInfo xmlns:p15="http://schemas.microsoft.com/office/powerpoint/2012/main" timeZoneBias="-60"/>
      </p:ext>
    </p:extLst>
  </p:cm>
  <p:cm authorId="1" dt="2019-10-03T13:39:04.607" idx="6">
    <p:pos x="5117" y="2237"/>
    <p:text>NB there will no doubt be opposition to using artifical series nonetheless!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10-03T15:53:21.690" idx="7">
    <p:pos x="6780" y="1665"/>
    <p:text>existence demo - but I have only just started looking</p:text>
    <p:extLst>
      <p:ext uri="{C676402C-5697-4E1C-873F-D02D1690AC5C}">
        <p15:threadingInfo xmlns:p15="http://schemas.microsoft.com/office/powerpoint/2012/main" timeZoneBias="-60"/>
      </p:ext>
    </p:extLst>
  </p:cm>
  <p:cm authorId="1" dt="2019-10-03T15:54:41.718" idx="8">
    <p:pos x="1138" y="2443"/>
    <p:text>so that I can enter M5 competition!</p:text>
    <p:extLst>
      <p:ext uri="{C676402C-5697-4E1C-873F-D02D1690AC5C}">
        <p15:threadingInfo xmlns:p15="http://schemas.microsoft.com/office/powerpoint/2012/main" timeZoneBias="-60"/>
      </p:ext>
    </p:extLst>
  </p:cm>
  <p:cm authorId="1" dt="2019-10-03T15:55:21.257" idx="9">
    <p:pos x="2189" y="2987"/>
    <p:text>e.g. we have noted potential for information overload for more complex tasks, particularly as more experts are added</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10-04T09:04:18.700" idx="14">
    <p:pos x="5725" y="1125"/>
    <p:text>But I aim to adapt it to forecasting</p:text>
    <p:extLst>
      <p:ext uri="{C676402C-5697-4E1C-873F-D02D1690AC5C}">
        <p15:threadingInfo xmlns:p15="http://schemas.microsoft.com/office/powerpoint/2012/main" timeZoneBias="-60"/>
      </p:ext>
    </p:extLst>
  </p:cm>
  <p:cm authorId="1" dt="2019-10-04T09:18:53.067" idx="15">
    <p:pos x="4164" y="2561"/>
    <p:text>Strict application of Classical Delphi led to some issues with efficiency of model building and UX...</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10-03T16:06:31.386" idx="10">
    <p:pos x="1943" y="1388"/>
    <p:text>Economics faculty in UK and Turkey</p:text>
    <p:extLst>
      <p:ext uri="{C676402C-5697-4E1C-873F-D02D1690AC5C}">
        <p15:threadingInfo xmlns:p15="http://schemas.microsoft.com/office/powerpoint/2012/main" timeZoneBias="-60"/>
      </p:ext>
    </p:extLst>
  </p:cm>
  <p:cm authorId="1" dt="2019-10-03T16:16:23.168" idx="11">
    <p:pos x="1437" y="2158"/>
    <p:text>and target variables? and non-time series events</p:text>
    <p:extLst>
      <p:ext uri="{C676402C-5697-4E1C-873F-D02D1690AC5C}">
        <p15:threadingInfo xmlns:p15="http://schemas.microsoft.com/office/powerpoint/2012/main" timeZoneBias="-60"/>
      </p:ext>
    </p:extLst>
  </p:cm>
  <p:cm authorId="1" dt="2019-10-03T16:18:18.730" idx="12">
    <p:pos x="3144" y="3831"/>
    <p:text>Human and Monte Carlo from parameterised model?</p:text>
    <p:extLst>
      <p:ext uri="{C676402C-5697-4E1C-873F-D02D1690AC5C}">
        <p15:threadingInfo xmlns:p15="http://schemas.microsoft.com/office/powerpoint/2012/main" timeZoneBias="-60"/>
      </p:ext>
    </p:extLst>
  </p:cm>
  <p:cm authorId="1" dt="2019-10-03T16:21:59.759" idx="13">
    <p:pos x="1745" y="1932"/>
    <p:text>Economics students</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959C-A0CB-4D85-B627-F19DE9E9D7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904291-B1A7-4532-A8AE-7A5C60E33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907632-BFDE-4288-AD67-E454DA7E0F2B}"/>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5" name="Footer Placeholder 4">
            <a:extLst>
              <a:ext uri="{FF2B5EF4-FFF2-40B4-BE49-F238E27FC236}">
                <a16:creationId xmlns:a16="http://schemas.microsoft.com/office/drawing/2014/main" id="{2A63454B-933E-4733-B60E-6D1B248E16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B3B008-0615-4CBE-BD91-24B8629D890A}"/>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304123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CF9A-E9FD-4C40-A0BC-725C2A82689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A2C439-3B89-4053-878F-394D2D72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EE7B33-139B-45EE-885C-041FA30036E2}"/>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5" name="Footer Placeholder 4">
            <a:extLst>
              <a:ext uri="{FF2B5EF4-FFF2-40B4-BE49-F238E27FC236}">
                <a16:creationId xmlns:a16="http://schemas.microsoft.com/office/drawing/2014/main" id="{DA963581-2291-4A01-9703-F4379DFB52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C20242-7418-44A4-B4D9-363EA9C3C20C}"/>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197830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DA3CF-F443-4FDE-8840-724202BF95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174601-BD98-40F3-9A51-BE62AFF460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173CFD-7BA6-41E7-9BB6-1DBA260D9799}"/>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5" name="Footer Placeholder 4">
            <a:extLst>
              <a:ext uri="{FF2B5EF4-FFF2-40B4-BE49-F238E27FC236}">
                <a16:creationId xmlns:a16="http://schemas.microsoft.com/office/drawing/2014/main" id="{BBDC33E8-4A24-4A34-B5A9-2B62057D5E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06CADB-4E0A-4A00-9077-E664522F2B43}"/>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82182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DC36-C875-4258-9FC9-9B2B086EA4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42FFF8-B143-49E1-B8E5-A5304D895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A92D41-B3AE-4D74-8F4C-487E1CBEA353}"/>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5" name="Footer Placeholder 4">
            <a:extLst>
              <a:ext uri="{FF2B5EF4-FFF2-40B4-BE49-F238E27FC236}">
                <a16:creationId xmlns:a16="http://schemas.microsoft.com/office/drawing/2014/main" id="{099247BD-42AB-460D-AA3B-6708B48B15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A4CCFD-39D7-411A-8664-482EACF6AF53}"/>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1233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E38F-9755-454B-A57F-514FE20B3B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3980359-AAAF-4D0B-87F6-A0FC0E491A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03465-4F0A-49D7-9BCB-FF79BEBD8435}"/>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5" name="Footer Placeholder 4">
            <a:extLst>
              <a:ext uri="{FF2B5EF4-FFF2-40B4-BE49-F238E27FC236}">
                <a16:creationId xmlns:a16="http://schemas.microsoft.com/office/drawing/2014/main" id="{C8B14B35-3E3E-42EA-908B-4623999F06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D3BAAF-2B59-44E5-9941-C86F0A81025A}"/>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103674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8468-021D-4939-9E46-B26DBD5A42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F314C2-DFA1-4BF6-AC0B-477A46FBAE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2C6B022-0446-497C-B8DD-DD6457D52A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C0A8C60-B778-430F-B14B-09C117DC5872}"/>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6" name="Footer Placeholder 5">
            <a:extLst>
              <a:ext uri="{FF2B5EF4-FFF2-40B4-BE49-F238E27FC236}">
                <a16:creationId xmlns:a16="http://schemas.microsoft.com/office/drawing/2014/main" id="{FEFD0B88-8C4D-46CA-B4E3-0689378D3F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35C7F0-C08D-4253-9216-93B4725A4451}"/>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332168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1101-12D8-46E3-ACB9-A8E6003C15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DEE86F-8316-4EBC-B706-CA1D236BB5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CC1BBD-83DD-493E-8059-317580825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94B3B3-C404-458F-B789-03E3C5EBD4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78C167-02B4-405D-BC43-87FB66C1F4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CFE250B-7ED1-43E5-9393-9DDDC283469E}"/>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8" name="Footer Placeholder 7">
            <a:extLst>
              <a:ext uri="{FF2B5EF4-FFF2-40B4-BE49-F238E27FC236}">
                <a16:creationId xmlns:a16="http://schemas.microsoft.com/office/drawing/2014/main" id="{EAB526E7-448D-46AF-997C-489F668B6B6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454CE84-B92B-4891-B270-4A50726F30DE}"/>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71019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D009-3108-4556-A7CB-B6C0A707C5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2ACC9CF-4C8D-4EEC-BA15-6420C7726220}"/>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4" name="Footer Placeholder 3">
            <a:extLst>
              <a:ext uri="{FF2B5EF4-FFF2-40B4-BE49-F238E27FC236}">
                <a16:creationId xmlns:a16="http://schemas.microsoft.com/office/drawing/2014/main" id="{9154CC88-4DE3-48AF-97F6-6EE05B3A86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2B2A5A4-B161-4C8F-ABAA-DD09FCC7C4FC}"/>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123814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6299C-9814-42FA-BF25-E81FB345E444}"/>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3" name="Footer Placeholder 2">
            <a:extLst>
              <a:ext uri="{FF2B5EF4-FFF2-40B4-BE49-F238E27FC236}">
                <a16:creationId xmlns:a16="http://schemas.microsoft.com/office/drawing/2014/main" id="{F546A854-4207-46F4-9C7C-1D5DB7A804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1CEC3D3-9144-4CFD-90D7-6353CDC65BE0}"/>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24342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A00F-5C20-4293-8254-486F2AC33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C8FA86-ECF3-470E-A556-73523B998C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EC0FEDA-7362-48F6-BDBD-E268C4DEB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9059A-0AF5-4FA7-A283-4B051FF8559F}"/>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6" name="Footer Placeholder 5">
            <a:extLst>
              <a:ext uri="{FF2B5EF4-FFF2-40B4-BE49-F238E27FC236}">
                <a16:creationId xmlns:a16="http://schemas.microsoft.com/office/drawing/2014/main" id="{3D676769-C325-4937-9902-F86B096327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3B3AAA-542B-4CE2-ACC8-58B797B5A1FB}"/>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505205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B5F3-A8F3-4AFC-82C0-F40E801C6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31FDD04-A8F8-4C1B-8975-3138A793E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CA5AE1-EDAD-43E4-89DC-078AC172C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B04B7-11BF-4D20-8140-19A01611BF87}"/>
              </a:ext>
            </a:extLst>
          </p:cNvPr>
          <p:cNvSpPr>
            <a:spLocks noGrp="1"/>
          </p:cNvSpPr>
          <p:nvPr>
            <p:ph type="dt" sz="half" idx="10"/>
          </p:nvPr>
        </p:nvSpPr>
        <p:spPr/>
        <p:txBody>
          <a:bodyPr/>
          <a:lstStyle/>
          <a:p>
            <a:fld id="{BBB3D5A4-7472-4289-9CA3-28DF37628EC3}" type="datetimeFigureOut">
              <a:rPr lang="en-GB" smtClean="0"/>
              <a:t>02/10/2019</a:t>
            </a:fld>
            <a:endParaRPr lang="en-GB"/>
          </a:p>
        </p:txBody>
      </p:sp>
      <p:sp>
        <p:nvSpPr>
          <p:cNvPr id="6" name="Footer Placeholder 5">
            <a:extLst>
              <a:ext uri="{FF2B5EF4-FFF2-40B4-BE49-F238E27FC236}">
                <a16:creationId xmlns:a16="http://schemas.microsoft.com/office/drawing/2014/main" id="{C0DE9A20-6663-47FA-8F9A-D833BB95F7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E5190C-C8F1-43B4-BCF4-17472813A83F}"/>
              </a:ext>
            </a:extLst>
          </p:cNvPr>
          <p:cNvSpPr>
            <a:spLocks noGrp="1"/>
          </p:cNvSpPr>
          <p:nvPr>
            <p:ph type="sldNum" sz="quarter" idx="12"/>
          </p:nvPr>
        </p:nvSpPr>
        <p:spPr/>
        <p:txBody>
          <a:bodyPr/>
          <a:lstStyle/>
          <a:p>
            <a:fld id="{C4D6DD1E-20C3-4C0E-BF1B-BD57D59EE100}" type="slidenum">
              <a:rPr lang="en-GB" smtClean="0"/>
              <a:t>‹#›</a:t>
            </a:fld>
            <a:endParaRPr lang="en-GB"/>
          </a:p>
        </p:txBody>
      </p:sp>
    </p:spTree>
    <p:extLst>
      <p:ext uri="{BB962C8B-B14F-4D97-AF65-F5344CB8AC3E}">
        <p14:creationId xmlns:p14="http://schemas.microsoft.com/office/powerpoint/2010/main" val="215174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FEEB14-DBF2-478D-92D2-D149ED3EB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63557D-1E3B-4250-AB0B-FC0D62D8E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7F31E4-C7DE-4E1D-95EB-9F86B60A34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3D5A4-7472-4289-9CA3-28DF37628EC3}" type="datetimeFigureOut">
              <a:rPr lang="en-GB" smtClean="0"/>
              <a:t>02/10/2019</a:t>
            </a:fld>
            <a:endParaRPr lang="en-GB"/>
          </a:p>
        </p:txBody>
      </p:sp>
      <p:sp>
        <p:nvSpPr>
          <p:cNvPr id="5" name="Footer Placeholder 4">
            <a:extLst>
              <a:ext uri="{FF2B5EF4-FFF2-40B4-BE49-F238E27FC236}">
                <a16:creationId xmlns:a16="http://schemas.microsoft.com/office/drawing/2014/main" id="{7C7018CD-B984-43C7-9B10-6EF42FB9D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0B1A26-C4ED-44C4-A5C8-3DF110823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6DD1E-20C3-4C0E-BF1B-BD57D59EE100}" type="slidenum">
              <a:rPr lang="en-GB" smtClean="0"/>
              <a:t>‹#›</a:t>
            </a:fld>
            <a:endParaRPr lang="en-GB"/>
          </a:p>
        </p:txBody>
      </p:sp>
    </p:spTree>
    <p:extLst>
      <p:ext uri="{BB962C8B-B14F-4D97-AF65-F5344CB8AC3E}">
        <p14:creationId xmlns:p14="http://schemas.microsoft.com/office/powerpoint/2010/main" val="1220866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ADFA-F44D-41DB-922C-4F0A8631E682}"/>
              </a:ext>
            </a:extLst>
          </p:cNvPr>
          <p:cNvSpPr>
            <a:spLocks noGrp="1"/>
          </p:cNvSpPr>
          <p:nvPr>
            <p:ph type="ctrTitle"/>
          </p:nvPr>
        </p:nvSpPr>
        <p:spPr>
          <a:xfrm>
            <a:off x="1626741" y="156592"/>
            <a:ext cx="9144000" cy="2387600"/>
          </a:xfrm>
        </p:spPr>
        <p:txBody>
          <a:bodyPr>
            <a:normAutofit fontScale="90000"/>
          </a:bodyPr>
          <a:lstStyle/>
          <a:p>
            <a:r>
              <a:rPr lang="en-GB" b="1" dirty="0">
                <a:latin typeface="Bookman Old Style" panose="02050604050505020204" pitchFamily="18" charset="0"/>
              </a:rPr>
              <a:t>The role of expertise in time-series forecasting</a:t>
            </a:r>
            <a:endParaRPr lang="en-GB" dirty="0">
              <a:latin typeface="Bookman Old Style" panose="02050604050505020204" pitchFamily="18" charset="0"/>
            </a:endParaRPr>
          </a:p>
        </p:txBody>
      </p:sp>
      <p:sp>
        <p:nvSpPr>
          <p:cNvPr id="3" name="Subtitle 2">
            <a:extLst>
              <a:ext uri="{FF2B5EF4-FFF2-40B4-BE49-F238E27FC236}">
                <a16:creationId xmlns:a16="http://schemas.microsoft.com/office/drawing/2014/main" id="{900E7D7A-B04D-4C90-94A5-BAA49551345D}"/>
              </a:ext>
            </a:extLst>
          </p:cNvPr>
          <p:cNvSpPr>
            <a:spLocks noGrp="1"/>
          </p:cNvSpPr>
          <p:nvPr>
            <p:ph type="subTitle" idx="1"/>
          </p:nvPr>
        </p:nvSpPr>
        <p:spPr>
          <a:xfrm>
            <a:off x="1626741" y="2544191"/>
            <a:ext cx="9144000" cy="2993579"/>
          </a:xfrm>
        </p:spPr>
        <p:txBody>
          <a:bodyPr>
            <a:normAutofit fontScale="85000" lnSpcReduction="20000"/>
          </a:bodyPr>
          <a:lstStyle/>
          <a:p>
            <a:r>
              <a:rPr lang="en-GB" sz="4000" b="1" dirty="0">
                <a:latin typeface="Bookman Old Style" panose="02050604050505020204" pitchFamily="18" charset="0"/>
              </a:rPr>
              <a:t>As viewed through the lens of forecasting competitions</a:t>
            </a:r>
          </a:p>
          <a:p>
            <a:endParaRPr lang="en-GB" sz="4000" b="1" dirty="0">
              <a:latin typeface="Bookman Old Style" panose="02050604050505020204" pitchFamily="18" charset="0"/>
            </a:endParaRPr>
          </a:p>
          <a:p>
            <a:r>
              <a:rPr lang="en-GB" sz="2800" b="1" dirty="0">
                <a:latin typeface="Bookman Old Style" panose="02050604050505020204" pitchFamily="18" charset="0"/>
              </a:rPr>
              <a:t>Fergus Bolger</a:t>
            </a:r>
          </a:p>
          <a:p>
            <a:r>
              <a:rPr lang="en-GB" sz="2800" b="1" dirty="0">
                <a:latin typeface="Bookman Old Style" panose="02050604050505020204" pitchFamily="18" charset="0"/>
              </a:rPr>
              <a:t>Strathclyde Business School </a:t>
            </a:r>
          </a:p>
          <a:p>
            <a:r>
              <a:rPr lang="en-GB" sz="2800" b="1" dirty="0">
                <a:latin typeface="Bookman Old Style" panose="02050604050505020204" pitchFamily="18" charset="0"/>
              </a:rPr>
              <a:t>&amp; </a:t>
            </a:r>
          </a:p>
          <a:p>
            <a:r>
              <a:rPr lang="en-GB" sz="2800" b="1" dirty="0">
                <a:latin typeface="Bookman Old Style" panose="02050604050505020204" pitchFamily="18" charset="0"/>
              </a:rPr>
              <a:t>Minerva Consulting</a:t>
            </a:r>
          </a:p>
          <a:p>
            <a:endParaRPr lang="en-GB" sz="4000" dirty="0"/>
          </a:p>
        </p:txBody>
      </p:sp>
    </p:spTree>
    <p:extLst>
      <p:ext uri="{BB962C8B-B14F-4D97-AF65-F5344CB8AC3E}">
        <p14:creationId xmlns:p14="http://schemas.microsoft.com/office/powerpoint/2010/main" val="365302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8EB4-7297-40A6-AA5B-B7FB7CB6987A}"/>
              </a:ext>
            </a:extLst>
          </p:cNvPr>
          <p:cNvSpPr>
            <a:spLocks noGrp="1"/>
          </p:cNvSpPr>
          <p:nvPr>
            <p:ph type="title"/>
          </p:nvPr>
        </p:nvSpPr>
        <p:spPr>
          <a:xfrm>
            <a:off x="598583" y="122754"/>
            <a:ext cx="10994834" cy="1011983"/>
          </a:xfrm>
        </p:spPr>
        <p:txBody>
          <a:bodyPr>
            <a:normAutofit/>
          </a:bodyPr>
          <a:lstStyle/>
          <a:p>
            <a:r>
              <a:rPr lang="en-GB" sz="4000" b="1" dirty="0">
                <a:latin typeface="Bookman Old Style" panose="02050604050505020204" pitchFamily="18" charset="0"/>
              </a:rPr>
              <a:t>Explanatory variables and causal models</a:t>
            </a:r>
          </a:p>
        </p:txBody>
      </p:sp>
      <p:sp>
        <p:nvSpPr>
          <p:cNvPr id="3" name="Content Placeholder 2">
            <a:extLst>
              <a:ext uri="{FF2B5EF4-FFF2-40B4-BE49-F238E27FC236}">
                <a16:creationId xmlns:a16="http://schemas.microsoft.com/office/drawing/2014/main" id="{C2D3EE72-B3A1-4F68-B129-3D96BFDF8B71}"/>
              </a:ext>
            </a:extLst>
          </p:cNvPr>
          <p:cNvSpPr>
            <a:spLocks noGrp="1"/>
          </p:cNvSpPr>
          <p:nvPr>
            <p:ph idx="1"/>
          </p:nvPr>
        </p:nvSpPr>
        <p:spPr>
          <a:xfrm>
            <a:off x="838200" y="1134738"/>
            <a:ext cx="10515600" cy="5358138"/>
          </a:xfrm>
        </p:spPr>
        <p:txBody>
          <a:bodyPr>
            <a:normAutofit fontScale="92500" lnSpcReduction="10000"/>
          </a:bodyPr>
          <a:lstStyle/>
          <a:p>
            <a:r>
              <a:rPr lang="en-GB" dirty="0">
                <a:latin typeface="Bookman Old Style" panose="02050604050505020204" pitchFamily="18" charset="0"/>
              </a:rPr>
              <a:t>The M5 competition may allow for the use of explanatory variables </a:t>
            </a:r>
          </a:p>
          <a:p>
            <a:r>
              <a:rPr lang="en-GB" dirty="0">
                <a:latin typeface="Bookman Old Style" panose="02050604050505020204" pitchFamily="18" charset="0"/>
              </a:rPr>
              <a:t>These are potentially available in many real-world forecasting situations and might be expected to improve forecasts </a:t>
            </a:r>
          </a:p>
          <a:p>
            <a:r>
              <a:rPr lang="en-GB" dirty="0">
                <a:latin typeface="Bookman Old Style" panose="02050604050505020204" pitchFamily="18" charset="0"/>
              </a:rPr>
              <a:t>Yet there is little research to date into the effectiveness of explanatory variables and in the one competition where they were used, they did not help </a:t>
            </a:r>
          </a:p>
          <a:p>
            <a:r>
              <a:rPr lang="en-GB" dirty="0">
                <a:latin typeface="Bookman Old Style" panose="02050604050505020204" pitchFamily="18" charset="0"/>
              </a:rPr>
              <a:t>Possibly the relationship between explanatory and target variables changed over time?</a:t>
            </a:r>
          </a:p>
          <a:p>
            <a:r>
              <a:rPr lang="en-GB" dirty="0">
                <a:latin typeface="Bookman Old Style" panose="02050604050505020204" pitchFamily="18" charset="0"/>
              </a:rPr>
              <a:t>Experts, however, may be able to identify useful variables – and possible changes in relationships – on the basis of their knowledge of the generating processes underlying time series</a:t>
            </a:r>
          </a:p>
          <a:p>
            <a:r>
              <a:rPr lang="en-GB" dirty="0">
                <a:latin typeface="Bookman Old Style" panose="02050604050505020204" pitchFamily="18" charset="0"/>
              </a:rPr>
              <a:t>Could this knowledge be formulated e.g. as a causal Bayesian network (CBN)?</a:t>
            </a:r>
          </a:p>
          <a:p>
            <a:endParaRPr lang="en-GB" dirty="0"/>
          </a:p>
        </p:txBody>
      </p:sp>
    </p:spTree>
    <p:extLst>
      <p:ext uri="{BB962C8B-B14F-4D97-AF65-F5344CB8AC3E}">
        <p14:creationId xmlns:p14="http://schemas.microsoft.com/office/powerpoint/2010/main" val="1701481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216"/>
          </a:xfrm>
        </p:spPr>
        <p:txBody>
          <a:bodyPr>
            <a:normAutofit/>
          </a:bodyPr>
          <a:lstStyle/>
          <a:p>
            <a:pPr algn="ctr"/>
            <a:r>
              <a:rPr lang="en-GB" sz="4000" b="1" dirty="0">
                <a:latin typeface="Bookman Old Style" panose="02050604050505020204" pitchFamily="18" charset="0"/>
              </a:rPr>
              <a:t>Example CBN</a:t>
            </a:r>
          </a:p>
        </p:txBody>
      </p:sp>
      <p:pic>
        <p:nvPicPr>
          <p:cNvPr id="5" name="Content Placeholder 4"/>
          <p:cNvPicPr>
            <a:picLocks noGrp="1" noChangeAspect="1"/>
          </p:cNvPicPr>
          <p:nvPr>
            <p:ph idx="1"/>
          </p:nvPr>
        </p:nvPicPr>
        <p:blipFill>
          <a:blip r:embed="rId2"/>
          <a:stretch>
            <a:fillRect/>
          </a:stretch>
        </p:blipFill>
        <p:spPr>
          <a:xfrm>
            <a:off x="838200" y="1183342"/>
            <a:ext cx="10188388" cy="5109881"/>
          </a:xfrm>
          <a:prstGeom prst="rect">
            <a:avLst/>
          </a:prstGeom>
        </p:spPr>
      </p:pic>
    </p:spTree>
    <p:extLst>
      <p:ext uri="{BB962C8B-B14F-4D97-AF65-F5344CB8AC3E}">
        <p14:creationId xmlns:p14="http://schemas.microsoft.com/office/powerpoint/2010/main" val="295542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2416-5146-48D5-B0D6-38A9A6AD727E}"/>
              </a:ext>
            </a:extLst>
          </p:cNvPr>
          <p:cNvSpPr>
            <a:spLocks noGrp="1"/>
          </p:cNvSpPr>
          <p:nvPr>
            <p:ph type="title"/>
          </p:nvPr>
        </p:nvSpPr>
        <p:spPr>
          <a:xfrm>
            <a:off x="190959" y="75893"/>
            <a:ext cx="11810082" cy="857747"/>
          </a:xfrm>
        </p:spPr>
        <p:txBody>
          <a:bodyPr>
            <a:normAutofit/>
          </a:bodyPr>
          <a:lstStyle/>
          <a:p>
            <a:r>
              <a:rPr lang="en-GB" sz="3600" b="1" dirty="0">
                <a:latin typeface="Bookman Old Style" panose="02050604050505020204" pitchFamily="18" charset="0"/>
              </a:rPr>
              <a:t>More limitations of the time-series competitions</a:t>
            </a:r>
          </a:p>
        </p:txBody>
      </p:sp>
      <p:sp>
        <p:nvSpPr>
          <p:cNvPr id="3" name="Content Placeholder 2">
            <a:extLst>
              <a:ext uri="{FF2B5EF4-FFF2-40B4-BE49-F238E27FC236}">
                <a16:creationId xmlns:a16="http://schemas.microsoft.com/office/drawing/2014/main" id="{893193BA-6A83-41F9-AA13-749F7E9F0DE6}"/>
              </a:ext>
            </a:extLst>
          </p:cNvPr>
          <p:cNvSpPr>
            <a:spLocks noGrp="1"/>
          </p:cNvSpPr>
          <p:nvPr>
            <p:ph idx="1"/>
          </p:nvPr>
        </p:nvSpPr>
        <p:spPr>
          <a:xfrm>
            <a:off x="473725" y="933640"/>
            <a:ext cx="11527316" cy="5924360"/>
          </a:xfrm>
        </p:spPr>
        <p:txBody>
          <a:bodyPr>
            <a:normAutofit fontScale="85000" lnSpcReduction="20000"/>
          </a:bodyPr>
          <a:lstStyle/>
          <a:p>
            <a:r>
              <a:rPr lang="en-GB" dirty="0">
                <a:latin typeface="Bookman Old Style" panose="02050604050505020204" pitchFamily="18" charset="0"/>
              </a:rPr>
              <a:t>The M competitions have focussed on situations where: </a:t>
            </a:r>
          </a:p>
          <a:p>
            <a:pPr lvl="1"/>
            <a:r>
              <a:rPr lang="en-GB" dirty="0">
                <a:latin typeface="Bookman Old Style" panose="02050604050505020204" pitchFamily="18" charset="0"/>
              </a:rPr>
              <a:t>there is plenty of data, and </a:t>
            </a:r>
          </a:p>
          <a:p>
            <a:pPr lvl="1"/>
            <a:r>
              <a:rPr lang="en-GB" dirty="0">
                <a:latin typeface="Bookman Old Style" panose="02050604050505020204" pitchFamily="18" charset="0"/>
              </a:rPr>
              <a:t>this data is in good shape (e.g.  not intermittent, nor ambiguous). </a:t>
            </a:r>
          </a:p>
          <a:p>
            <a:r>
              <a:rPr lang="en-GB" dirty="0">
                <a:latin typeface="Bookman Old Style" panose="02050604050505020204" pitchFamily="18" charset="0"/>
              </a:rPr>
              <a:t>However, in the real world, forecasts are often required in situations of scarce and/or poor data</a:t>
            </a:r>
          </a:p>
          <a:p>
            <a:r>
              <a:rPr lang="en-GB" dirty="0">
                <a:latin typeface="Bookman Old Style" panose="02050604050505020204" pitchFamily="18" charset="0"/>
              </a:rPr>
              <a:t>IARPA have funded a different kind of forecasting competitions that have investigated forecasting in such situations. </a:t>
            </a:r>
          </a:p>
          <a:p>
            <a:r>
              <a:rPr lang="en-GB" dirty="0">
                <a:latin typeface="Bookman Old Style" panose="02050604050505020204" pitchFamily="18" charset="0"/>
              </a:rPr>
              <a:t>These involve short-to-medium term probabilistic forecasting of geopolitical events and strategically important variables such as oil prices. </a:t>
            </a:r>
          </a:p>
          <a:p>
            <a:r>
              <a:rPr lang="en-GB" dirty="0">
                <a:latin typeface="Bookman Old Style" panose="02050604050505020204" pitchFamily="18" charset="0"/>
              </a:rPr>
              <a:t>Performance is evaluated by comparing forecast and actual outcomes using versions of the Brier score.</a:t>
            </a:r>
          </a:p>
          <a:p>
            <a:r>
              <a:rPr lang="en-GB" dirty="0">
                <a:latin typeface="Bookman Old Style" panose="02050604050505020204" pitchFamily="18" charset="0"/>
              </a:rPr>
              <a:t>The first competition, ACE, solely involved human judges forecasting outcomes – either alone or in teams - identified high-performing individuals referred to as “</a:t>
            </a:r>
            <a:r>
              <a:rPr lang="en-GB" dirty="0" err="1">
                <a:latin typeface="Bookman Old Style" panose="02050604050505020204" pitchFamily="18" charset="0"/>
              </a:rPr>
              <a:t>superforecasters</a:t>
            </a:r>
            <a:r>
              <a:rPr lang="en-GB" dirty="0">
                <a:latin typeface="Bookman Old Style" panose="02050604050505020204" pitchFamily="18" charset="0"/>
              </a:rPr>
              <a:t>” (</a:t>
            </a:r>
            <a:r>
              <a:rPr lang="en-GB" dirty="0" err="1">
                <a:latin typeface="Bookman Old Style" panose="02050604050505020204" pitchFamily="18" charset="0"/>
              </a:rPr>
              <a:t>Tetlock</a:t>
            </a:r>
            <a:r>
              <a:rPr lang="en-GB" dirty="0">
                <a:latin typeface="Bookman Old Style" panose="02050604050505020204" pitchFamily="18" charset="0"/>
              </a:rPr>
              <a:t> &amp; Gardener, 2015)</a:t>
            </a:r>
          </a:p>
          <a:p>
            <a:r>
              <a:rPr lang="en-GB" dirty="0">
                <a:latin typeface="Bookman Old Style" panose="02050604050505020204" pitchFamily="18" charset="0"/>
              </a:rPr>
              <a:t>The second competition HFC permits combinations of humans and ML systems to make forecasts - </a:t>
            </a:r>
          </a:p>
          <a:p>
            <a:r>
              <a:rPr lang="en-GB" dirty="0">
                <a:latin typeface="Bookman Old Style" panose="02050604050505020204" pitchFamily="18" charset="0"/>
              </a:rPr>
              <a:t>HFC is still in progress but has so far found that the hybrid systems do not outperform </a:t>
            </a:r>
            <a:r>
              <a:rPr lang="en-GB" dirty="0" err="1">
                <a:latin typeface="Bookman Old Style" panose="02050604050505020204" pitchFamily="18" charset="0"/>
              </a:rPr>
              <a:t>superforecasters</a:t>
            </a:r>
            <a:r>
              <a:rPr lang="en-GB" dirty="0">
                <a:latin typeface="Bookman Old Style" panose="02050604050505020204" pitchFamily="18" charset="0"/>
              </a:rPr>
              <a:t>.</a:t>
            </a:r>
          </a:p>
          <a:p>
            <a:pPr marL="0" indent="0">
              <a:buNone/>
            </a:pPr>
            <a:endParaRPr lang="en-GB" dirty="0"/>
          </a:p>
        </p:txBody>
      </p:sp>
    </p:spTree>
    <p:extLst>
      <p:ext uri="{BB962C8B-B14F-4D97-AF65-F5344CB8AC3E}">
        <p14:creationId xmlns:p14="http://schemas.microsoft.com/office/powerpoint/2010/main" val="384980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E9AB-4AC0-4BDF-863F-5C0A859D3348}"/>
              </a:ext>
            </a:extLst>
          </p:cNvPr>
          <p:cNvSpPr>
            <a:spLocks noGrp="1"/>
          </p:cNvSpPr>
          <p:nvPr>
            <p:ph type="title"/>
          </p:nvPr>
        </p:nvSpPr>
        <p:spPr>
          <a:xfrm>
            <a:off x="838200" y="122754"/>
            <a:ext cx="10515600" cy="780629"/>
          </a:xfrm>
        </p:spPr>
        <p:txBody>
          <a:bodyPr>
            <a:normAutofit/>
          </a:bodyPr>
          <a:lstStyle/>
          <a:p>
            <a:pPr algn="ctr"/>
            <a:r>
              <a:rPr lang="en-GB" sz="4000" b="1" dirty="0">
                <a:latin typeface="Bookman Old Style" panose="02050604050505020204" pitchFamily="18" charset="0"/>
              </a:rPr>
              <a:t>M vs. IARPA</a:t>
            </a:r>
          </a:p>
        </p:txBody>
      </p:sp>
      <p:sp>
        <p:nvSpPr>
          <p:cNvPr id="3" name="Content Placeholder 2">
            <a:extLst>
              <a:ext uri="{FF2B5EF4-FFF2-40B4-BE49-F238E27FC236}">
                <a16:creationId xmlns:a16="http://schemas.microsoft.com/office/drawing/2014/main" id="{EC791529-0EC4-4482-BE48-BDB23B6BC806}"/>
              </a:ext>
            </a:extLst>
          </p:cNvPr>
          <p:cNvSpPr>
            <a:spLocks noGrp="1"/>
          </p:cNvSpPr>
          <p:nvPr>
            <p:ph idx="1"/>
          </p:nvPr>
        </p:nvSpPr>
        <p:spPr>
          <a:xfrm>
            <a:off x="383754" y="1035586"/>
            <a:ext cx="11424492" cy="5468306"/>
          </a:xfrm>
        </p:spPr>
        <p:txBody>
          <a:bodyPr>
            <a:normAutofit/>
          </a:bodyPr>
          <a:lstStyle/>
          <a:p>
            <a:r>
              <a:rPr lang="en-GB" dirty="0">
                <a:latin typeface="Bookman Old Style" panose="02050604050505020204" pitchFamily="18" charset="0"/>
              </a:rPr>
              <a:t>Unlike the M competitions, the IARPA competitions give full rein to expert knowledge and judgment in forecasting.</a:t>
            </a:r>
          </a:p>
          <a:p>
            <a:r>
              <a:rPr lang="en-GB" dirty="0">
                <a:latin typeface="Bookman Old Style" panose="02050604050505020204" pitchFamily="18" charset="0"/>
              </a:rPr>
              <a:t>BUT they do not (directly) require forecasting of time-series thereby largely excluding application of statistical methods. </a:t>
            </a:r>
          </a:p>
          <a:p>
            <a:r>
              <a:rPr lang="en-GB" dirty="0">
                <a:latin typeface="Bookman Old Style" panose="02050604050505020204" pitchFamily="18" charset="0"/>
              </a:rPr>
              <a:t>Further, since the IARPA competitions do not control the data sets or methods to be used by forecasters, it is difficult to know to what to attribute relative success or failure of competitors. </a:t>
            </a:r>
          </a:p>
          <a:p>
            <a:r>
              <a:rPr lang="en-GB" dirty="0">
                <a:latin typeface="Bookman Old Style" panose="02050604050505020204" pitchFamily="18" charset="0"/>
              </a:rPr>
              <a:t>It would therefore be of interest to have a competition that allowed</a:t>
            </a:r>
          </a:p>
          <a:p>
            <a:pPr lvl="1"/>
            <a:r>
              <a:rPr lang="en-GB" dirty="0">
                <a:latin typeface="Bookman Old Style" panose="02050604050505020204" pitchFamily="18" charset="0"/>
              </a:rPr>
              <a:t>human experts, ML algorithms and statistical methods all to take part </a:t>
            </a:r>
          </a:p>
          <a:p>
            <a:pPr lvl="1"/>
            <a:r>
              <a:rPr lang="en-GB" dirty="0">
                <a:latin typeface="Bookman Old Style" panose="02050604050505020204" pitchFamily="18" charset="0"/>
              </a:rPr>
              <a:t>sufficient control over the conditions to reveal and explicate their relative strengths and weaknesses.</a:t>
            </a:r>
          </a:p>
        </p:txBody>
      </p:sp>
    </p:spTree>
    <p:extLst>
      <p:ext uri="{BB962C8B-B14F-4D97-AF65-F5344CB8AC3E}">
        <p14:creationId xmlns:p14="http://schemas.microsoft.com/office/powerpoint/2010/main" val="64816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8450-C8EA-49C2-A874-C6A7CBB7E186}"/>
              </a:ext>
            </a:extLst>
          </p:cNvPr>
          <p:cNvSpPr>
            <a:spLocks noGrp="1"/>
          </p:cNvSpPr>
          <p:nvPr>
            <p:ph type="title"/>
          </p:nvPr>
        </p:nvSpPr>
        <p:spPr>
          <a:xfrm>
            <a:off x="838200" y="0"/>
            <a:ext cx="10515600" cy="978933"/>
          </a:xfrm>
        </p:spPr>
        <p:txBody>
          <a:bodyPr>
            <a:normAutofit/>
          </a:bodyPr>
          <a:lstStyle/>
          <a:p>
            <a:pPr algn="ctr"/>
            <a:r>
              <a:rPr lang="en-GB" sz="4000" b="1" dirty="0">
                <a:latin typeface="Bookman Old Style" panose="02050604050505020204" pitchFamily="18" charset="0"/>
              </a:rPr>
              <a:t>A proposal</a:t>
            </a:r>
          </a:p>
        </p:txBody>
      </p:sp>
      <p:sp>
        <p:nvSpPr>
          <p:cNvPr id="3" name="Content Placeholder 2">
            <a:extLst>
              <a:ext uri="{FF2B5EF4-FFF2-40B4-BE49-F238E27FC236}">
                <a16:creationId xmlns:a16="http://schemas.microsoft.com/office/drawing/2014/main" id="{E52FCC8C-1E7F-4405-9A99-08417C548A31}"/>
              </a:ext>
            </a:extLst>
          </p:cNvPr>
          <p:cNvSpPr>
            <a:spLocks noGrp="1"/>
          </p:cNvSpPr>
          <p:nvPr>
            <p:ph idx="1"/>
          </p:nvPr>
        </p:nvSpPr>
        <p:spPr>
          <a:xfrm>
            <a:off x="528810" y="1090669"/>
            <a:ext cx="11237204" cy="5684703"/>
          </a:xfrm>
        </p:spPr>
        <p:txBody>
          <a:bodyPr>
            <a:normAutofit fontScale="92500" lnSpcReduction="10000"/>
          </a:bodyPr>
          <a:lstStyle/>
          <a:p>
            <a:r>
              <a:rPr lang="en-GB" dirty="0">
                <a:latin typeface="Bookman Old Style" panose="02050604050505020204" pitchFamily="18" charset="0"/>
              </a:rPr>
              <a:t>M5 might partly fulfil my requirements BUT the use of real data is an obstacle to understanding what is going on</a:t>
            </a:r>
          </a:p>
          <a:p>
            <a:r>
              <a:rPr lang="en-GB" dirty="0">
                <a:latin typeface="Bookman Old Style" panose="02050604050505020204" pitchFamily="18" charset="0"/>
              </a:rPr>
              <a:t>However, use of artificial data may mean that experts cannot use their expertise…</a:t>
            </a:r>
          </a:p>
          <a:p>
            <a:pPr marL="0" indent="0">
              <a:buNone/>
            </a:pPr>
            <a:r>
              <a:rPr lang="en-GB" dirty="0">
                <a:latin typeface="Bookman Old Style" panose="02050604050505020204" pitchFamily="18" charset="0"/>
              </a:rPr>
              <a:t>Compromise? </a:t>
            </a:r>
          </a:p>
          <a:p>
            <a:r>
              <a:rPr lang="en-GB" dirty="0">
                <a:latin typeface="Bookman Old Style" panose="02050604050505020204" pitchFamily="18" charset="0"/>
              </a:rPr>
              <a:t>Elicit causal domain models from some experts that can produce series that are well-calibrated against past time series (i.e. will </a:t>
            </a:r>
            <a:r>
              <a:rPr lang="en-GB" dirty="0" err="1">
                <a:latin typeface="Bookman Old Style" panose="02050604050505020204" pitchFamily="18" charset="0"/>
              </a:rPr>
              <a:t>backcast</a:t>
            </a:r>
            <a:r>
              <a:rPr lang="en-GB" dirty="0">
                <a:latin typeface="Bookman Old Style" panose="02050604050505020204" pitchFamily="18" charset="0"/>
              </a:rPr>
              <a:t> with acceptable degree of accuracy)</a:t>
            </a:r>
          </a:p>
          <a:p>
            <a:r>
              <a:rPr lang="en-GB" dirty="0">
                <a:latin typeface="Bookman Old Style" panose="02050604050505020204" pitchFamily="18" charset="0"/>
              </a:rPr>
              <a:t>Then use these models to generate artificial series under various scenarios  to be forecast in the competition</a:t>
            </a:r>
          </a:p>
          <a:p>
            <a:r>
              <a:rPr lang="en-GB" dirty="0">
                <a:latin typeface="Bookman Old Style" panose="02050604050505020204" pitchFamily="18" charset="0"/>
              </a:rPr>
              <a:t>An advantage over M5 is that there will not be time-pressure so human experts can compete prior to development of assistive technologies (so long as number of series is not excessive)</a:t>
            </a:r>
          </a:p>
          <a:p>
            <a:r>
              <a:rPr lang="en-GB" dirty="0">
                <a:latin typeface="Bookman Old Style" panose="02050604050505020204" pitchFamily="18" charset="0"/>
              </a:rPr>
              <a:t>An additional advantage over M5 (and all other previous competitions) is that long-term forecasts can be readily evaluated</a:t>
            </a:r>
          </a:p>
          <a:p>
            <a:endParaRPr lang="en-GB" dirty="0"/>
          </a:p>
        </p:txBody>
      </p:sp>
    </p:spTree>
    <p:extLst>
      <p:ext uri="{BB962C8B-B14F-4D97-AF65-F5344CB8AC3E}">
        <p14:creationId xmlns:p14="http://schemas.microsoft.com/office/powerpoint/2010/main" val="370170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B34F-48FF-4DD4-A807-35FE8BDF0501}"/>
              </a:ext>
            </a:extLst>
          </p:cNvPr>
          <p:cNvSpPr>
            <a:spLocks noGrp="1"/>
          </p:cNvSpPr>
          <p:nvPr>
            <p:ph type="title"/>
          </p:nvPr>
        </p:nvSpPr>
        <p:spPr>
          <a:xfrm>
            <a:off x="838200" y="188857"/>
            <a:ext cx="10515600" cy="659444"/>
          </a:xfrm>
        </p:spPr>
        <p:txBody>
          <a:bodyPr>
            <a:normAutofit/>
          </a:bodyPr>
          <a:lstStyle/>
          <a:p>
            <a:pPr algn="ctr"/>
            <a:r>
              <a:rPr lang="en-GB" sz="4000" b="1" dirty="0">
                <a:latin typeface="Bookman Old Style" panose="02050604050505020204" pitchFamily="18" charset="0"/>
              </a:rPr>
              <a:t>Challenges</a:t>
            </a:r>
          </a:p>
        </p:txBody>
      </p:sp>
      <p:sp>
        <p:nvSpPr>
          <p:cNvPr id="3" name="Content Placeholder 2">
            <a:extLst>
              <a:ext uri="{FF2B5EF4-FFF2-40B4-BE49-F238E27FC236}">
                <a16:creationId xmlns:a16="http://schemas.microsoft.com/office/drawing/2014/main" id="{B21BF09D-62D8-4977-9365-37170E34BB68}"/>
              </a:ext>
            </a:extLst>
          </p:cNvPr>
          <p:cNvSpPr>
            <a:spLocks noGrp="1"/>
          </p:cNvSpPr>
          <p:nvPr>
            <p:ph idx="1"/>
          </p:nvPr>
        </p:nvSpPr>
        <p:spPr>
          <a:xfrm>
            <a:off x="253388" y="848300"/>
            <a:ext cx="11534659" cy="5629617"/>
          </a:xfrm>
        </p:spPr>
        <p:txBody>
          <a:bodyPr>
            <a:normAutofit fontScale="92500" lnSpcReduction="10000"/>
          </a:bodyPr>
          <a:lstStyle/>
          <a:p>
            <a:r>
              <a:rPr lang="en-GB" dirty="0">
                <a:latin typeface="Bookman Old Style" panose="02050604050505020204" pitchFamily="18" charset="0"/>
              </a:rPr>
              <a:t>Eliciting CBNs from experts</a:t>
            </a:r>
          </a:p>
          <a:p>
            <a:pPr lvl="1"/>
            <a:r>
              <a:rPr lang="en-GB" dirty="0">
                <a:latin typeface="Bookman Old Style" panose="02050604050505020204" pitchFamily="18" charset="0"/>
              </a:rPr>
              <a:t>We have developed an online system (BARD) to assist elicitation from individuals and groups</a:t>
            </a:r>
          </a:p>
          <a:p>
            <a:pPr lvl="1"/>
            <a:r>
              <a:rPr lang="en-GB" dirty="0">
                <a:latin typeface="Bookman Old Style" panose="02050604050505020204" pitchFamily="18" charset="0"/>
              </a:rPr>
              <a:t>Parameterization still an issue but I have been working on improving and automating elicitation and aggregation of probability distributions</a:t>
            </a:r>
          </a:p>
          <a:p>
            <a:r>
              <a:rPr lang="en-GB" dirty="0">
                <a:latin typeface="Bookman Old Style" panose="02050604050505020204" pitchFamily="18" charset="0"/>
              </a:rPr>
              <a:t>Using CBNs to make time-series forecasts</a:t>
            </a:r>
          </a:p>
          <a:p>
            <a:pPr lvl="1"/>
            <a:r>
              <a:rPr lang="en-GB" dirty="0">
                <a:latin typeface="Bookman Old Style" panose="02050604050505020204" pitchFamily="18" charset="0"/>
              </a:rPr>
              <a:t>I have not found much on this so far but it has been done at least once - for oil prices using Monte Carlo simulations to generate forecasts (Abramson &amp; </a:t>
            </a:r>
            <a:r>
              <a:rPr lang="en-GB" dirty="0" err="1">
                <a:latin typeface="Bookman Old Style" panose="02050604050505020204" pitchFamily="18" charset="0"/>
              </a:rPr>
              <a:t>Finizza</a:t>
            </a:r>
            <a:r>
              <a:rPr lang="en-GB" dirty="0">
                <a:latin typeface="Bookman Old Style" panose="02050604050505020204" pitchFamily="18" charset="0"/>
              </a:rPr>
              <a:t>, 1991)</a:t>
            </a:r>
          </a:p>
          <a:p>
            <a:r>
              <a:rPr lang="en-GB" dirty="0">
                <a:latin typeface="Bookman Old Style" panose="02050604050505020204" pitchFamily="18" charset="0"/>
              </a:rPr>
              <a:t>“Assistive technologies” (to permit rapid use of expert judgment in practice)</a:t>
            </a:r>
          </a:p>
          <a:p>
            <a:pPr lvl="1"/>
            <a:r>
              <a:rPr lang="en-GB" dirty="0">
                <a:latin typeface="Bookman Old Style" panose="02050604050505020204" pitchFamily="18" charset="0"/>
              </a:rPr>
              <a:t>Crowdsourcing - BARD uses “Delphi-like” processes but we need more work to find the system that obtains optimal productivity for different combinations of experts and tasks</a:t>
            </a:r>
          </a:p>
          <a:p>
            <a:pPr lvl="1"/>
            <a:r>
              <a:rPr lang="en-GB" dirty="0">
                <a:latin typeface="Bookman Old Style" panose="02050604050505020204" pitchFamily="18" charset="0"/>
              </a:rPr>
              <a:t>Integration with AI e.g. ML for data mining large datasets; expert systems to help model building</a:t>
            </a:r>
          </a:p>
          <a:p>
            <a:pPr marL="0" indent="0">
              <a:buNone/>
            </a:pPr>
            <a:endParaRPr lang="en-GB" dirty="0"/>
          </a:p>
        </p:txBody>
      </p:sp>
    </p:spTree>
    <p:extLst>
      <p:ext uri="{BB962C8B-B14F-4D97-AF65-F5344CB8AC3E}">
        <p14:creationId xmlns:p14="http://schemas.microsoft.com/office/powerpoint/2010/main" val="616333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E5E4-AAF9-4890-9C87-8A17A377880E}"/>
              </a:ext>
            </a:extLst>
          </p:cNvPr>
          <p:cNvSpPr>
            <a:spLocks noGrp="1"/>
          </p:cNvSpPr>
          <p:nvPr>
            <p:ph type="title"/>
          </p:nvPr>
        </p:nvSpPr>
        <p:spPr>
          <a:xfrm>
            <a:off x="198304" y="365125"/>
            <a:ext cx="11821098" cy="626393"/>
          </a:xfrm>
        </p:spPr>
        <p:txBody>
          <a:bodyPr>
            <a:normAutofit fontScale="90000"/>
          </a:bodyPr>
          <a:lstStyle/>
          <a:p>
            <a:pPr algn="ctr"/>
            <a:r>
              <a:rPr lang="en-GB" b="1" dirty="0">
                <a:latin typeface="Bookman Old Style" panose="02050604050505020204" pitchFamily="18" charset="0"/>
              </a:rPr>
              <a:t>Bayesian </a:t>
            </a:r>
            <a:r>
              <a:rPr lang="en-GB" b="1" dirty="0" err="1">
                <a:latin typeface="Bookman Old Style" panose="02050604050505020204" pitchFamily="18" charset="0"/>
              </a:rPr>
              <a:t>ARgumentation</a:t>
            </a:r>
            <a:r>
              <a:rPr lang="en-GB" b="1" dirty="0">
                <a:latin typeface="Bookman Old Style" panose="02050604050505020204" pitchFamily="18" charset="0"/>
              </a:rPr>
              <a:t> via Delphi: BARD</a:t>
            </a:r>
          </a:p>
        </p:txBody>
      </p:sp>
      <p:sp>
        <p:nvSpPr>
          <p:cNvPr id="3" name="Content Placeholder 2">
            <a:extLst>
              <a:ext uri="{FF2B5EF4-FFF2-40B4-BE49-F238E27FC236}">
                <a16:creationId xmlns:a16="http://schemas.microsoft.com/office/drawing/2014/main" id="{C7FA233F-891F-40EB-8744-739BBE07317E}"/>
              </a:ext>
            </a:extLst>
          </p:cNvPr>
          <p:cNvSpPr>
            <a:spLocks noGrp="1"/>
          </p:cNvSpPr>
          <p:nvPr>
            <p:ph idx="1"/>
          </p:nvPr>
        </p:nvSpPr>
        <p:spPr>
          <a:xfrm>
            <a:off x="374573" y="1123720"/>
            <a:ext cx="11402458" cy="5023691"/>
          </a:xfrm>
        </p:spPr>
        <p:txBody>
          <a:bodyPr>
            <a:normAutofit/>
          </a:bodyPr>
          <a:lstStyle/>
          <a:p>
            <a:pPr marL="0" indent="0">
              <a:buNone/>
            </a:pPr>
            <a:r>
              <a:rPr lang="en-GB" dirty="0">
                <a:latin typeface="Bookman Old Style" panose="02050604050505020204" pitchFamily="18" charset="0"/>
              </a:rPr>
              <a:t>To assist individuals and groups to build CBNs with only a couple of hours training</a:t>
            </a:r>
          </a:p>
          <a:p>
            <a:pPr marL="0" indent="0">
              <a:buNone/>
            </a:pPr>
            <a:r>
              <a:rPr lang="en-GB" dirty="0">
                <a:latin typeface="Bookman Old Style" panose="02050604050505020204" pitchFamily="18" charset="0"/>
              </a:rPr>
              <a:t>For </a:t>
            </a:r>
            <a:r>
              <a:rPr lang="en-GB" b="1" dirty="0">
                <a:latin typeface="Bookman Old Style" panose="02050604050505020204" pitchFamily="18" charset="0"/>
              </a:rPr>
              <a:t>evidence evaluation and hypothesis testing</a:t>
            </a:r>
            <a:r>
              <a:rPr lang="en-GB" dirty="0">
                <a:latin typeface="Bookman Old Style" panose="02050604050505020204" pitchFamily="18" charset="0"/>
              </a:rPr>
              <a:t>:</a:t>
            </a:r>
          </a:p>
          <a:p>
            <a:pPr lvl="1"/>
            <a:r>
              <a:rPr lang="en-GB" dirty="0">
                <a:latin typeface="Bookman Old Style" panose="02050604050505020204" pitchFamily="18" charset="0"/>
              </a:rPr>
              <a:t>Explore problem (identify key elements)</a:t>
            </a:r>
          </a:p>
          <a:p>
            <a:pPr lvl="1"/>
            <a:r>
              <a:rPr lang="en-GB" dirty="0">
                <a:latin typeface="Bookman Old Style" panose="02050604050505020204" pitchFamily="18" charset="0"/>
              </a:rPr>
              <a:t>Build structural model (nodes then arcs)</a:t>
            </a:r>
          </a:p>
          <a:p>
            <a:pPr lvl="1"/>
            <a:r>
              <a:rPr lang="en-GB" dirty="0">
                <a:latin typeface="Bookman Old Style" panose="02050604050505020204" pitchFamily="18" charset="0"/>
              </a:rPr>
              <a:t>Parameterize (conditional probabilities for arcs)</a:t>
            </a:r>
          </a:p>
          <a:p>
            <a:pPr lvl="1"/>
            <a:r>
              <a:rPr lang="en-GB" dirty="0">
                <a:latin typeface="Bookman Old Style" panose="02050604050505020204" pitchFamily="18" charset="0"/>
              </a:rPr>
              <a:t>Sensitivity analysis (implications of changing parameters investigated)</a:t>
            </a:r>
          </a:p>
          <a:p>
            <a:pPr lvl="1"/>
            <a:r>
              <a:rPr lang="en-GB" dirty="0">
                <a:latin typeface="Bookman Old Style" panose="02050604050505020204" pitchFamily="18" charset="0"/>
              </a:rPr>
              <a:t>Reporting</a:t>
            </a:r>
          </a:p>
          <a:p>
            <a:pPr marL="0" indent="0">
              <a:buNone/>
            </a:pPr>
            <a:r>
              <a:rPr lang="en-GB" dirty="0">
                <a:latin typeface="Bookman Old Style" panose="02050604050505020204" pitchFamily="18" charset="0"/>
              </a:rPr>
              <a:t>If groups involved then a Delphi-like process is used to manage interaction at each step</a:t>
            </a:r>
          </a:p>
          <a:p>
            <a:pPr marL="457200" lvl="1" indent="0">
              <a:buNone/>
            </a:pPr>
            <a:r>
              <a:rPr lang="en-GB" dirty="0">
                <a:latin typeface="Bookman Old Style" panose="02050604050505020204" pitchFamily="18" charset="0"/>
              </a:rPr>
              <a:t>Individual judgments </a:t>
            </a:r>
            <a:r>
              <a:rPr lang="en-GB" dirty="0">
                <a:latin typeface="Bookman Old Style" panose="02050604050505020204" pitchFamily="18" charset="0"/>
                <a:sym typeface="Wingdings" panose="05000000000000000000" pitchFamily="2" charset="2"/>
              </a:rPr>
              <a:t> collation/aggregation and exchange  opportunity to revise… final “consensus” answer reached.</a:t>
            </a:r>
            <a:endParaRPr lang="en-GB" dirty="0">
              <a:latin typeface="Bookman Old Style" panose="02050604050505020204" pitchFamily="18" charset="0"/>
            </a:endParaRP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24702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616C-F2AE-4031-9630-5CEC4102104D}"/>
              </a:ext>
            </a:extLst>
          </p:cNvPr>
          <p:cNvSpPr>
            <a:spLocks noGrp="1"/>
          </p:cNvSpPr>
          <p:nvPr>
            <p:ph type="title"/>
          </p:nvPr>
        </p:nvSpPr>
        <p:spPr>
          <a:xfrm>
            <a:off x="838200" y="365126"/>
            <a:ext cx="10515600" cy="560291"/>
          </a:xfrm>
        </p:spPr>
        <p:txBody>
          <a:bodyPr>
            <a:normAutofit fontScale="90000"/>
          </a:bodyPr>
          <a:lstStyle/>
          <a:p>
            <a:pPr algn="ctr"/>
            <a:r>
              <a:rPr lang="en-GB" sz="4000" b="1" dirty="0">
                <a:latin typeface="Bookman Old Style" panose="02050604050505020204" pitchFamily="18" charset="0"/>
              </a:rPr>
              <a:t>IIF-SAS proposal</a:t>
            </a:r>
          </a:p>
        </p:txBody>
      </p:sp>
      <p:sp>
        <p:nvSpPr>
          <p:cNvPr id="3" name="Content Placeholder 2">
            <a:extLst>
              <a:ext uri="{FF2B5EF4-FFF2-40B4-BE49-F238E27FC236}">
                <a16:creationId xmlns:a16="http://schemas.microsoft.com/office/drawing/2014/main" id="{CC5A5C67-2E6B-4AE8-94BF-B7AE8BFB8977}"/>
              </a:ext>
            </a:extLst>
          </p:cNvPr>
          <p:cNvSpPr>
            <a:spLocks noGrp="1"/>
          </p:cNvSpPr>
          <p:nvPr>
            <p:ph idx="1"/>
          </p:nvPr>
        </p:nvSpPr>
        <p:spPr>
          <a:xfrm>
            <a:off x="341523" y="1046601"/>
            <a:ext cx="11501609" cy="5717755"/>
          </a:xfrm>
        </p:spPr>
        <p:txBody>
          <a:bodyPr>
            <a:normAutofit fontScale="92500" lnSpcReduction="20000"/>
          </a:bodyPr>
          <a:lstStyle/>
          <a:p>
            <a:r>
              <a:rPr lang="en-GB" dirty="0">
                <a:latin typeface="Bookman Old Style" panose="02050604050505020204" pitchFamily="18" charset="0"/>
              </a:rPr>
              <a:t>I have just submitted a research proposal that makes a start by examining some aspects of what I have just been discussing:</a:t>
            </a:r>
          </a:p>
          <a:p>
            <a:r>
              <a:rPr lang="en-GB" dirty="0">
                <a:latin typeface="Bookman Old Style" panose="02050604050505020204" pitchFamily="18" charset="0"/>
              </a:rPr>
              <a:t>Pilot 1: Use BARD to elicit structural CBNs from experts for economic variables e.g. GDP and oil prices</a:t>
            </a:r>
          </a:p>
          <a:p>
            <a:r>
              <a:rPr lang="en-GB" dirty="0">
                <a:latin typeface="Bookman Old Style" panose="02050604050505020204" pitchFamily="18" charset="0"/>
              </a:rPr>
              <a:t>Pilot 2: Experts use BARD to parametrise the consensual model from Pilot 1 and make forecasts (with rationales)</a:t>
            </a:r>
          </a:p>
          <a:p>
            <a:r>
              <a:rPr lang="en-GB" dirty="0">
                <a:latin typeface="Bookman Old Style" panose="02050604050505020204" pitchFamily="18" charset="0"/>
              </a:rPr>
              <a:t>Experiment: </a:t>
            </a:r>
          </a:p>
          <a:p>
            <a:pPr lvl="1"/>
            <a:r>
              <a:rPr lang="en-GB" dirty="0">
                <a:latin typeface="Bookman Old Style" panose="02050604050505020204" pitchFamily="18" charset="0"/>
              </a:rPr>
              <a:t>Participants receive time-series for variables indicated as explanatory variables in the consensual CBNs and make forecasts for these (calibration variables). </a:t>
            </a:r>
          </a:p>
          <a:p>
            <a:pPr lvl="1"/>
            <a:r>
              <a:rPr lang="en-GB" dirty="0">
                <a:latin typeface="Bookman Old Style" panose="02050604050505020204" pitchFamily="18" charset="0"/>
              </a:rPr>
              <a:t>Individual forecasts of target variables </a:t>
            </a:r>
            <a:r>
              <a:rPr lang="en-GB" dirty="0">
                <a:latin typeface="Bookman Old Style" panose="02050604050505020204" pitchFamily="18" charset="0"/>
                <a:sym typeface="Wingdings" panose="05000000000000000000" pitchFamily="2" charset="2"/>
              </a:rPr>
              <a:t></a:t>
            </a:r>
            <a:r>
              <a:rPr lang="en-GB" dirty="0">
                <a:latin typeface="Bookman Old Style" panose="02050604050505020204" pitchFamily="18" charset="0"/>
              </a:rPr>
              <a:t> rationales for forecasts from experts in Pilot 2 </a:t>
            </a:r>
            <a:r>
              <a:rPr lang="en-GB" dirty="0">
                <a:latin typeface="Bookman Old Style" panose="02050604050505020204" pitchFamily="18" charset="0"/>
                <a:sym typeface="Wingdings" panose="05000000000000000000" pitchFamily="2" charset="2"/>
              </a:rPr>
              <a:t> revised forecasts</a:t>
            </a:r>
          </a:p>
          <a:p>
            <a:r>
              <a:rPr lang="en-GB" dirty="0">
                <a:latin typeface="Bookman Old Style" panose="02050604050505020204" pitchFamily="18" charset="0"/>
              </a:rPr>
              <a:t>Compare accuracy of:</a:t>
            </a:r>
          </a:p>
          <a:p>
            <a:pPr lvl="1"/>
            <a:r>
              <a:rPr lang="en-GB" dirty="0">
                <a:latin typeface="Bookman Old Style" panose="02050604050505020204" pitchFamily="18" charset="0"/>
              </a:rPr>
              <a:t>Delphi (equal weight)</a:t>
            </a:r>
          </a:p>
          <a:p>
            <a:pPr lvl="1"/>
            <a:r>
              <a:rPr lang="en-GB" dirty="0">
                <a:latin typeface="Bookman Old Style" panose="02050604050505020204" pitchFamily="18" charset="0"/>
              </a:rPr>
              <a:t>Classical Method (performance weights)</a:t>
            </a:r>
          </a:p>
          <a:p>
            <a:pPr lvl="1"/>
            <a:r>
              <a:rPr lang="en-GB" dirty="0">
                <a:latin typeface="Bookman Old Style" panose="02050604050505020204" pitchFamily="18" charset="0"/>
              </a:rPr>
              <a:t>Statistical forecasts – extrapolation of target variables only</a:t>
            </a:r>
          </a:p>
          <a:p>
            <a:pPr lvl="1"/>
            <a:r>
              <a:rPr lang="en-GB" dirty="0">
                <a:latin typeface="Bookman Old Style" panose="02050604050505020204" pitchFamily="18" charset="0"/>
              </a:rPr>
              <a:t>Statistical forecasts – using explanatory variables  </a:t>
            </a:r>
          </a:p>
          <a:p>
            <a:pPr lvl="1"/>
            <a:r>
              <a:rPr lang="en-GB" dirty="0">
                <a:latin typeface="Bookman Old Style" panose="02050604050505020204" pitchFamily="18" charset="0"/>
              </a:rPr>
              <a:t>Causal model – from Pilot 2                    </a:t>
            </a:r>
          </a:p>
        </p:txBody>
      </p:sp>
    </p:spTree>
    <p:extLst>
      <p:ext uri="{BB962C8B-B14F-4D97-AF65-F5344CB8AC3E}">
        <p14:creationId xmlns:p14="http://schemas.microsoft.com/office/powerpoint/2010/main" val="106016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8F04-623F-4ADD-B0E1-59A6748ECF7B}"/>
              </a:ext>
            </a:extLst>
          </p:cNvPr>
          <p:cNvSpPr>
            <a:spLocks noGrp="1"/>
          </p:cNvSpPr>
          <p:nvPr>
            <p:ph type="title"/>
          </p:nvPr>
        </p:nvSpPr>
        <p:spPr>
          <a:xfrm>
            <a:off x="838200" y="365126"/>
            <a:ext cx="10515600" cy="844550"/>
          </a:xfrm>
        </p:spPr>
        <p:txBody>
          <a:bodyPr>
            <a:normAutofit/>
          </a:bodyPr>
          <a:lstStyle/>
          <a:p>
            <a:pPr algn="ctr"/>
            <a:r>
              <a:rPr lang="en-GB" sz="4000" b="1" dirty="0">
                <a:latin typeface="Bookman Old Style" panose="02050604050505020204" pitchFamily="18" charset="0"/>
              </a:rPr>
              <a:t>Areas for future research</a:t>
            </a:r>
          </a:p>
        </p:txBody>
      </p:sp>
      <p:sp>
        <p:nvSpPr>
          <p:cNvPr id="3" name="Content Placeholder 2">
            <a:extLst>
              <a:ext uri="{FF2B5EF4-FFF2-40B4-BE49-F238E27FC236}">
                <a16:creationId xmlns:a16="http://schemas.microsoft.com/office/drawing/2014/main" id="{2C680EBC-CD37-45FA-A878-25BF84612F37}"/>
              </a:ext>
            </a:extLst>
          </p:cNvPr>
          <p:cNvSpPr>
            <a:spLocks noGrp="1"/>
          </p:cNvSpPr>
          <p:nvPr>
            <p:ph idx="1"/>
          </p:nvPr>
        </p:nvSpPr>
        <p:spPr>
          <a:xfrm>
            <a:off x="838200" y="1371600"/>
            <a:ext cx="10515600" cy="4805363"/>
          </a:xfrm>
        </p:spPr>
        <p:txBody>
          <a:bodyPr>
            <a:normAutofit fontScale="92500" lnSpcReduction="20000"/>
          </a:bodyPr>
          <a:lstStyle/>
          <a:p>
            <a:pPr marL="0" indent="0">
              <a:buNone/>
            </a:pPr>
            <a:r>
              <a:rPr lang="en-GB" dirty="0"/>
              <a:t>In the conclusion to their recent commentary on the M4 competition and the state of the art re. forecasting </a:t>
            </a:r>
            <a:r>
              <a:rPr lang="en-GB" dirty="0" err="1"/>
              <a:t>Makridakis</a:t>
            </a:r>
            <a:r>
              <a:rPr lang="en-GB" dirty="0"/>
              <a:t> et al. (2019b) state (my emphasis):</a:t>
            </a:r>
          </a:p>
          <a:p>
            <a:pPr marL="0" indent="0">
              <a:buNone/>
            </a:pPr>
            <a:r>
              <a:rPr lang="en-GB" i="1" dirty="0"/>
              <a:t>“…more progress needs to be made in forecasting under </a:t>
            </a:r>
            <a:r>
              <a:rPr lang="en-GB" b="1" i="1" dirty="0"/>
              <a:t>uncertain conditions, such as unstable economic environments</a:t>
            </a:r>
            <a:r>
              <a:rPr lang="en-GB" i="1" dirty="0"/>
              <a:t> or when fat tails are present. Also, despite the significant advances in research around judgment, there are still many open questions, such as </a:t>
            </a:r>
            <a:r>
              <a:rPr lang="en-GB" b="1" i="1" dirty="0"/>
              <a:t>the conditions under which judgment is more likely to outperform statistical models and how to minimise the negative effects of judgmental heuristics and biases</a:t>
            </a:r>
            <a:r>
              <a:rPr lang="en-GB" i="1" dirty="0"/>
              <a:t>. More empirical studies are needed to better </a:t>
            </a:r>
            <a:r>
              <a:rPr lang="en-GB" b="1" i="1" dirty="0"/>
              <a:t>understand the added value of collecting data for exogenous variables </a:t>
            </a:r>
            <a:r>
              <a:rPr lang="en-GB" i="1" dirty="0"/>
              <a:t>and in which domains their inclusion into the forecasting models is likely to practically improve forecasting performance. </a:t>
            </a:r>
            <a:r>
              <a:rPr lang="en-GB" b="1" i="1" dirty="0"/>
              <a:t>Another research area that requires rigorous empirical investigation is that of causality and the corresponding theoretical developments</a:t>
            </a:r>
            <a:r>
              <a:rPr lang="en-GB" i="1" dirty="0"/>
              <a:t>… Furthermore, it would be great to see more work on </a:t>
            </a:r>
            <a:r>
              <a:rPr lang="en-GB" b="1" i="1" dirty="0"/>
              <a:t>forecasting one-off events</a:t>
            </a:r>
            <a:r>
              <a:rPr lang="en-GB" i="1" dirty="0"/>
              <a:t>... “</a:t>
            </a:r>
          </a:p>
          <a:p>
            <a:pPr marL="0" indent="0">
              <a:buNone/>
            </a:pPr>
            <a:endParaRPr lang="en-GB" dirty="0"/>
          </a:p>
        </p:txBody>
      </p:sp>
    </p:spTree>
    <p:extLst>
      <p:ext uri="{BB962C8B-B14F-4D97-AF65-F5344CB8AC3E}">
        <p14:creationId xmlns:p14="http://schemas.microsoft.com/office/powerpoint/2010/main" val="4293897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AB8-F197-4D12-B520-EA048466619A}"/>
              </a:ext>
            </a:extLst>
          </p:cNvPr>
          <p:cNvSpPr>
            <a:spLocks noGrp="1"/>
          </p:cNvSpPr>
          <p:nvPr>
            <p:ph type="title"/>
          </p:nvPr>
        </p:nvSpPr>
        <p:spPr>
          <a:xfrm>
            <a:off x="970402" y="142778"/>
            <a:ext cx="10515600" cy="670461"/>
          </a:xfrm>
        </p:spPr>
        <p:txBody>
          <a:bodyPr>
            <a:normAutofit/>
          </a:bodyPr>
          <a:lstStyle/>
          <a:p>
            <a:pPr algn="ctr"/>
            <a:r>
              <a:rPr lang="en-GB" sz="4000" b="1" dirty="0">
                <a:latin typeface="Bookman Old Style" panose="02050604050505020204" pitchFamily="18" charset="0"/>
              </a:rPr>
              <a:t>References</a:t>
            </a:r>
          </a:p>
        </p:txBody>
      </p:sp>
      <p:sp>
        <p:nvSpPr>
          <p:cNvPr id="3" name="Content Placeholder 2">
            <a:extLst>
              <a:ext uri="{FF2B5EF4-FFF2-40B4-BE49-F238E27FC236}">
                <a16:creationId xmlns:a16="http://schemas.microsoft.com/office/drawing/2014/main" id="{3BC54969-2B3E-4905-875E-3561B041F4D0}"/>
              </a:ext>
            </a:extLst>
          </p:cNvPr>
          <p:cNvSpPr>
            <a:spLocks noGrp="1"/>
          </p:cNvSpPr>
          <p:nvPr>
            <p:ph idx="1"/>
          </p:nvPr>
        </p:nvSpPr>
        <p:spPr>
          <a:xfrm>
            <a:off x="407624" y="813240"/>
            <a:ext cx="11468559" cy="5231522"/>
          </a:xfrm>
        </p:spPr>
        <p:txBody>
          <a:bodyPr>
            <a:noAutofit/>
          </a:bodyPr>
          <a:lstStyle/>
          <a:p>
            <a:pPr marL="0" indent="0">
              <a:buNone/>
            </a:pPr>
            <a:r>
              <a:rPr lang="en-GB" sz="1800" dirty="0">
                <a:solidFill>
                  <a:srgbClr val="222222"/>
                </a:solidFill>
                <a:latin typeface="Bookman Old Style" panose="02050604050505020204" pitchFamily="18" charset="0"/>
                <a:ea typeface="Calibri" panose="020F0502020204030204" pitchFamily="34" charset="0"/>
                <a:cs typeface="Times New Roman" panose="02020603050405020304" pitchFamily="18" charset="0"/>
              </a:rPr>
              <a:t>Abramson, B., &amp; </a:t>
            </a:r>
            <a:r>
              <a:rPr lang="en-GB" sz="1800" dirty="0" err="1">
                <a:solidFill>
                  <a:srgbClr val="222222"/>
                </a:solidFill>
                <a:latin typeface="Bookman Old Style" panose="02050604050505020204" pitchFamily="18" charset="0"/>
                <a:ea typeface="Calibri" panose="020F0502020204030204" pitchFamily="34" charset="0"/>
                <a:cs typeface="Times New Roman" panose="02020603050405020304" pitchFamily="18" charset="0"/>
              </a:rPr>
              <a:t>Finizza</a:t>
            </a:r>
            <a:r>
              <a:rPr lang="en-GB" sz="1800" dirty="0">
                <a:solidFill>
                  <a:srgbClr val="222222"/>
                </a:solidFill>
                <a:latin typeface="Bookman Old Style" panose="02050604050505020204" pitchFamily="18" charset="0"/>
                <a:ea typeface="Calibri" panose="020F0502020204030204" pitchFamily="34" charset="0"/>
                <a:cs typeface="Times New Roman" panose="02020603050405020304" pitchFamily="18" charset="0"/>
              </a:rPr>
              <a:t>, A. (1991). Using belief networks to forecast oil prices. </a:t>
            </a:r>
            <a:r>
              <a:rPr lang="en-GB" sz="1800" i="1" dirty="0">
                <a:solidFill>
                  <a:srgbClr val="222222"/>
                </a:solidFill>
                <a:latin typeface="Bookman Old Style" panose="02050604050505020204" pitchFamily="18" charset="0"/>
                <a:ea typeface="Calibri" panose="020F0502020204030204" pitchFamily="34" charset="0"/>
                <a:cs typeface="Times New Roman" panose="02020603050405020304" pitchFamily="18" charset="0"/>
              </a:rPr>
              <a:t>International Journal of Forecasting</a:t>
            </a:r>
            <a:r>
              <a:rPr lang="en-GB" sz="1800" dirty="0">
                <a:solidFill>
                  <a:srgbClr val="222222"/>
                </a:solidFill>
                <a:latin typeface="Bookman Old Style" panose="02050604050505020204" pitchFamily="18" charset="0"/>
                <a:ea typeface="Calibri" panose="020F0502020204030204" pitchFamily="34" charset="0"/>
                <a:cs typeface="Times New Roman" panose="02020603050405020304" pitchFamily="18" charset="0"/>
              </a:rPr>
              <a:t>, </a:t>
            </a:r>
            <a:r>
              <a:rPr lang="en-GB" sz="1800" i="1" dirty="0">
                <a:solidFill>
                  <a:srgbClr val="222222"/>
                </a:solidFill>
                <a:latin typeface="Bookman Old Style" panose="02050604050505020204" pitchFamily="18" charset="0"/>
                <a:ea typeface="Calibri" panose="020F0502020204030204" pitchFamily="34" charset="0"/>
                <a:cs typeface="Times New Roman" panose="02020603050405020304" pitchFamily="18" charset="0"/>
              </a:rPr>
              <a:t>7</a:t>
            </a:r>
            <a:r>
              <a:rPr lang="en-GB" sz="1800" dirty="0">
                <a:solidFill>
                  <a:srgbClr val="222222"/>
                </a:solidFill>
                <a:latin typeface="Bookman Old Style" panose="02050604050505020204" pitchFamily="18" charset="0"/>
                <a:ea typeface="Calibri" panose="020F0502020204030204" pitchFamily="34" charset="0"/>
                <a:cs typeface="Times New Roman" panose="02020603050405020304" pitchFamily="18" charset="0"/>
              </a:rPr>
              <a:t>(3), 299-315.  </a:t>
            </a:r>
            <a:endParaRPr lang="en-US" sz="1800" dirty="0">
              <a:latin typeface="Bookman Old Style" panose="02050604050505020204" pitchFamily="18" charset="0"/>
            </a:endParaRPr>
          </a:p>
          <a:p>
            <a:pPr marL="0" indent="0">
              <a:buNone/>
            </a:pPr>
            <a:r>
              <a:rPr lang="en-US" sz="1800" dirty="0">
                <a:latin typeface="Bookman Old Style" panose="02050604050505020204" pitchFamily="18" charset="0"/>
              </a:rPr>
              <a:t>Hyndman, R.J. (2019) A brief history of forecasting competitions. International Journal of Forecasting </a:t>
            </a:r>
          </a:p>
          <a:p>
            <a:pPr marL="0" indent="0">
              <a:buNone/>
            </a:pPr>
            <a:r>
              <a:rPr lang="en-GB" sz="1800" dirty="0" err="1">
                <a:latin typeface="Bookman Old Style" panose="02050604050505020204" pitchFamily="18" charset="0"/>
              </a:rPr>
              <a:t>Makridakis</a:t>
            </a:r>
            <a:r>
              <a:rPr lang="en-GB" sz="1800" dirty="0">
                <a:latin typeface="Bookman Old Style" panose="02050604050505020204" pitchFamily="18" charset="0"/>
              </a:rPr>
              <a:t>, S. G., Andersen, A., Carbone, R., </a:t>
            </a:r>
            <a:r>
              <a:rPr lang="en-GB" sz="1800" dirty="0" err="1">
                <a:latin typeface="Bookman Old Style" panose="02050604050505020204" pitchFamily="18" charset="0"/>
              </a:rPr>
              <a:t>Fildes</a:t>
            </a:r>
            <a:r>
              <a:rPr lang="en-GB" sz="1800" dirty="0">
                <a:latin typeface="Bookman Old Style" panose="02050604050505020204" pitchFamily="18" charset="0"/>
              </a:rPr>
              <a:t>, R., </a:t>
            </a:r>
            <a:r>
              <a:rPr lang="en-GB" sz="1800" dirty="0" err="1">
                <a:latin typeface="Bookman Old Style" panose="02050604050505020204" pitchFamily="18" charset="0"/>
              </a:rPr>
              <a:t>Hibon</a:t>
            </a:r>
            <a:r>
              <a:rPr lang="en-GB" sz="1800" dirty="0">
                <a:latin typeface="Bookman Old Style" panose="02050604050505020204" pitchFamily="18" charset="0"/>
              </a:rPr>
              <a:t>, M., </a:t>
            </a:r>
            <a:r>
              <a:rPr lang="de-DE" sz="1800" dirty="0">
                <a:latin typeface="Bookman Old Style" panose="02050604050505020204" pitchFamily="18" charset="0"/>
              </a:rPr>
              <a:t>Lewandowski, R., Joseph Newton, H., Parzen, E., &amp; Winkler, R. L. </a:t>
            </a:r>
            <a:r>
              <a:rPr lang="en-US" sz="1800" dirty="0">
                <a:latin typeface="Bookman Old Style" panose="02050604050505020204" pitchFamily="18" charset="0"/>
              </a:rPr>
              <a:t>(1982). The accuracy of extrapolation (time series) methods: results of a forecasting competition. Journal of Forecasting, 1(2), 111–153.</a:t>
            </a:r>
          </a:p>
          <a:p>
            <a:pPr marL="0" indent="0">
              <a:buNone/>
            </a:pPr>
            <a:r>
              <a:rPr lang="en-US" sz="1800" dirty="0" err="1">
                <a:latin typeface="Bookman Old Style" panose="02050604050505020204" pitchFamily="18" charset="0"/>
              </a:rPr>
              <a:t>Makridakis</a:t>
            </a:r>
            <a:r>
              <a:rPr lang="en-US" sz="1800" dirty="0">
                <a:latin typeface="Bookman Old Style" panose="02050604050505020204" pitchFamily="18" charset="0"/>
              </a:rPr>
              <a:t>, S. G., &amp; </a:t>
            </a:r>
            <a:r>
              <a:rPr lang="en-US" sz="1800" dirty="0" err="1">
                <a:latin typeface="Bookman Old Style" panose="02050604050505020204" pitchFamily="18" charset="0"/>
              </a:rPr>
              <a:t>Hibon</a:t>
            </a:r>
            <a:r>
              <a:rPr lang="en-US" sz="1800" dirty="0">
                <a:latin typeface="Bookman Old Style" panose="02050604050505020204" pitchFamily="18" charset="0"/>
              </a:rPr>
              <a:t>, M. (1979). Accuracy of forecasting: an empirical investigation (with discussion). Journal of the Royal Statistical Society, Series A, 142, 97–145.</a:t>
            </a:r>
          </a:p>
          <a:p>
            <a:pPr marL="0" indent="0">
              <a:buNone/>
            </a:pPr>
            <a:r>
              <a:rPr lang="en-US" sz="1800" dirty="0" err="1">
                <a:latin typeface="Bookman Old Style" panose="02050604050505020204" pitchFamily="18" charset="0"/>
              </a:rPr>
              <a:t>Makridakis</a:t>
            </a:r>
            <a:r>
              <a:rPr lang="en-US" sz="1800" dirty="0">
                <a:latin typeface="Bookman Old Style" panose="02050604050505020204" pitchFamily="18" charset="0"/>
              </a:rPr>
              <a:t>, S., Hyndman, R. J., &amp; Petropoulos, F. (2019b). Forecasting in social settings: the state of the art. International Journal of Forecasting, 35(4).</a:t>
            </a:r>
          </a:p>
          <a:p>
            <a:pPr marL="0" indent="0">
              <a:buNone/>
            </a:pPr>
            <a:r>
              <a:rPr lang="en-US" sz="1800" dirty="0">
                <a:latin typeface="Bookman Old Style" panose="02050604050505020204" pitchFamily="18" charset="0"/>
              </a:rPr>
              <a:t> </a:t>
            </a:r>
            <a:r>
              <a:rPr lang="en-US" sz="1800" dirty="0" err="1">
                <a:latin typeface="Bookman Old Style" panose="02050604050505020204" pitchFamily="18" charset="0"/>
              </a:rPr>
              <a:t>Makridakis</a:t>
            </a:r>
            <a:r>
              <a:rPr lang="en-US" sz="1800" dirty="0">
                <a:latin typeface="Bookman Old Style" panose="02050604050505020204" pitchFamily="18" charset="0"/>
              </a:rPr>
              <a:t>, S., </a:t>
            </a:r>
            <a:r>
              <a:rPr lang="en-US" sz="1800" dirty="0" err="1">
                <a:latin typeface="Bookman Old Style" panose="02050604050505020204" pitchFamily="18" charset="0"/>
              </a:rPr>
              <a:t>Spiliotis</a:t>
            </a:r>
            <a:r>
              <a:rPr lang="en-US" sz="1800" dirty="0">
                <a:latin typeface="Bookman Old Style" panose="02050604050505020204" pitchFamily="18" charset="0"/>
              </a:rPr>
              <a:t>, E., &amp; </a:t>
            </a:r>
            <a:r>
              <a:rPr lang="en-US" sz="1800" dirty="0" err="1">
                <a:latin typeface="Bookman Old Style" panose="02050604050505020204" pitchFamily="18" charset="0"/>
              </a:rPr>
              <a:t>Assimakopoulos</a:t>
            </a:r>
            <a:r>
              <a:rPr lang="en-US" sz="1800" dirty="0">
                <a:latin typeface="Bookman Old Style" panose="02050604050505020204" pitchFamily="18" charset="0"/>
              </a:rPr>
              <a:t>, V. (2019a). The M4 competition: 100,000 time series and 61 forecasting methods. International Journal of Forecasting.</a:t>
            </a:r>
          </a:p>
          <a:p>
            <a:pPr marL="0" indent="0">
              <a:buNone/>
            </a:pPr>
            <a:r>
              <a:rPr lang="en-US" sz="1800" dirty="0">
                <a:latin typeface="Bookman Old Style" panose="02050604050505020204" pitchFamily="18" charset="0"/>
              </a:rPr>
              <a:t>Newbold, P., &amp; Granger, C. W. (1974). Experience with forecasting univariate time series and the combination of forecasts (with discussion). Journal of the Royal Statistical Society, Series A, 137(2), 131–165.</a:t>
            </a:r>
          </a:p>
          <a:p>
            <a:pPr marL="0" indent="0">
              <a:buNone/>
            </a:pPr>
            <a:r>
              <a:rPr lang="en-US" sz="1800" dirty="0">
                <a:latin typeface="Bookman Old Style" panose="02050604050505020204" pitchFamily="18" charset="0"/>
              </a:rPr>
              <a:t>Reid, D. J. (1969). A comparative study of time series prediction techniques on economic data. Ph.D. thesis, Nottingham, UK: University of Nottingham.</a:t>
            </a:r>
          </a:p>
          <a:p>
            <a:pPr marL="0" indent="0">
              <a:buNone/>
            </a:pPr>
            <a:r>
              <a:rPr lang="en-US" sz="1800" dirty="0" err="1">
                <a:latin typeface="Bookman Old Style" panose="02050604050505020204" pitchFamily="18" charset="0"/>
              </a:rPr>
              <a:t>Tetlock</a:t>
            </a:r>
            <a:r>
              <a:rPr lang="en-US" sz="1800" dirty="0">
                <a:latin typeface="Bookman Old Style" panose="02050604050505020204" pitchFamily="18" charset="0"/>
              </a:rPr>
              <a:t>, P. E., &amp; Gardner, D. (2015). </a:t>
            </a:r>
            <a:r>
              <a:rPr lang="en-US" sz="1800" dirty="0" err="1">
                <a:latin typeface="Bookman Old Style" panose="02050604050505020204" pitchFamily="18" charset="0"/>
              </a:rPr>
              <a:t>Superforecasting</a:t>
            </a:r>
            <a:r>
              <a:rPr lang="en-US" sz="1800" dirty="0">
                <a:latin typeface="Bookman Old Style" panose="02050604050505020204" pitchFamily="18" charset="0"/>
              </a:rPr>
              <a:t>: The art and science of prediction. New York, NY: Crown.</a:t>
            </a:r>
            <a:endParaRPr lang="en-GB" sz="1800" dirty="0">
              <a:latin typeface="Bookman Old Style" panose="02050604050505020204" pitchFamily="18" charset="0"/>
            </a:endParaRPr>
          </a:p>
        </p:txBody>
      </p:sp>
    </p:spTree>
    <p:extLst>
      <p:ext uri="{BB962C8B-B14F-4D97-AF65-F5344CB8AC3E}">
        <p14:creationId xmlns:p14="http://schemas.microsoft.com/office/powerpoint/2010/main" val="405958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61A6-874E-4140-B393-F16AD31A23DD}"/>
              </a:ext>
            </a:extLst>
          </p:cNvPr>
          <p:cNvSpPr>
            <a:spLocks noGrp="1"/>
          </p:cNvSpPr>
          <p:nvPr>
            <p:ph type="title"/>
          </p:nvPr>
        </p:nvSpPr>
        <p:spPr>
          <a:xfrm>
            <a:off x="838200" y="261936"/>
            <a:ext cx="10839450" cy="939800"/>
          </a:xfrm>
        </p:spPr>
        <p:txBody>
          <a:bodyPr>
            <a:normAutofit fontScale="90000"/>
          </a:bodyPr>
          <a:lstStyle/>
          <a:p>
            <a:pPr algn="ctr"/>
            <a:r>
              <a:rPr lang="en-GB" b="1" dirty="0">
                <a:latin typeface="Bookman Old Style" panose="02050604050505020204" pitchFamily="18" charset="0"/>
                <a:cs typeface="Times New Roman" panose="02020603050405020304" pitchFamily="18" charset="0"/>
              </a:rPr>
              <a:t>Time-Series Forecasting Competitions I</a:t>
            </a:r>
          </a:p>
        </p:txBody>
      </p:sp>
      <p:sp>
        <p:nvSpPr>
          <p:cNvPr id="3" name="Content Placeholder 2">
            <a:extLst>
              <a:ext uri="{FF2B5EF4-FFF2-40B4-BE49-F238E27FC236}">
                <a16:creationId xmlns:a16="http://schemas.microsoft.com/office/drawing/2014/main" id="{969122C8-4492-441C-AC66-5763BD065F63}"/>
              </a:ext>
            </a:extLst>
          </p:cNvPr>
          <p:cNvSpPr>
            <a:spLocks noGrp="1"/>
          </p:cNvSpPr>
          <p:nvPr>
            <p:ph idx="1"/>
          </p:nvPr>
        </p:nvSpPr>
        <p:spPr>
          <a:xfrm>
            <a:off x="762000" y="1476375"/>
            <a:ext cx="10744200" cy="4953000"/>
          </a:xfrm>
        </p:spPr>
        <p:txBody>
          <a:bodyPr>
            <a:normAutofit fontScale="92500" lnSpcReduction="20000"/>
          </a:bodyPr>
          <a:lstStyle/>
          <a:p>
            <a:r>
              <a:rPr lang="en-GB" dirty="0">
                <a:latin typeface="Bookman Old Style" panose="02050604050505020204" pitchFamily="18" charset="0"/>
              </a:rPr>
              <a:t>Early competitions were between methods rather than people</a:t>
            </a:r>
          </a:p>
          <a:p>
            <a:r>
              <a:rPr lang="en-GB" dirty="0">
                <a:latin typeface="Bookman Old Style" panose="02050604050505020204" pitchFamily="18" charset="0"/>
              </a:rPr>
              <a:t>Nottingham studies of Reid (1969) and  Newbold &amp; Granger (1974)</a:t>
            </a:r>
          </a:p>
          <a:p>
            <a:r>
              <a:rPr lang="en-GB" dirty="0">
                <a:latin typeface="Bookman Old Style" panose="02050604050505020204" pitchFamily="18" charset="0"/>
              </a:rPr>
              <a:t>Showed that combining forecasts from different methods better than any single method</a:t>
            </a:r>
          </a:p>
          <a:p>
            <a:r>
              <a:rPr lang="en-GB" dirty="0">
                <a:latin typeface="Bookman Old Style" panose="02050604050505020204" pitchFamily="18" charset="0"/>
              </a:rPr>
              <a:t>This conclusion did not go down well at the RSS where the prevailing view was that Box-Jenkins is the best and only method needed</a:t>
            </a:r>
          </a:p>
          <a:p>
            <a:r>
              <a:rPr lang="en-GB" dirty="0">
                <a:latin typeface="Bookman Old Style" panose="02050604050505020204" pitchFamily="18" charset="0"/>
              </a:rPr>
              <a:t>This despite Galton finding in favour of combined methods as early as 1907 and Box himself recognising the limitations of his method:</a:t>
            </a:r>
          </a:p>
          <a:p>
            <a:pPr marL="0" indent="0">
              <a:buNone/>
            </a:pPr>
            <a:endParaRPr lang="en-GB" dirty="0">
              <a:latin typeface="Bookman Old Style" panose="02050604050505020204" pitchFamily="18" charset="0"/>
            </a:endParaRPr>
          </a:p>
          <a:p>
            <a:pPr marL="0" indent="0" algn="ctr">
              <a:buNone/>
            </a:pPr>
            <a:r>
              <a:rPr lang="en-US" i="1" dirty="0">
                <a:latin typeface="Bookman Old Style" panose="02050604050505020204" pitchFamily="18" charset="0"/>
              </a:rPr>
              <a:t>‘‘All models are wrong, but some are useful’’</a:t>
            </a:r>
            <a:endParaRPr lang="en-GB" dirty="0">
              <a:latin typeface="Bookman Old Style" panose="02050604050505020204" pitchFamily="18" charset="0"/>
            </a:endParaRPr>
          </a:p>
          <a:p>
            <a:pPr marL="0" indent="0">
              <a:buNone/>
            </a:pPr>
            <a:endParaRPr lang="en-GB" dirty="0"/>
          </a:p>
        </p:txBody>
      </p:sp>
    </p:spTree>
    <p:extLst>
      <p:ext uri="{BB962C8B-B14F-4D97-AF65-F5344CB8AC3E}">
        <p14:creationId xmlns:p14="http://schemas.microsoft.com/office/powerpoint/2010/main" val="217614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DECB-EA99-44B3-9AD6-CA4D59DFC4A8}"/>
              </a:ext>
            </a:extLst>
          </p:cNvPr>
          <p:cNvSpPr>
            <a:spLocks noGrp="1"/>
          </p:cNvSpPr>
          <p:nvPr>
            <p:ph type="title"/>
          </p:nvPr>
        </p:nvSpPr>
        <p:spPr>
          <a:xfrm>
            <a:off x="619125" y="319088"/>
            <a:ext cx="10953750" cy="909638"/>
          </a:xfrm>
        </p:spPr>
        <p:txBody>
          <a:bodyPr>
            <a:normAutofit/>
          </a:bodyPr>
          <a:lstStyle/>
          <a:p>
            <a:r>
              <a:rPr lang="en-GB" sz="4000" b="1" dirty="0">
                <a:latin typeface="Bookman Old Style" panose="02050604050505020204" pitchFamily="18" charset="0"/>
              </a:rPr>
              <a:t>Time-Series Forecasting Competitions II</a:t>
            </a:r>
          </a:p>
        </p:txBody>
      </p:sp>
      <p:sp>
        <p:nvSpPr>
          <p:cNvPr id="3" name="Content Placeholder 2">
            <a:extLst>
              <a:ext uri="{FF2B5EF4-FFF2-40B4-BE49-F238E27FC236}">
                <a16:creationId xmlns:a16="http://schemas.microsoft.com/office/drawing/2014/main" id="{0C4CB662-C471-426D-96DC-8EB41477A261}"/>
              </a:ext>
            </a:extLst>
          </p:cNvPr>
          <p:cNvSpPr>
            <a:spLocks noGrp="1"/>
          </p:cNvSpPr>
          <p:nvPr>
            <p:ph idx="1"/>
          </p:nvPr>
        </p:nvSpPr>
        <p:spPr>
          <a:xfrm>
            <a:off x="838200" y="1228726"/>
            <a:ext cx="10515600" cy="4948237"/>
          </a:xfrm>
        </p:spPr>
        <p:txBody>
          <a:bodyPr>
            <a:normAutofit/>
          </a:bodyPr>
          <a:lstStyle/>
          <a:p>
            <a:r>
              <a:rPr lang="en-GB" dirty="0" err="1">
                <a:latin typeface="Bookman Old Style" panose="02050604050505020204" pitchFamily="18" charset="0"/>
              </a:rPr>
              <a:t>Makridakis</a:t>
            </a:r>
            <a:r>
              <a:rPr lang="en-GB" dirty="0">
                <a:latin typeface="Bookman Old Style" panose="02050604050505020204" pitchFamily="18" charset="0"/>
              </a:rPr>
              <a:t> &amp; </a:t>
            </a:r>
            <a:r>
              <a:rPr lang="en-GB" dirty="0" err="1">
                <a:latin typeface="Bookman Old Style" panose="02050604050505020204" pitchFamily="18" charset="0"/>
              </a:rPr>
              <a:t>Hibon</a:t>
            </a:r>
            <a:r>
              <a:rPr lang="en-GB" dirty="0">
                <a:latin typeface="Bookman Old Style" panose="02050604050505020204" pitchFamily="18" charset="0"/>
              </a:rPr>
              <a:t> (1979) followed up the Nottingham studies and similarly found combinations of methods superior to single ones</a:t>
            </a:r>
          </a:p>
          <a:p>
            <a:r>
              <a:rPr lang="en-GB" dirty="0">
                <a:latin typeface="Bookman Old Style" panose="02050604050505020204" pitchFamily="18" charset="0"/>
              </a:rPr>
              <a:t>They also found simple methods outperformed more complex ones such as Box-Jenkins</a:t>
            </a:r>
          </a:p>
          <a:p>
            <a:r>
              <a:rPr lang="en-GB" dirty="0">
                <a:latin typeface="Bookman Old Style" panose="02050604050505020204" pitchFamily="18" charset="0"/>
              </a:rPr>
              <a:t>These findings again did not go down well with the RSS who still favoured Box-Jenkins e.g. </a:t>
            </a:r>
          </a:p>
          <a:p>
            <a:pPr marL="0" indent="0">
              <a:buNone/>
            </a:pPr>
            <a:r>
              <a:rPr lang="en-US" i="1" dirty="0">
                <a:latin typeface="Bookman Old Style" panose="02050604050505020204" pitchFamily="18" charset="0"/>
              </a:rPr>
              <a:t>“[These findings] may depend on the selected sample of time series, but I suspect it is more likely to depend on the skill of the analyst . . . these authors are more at home with simple procedures than with Box-Jenkins.” </a:t>
            </a:r>
            <a:r>
              <a:rPr lang="en-US" dirty="0">
                <a:latin typeface="Bookman Old Style" panose="02050604050505020204" pitchFamily="18" charset="0"/>
              </a:rPr>
              <a:t>Chris Chatfield</a:t>
            </a:r>
            <a:endParaRPr lang="en-GB" dirty="0">
              <a:latin typeface="Bookman Old Style" panose="02050604050505020204" pitchFamily="18" charset="0"/>
            </a:endParaRPr>
          </a:p>
        </p:txBody>
      </p:sp>
    </p:spTree>
    <p:extLst>
      <p:ext uri="{BB962C8B-B14F-4D97-AF65-F5344CB8AC3E}">
        <p14:creationId xmlns:p14="http://schemas.microsoft.com/office/powerpoint/2010/main" val="41779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12DB-CD96-4390-8827-484B4B5098B0}"/>
              </a:ext>
            </a:extLst>
          </p:cNvPr>
          <p:cNvSpPr>
            <a:spLocks noGrp="1"/>
          </p:cNvSpPr>
          <p:nvPr>
            <p:ph type="title"/>
          </p:nvPr>
        </p:nvSpPr>
        <p:spPr>
          <a:xfrm>
            <a:off x="752475" y="275431"/>
            <a:ext cx="11220450" cy="611187"/>
          </a:xfrm>
        </p:spPr>
        <p:txBody>
          <a:bodyPr>
            <a:normAutofit fontScale="90000"/>
          </a:bodyPr>
          <a:lstStyle/>
          <a:p>
            <a:r>
              <a:rPr lang="en-GB" sz="4000" b="1" dirty="0">
                <a:latin typeface="Bookman Old Style" panose="02050604050505020204" pitchFamily="18" charset="0"/>
              </a:rPr>
              <a:t>Time-Series Forecasting Competitions III</a:t>
            </a:r>
            <a:endParaRPr lang="en-GB" sz="4000" dirty="0"/>
          </a:p>
        </p:txBody>
      </p:sp>
      <p:sp>
        <p:nvSpPr>
          <p:cNvPr id="3" name="Content Placeholder 2">
            <a:extLst>
              <a:ext uri="{FF2B5EF4-FFF2-40B4-BE49-F238E27FC236}">
                <a16:creationId xmlns:a16="http://schemas.microsoft.com/office/drawing/2014/main" id="{51DFB9B0-F618-41D2-8702-0C4F4D52545A}"/>
              </a:ext>
            </a:extLst>
          </p:cNvPr>
          <p:cNvSpPr>
            <a:spLocks noGrp="1"/>
          </p:cNvSpPr>
          <p:nvPr>
            <p:ph idx="1"/>
          </p:nvPr>
        </p:nvSpPr>
        <p:spPr>
          <a:xfrm>
            <a:off x="752474" y="1019174"/>
            <a:ext cx="10887075" cy="5457825"/>
          </a:xfrm>
        </p:spPr>
        <p:txBody>
          <a:bodyPr>
            <a:normAutofit fontScale="92500"/>
          </a:bodyPr>
          <a:lstStyle/>
          <a:p>
            <a:r>
              <a:rPr lang="en-GB" dirty="0">
                <a:latin typeface="Bookman Old Style" panose="02050604050505020204" pitchFamily="18" charset="0"/>
              </a:rPr>
              <a:t>In response to such criticism </a:t>
            </a:r>
            <a:r>
              <a:rPr lang="en-GB" dirty="0" err="1">
                <a:latin typeface="Bookman Old Style" panose="02050604050505020204" pitchFamily="18" charset="0"/>
              </a:rPr>
              <a:t>Makridakis</a:t>
            </a:r>
            <a:r>
              <a:rPr lang="en-GB" dirty="0">
                <a:latin typeface="Bookman Old Style" panose="02050604050505020204" pitchFamily="18" charset="0"/>
              </a:rPr>
              <a:t>, </a:t>
            </a:r>
            <a:r>
              <a:rPr lang="en-GB" dirty="0" err="1">
                <a:latin typeface="Bookman Old Style" panose="02050604050505020204" pitchFamily="18" charset="0"/>
              </a:rPr>
              <a:t>Hibon</a:t>
            </a:r>
            <a:r>
              <a:rPr lang="en-GB" dirty="0">
                <a:latin typeface="Bookman Old Style" panose="02050604050505020204" pitchFamily="18" charset="0"/>
              </a:rPr>
              <a:t> and colleagues (1982) followed up with a study that:</a:t>
            </a:r>
          </a:p>
          <a:p>
            <a:pPr lvl="1"/>
            <a:r>
              <a:rPr lang="en-GB" dirty="0">
                <a:latin typeface="Bookman Old Style" panose="02050604050505020204" pitchFamily="18" charset="0"/>
              </a:rPr>
              <a:t>Used  a much larger sample (of 1001 series compared to 111 previously)</a:t>
            </a:r>
          </a:p>
          <a:p>
            <a:pPr lvl="1"/>
            <a:r>
              <a:rPr lang="en-GB" dirty="0">
                <a:latin typeface="Bookman Old Style" panose="02050604050505020204" pitchFamily="18" charset="0"/>
              </a:rPr>
              <a:t>Pitted the forecasts of all comers against each other, making it a true competition</a:t>
            </a:r>
          </a:p>
          <a:p>
            <a:pPr lvl="1"/>
            <a:r>
              <a:rPr lang="en-GB" dirty="0">
                <a:latin typeface="Bookman Old Style" panose="02050604050505020204" pitchFamily="18" charset="0"/>
              </a:rPr>
              <a:t>Used a range of accuracy measures (to counter criticism that the early results favoured particular methods due to the measures applied)</a:t>
            </a:r>
          </a:p>
          <a:p>
            <a:r>
              <a:rPr lang="en-GB" dirty="0">
                <a:latin typeface="Bookman Old Style" panose="02050604050505020204" pitchFamily="18" charset="0"/>
              </a:rPr>
              <a:t>This first </a:t>
            </a:r>
            <a:r>
              <a:rPr lang="en-GB" dirty="0" err="1">
                <a:latin typeface="Bookman Old Style" panose="02050604050505020204" pitchFamily="18" charset="0"/>
              </a:rPr>
              <a:t>Makridakis</a:t>
            </a:r>
            <a:r>
              <a:rPr lang="en-GB" dirty="0">
                <a:latin typeface="Bookman Old Style" panose="02050604050505020204" pitchFamily="18" charset="0"/>
              </a:rPr>
              <a:t> (M1) Competition supported the authors’ previous findings re. model complexity and combination and additionally showed:</a:t>
            </a:r>
          </a:p>
          <a:p>
            <a:pPr lvl="1"/>
            <a:r>
              <a:rPr lang="en-GB" dirty="0">
                <a:latin typeface="Bookman Old Style" panose="02050604050505020204" pitchFamily="18" charset="0"/>
              </a:rPr>
              <a:t>Method performance depends on accuracy measure and forecast horizon</a:t>
            </a:r>
          </a:p>
          <a:p>
            <a:pPr lvl="1"/>
            <a:r>
              <a:rPr lang="en-GB" dirty="0">
                <a:latin typeface="Bookman Old Style" panose="02050604050505020204" pitchFamily="18" charset="0"/>
              </a:rPr>
              <a:t>Attention should be focussed on forecasting performance rather than mathematical properties of models</a:t>
            </a:r>
          </a:p>
          <a:p>
            <a:pPr lvl="1"/>
            <a:r>
              <a:rPr lang="en-GB" dirty="0">
                <a:latin typeface="Bookman Old Style" panose="02050604050505020204" pitchFamily="18" charset="0"/>
              </a:rPr>
              <a:t>Forecasting is not the same as time-series analysis</a:t>
            </a:r>
          </a:p>
        </p:txBody>
      </p:sp>
    </p:spTree>
    <p:extLst>
      <p:ext uri="{BB962C8B-B14F-4D97-AF65-F5344CB8AC3E}">
        <p14:creationId xmlns:p14="http://schemas.microsoft.com/office/powerpoint/2010/main" val="221109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4E8A-DA5C-40BC-B1EF-807CC66DB04F}"/>
              </a:ext>
            </a:extLst>
          </p:cNvPr>
          <p:cNvSpPr>
            <a:spLocks noGrp="1"/>
          </p:cNvSpPr>
          <p:nvPr>
            <p:ph type="title"/>
          </p:nvPr>
        </p:nvSpPr>
        <p:spPr>
          <a:xfrm>
            <a:off x="2147887" y="127001"/>
            <a:ext cx="8029575" cy="730250"/>
          </a:xfrm>
        </p:spPr>
        <p:txBody>
          <a:bodyPr>
            <a:normAutofit/>
          </a:bodyPr>
          <a:lstStyle/>
          <a:p>
            <a:r>
              <a:rPr lang="en-GB" sz="4000" b="1" dirty="0">
                <a:latin typeface="Bookman Old Style" panose="02050604050505020204" pitchFamily="18" charset="0"/>
              </a:rPr>
              <a:t>The M4 Competition: Method</a:t>
            </a:r>
          </a:p>
        </p:txBody>
      </p:sp>
      <p:sp>
        <p:nvSpPr>
          <p:cNvPr id="3" name="Content Placeholder 2">
            <a:extLst>
              <a:ext uri="{FF2B5EF4-FFF2-40B4-BE49-F238E27FC236}">
                <a16:creationId xmlns:a16="http://schemas.microsoft.com/office/drawing/2014/main" id="{65DD617E-AB55-4631-ADF6-66A3AFD5CE5E}"/>
              </a:ext>
            </a:extLst>
          </p:cNvPr>
          <p:cNvSpPr>
            <a:spLocks noGrp="1"/>
          </p:cNvSpPr>
          <p:nvPr>
            <p:ph idx="1"/>
          </p:nvPr>
        </p:nvSpPr>
        <p:spPr>
          <a:xfrm>
            <a:off x="485775" y="1047750"/>
            <a:ext cx="11372850" cy="5610225"/>
          </a:xfrm>
        </p:spPr>
        <p:txBody>
          <a:bodyPr>
            <a:normAutofit fontScale="85000" lnSpcReduction="20000"/>
          </a:bodyPr>
          <a:lstStyle/>
          <a:p>
            <a:r>
              <a:rPr lang="en-GB" dirty="0">
                <a:latin typeface="Bookman Old Style" panose="02050604050505020204" pitchFamily="18" charset="0"/>
              </a:rPr>
              <a:t>There have so far been 3 more M Competitions but the modus operandi and findings of the most recent are most relevant here</a:t>
            </a:r>
          </a:p>
          <a:p>
            <a:r>
              <a:rPr lang="en-GB" dirty="0">
                <a:latin typeface="Bookman Old Style" panose="02050604050505020204" pitchFamily="18" charset="0"/>
              </a:rPr>
              <a:t>Competitors had to produce point forecasts for </a:t>
            </a:r>
            <a:r>
              <a:rPr lang="en-GB" b="1" dirty="0">
                <a:latin typeface="Bookman Old Style" panose="02050604050505020204" pitchFamily="18" charset="0"/>
              </a:rPr>
              <a:t>each of 100,000 </a:t>
            </a:r>
            <a:r>
              <a:rPr lang="en-GB" dirty="0">
                <a:latin typeface="Bookman Old Style" panose="02050604050505020204" pitchFamily="18" charset="0"/>
              </a:rPr>
              <a:t>series (</a:t>
            </a:r>
            <a:r>
              <a:rPr lang="en-GB" b="1" dirty="0">
                <a:latin typeface="Bookman Old Style" panose="02050604050505020204" pitchFamily="18" charset="0"/>
              </a:rPr>
              <a:t>real</a:t>
            </a:r>
            <a:r>
              <a:rPr lang="en-GB" dirty="0">
                <a:latin typeface="Bookman Old Style" panose="02050604050505020204" pitchFamily="18" charset="0"/>
              </a:rPr>
              <a:t> economic and demographic series selected from a set of 900,000</a:t>
            </a:r>
          </a:p>
          <a:p>
            <a:r>
              <a:rPr lang="en-GB" dirty="0">
                <a:latin typeface="Bookman Old Style" panose="02050604050505020204" pitchFamily="18" charset="0"/>
              </a:rPr>
              <a:t>Training sets of </a:t>
            </a:r>
            <a:r>
              <a:rPr lang="en-US" dirty="0">
                <a:latin typeface="Bookman Old Style" panose="02050604050505020204" pitchFamily="18" charset="0"/>
              </a:rPr>
              <a:t>minimum numbers of observations: 13 for yearly, 16 for quarterly, 42 for monthly, 80 for weekly, 93 for daily and 48 for hourly series </a:t>
            </a:r>
          </a:p>
          <a:p>
            <a:r>
              <a:rPr lang="en-US" dirty="0">
                <a:latin typeface="Bookman Old Style" panose="02050604050505020204" pitchFamily="18" charset="0"/>
              </a:rPr>
              <a:t>Number of forecast periods 6 for yearly, 8 for quarterly, 18 for monthly, 13 for weekly, 14 for daily and 48 for hourly – tested against holdout sample</a:t>
            </a:r>
            <a:endParaRPr lang="en-GB" dirty="0">
              <a:latin typeface="Bookman Old Style" panose="02050604050505020204" pitchFamily="18" charset="0"/>
            </a:endParaRPr>
          </a:p>
          <a:p>
            <a:r>
              <a:rPr lang="en-GB" b="1" dirty="0">
                <a:latin typeface="Bookman Old Style" panose="02050604050505020204" pitchFamily="18" charset="0"/>
              </a:rPr>
              <a:t>Identity of series disguised </a:t>
            </a:r>
            <a:endParaRPr lang="en-US" b="1" i="1" dirty="0">
              <a:latin typeface="Bookman Old Style" panose="02050604050505020204" pitchFamily="18" charset="0"/>
            </a:endParaRPr>
          </a:p>
          <a:p>
            <a:pPr marL="457200" lvl="1" indent="0">
              <a:buNone/>
            </a:pPr>
            <a:r>
              <a:rPr lang="en-US" i="1" dirty="0">
                <a:latin typeface="Bookman Old Style" panose="02050604050505020204" pitchFamily="18" charset="0"/>
              </a:rPr>
              <a:t>“any information that could possibly lead to the identification of the original series was removed so as to ensure the objectivity of the results. This included the starting dates of the series…”</a:t>
            </a:r>
          </a:p>
          <a:p>
            <a:r>
              <a:rPr lang="en-US" b="1" dirty="0">
                <a:latin typeface="Bookman Old Style" panose="02050604050505020204" pitchFamily="18" charset="0"/>
              </a:rPr>
              <a:t>95% prediction intervals </a:t>
            </a:r>
            <a:r>
              <a:rPr lang="en-US" dirty="0">
                <a:latin typeface="Bookman Old Style" panose="02050604050505020204" pitchFamily="18" charset="0"/>
              </a:rPr>
              <a:t>for forecasts optional</a:t>
            </a:r>
          </a:p>
          <a:p>
            <a:r>
              <a:rPr lang="en-US" dirty="0">
                <a:latin typeface="Bookman Old Style" panose="02050604050505020204" pitchFamily="18" charset="0"/>
              </a:rPr>
              <a:t>Machine learning/neural network methods allowed individually or in combination with traditional methods</a:t>
            </a:r>
            <a:endParaRPr lang="en-GB" dirty="0">
              <a:latin typeface="Bookman Old Style" panose="02050604050505020204" pitchFamily="18" charset="0"/>
            </a:endParaRPr>
          </a:p>
          <a:p>
            <a:pPr marL="0" indent="0">
              <a:buNone/>
            </a:pPr>
            <a:endParaRPr lang="en-GB" dirty="0"/>
          </a:p>
        </p:txBody>
      </p:sp>
    </p:spTree>
    <p:extLst>
      <p:ext uri="{BB962C8B-B14F-4D97-AF65-F5344CB8AC3E}">
        <p14:creationId xmlns:p14="http://schemas.microsoft.com/office/powerpoint/2010/main" val="221386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1C1B-1B30-4FB0-949D-353C704AF5E0}"/>
              </a:ext>
            </a:extLst>
          </p:cNvPr>
          <p:cNvSpPr>
            <a:spLocks noGrp="1"/>
          </p:cNvSpPr>
          <p:nvPr>
            <p:ph type="title"/>
          </p:nvPr>
        </p:nvSpPr>
        <p:spPr>
          <a:xfrm>
            <a:off x="1500187" y="393701"/>
            <a:ext cx="9191625" cy="768350"/>
          </a:xfrm>
        </p:spPr>
        <p:txBody>
          <a:bodyPr/>
          <a:lstStyle/>
          <a:p>
            <a:r>
              <a:rPr lang="en-GB" b="1" dirty="0">
                <a:latin typeface="Bookman Old Style" panose="02050604050505020204" pitchFamily="18" charset="0"/>
              </a:rPr>
              <a:t>The M4 Competition: Findings</a:t>
            </a:r>
            <a:endParaRPr lang="en-GB" dirty="0"/>
          </a:p>
        </p:txBody>
      </p:sp>
      <p:sp>
        <p:nvSpPr>
          <p:cNvPr id="3" name="Content Placeholder 2">
            <a:extLst>
              <a:ext uri="{FF2B5EF4-FFF2-40B4-BE49-F238E27FC236}">
                <a16:creationId xmlns:a16="http://schemas.microsoft.com/office/drawing/2014/main" id="{AAB77C41-5109-45A7-8659-EA823260C0CD}"/>
              </a:ext>
            </a:extLst>
          </p:cNvPr>
          <p:cNvSpPr>
            <a:spLocks noGrp="1"/>
          </p:cNvSpPr>
          <p:nvPr>
            <p:ph idx="1"/>
          </p:nvPr>
        </p:nvSpPr>
        <p:spPr>
          <a:xfrm>
            <a:off x="771525" y="1352550"/>
            <a:ext cx="10782300" cy="5029200"/>
          </a:xfrm>
        </p:spPr>
        <p:txBody>
          <a:bodyPr/>
          <a:lstStyle/>
          <a:p>
            <a:r>
              <a:rPr lang="en-GB" dirty="0">
                <a:latin typeface="Bookman Old Style" panose="02050604050505020204" pitchFamily="18" charset="0"/>
              </a:rPr>
              <a:t>As in previous competitions the best performing methods (for both point forecasts and PIs) used a combination of models rather than just one:</a:t>
            </a:r>
          </a:p>
          <a:p>
            <a:pPr lvl="1"/>
            <a:r>
              <a:rPr lang="en-GB" dirty="0">
                <a:latin typeface="Bookman Old Style" panose="02050604050505020204" pitchFamily="18" charset="0"/>
              </a:rPr>
              <a:t>The winning technique used a neural network to parameterize and weight exponential smoothing models in response to the particular characteristics of series </a:t>
            </a:r>
          </a:p>
          <a:p>
            <a:pPr lvl="1"/>
            <a:r>
              <a:rPr lang="en-GB" dirty="0">
                <a:latin typeface="Bookman Old Style" panose="02050604050505020204" pitchFamily="18" charset="0"/>
              </a:rPr>
              <a:t>Other successful methods also used analysis of series’ features to weight or choose between different forecasting methods</a:t>
            </a:r>
          </a:p>
          <a:p>
            <a:r>
              <a:rPr lang="en-GB" dirty="0">
                <a:latin typeface="Bookman Old Style" panose="02050604050505020204" pitchFamily="18" charset="0"/>
              </a:rPr>
              <a:t>Machine learning by itself also did poorly</a:t>
            </a:r>
          </a:p>
          <a:p>
            <a:r>
              <a:rPr lang="en-GB" dirty="0">
                <a:latin typeface="Bookman Old Style" panose="02050604050505020204" pitchFamily="18" charset="0"/>
              </a:rPr>
              <a:t>Amount of computation time was positively and significantly related to accuracy (i.e. simple methods no longer best performing)</a:t>
            </a:r>
          </a:p>
        </p:txBody>
      </p:sp>
    </p:spTree>
    <p:extLst>
      <p:ext uri="{BB962C8B-B14F-4D97-AF65-F5344CB8AC3E}">
        <p14:creationId xmlns:p14="http://schemas.microsoft.com/office/powerpoint/2010/main" val="292522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0D35-A816-464E-84D3-A4171B5D16F8}"/>
              </a:ext>
            </a:extLst>
          </p:cNvPr>
          <p:cNvSpPr>
            <a:spLocks noGrp="1"/>
          </p:cNvSpPr>
          <p:nvPr>
            <p:ph type="title"/>
          </p:nvPr>
        </p:nvSpPr>
        <p:spPr>
          <a:xfrm>
            <a:off x="2476499" y="238125"/>
            <a:ext cx="6372225" cy="904875"/>
          </a:xfrm>
        </p:spPr>
        <p:txBody>
          <a:bodyPr>
            <a:normAutofit fontScale="90000"/>
          </a:bodyPr>
          <a:lstStyle/>
          <a:p>
            <a:r>
              <a:rPr lang="en-GB" b="1" dirty="0">
                <a:latin typeface="Bookman Old Style" panose="02050604050505020204" pitchFamily="18" charset="0"/>
              </a:rPr>
              <a:t>What have we learned?</a:t>
            </a:r>
          </a:p>
        </p:txBody>
      </p:sp>
      <p:sp>
        <p:nvSpPr>
          <p:cNvPr id="3" name="Content Placeholder 2">
            <a:extLst>
              <a:ext uri="{FF2B5EF4-FFF2-40B4-BE49-F238E27FC236}">
                <a16:creationId xmlns:a16="http://schemas.microsoft.com/office/drawing/2014/main" id="{50C9A8DB-269F-4474-B034-86212C144BD1}"/>
              </a:ext>
            </a:extLst>
          </p:cNvPr>
          <p:cNvSpPr>
            <a:spLocks noGrp="1"/>
          </p:cNvSpPr>
          <p:nvPr>
            <p:ph idx="1"/>
          </p:nvPr>
        </p:nvSpPr>
        <p:spPr>
          <a:xfrm>
            <a:off x="390525" y="1143000"/>
            <a:ext cx="11315699" cy="5295900"/>
          </a:xfrm>
        </p:spPr>
        <p:txBody>
          <a:bodyPr>
            <a:normAutofit/>
          </a:bodyPr>
          <a:lstStyle/>
          <a:p>
            <a:r>
              <a:rPr lang="en-GB" dirty="0">
                <a:latin typeface="Bookman Old Style" panose="02050604050505020204" pitchFamily="18" charset="0"/>
              </a:rPr>
              <a:t>Over successive competitions we have seen a large improvement in forecasting accuracy for real-world time series</a:t>
            </a:r>
          </a:p>
          <a:p>
            <a:r>
              <a:rPr lang="en-GB" dirty="0">
                <a:latin typeface="Bookman Old Style" panose="02050604050505020204" pitchFamily="18" charset="0"/>
              </a:rPr>
              <a:t>Much of this improvement comes from the hard-won realization that a single method cannot triumph across all types of series encountered</a:t>
            </a:r>
          </a:p>
          <a:p>
            <a:r>
              <a:rPr lang="en-GB" dirty="0">
                <a:latin typeface="Bookman Old Style" panose="02050604050505020204" pitchFamily="18" charset="0"/>
              </a:rPr>
              <a:t>It is therefore necessary to match methods and their parameters to specific characteristics of series</a:t>
            </a:r>
          </a:p>
          <a:p>
            <a:r>
              <a:rPr lang="en-GB" dirty="0">
                <a:latin typeface="Bookman Old Style" panose="02050604050505020204" pitchFamily="18" charset="0"/>
              </a:rPr>
              <a:t>Machine learning can help with this but may be limited by lack of data</a:t>
            </a:r>
          </a:p>
          <a:p>
            <a:r>
              <a:rPr lang="en-GB" dirty="0">
                <a:latin typeface="Bookman Old Style" panose="02050604050505020204" pitchFamily="18" charset="0"/>
              </a:rPr>
              <a:t>Despite these positive outcomes the methods of the time-series competitions may be restricting their potential to improve practical forecasting</a:t>
            </a:r>
            <a:endParaRPr lang="en-GB" dirty="0"/>
          </a:p>
        </p:txBody>
      </p:sp>
    </p:spTree>
    <p:extLst>
      <p:ext uri="{BB962C8B-B14F-4D97-AF65-F5344CB8AC3E}">
        <p14:creationId xmlns:p14="http://schemas.microsoft.com/office/powerpoint/2010/main" val="362298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6E70-2845-4337-8A26-F7CB20A8FA7A}"/>
              </a:ext>
            </a:extLst>
          </p:cNvPr>
          <p:cNvSpPr>
            <a:spLocks noGrp="1"/>
          </p:cNvSpPr>
          <p:nvPr>
            <p:ph type="title"/>
          </p:nvPr>
        </p:nvSpPr>
        <p:spPr>
          <a:xfrm>
            <a:off x="838200" y="438150"/>
            <a:ext cx="10515600" cy="571500"/>
          </a:xfrm>
        </p:spPr>
        <p:txBody>
          <a:bodyPr>
            <a:normAutofit fontScale="90000"/>
          </a:bodyPr>
          <a:lstStyle/>
          <a:p>
            <a:pPr algn="ctr"/>
            <a:r>
              <a:rPr lang="en-GB" b="1" dirty="0">
                <a:latin typeface="Bookman Old Style" panose="02050604050505020204" pitchFamily="18" charset="0"/>
              </a:rPr>
              <a:t>Some limitations of the time-series competitions</a:t>
            </a:r>
          </a:p>
        </p:txBody>
      </p:sp>
      <p:sp>
        <p:nvSpPr>
          <p:cNvPr id="3" name="Content Placeholder 2">
            <a:extLst>
              <a:ext uri="{FF2B5EF4-FFF2-40B4-BE49-F238E27FC236}">
                <a16:creationId xmlns:a16="http://schemas.microsoft.com/office/drawing/2014/main" id="{651DF990-24EF-48C9-A5DF-1E9215602BB0}"/>
              </a:ext>
            </a:extLst>
          </p:cNvPr>
          <p:cNvSpPr>
            <a:spLocks noGrp="1"/>
          </p:cNvSpPr>
          <p:nvPr>
            <p:ph idx="1"/>
          </p:nvPr>
        </p:nvSpPr>
        <p:spPr>
          <a:xfrm>
            <a:off x="438150" y="1543050"/>
            <a:ext cx="11315700" cy="4991100"/>
          </a:xfrm>
        </p:spPr>
        <p:txBody>
          <a:bodyPr>
            <a:normAutofit fontScale="77500" lnSpcReduction="20000"/>
          </a:bodyPr>
          <a:lstStyle/>
          <a:p>
            <a:r>
              <a:rPr lang="en-GB" dirty="0">
                <a:latin typeface="Bookman Old Style" panose="02050604050505020204" pitchFamily="18" charset="0"/>
              </a:rPr>
              <a:t>Key to accurate forecasting seems to be tailoring methods to series </a:t>
            </a:r>
          </a:p>
          <a:p>
            <a:r>
              <a:rPr lang="en-GB" dirty="0">
                <a:latin typeface="Bookman Old Style" panose="02050604050505020204" pitchFamily="18" charset="0"/>
              </a:rPr>
              <a:t>Model parametrization and choice would once have been performed by human experts e.g.:</a:t>
            </a:r>
          </a:p>
          <a:p>
            <a:pPr marL="457200" lvl="1" indent="0">
              <a:buNone/>
            </a:pPr>
            <a:endParaRPr lang="en-GB" sz="800" i="1" dirty="0">
              <a:latin typeface="Bookman Old Style" panose="02050604050505020204" pitchFamily="18" charset="0"/>
            </a:endParaRPr>
          </a:p>
          <a:p>
            <a:pPr marL="457200" lvl="1" indent="0">
              <a:buNone/>
            </a:pPr>
            <a:r>
              <a:rPr lang="en-GB" i="1" dirty="0">
                <a:latin typeface="Bookman Old Style" panose="02050604050505020204" pitchFamily="18" charset="0"/>
              </a:rPr>
              <a:t>‘‘The fact remains that model building is best done by the human brain and is inevitably an iterative process’’. </a:t>
            </a:r>
            <a:r>
              <a:rPr lang="en-GB" dirty="0">
                <a:latin typeface="Bookman Old Style" panose="02050604050505020204" pitchFamily="18" charset="0"/>
              </a:rPr>
              <a:t>Gwilym Jenkins </a:t>
            </a:r>
          </a:p>
          <a:p>
            <a:r>
              <a:rPr lang="en-GB" dirty="0">
                <a:latin typeface="Bookman Old Style" panose="02050604050505020204" pitchFamily="18" charset="0"/>
              </a:rPr>
              <a:t>Could experts make further improvements to forecasts for M4 over the winning methods?</a:t>
            </a:r>
          </a:p>
          <a:p>
            <a:r>
              <a:rPr lang="en-GB" dirty="0">
                <a:latin typeface="Bookman Old Style" panose="02050604050505020204" pitchFamily="18" charset="0"/>
              </a:rPr>
              <a:t>Could experts also identify explanatory variables and “broken-leg” cues?</a:t>
            </a:r>
          </a:p>
          <a:p>
            <a:r>
              <a:rPr lang="en-GB" dirty="0">
                <a:latin typeface="Bookman Old Style" panose="02050604050505020204" pitchFamily="18" charset="0"/>
              </a:rPr>
              <a:t>But in M4 information about the series that would permit experts to do these tasks was removed</a:t>
            </a:r>
          </a:p>
          <a:p>
            <a:r>
              <a:rPr lang="en-GB" dirty="0">
                <a:latin typeface="Bookman Old Style" panose="02050604050505020204" pitchFamily="18" charset="0"/>
              </a:rPr>
              <a:t>Only analysis of the historical variation of observations over time could be used, a data-intensive process that does not to play to experts’ strengths</a:t>
            </a:r>
          </a:p>
          <a:p>
            <a:r>
              <a:rPr lang="en-GB" dirty="0">
                <a:latin typeface="Bookman Old Style" panose="02050604050505020204" pitchFamily="18" charset="0"/>
              </a:rPr>
              <a:t>Also the huge number of series to be forecast in M4 would make this task impractical for (unaided) experts</a:t>
            </a:r>
          </a:p>
          <a:p>
            <a:r>
              <a:rPr lang="en-GB" i="1" dirty="0">
                <a:latin typeface="Bookman Old Style" panose="02050604050505020204" pitchFamily="18" charset="0"/>
              </a:rPr>
              <a:t>Do we need a different sort of competition?</a:t>
            </a:r>
          </a:p>
        </p:txBody>
      </p:sp>
    </p:spTree>
    <p:extLst>
      <p:ext uri="{BB962C8B-B14F-4D97-AF65-F5344CB8AC3E}">
        <p14:creationId xmlns:p14="http://schemas.microsoft.com/office/powerpoint/2010/main" val="97969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2BEF-BFAF-4C3A-B221-E79039500A5D}"/>
              </a:ext>
            </a:extLst>
          </p:cNvPr>
          <p:cNvSpPr>
            <a:spLocks noGrp="1"/>
          </p:cNvSpPr>
          <p:nvPr>
            <p:ph type="title"/>
          </p:nvPr>
        </p:nvSpPr>
        <p:spPr>
          <a:xfrm>
            <a:off x="838200" y="365125"/>
            <a:ext cx="10515600" cy="854075"/>
          </a:xfrm>
        </p:spPr>
        <p:txBody>
          <a:bodyPr/>
          <a:lstStyle/>
          <a:p>
            <a:pPr algn="ctr"/>
            <a:r>
              <a:rPr lang="en-GB" b="1" dirty="0">
                <a:latin typeface="Bookman Old Style" panose="02050604050505020204" pitchFamily="18" charset="0"/>
              </a:rPr>
              <a:t>M5 competition?</a:t>
            </a:r>
          </a:p>
        </p:txBody>
      </p:sp>
      <p:sp>
        <p:nvSpPr>
          <p:cNvPr id="3" name="Content Placeholder 2">
            <a:extLst>
              <a:ext uri="{FF2B5EF4-FFF2-40B4-BE49-F238E27FC236}">
                <a16:creationId xmlns:a16="http://schemas.microsoft.com/office/drawing/2014/main" id="{47C65389-049F-4E20-A941-61F386246B4F}"/>
              </a:ext>
            </a:extLst>
          </p:cNvPr>
          <p:cNvSpPr>
            <a:spLocks noGrp="1"/>
          </p:cNvSpPr>
          <p:nvPr>
            <p:ph idx="1"/>
          </p:nvPr>
        </p:nvSpPr>
        <p:spPr>
          <a:xfrm>
            <a:off x="838200" y="1323975"/>
            <a:ext cx="10515600" cy="4852988"/>
          </a:xfrm>
        </p:spPr>
        <p:txBody>
          <a:bodyPr>
            <a:normAutofit fontScale="92500" lnSpcReduction="10000"/>
          </a:bodyPr>
          <a:lstStyle/>
          <a:p>
            <a:r>
              <a:rPr lang="en-GB" dirty="0" err="1">
                <a:latin typeface="Bookman Old Style" panose="02050604050505020204" pitchFamily="18" charset="0"/>
              </a:rPr>
              <a:t>Makridakis</a:t>
            </a:r>
            <a:r>
              <a:rPr lang="en-GB" dirty="0">
                <a:latin typeface="Bookman Old Style" panose="02050604050505020204" pitchFamily="18" charset="0"/>
              </a:rPr>
              <a:t> and colleagues are already considering an M5 competition</a:t>
            </a:r>
          </a:p>
          <a:p>
            <a:r>
              <a:rPr lang="en-GB" dirty="0">
                <a:latin typeface="Bookman Old Style" panose="02050604050505020204" pitchFamily="18" charset="0"/>
              </a:rPr>
              <a:t>Details </a:t>
            </a:r>
            <a:r>
              <a:rPr lang="en-GB" dirty="0" err="1">
                <a:latin typeface="Bookman Old Style" panose="02050604050505020204" pitchFamily="18" charset="0"/>
              </a:rPr>
              <a:t>t.b.a</a:t>
            </a:r>
            <a:r>
              <a:rPr lang="en-GB" dirty="0">
                <a:latin typeface="Bookman Old Style" panose="02050604050505020204" pitchFamily="18" charset="0"/>
              </a:rPr>
              <a:t>. but it has been suggested that forecasting might be done in real time and that the value of explanatory variables might be investigated</a:t>
            </a:r>
          </a:p>
          <a:p>
            <a:r>
              <a:rPr lang="en-GB" dirty="0">
                <a:latin typeface="Bookman Old Style" panose="02050604050505020204" pitchFamily="18" charset="0"/>
              </a:rPr>
              <a:t>If these features are included than this suggests a more favourable environment for human experts to improve forecasts</a:t>
            </a:r>
          </a:p>
          <a:p>
            <a:r>
              <a:rPr lang="en-GB" dirty="0">
                <a:latin typeface="Bookman Old Style" panose="02050604050505020204" pitchFamily="18" charset="0"/>
              </a:rPr>
              <a:t>BUT since there are likely to be many series to be forecast rapidly there is still potentially the problem of overloading experts</a:t>
            </a:r>
          </a:p>
          <a:p>
            <a:r>
              <a:rPr lang="en-GB" dirty="0">
                <a:latin typeface="Bookman Old Style" panose="02050604050505020204" pitchFamily="18" charset="0"/>
              </a:rPr>
              <a:t>If this is the case then experts will need some help e.g. by crowdsourcing or automation of some parts of the process</a:t>
            </a:r>
          </a:p>
        </p:txBody>
      </p:sp>
    </p:spTree>
    <p:extLst>
      <p:ext uri="{BB962C8B-B14F-4D97-AF65-F5344CB8AC3E}">
        <p14:creationId xmlns:p14="http://schemas.microsoft.com/office/powerpoint/2010/main" val="2605762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4000</TotalTime>
  <Words>2116</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Calibri Light</vt:lpstr>
      <vt:lpstr>Office Theme</vt:lpstr>
      <vt:lpstr>The role of expertise in time-series forecasting</vt:lpstr>
      <vt:lpstr>Time-Series Forecasting Competitions I</vt:lpstr>
      <vt:lpstr>Time-Series Forecasting Competitions II</vt:lpstr>
      <vt:lpstr>Time-Series Forecasting Competitions III</vt:lpstr>
      <vt:lpstr>The M4 Competition: Method</vt:lpstr>
      <vt:lpstr>The M4 Competition: Findings</vt:lpstr>
      <vt:lpstr>What have we learned?</vt:lpstr>
      <vt:lpstr>Some limitations of the time-series competitions</vt:lpstr>
      <vt:lpstr>M5 competition?</vt:lpstr>
      <vt:lpstr>Explanatory variables and causal models</vt:lpstr>
      <vt:lpstr>Example CBN</vt:lpstr>
      <vt:lpstr>More limitations of the time-series competitions</vt:lpstr>
      <vt:lpstr>M vs. IARPA</vt:lpstr>
      <vt:lpstr>A proposal</vt:lpstr>
      <vt:lpstr>Challenges</vt:lpstr>
      <vt:lpstr>Bayesian ARgumentation via Delphi: BARD</vt:lpstr>
      <vt:lpstr>IIF-SAS proposal</vt:lpstr>
      <vt:lpstr>Areas for future research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expertise in time-series forecasting</dc:title>
  <dc:creator>Fergus Bolger</dc:creator>
  <cp:lastModifiedBy>Fergus Bolger</cp:lastModifiedBy>
  <cp:revision>69</cp:revision>
  <dcterms:created xsi:type="dcterms:W3CDTF">2019-10-01T13:50:05Z</dcterms:created>
  <dcterms:modified xsi:type="dcterms:W3CDTF">2019-10-04T08:32:39Z</dcterms:modified>
</cp:coreProperties>
</file>