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256" r:id="rId5"/>
    <p:sldId id="297" r:id="rId6"/>
    <p:sldId id="298" r:id="rId7"/>
    <p:sldId id="285" r:id="rId8"/>
    <p:sldId id="258" r:id="rId9"/>
    <p:sldId id="309" r:id="rId10"/>
    <p:sldId id="294" r:id="rId11"/>
    <p:sldId id="293" r:id="rId12"/>
    <p:sldId id="286" r:id="rId13"/>
    <p:sldId id="270" r:id="rId14"/>
    <p:sldId id="299" r:id="rId15"/>
    <p:sldId id="287" r:id="rId16"/>
    <p:sldId id="262" r:id="rId17"/>
    <p:sldId id="310" r:id="rId18"/>
    <p:sldId id="277" r:id="rId19"/>
    <p:sldId id="306" r:id="rId20"/>
    <p:sldId id="274" r:id="rId21"/>
    <p:sldId id="290" r:id="rId22"/>
    <p:sldId id="261" r:id="rId23"/>
    <p:sldId id="273" r:id="rId24"/>
    <p:sldId id="278" r:id="rId25"/>
    <p:sldId id="284" r:id="rId26"/>
    <p:sldId id="311" r:id="rId27"/>
    <p:sldId id="312" r:id="rId28"/>
    <p:sldId id="271" r:id="rId29"/>
    <p:sldId id="307" r:id="rId30"/>
    <p:sldId id="282" r:id="rId31"/>
    <p:sldId id="295" r:id="rId32"/>
    <p:sldId id="301" r:id="rId33"/>
    <p:sldId id="308" r:id="rId34"/>
    <p:sldId id="296" r:id="rId35"/>
    <p:sldId id="280" r:id="rId36"/>
    <p:sldId id="283" r:id="rId37"/>
    <p:sldId id="304" r:id="rId38"/>
    <p:sldId id="300" r:id="rId39"/>
    <p:sldId id="302" r:id="rId40"/>
    <p:sldId id="291" r:id="rId41"/>
    <p:sldId id="292" r:id="rId42"/>
    <p:sldId id="303" r:id="rId43"/>
    <p:sldId id="281" r:id="rId44"/>
    <p:sldId id="305" r:id="rId4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EEE"/>
    <a:srgbClr val="002548"/>
    <a:srgbClr val="003E74"/>
    <a:srgbClr val="D4EFFC"/>
    <a:srgbClr val="9D9D9D"/>
    <a:srgbClr val="008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1B0124-399B-4772-A948-B4E05B6CD29F}" v="41" dt="2021-12-02T21:30:06.8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0642" autoAdjust="0"/>
  </p:normalViewPr>
  <p:slideViewPr>
    <p:cSldViewPr snapToGrid="0" snapToObjects="1">
      <p:cViewPr varScale="1">
        <p:scale>
          <a:sx n="121" d="100"/>
          <a:sy n="121" d="100"/>
        </p:scale>
        <p:origin x="350" y="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25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ham, Jemima" userId="43dfcb4b-b13d-4b40-97bd-b111311c2e06" providerId="ADAL" clId="{B11B0124-399B-4772-A948-B4E05B6CD29F}"/>
    <pc:docChg chg="undo custSel addSld delSld modSld sldOrd modMainMaster">
      <pc:chgData name="Graham, Jemima" userId="43dfcb4b-b13d-4b40-97bd-b111311c2e06" providerId="ADAL" clId="{B11B0124-399B-4772-A948-B4E05B6CD29F}" dt="2021-12-03T11:32:29.627" v="6137"/>
      <pc:docMkLst>
        <pc:docMk/>
      </pc:docMkLst>
      <pc:sldChg chg="addSp delSp modSp mod modNotesTx">
        <pc:chgData name="Graham, Jemima" userId="43dfcb4b-b13d-4b40-97bd-b111311c2e06" providerId="ADAL" clId="{B11B0124-399B-4772-A948-B4E05B6CD29F}" dt="2021-12-02T14:38:02.451" v="2082" actId="12"/>
        <pc:sldMkLst>
          <pc:docMk/>
          <pc:sldMk cId="1829681848" sldId="258"/>
        </pc:sldMkLst>
        <pc:spChg chg="mod">
          <ac:chgData name="Graham, Jemima" userId="43dfcb4b-b13d-4b40-97bd-b111311c2e06" providerId="ADAL" clId="{B11B0124-399B-4772-A948-B4E05B6CD29F}" dt="2021-12-02T13:53:37.522" v="292" actId="20577"/>
          <ac:spMkLst>
            <pc:docMk/>
            <pc:sldMk cId="1829681848" sldId="258"/>
            <ac:spMk id="3" creationId="{723172F1-DFCE-4326-8D27-B81D08807395}"/>
          </ac:spMkLst>
        </pc:spChg>
        <pc:spChg chg="add mod">
          <ac:chgData name="Graham, Jemima" userId="43dfcb4b-b13d-4b40-97bd-b111311c2e06" providerId="ADAL" clId="{B11B0124-399B-4772-A948-B4E05B6CD29F}" dt="2021-12-02T13:57:07.668" v="438" actId="20577"/>
          <ac:spMkLst>
            <pc:docMk/>
            <pc:sldMk cId="1829681848" sldId="258"/>
            <ac:spMk id="8" creationId="{3BC92EBE-A3C3-4B7C-816D-A5C061893AEC}"/>
          </ac:spMkLst>
        </pc:spChg>
        <pc:picChg chg="add mod">
          <ac:chgData name="Graham, Jemima" userId="43dfcb4b-b13d-4b40-97bd-b111311c2e06" providerId="ADAL" clId="{B11B0124-399B-4772-A948-B4E05B6CD29F}" dt="2021-12-02T13:55:12.217" v="296" actId="14100"/>
          <ac:picMkLst>
            <pc:docMk/>
            <pc:sldMk cId="1829681848" sldId="258"/>
            <ac:picMk id="7" creationId="{CC1F4D27-5282-4FD1-8925-F43301C2B34A}"/>
          </ac:picMkLst>
        </pc:picChg>
        <pc:picChg chg="del">
          <ac:chgData name="Graham, Jemima" userId="43dfcb4b-b13d-4b40-97bd-b111311c2e06" providerId="ADAL" clId="{B11B0124-399B-4772-A948-B4E05B6CD29F}" dt="2021-12-02T13:43:10.516" v="21" actId="21"/>
          <ac:picMkLst>
            <pc:docMk/>
            <pc:sldMk cId="1829681848" sldId="258"/>
            <ac:picMk id="13" creationId="{4969CF11-9B7A-449A-9EE7-3BA14932BF12}"/>
          </ac:picMkLst>
        </pc:picChg>
        <pc:picChg chg="mod">
          <ac:chgData name="Graham, Jemima" userId="43dfcb4b-b13d-4b40-97bd-b111311c2e06" providerId="ADAL" clId="{B11B0124-399B-4772-A948-B4E05B6CD29F}" dt="2021-12-02T13:44:27.954" v="83" actId="1035"/>
          <ac:picMkLst>
            <pc:docMk/>
            <pc:sldMk cId="1829681848" sldId="258"/>
            <ac:picMk id="15" creationId="{AB155399-8CEE-4C3D-ABA5-3D900750D8C8}"/>
          </ac:picMkLst>
        </pc:picChg>
        <pc:picChg chg="mod">
          <ac:chgData name="Graham, Jemima" userId="43dfcb4b-b13d-4b40-97bd-b111311c2e06" providerId="ADAL" clId="{B11B0124-399B-4772-A948-B4E05B6CD29F}" dt="2021-12-02T13:44:27.954" v="83" actId="1035"/>
          <ac:picMkLst>
            <pc:docMk/>
            <pc:sldMk cId="1829681848" sldId="258"/>
            <ac:picMk id="17" creationId="{1704ECCC-2DB3-4E5D-BDF0-3C430334BFB7}"/>
          </ac:picMkLst>
        </pc:picChg>
        <pc:picChg chg="mod">
          <ac:chgData name="Graham, Jemima" userId="43dfcb4b-b13d-4b40-97bd-b111311c2e06" providerId="ADAL" clId="{B11B0124-399B-4772-A948-B4E05B6CD29F}" dt="2021-12-02T13:44:27.954" v="83" actId="1035"/>
          <ac:picMkLst>
            <pc:docMk/>
            <pc:sldMk cId="1829681848" sldId="258"/>
            <ac:picMk id="19" creationId="{9BA018C0-E8C1-46C2-A2C6-C9A8D11E77CB}"/>
          </ac:picMkLst>
        </pc:picChg>
      </pc:sldChg>
      <pc:sldChg chg="modNotesTx">
        <pc:chgData name="Graham, Jemima" userId="43dfcb4b-b13d-4b40-97bd-b111311c2e06" providerId="ADAL" clId="{B11B0124-399B-4772-A948-B4E05B6CD29F}" dt="2021-12-02T17:46:27.828" v="2826" actId="20577"/>
        <pc:sldMkLst>
          <pc:docMk/>
          <pc:sldMk cId="151968539" sldId="261"/>
        </pc:sldMkLst>
      </pc:sldChg>
      <pc:sldChg chg="addSp delSp modSp mod">
        <pc:chgData name="Graham, Jemima" userId="43dfcb4b-b13d-4b40-97bd-b111311c2e06" providerId="ADAL" clId="{B11B0124-399B-4772-A948-B4E05B6CD29F}" dt="2021-12-02T19:17:11.554" v="2944"/>
        <pc:sldMkLst>
          <pc:docMk/>
          <pc:sldMk cId="1259023138" sldId="262"/>
        </pc:sldMkLst>
        <pc:spChg chg="del">
          <ac:chgData name="Graham, Jemima" userId="43dfcb4b-b13d-4b40-97bd-b111311c2e06" providerId="ADAL" clId="{B11B0124-399B-4772-A948-B4E05B6CD29F}" dt="2021-12-02T19:17:10.359" v="2943" actId="478"/>
          <ac:spMkLst>
            <pc:docMk/>
            <pc:sldMk cId="1259023138" sldId="262"/>
            <ac:spMk id="6" creationId="{35A695B1-4802-486B-AD7B-C2408AC726F1}"/>
          </ac:spMkLst>
        </pc:spChg>
        <pc:spChg chg="add mod">
          <ac:chgData name="Graham, Jemima" userId="43dfcb4b-b13d-4b40-97bd-b111311c2e06" providerId="ADAL" clId="{B11B0124-399B-4772-A948-B4E05B6CD29F}" dt="2021-12-02T19:17:11.554" v="2944"/>
          <ac:spMkLst>
            <pc:docMk/>
            <pc:sldMk cId="1259023138" sldId="262"/>
            <ac:spMk id="7" creationId="{AB9F2595-6E97-4C97-82F5-F2228F89D2F9}"/>
          </ac:spMkLst>
        </pc:spChg>
      </pc:sldChg>
      <pc:sldChg chg="modSp mod">
        <pc:chgData name="Graham, Jemima" userId="43dfcb4b-b13d-4b40-97bd-b111311c2e06" providerId="ADAL" clId="{B11B0124-399B-4772-A948-B4E05B6CD29F}" dt="2021-12-03T11:30:34.968" v="6030" actId="20577"/>
        <pc:sldMkLst>
          <pc:docMk/>
          <pc:sldMk cId="564229830" sldId="270"/>
        </pc:sldMkLst>
        <pc:spChg chg="mod">
          <ac:chgData name="Graham, Jemima" userId="43dfcb4b-b13d-4b40-97bd-b111311c2e06" providerId="ADAL" clId="{B11B0124-399B-4772-A948-B4E05B6CD29F}" dt="2021-12-03T11:30:34.968" v="6030" actId="20577"/>
          <ac:spMkLst>
            <pc:docMk/>
            <pc:sldMk cId="564229830" sldId="270"/>
            <ac:spMk id="3" creationId="{E8014B35-4920-40D7-86C9-DA935AD06DF4}"/>
          </ac:spMkLst>
        </pc:spChg>
      </pc:sldChg>
      <pc:sldChg chg="modSp mod modNotesTx">
        <pc:chgData name="Graham, Jemima" userId="43dfcb4b-b13d-4b40-97bd-b111311c2e06" providerId="ADAL" clId="{B11B0124-399B-4772-A948-B4E05B6CD29F}" dt="2021-12-02T20:40:37.944" v="4640" actId="20577"/>
        <pc:sldMkLst>
          <pc:docMk/>
          <pc:sldMk cId="3014979013" sldId="271"/>
        </pc:sldMkLst>
        <pc:graphicFrameChg chg="modGraphic">
          <ac:chgData name="Graham, Jemima" userId="43dfcb4b-b13d-4b40-97bd-b111311c2e06" providerId="ADAL" clId="{B11B0124-399B-4772-A948-B4E05B6CD29F}" dt="2021-12-02T13:47:18.516" v="246" actId="207"/>
          <ac:graphicFrameMkLst>
            <pc:docMk/>
            <pc:sldMk cId="3014979013" sldId="271"/>
            <ac:graphicFrameMk id="6" creationId="{AA3224D5-0AA6-4D1D-B96D-E4FAA75FDA11}"/>
          </ac:graphicFrameMkLst>
        </pc:graphicFrameChg>
      </pc:sldChg>
      <pc:sldChg chg="modSp mod">
        <pc:chgData name="Graham, Jemima" userId="43dfcb4b-b13d-4b40-97bd-b111311c2e06" providerId="ADAL" clId="{B11B0124-399B-4772-A948-B4E05B6CD29F}" dt="2021-12-03T08:34:09.132" v="6023" actId="20577"/>
        <pc:sldMkLst>
          <pc:docMk/>
          <pc:sldMk cId="2833887951" sldId="273"/>
        </pc:sldMkLst>
        <pc:spChg chg="mod">
          <ac:chgData name="Graham, Jemima" userId="43dfcb4b-b13d-4b40-97bd-b111311c2e06" providerId="ADAL" clId="{B11B0124-399B-4772-A948-B4E05B6CD29F}" dt="2021-12-03T08:34:09.132" v="6023" actId="20577"/>
          <ac:spMkLst>
            <pc:docMk/>
            <pc:sldMk cId="2833887951" sldId="273"/>
            <ac:spMk id="3" creationId="{2C6E2681-0C4E-4C1D-8061-65D1648A7FB2}"/>
          </ac:spMkLst>
        </pc:spChg>
      </pc:sldChg>
      <pc:sldChg chg="modSp mod">
        <pc:chgData name="Graham, Jemima" userId="43dfcb4b-b13d-4b40-97bd-b111311c2e06" providerId="ADAL" clId="{B11B0124-399B-4772-A948-B4E05B6CD29F}" dt="2021-12-03T08:33:57.126" v="6021" actId="20577"/>
        <pc:sldMkLst>
          <pc:docMk/>
          <pc:sldMk cId="2419411214" sldId="274"/>
        </pc:sldMkLst>
        <pc:spChg chg="mod">
          <ac:chgData name="Graham, Jemima" userId="43dfcb4b-b13d-4b40-97bd-b111311c2e06" providerId="ADAL" clId="{B11B0124-399B-4772-A948-B4E05B6CD29F}" dt="2021-12-03T08:33:57.126" v="6021" actId="20577"/>
          <ac:spMkLst>
            <pc:docMk/>
            <pc:sldMk cId="2419411214" sldId="274"/>
            <ac:spMk id="3" creationId="{3051F208-3B90-4FFB-97BA-6FA01BDB5B30}"/>
          </ac:spMkLst>
        </pc:spChg>
      </pc:sldChg>
      <pc:sldChg chg="addSp delSp modSp mod">
        <pc:chgData name="Graham, Jemima" userId="43dfcb4b-b13d-4b40-97bd-b111311c2e06" providerId="ADAL" clId="{B11B0124-399B-4772-A948-B4E05B6CD29F}" dt="2021-12-02T19:26:09.073" v="3289" actId="20577"/>
        <pc:sldMkLst>
          <pc:docMk/>
          <pc:sldMk cId="2881887111" sldId="277"/>
        </pc:sldMkLst>
        <pc:spChg chg="mod">
          <ac:chgData name="Graham, Jemima" userId="43dfcb4b-b13d-4b40-97bd-b111311c2e06" providerId="ADAL" clId="{B11B0124-399B-4772-A948-B4E05B6CD29F}" dt="2021-12-02T19:26:09.073" v="3289" actId="20577"/>
          <ac:spMkLst>
            <pc:docMk/>
            <pc:sldMk cId="2881887111" sldId="277"/>
            <ac:spMk id="3" creationId="{2CF51EB9-B1C2-4B73-BB85-B184635A15CC}"/>
          </ac:spMkLst>
        </pc:spChg>
        <pc:spChg chg="del">
          <ac:chgData name="Graham, Jemima" userId="43dfcb4b-b13d-4b40-97bd-b111311c2e06" providerId="ADAL" clId="{B11B0124-399B-4772-A948-B4E05B6CD29F}" dt="2021-12-02T19:17:23.301" v="2945" actId="478"/>
          <ac:spMkLst>
            <pc:docMk/>
            <pc:sldMk cId="2881887111" sldId="277"/>
            <ac:spMk id="7" creationId="{F70C7194-30C1-4E4B-8B4A-64FEE00D7A65}"/>
          </ac:spMkLst>
        </pc:spChg>
        <pc:spChg chg="add mod">
          <ac:chgData name="Graham, Jemima" userId="43dfcb4b-b13d-4b40-97bd-b111311c2e06" providerId="ADAL" clId="{B11B0124-399B-4772-A948-B4E05B6CD29F}" dt="2021-12-02T19:17:23.902" v="2946"/>
          <ac:spMkLst>
            <pc:docMk/>
            <pc:sldMk cId="2881887111" sldId="277"/>
            <ac:spMk id="8" creationId="{ADD92C1C-66C8-4241-BB40-9F5BD5EF1DC5}"/>
          </ac:spMkLst>
        </pc:spChg>
      </pc:sldChg>
      <pc:sldChg chg="addSp delSp modSp mod">
        <pc:chgData name="Graham, Jemima" userId="43dfcb4b-b13d-4b40-97bd-b111311c2e06" providerId="ADAL" clId="{B11B0124-399B-4772-A948-B4E05B6CD29F}" dt="2021-12-03T11:31:06.187" v="6053" actId="20577"/>
        <pc:sldMkLst>
          <pc:docMk/>
          <pc:sldMk cId="95213938" sldId="278"/>
        </pc:sldMkLst>
        <pc:spChg chg="mod">
          <ac:chgData name="Graham, Jemima" userId="43dfcb4b-b13d-4b40-97bd-b111311c2e06" providerId="ADAL" clId="{B11B0124-399B-4772-A948-B4E05B6CD29F}" dt="2021-12-03T11:31:06.187" v="6053" actId="20577"/>
          <ac:spMkLst>
            <pc:docMk/>
            <pc:sldMk cId="95213938" sldId="278"/>
            <ac:spMk id="6" creationId="{E8DA80F2-551F-4335-ADC4-2202EBC31ABE}"/>
          </ac:spMkLst>
        </pc:spChg>
        <pc:spChg chg="add del mod">
          <ac:chgData name="Graham, Jemima" userId="43dfcb4b-b13d-4b40-97bd-b111311c2e06" providerId="ADAL" clId="{B11B0124-399B-4772-A948-B4E05B6CD29F}" dt="2021-12-02T20:35:05.015" v="4591" actId="931"/>
          <ac:spMkLst>
            <pc:docMk/>
            <pc:sldMk cId="95213938" sldId="278"/>
            <ac:spMk id="7" creationId="{66A2EEF8-A7BD-453B-8CE1-BBB64975AFE2}"/>
          </ac:spMkLst>
        </pc:spChg>
        <pc:spChg chg="mod">
          <ac:chgData name="Graham, Jemima" userId="43dfcb4b-b13d-4b40-97bd-b111311c2e06" providerId="ADAL" clId="{B11B0124-399B-4772-A948-B4E05B6CD29F}" dt="2021-12-02T20:35:38.393" v="4600" actId="1076"/>
          <ac:spMkLst>
            <pc:docMk/>
            <pc:sldMk cId="95213938" sldId="278"/>
            <ac:spMk id="8" creationId="{8CDFCFFD-EF4F-47FE-8653-4EFE11EAA76C}"/>
          </ac:spMkLst>
        </pc:spChg>
        <pc:picChg chg="del">
          <ac:chgData name="Graham, Jemima" userId="43dfcb4b-b13d-4b40-97bd-b111311c2e06" providerId="ADAL" clId="{B11B0124-399B-4772-A948-B4E05B6CD29F}" dt="2021-12-02T20:34:42.691" v="4590" actId="478"/>
          <ac:picMkLst>
            <pc:docMk/>
            <pc:sldMk cId="95213938" sldId="278"/>
            <ac:picMk id="10" creationId="{53D0B125-607F-4951-953C-7935D758E038}"/>
          </ac:picMkLst>
        </pc:picChg>
        <pc:picChg chg="add mod ord">
          <ac:chgData name="Graham, Jemima" userId="43dfcb4b-b13d-4b40-97bd-b111311c2e06" providerId="ADAL" clId="{B11B0124-399B-4772-A948-B4E05B6CD29F}" dt="2021-12-02T20:35:23.192" v="4597" actId="167"/>
          <ac:picMkLst>
            <pc:docMk/>
            <pc:sldMk cId="95213938" sldId="278"/>
            <ac:picMk id="13" creationId="{F4A904DF-1FAA-4D18-A4E6-E053A6AE5DD9}"/>
          </ac:picMkLst>
        </pc:picChg>
      </pc:sldChg>
      <pc:sldChg chg="modSp mod">
        <pc:chgData name="Graham, Jemima" userId="43dfcb4b-b13d-4b40-97bd-b111311c2e06" providerId="ADAL" clId="{B11B0124-399B-4772-A948-B4E05B6CD29F}" dt="2021-12-02T20:02:21.947" v="3834" actId="20577"/>
        <pc:sldMkLst>
          <pc:docMk/>
          <pc:sldMk cId="3634453177" sldId="280"/>
        </pc:sldMkLst>
        <pc:spChg chg="mod">
          <ac:chgData name="Graham, Jemima" userId="43dfcb4b-b13d-4b40-97bd-b111311c2e06" providerId="ADAL" clId="{B11B0124-399B-4772-A948-B4E05B6CD29F}" dt="2021-12-02T20:02:21.947" v="3834" actId="20577"/>
          <ac:spMkLst>
            <pc:docMk/>
            <pc:sldMk cId="3634453177" sldId="280"/>
            <ac:spMk id="13" creationId="{AC239EEC-C069-45C9-A71F-28D1DBDBF51E}"/>
          </ac:spMkLst>
        </pc:spChg>
        <pc:graphicFrameChg chg="modGraphic">
          <ac:chgData name="Graham, Jemima" userId="43dfcb4b-b13d-4b40-97bd-b111311c2e06" providerId="ADAL" clId="{B11B0124-399B-4772-A948-B4E05B6CD29F}" dt="2021-12-02T13:47:31.443" v="249" actId="207"/>
          <ac:graphicFrameMkLst>
            <pc:docMk/>
            <pc:sldMk cId="3634453177" sldId="280"/>
            <ac:graphicFrameMk id="12" creationId="{063FC3BB-32A7-4571-A900-113364CBBF12}"/>
          </ac:graphicFrameMkLst>
        </pc:graphicFrameChg>
      </pc:sldChg>
      <pc:sldChg chg="modSp mod">
        <pc:chgData name="Graham, Jemima" userId="43dfcb4b-b13d-4b40-97bd-b111311c2e06" providerId="ADAL" clId="{B11B0124-399B-4772-A948-B4E05B6CD29F}" dt="2021-12-02T20:14:36.121" v="4418" actId="20577"/>
        <pc:sldMkLst>
          <pc:docMk/>
          <pc:sldMk cId="2752694961" sldId="282"/>
        </pc:sldMkLst>
        <pc:spChg chg="mod">
          <ac:chgData name="Graham, Jemima" userId="43dfcb4b-b13d-4b40-97bd-b111311c2e06" providerId="ADAL" clId="{B11B0124-399B-4772-A948-B4E05B6CD29F}" dt="2021-12-02T20:14:36.121" v="4418" actId="20577"/>
          <ac:spMkLst>
            <pc:docMk/>
            <pc:sldMk cId="2752694961" sldId="282"/>
            <ac:spMk id="9" creationId="{43F825A7-9575-46D9-B330-53ACA8378F33}"/>
          </ac:spMkLst>
        </pc:spChg>
        <pc:graphicFrameChg chg="modGraphic">
          <ac:chgData name="Graham, Jemima" userId="43dfcb4b-b13d-4b40-97bd-b111311c2e06" providerId="ADAL" clId="{B11B0124-399B-4772-A948-B4E05B6CD29F}" dt="2021-12-02T13:47:04.425" v="243" actId="207"/>
          <ac:graphicFrameMkLst>
            <pc:docMk/>
            <pc:sldMk cId="2752694961" sldId="282"/>
            <ac:graphicFrameMk id="13" creationId="{F2DB2CBD-0164-4C8C-AE9E-BE8B3957811A}"/>
          </ac:graphicFrameMkLst>
        </pc:graphicFrameChg>
      </pc:sldChg>
      <pc:sldChg chg="addSp delSp modSp mod modNotesTx">
        <pc:chgData name="Graham, Jemima" userId="43dfcb4b-b13d-4b40-97bd-b111311c2e06" providerId="ADAL" clId="{B11B0124-399B-4772-A948-B4E05B6CD29F}" dt="2021-12-03T11:32:29.627" v="6137"/>
        <pc:sldMkLst>
          <pc:docMk/>
          <pc:sldMk cId="1583421356" sldId="283"/>
        </pc:sldMkLst>
        <pc:spChg chg="mod">
          <ac:chgData name="Graham, Jemima" userId="43dfcb4b-b13d-4b40-97bd-b111311c2e06" providerId="ADAL" clId="{B11B0124-399B-4772-A948-B4E05B6CD29F}" dt="2021-12-02T21:19:26.007" v="5709" actId="14100"/>
          <ac:spMkLst>
            <pc:docMk/>
            <pc:sldMk cId="1583421356" sldId="283"/>
            <ac:spMk id="6" creationId="{CC46DCA7-FDD0-4E74-934C-F700C92889A4}"/>
          </ac:spMkLst>
        </pc:spChg>
        <pc:spChg chg="add del mod">
          <ac:chgData name="Graham, Jemima" userId="43dfcb4b-b13d-4b40-97bd-b111311c2e06" providerId="ADAL" clId="{B11B0124-399B-4772-A948-B4E05B6CD29F}" dt="2021-12-02T21:19:21.266" v="5707" actId="478"/>
          <ac:spMkLst>
            <pc:docMk/>
            <pc:sldMk cId="1583421356" sldId="283"/>
            <ac:spMk id="7" creationId="{5F33D35B-EB40-4830-9EBD-89C7B3112FFD}"/>
          </ac:spMkLst>
        </pc:spChg>
        <pc:spChg chg="mod">
          <ac:chgData name="Graham, Jemima" userId="43dfcb4b-b13d-4b40-97bd-b111311c2e06" providerId="ADAL" clId="{B11B0124-399B-4772-A948-B4E05B6CD29F}" dt="2021-12-02T21:19:48.394" v="5713" actId="1076"/>
          <ac:spMkLst>
            <pc:docMk/>
            <pc:sldMk cId="1583421356" sldId="283"/>
            <ac:spMk id="8" creationId="{AF4CB27F-AB29-40FD-ACA5-C070C8917085}"/>
          </ac:spMkLst>
        </pc:spChg>
        <pc:picChg chg="del">
          <ac:chgData name="Graham, Jemima" userId="43dfcb4b-b13d-4b40-97bd-b111311c2e06" providerId="ADAL" clId="{B11B0124-399B-4772-A948-B4E05B6CD29F}" dt="2021-12-02T21:19:16.832" v="5704" actId="478"/>
          <ac:picMkLst>
            <pc:docMk/>
            <pc:sldMk cId="1583421356" sldId="283"/>
            <ac:picMk id="10" creationId="{EBC18B39-81A0-4DE8-A05D-6173EF9B5113}"/>
          </ac:picMkLst>
        </pc:picChg>
        <pc:picChg chg="add del mod">
          <ac:chgData name="Graham, Jemima" userId="43dfcb4b-b13d-4b40-97bd-b111311c2e06" providerId="ADAL" clId="{B11B0124-399B-4772-A948-B4E05B6CD29F}" dt="2021-12-02T21:19:18.749" v="5706"/>
          <ac:picMkLst>
            <pc:docMk/>
            <pc:sldMk cId="1583421356" sldId="283"/>
            <ac:picMk id="11" creationId="{422D1CA5-6ECF-4F51-89AC-FE2B301D848D}"/>
          </ac:picMkLst>
        </pc:picChg>
        <pc:picChg chg="add mod ord">
          <ac:chgData name="Graham, Jemima" userId="43dfcb4b-b13d-4b40-97bd-b111311c2e06" providerId="ADAL" clId="{B11B0124-399B-4772-A948-B4E05B6CD29F}" dt="2021-12-02T21:19:29.516" v="5710" actId="167"/>
          <ac:picMkLst>
            <pc:docMk/>
            <pc:sldMk cId="1583421356" sldId="283"/>
            <ac:picMk id="12" creationId="{A72FAE6F-4306-4D83-BFEA-0D917F0C2348}"/>
          </ac:picMkLst>
        </pc:picChg>
      </pc:sldChg>
      <pc:sldChg chg="addSp delSp modSp mod modNotesTx">
        <pc:chgData name="Graham, Jemima" userId="43dfcb4b-b13d-4b40-97bd-b111311c2e06" providerId="ADAL" clId="{B11B0124-399B-4772-A948-B4E05B6CD29F}" dt="2021-12-03T11:32:16.720" v="6136" actId="20577"/>
        <pc:sldMkLst>
          <pc:docMk/>
          <pc:sldMk cId="1432889059" sldId="284"/>
        </pc:sldMkLst>
        <pc:spChg chg="mod">
          <ac:chgData name="Graham, Jemima" userId="43dfcb4b-b13d-4b40-97bd-b111311c2e06" providerId="ADAL" clId="{B11B0124-399B-4772-A948-B4E05B6CD29F}" dt="2021-12-02T20:36:34.068" v="4612" actId="14100"/>
          <ac:spMkLst>
            <pc:docMk/>
            <pc:sldMk cId="1432889059" sldId="284"/>
            <ac:spMk id="6" creationId="{2CEF0E11-E1CC-4028-A502-8465937A4AD1}"/>
          </ac:spMkLst>
        </pc:spChg>
        <pc:spChg chg="add del mod">
          <ac:chgData name="Graham, Jemima" userId="43dfcb4b-b13d-4b40-97bd-b111311c2e06" providerId="ADAL" clId="{B11B0124-399B-4772-A948-B4E05B6CD29F}" dt="2021-12-02T20:35:51.769" v="4602" actId="931"/>
          <ac:spMkLst>
            <pc:docMk/>
            <pc:sldMk cId="1432889059" sldId="284"/>
            <ac:spMk id="7" creationId="{A6E33FCC-AE5E-4569-8E9D-8DAEF27A4488}"/>
          </ac:spMkLst>
        </pc:spChg>
        <pc:spChg chg="mod">
          <ac:chgData name="Graham, Jemima" userId="43dfcb4b-b13d-4b40-97bd-b111311c2e06" providerId="ADAL" clId="{B11B0124-399B-4772-A948-B4E05B6CD29F}" dt="2021-12-02T20:36:54.986" v="4618" actId="1076"/>
          <ac:spMkLst>
            <pc:docMk/>
            <pc:sldMk cId="1432889059" sldId="284"/>
            <ac:spMk id="8" creationId="{25454C56-1D75-4D02-9196-37E62E670F18}"/>
          </ac:spMkLst>
        </pc:spChg>
        <pc:spChg chg="add del mod">
          <ac:chgData name="Graham, Jemima" userId="43dfcb4b-b13d-4b40-97bd-b111311c2e06" providerId="ADAL" clId="{B11B0124-399B-4772-A948-B4E05B6CD29F}" dt="2021-12-02T20:36:03.074" v="4606" actId="931"/>
          <ac:spMkLst>
            <pc:docMk/>
            <pc:sldMk cId="1432889059" sldId="284"/>
            <ac:spMk id="13" creationId="{F75D3336-CBA2-4438-A1D9-78F4654C56C7}"/>
          </ac:spMkLst>
        </pc:spChg>
        <pc:picChg chg="del">
          <ac:chgData name="Graham, Jemima" userId="43dfcb4b-b13d-4b40-97bd-b111311c2e06" providerId="ADAL" clId="{B11B0124-399B-4772-A948-B4E05B6CD29F}" dt="2021-12-02T20:35:44.876" v="4601" actId="478"/>
          <ac:picMkLst>
            <pc:docMk/>
            <pc:sldMk cId="1432889059" sldId="284"/>
            <ac:picMk id="10" creationId="{F34A5002-A285-4361-A205-ABF5286014A3}"/>
          </ac:picMkLst>
        </pc:picChg>
        <pc:picChg chg="add del mod">
          <ac:chgData name="Graham, Jemima" userId="43dfcb4b-b13d-4b40-97bd-b111311c2e06" providerId="ADAL" clId="{B11B0124-399B-4772-A948-B4E05B6CD29F}" dt="2021-12-02T20:35:55.157" v="4605" actId="478"/>
          <ac:picMkLst>
            <pc:docMk/>
            <pc:sldMk cId="1432889059" sldId="284"/>
            <ac:picMk id="11" creationId="{14684555-E53D-485B-864B-B8A7267C68CA}"/>
          </ac:picMkLst>
        </pc:picChg>
        <pc:picChg chg="add mod ord">
          <ac:chgData name="Graham, Jemima" userId="43dfcb4b-b13d-4b40-97bd-b111311c2e06" providerId="ADAL" clId="{B11B0124-399B-4772-A948-B4E05B6CD29F}" dt="2021-12-02T20:36:43.373" v="4615" actId="1076"/>
          <ac:picMkLst>
            <pc:docMk/>
            <pc:sldMk cId="1432889059" sldId="284"/>
            <ac:picMk id="15" creationId="{0FA4A31D-4CCB-43E5-A40F-489E5CAC5710}"/>
          </ac:picMkLst>
        </pc:picChg>
      </pc:sldChg>
      <pc:sldChg chg="addSp modSp mod modNotesTx">
        <pc:chgData name="Graham, Jemima" userId="43dfcb4b-b13d-4b40-97bd-b111311c2e06" providerId="ADAL" clId="{B11B0124-399B-4772-A948-B4E05B6CD29F}" dt="2021-12-03T07:56:14.288" v="5974"/>
        <pc:sldMkLst>
          <pc:docMk/>
          <pc:sldMk cId="2202493734" sldId="285"/>
        </pc:sldMkLst>
        <pc:spChg chg="add mod">
          <ac:chgData name="Graham, Jemima" userId="43dfcb4b-b13d-4b40-97bd-b111311c2e06" providerId="ADAL" clId="{B11B0124-399B-4772-A948-B4E05B6CD29F}" dt="2021-12-02T13:44:05.425" v="31" actId="1076"/>
          <ac:spMkLst>
            <pc:docMk/>
            <pc:sldMk cId="2202493734" sldId="285"/>
            <ac:spMk id="3" creationId="{19D5604B-173C-448E-951C-3786E56E8503}"/>
          </ac:spMkLst>
        </pc:spChg>
        <pc:picChg chg="add mod">
          <ac:chgData name="Graham, Jemima" userId="43dfcb4b-b13d-4b40-97bd-b111311c2e06" providerId="ADAL" clId="{B11B0124-399B-4772-A948-B4E05B6CD29F}" dt="2021-12-02T13:44:08.585" v="32" actId="1076"/>
          <ac:picMkLst>
            <pc:docMk/>
            <pc:sldMk cId="2202493734" sldId="285"/>
            <ac:picMk id="18" creationId="{1AC856A0-8F79-40B3-9C94-AA752BCC3FBB}"/>
          </ac:picMkLst>
        </pc:picChg>
      </pc:sldChg>
      <pc:sldChg chg="modSp mod">
        <pc:chgData name="Graham, Jemima" userId="43dfcb4b-b13d-4b40-97bd-b111311c2e06" providerId="ADAL" clId="{B11B0124-399B-4772-A948-B4E05B6CD29F}" dt="2021-12-02T20:33:40.132" v="4589" actId="20577"/>
        <pc:sldMkLst>
          <pc:docMk/>
          <pc:sldMk cId="3096312488" sldId="286"/>
        </pc:sldMkLst>
        <pc:spChg chg="mod">
          <ac:chgData name="Graham, Jemima" userId="43dfcb4b-b13d-4b40-97bd-b111311c2e06" providerId="ADAL" clId="{B11B0124-399B-4772-A948-B4E05B6CD29F}" dt="2021-12-02T20:33:40.132" v="4589" actId="20577"/>
          <ac:spMkLst>
            <pc:docMk/>
            <pc:sldMk cId="3096312488" sldId="286"/>
            <ac:spMk id="2" creationId="{645098E1-B3F8-4843-8417-19E202C90A42}"/>
          </ac:spMkLst>
        </pc:spChg>
      </pc:sldChg>
      <pc:sldChg chg="modSp mod">
        <pc:chgData name="Graham, Jemima" userId="43dfcb4b-b13d-4b40-97bd-b111311c2e06" providerId="ADAL" clId="{B11B0124-399B-4772-A948-B4E05B6CD29F}" dt="2021-12-03T08:33:35.407" v="6017" actId="20577"/>
        <pc:sldMkLst>
          <pc:docMk/>
          <pc:sldMk cId="331863751" sldId="287"/>
        </pc:sldMkLst>
        <pc:spChg chg="mod">
          <ac:chgData name="Graham, Jemima" userId="43dfcb4b-b13d-4b40-97bd-b111311c2e06" providerId="ADAL" clId="{B11B0124-399B-4772-A948-B4E05B6CD29F}" dt="2021-12-03T08:33:35.407" v="6017" actId="20577"/>
          <ac:spMkLst>
            <pc:docMk/>
            <pc:sldMk cId="331863751" sldId="287"/>
            <ac:spMk id="3" creationId="{9A084BFD-9CE4-436A-BC5E-D4E9C227FF4B}"/>
          </ac:spMkLst>
        </pc:spChg>
        <pc:spChg chg="mod">
          <ac:chgData name="Graham, Jemima" userId="43dfcb4b-b13d-4b40-97bd-b111311c2e06" providerId="ADAL" clId="{B11B0124-399B-4772-A948-B4E05B6CD29F}" dt="2021-12-02T19:17:04.143" v="2942" actId="20577"/>
          <ac:spMkLst>
            <pc:docMk/>
            <pc:sldMk cId="331863751" sldId="287"/>
            <ac:spMk id="6" creationId="{AB52C507-20C1-47C7-89E7-34BA19F04AA7}"/>
          </ac:spMkLst>
        </pc:spChg>
      </pc:sldChg>
      <pc:sldChg chg="modSp mod modNotesTx">
        <pc:chgData name="Graham, Jemima" userId="43dfcb4b-b13d-4b40-97bd-b111311c2e06" providerId="ADAL" clId="{B11B0124-399B-4772-A948-B4E05B6CD29F}" dt="2021-12-02T20:54:24.312" v="4920"/>
        <pc:sldMkLst>
          <pc:docMk/>
          <pc:sldMk cId="348082329" sldId="291"/>
        </pc:sldMkLst>
        <pc:spChg chg="mod">
          <ac:chgData name="Graham, Jemima" userId="43dfcb4b-b13d-4b40-97bd-b111311c2e06" providerId="ADAL" clId="{B11B0124-399B-4772-A948-B4E05B6CD29F}" dt="2021-12-02T20:41:04.794" v="4642"/>
          <ac:spMkLst>
            <pc:docMk/>
            <pc:sldMk cId="348082329" sldId="291"/>
            <ac:spMk id="7" creationId="{14330453-745B-41BE-9266-56EB9CAA5D98}"/>
          </ac:spMkLst>
        </pc:spChg>
      </pc:sldChg>
      <pc:sldChg chg="addSp delSp modSp mod modAnim modNotesTx">
        <pc:chgData name="Graham, Jemima" userId="43dfcb4b-b13d-4b40-97bd-b111311c2e06" providerId="ADAL" clId="{B11B0124-399B-4772-A948-B4E05B6CD29F}" dt="2021-12-02T20:57:34.850" v="4982" actId="20577"/>
        <pc:sldMkLst>
          <pc:docMk/>
          <pc:sldMk cId="1087557977" sldId="292"/>
        </pc:sldMkLst>
        <pc:spChg chg="mod">
          <ac:chgData name="Graham, Jemima" userId="43dfcb4b-b13d-4b40-97bd-b111311c2e06" providerId="ADAL" clId="{B11B0124-399B-4772-A948-B4E05B6CD29F}" dt="2021-12-02T20:41:57.922" v="4646" actId="14100"/>
          <ac:spMkLst>
            <pc:docMk/>
            <pc:sldMk cId="1087557977" sldId="292"/>
            <ac:spMk id="3" creationId="{21FD9FBC-D6C1-449F-940E-67A55337EE21}"/>
          </ac:spMkLst>
        </pc:spChg>
        <pc:spChg chg="del mod">
          <ac:chgData name="Graham, Jemima" userId="43dfcb4b-b13d-4b40-97bd-b111311c2e06" providerId="ADAL" clId="{B11B0124-399B-4772-A948-B4E05B6CD29F}" dt="2021-12-02T20:42:12.768" v="4651" actId="478"/>
          <ac:spMkLst>
            <pc:docMk/>
            <pc:sldMk cId="1087557977" sldId="292"/>
            <ac:spMk id="7" creationId="{3C893DF5-11BE-489C-856A-353E8216CB02}"/>
          </ac:spMkLst>
        </pc:spChg>
        <pc:spChg chg="add del mod">
          <ac:chgData name="Graham, Jemima" userId="43dfcb4b-b13d-4b40-97bd-b111311c2e06" providerId="ADAL" clId="{B11B0124-399B-4772-A948-B4E05B6CD29F}" dt="2021-12-02T20:42:00.840" v="4647" actId="478"/>
          <ac:spMkLst>
            <pc:docMk/>
            <pc:sldMk cId="1087557977" sldId="292"/>
            <ac:spMk id="8" creationId="{ED873BB9-3AAC-43B0-BF31-358FB58768A9}"/>
          </ac:spMkLst>
        </pc:spChg>
        <pc:spChg chg="mod">
          <ac:chgData name="Graham, Jemima" userId="43dfcb4b-b13d-4b40-97bd-b111311c2e06" providerId="ADAL" clId="{B11B0124-399B-4772-A948-B4E05B6CD29F}" dt="2021-12-02T20:41:00.717" v="4641"/>
          <ac:spMkLst>
            <pc:docMk/>
            <pc:sldMk cId="1087557977" sldId="292"/>
            <ac:spMk id="9" creationId="{43EDAE4E-A1B7-4DA1-A3E8-FE6BA373DB75}"/>
          </ac:spMkLst>
        </pc:spChg>
        <pc:spChg chg="add del mod">
          <ac:chgData name="Graham, Jemima" userId="43dfcb4b-b13d-4b40-97bd-b111311c2e06" providerId="ADAL" clId="{B11B0124-399B-4772-A948-B4E05B6CD29F}" dt="2021-12-02T20:42:15.925" v="4652" actId="478"/>
          <ac:spMkLst>
            <pc:docMk/>
            <pc:sldMk cId="1087557977" sldId="292"/>
            <ac:spMk id="14" creationId="{D07C0560-F6A7-4B4F-8F6A-F2143B947BAA}"/>
          </ac:spMkLst>
        </pc:spChg>
        <pc:picChg chg="add mod">
          <ac:chgData name="Graham, Jemima" userId="43dfcb4b-b13d-4b40-97bd-b111311c2e06" providerId="ADAL" clId="{B11B0124-399B-4772-A948-B4E05B6CD29F}" dt="2021-12-02T20:42:42.989" v="4658" actId="14100"/>
          <ac:picMkLst>
            <pc:docMk/>
            <pc:sldMk cId="1087557977" sldId="292"/>
            <ac:picMk id="11" creationId="{D7B5CE12-B6A0-44CA-B800-7502BBADCFA6}"/>
          </ac:picMkLst>
        </pc:picChg>
        <pc:picChg chg="del">
          <ac:chgData name="Graham, Jemima" userId="43dfcb4b-b13d-4b40-97bd-b111311c2e06" providerId="ADAL" clId="{B11B0124-399B-4772-A948-B4E05B6CD29F}" dt="2021-12-02T20:41:25.268" v="4643" actId="478"/>
          <ac:picMkLst>
            <pc:docMk/>
            <pc:sldMk cId="1087557977" sldId="292"/>
            <ac:picMk id="13" creationId="{BA649C3C-26CB-4A03-8928-C91906670691}"/>
          </ac:picMkLst>
        </pc:picChg>
        <pc:picChg chg="add mod ord">
          <ac:chgData name="Graham, Jemima" userId="43dfcb4b-b13d-4b40-97bd-b111311c2e06" providerId="ADAL" clId="{B11B0124-399B-4772-A948-B4E05B6CD29F}" dt="2021-12-02T20:42:37.231" v="4656" actId="171"/>
          <ac:picMkLst>
            <pc:docMk/>
            <pc:sldMk cId="1087557977" sldId="292"/>
            <ac:picMk id="16" creationId="{F75A6E9B-D6B4-4F45-A5D8-7760746DCC7E}"/>
          </ac:picMkLst>
        </pc:picChg>
        <pc:picChg chg="add mod">
          <ac:chgData name="Graham, Jemima" userId="43dfcb4b-b13d-4b40-97bd-b111311c2e06" providerId="ADAL" clId="{B11B0124-399B-4772-A948-B4E05B6CD29F}" dt="2021-12-02T20:48:09.561" v="4668" actId="1076"/>
          <ac:picMkLst>
            <pc:docMk/>
            <pc:sldMk cId="1087557977" sldId="292"/>
            <ac:picMk id="18" creationId="{1D3FA1F8-3273-436D-A287-782B16E8776A}"/>
          </ac:picMkLst>
        </pc:picChg>
      </pc:sldChg>
      <pc:sldChg chg="modSp mod modNotesTx">
        <pc:chgData name="Graham, Jemima" userId="43dfcb4b-b13d-4b40-97bd-b111311c2e06" providerId="ADAL" clId="{B11B0124-399B-4772-A948-B4E05B6CD29F}" dt="2021-12-02T21:23:50.749" v="5920" actId="20577"/>
        <pc:sldMkLst>
          <pc:docMk/>
          <pc:sldMk cId="4071715931" sldId="293"/>
        </pc:sldMkLst>
        <pc:spChg chg="mod">
          <ac:chgData name="Graham, Jemima" userId="43dfcb4b-b13d-4b40-97bd-b111311c2e06" providerId="ADAL" clId="{B11B0124-399B-4772-A948-B4E05B6CD29F}" dt="2021-12-02T20:00:25.583" v="3669" actId="20577"/>
          <ac:spMkLst>
            <pc:docMk/>
            <pc:sldMk cId="4071715931" sldId="293"/>
            <ac:spMk id="3" creationId="{9DD265FE-BD71-4121-8CA5-762263AD3674}"/>
          </ac:spMkLst>
        </pc:spChg>
      </pc:sldChg>
      <pc:sldChg chg="modSp mod">
        <pc:chgData name="Graham, Jemima" userId="43dfcb4b-b13d-4b40-97bd-b111311c2e06" providerId="ADAL" clId="{B11B0124-399B-4772-A948-B4E05B6CD29F}" dt="2021-12-02T19:28:28.035" v="3516" actId="20577"/>
        <pc:sldMkLst>
          <pc:docMk/>
          <pc:sldMk cId="3886121013" sldId="294"/>
        </pc:sldMkLst>
        <pc:spChg chg="mod">
          <ac:chgData name="Graham, Jemima" userId="43dfcb4b-b13d-4b40-97bd-b111311c2e06" providerId="ADAL" clId="{B11B0124-399B-4772-A948-B4E05B6CD29F}" dt="2021-12-02T19:28:28.035" v="3516" actId="20577"/>
          <ac:spMkLst>
            <pc:docMk/>
            <pc:sldMk cId="3886121013" sldId="294"/>
            <ac:spMk id="3" creationId="{F4EF2FDC-186F-4142-B627-A6423B6D8003}"/>
          </ac:spMkLst>
        </pc:spChg>
      </pc:sldChg>
      <pc:sldChg chg="modSp mod">
        <pc:chgData name="Graham, Jemima" userId="43dfcb4b-b13d-4b40-97bd-b111311c2e06" providerId="ADAL" clId="{B11B0124-399B-4772-A948-B4E05B6CD29F}" dt="2021-12-02T20:14:42.345" v="4419" actId="20577"/>
        <pc:sldMkLst>
          <pc:docMk/>
          <pc:sldMk cId="2654592860" sldId="295"/>
        </pc:sldMkLst>
        <pc:spChg chg="mod">
          <ac:chgData name="Graham, Jemima" userId="43dfcb4b-b13d-4b40-97bd-b111311c2e06" providerId="ADAL" clId="{B11B0124-399B-4772-A948-B4E05B6CD29F}" dt="2021-12-02T20:14:42.345" v="4419" actId="20577"/>
          <ac:spMkLst>
            <pc:docMk/>
            <pc:sldMk cId="2654592860" sldId="295"/>
            <ac:spMk id="3" creationId="{CBA81ADD-FC94-4FC2-91C4-A802D420C8D7}"/>
          </ac:spMkLst>
        </pc:spChg>
      </pc:sldChg>
      <pc:sldChg chg="modSp mod">
        <pc:chgData name="Graham, Jemima" userId="43dfcb4b-b13d-4b40-97bd-b111311c2e06" providerId="ADAL" clId="{B11B0124-399B-4772-A948-B4E05B6CD29F}" dt="2021-12-03T11:31:20.494" v="6069" actId="20577"/>
        <pc:sldMkLst>
          <pc:docMk/>
          <pc:sldMk cId="3294857878" sldId="296"/>
        </pc:sldMkLst>
        <pc:spChg chg="mod">
          <ac:chgData name="Graham, Jemima" userId="43dfcb4b-b13d-4b40-97bd-b111311c2e06" providerId="ADAL" clId="{B11B0124-399B-4772-A948-B4E05B6CD29F}" dt="2021-12-03T11:31:20.494" v="6069" actId="20577"/>
          <ac:spMkLst>
            <pc:docMk/>
            <pc:sldMk cId="3294857878" sldId="296"/>
            <ac:spMk id="8" creationId="{C570FC94-FCA8-4256-AC28-241C6A40CF23}"/>
          </ac:spMkLst>
        </pc:spChg>
      </pc:sldChg>
      <pc:sldChg chg="addSp modSp mod modAnim">
        <pc:chgData name="Graham, Jemima" userId="43dfcb4b-b13d-4b40-97bd-b111311c2e06" providerId="ADAL" clId="{B11B0124-399B-4772-A948-B4E05B6CD29F}" dt="2021-12-02T21:30:06.896" v="5973"/>
        <pc:sldMkLst>
          <pc:docMk/>
          <pc:sldMk cId="438226184" sldId="299"/>
        </pc:sldMkLst>
        <pc:spChg chg="add mod">
          <ac:chgData name="Graham, Jemima" userId="43dfcb4b-b13d-4b40-97bd-b111311c2e06" providerId="ADAL" clId="{B11B0124-399B-4772-A948-B4E05B6CD29F}" dt="2021-12-02T21:30:02.515" v="5972" actId="6549"/>
          <ac:spMkLst>
            <pc:docMk/>
            <pc:sldMk cId="438226184" sldId="299"/>
            <ac:spMk id="2" creationId="{8DB2FAFF-2498-46C6-A7EF-385027F72330}"/>
          </ac:spMkLst>
        </pc:spChg>
        <pc:spChg chg="mod">
          <ac:chgData name="Graham, Jemima" userId="43dfcb4b-b13d-4b40-97bd-b111311c2e06" providerId="ADAL" clId="{B11B0124-399B-4772-A948-B4E05B6CD29F}" dt="2021-12-02T13:26:02.878" v="5" actId="12"/>
          <ac:spMkLst>
            <pc:docMk/>
            <pc:sldMk cId="438226184" sldId="299"/>
            <ac:spMk id="9" creationId="{4ABA45A9-AB82-4427-8DE3-CBBC304CD0C0}"/>
          </ac:spMkLst>
        </pc:spChg>
      </pc:sldChg>
      <pc:sldChg chg="modSp mod">
        <pc:chgData name="Graham, Jemima" userId="43dfcb4b-b13d-4b40-97bd-b111311c2e06" providerId="ADAL" clId="{B11B0124-399B-4772-A948-B4E05B6CD29F}" dt="2021-12-02T20:01:07.448" v="3732" actId="1037"/>
        <pc:sldMkLst>
          <pc:docMk/>
          <pc:sldMk cId="2437474957" sldId="302"/>
        </pc:sldMkLst>
        <pc:spChg chg="mod">
          <ac:chgData name="Graham, Jemima" userId="43dfcb4b-b13d-4b40-97bd-b111311c2e06" providerId="ADAL" clId="{B11B0124-399B-4772-A948-B4E05B6CD29F}" dt="2021-12-02T20:00:57.389" v="3693" actId="20577"/>
          <ac:spMkLst>
            <pc:docMk/>
            <pc:sldMk cId="2437474957" sldId="302"/>
            <ac:spMk id="3" creationId="{9DD265FE-BD71-4121-8CA5-762263AD3674}"/>
          </ac:spMkLst>
        </pc:spChg>
        <pc:spChg chg="mod">
          <ac:chgData name="Graham, Jemima" userId="43dfcb4b-b13d-4b40-97bd-b111311c2e06" providerId="ADAL" clId="{B11B0124-399B-4772-A948-B4E05B6CD29F}" dt="2021-12-02T20:01:07.448" v="3732" actId="1037"/>
          <ac:spMkLst>
            <pc:docMk/>
            <pc:sldMk cId="2437474957" sldId="302"/>
            <ac:spMk id="10" creationId="{6267492D-DBCE-46A6-84F2-98E8263DC562}"/>
          </ac:spMkLst>
        </pc:spChg>
        <pc:cxnChg chg="mod">
          <ac:chgData name="Graham, Jemima" userId="43dfcb4b-b13d-4b40-97bd-b111311c2e06" providerId="ADAL" clId="{B11B0124-399B-4772-A948-B4E05B6CD29F}" dt="2021-12-02T20:01:03.545" v="3715" actId="1037"/>
          <ac:cxnSpMkLst>
            <pc:docMk/>
            <pc:sldMk cId="2437474957" sldId="302"/>
            <ac:cxnSpMk id="8" creationId="{C789D983-4F6B-4C5D-A9A7-27D7F5C9926C}"/>
          </ac:cxnSpMkLst>
        </pc:cxnChg>
      </pc:sldChg>
      <pc:sldChg chg="modSp mod modNotesTx">
        <pc:chgData name="Graham, Jemima" userId="43dfcb4b-b13d-4b40-97bd-b111311c2e06" providerId="ADAL" clId="{B11B0124-399B-4772-A948-B4E05B6CD29F}" dt="2021-12-02T21:02:17.195" v="5508" actId="20577"/>
        <pc:sldMkLst>
          <pc:docMk/>
          <pc:sldMk cId="1433974869" sldId="303"/>
        </pc:sldMkLst>
        <pc:spChg chg="mod">
          <ac:chgData name="Graham, Jemima" userId="43dfcb4b-b13d-4b40-97bd-b111311c2e06" providerId="ADAL" clId="{B11B0124-399B-4772-A948-B4E05B6CD29F}" dt="2021-12-02T21:01:41.602" v="5429" actId="20577"/>
          <ac:spMkLst>
            <pc:docMk/>
            <pc:sldMk cId="1433974869" sldId="303"/>
            <ac:spMk id="9" creationId="{97E64F58-1D61-4375-BFD3-19B08B141409}"/>
          </ac:spMkLst>
        </pc:spChg>
      </pc:sldChg>
      <pc:sldChg chg="modSp mod modNotesTx">
        <pc:chgData name="Graham, Jemima" userId="43dfcb4b-b13d-4b40-97bd-b111311c2e06" providerId="ADAL" clId="{B11B0124-399B-4772-A948-B4E05B6CD29F}" dt="2021-12-02T21:20:00.492" v="5714" actId="1076"/>
        <pc:sldMkLst>
          <pc:docMk/>
          <pc:sldMk cId="1518106815" sldId="304"/>
        </pc:sldMkLst>
        <pc:spChg chg="mod">
          <ac:chgData name="Graham, Jemima" userId="43dfcb4b-b13d-4b40-97bd-b111311c2e06" providerId="ADAL" clId="{B11B0124-399B-4772-A948-B4E05B6CD29F}" dt="2021-12-02T20:02:58.461" v="3896" actId="20577"/>
          <ac:spMkLst>
            <pc:docMk/>
            <pc:sldMk cId="1518106815" sldId="304"/>
            <ac:spMk id="12" creationId="{1EC4B22B-7524-452A-B2CD-E1690A08B12B}"/>
          </ac:spMkLst>
        </pc:spChg>
        <pc:graphicFrameChg chg="mod">
          <ac:chgData name="Graham, Jemima" userId="43dfcb4b-b13d-4b40-97bd-b111311c2e06" providerId="ADAL" clId="{B11B0124-399B-4772-A948-B4E05B6CD29F}" dt="2021-12-02T21:20:00.492" v="5714" actId="1076"/>
          <ac:graphicFrameMkLst>
            <pc:docMk/>
            <pc:sldMk cId="1518106815" sldId="304"/>
            <ac:graphicFrameMk id="14" creationId="{1984272B-FB16-496C-AFE2-A57A585A847C}"/>
          </ac:graphicFrameMkLst>
        </pc:graphicFrameChg>
      </pc:sldChg>
      <pc:sldChg chg="modSp mod">
        <pc:chgData name="Graham, Jemima" userId="43dfcb4b-b13d-4b40-97bd-b111311c2e06" providerId="ADAL" clId="{B11B0124-399B-4772-A948-B4E05B6CD29F}" dt="2021-12-02T21:00:50.235" v="5280" actId="20577"/>
        <pc:sldMkLst>
          <pc:docMk/>
          <pc:sldMk cId="3681598493" sldId="305"/>
        </pc:sldMkLst>
        <pc:spChg chg="mod">
          <ac:chgData name="Graham, Jemima" userId="43dfcb4b-b13d-4b40-97bd-b111311c2e06" providerId="ADAL" clId="{B11B0124-399B-4772-A948-B4E05B6CD29F}" dt="2021-12-02T21:00:50.235" v="5280" actId="20577"/>
          <ac:spMkLst>
            <pc:docMk/>
            <pc:sldMk cId="3681598493" sldId="305"/>
            <ac:spMk id="3" creationId="{88C59B2D-6AC3-4BF4-BA5F-CB4DD4328DF8}"/>
          </ac:spMkLst>
        </pc:spChg>
      </pc:sldChg>
      <pc:sldChg chg="modSp add mod">
        <pc:chgData name="Graham, Jemima" userId="43dfcb4b-b13d-4b40-97bd-b111311c2e06" providerId="ADAL" clId="{B11B0124-399B-4772-A948-B4E05B6CD29F}" dt="2021-12-02T13:33:13.775" v="10" actId="12"/>
        <pc:sldMkLst>
          <pc:docMk/>
          <pc:sldMk cId="2075330914" sldId="306"/>
        </pc:sldMkLst>
        <pc:spChg chg="mod">
          <ac:chgData name="Graham, Jemima" userId="43dfcb4b-b13d-4b40-97bd-b111311c2e06" providerId="ADAL" clId="{B11B0124-399B-4772-A948-B4E05B6CD29F}" dt="2021-12-02T13:33:13.775" v="10" actId="12"/>
          <ac:spMkLst>
            <pc:docMk/>
            <pc:sldMk cId="2075330914" sldId="306"/>
            <ac:spMk id="9" creationId="{4ABA45A9-AB82-4427-8DE3-CBBC304CD0C0}"/>
          </ac:spMkLst>
        </pc:spChg>
      </pc:sldChg>
      <pc:sldChg chg="modSp add mod">
        <pc:chgData name="Graham, Jemima" userId="43dfcb4b-b13d-4b40-97bd-b111311c2e06" providerId="ADAL" clId="{B11B0124-399B-4772-A948-B4E05B6CD29F}" dt="2021-12-02T13:33:35.499" v="15" actId="12"/>
        <pc:sldMkLst>
          <pc:docMk/>
          <pc:sldMk cId="2144442276" sldId="307"/>
        </pc:sldMkLst>
        <pc:spChg chg="mod">
          <ac:chgData name="Graham, Jemima" userId="43dfcb4b-b13d-4b40-97bd-b111311c2e06" providerId="ADAL" clId="{B11B0124-399B-4772-A948-B4E05B6CD29F}" dt="2021-12-02T13:33:35.499" v="15" actId="12"/>
          <ac:spMkLst>
            <pc:docMk/>
            <pc:sldMk cId="2144442276" sldId="307"/>
            <ac:spMk id="9" creationId="{4ABA45A9-AB82-4427-8DE3-CBBC304CD0C0}"/>
          </ac:spMkLst>
        </pc:spChg>
      </pc:sldChg>
      <pc:sldChg chg="modSp add mod">
        <pc:chgData name="Graham, Jemima" userId="43dfcb4b-b13d-4b40-97bd-b111311c2e06" providerId="ADAL" clId="{B11B0124-399B-4772-A948-B4E05B6CD29F}" dt="2021-12-02T13:33:58.990" v="20" actId="113"/>
        <pc:sldMkLst>
          <pc:docMk/>
          <pc:sldMk cId="4056857501" sldId="308"/>
        </pc:sldMkLst>
        <pc:spChg chg="mod">
          <ac:chgData name="Graham, Jemima" userId="43dfcb4b-b13d-4b40-97bd-b111311c2e06" providerId="ADAL" clId="{B11B0124-399B-4772-A948-B4E05B6CD29F}" dt="2021-12-02T13:33:58.990" v="20" actId="113"/>
          <ac:spMkLst>
            <pc:docMk/>
            <pc:sldMk cId="4056857501" sldId="308"/>
            <ac:spMk id="9" creationId="{4ABA45A9-AB82-4427-8DE3-CBBC304CD0C0}"/>
          </ac:spMkLst>
        </pc:spChg>
      </pc:sldChg>
      <pc:sldChg chg="addSp delSp modSp new mod modClrScheme chgLayout modNotesTx">
        <pc:chgData name="Graham, Jemima" userId="43dfcb4b-b13d-4b40-97bd-b111311c2e06" providerId="ADAL" clId="{B11B0124-399B-4772-A948-B4E05B6CD29F}" dt="2021-12-02T14:37:53.991" v="2081" actId="12"/>
        <pc:sldMkLst>
          <pc:docMk/>
          <pc:sldMk cId="3297853560" sldId="309"/>
        </pc:sldMkLst>
        <pc:spChg chg="mod ord">
          <ac:chgData name="Graham, Jemima" userId="43dfcb4b-b13d-4b40-97bd-b111311c2e06" providerId="ADAL" clId="{B11B0124-399B-4772-A948-B4E05B6CD29F}" dt="2021-12-02T14:15:32.998" v="1014" actId="20577"/>
          <ac:spMkLst>
            <pc:docMk/>
            <pc:sldMk cId="3297853560" sldId="309"/>
            <ac:spMk id="2" creationId="{98229EB0-E6CB-401A-8350-6FABD87C8E90}"/>
          </ac:spMkLst>
        </pc:spChg>
        <pc:spChg chg="del mod ord">
          <ac:chgData name="Graham, Jemima" userId="43dfcb4b-b13d-4b40-97bd-b111311c2e06" providerId="ADAL" clId="{B11B0124-399B-4772-A948-B4E05B6CD29F}" dt="2021-12-02T14:01:23.928" v="450" actId="700"/>
          <ac:spMkLst>
            <pc:docMk/>
            <pc:sldMk cId="3297853560" sldId="309"/>
            <ac:spMk id="3" creationId="{D4871E10-8DCC-48B1-BD5B-8144F80DB7A9}"/>
          </ac:spMkLst>
        </pc:spChg>
        <pc:spChg chg="mod ord">
          <ac:chgData name="Graham, Jemima" userId="43dfcb4b-b13d-4b40-97bd-b111311c2e06" providerId="ADAL" clId="{B11B0124-399B-4772-A948-B4E05B6CD29F}" dt="2021-12-02T14:01:29.157" v="451" actId="700"/>
          <ac:spMkLst>
            <pc:docMk/>
            <pc:sldMk cId="3297853560" sldId="309"/>
            <ac:spMk id="4" creationId="{B3BD9033-940E-4EB2-8F0C-48D16872DF2B}"/>
          </ac:spMkLst>
        </pc:spChg>
        <pc:spChg chg="mod ord">
          <ac:chgData name="Graham, Jemima" userId="43dfcb4b-b13d-4b40-97bd-b111311c2e06" providerId="ADAL" clId="{B11B0124-399B-4772-A948-B4E05B6CD29F}" dt="2021-12-02T14:01:29.157" v="451" actId="700"/>
          <ac:spMkLst>
            <pc:docMk/>
            <pc:sldMk cId="3297853560" sldId="309"/>
            <ac:spMk id="5" creationId="{56BD8D52-0FC9-4B81-91C7-59182E1C8ED5}"/>
          </ac:spMkLst>
        </pc:spChg>
        <pc:spChg chg="add del mod ord">
          <ac:chgData name="Graham, Jemima" userId="43dfcb4b-b13d-4b40-97bd-b111311c2e06" providerId="ADAL" clId="{B11B0124-399B-4772-A948-B4E05B6CD29F}" dt="2021-12-02T14:01:29.157" v="451" actId="700"/>
          <ac:spMkLst>
            <pc:docMk/>
            <pc:sldMk cId="3297853560" sldId="309"/>
            <ac:spMk id="6" creationId="{0AED525B-2668-4176-A617-E8CBFE7CCE46}"/>
          </ac:spMkLst>
        </pc:spChg>
        <pc:spChg chg="add del mod ord">
          <ac:chgData name="Graham, Jemima" userId="43dfcb4b-b13d-4b40-97bd-b111311c2e06" providerId="ADAL" clId="{B11B0124-399B-4772-A948-B4E05B6CD29F}" dt="2021-12-02T14:01:29.157" v="451" actId="700"/>
          <ac:spMkLst>
            <pc:docMk/>
            <pc:sldMk cId="3297853560" sldId="309"/>
            <ac:spMk id="7" creationId="{1AE78ED5-0FA4-42A2-903F-C9FF6D46153B}"/>
          </ac:spMkLst>
        </pc:spChg>
        <pc:spChg chg="add del mod ord">
          <ac:chgData name="Graham, Jemima" userId="43dfcb4b-b13d-4b40-97bd-b111311c2e06" providerId="ADAL" clId="{B11B0124-399B-4772-A948-B4E05B6CD29F}" dt="2021-12-02T14:01:29.157" v="451" actId="700"/>
          <ac:spMkLst>
            <pc:docMk/>
            <pc:sldMk cId="3297853560" sldId="309"/>
            <ac:spMk id="8" creationId="{DBDCE464-62C3-43D5-8003-65C12FE3F97E}"/>
          </ac:spMkLst>
        </pc:spChg>
        <pc:spChg chg="add mod ord">
          <ac:chgData name="Graham, Jemima" userId="43dfcb4b-b13d-4b40-97bd-b111311c2e06" providerId="ADAL" clId="{B11B0124-399B-4772-A948-B4E05B6CD29F}" dt="2021-12-02T14:18:48.815" v="1363" actId="20577"/>
          <ac:spMkLst>
            <pc:docMk/>
            <pc:sldMk cId="3297853560" sldId="309"/>
            <ac:spMk id="9" creationId="{CB99B2AB-8C2D-4CE7-B570-95A6DDC0EAF7}"/>
          </ac:spMkLst>
        </pc:spChg>
        <pc:spChg chg="add del mod ord">
          <ac:chgData name="Graham, Jemima" userId="43dfcb4b-b13d-4b40-97bd-b111311c2e06" providerId="ADAL" clId="{B11B0124-399B-4772-A948-B4E05B6CD29F}" dt="2021-12-02T14:20:48.162" v="1364" actId="478"/>
          <ac:spMkLst>
            <pc:docMk/>
            <pc:sldMk cId="3297853560" sldId="309"/>
            <ac:spMk id="10" creationId="{8454A659-8651-43D0-94E2-413A5DDCC857}"/>
          </ac:spMkLst>
        </pc:spChg>
        <pc:spChg chg="add mod ord">
          <ac:chgData name="Graham, Jemima" userId="43dfcb4b-b13d-4b40-97bd-b111311c2e06" providerId="ADAL" clId="{B11B0124-399B-4772-A948-B4E05B6CD29F}" dt="2021-12-02T14:23:53.317" v="1461" actId="20577"/>
          <ac:spMkLst>
            <pc:docMk/>
            <pc:sldMk cId="3297853560" sldId="309"/>
            <ac:spMk id="11" creationId="{93123A4D-D189-4434-AC6C-B4F7E1E38287}"/>
          </ac:spMkLst>
        </pc:spChg>
        <pc:picChg chg="add mod">
          <ac:chgData name="Graham, Jemima" userId="43dfcb4b-b13d-4b40-97bd-b111311c2e06" providerId="ADAL" clId="{B11B0124-399B-4772-A948-B4E05B6CD29F}" dt="2021-12-02T14:24:03.839" v="1507" actId="1037"/>
          <ac:picMkLst>
            <pc:docMk/>
            <pc:sldMk cId="3297853560" sldId="309"/>
            <ac:picMk id="13" creationId="{8FCABAE7-1A1E-42A2-999D-5694B226FB6E}"/>
          </ac:picMkLst>
        </pc:picChg>
        <pc:picChg chg="add mod">
          <ac:chgData name="Graham, Jemima" userId="43dfcb4b-b13d-4b40-97bd-b111311c2e06" providerId="ADAL" clId="{B11B0124-399B-4772-A948-B4E05B6CD29F}" dt="2021-12-02T14:24:03.839" v="1507" actId="1037"/>
          <ac:picMkLst>
            <pc:docMk/>
            <pc:sldMk cId="3297853560" sldId="309"/>
            <ac:picMk id="15" creationId="{66226A2F-B91B-4551-8FCB-9AE57F7685E1}"/>
          </ac:picMkLst>
        </pc:picChg>
        <pc:picChg chg="add mod ord">
          <ac:chgData name="Graham, Jemima" userId="43dfcb4b-b13d-4b40-97bd-b111311c2e06" providerId="ADAL" clId="{B11B0124-399B-4772-A948-B4E05B6CD29F}" dt="2021-12-02T14:24:03.839" v="1507" actId="1037"/>
          <ac:picMkLst>
            <pc:docMk/>
            <pc:sldMk cId="3297853560" sldId="309"/>
            <ac:picMk id="17" creationId="{2E5DD8F7-3E58-4584-ACD2-3B78A0ED09BC}"/>
          </ac:picMkLst>
        </pc:picChg>
      </pc:sldChg>
      <pc:sldChg chg="addSp delSp modSp new mod ord modClrScheme chgLayout modNotesTx">
        <pc:chgData name="Graham, Jemima" userId="43dfcb4b-b13d-4b40-97bd-b111311c2e06" providerId="ADAL" clId="{B11B0124-399B-4772-A948-B4E05B6CD29F}" dt="2021-12-02T19:17:32.109" v="2947"/>
        <pc:sldMkLst>
          <pc:docMk/>
          <pc:sldMk cId="78903782" sldId="310"/>
        </pc:sldMkLst>
        <pc:spChg chg="mod ord">
          <ac:chgData name="Graham, Jemima" userId="43dfcb4b-b13d-4b40-97bd-b111311c2e06" providerId="ADAL" clId="{B11B0124-399B-4772-A948-B4E05B6CD29F}" dt="2021-12-02T17:04:52.153" v="2085" actId="700"/>
          <ac:spMkLst>
            <pc:docMk/>
            <pc:sldMk cId="78903782" sldId="310"/>
            <ac:spMk id="2" creationId="{4A8CD05A-E61E-4D00-8E14-5855644A880C}"/>
          </ac:spMkLst>
        </pc:spChg>
        <pc:spChg chg="del mod ord">
          <ac:chgData name="Graham, Jemima" userId="43dfcb4b-b13d-4b40-97bd-b111311c2e06" providerId="ADAL" clId="{B11B0124-399B-4772-A948-B4E05B6CD29F}" dt="2021-12-02T17:04:30.383" v="2083" actId="700"/>
          <ac:spMkLst>
            <pc:docMk/>
            <pc:sldMk cId="78903782" sldId="310"/>
            <ac:spMk id="3" creationId="{A96A41A0-3ABA-47C1-8247-C48493986D2C}"/>
          </ac:spMkLst>
        </pc:spChg>
        <pc:spChg chg="mod ord">
          <ac:chgData name="Graham, Jemima" userId="43dfcb4b-b13d-4b40-97bd-b111311c2e06" providerId="ADAL" clId="{B11B0124-399B-4772-A948-B4E05B6CD29F}" dt="2021-12-02T17:04:52.153" v="2085" actId="700"/>
          <ac:spMkLst>
            <pc:docMk/>
            <pc:sldMk cId="78903782" sldId="310"/>
            <ac:spMk id="4" creationId="{A09632E1-60B6-4F69-B9BB-55AB7F5960D4}"/>
          </ac:spMkLst>
        </pc:spChg>
        <pc:spChg chg="mod ord">
          <ac:chgData name="Graham, Jemima" userId="43dfcb4b-b13d-4b40-97bd-b111311c2e06" providerId="ADAL" clId="{B11B0124-399B-4772-A948-B4E05B6CD29F}" dt="2021-12-02T17:04:52.153" v="2085" actId="700"/>
          <ac:spMkLst>
            <pc:docMk/>
            <pc:sldMk cId="78903782" sldId="310"/>
            <ac:spMk id="5" creationId="{662FD1A1-A278-408A-A654-B71E7FC39D33}"/>
          </ac:spMkLst>
        </pc:spChg>
        <pc:spChg chg="add del mod ord">
          <ac:chgData name="Graham, Jemima" userId="43dfcb4b-b13d-4b40-97bd-b111311c2e06" providerId="ADAL" clId="{B11B0124-399B-4772-A948-B4E05B6CD29F}" dt="2021-12-02T17:04:43.530" v="2084" actId="700"/>
          <ac:spMkLst>
            <pc:docMk/>
            <pc:sldMk cId="78903782" sldId="310"/>
            <ac:spMk id="6" creationId="{7654E2EE-A571-47C5-8454-511AABD98A59}"/>
          </ac:spMkLst>
        </pc:spChg>
        <pc:spChg chg="add del mod ord">
          <ac:chgData name="Graham, Jemima" userId="43dfcb4b-b13d-4b40-97bd-b111311c2e06" providerId="ADAL" clId="{B11B0124-399B-4772-A948-B4E05B6CD29F}" dt="2021-12-02T17:04:43.530" v="2084" actId="700"/>
          <ac:spMkLst>
            <pc:docMk/>
            <pc:sldMk cId="78903782" sldId="310"/>
            <ac:spMk id="7" creationId="{214C32D1-0CA1-4D3E-ADF2-21DC35EBD949}"/>
          </ac:spMkLst>
        </pc:spChg>
        <pc:spChg chg="add del mod ord">
          <ac:chgData name="Graham, Jemima" userId="43dfcb4b-b13d-4b40-97bd-b111311c2e06" providerId="ADAL" clId="{B11B0124-399B-4772-A948-B4E05B6CD29F}" dt="2021-12-02T17:04:52.153" v="2085" actId="700"/>
          <ac:spMkLst>
            <pc:docMk/>
            <pc:sldMk cId="78903782" sldId="310"/>
            <ac:spMk id="8" creationId="{B5C12095-4743-41A1-8A62-6EB7D5CF1C5B}"/>
          </ac:spMkLst>
        </pc:spChg>
        <pc:spChg chg="add del mod ord">
          <ac:chgData name="Graham, Jemima" userId="43dfcb4b-b13d-4b40-97bd-b111311c2e06" providerId="ADAL" clId="{B11B0124-399B-4772-A948-B4E05B6CD29F}" dt="2021-12-02T17:04:52.153" v="2085" actId="700"/>
          <ac:spMkLst>
            <pc:docMk/>
            <pc:sldMk cId="78903782" sldId="310"/>
            <ac:spMk id="9" creationId="{CA7F6898-EA66-4370-949A-C8A5CF5397BB}"/>
          </ac:spMkLst>
        </pc:spChg>
        <pc:spChg chg="add del mod ord">
          <ac:chgData name="Graham, Jemima" userId="43dfcb4b-b13d-4b40-97bd-b111311c2e06" providerId="ADAL" clId="{B11B0124-399B-4772-A948-B4E05B6CD29F}" dt="2021-12-02T17:04:52.153" v="2085" actId="700"/>
          <ac:spMkLst>
            <pc:docMk/>
            <pc:sldMk cId="78903782" sldId="310"/>
            <ac:spMk id="10" creationId="{25B76D89-44D4-441D-83FB-BA9E4B865930}"/>
          </ac:spMkLst>
        </pc:spChg>
        <pc:spChg chg="add del mod ord">
          <ac:chgData name="Graham, Jemima" userId="43dfcb4b-b13d-4b40-97bd-b111311c2e06" providerId="ADAL" clId="{B11B0124-399B-4772-A948-B4E05B6CD29F}" dt="2021-12-02T17:04:52.153" v="2085" actId="700"/>
          <ac:spMkLst>
            <pc:docMk/>
            <pc:sldMk cId="78903782" sldId="310"/>
            <ac:spMk id="11" creationId="{F727C25F-D58F-4EF0-90FA-2AB1B168682D}"/>
          </ac:spMkLst>
        </pc:spChg>
        <pc:spChg chg="add del mod ord">
          <ac:chgData name="Graham, Jemima" userId="43dfcb4b-b13d-4b40-97bd-b111311c2e06" providerId="ADAL" clId="{B11B0124-399B-4772-A948-B4E05B6CD29F}" dt="2021-12-02T17:33:05.648" v="2099"/>
          <ac:spMkLst>
            <pc:docMk/>
            <pc:sldMk cId="78903782" sldId="310"/>
            <ac:spMk id="12" creationId="{A5A95663-7AE1-4F39-8FF3-40ECC47DF568}"/>
          </ac:spMkLst>
        </pc:spChg>
        <pc:spChg chg="add del mod ord">
          <ac:chgData name="Graham, Jemima" userId="43dfcb4b-b13d-4b40-97bd-b111311c2e06" providerId="ADAL" clId="{B11B0124-399B-4772-A948-B4E05B6CD29F}" dt="2021-12-02T17:32:21.077" v="2086" actId="931"/>
          <ac:spMkLst>
            <pc:docMk/>
            <pc:sldMk cId="78903782" sldId="310"/>
            <ac:spMk id="13" creationId="{047BB7C7-2F52-40D9-B625-21F3F1897C18}"/>
          </ac:spMkLst>
        </pc:spChg>
        <pc:spChg chg="add mod ord">
          <ac:chgData name="Graham, Jemima" userId="43dfcb4b-b13d-4b40-97bd-b111311c2e06" providerId="ADAL" clId="{B11B0124-399B-4772-A948-B4E05B6CD29F}" dt="2021-12-02T19:17:32.109" v="2947"/>
          <ac:spMkLst>
            <pc:docMk/>
            <pc:sldMk cId="78903782" sldId="310"/>
            <ac:spMk id="14" creationId="{E2C873D1-7FFA-471E-91BC-5354A0560B4F}"/>
          </ac:spMkLst>
        </pc:spChg>
        <pc:spChg chg="add del mod">
          <ac:chgData name="Graham, Jemima" userId="43dfcb4b-b13d-4b40-97bd-b111311c2e06" providerId="ADAL" clId="{B11B0124-399B-4772-A948-B4E05B6CD29F}" dt="2021-12-02T17:33:28.629" v="2103"/>
          <ac:spMkLst>
            <pc:docMk/>
            <pc:sldMk cId="78903782" sldId="310"/>
            <ac:spMk id="19" creationId="{FBEF1CB2-1548-46C9-A966-FB627B69D609}"/>
          </ac:spMkLst>
        </pc:spChg>
        <pc:picChg chg="add del mod modCrop">
          <ac:chgData name="Graham, Jemima" userId="43dfcb4b-b13d-4b40-97bd-b111311c2e06" providerId="ADAL" clId="{B11B0124-399B-4772-A948-B4E05B6CD29F}" dt="2021-12-02T17:33:04.009" v="2098" actId="21"/>
          <ac:picMkLst>
            <pc:docMk/>
            <pc:sldMk cId="78903782" sldId="310"/>
            <ac:picMk id="16" creationId="{69568A80-A82D-49F2-A5B0-ACF9A7CE265A}"/>
          </ac:picMkLst>
        </pc:picChg>
        <pc:picChg chg="add del mod modCrop">
          <ac:chgData name="Graham, Jemima" userId="43dfcb4b-b13d-4b40-97bd-b111311c2e06" providerId="ADAL" clId="{B11B0124-399B-4772-A948-B4E05B6CD29F}" dt="2021-12-02T17:33:49.472" v="2110" actId="478"/>
          <ac:picMkLst>
            <pc:docMk/>
            <pc:sldMk cId="78903782" sldId="310"/>
            <ac:picMk id="17" creationId="{2FF282C4-ED06-46AE-A324-C3C354BD7DA2}"/>
          </ac:picMkLst>
        </pc:picChg>
        <pc:picChg chg="add mod">
          <ac:chgData name="Graham, Jemima" userId="43dfcb4b-b13d-4b40-97bd-b111311c2e06" providerId="ADAL" clId="{B11B0124-399B-4772-A948-B4E05B6CD29F}" dt="2021-12-02T17:33:05.648" v="2099"/>
          <ac:picMkLst>
            <pc:docMk/>
            <pc:sldMk cId="78903782" sldId="310"/>
            <ac:picMk id="20" creationId="{7F63F02D-D64C-46AC-AD0D-45AB2F428758}"/>
          </ac:picMkLst>
        </pc:picChg>
        <pc:picChg chg="add del mod">
          <ac:chgData name="Graham, Jemima" userId="43dfcb4b-b13d-4b40-97bd-b111311c2e06" providerId="ADAL" clId="{B11B0124-399B-4772-A948-B4E05B6CD29F}" dt="2021-12-02T17:33:23.162" v="2102"/>
          <ac:picMkLst>
            <pc:docMk/>
            <pc:sldMk cId="78903782" sldId="310"/>
            <ac:picMk id="21" creationId="{140FF4B9-1763-4BAA-9A6E-45F7C179DE9D}"/>
          </ac:picMkLst>
        </pc:picChg>
        <pc:picChg chg="add mod modCrop">
          <ac:chgData name="Graham, Jemima" userId="43dfcb4b-b13d-4b40-97bd-b111311c2e06" providerId="ADAL" clId="{B11B0124-399B-4772-A948-B4E05B6CD29F}" dt="2021-12-02T17:33:47.361" v="2109" actId="1076"/>
          <ac:picMkLst>
            <pc:docMk/>
            <pc:sldMk cId="78903782" sldId="310"/>
            <ac:picMk id="22" creationId="{3D3B89D8-FC6C-4088-A28C-EF1BD81B2A34}"/>
          </ac:picMkLst>
        </pc:picChg>
      </pc:sldChg>
      <pc:sldChg chg="new del">
        <pc:chgData name="Graham, Jemima" userId="43dfcb4b-b13d-4b40-97bd-b111311c2e06" providerId="ADAL" clId="{B11B0124-399B-4772-A948-B4E05B6CD29F}" dt="2021-12-02T14:25:10.120" v="1511" actId="680"/>
        <pc:sldMkLst>
          <pc:docMk/>
          <pc:sldMk cId="2285762857" sldId="311"/>
        </pc:sldMkLst>
      </pc:sldChg>
      <pc:sldChg chg="addSp delSp modSp new mod modClrScheme chgLayout">
        <pc:chgData name="Graham, Jemima" userId="43dfcb4b-b13d-4b40-97bd-b111311c2e06" providerId="ADAL" clId="{B11B0124-399B-4772-A948-B4E05B6CD29F}" dt="2021-12-02T19:27:17.006" v="3438" actId="5793"/>
        <pc:sldMkLst>
          <pc:docMk/>
          <pc:sldMk cId="3295197872" sldId="311"/>
        </pc:sldMkLst>
        <pc:spChg chg="del mod ord">
          <ac:chgData name="Graham, Jemima" userId="43dfcb4b-b13d-4b40-97bd-b111311c2e06" providerId="ADAL" clId="{B11B0124-399B-4772-A948-B4E05B6CD29F}" dt="2021-12-02T17:46:50.976" v="2828" actId="700"/>
          <ac:spMkLst>
            <pc:docMk/>
            <pc:sldMk cId="3295197872" sldId="311"/>
            <ac:spMk id="2" creationId="{4F0EE943-7447-4D45-ABFC-5314971321C4}"/>
          </ac:spMkLst>
        </pc:spChg>
        <pc:spChg chg="del mod ord">
          <ac:chgData name="Graham, Jemima" userId="43dfcb4b-b13d-4b40-97bd-b111311c2e06" providerId="ADAL" clId="{B11B0124-399B-4772-A948-B4E05B6CD29F}" dt="2021-12-02T17:46:50.976" v="2828" actId="700"/>
          <ac:spMkLst>
            <pc:docMk/>
            <pc:sldMk cId="3295197872" sldId="311"/>
            <ac:spMk id="3" creationId="{562F360F-81E6-4BCA-8195-7A69A3EEBD55}"/>
          </ac:spMkLst>
        </pc:spChg>
        <pc:spChg chg="del mod ord">
          <ac:chgData name="Graham, Jemima" userId="43dfcb4b-b13d-4b40-97bd-b111311c2e06" providerId="ADAL" clId="{B11B0124-399B-4772-A948-B4E05B6CD29F}" dt="2021-12-02T17:46:50.976" v="2828" actId="700"/>
          <ac:spMkLst>
            <pc:docMk/>
            <pc:sldMk cId="3295197872" sldId="311"/>
            <ac:spMk id="4" creationId="{7F201088-7B6D-439E-931D-8C9295772125}"/>
          </ac:spMkLst>
        </pc:spChg>
        <pc:spChg chg="del">
          <ac:chgData name="Graham, Jemima" userId="43dfcb4b-b13d-4b40-97bd-b111311c2e06" providerId="ADAL" clId="{B11B0124-399B-4772-A948-B4E05B6CD29F}" dt="2021-12-02T17:46:50.976" v="2828" actId="700"/>
          <ac:spMkLst>
            <pc:docMk/>
            <pc:sldMk cId="3295197872" sldId="311"/>
            <ac:spMk id="5" creationId="{63C69CF8-3291-4976-88B8-B1FD56DB200F}"/>
          </ac:spMkLst>
        </pc:spChg>
        <pc:spChg chg="del mod ord">
          <ac:chgData name="Graham, Jemima" userId="43dfcb4b-b13d-4b40-97bd-b111311c2e06" providerId="ADAL" clId="{B11B0124-399B-4772-A948-B4E05B6CD29F}" dt="2021-12-02T17:46:50.976" v="2828" actId="700"/>
          <ac:spMkLst>
            <pc:docMk/>
            <pc:sldMk cId="3295197872" sldId="311"/>
            <ac:spMk id="6" creationId="{50A0788A-6358-4CBB-A214-A06ED0948441}"/>
          </ac:spMkLst>
        </pc:spChg>
        <pc:spChg chg="del mod ord">
          <ac:chgData name="Graham, Jemima" userId="43dfcb4b-b13d-4b40-97bd-b111311c2e06" providerId="ADAL" clId="{B11B0124-399B-4772-A948-B4E05B6CD29F}" dt="2021-12-02T17:46:50.976" v="2828" actId="700"/>
          <ac:spMkLst>
            <pc:docMk/>
            <pc:sldMk cId="3295197872" sldId="311"/>
            <ac:spMk id="7" creationId="{0C8F0216-979E-49D6-B54A-FDEF69B0738B}"/>
          </ac:spMkLst>
        </pc:spChg>
        <pc:spChg chg="add mod ord">
          <ac:chgData name="Graham, Jemima" userId="43dfcb4b-b13d-4b40-97bd-b111311c2e06" providerId="ADAL" clId="{B11B0124-399B-4772-A948-B4E05B6CD29F}" dt="2021-12-02T19:23:36.692" v="3091" actId="20577"/>
          <ac:spMkLst>
            <pc:docMk/>
            <pc:sldMk cId="3295197872" sldId="311"/>
            <ac:spMk id="8" creationId="{BAE04E7D-2BBC-45B0-80CE-DB9E2B6A0FF0}"/>
          </ac:spMkLst>
        </pc:spChg>
        <pc:spChg chg="add mod ord">
          <ac:chgData name="Graham, Jemima" userId="43dfcb4b-b13d-4b40-97bd-b111311c2e06" providerId="ADAL" clId="{B11B0124-399B-4772-A948-B4E05B6CD29F}" dt="2021-12-02T17:46:57.342" v="2851" actId="20577"/>
          <ac:spMkLst>
            <pc:docMk/>
            <pc:sldMk cId="3295197872" sldId="311"/>
            <ac:spMk id="9" creationId="{447E252E-325F-4B92-9A61-EC1E88E9432A}"/>
          </ac:spMkLst>
        </pc:spChg>
        <pc:spChg chg="add mod ord">
          <ac:chgData name="Graham, Jemima" userId="43dfcb4b-b13d-4b40-97bd-b111311c2e06" providerId="ADAL" clId="{B11B0124-399B-4772-A948-B4E05B6CD29F}" dt="2021-12-02T19:27:10.313" v="3430" actId="5793"/>
          <ac:spMkLst>
            <pc:docMk/>
            <pc:sldMk cId="3295197872" sldId="311"/>
            <ac:spMk id="10" creationId="{FCF0E96F-0F7B-4361-992D-A8AAC84392BD}"/>
          </ac:spMkLst>
        </pc:spChg>
        <pc:spChg chg="add mod ord">
          <ac:chgData name="Graham, Jemima" userId="43dfcb4b-b13d-4b40-97bd-b111311c2e06" providerId="ADAL" clId="{B11B0124-399B-4772-A948-B4E05B6CD29F}" dt="2021-12-02T19:27:17.006" v="3438" actId="5793"/>
          <ac:spMkLst>
            <pc:docMk/>
            <pc:sldMk cId="3295197872" sldId="311"/>
            <ac:spMk id="11" creationId="{FF955557-7BA8-43E3-A9CA-2458484AB15D}"/>
          </ac:spMkLst>
        </pc:spChg>
        <pc:spChg chg="add mod ord">
          <ac:chgData name="Graham, Jemima" userId="43dfcb4b-b13d-4b40-97bd-b111311c2e06" providerId="ADAL" clId="{B11B0124-399B-4772-A948-B4E05B6CD29F}" dt="2021-12-02T17:47:00.958" v="2861" actId="20577"/>
          <ac:spMkLst>
            <pc:docMk/>
            <pc:sldMk cId="3295197872" sldId="311"/>
            <ac:spMk id="12" creationId="{D8F74F2A-2A0F-49EC-82F9-70C6BB970F34}"/>
          </ac:spMkLst>
        </pc:spChg>
        <pc:spChg chg="add mod">
          <ac:chgData name="Graham, Jemima" userId="43dfcb4b-b13d-4b40-97bd-b111311c2e06" providerId="ADAL" clId="{B11B0124-399B-4772-A948-B4E05B6CD29F}" dt="2021-12-02T19:24:12.945" v="3142" actId="404"/>
          <ac:spMkLst>
            <pc:docMk/>
            <pc:sldMk cId="3295197872" sldId="311"/>
            <ac:spMk id="15" creationId="{90AB43A1-DB09-403D-8145-3BD9B73A4E24}"/>
          </ac:spMkLst>
        </pc:spChg>
        <pc:spChg chg="add mod">
          <ac:chgData name="Graham, Jemima" userId="43dfcb4b-b13d-4b40-97bd-b111311c2e06" providerId="ADAL" clId="{B11B0124-399B-4772-A948-B4E05B6CD29F}" dt="2021-12-02T19:24:24.875" v="3155" actId="1037"/>
          <ac:spMkLst>
            <pc:docMk/>
            <pc:sldMk cId="3295197872" sldId="311"/>
            <ac:spMk id="19" creationId="{66A0A428-CB8B-40C7-90FC-C091F502D70C}"/>
          </ac:spMkLst>
        </pc:spChg>
        <pc:grpChg chg="add mod">
          <ac:chgData name="Graham, Jemima" userId="43dfcb4b-b13d-4b40-97bd-b111311c2e06" providerId="ADAL" clId="{B11B0124-399B-4772-A948-B4E05B6CD29F}" dt="2021-12-02T19:20:54.020" v="3013" actId="164"/>
          <ac:grpSpMkLst>
            <pc:docMk/>
            <pc:sldMk cId="3295197872" sldId="311"/>
            <ac:grpSpMk id="16" creationId="{C96FBCA3-D357-4712-9B94-6BA599FF1D82}"/>
          </ac:grpSpMkLst>
        </pc:grpChg>
        <pc:picChg chg="add mod">
          <ac:chgData name="Graham, Jemima" userId="43dfcb4b-b13d-4b40-97bd-b111311c2e06" providerId="ADAL" clId="{B11B0124-399B-4772-A948-B4E05B6CD29F}" dt="2021-12-02T19:20:54.020" v="3013" actId="164"/>
          <ac:picMkLst>
            <pc:docMk/>
            <pc:sldMk cId="3295197872" sldId="311"/>
            <ac:picMk id="14" creationId="{AAF967DD-B033-4FFD-A96A-3517EC026E72}"/>
          </ac:picMkLst>
        </pc:picChg>
        <pc:picChg chg="add mod">
          <ac:chgData name="Graham, Jemima" userId="43dfcb4b-b13d-4b40-97bd-b111311c2e06" providerId="ADAL" clId="{B11B0124-399B-4772-A948-B4E05B6CD29F}" dt="2021-12-02T19:21:49.725" v="3019" actId="14100"/>
          <ac:picMkLst>
            <pc:docMk/>
            <pc:sldMk cId="3295197872" sldId="311"/>
            <ac:picMk id="18" creationId="{3F2B9344-F4CD-49A0-A2FF-54C172E70F3C}"/>
          </ac:picMkLst>
        </pc:picChg>
      </pc:sldChg>
      <pc:sldChg chg="modSp new mod ord">
        <pc:chgData name="Graham, Jemima" userId="43dfcb4b-b13d-4b40-97bd-b111311c2e06" providerId="ADAL" clId="{B11B0124-399B-4772-A948-B4E05B6CD29F}" dt="2021-12-02T21:16:29.515" v="5696" actId="5793"/>
        <pc:sldMkLst>
          <pc:docMk/>
          <pc:sldMk cId="1932513480" sldId="312"/>
        </pc:sldMkLst>
        <pc:spChg chg="mod">
          <ac:chgData name="Graham, Jemima" userId="43dfcb4b-b13d-4b40-97bd-b111311c2e06" providerId="ADAL" clId="{B11B0124-399B-4772-A948-B4E05B6CD29F}" dt="2021-12-02T20:11:47.900" v="4240" actId="20577"/>
          <ac:spMkLst>
            <pc:docMk/>
            <pc:sldMk cId="1932513480" sldId="312"/>
            <ac:spMk id="2" creationId="{1528A244-6EFF-4945-8193-06117E3FAF91}"/>
          </ac:spMkLst>
        </pc:spChg>
        <pc:spChg chg="mod">
          <ac:chgData name="Graham, Jemima" userId="43dfcb4b-b13d-4b40-97bd-b111311c2e06" providerId="ADAL" clId="{B11B0124-399B-4772-A948-B4E05B6CD29F}" dt="2021-12-02T21:16:29.515" v="5696" actId="5793"/>
          <ac:spMkLst>
            <pc:docMk/>
            <pc:sldMk cId="1932513480" sldId="312"/>
            <ac:spMk id="3" creationId="{09244235-5679-4578-9605-34A3350707FE}"/>
          </ac:spMkLst>
        </pc:spChg>
        <pc:spChg chg="mod">
          <ac:chgData name="Graham, Jemima" userId="43dfcb4b-b13d-4b40-97bd-b111311c2e06" providerId="ADAL" clId="{B11B0124-399B-4772-A948-B4E05B6CD29F}" dt="2021-12-02T19:34:02.291" v="3548" actId="20577"/>
          <ac:spMkLst>
            <pc:docMk/>
            <pc:sldMk cId="1932513480" sldId="312"/>
            <ac:spMk id="4" creationId="{C8DA0C4D-65D3-4604-8B19-AA86C6BD3BE0}"/>
          </ac:spMkLst>
        </pc:spChg>
        <pc:spChg chg="mod">
          <ac:chgData name="Graham, Jemima" userId="43dfcb4b-b13d-4b40-97bd-b111311c2e06" providerId="ADAL" clId="{B11B0124-399B-4772-A948-B4E05B6CD29F}" dt="2021-12-02T19:34:06.013" v="3558" actId="20577"/>
          <ac:spMkLst>
            <pc:docMk/>
            <pc:sldMk cId="1932513480" sldId="312"/>
            <ac:spMk id="5" creationId="{4E73722A-71C5-473C-A539-2B04A35718CD}"/>
          </ac:spMkLst>
        </pc:spChg>
      </pc:sldChg>
      <pc:sldChg chg="new del">
        <pc:chgData name="Graham, Jemima" userId="43dfcb4b-b13d-4b40-97bd-b111311c2e06" providerId="ADAL" clId="{B11B0124-399B-4772-A948-B4E05B6CD29F}" dt="2021-12-02T14:25:09.782" v="1510" actId="680"/>
        <pc:sldMkLst>
          <pc:docMk/>
          <pc:sldMk cId="2294465465" sldId="312"/>
        </pc:sldMkLst>
      </pc:sldChg>
      <pc:sldMasterChg chg="addSp modSp mod modSldLayout">
        <pc:chgData name="Graham, Jemima" userId="43dfcb4b-b13d-4b40-97bd-b111311c2e06" providerId="ADAL" clId="{B11B0124-399B-4772-A948-B4E05B6CD29F}" dt="2021-12-02T21:17:56.184" v="5703" actId="1076"/>
        <pc:sldMasterMkLst>
          <pc:docMk/>
          <pc:sldMasterMk cId="2585372813" sldId="2147483648"/>
        </pc:sldMasterMkLst>
        <pc:spChg chg="add mod">
          <ac:chgData name="Graham, Jemima" userId="43dfcb4b-b13d-4b40-97bd-b111311c2e06" providerId="ADAL" clId="{B11B0124-399B-4772-A948-B4E05B6CD29F}" dt="2021-12-02T21:17:56.184" v="5703" actId="1076"/>
          <ac:spMkLst>
            <pc:docMk/>
            <pc:sldMasterMk cId="2585372813" sldId="2147483648"/>
            <ac:spMk id="5" creationId="{FD54E6C1-62E6-4C7D-B336-3152DA7D2580}"/>
          </ac:spMkLst>
        </pc:spChg>
        <pc:sldLayoutChg chg="addSp delSp modSp mod">
          <pc:chgData name="Graham, Jemima" userId="43dfcb4b-b13d-4b40-97bd-b111311c2e06" providerId="ADAL" clId="{B11B0124-399B-4772-A948-B4E05B6CD29F}" dt="2021-12-02T14:08:11.511" v="745"/>
          <pc:sldLayoutMkLst>
            <pc:docMk/>
            <pc:sldMasterMk cId="2585372813" sldId="2147483648"/>
            <pc:sldLayoutMk cId="37180974" sldId="2147483649"/>
          </pc:sldLayoutMkLst>
          <pc:spChg chg="add del mod">
            <ac:chgData name="Graham, Jemima" userId="43dfcb4b-b13d-4b40-97bd-b111311c2e06" providerId="ADAL" clId="{B11B0124-399B-4772-A948-B4E05B6CD29F}" dt="2021-12-02T14:08:11.511" v="745"/>
            <ac:spMkLst>
              <pc:docMk/>
              <pc:sldMasterMk cId="2585372813" sldId="2147483648"/>
              <pc:sldLayoutMk cId="37180974" sldId="2147483649"/>
              <ac:spMk id="2" creationId="{3F0B9573-3647-4A69-AC14-1DCA04F4D155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 dirty="0">
                <a:solidFill>
                  <a:srgbClr val="003E74"/>
                </a:solidFill>
              </a:rPr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40932-61F9-420C-9FDD-174C38A71869}" type="datetime3">
              <a:rPr lang="en-GB" smtClean="0">
                <a:solidFill>
                  <a:srgbClr val="003E74"/>
                </a:solidFill>
              </a:rPr>
              <a:t>3 December, 2021</a:t>
            </a:fld>
            <a:endParaRPr lang="en-US" dirty="0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2C4C7D07-544D-413B-B7B5-515E9FAB5629}" type="datetime3">
              <a:rPr lang="en-GB" smtClean="0"/>
              <a:t>3 December, 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Device may fail to correctly operate if frequency not consistent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Device might be damaged</a:t>
            </a: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C4C7D07-544D-413B-B7B5-515E9FAB5629}" type="datetime3">
              <a:rPr lang="en-GB" smtClean="0"/>
              <a:t>3 December,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80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Be careful how you phrase- natural gas contributes inertia too.</a:t>
            </a: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C4C7D07-544D-413B-B7B5-515E9FAB5629}" type="datetime3">
              <a:rPr lang="en-GB" smtClean="0"/>
              <a:t>3 December,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55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Impact may increase as more renewables are introduced because if the total uncertainty is low, the system operator will act in a way to reduce the impact on the inertia, but this may not be the case if there are more renewables, and therefore higher uncertainty in the system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C4C7D07-544D-413B-B7B5-515E9FAB5629}" type="datetime3">
              <a:rPr lang="en-GB" smtClean="0"/>
              <a:t>3 December,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39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Limited ground truth data</a:t>
            </a:r>
          </a:p>
          <a:p>
            <a:pPr lvl="1"/>
            <a:r>
              <a:rPr lang="en-GB" dirty="0"/>
              <a:t>Currently approximate inertia estimation techniques are used, e.g.:</a:t>
            </a:r>
          </a:p>
          <a:p>
            <a:pPr lvl="2"/>
            <a:r>
              <a:rPr lang="en-GB" sz="1400" dirty="0"/>
              <a:t>Estimate by generator</a:t>
            </a:r>
          </a:p>
          <a:p>
            <a:pPr lvl="2"/>
            <a:r>
              <a:rPr lang="en-GB" sz="1400" dirty="0"/>
              <a:t>Simple empirical relation</a:t>
            </a:r>
          </a:p>
          <a:p>
            <a:pPr lvl="1"/>
            <a:r>
              <a:rPr lang="en-GB" dirty="0"/>
              <a:t>Small data set size</a:t>
            </a:r>
          </a:p>
          <a:p>
            <a:pPr lvl="2"/>
            <a:r>
              <a:rPr lang="en-GB" sz="1400" dirty="0"/>
              <a:t>Accurate estimates only exist for discrete events</a:t>
            </a:r>
          </a:p>
          <a:p>
            <a:pPr lvl="2"/>
            <a:r>
              <a:rPr lang="en-GB" sz="1400" dirty="0"/>
              <a:t>Near continuous estimate accuracy has not been proven</a:t>
            </a: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CCD301F-9591-4023-B3FF-190CBFDF3695}" type="datetime3">
              <a:rPr lang="en-GB" smtClean="0"/>
              <a:t>3 December,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27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Parametric = defined probability distribution, set # params</a:t>
            </a:r>
          </a:p>
          <a:p>
            <a:r>
              <a:rPr lang="en-GB" dirty="0"/>
              <a:t>Non-parametric = no assumptions about probability distribution</a:t>
            </a: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C4C7D07-544D-413B-B7B5-515E9FAB5629}" type="datetime3">
              <a:rPr lang="en-GB" smtClean="0"/>
              <a:t>3 December,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53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Calibration =  statistical consistency between predicted distribution and the observations</a:t>
            </a:r>
          </a:p>
          <a:p>
            <a:r>
              <a:rPr lang="en-GB" dirty="0"/>
              <a:t>Parametric = defined probability distribution, set # params</a:t>
            </a:r>
          </a:p>
          <a:p>
            <a:r>
              <a:rPr lang="en-GB" dirty="0"/>
              <a:t>Non-parametric = no assumptions about probability distribution</a:t>
            </a:r>
          </a:p>
          <a:p>
            <a:r>
              <a:rPr lang="en-GB" dirty="0"/>
              <a:t>PIT = well calibrated forecasts should have a uniform distribution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C4C7D07-544D-413B-B7B5-515E9FAB5629}" type="datetime3">
              <a:rPr lang="en-GB" smtClean="0"/>
              <a:t>3 December,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39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Frequency differs at local level, generation mix in an area driven by demand</a:t>
            </a: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C4C7D07-544D-413B-B7B5-515E9FAB5629}" type="datetime3">
              <a:rPr lang="en-GB" smtClean="0"/>
              <a:t>3 December,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96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Device may fail to correctly operate if frequency not consistent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Device might be damaged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49.2 max </a:t>
            </a:r>
            <a:r>
              <a:rPr lang="en-GB" dirty="0" err="1"/>
              <a:t>freq</a:t>
            </a:r>
            <a:r>
              <a:rPr lang="en-GB" dirty="0"/>
              <a:t> deviation for infrequent loss </a:t>
            </a: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C4C7D07-544D-413B-B7B5-515E9FAB5629}" type="datetime3">
              <a:rPr lang="en-GB" smtClean="0"/>
              <a:t>3 December,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99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Lightning strike caused a fault on a transmission 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1130 MW of generation lost within one second of fault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Steep decrease in frequency meant that 350- 430MW additional generation tripped off worsening the situation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Frequency response started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But then a gas turbine went offline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Frequency fell to 49 Hz which meant more generators tripped due to protection mechanisms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System </a:t>
            </a:r>
            <a:r>
              <a:rPr lang="en-GB" dirty="0" err="1"/>
              <a:t>freq</a:t>
            </a:r>
            <a:r>
              <a:rPr lang="en-GB" dirty="0"/>
              <a:t> fell to 48.8Hz at lowest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Managed to get frequency back to 50 Hz within 5 minutes of the fault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All electricity supplies restored through local distribution networks within 45 minutes of the fault</a:t>
            </a: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D209604-7227-470A-8BDC-1B8F428BEED8}" type="datetime3">
              <a:rPr lang="en-GB" smtClean="0"/>
              <a:t>3 December,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948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Limited ground truth data</a:t>
            </a:r>
          </a:p>
          <a:p>
            <a:pPr lvl="1"/>
            <a:r>
              <a:rPr lang="en-GB" dirty="0"/>
              <a:t>Currently approximate inertia estimation techniques are used, e.g.:</a:t>
            </a:r>
          </a:p>
          <a:p>
            <a:pPr lvl="2"/>
            <a:r>
              <a:rPr lang="en-GB" sz="1400" dirty="0"/>
              <a:t>Estimate by generator</a:t>
            </a:r>
          </a:p>
          <a:p>
            <a:pPr lvl="2"/>
            <a:r>
              <a:rPr lang="en-GB" sz="1400" dirty="0"/>
              <a:t>Simple empirical relation</a:t>
            </a:r>
          </a:p>
          <a:p>
            <a:pPr lvl="1"/>
            <a:r>
              <a:rPr lang="en-GB" dirty="0"/>
              <a:t>Small data set size</a:t>
            </a:r>
          </a:p>
          <a:p>
            <a:pPr lvl="2"/>
            <a:r>
              <a:rPr lang="en-GB" sz="1400" dirty="0"/>
              <a:t>Accurate estimates only exist for discrete events</a:t>
            </a:r>
          </a:p>
          <a:p>
            <a:pPr lvl="2"/>
            <a:r>
              <a:rPr lang="en-GB" sz="1400" dirty="0"/>
              <a:t>Near continuous estimate accuracy has not been proven</a:t>
            </a:r>
          </a:p>
          <a:p>
            <a:r>
              <a:rPr lang="en-GB" dirty="0"/>
              <a:t>GE Digital and Reactive Technologies with National Grid ESO</a:t>
            </a:r>
          </a:p>
          <a:p>
            <a:r>
              <a:rPr lang="en-GB" dirty="0"/>
              <a:t>GE Digital have also been working on way to estimate inertia from embedded units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888A86A-716D-4D7C-B267-0D708647F955}" type="datetime3">
              <a:rPr lang="en-GB" smtClean="0"/>
              <a:t>3 December,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37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4D6FF8B-24D6-464D-BD07-894125D86034}" type="datetime3">
              <a:rPr lang="en-GB" smtClean="0"/>
              <a:t>3 December,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58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Basic model:</a:t>
            </a:r>
          </a:p>
          <a:p>
            <a:endParaRPr lang="en-GB" dirty="0"/>
          </a:p>
          <a:p>
            <a:r>
              <a:rPr lang="en-GB" dirty="0"/>
              <a:t>Linear correlation analysis to identify demand feature</a:t>
            </a:r>
          </a:p>
          <a:p>
            <a:r>
              <a:rPr lang="en-GB" dirty="0"/>
              <a:t>Then evaluated different models with time, historical inertia, wind forecast, and solar forecast as features (info available in day-ahead) and found this improved accuracy.</a:t>
            </a:r>
          </a:p>
          <a:p>
            <a:r>
              <a:rPr lang="en-GB" dirty="0"/>
              <a:t>Then plotted the residuals against different features not included and found correlation with </a:t>
            </a:r>
            <a:r>
              <a:rPr lang="en-GB" dirty="0" err="1"/>
              <a:t>ic</a:t>
            </a:r>
            <a:r>
              <a:rPr lang="en-GB" dirty="0"/>
              <a:t> flow which was also included in the model.</a:t>
            </a:r>
          </a:p>
          <a:p>
            <a:r>
              <a:rPr lang="en-GB" dirty="0"/>
              <a:t>Then residuals are also shown to vary depending on whether it is a weekday or weekend/holiday.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C4C7D07-544D-413B-B7B5-515E9FAB5629}" type="datetime3">
              <a:rPr lang="en-GB" smtClean="0"/>
              <a:t>3 December,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03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Logistic growth model deals with the non-stationarity of the data</a:t>
            </a:r>
          </a:p>
          <a:p>
            <a:r>
              <a:rPr lang="en-GB" dirty="0"/>
              <a:t>Fourier series – multiple seasonality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C4C7D07-544D-413B-B7B5-515E9FAB5629}" type="datetime3">
              <a:rPr lang="en-GB" smtClean="0"/>
              <a:t>3 December,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Be careful how you phrase- natural gas contributes inertia too.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C4C7D07-544D-413B-B7B5-515E9FAB5629}" type="datetime3">
              <a:rPr lang="en-GB" smtClean="0"/>
              <a:t>3 December,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52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C4C7D07-544D-413B-B7B5-515E9FAB5629}" type="datetime3">
              <a:rPr lang="en-GB" smtClean="0"/>
              <a:t>3 December,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80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57124"/>
            <a:ext cx="6400800" cy="453385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572517"/>
            <a:ext cx="8229600" cy="857250"/>
          </a:xfrm>
        </p:spPr>
        <p:txBody>
          <a:bodyPr/>
          <a:lstStyle>
            <a:lvl1pPr algn="l">
              <a:defRPr sz="4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955186"/>
            <a:ext cx="6400800" cy="254858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718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82581"/>
            <a:ext cx="3711608" cy="71838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159487"/>
            <a:ext cx="3711608" cy="1615001"/>
          </a:xfrm>
        </p:spPr>
        <p:txBody>
          <a:bodyPr/>
          <a:lstStyle>
            <a:lvl1pPr>
              <a:defRPr sz="4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118513"/>
            <a:ext cx="3601176" cy="254858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159669"/>
            <a:ext cx="3930650" cy="3213702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3720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9936"/>
            <a:ext cx="8229600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 sz="1200"/>
            </a:lvl3pPr>
            <a:lvl4pPr>
              <a:buClr>
                <a:srgbClr val="002548"/>
              </a:buClr>
              <a:defRPr sz="1200"/>
            </a:lvl4pPr>
            <a:lvl5pPr>
              <a:buClr>
                <a:srgbClr val="002548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5692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1759936"/>
            <a:ext cx="3950878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62275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1759936"/>
            <a:ext cx="3950878" cy="1948997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4" y="3890251"/>
            <a:ext cx="3951287" cy="48312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1280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4" y="1759937"/>
            <a:ext cx="3951287" cy="1976608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4" y="3942710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847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115931"/>
            <a:ext cx="8229601" cy="2639020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945465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5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115931"/>
            <a:ext cx="3951287" cy="2611410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945465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4" y="1115932"/>
            <a:ext cx="3951287" cy="1479401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4" y="2816214"/>
            <a:ext cx="3951287" cy="1557158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2503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4067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lege_Powerpoint_Background_16-9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9936"/>
            <a:ext cx="8229600" cy="2613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54E6C1-62E6-4C7D-B336-3152DA7D2580}"/>
              </a:ext>
            </a:extLst>
          </p:cNvPr>
          <p:cNvSpPr txBox="1"/>
          <p:nvPr userDrawn="1"/>
        </p:nvSpPr>
        <p:spPr>
          <a:xfrm>
            <a:off x="8473966" y="4896118"/>
            <a:ext cx="882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95F57D4-79B6-4326-9C7F-FE579E9A2EA4}" type="slidenum">
              <a:rPr lang="en-GB" sz="1200" smtClean="0"/>
              <a:t>‹#›</a:t>
            </a:fld>
            <a:r>
              <a:rPr lang="en-GB" sz="1200" dirty="0"/>
              <a:t> / 41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5853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60" r:id="rId5"/>
    <p:sldLayoutId id="2147483657" r:id="rId6"/>
    <p:sldLayoutId id="2147483658" r:id="rId7"/>
    <p:sldLayoutId id="2147483659" r:id="rId8"/>
    <p:sldLayoutId id="2147483655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003E74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17.svg"/><Relationship Id="rId4" Type="http://schemas.openxmlformats.org/officeDocument/2006/relationships/image" Target="../media/image29.svg"/><Relationship Id="rId9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17.svg"/><Relationship Id="rId4" Type="http://schemas.openxmlformats.org/officeDocument/2006/relationships/image" Target="../media/image29.sv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emerging topic in the field of energy forecasting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Inertia Forecasting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Jemima Graham</a:t>
            </a:r>
            <a:r>
              <a:rPr lang="en-US" dirty="0"/>
              <a:t>, Dr Evelyn Heylen, Dr Fei Teng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Inertia Forecasting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03.12.2021</a:t>
            </a:r>
          </a:p>
        </p:txBody>
      </p:sp>
    </p:spTree>
    <p:extLst>
      <p:ext uri="{BB962C8B-B14F-4D97-AF65-F5344CB8AC3E}">
        <p14:creationId xmlns:p14="http://schemas.microsoft.com/office/powerpoint/2010/main" val="405836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185A-67C7-44AA-8A7D-550300E3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 of existing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14B35-4920-40D7-86C9-DA935AD06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Few existing studies on inertia forecast development.</a:t>
            </a:r>
          </a:p>
          <a:p>
            <a:endParaRPr lang="en-GB" dirty="0"/>
          </a:p>
          <a:p>
            <a:r>
              <a:rPr lang="en-GB" dirty="0"/>
              <a:t>No existing studies that benchmark the forecast models.</a:t>
            </a:r>
          </a:p>
          <a:p>
            <a:endParaRPr lang="en-GB" dirty="0"/>
          </a:p>
          <a:p>
            <a:r>
              <a:rPr lang="en-GB" dirty="0"/>
              <a:t>No publicly available data sets calculated by system operators on which to benchmark models.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1122B-7799-47FC-879F-32249B0C8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Inertia Forecasting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49B79-38A1-4F0D-8F2A-3AC3334639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03.12.2021</a:t>
            </a:r>
          </a:p>
        </p:txBody>
      </p:sp>
    </p:spTree>
    <p:extLst>
      <p:ext uri="{BB962C8B-B14F-4D97-AF65-F5344CB8AC3E}">
        <p14:creationId xmlns:p14="http://schemas.microsoft.com/office/powerpoint/2010/main" val="564229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61F8D8-3261-4C8B-A9E1-AF31293D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BA45A9-AB82-4427-8DE3-CBBC304CD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400" dirty="0"/>
              <a:t>Background &amp; Motivation</a:t>
            </a:r>
          </a:p>
          <a:p>
            <a:endParaRPr lang="en-GB" sz="1400" dirty="0"/>
          </a:p>
          <a:p>
            <a:r>
              <a:rPr lang="en-GB" sz="1400" b="1" dirty="0"/>
              <a:t>Current work</a:t>
            </a:r>
          </a:p>
          <a:p>
            <a:pPr lvl="1"/>
            <a:r>
              <a:rPr lang="en-GB" sz="1400" b="1" dirty="0"/>
              <a:t>Explanatory model</a:t>
            </a:r>
          </a:p>
          <a:p>
            <a:pPr lvl="1">
              <a:buClr>
                <a:schemeClr val="bg2"/>
              </a:buClr>
            </a:pPr>
            <a:r>
              <a:rPr lang="en-GB" sz="1400" dirty="0">
                <a:solidFill>
                  <a:schemeClr val="bg2"/>
                </a:solidFill>
              </a:rPr>
              <a:t>Benchmarking</a:t>
            </a:r>
          </a:p>
          <a:p>
            <a:pPr lvl="1">
              <a:buClr>
                <a:schemeClr val="bg2"/>
              </a:buClr>
            </a:pPr>
            <a:r>
              <a:rPr lang="en-GB" sz="1400" dirty="0">
                <a:solidFill>
                  <a:schemeClr val="bg2"/>
                </a:solidFill>
              </a:rPr>
              <a:t>Spatial-Temporal Considerations </a:t>
            </a:r>
          </a:p>
          <a:p>
            <a:pPr lvl="1">
              <a:buClr>
                <a:schemeClr val="bg2"/>
              </a:buClr>
            </a:pPr>
            <a:r>
              <a:rPr lang="en-GB" sz="1400" dirty="0">
                <a:solidFill>
                  <a:schemeClr val="bg2"/>
                </a:solidFill>
              </a:rPr>
              <a:t>Feature Development</a:t>
            </a:r>
          </a:p>
          <a:p>
            <a:endParaRPr lang="en-GB" sz="1400" dirty="0"/>
          </a:p>
          <a:p>
            <a:pPr>
              <a:buClr>
                <a:schemeClr val="bg2"/>
              </a:buClr>
            </a:pPr>
            <a:r>
              <a:rPr lang="en-GB" sz="1400" dirty="0">
                <a:solidFill>
                  <a:schemeClr val="bg2"/>
                </a:solidFill>
              </a:rPr>
              <a:t>Future work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5C70138-215F-4C24-92C5-0D03A893EC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Inertia Forecasting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2D14016-8BD4-4811-BBF8-EA02CE03CD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03.12.2021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B2FAFF-2498-46C6-A7EF-385027F72330}"/>
              </a:ext>
            </a:extLst>
          </p:cNvPr>
          <p:cNvSpPr txBox="1"/>
          <p:nvPr/>
        </p:nvSpPr>
        <p:spPr>
          <a:xfrm>
            <a:off x="4572000" y="2571750"/>
            <a:ext cx="36418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Unique challenge addressed: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Must be able to deal with decreasing trend (non-stationarities).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Less understanding of the features that contribute to inertia.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22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A03B-4FED-4BBE-8965-ADA2744F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Day-ahead Inertia Forecasting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084BFD-9CE4-436A-BC5E-D4E9C227F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1600" dirty="0"/>
                  <a:t>Model:</a:t>
                </a:r>
              </a:p>
              <a:p>
                <a:pPr lvl="1"/>
                <a:r>
                  <a:rPr lang="en-GB" sz="1600" dirty="0"/>
                  <a:t>Interpretable</a:t>
                </a:r>
              </a:p>
              <a:p>
                <a:pPr lvl="1"/>
                <a:r>
                  <a:rPr lang="en-GB" sz="1600" dirty="0"/>
                  <a:t>Robust to non-stationarity of data</a:t>
                </a:r>
              </a:p>
              <a:p>
                <a:pPr lvl="1"/>
                <a:r>
                  <a:rPr lang="en-GB" sz="1600" dirty="0"/>
                  <a:t>Considers the influence of national demand, wind &amp; solar power, and interconnection flow</a:t>
                </a:r>
              </a:p>
              <a:p>
                <a:endParaRPr lang="en-GB" sz="1600" dirty="0"/>
              </a:p>
              <a:p>
                <a:r>
                  <a:rPr lang="en-GB" sz="1600" dirty="0"/>
                  <a:t>Benchmarks: autoregressive model with lag of 48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n-GB" sz="1600" dirty="0"/>
                  <a:t> or lag of 48 &amp; 336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−48</m:t>
                        </m:r>
                      </m:sub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GB" sz="1600" dirty="0"/>
                      <m:t> </m:t>
                    </m:r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−48</m:t>
                        </m:r>
                      </m:sub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−336</m:t>
                        </m:r>
                      </m:sub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GB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GB" sz="1600" dirty="0"/>
                      <m:t> </m:t>
                    </m:r>
                    <m:r>
                      <a:rPr lang="en-GB" sz="16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1600" i="1" dirty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−336</m:t>
                        </m:r>
                      </m:sub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GB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084BFD-9CE4-436A-BC5E-D4E9C227F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07" t="-25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E97BE-C125-484F-AA2F-5D3E389970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Inertia Forecasting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5DCAD-9BE0-41C4-ADC9-8E2F272348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03.12.2021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2C507-20C1-47C7-89E7-34BA19F04AA7}"/>
              </a:ext>
            </a:extLst>
          </p:cNvPr>
          <p:cNvSpPr txBox="1"/>
          <p:nvPr/>
        </p:nvSpPr>
        <p:spPr>
          <a:xfrm>
            <a:off x="457200" y="4825543"/>
            <a:ext cx="75962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Probabilistic Model for Day-ahead Inertia Forecasting, Heylen et al., </a:t>
            </a:r>
            <a:r>
              <a:rPr lang="en-GB" sz="1100" i="1" dirty="0">
                <a:solidFill>
                  <a:srgbClr val="000000"/>
                </a:solidFill>
                <a:latin typeface="Arial" panose="020B0604020202020204" pitchFamily="34" charset="0"/>
              </a:rPr>
              <a:t>IEEE Transactions on Power Systems, </a:t>
            </a:r>
            <a:r>
              <a:rPr lang="en-GB" sz="1100" dirty="0">
                <a:solidFill>
                  <a:srgbClr val="000000"/>
                </a:solidFill>
                <a:latin typeface="Arial" panose="020B0604020202020204" pitchFamily="34" charset="0"/>
              </a:rPr>
              <a:t>2022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31863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C6565-7733-4358-A0F8-8647A4D4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Explanatory Model for Day-Ahead Inertia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51EB9-B1C2-4B73-BB85-B184635A1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GB" sz="16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𝑁𝐷</m:t>
                        </m:r>
                      </m:sup>
                    </m:sSubSup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,3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𝑤𝑖𝑛𝑑</m:t>
                        </m:r>
                      </m:sup>
                    </m:sSubSup>
                  </m:oMath>
                </a14:m>
                <a:r>
                  <a:rPr lang="en-GB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,4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𝑠𝑜𝑙𝑎𝑟</m:t>
                        </m:r>
                      </m:sup>
                    </m:sSubSup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,5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𝐼𝐶</m:t>
                        </m:r>
                      </m:sup>
                    </m:sSubSup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,6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,7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sz="1200" dirty="0">
                    <a:latin typeface="+mn-lt"/>
                  </a:rPr>
                  <a:t>where</a:t>
                </a:r>
                <a:endParaRPr lang="en-GB" sz="1200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GB" sz="1200" dirty="0"/>
                  <a:t>: day-ahead inertia forecast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GB" sz="1200" dirty="0"/>
                  <a:t>: inertia today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GB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GB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𝑁𝐷</m:t>
                        </m:r>
                      </m:sup>
                    </m:sSubSup>
                  </m:oMath>
                </a14:m>
                <a:r>
                  <a:rPr lang="en-GB" sz="1200" dirty="0"/>
                  <a:t>: day-ahead national demand forecast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GB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GB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𝑤𝑖𝑛𝑑</m:t>
                        </m:r>
                      </m:sup>
                    </m:sSubSup>
                  </m:oMath>
                </a14:m>
                <a:r>
                  <a:rPr lang="en-GB" sz="1200" dirty="0"/>
                  <a:t>: day-ahead wind power forecast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GB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GB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𝑠𝑜𝑙𝑎𝑟</m:t>
                        </m:r>
                      </m:sup>
                    </m:sSubSup>
                  </m:oMath>
                </a14:m>
                <a:r>
                  <a:rPr lang="en-GB" sz="1200" dirty="0"/>
                  <a:t>: day-ahead solar power forecast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𝐼𝐶</m:t>
                        </m:r>
                      </m:sup>
                    </m:sSubSup>
                  </m:oMath>
                </a14:m>
                <a:r>
                  <a:rPr lang="en-GB" sz="1200" dirty="0"/>
                  <a:t>: interconnection flow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200" dirty="0"/>
                  <a:t>: time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1200" dirty="0"/>
                  <a:t>: coefficient (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200" dirty="0">
                    <a:latin typeface="+mn-lt"/>
                  </a:rPr>
                  <a:t> denotes whether it is a weekday or weekend/holiday)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51EB9-B1C2-4B73-BB85-B184635A1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1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B1DE5-A051-4E90-BAD0-A1C3BC2EEF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Inertia Forecasting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2C266-8937-4DC8-9E92-83F781C250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03.12.2021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F2595-6E97-4C97-82F5-F2228F89D2F9}"/>
              </a:ext>
            </a:extLst>
          </p:cNvPr>
          <p:cNvSpPr txBox="1"/>
          <p:nvPr/>
        </p:nvSpPr>
        <p:spPr>
          <a:xfrm>
            <a:off x="457200" y="4825543"/>
            <a:ext cx="75962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Probabilistic Model for Day-ahead Inertia Forecasting, Heylen et al., </a:t>
            </a:r>
            <a:r>
              <a:rPr lang="en-GB" sz="1100" i="1" dirty="0">
                <a:solidFill>
                  <a:srgbClr val="000000"/>
                </a:solidFill>
                <a:latin typeface="Arial" panose="020B0604020202020204" pitchFamily="34" charset="0"/>
              </a:rPr>
              <a:t>IEEE Transactions on Power Systems, </a:t>
            </a:r>
            <a:r>
              <a:rPr lang="en-GB" sz="1100" dirty="0">
                <a:solidFill>
                  <a:srgbClr val="000000"/>
                </a:solidFill>
                <a:latin typeface="Arial" panose="020B0604020202020204" pitchFamily="34" charset="0"/>
              </a:rPr>
              <a:t>2022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259023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CD05A-E61E-4D00-8E14-5855644A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Explanatory Forecast Model Development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2C873D1-7FFA-471E-91BC-5354A0560B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Image source: 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Probabilistic Model for Day-ahead Inertia Forecasting, Heylen et al., </a:t>
            </a:r>
            <a:r>
              <a:rPr lang="en-GB" sz="1000" i="1" dirty="0">
                <a:solidFill>
                  <a:srgbClr val="000000"/>
                </a:solidFill>
                <a:latin typeface="Arial" panose="020B0604020202020204" pitchFamily="34" charset="0"/>
              </a:rPr>
              <a:t>IEEE Transactions on Power Systems, 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</a:rPr>
              <a:t>2022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GB" sz="1000" dirty="0"/>
          </a:p>
          <a:p>
            <a:endParaRPr lang="en-GB" sz="1000" dirty="0"/>
          </a:p>
          <a:p>
            <a:r>
              <a:rPr lang="en-GB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632E1-60B6-4F69-B9BB-55AB7F5960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Inertia Forecasting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FD1A1-A278-408A-A654-B71E7FC39D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03.12.2021</a:t>
            </a:r>
          </a:p>
        </p:txBody>
      </p:sp>
      <p:pic>
        <p:nvPicPr>
          <p:cNvPr id="20" name="Picture Placeholder 15" descr="Chart&#10;&#10;Description automatically generated">
            <a:extLst>
              <a:ext uri="{FF2B5EF4-FFF2-40B4-BE49-F238E27FC236}">
                <a16:creationId xmlns:a16="http://schemas.microsoft.com/office/drawing/2014/main" id="{7F63F02D-D64C-46AC-AD0D-45AB2F428758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 rotWithShape="1">
          <a:blip r:embed="rId3"/>
          <a:srcRect t="-1490" b="49747"/>
          <a:stretch/>
        </p:blipFill>
        <p:spPr>
          <a:xfrm>
            <a:off x="1011591" y="1771723"/>
            <a:ext cx="2842506" cy="2590655"/>
          </a:xfrm>
        </p:spPr>
      </p:pic>
      <p:pic>
        <p:nvPicPr>
          <p:cNvPr id="22" name="Picture Placeholder 15" descr="Chart&#10;&#10;Description automatically generated">
            <a:extLst>
              <a:ext uri="{FF2B5EF4-FFF2-40B4-BE49-F238E27FC236}">
                <a16:creationId xmlns:a16="http://schemas.microsoft.com/office/drawing/2014/main" id="{3D3B89D8-FC6C-4088-A28C-EF1BD81B2A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50135" b="245"/>
          <a:stretch/>
        </p:blipFill>
        <p:spPr>
          <a:xfrm>
            <a:off x="5531761" y="1771723"/>
            <a:ext cx="2358791" cy="206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3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C6565-7733-4358-A0F8-8647A4D4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Explanatory Model for Day-Ahead Inertia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51EB9-B1C2-4B73-BB85-B184635A1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GB" sz="16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𝑁𝐷</m:t>
                        </m:r>
                      </m:sup>
                    </m:sSubSup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,3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𝑤𝑖𝑛𝑑</m:t>
                        </m:r>
                      </m:sup>
                    </m:sSubSup>
                  </m:oMath>
                </a14:m>
                <a:r>
                  <a:rPr lang="en-GB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,4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𝑠𝑜𝑙𝑎𝑟</m:t>
                        </m:r>
                      </m:sup>
                    </m:sSubSup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,5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𝐼𝐶</m:t>
                        </m:r>
                      </m:sup>
                    </m:sSubSup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,6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,7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sz="1400" dirty="0"/>
                  <a:t>Publicly available data set (simulated)</a:t>
                </a:r>
              </a:p>
              <a:p>
                <a:r>
                  <a:rPr lang="en-GB" sz="1400" dirty="0"/>
                  <a:t>Half-hourly forecasts</a:t>
                </a:r>
              </a:p>
              <a:p>
                <a:r>
                  <a:rPr lang="en-GB" sz="1400" dirty="0"/>
                  <a:t>Training set: 1</a:t>
                </a:r>
                <a:r>
                  <a:rPr lang="en-GB" sz="1400" baseline="30000" dirty="0"/>
                  <a:t>st</a:t>
                </a:r>
                <a:r>
                  <a:rPr lang="en-GB" sz="1400" dirty="0"/>
                  <a:t> January 2016 – 31</a:t>
                </a:r>
                <a:r>
                  <a:rPr lang="en-GB" sz="1400" baseline="30000" dirty="0"/>
                  <a:t>st</a:t>
                </a:r>
                <a:r>
                  <a:rPr lang="en-GB" sz="1400" dirty="0"/>
                  <a:t> December 2017 (Great Britain)</a:t>
                </a:r>
              </a:p>
              <a:p>
                <a:r>
                  <a:rPr lang="en-GB" sz="1400" dirty="0"/>
                  <a:t>Test set: 1</a:t>
                </a:r>
                <a:r>
                  <a:rPr lang="en-GB" sz="1400" baseline="30000" dirty="0"/>
                  <a:t>st</a:t>
                </a:r>
                <a:r>
                  <a:rPr lang="en-GB" sz="1400" dirty="0"/>
                  <a:t> January 2018 – 31</a:t>
                </a:r>
                <a:r>
                  <a:rPr lang="en-GB" sz="1400" baseline="30000" dirty="0"/>
                  <a:t>st</a:t>
                </a:r>
                <a:r>
                  <a:rPr lang="en-GB" sz="1400" dirty="0"/>
                  <a:t> December 2018 (Great Britain)</a:t>
                </a:r>
              </a:p>
              <a:p>
                <a:r>
                  <a:rPr lang="en-GB" sz="1400" dirty="0"/>
                  <a:t>Training MAPE: 4.2%</a:t>
                </a:r>
              </a:p>
              <a:p>
                <a:r>
                  <a:rPr lang="en-GB" sz="1400" dirty="0"/>
                  <a:t>Test MAPE: 4.7%</a:t>
                </a:r>
              </a:p>
              <a:p>
                <a:r>
                  <a:rPr lang="en-GB" sz="1400" dirty="0"/>
                  <a:t>Outperforms the autoregressive models used as benchmarks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51EB9-B1C2-4B73-BB85-B184635A1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11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B1DE5-A051-4E90-BAD0-A1C3BC2EEF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Inertia Forecasting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2C266-8937-4DC8-9E92-83F781C250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03.12.2021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92C1C-66C8-4241-BB40-9F5BD5EF1DC5}"/>
              </a:ext>
            </a:extLst>
          </p:cNvPr>
          <p:cNvSpPr txBox="1"/>
          <p:nvPr/>
        </p:nvSpPr>
        <p:spPr>
          <a:xfrm>
            <a:off x="457200" y="4825543"/>
            <a:ext cx="75962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Probabilistic Model for Day-ahead Inertia Forecasting, Heylen et al., </a:t>
            </a:r>
            <a:r>
              <a:rPr lang="en-GB" sz="1100" i="1" dirty="0">
                <a:solidFill>
                  <a:srgbClr val="000000"/>
                </a:solidFill>
                <a:latin typeface="Arial" panose="020B0604020202020204" pitchFamily="34" charset="0"/>
              </a:rPr>
              <a:t>IEEE Transactions on Power Systems, </a:t>
            </a:r>
            <a:r>
              <a:rPr lang="en-GB" sz="1100" dirty="0">
                <a:solidFill>
                  <a:srgbClr val="000000"/>
                </a:solidFill>
                <a:latin typeface="Arial" panose="020B0604020202020204" pitchFamily="34" charset="0"/>
              </a:rPr>
              <a:t>2022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881887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61F8D8-3261-4C8B-A9E1-AF31293D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BA45A9-AB82-4427-8DE3-CBBC304CD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400" dirty="0"/>
              <a:t>Background &amp; Motivation</a:t>
            </a:r>
          </a:p>
          <a:p>
            <a:endParaRPr lang="en-GB" sz="1400" dirty="0"/>
          </a:p>
          <a:p>
            <a:r>
              <a:rPr lang="en-GB" sz="1400" b="1" dirty="0"/>
              <a:t>Current work</a:t>
            </a:r>
          </a:p>
          <a:p>
            <a:pPr lvl="1"/>
            <a:r>
              <a:rPr lang="en-GB" sz="1400" dirty="0"/>
              <a:t>Explanatory model</a:t>
            </a:r>
          </a:p>
          <a:p>
            <a:pPr lvl="1">
              <a:buClrTx/>
            </a:pPr>
            <a:r>
              <a:rPr lang="en-GB" sz="1400" b="1" dirty="0"/>
              <a:t>Benchmarking</a:t>
            </a:r>
          </a:p>
          <a:p>
            <a:pPr lvl="1">
              <a:buClr>
                <a:schemeClr val="bg2"/>
              </a:buClr>
            </a:pPr>
            <a:r>
              <a:rPr lang="en-GB" sz="1400" dirty="0">
                <a:solidFill>
                  <a:schemeClr val="bg2"/>
                </a:solidFill>
              </a:rPr>
              <a:t>Spatial-Temporal Considerations </a:t>
            </a:r>
          </a:p>
          <a:p>
            <a:pPr lvl="1">
              <a:buClr>
                <a:schemeClr val="bg2"/>
              </a:buClr>
            </a:pPr>
            <a:r>
              <a:rPr lang="en-GB" sz="1400" dirty="0">
                <a:solidFill>
                  <a:schemeClr val="bg2"/>
                </a:solidFill>
              </a:rPr>
              <a:t>Feature Development</a:t>
            </a:r>
          </a:p>
          <a:p>
            <a:endParaRPr lang="en-GB" sz="1400" dirty="0"/>
          </a:p>
          <a:p>
            <a:pPr>
              <a:buClr>
                <a:schemeClr val="bg2"/>
              </a:buClr>
            </a:pPr>
            <a:r>
              <a:rPr lang="en-GB" sz="1400" dirty="0">
                <a:solidFill>
                  <a:schemeClr val="bg2"/>
                </a:solidFill>
              </a:rPr>
              <a:t>Future work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5C70138-215F-4C24-92C5-0D03A893EC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Inertia Forecasting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2D14016-8BD4-4811-BBF8-EA02CE03CD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03.12.2021</a:t>
            </a:r>
          </a:p>
        </p:txBody>
      </p:sp>
    </p:spTree>
    <p:extLst>
      <p:ext uri="{BB962C8B-B14F-4D97-AF65-F5344CB8AC3E}">
        <p14:creationId xmlns:p14="http://schemas.microsoft.com/office/powerpoint/2010/main" val="2075330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8033-7B41-4390-82C7-EF3163EC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1F208-3B90-4FFB-97BA-6FA01BDB5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Benchmark two forecast models on publicly available data to provide a basis on which objective comparisons can be made</a:t>
            </a:r>
          </a:p>
          <a:p>
            <a:endParaRPr lang="en-GB" dirty="0"/>
          </a:p>
          <a:p>
            <a:r>
              <a:rPr lang="en-GB" dirty="0"/>
              <a:t>Provide a publicly available Nordic data set for future work in inertia forecasting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3D00A-FA06-4588-BCF7-DA67736055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Inertia Forecasting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7CF6E-F6E6-45E1-A1EF-77825E4C04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03.12.2021</a:t>
            </a:r>
          </a:p>
        </p:txBody>
      </p:sp>
    </p:spTree>
    <p:extLst>
      <p:ext uri="{BB962C8B-B14F-4D97-AF65-F5344CB8AC3E}">
        <p14:creationId xmlns:p14="http://schemas.microsoft.com/office/powerpoint/2010/main" val="2419411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6F07-DD5B-4F9E-8B57-DBFB2BD6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Time-Series Model for Short-Term Inertia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97F60-94FA-4379-A7F3-1C8C296D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Preliminary results of time series model to forecast power system inertia.</a:t>
            </a:r>
          </a:p>
          <a:p>
            <a:endParaRPr lang="en-GB" dirty="0"/>
          </a:p>
          <a:p>
            <a:r>
              <a:rPr lang="en-GB" dirty="0"/>
              <a:t>Forecast for whole of Nordic power system.</a:t>
            </a:r>
          </a:p>
          <a:p>
            <a:endParaRPr lang="en-GB" dirty="0"/>
          </a:p>
          <a:p>
            <a:r>
              <a:rPr lang="en-GB" dirty="0"/>
              <a:t>Focuses on time series decomposition into a trend component, a seasonality component, and an irregular component.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01807-A929-4246-B8F4-ED59F6D37D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Inertia Forecasting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913EF-34C3-4446-A88E-94C424C876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03.12.2021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2EB0A-B3C5-4160-8BC8-6E934F9A8FA4}"/>
              </a:ext>
            </a:extLst>
          </p:cNvPr>
          <p:cNvSpPr txBox="1"/>
          <p:nvPr/>
        </p:nvSpPr>
        <p:spPr>
          <a:xfrm>
            <a:off x="457200" y="4760954"/>
            <a:ext cx="81941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Short-term Kinetic Energy Forecast using a Structural Time Series Model: Study Case of Nordic Power System, Gonzalez-</a:t>
            </a:r>
            <a:r>
              <a:rPr lang="en-GB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Longatt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et al., </a:t>
            </a:r>
            <a:r>
              <a:rPr lang="en-GB" sz="10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 International Conference on Smart Systems and Technologies (SST), IEEE, </a:t>
            </a:r>
            <a:r>
              <a:rPr lang="en-GB" sz="10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</a:t>
            </a:r>
            <a:endParaRPr lang="en-GB" sz="1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7441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C9CF-67AD-4739-B1B9-470EFC49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Time-Series Model for Short-Term Inertia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6E2681-0C4E-4C1D-8061-65D1648A7F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sz="1800" dirty="0">
                    <a:latin typeface="+mn-lt"/>
                  </a:rPr>
                  <a:t>The system inertia is predicted using the following model: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800" dirty="0"/>
                  <a:t> for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GB" sz="1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800" dirty="0"/>
                  <a:t>: trend model</a:t>
                </a:r>
              </a:p>
              <a:p>
                <a:pPr lvl="1"/>
                <a:r>
                  <a:rPr lang="en-GB" dirty="0"/>
                  <a:t>Logistic growth model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: seasonality model </a:t>
                </a:r>
              </a:p>
              <a:p>
                <a:pPr lvl="1"/>
                <a:r>
                  <a:rPr lang="en-GB" dirty="0"/>
                  <a:t>Fourier series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: irregular component model</a:t>
                </a:r>
              </a:p>
              <a:p>
                <a:pPr lvl="1"/>
                <a:r>
                  <a:rPr lang="en-GB" dirty="0"/>
                  <a:t>Matrix applied for holidays and special events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6E2681-0C4E-4C1D-8061-65D1648A7F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3037" b="-42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C121-AD93-45BE-B99B-584850319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Inertia Forecasting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EFB8C-352F-4785-BCF1-1A0B386D23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03.12.2021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286BE-6EBA-40D8-94DA-F1704EC5CBB2}"/>
              </a:ext>
            </a:extLst>
          </p:cNvPr>
          <p:cNvSpPr txBox="1"/>
          <p:nvPr/>
        </p:nvSpPr>
        <p:spPr>
          <a:xfrm>
            <a:off x="457200" y="4760954"/>
            <a:ext cx="81941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Short-term Kinetic Energy Forecast using a Structural Time Series Model: Study Case of Nordic Power System, Gonzalez-</a:t>
            </a:r>
            <a:r>
              <a:rPr lang="en-GB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Longatt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et al., </a:t>
            </a:r>
            <a:r>
              <a:rPr lang="en-GB" sz="10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 International Conference on Smart Systems and Technologies (SST), IEEE, </a:t>
            </a:r>
            <a:r>
              <a:rPr lang="en-GB" sz="10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</a:t>
            </a:r>
            <a:endParaRPr lang="en-GB" sz="1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6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61F8D8-3261-4C8B-A9E1-AF31293D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BA45A9-AB82-4427-8DE3-CBBC304CD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400" dirty="0"/>
              <a:t>Background &amp; Motivation</a:t>
            </a:r>
          </a:p>
          <a:p>
            <a:endParaRPr lang="en-GB" sz="1400" dirty="0"/>
          </a:p>
          <a:p>
            <a:r>
              <a:rPr lang="en-GB" sz="1400" dirty="0"/>
              <a:t>Current work</a:t>
            </a:r>
          </a:p>
          <a:p>
            <a:pPr lvl="1"/>
            <a:r>
              <a:rPr lang="en-GB" sz="1400" dirty="0"/>
              <a:t>Explanatory model</a:t>
            </a:r>
          </a:p>
          <a:p>
            <a:pPr lvl="1"/>
            <a:r>
              <a:rPr lang="en-GB" sz="1400" dirty="0"/>
              <a:t>Benchmarking</a:t>
            </a:r>
          </a:p>
          <a:p>
            <a:pPr lvl="1"/>
            <a:r>
              <a:rPr lang="en-GB" sz="1400" dirty="0"/>
              <a:t>Spatial-Temporal Considerations </a:t>
            </a:r>
          </a:p>
          <a:p>
            <a:pPr lvl="1"/>
            <a:r>
              <a:rPr lang="en-GB" sz="1400" dirty="0"/>
              <a:t>Feature Development</a:t>
            </a:r>
          </a:p>
          <a:p>
            <a:endParaRPr lang="en-GB" sz="1400" dirty="0"/>
          </a:p>
          <a:p>
            <a:r>
              <a:rPr lang="en-GB" sz="1400" dirty="0"/>
              <a:t>Future work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5C70138-215F-4C24-92C5-0D03A893EC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Inertia Forecasting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2D14016-8BD4-4811-BBF8-EA02CE03CD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03.12.2021</a:t>
            </a:r>
          </a:p>
        </p:txBody>
      </p:sp>
    </p:spTree>
    <p:extLst>
      <p:ext uri="{BB962C8B-B14F-4D97-AF65-F5344CB8AC3E}">
        <p14:creationId xmlns:p14="http://schemas.microsoft.com/office/powerpoint/2010/main" val="1507925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C9CF-67AD-4739-B1B9-470EFC49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Time-Series Model for Short-Term Inertia Forecasting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6E2681-0C4E-4C1D-8061-65D1648A7F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sz="1800" dirty="0">
                    <a:latin typeface="+mn-lt"/>
                  </a:rPr>
                  <a:t>The system inertia is predicted using the following model: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800" dirty="0"/>
                  <a:t> for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GB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800" dirty="0"/>
                  <a:t>: trend model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800" dirty="0"/>
                  <a:t>: seasonality model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800" dirty="0"/>
                  <a:t>: irregular component model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800" dirty="0"/>
                  <a:t>: error</a:t>
                </a:r>
                <a:endParaRPr lang="en-GB" dirty="0"/>
              </a:p>
              <a:p>
                <a:endParaRPr lang="en-GB" sz="1400" dirty="0"/>
              </a:p>
              <a:p>
                <a:r>
                  <a:rPr lang="en-GB" sz="1400" dirty="0"/>
                  <a:t>Publicly available data set </a:t>
                </a:r>
              </a:p>
              <a:p>
                <a:r>
                  <a:rPr lang="en-GB" sz="1400" dirty="0"/>
                  <a:t>Minutely forecasts</a:t>
                </a:r>
              </a:p>
              <a:p>
                <a:r>
                  <a:rPr lang="en-GB" sz="1400" dirty="0"/>
                  <a:t>Training set: 1</a:t>
                </a:r>
                <a:r>
                  <a:rPr lang="en-GB" sz="1400" baseline="30000" dirty="0"/>
                  <a:t>st</a:t>
                </a:r>
                <a:r>
                  <a:rPr lang="en-GB" sz="1400" dirty="0"/>
                  <a:t> January 2018 – 30</a:t>
                </a:r>
                <a:r>
                  <a:rPr lang="en-GB" sz="1400" baseline="30000" dirty="0"/>
                  <a:t>th</a:t>
                </a:r>
                <a:r>
                  <a:rPr lang="en-GB" sz="1400" dirty="0"/>
                  <a:t> January 2018 (Nordic)</a:t>
                </a:r>
              </a:p>
              <a:p>
                <a:r>
                  <a:rPr lang="en-GB" sz="1400" dirty="0"/>
                  <a:t>Test set: 31</a:t>
                </a:r>
                <a:r>
                  <a:rPr lang="en-GB" sz="1400" baseline="30000" dirty="0"/>
                  <a:t>st</a:t>
                </a:r>
                <a:r>
                  <a:rPr lang="en-GB" sz="1400" dirty="0"/>
                  <a:t> January 2018 (Nordic)</a:t>
                </a:r>
              </a:p>
              <a:p>
                <a:r>
                  <a:rPr lang="en-GB" sz="1400" dirty="0"/>
                  <a:t>MAPE: 4% (1 hour into the future), 7% (24 hours into the future)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6E2681-0C4E-4C1D-8061-65D1648A7F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3037" r="-2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C121-AD93-45BE-B99B-584850319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Inertia Forecasting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EFB8C-352F-4785-BCF1-1A0B386D23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03.12.2021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714B84-67D5-4435-B815-D4731C50B91F}"/>
              </a:ext>
            </a:extLst>
          </p:cNvPr>
          <p:cNvSpPr txBox="1"/>
          <p:nvPr/>
        </p:nvSpPr>
        <p:spPr>
          <a:xfrm>
            <a:off x="457200" y="4760954"/>
            <a:ext cx="81941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Short-term Kinetic Energy Forecast using a Structural Time Series Model: Study Case of Nordic Power System, Gonzalez-</a:t>
            </a:r>
            <a:r>
              <a:rPr lang="en-GB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Longatt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et al., </a:t>
            </a:r>
            <a:r>
              <a:rPr lang="en-GB" sz="10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 International Conference on Smart Systems and Technologies (SST), IEEE, </a:t>
            </a:r>
            <a:r>
              <a:rPr lang="en-GB" sz="10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</a:t>
            </a:r>
            <a:endParaRPr lang="en-GB" sz="1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3887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F4A904DF-1FAA-4D18-A4E6-E053A6AE5DD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" r="20"/>
          <a:stretch>
            <a:fillRect/>
          </a:stretch>
        </p:blipFill>
        <p:spPr>
          <a:xfrm>
            <a:off x="3373820" y="1431666"/>
            <a:ext cx="5880539" cy="294170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A80F2-551F-4335-ADC4-2202EBC31AB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1" y="1759936"/>
            <a:ext cx="3074276" cy="2613435"/>
          </a:xfrm>
        </p:spPr>
        <p:txBody>
          <a:bodyPr/>
          <a:lstStyle/>
          <a:p>
            <a:r>
              <a:rPr lang="en-GB" sz="1400" dirty="0"/>
              <a:t>Nordic (East Denmark, Finland, Norway, Sweden).</a:t>
            </a:r>
          </a:p>
          <a:p>
            <a:r>
              <a:rPr lang="en-GB" sz="1400" dirty="0"/>
              <a:t>Similar size to Great Britain:</a:t>
            </a:r>
          </a:p>
          <a:p>
            <a:pPr lvl="1"/>
            <a:r>
              <a:rPr lang="en-GB" sz="1400" dirty="0"/>
              <a:t>Peak load: 60 – 70 GW</a:t>
            </a:r>
          </a:p>
          <a:p>
            <a:pPr lvl="1"/>
            <a:r>
              <a:rPr lang="en-GB" sz="1400" dirty="0"/>
              <a:t>Minimum load: 20 – 25 GW</a:t>
            </a:r>
          </a:p>
          <a:p>
            <a:r>
              <a:rPr lang="en-GB" sz="1400" dirty="0"/>
              <a:t>Inertial energy capacity: 390 GWs</a:t>
            </a:r>
          </a:p>
          <a:p>
            <a:r>
              <a:rPr lang="en-GB" sz="1400" dirty="0"/>
              <a:t>Inertial energy in the Nordic decreasing over time.</a:t>
            </a:r>
          </a:p>
          <a:p>
            <a:r>
              <a:rPr lang="en-GB" sz="1400" dirty="0"/>
              <a:t>Multiple </a:t>
            </a:r>
            <a:r>
              <a:rPr lang="en-GB" sz="1400" dirty="0" err="1"/>
              <a:t>seasonalities</a:t>
            </a:r>
            <a:r>
              <a:rPr lang="en-GB" sz="1400" dirty="0"/>
              <a:t>: annual, monthly, weekly, daily.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AFAF2-A1CC-4188-93E9-29A69D24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Nordic Case Study- General Characteristics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DFCFFD-EF4F-47FE-8653-4EFE11EAA7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34389" y="4057182"/>
            <a:ext cx="5155323" cy="427906"/>
          </a:xfrm>
        </p:spPr>
        <p:txBody>
          <a:bodyPr/>
          <a:lstStyle/>
          <a:p>
            <a:r>
              <a:rPr lang="en-GB" dirty="0"/>
              <a:t>Inertial energy in the Nordic between July 2016 and January 2020 decomposed into a trend component, a seasonal component, and a residual component.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905BE-D8EA-4ED7-A7E0-2293E96C92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Inertia Forecasting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B82B6-95FD-43F6-BFE4-AD3CFAC2A9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03.12.2021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71066EE-AEC9-4C43-8901-C032DDB16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AEDE26-44A5-4726-AFB5-2F37805562A0}"/>
              </a:ext>
            </a:extLst>
          </p:cNvPr>
          <p:cNvSpPr txBox="1"/>
          <p:nvPr/>
        </p:nvSpPr>
        <p:spPr>
          <a:xfrm>
            <a:off x="212573" y="4765120"/>
            <a:ext cx="8577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Future system inertia. </a:t>
            </a:r>
            <a:r>
              <a:rPr lang="en-GB" sz="1000" dirty="0" err="1"/>
              <a:t>Ørum</a:t>
            </a:r>
            <a:r>
              <a:rPr lang="en-GB" sz="1000" dirty="0"/>
              <a:t> et al. Technical report, ENTSO-E, 2015; Measuring effective area inertia to determine fast-acting frequency response requirements. Wilson et al., International Journal of Electrical Power &amp; Energy Systems, 113:1–8, 2019.</a:t>
            </a:r>
          </a:p>
        </p:txBody>
      </p:sp>
    </p:spTree>
    <p:extLst>
      <p:ext uri="{BB962C8B-B14F-4D97-AF65-F5344CB8AC3E}">
        <p14:creationId xmlns:p14="http://schemas.microsoft.com/office/powerpoint/2010/main" val="95213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0FA4A31D-4CCB-43E5-A40F-489E5CAC57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" r="20"/>
          <a:stretch>
            <a:fillRect/>
          </a:stretch>
        </p:blipFill>
        <p:spPr>
          <a:xfrm>
            <a:off x="3279226" y="1496598"/>
            <a:ext cx="6022429" cy="301268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F0E11-E1CC-4028-A502-8465937A4AD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1" y="1759936"/>
            <a:ext cx="3034862" cy="2613435"/>
          </a:xfrm>
        </p:spPr>
        <p:txBody>
          <a:bodyPr/>
          <a:lstStyle/>
          <a:p>
            <a:r>
              <a:rPr lang="en-GB" sz="1400" dirty="0"/>
              <a:t>Generation mix in the Nordic: predominantly hydropower, followed by nuclear and wind.</a:t>
            </a:r>
          </a:p>
          <a:p>
            <a:endParaRPr lang="en-GB" sz="1400" dirty="0"/>
          </a:p>
          <a:p>
            <a:r>
              <a:rPr lang="en-GB" sz="1400" dirty="0"/>
              <a:t>Generation mix in Great Britain: predominantly natural gas, followed by nuclear and wind.</a:t>
            </a:r>
          </a:p>
          <a:p>
            <a:endParaRPr lang="en-GB" sz="1400" dirty="0"/>
          </a:p>
          <a:p>
            <a:r>
              <a:rPr lang="en-GB" sz="1400" dirty="0"/>
              <a:t>Inertial energy from hydropower has a decreasing trend.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AFAF2-A1CC-4188-93E9-29A69D24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Nordic Case Study- Hydropower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454C56-1D75-4D02-9196-37E62E670F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93071" y="4191285"/>
            <a:ext cx="5194737" cy="427906"/>
          </a:xfrm>
        </p:spPr>
        <p:txBody>
          <a:bodyPr/>
          <a:lstStyle/>
          <a:p>
            <a:r>
              <a:rPr lang="en-GB" dirty="0"/>
              <a:t>Inertial energy from hydropower in the Nordic between July 2016 and January 2020 decomposed into a trend component, a seasonal component, and a residual component.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905BE-D8EA-4ED7-A7E0-2293E96C92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Inertia Forecasting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B82B6-95FD-43F6-BFE4-AD3CFAC2A9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03.12.2021</a:t>
            </a:r>
          </a:p>
        </p:txBody>
      </p:sp>
    </p:spTree>
    <p:extLst>
      <p:ext uri="{BB962C8B-B14F-4D97-AF65-F5344CB8AC3E}">
        <p14:creationId xmlns:p14="http://schemas.microsoft.com/office/powerpoint/2010/main" val="1432889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CF0E96F-0F7B-4361-992D-A8AAC84392B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b="1" dirty="0"/>
              <a:t>Nordic (used here)</a:t>
            </a:r>
          </a:p>
          <a:p>
            <a:r>
              <a:rPr lang="en-GB" sz="1400" dirty="0"/>
              <a:t>Publicly available</a:t>
            </a:r>
          </a:p>
          <a:p>
            <a:pPr marL="0" indent="0">
              <a:buNone/>
            </a:pPr>
            <a:endParaRPr lang="en-GB" sz="1400" dirty="0"/>
          </a:p>
          <a:p>
            <a:r>
              <a:rPr lang="en-GB" sz="1400" dirty="0"/>
              <a:t>Calculated by Nordic TSOs</a:t>
            </a:r>
          </a:p>
          <a:p>
            <a:pPr marL="0" indent="0">
              <a:buNone/>
            </a:pPr>
            <a:endParaRPr lang="en-GB" sz="1400" dirty="0"/>
          </a:p>
          <a:p>
            <a:r>
              <a:rPr lang="en-GB" sz="1400" dirty="0"/>
              <a:t>Hourly time resolution</a:t>
            </a:r>
          </a:p>
          <a:p>
            <a:pPr marL="0" indent="0">
              <a:buNone/>
            </a:pPr>
            <a:endParaRPr lang="en-GB" sz="1400" dirty="0"/>
          </a:p>
          <a:p>
            <a:r>
              <a:rPr lang="en-GB" sz="1400" dirty="0"/>
              <a:t>January 2016 – August 2020</a:t>
            </a:r>
          </a:p>
          <a:p>
            <a:endParaRPr lang="en-GB" sz="1400" dirty="0"/>
          </a:p>
          <a:p>
            <a:endParaRPr lang="en-GB" sz="1400" dirty="0"/>
          </a:p>
          <a:p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AE04E7D-2BBC-45B0-80CE-DB9E2B6A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set comparison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F955557-7BA8-43E3-A9CA-2458484AB15D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b="1" dirty="0"/>
              <a:t>Great Britain (used for explanatory model dev)</a:t>
            </a:r>
          </a:p>
          <a:p>
            <a:r>
              <a:rPr lang="en-GB" sz="1400" dirty="0"/>
              <a:t>Publicly available</a:t>
            </a:r>
          </a:p>
          <a:p>
            <a:pPr marL="0" indent="0">
              <a:buNone/>
            </a:pPr>
            <a:endParaRPr lang="en-GB" sz="1400" dirty="0"/>
          </a:p>
          <a:p>
            <a:r>
              <a:rPr lang="en-GB" sz="1400" dirty="0"/>
              <a:t>Simulated</a:t>
            </a:r>
          </a:p>
          <a:p>
            <a:pPr marL="0" indent="0">
              <a:buNone/>
            </a:pPr>
            <a:endParaRPr lang="en-GB" sz="1400" dirty="0"/>
          </a:p>
          <a:p>
            <a:r>
              <a:rPr lang="en-GB" sz="1400" dirty="0"/>
              <a:t>Half-hourly time resolution</a:t>
            </a:r>
          </a:p>
          <a:p>
            <a:pPr marL="0" indent="0">
              <a:buNone/>
            </a:pPr>
            <a:endParaRPr lang="en-GB" sz="1400" dirty="0"/>
          </a:p>
          <a:p>
            <a:r>
              <a:rPr lang="en-GB" sz="1400" dirty="0"/>
              <a:t>January 2016 – December 2018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7E252E-325F-4B92-9A61-EC1E88E943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Inertia Forecasting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8F74F2A-2A0F-49EC-82F9-70C6BB970F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03.12.2021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6FBCA3-D357-4712-9B94-6BA599FF1D82}"/>
              </a:ext>
            </a:extLst>
          </p:cNvPr>
          <p:cNvGrpSpPr/>
          <p:nvPr/>
        </p:nvGrpSpPr>
        <p:grpSpPr>
          <a:xfrm>
            <a:off x="228599" y="3925611"/>
            <a:ext cx="3083809" cy="711098"/>
            <a:chOff x="228599" y="3925611"/>
            <a:chExt cx="3083809" cy="711098"/>
          </a:xfrm>
        </p:grpSpPr>
        <p:pic>
          <p:nvPicPr>
            <p:cNvPr id="14" name="Picture 13" descr="Qr code&#10;&#10;Description automatically generated">
              <a:extLst>
                <a:ext uri="{FF2B5EF4-FFF2-40B4-BE49-F238E27FC236}">
                  <a16:creationId xmlns:a16="http://schemas.microsoft.com/office/drawing/2014/main" id="{AAF967DD-B033-4FFD-A96A-3517EC026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599" y="3925611"/>
              <a:ext cx="711098" cy="71109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AB43A1-DB09-403D-8145-3BD9B73A4E24}"/>
                </a:ext>
              </a:extLst>
            </p:cNvPr>
            <p:cNvSpPr txBox="1"/>
            <p:nvPr/>
          </p:nvSpPr>
          <p:spPr>
            <a:xfrm>
              <a:off x="939697" y="4104377"/>
              <a:ext cx="2372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ym typeface="Wingdings" panose="05000000000000000000" pitchFamily="2" charset="2"/>
                </a:rPr>
                <a:t></a:t>
              </a:r>
              <a:r>
                <a:rPr lang="en-GB" dirty="0">
                  <a:sym typeface="Wingdings" panose="05000000000000000000" pitchFamily="2" charset="2"/>
                </a:rPr>
                <a:t> </a:t>
              </a:r>
              <a:r>
                <a:rPr lang="en-GB" sz="1400" dirty="0">
                  <a:sym typeface="Wingdings" panose="05000000000000000000" pitchFamily="2" charset="2"/>
                </a:rPr>
                <a:t>Nordic data set</a:t>
              </a:r>
              <a:endParaRPr lang="en-GB" dirty="0"/>
            </a:p>
          </p:txBody>
        </p:sp>
      </p:grpSp>
      <p:pic>
        <p:nvPicPr>
          <p:cNvPr id="18" name="Picture 17" descr="Qr code&#10;&#10;Description automatically generated">
            <a:extLst>
              <a:ext uri="{FF2B5EF4-FFF2-40B4-BE49-F238E27FC236}">
                <a16:creationId xmlns:a16="http://schemas.microsoft.com/office/drawing/2014/main" id="{3F2B9344-F4CD-49A0-A2FF-54C172E70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301" y="3925609"/>
            <a:ext cx="711099" cy="7110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6A0A428-CB8B-40C7-90FC-C091F502D70C}"/>
              </a:ext>
            </a:extLst>
          </p:cNvPr>
          <p:cNvSpPr txBox="1"/>
          <p:nvPr/>
        </p:nvSpPr>
        <p:spPr>
          <a:xfrm>
            <a:off x="5541577" y="4096492"/>
            <a:ext cx="2667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Great Britain data set </a:t>
            </a:r>
            <a:r>
              <a:rPr lang="en-GB" sz="1400" dirty="0">
                <a:sym typeface="Wingdings" panose="05000000000000000000" pitchFamily="2" charset="2"/>
              </a:rPr>
              <a:t>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295197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A244-6EFF-4945-8193-06117E3F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Benchmarking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44235-5679-4578-9605-34A335070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Compare the 7% MAPE from the time-series model and the MAPE of the explanatory model on the Nordic data set.</a:t>
            </a:r>
          </a:p>
          <a:p>
            <a:endParaRPr lang="en-GB" dirty="0"/>
          </a:p>
          <a:p>
            <a:r>
              <a:rPr lang="en-GB" dirty="0"/>
              <a:t>Use the same test set (31</a:t>
            </a:r>
            <a:r>
              <a:rPr lang="en-GB" baseline="30000" dirty="0"/>
              <a:t>st</a:t>
            </a:r>
            <a:r>
              <a:rPr lang="en-GB" dirty="0"/>
              <a:t> January 2018) for a direct comparison.</a:t>
            </a:r>
          </a:p>
          <a:p>
            <a:endParaRPr lang="en-GB" dirty="0"/>
          </a:p>
          <a:p>
            <a:r>
              <a:rPr lang="en-GB" dirty="0"/>
              <a:t>Comparison is suitable because there is little variation in inertial energy over the course of an hour.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A0C4D-65D3-4604-8B19-AA86C6BD3B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Inertia Forecasting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3722A-71C5-473C-A539-2B04A35718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03.12.2021</a:t>
            </a:r>
          </a:p>
        </p:txBody>
      </p:sp>
    </p:spTree>
    <p:extLst>
      <p:ext uri="{BB962C8B-B14F-4D97-AF65-F5344CB8AC3E}">
        <p14:creationId xmlns:p14="http://schemas.microsoft.com/office/powerpoint/2010/main" val="1932513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9FFD-A1D5-49FB-8B2F-B54A4D60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Benchmarking Results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A3224D5-0AA6-4D1D-B96D-E4FAA75FDA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107331"/>
              </p:ext>
            </p:extLst>
          </p:nvPr>
        </p:nvGraphicFramePr>
        <p:xfrm>
          <a:off x="457200" y="1760538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128">
                  <a:extLst>
                    <a:ext uri="{9D8B030D-6E8A-4147-A177-3AD203B41FA5}">
                      <a16:colId xmlns:a16="http://schemas.microsoft.com/office/drawing/2014/main" val="996313468"/>
                    </a:ext>
                  </a:extLst>
                </a:gridCol>
                <a:gridCol w="3405117">
                  <a:extLst>
                    <a:ext uri="{9D8B030D-6E8A-4147-A177-3AD203B41FA5}">
                      <a16:colId xmlns:a16="http://schemas.microsoft.com/office/drawing/2014/main" val="899177053"/>
                    </a:ext>
                  </a:extLst>
                </a:gridCol>
                <a:gridCol w="1999397">
                  <a:extLst>
                    <a:ext uri="{9D8B030D-6E8A-4147-A177-3AD203B41FA5}">
                      <a16:colId xmlns:a16="http://schemas.microsoft.com/office/drawing/2014/main" val="2770673169"/>
                    </a:ext>
                  </a:extLst>
                </a:gridCol>
                <a:gridCol w="1473958">
                  <a:extLst>
                    <a:ext uri="{9D8B030D-6E8A-4147-A177-3AD203B41FA5}">
                      <a16:colId xmlns:a16="http://schemas.microsoft.com/office/drawing/2014/main" val="2829493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Test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Test MAPE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622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Time-series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  <a:r>
                        <a:rPr lang="en-GB" sz="1400" baseline="30000" dirty="0"/>
                        <a:t>st</a:t>
                      </a:r>
                      <a:r>
                        <a:rPr lang="en-GB" sz="1400" dirty="0"/>
                        <a:t> January 2018 – 30</a:t>
                      </a:r>
                      <a:r>
                        <a:rPr lang="en-GB" sz="1400" baseline="30000" dirty="0"/>
                        <a:t>th</a:t>
                      </a:r>
                      <a:r>
                        <a:rPr lang="en-GB" sz="1400" dirty="0"/>
                        <a:t> January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31</a:t>
                      </a:r>
                      <a:r>
                        <a:rPr lang="en-GB" sz="1400" baseline="30000" dirty="0"/>
                        <a:t>st</a:t>
                      </a:r>
                      <a:r>
                        <a:rPr lang="en-GB" sz="1400" dirty="0"/>
                        <a:t> January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56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Explanatory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31</a:t>
                      </a:r>
                      <a:r>
                        <a:rPr lang="en-GB" sz="1400" baseline="30000" dirty="0"/>
                        <a:t>st</a:t>
                      </a:r>
                      <a:r>
                        <a:rPr lang="en-GB" sz="1400" dirty="0"/>
                        <a:t> January 2017 – 30</a:t>
                      </a:r>
                      <a:r>
                        <a:rPr lang="en-GB" sz="1400" baseline="30000" dirty="0"/>
                        <a:t>th</a:t>
                      </a:r>
                      <a:r>
                        <a:rPr lang="en-GB" sz="1400" dirty="0"/>
                        <a:t> January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31</a:t>
                      </a:r>
                      <a:r>
                        <a:rPr lang="en-GB" sz="1400" baseline="30000" dirty="0"/>
                        <a:t>st</a:t>
                      </a:r>
                      <a:r>
                        <a:rPr lang="en-GB" sz="1400" dirty="0"/>
                        <a:t> January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326926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15D9C-C3E3-41B0-8013-7E98C66AFD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Inertia Forecasting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FDB49C-9663-473B-8B38-9C9993A6EF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03.12.2021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0F4FF7-F365-414D-AC0B-90DBB192E4BA}"/>
              </a:ext>
            </a:extLst>
          </p:cNvPr>
          <p:cNvSpPr txBox="1"/>
          <p:nvPr/>
        </p:nvSpPr>
        <p:spPr>
          <a:xfrm>
            <a:off x="457200" y="3275463"/>
            <a:ext cx="339947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Explanatory model outperforms time-series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Explanatory model generalizable to other energy systems.</a:t>
            </a:r>
          </a:p>
          <a:p>
            <a:endParaRPr lang="en-GB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585D784-5B1C-4E05-9F3E-9D6111332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011757"/>
              </p:ext>
            </p:extLst>
          </p:nvPr>
        </p:nvGraphicFramePr>
        <p:xfrm>
          <a:off x="3970635" y="3275463"/>
          <a:ext cx="4716165" cy="86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338">
                  <a:extLst>
                    <a:ext uri="{9D8B030D-6E8A-4147-A177-3AD203B41FA5}">
                      <a16:colId xmlns:a16="http://schemas.microsoft.com/office/drawing/2014/main" val="2257990258"/>
                    </a:ext>
                  </a:extLst>
                </a:gridCol>
                <a:gridCol w="1921772">
                  <a:extLst>
                    <a:ext uri="{9D8B030D-6E8A-4147-A177-3AD203B41FA5}">
                      <a16:colId xmlns:a16="http://schemas.microsoft.com/office/drawing/2014/main" val="3825784621"/>
                    </a:ext>
                  </a:extLst>
                </a:gridCol>
                <a:gridCol w="1572055">
                  <a:extLst>
                    <a:ext uri="{9D8B030D-6E8A-4147-A177-3AD203B41FA5}">
                      <a16:colId xmlns:a16="http://schemas.microsoft.com/office/drawing/2014/main" val="396849547"/>
                    </a:ext>
                  </a:extLst>
                </a:gridCol>
              </a:tblGrid>
              <a:tr h="286900">
                <a:tc>
                  <a:txBody>
                    <a:bodyPr/>
                    <a:lstStyle/>
                    <a:p>
                      <a:r>
                        <a:rPr lang="en-GB" sz="1400" dirty="0"/>
                        <a:t>Case study</a:t>
                      </a:r>
                    </a:p>
                  </a:txBody>
                  <a:tcPr marL="70742" marR="70742" marT="35371" marB="353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Training MAPE (%)</a:t>
                      </a:r>
                    </a:p>
                  </a:txBody>
                  <a:tcPr marL="70742" marR="70742" marT="35371" marB="353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Test MAPE (%)</a:t>
                      </a:r>
                    </a:p>
                  </a:txBody>
                  <a:tcPr marL="70742" marR="70742" marT="35371" marB="35371"/>
                </a:tc>
                <a:extLst>
                  <a:ext uri="{0D108BD9-81ED-4DB2-BD59-A6C34878D82A}">
                    <a16:rowId xmlns:a16="http://schemas.microsoft.com/office/drawing/2014/main" val="3921585045"/>
                  </a:ext>
                </a:extLst>
              </a:tr>
              <a:tr h="286900">
                <a:tc>
                  <a:txBody>
                    <a:bodyPr/>
                    <a:lstStyle/>
                    <a:p>
                      <a:r>
                        <a:rPr lang="en-GB" sz="1400" dirty="0"/>
                        <a:t>Great Britain</a:t>
                      </a:r>
                    </a:p>
                  </a:txBody>
                  <a:tcPr marL="70742" marR="70742" marT="35371" marB="353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4.2</a:t>
                      </a:r>
                    </a:p>
                  </a:txBody>
                  <a:tcPr marL="70742" marR="70742" marT="35371" marB="353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4.7</a:t>
                      </a:r>
                    </a:p>
                  </a:txBody>
                  <a:tcPr marL="70742" marR="70742" marT="35371" marB="35371"/>
                </a:tc>
                <a:extLst>
                  <a:ext uri="{0D108BD9-81ED-4DB2-BD59-A6C34878D82A}">
                    <a16:rowId xmlns:a16="http://schemas.microsoft.com/office/drawing/2014/main" val="1244092653"/>
                  </a:ext>
                </a:extLst>
              </a:tr>
              <a:tr h="286900">
                <a:tc>
                  <a:txBody>
                    <a:bodyPr/>
                    <a:lstStyle/>
                    <a:p>
                      <a:r>
                        <a:rPr lang="en-GB" sz="1400" dirty="0"/>
                        <a:t>Nordic</a:t>
                      </a:r>
                    </a:p>
                  </a:txBody>
                  <a:tcPr marL="70742" marR="70742" marT="35371" marB="353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4.3</a:t>
                      </a:r>
                    </a:p>
                  </a:txBody>
                  <a:tcPr marL="70742" marR="70742" marT="35371" marB="353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4.5</a:t>
                      </a:r>
                    </a:p>
                  </a:txBody>
                  <a:tcPr marL="70742" marR="70742" marT="35371" marB="35371"/>
                </a:tc>
                <a:extLst>
                  <a:ext uri="{0D108BD9-81ED-4DB2-BD59-A6C34878D82A}">
                    <a16:rowId xmlns:a16="http://schemas.microsoft.com/office/drawing/2014/main" val="103196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979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61F8D8-3261-4C8B-A9E1-AF31293D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BA45A9-AB82-4427-8DE3-CBBC304CD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400" dirty="0"/>
              <a:t>Background &amp; Motivation</a:t>
            </a:r>
          </a:p>
          <a:p>
            <a:endParaRPr lang="en-GB" sz="1400" dirty="0"/>
          </a:p>
          <a:p>
            <a:r>
              <a:rPr lang="en-GB" sz="1400" b="1" dirty="0"/>
              <a:t>Current work</a:t>
            </a:r>
          </a:p>
          <a:p>
            <a:pPr lvl="1"/>
            <a:r>
              <a:rPr lang="en-GB" sz="1400" dirty="0"/>
              <a:t>Explanatory model</a:t>
            </a:r>
          </a:p>
          <a:p>
            <a:pPr lvl="1">
              <a:buClrTx/>
            </a:pPr>
            <a:r>
              <a:rPr lang="en-GB" sz="1400" dirty="0"/>
              <a:t>Benchmarking</a:t>
            </a:r>
          </a:p>
          <a:p>
            <a:pPr lvl="1">
              <a:buClrTx/>
            </a:pPr>
            <a:r>
              <a:rPr lang="en-GB" sz="1400" b="1" dirty="0"/>
              <a:t>Spatial-Temporal Considerations </a:t>
            </a:r>
          </a:p>
          <a:p>
            <a:pPr lvl="1">
              <a:buClr>
                <a:schemeClr val="bg2"/>
              </a:buClr>
            </a:pPr>
            <a:r>
              <a:rPr lang="en-GB" sz="1400" dirty="0">
                <a:solidFill>
                  <a:schemeClr val="bg2"/>
                </a:solidFill>
              </a:rPr>
              <a:t>Feature Development</a:t>
            </a:r>
          </a:p>
          <a:p>
            <a:endParaRPr lang="en-GB" sz="1400" dirty="0"/>
          </a:p>
          <a:p>
            <a:pPr>
              <a:buClr>
                <a:schemeClr val="bg2"/>
              </a:buClr>
            </a:pPr>
            <a:r>
              <a:rPr lang="en-GB" sz="1400" dirty="0">
                <a:solidFill>
                  <a:schemeClr val="bg2"/>
                </a:solidFill>
              </a:rPr>
              <a:t>Future work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5C70138-215F-4C24-92C5-0D03A893EC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Inertia Forecasting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2D14016-8BD4-4811-BBF8-EA02CE03CD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03.12.2021</a:t>
            </a:r>
          </a:p>
        </p:txBody>
      </p:sp>
    </p:spTree>
    <p:extLst>
      <p:ext uri="{BB962C8B-B14F-4D97-AF65-F5344CB8AC3E}">
        <p14:creationId xmlns:p14="http://schemas.microsoft.com/office/powerpoint/2010/main" val="2144442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F825A7-9575-46D9-B330-53ACA8378F33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GB" sz="1400" dirty="0"/>
              <a:t>How is the accuracy of the model affected by the duration of training data?</a:t>
            </a:r>
          </a:p>
          <a:p>
            <a:endParaRPr lang="en-GB" sz="1400" b="1" dirty="0"/>
          </a:p>
          <a:p>
            <a:r>
              <a:rPr lang="en-GB" sz="1400" b="1" dirty="0"/>
              <a:t>Using a longer duration of training data found to have a negligible effect.</a:t>
            </a:r>
          </a:p>
          <a:p>
            <a:endParaRPr lang="en-GB" sz="1400" dirty="0"/>
          </a:p>
          <a:p>
            <a:r>
              <a:rPr lang="en-GB" sz="1400" dirty="0"/>
              <a:t>Best performing model (highlighted) used as base case for spatial granularity investigation and additional feature development.</a:t>
            </a:r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3C972-0C39-41A3-ACE1-DE71CF265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Temporal Dependency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F2DB2CBD-0164-4C8C-AE9E-BE8B3957811A}"/>
              </a:ext>
            </a:extLst>
          </p:cNvPr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559958753"/>
              </p:ext>
            </p:extLst>
          </p:nvPr>
        </p:nvGraphicFramePr>
        <p:xfrm>
          <a:off x="4735513" y="1760538"/>
          <a:ext cx="395128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095">
                  <a:extLst>
                    <a:ext uri="{9D8B030D-6E8A-4147-A177-3AD203B41FA5}">
                      <a16:colId xmlns:a16="http://schemas.microsoft.com/office/drawing/2014/main" val="500328047"/>
                    </a:ext>
                  </a:extLst>
                </a:gridCol>
                <a:gridCol w="1317095">
                  <a:extLst>
                    <a:ext uri="{9D8B030D-6E8A-4147-A177-3AD203B41FA5}">
                      <a16:colId xmlns:a16="http://schemas.microsoft.com/office/drawing/2014/main" val="504808112"/>
                    </a:ext>
                  </a:extLst>
                </a:gridCol>
                <a:gridCol w="1317095">
                  <a:extLst>
                    <a:ext uri="{9D8B030D-6E8A-4147-A177-3AD203B41FA5}">
                      <a16:colId xmlns:a16="http://schemas.microsoft.com/office/drawing/2014/main" val="2073676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Training Set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Training MAPE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Test MAPE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3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1 year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4.539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4.420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795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2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4.320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4.505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973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3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4.197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4.862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178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4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4.426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4.553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261725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B5127-73A9-4134-B645-E5FE9773F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Inertia Forecasting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33F36-2AED-4598-A068-211D4D5AE1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03.12.2021</a:t>
            </a:r>
          </a:p>
        </p:txBody>
      </p:sp>
    </p:spTree>
    <p:extLst>
      <p:ext uri="{BB962C8B-B14F-4D97-AF65-F5344CB8AC3E}">
        <p14:creationId xmlns:p14="http://schemas.microsoft.com/office/powerpoint/2010/main" val="2752694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B322-3710-4247-984E-814D02AD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Spatial Granularity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81ADD-FC94-4FC2-91C4-A802D420C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Method 1: </a:t>
            </a:r>
            <a:r>
              <a:rPr lang="en-GB" dirty="0"/>
              <a:t>Forecast inertia in East Denmark, Norway, Finland, and Sweden separately and aggregating results.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Method 2: </a:t>
            </a:r>
            <a:r>
              <a:rPr lang="en-GB" dirty="0"/>
              <a:t>Use data from individual countries as features instead of data from whole of Nordic.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Method 1 performed well; method 2 performed poorly.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803D3-96DF-490E-88AA-EA7767A58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Inertia Forecasting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B6306-11DB-43E1-90D8-FDF94F4DAE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03.12.2021</a:t>
            </a:r>
          </a:p>
        </p:txBody>
      </p:sp>
    </p:spTree>
    <p:extLst>
      <p:ext uri="{BB962C8B-B14F-4D97-AF65-F5344CB8AC3E}">
        <p14:creationId xmlns:p14="http://schemas.microsoft.com/office/powerpoint/2010/main" val="2654592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D9A4-B78C-4D8E-AD47-E527CA9F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1: forecast countries separately &amp; aggregate.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8988C-7C12-4D99-8C60-5F8014530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2.6% (approximately 5000 MVAs) reduction in training MAPE.</a:t>
            </a:r>
          </a:p>
          <a:p>
            <a:endParaRPr lang="en-GB" sz="1800" dirty="0"/>
          </a:p>
          <a:p>
            <a:r>
              <a:rPr lang="en-GB" sz="1800" dirty="0"/>
              <a:t>3.6% (approximately 7000 MVAs) reduction in test MAPE.</a:t>
            </a:r>
          </a:p>
          <a:p>
            <a:endParaRPr lang="en-GB" dirty="0"/>
          </a:p>
          <a:p>
            <a:r>
              <a:rPr lang="en-GB" sz="1800" dirty="0"/>
              <a:t>Feature characteristics vary greatly between countries (e.g. Sweden has no solar power).</a:t>
            </a:r>
          </a:p>
          <a:p>
            <a:endParaRPr lang="en-GB" dirty="0"/>
          </a:p>
          <a:p>
            <a:r>
              <a:rPr lang="en-GB" sz="1800" dirty="0"/>
              <a:t>Does not depend on holidays specific to region.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9EC3B-AE98-4C85-90E5-678B6CF574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Inertia Forecasting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E282F2-0268-45E9-B3BD-A002B979EF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03.12.2021</a:t>
            </a:r>
          </a:p>
        </p:txBody>
      </p:sp>
    </p:spTree>
    <p:extLst>
      <p:ext uri="{BB962C8B-B14F-4D97-AF65-F5344CB8AC3E}">
        <p14:creationId xmlns:p14="http://schemas.microsoft.com/office/powerpoint/2010/main" val="308506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61F8D8-3261-4C8B-A9E1-AF31293D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BA45A9-AB82-4427-8DE3-CBBC304CD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400" b="1" dirty="0"/>
              <a:t>Background &amp; Motivation</a:t>
            </a:r>
          </a:p>
          <a:p>
            <a:endParaRPr lang="en-GB" sz="1400" dirty="0"/>
          </a:p>
          <a:p>
            <a:pPr>
              <a:buClr>
                <a:schemeClr val="bg2"/>
              </a:buClr>
            </a:pPr>
            <a:r>
              <a:rPr lang="en-GB" sz="1400" dirty="0">
                <a:solidFill>
                  <a:schemeClr val="bg2"/>
                </a:solidFill>
              </a:rPr>
              <a:t>Current work</a:t>
            </a:r>
          </a:p>
          <a:p>
            <a:pPr lvl="1"/>
            <a:r>
              <a:rPr lang="en-GB" sz="1400" dirty="0">
                <a:solidFill>
                  <a:schemeClr val="bg2"/>
                </a:solidFill>
              </a:rPr>
              <a:t>Explanatory model</a:t>
            </a:r>
          </a:p>
          <a:p>
            <a:pPr lvl="1"/>
            <a:r>
              <a:rPr lang="en-GB" sz="1400" dirty="0">
                <a:solidFill>
                  <a:schemeClr val="bg2"/>
                </a:solidFill>
              </a:rPr>
              <a:t>Benchmarking</a:t>
            </a:r>
          </a:p>
          <a:p>
            <a:pPr lvl="1"/>
            <a:r>
              <a:rPr lang="en-GB" sz="1400" dirty="0">
                <a:solidFill>
                  <a:schemeClr val="bg2"/>
                </a:solidFill>
              </a:rPr>
              <a:t>Spatial-Temporal Considerations </a:t>
            </a:r>
          </a:p>
          <a:p>
            <a:pPr lvl="1"/>
            <a:r>
              <a:rPr lang="en-GB" sz="1400" dirty="0">
                <a:solidFill>
                  <a:schemeClr val="bg2"/>
                </a:solidFill>
              </a:rPr>
              <a:t>Feature Development</a:t>
            </a:r>
          </a:p>
          <a:p>
            <a:endParaRPr lang="en-GB" sz="14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GB" sz="1400" dirty="0">
                <a:solidFill>
                  <a:schemeClr val="bg2"/>
                </a:solidFill>
              </a:rPr>
              <a:t>Future work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5C70138-215F-4C24-92C5-0D03A893EC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Inertia Forecasting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2D14016-8BD4-4811-BBF8-EA02CE03CD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03.12.2021</a:t>
            </a:r>
          </a:p>
        </p:txBody>
      </p:sp>
    </p:spTree>
    <p:extLst>
      <p:ext uri="{BB962C8B-B14F-4D97-AF65-F5344CB8AC3E}">
        <p14:creationId xmlns:p14="http://schemas.microsoft.com/office/powerpoint/2010/main" val="1278626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61F8D8-3261-4C8B-A9E1-AF31293D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BA45A9-AB82-4427-8DE3-CBBC304CD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400" dirty="0"/>
              <a:t>Background &amp; Motivation</a:t>
            </a:r>
          </a:p>
          <a:p>
            <a:endParaRPr lang="en-GB" sz="1400" dirty="0"/>
          </a:p>
          <a:p>
            <a:r>
              <a:rPr lang="en-GB" sz="1400" b="1" dirty="0"/>
              <a:t>Current work</a:t>
            </a:r>
          </a:p>
          <a:p>
            <a:pPr lvl="1"/>
            <a:r>
              <a:rPr lang="en-GB" sz="1400" dirty="0"/>
              <a:t>Explanatory model</a:t>
            </a:r>
          </a:p>
          <a:p>
            <a:pPr lvl="1">
              <a:buClrTx/>
            </a:pPr>
            <a:r>
              <a:rPr lang="en-GB" sz="1400" dirty="0"/>
              <a:t>Benchmarking</a:t>
            </a:r>
          </a:p>
          <a:p>
            <a:pPr lvl="1">
              <a:buClrTx/>
            </a:pPr>
            <a:r>
              <a:rPr lang="en-GB" sz="1400" dirty="0"/>
              <a:t>Spatial-Temporal Considerations </a:t>
            </a:r>
          </a:p>
          <a:p>
            <a:pPr lvl="1">
              <a:buClrTx/>
            </a:pPr>
            <a:r>
              <a:rPr lang="en-GB" sz="1400" b="1" dirty="0"/>
              <a:t>Feature Development</a:t>
            </a:r>
          </a:p>
          <a:p>
            <a:endParaRPr lang="en-GB" sz="1400" dirty="0"/>
          </a:p>
          <a:p>
            <a:pPr>
              <a:buClr>
                <a:schemeClr val="bg2"/>
              </a:buClr>
            </a:pPr>
            <a:r>
              <a:rPr lang="en-GB" sz="1400" dirty="0">
                <a:solidFill>
                  <a:schemeClr val="bg2"/>
                </a:solidFill>
              </a:rPr>
              <a:t>Future work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5C70138-215F-4C24-92C5-0D03A893EC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Inertia Forecasting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2D14016-8BD4-4811-BBF8-EA02CE03CD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03.12.2021</a:t>
            </a:r>
          </a:p>
        </p:txBody>
      </p:sp>
    </p:spTree>
    <p:extLst>
      <p:ext uri="{BB962C8B-B14F-4D97-AF65-F5344CB8AC3E}">
        <p14:creationId xmlns:p14="http://schemas.microsoft.com/office/powerpoint/2010/main" val="4056857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683CB0E-E1DA-47BD-8783-1394E076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Development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70FC94-FCA8-4256-AC28-241C6A40C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Adaptation to Nordic data set.</a:t>
            </a:r>
          </a:p>
          <a:p>
            <a:endParaRPr lang="en-GB" dirty="0"/>
          </a:p>
          <a:p>
            <a:r>
              <a:rPr lang="en-GB" dirty="0"/>
              <a:t>Introducing monthly interaction variable on the national demand forecast.</a:t>
            </a:r>
          </a:p>
          <a:p>
            <a:endParaRPr lang="en-GB" dirty="0"/>
          </a:p>
          <a:p>
            <a:r>
              <a:rPr lang="en-GB" dirty="0"/>
              <a:t>Introducing inertia from hydropower feature.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0E45407-030E-4A26-B583-F86658802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Inertia Forecasting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DA91F4-6333-45F2-94C0-6DD50D34C5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03.12.2021</a:t>
            </a:r>
          </a:p>
        </p:txBody>
      </p:sp>
    </p:spTree>
    <p:extLst>
      <p:ext uri="{BB962C8B-B14F-4D97-AF65-F5344CB8AC3E}">
        <p14:creationId xmlns:p14="http://schemas.microsoft.com/office/powerpoint/2010/main" val="3294857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063FC3BB-32A7-4571-A900-113364CBBF12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1838561049"/>
              </p:ext>
            </p:extLst>
          </p:nvPr>
        </p:nvGraphicFramePr>
        <p:xfrm>
          <a:off x="457198" y="2550871"/>
          <a:ext cx="4114802" cy="1662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353">
                  <a:extLst>
                    <a:ext uri="{9D8B030D-6E8A-4147-A177-3AD203B41FA5}">
                      <a16:colId xmlns:a16="http://schemas.microsoft.com/office/drawing/2014/main" val="2869741673"/>
                    </a:ext>
                  </a:extLst>
                </a:gridCol>
                <a:gridCol w="1014166">
                  <a:extLst>
                    <a:ext uri="{9D8B030D-6E8A-4147-A177-3AD203B41FA5}">
                      <a16:colId xmlns:a16="http://schemas.microsoft.com/office/drawing/2014/main" val="3409354053"/>
                    </a:ext>
                  </a:extLst>
                </a:gridCol>
                <a:gridCol w="1033543">
                  <a:extLst>
                    <a:ext uri="{9D8B030D-6E8A-4147-A177-3AD203B41FA5}">
                      <a16:colId xmlns:a16="http://schemas.microsoft.com/office/drawing/2014/main" val="694673590"/>
                    </a:ext>
                  </a:extLst>
                </a:gridCol>
                <a:gridCol w="1162740">
                  <a:extLst>
                    <a:ext uri="{9D8B030D-6E8A-4147-A177-3AD203B41FA5}">
                      <a16:colId xmlns:a16="http://schemas.microsoft.com/office/drawing/2014/main" val="4135539557"/>
                    </a:ext>
                  </a:extLst>
                </a:gridCol>
              </a:tblGrid>
              <a:tr h="391664">
                <a:tc>
                  <a:txBody>
                    <a:bodyPr/>
                    <a:lstStyle/>
                    <a:p>
                      <a:r>
                        <a:rPr lang="en-GB" sz="1000" dirty="0"/>
                        <a:t>Training Set Length</a:t>
                      </a:r>
                    </a:p>
                  </a:txBody>
                  <a:tcPr marL="78333" marR="78333" marT="39166" marB="3916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Training MAPE (%)</a:t>
                      </a:r>
                    </a:p>
                  </a:txBody>
                  <a:tcPr marL="78333" marR="78333" marT="39166" marB="3916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Test MAPE (%)</a:t>
                      </a:r>
                    </a:p>
                  </a:txBody>
                  <a:tcPr marL="78333" marR="78333" marT="39166" marB="3916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Benchmark Test MAPE (%)</a:t>
                      </a:r>
                    </a:p>
                  </a:txBody>
                  <a:tcPr marL="78333" marR="78333" marT="39166" marB="39166"/>
                </a:tc>
                <a:extLst>
                  <a:ext uri="{0D108BD9-81ED-4DB2-BD59-A6C34878D82A}">
                    <a16:rowId xmlns:a16="http://schemas.microsoft.com/office/drawing/2014/main" val="1496390371"/>
                  </a:ext>
                </a:extLst>
              </a:tr>
              <a:tr h="317683">
                <a:tc>
                  <a:txBody>
                    <a:bodyPr/>
                    <a:lstStyle/>
                    <a:p>
                      <a:r>
                        <a:rPr lang="en-GB" sz="1000" dirty="0"/>
                        <a:t>1 year</a:t>
                      </a:r>
                    </a:p>
                  </a:txBody>
                  <a:tcPr marL="78333" marR="78333" marT="39166" marB="3916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3.553</a:t>
                      </a:r>
                    </a:p>
                  </a:txBody>
                  <a:tcPr marL="78333" marR="78333" marT="39166" marB="3916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7.700</a:t>
                      </a:r>
                    </a:p>
                  </a:txBody>
                  <a:tcPr marL="78333" marR="78333" marT="39166" marB="3916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4.420</a:t>
                      </a:r>
                    </a:p>
                  </a:txBody>
                  <a:tcPr marL="78333" marR="78333" marT="39166" marB="39166"/>
                </a:tc>
                <a:extLst>
                  <a:ext uri="{0D108BD9-81ED-4DB2-BD59-A6C34878D82A}">
                    <a16:rowId xmlns:a16="http://schemas.microsoft.com/office/drawing/2014/main" val="3884601158"/>
                  </a:ext>
                </a:extLst>
              </a:tr>
              <a:tr h="317683">
                <a:tc>
                  <a:txBody>
                    <a:bodyPr/>
                    <a:lstStyle/>
                    <a:p>
                      <a:r>
                        <a:rPr lang="en-GB" sz="1000" dirty="0"/>
                        <a:t>2 years</a:t>
                      </a:r>
                    </a:p>
                  </a:txBody>
                  <a:tcPr marL="78333" marR="78333" marT="39166" marB="39166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3.600</a:t>
                      </a:r>
                    </a:p>
                  </a:txBody>
                  <a:tcPr marL="78333" marR="78333" marT="39166" marB="39166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3.870</a:t>
                      </a:r>
                    </a:p>
                  </a:txBody>
                  <a:tcPr marL="78333" marR="78333" marT="39166" marB="39166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4.505</a:t>
                      </a:r>
                    </a:p>
                  </a:txBody>
                  <a:tcPr marL="78333" marR="78333" marT="39166" marB="39166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31821"/>
                  </a:ext>
                </a:extLst>
              </a:tr>
              <a:tr h="317683">
                <a:tc>
                  <a:txBody>
                    <a:bodyPr/>
                    <a:lstStyle/>
                    <a:p>
                      <a:r>
                        <a:rPr lang="en-GB" sz="1000" dirty="0"/>
                        <a:t>3 years</a:t>
                      </a:r>
                    </a:p>
                  </a:txBody>
                  <a:tcPr marL="78333" marR="78333" marT="39166" marB="3916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3.447</a:t>
                      </a:r>
                    </a:p>
                  </a:txBody>
                  <a:tcPr marL="78333" marR="78333" marT="39166" marB="3916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4.572</a:t>
                      </a:r>
                    </a:p>
                  </a:txBody>
                  <a:tcPr marL="78333" marR="78333" marT="39166" marB="3916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4.862</a:t>
                      </a:r>
                    </a:p>
                  </a:txBody>
                  <a:tcPr marL="78333" marR="78333" marT="39166" marB="39166"/>
                </a:tc>
                <a:extLst>
                  <a:ext uri="{0D108BD9-81ED-4DB2-BD59-A6C34878D82A}">
                    <a16:rowId xmlns:a16="http://schemas.microsoft.com/office/drawing/2014/main" val="923791460"/>
                  </a:ext>
                </a:extLst>
              </a:tr>
              <a:tr h="317683">
                <a:tc>
                  <a:txBody>
                    <a:bodyPr/>
                    <a:lstStyle/>
                    <a:p>
                      <a:r>
                        <a:rPr lang="en-GB" sz="1000" dirty="0"/>
                        <a:t>4 years</a:t>
                      </a:r>
                    </a:p>
                  </a:txBody>
                  <a:tcPr marL="78333" marR="78333" marT="39166" marB="3916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3.679</a:t>
                      </a:r>
                    </a:p>
                  </a:txBody>
                  <a:tcPr marL="78333" marR="78333" marT="39166" marB="3916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4.115</a:t>
                      </a:r>
                    </a:p>
                  </a:txBody>
                  <a:tcPr marL="78333" marR="78333" marT="39166" marB="3916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4.553</a:t>
                      </a:r>
                    </a:p>
                  </a:txBody>
                  <a:tcPr marL="78333" marR="78333" marT="39166" marB="39166"/>
                </a:tc>
                <a:extLst>
                  <a:ext uri="{0D108BD9-81ED-4DB2-BD59-A6C34878D82A}">
                    <a16:rowId xmlns:a16="http://schemas.microsoft.com/office/drawing/2014/main" val="30976875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1A2EF05-2F63-404B-B259-D09D18066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Monthly Interaction Variable</a:t>
            </a:r>
          </a:p>
        </p:txBody>
      </p:sp>
      <p:pic>
        <p:nvPicPr>
          <p:cNvPr id="10" name="Picture Placeholder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941F2ABA-21BB-4EB8-BA41-2C0F4082DE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" r="20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B73628-55DD-4380-80EA-1C4B609115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Boxplots of day-ahead national demand forecast grouped by month.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3764D-A765-4886-8691-C2B18A010C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Inertia Forecasting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A8068B-422C-4A3E-9890-3F9638158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03.12.2021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39EEC-C069-45C9-A71F-28D1DBDBF51E}"/>
              </a:ext>
            </a:extLst>
          </p:cNvPr>
          <p:cNvSpPr txBox="1"/>
          <p:nvPr/>
        </p:nvSpPr>
        <p:spPr>
          <a:xfrm>
            <a:off x="457200" y="1699146"/>
            <a:ext cx="39512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The monthly interaction variable improves accuracy but needs at least 2 years worth of data to be well-tuned.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BF77B5-4FBE-487E-8C70-23EF1E96A63A}"/>
              </a:ext>
            </a:extLst>
          </p:cNvPr>
          <p:cNvSpPr txBox="1"/>
          <p:nvPr/>
        </p:nvSpPr>
        <p:spPr>
          <a:xfrm>
            <a:off x="302698" y="4749355"/>
            <a:ext cx="85228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0" i="0" dirty="0">
                <a:effectLst/>
                <a:latin typeface="Arial" panose="020B0604020202020204" pitchFamily="34" charset="0"/>
              </a:rPr>
              <a:t>Modelling framework for estimating impacts of climate change on electricity demand at regional level: Case of </a:t>
            </a:r>
            <a:r>
              <a:rPr lang="en-GB" sz="1100" dirty="0">
                <a:latin typeface="Arial" panose="020B0604020202020204" pitchFamily="34" charset="0"/>
              </a:rPr>
              <a:t>G</a:t>
            </a:r>
            <a:r>
              <a:rPr lang="en-GB" sz="1100" b="0" i="0" dirty="0">
                <a:effectLst/>
                <a:latin typeface="Arial" panose="020B0604020202020204" pitchFamily="34" charset="0"/>
              </a:rPr>
              <a:t>reece., </a:t>
            </a:r>
            <a:r>
              <a:rPr lang="en-GB" sz="1100" b="0" i="0" dirty="0" err="1">
                <a:effectLst/>
                <a:latin typeface="Arial" panose="020B0604020202020204" pitchFamily="34" charset="0"/>
              </a:rPr>
              <a:t>Mirasgedis</a:t>
            </a:r>
            <a:r>
              <a:rPr lang="en-GB" sz="1100" b="0" i="0" dirty="0">
                <a:effectLst/>
                <a:latin typeface="Arial" panose="020B0604020202020204" pitchFamily="34" charset="0"/>
              </a:rPr>
              <a:t> et al., 48(5):1737–1750, may 2007.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634453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A72FAE6F-4306-4D83-BFEA-0D917F0C23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" r="20"/>
          <a:stretch>
            <a:fillRect/>
          </a:stretch>
        </p:blipFill>
        <p:spPr>
          <a:xfrm>
            <a:off x="3279226" y="1496598"/>
            <a:ext cx="6022429" cy="301268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46DCA7-FDD0-4E74-934C-F700C92889A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1" y="1759936"/>
            <a:ext cx="3050628" cy="2613435"/>
          </a:xfrm>
        </p:spPr>
        <p:txBody>
          <a:bodyPr/>
          <a:lstStyle/>
          <a:p>
            <a:r>
              <a:rPr lang="en-GB" sz="1400" dirty="0"/>
              <a:t>Majority of generation in the Nordic comes from hydropower.</a:t>
            </a:r>
          </a:p>
          <a:p>
            <a:endParaRPr lang="en-GB" sz="1400" dirty="0"/>
          </a:p>
          <a:p>
            <a:r>
              <a:rPr lang="en-GB" sz="1400" b="1" dirty="0"/>
              <a:t>Using hydropower from the previous day as a feature has a negligible impact.</a:t>
            </a:r>
          </a:p>
          <a:p>
            <a:endParaRPr lang="en-GB" sz="1400" dirty="0"/>
          </a:p>
          <a:p>
            <a:r>
              <a:rPr lang="en-GB" sz="1400" dirty="0"/>
              <a:t>Potential reason: contribution of inertia from hydropower already covered under inertia from the previous day feature.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2EF05-2F63-404B-B259-D09D18066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Hydropower Feature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4CB27F-AB29-40FD-ACA5-C070C89170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70886" y="4159418"/>
            <a:ext cx="4763210" cy="427906"/>
          </a:xfrm>
        </p:spPr>
        <p:txBody>
          <a:bodyPr/>
          <a:lstStyle/>
          <a:p>
            <a:r>
              <a:rPr lang="en-GB" dirty="0"/>
              <a:t>Inertial energy from hydropower in the Nordic between July 2016 and January 2020 decomposed into a trend component, a seasonal component, and a residual component.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3764D-A765-4886-8691-C2B18A010C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Inertia Forecasting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A8068B-422C-4A3E-9890-3F9638158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03.12.2021</a:t>
            </a:r>
          </a:p>
        </p:txBody>
      </p:sp>
    </p:spTree>
    <p:extLst>
      <p:ext uri="{BB962C8B-B14F-4D97-AF65-F5344CB8AC3E}">
        <p14:creationId xmlns:p14="http://schemas.microsoft.com/office/powerpoint/2010/main" val="1583421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EC4B22B-7524-452A-B2CD-E1690A08B12B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GB" sz="1400" dirty="0"/>
              <a:t>Replace forecasted values with real-time values</a:t>
            </a:r>
          </a:p>
          <a:p>
            <a:endParaRPr lang="en-GB" sz="1400" dirty="0"/>
          </a:p>
          <a:p>
            <a:r>
              <a:rPr lang="en-GB" sz="1400" b="1" dirty="0"/>
              <a:t>Feature forecast errors have a negligible impact (~100 MVAs)</a:t>
            </a:r>
          </a:p>
          <a:p>
            <a:endParaRPr lang="en-GB" sz="1400" dirty="0"/>
          </a:p>
          <a:p>
            <a:r>
              <a:rPr lang="en-GB" sz="1400" dirty="0"/>
              <a:t>The impact may increase as more renewables are introduced.</a:t>
            </a:r>
          </a:p>
          <a:p>
            <a:endParaRPr lang="en-GB" sz="1400" dirty="0"/>
          </a:p>
          <a:p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3E6E388-815F-4AAD-98F8-54B36D2C8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Impact of feature forecast errors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1984272B-FB16-496C-AFE2-A57A585A847C}"/>
              </a:ext>
            </a:extLst>
          </p:cNvPr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1744876495"/>
              </p:ext>
            </p:extLst>
          </p:nvPr>
        </p:nvGraphicFramePr>
        <p:xfrm>
          <a:off x="4509118" y="1754736"/>
          <a:ext cx="408961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787">
                  <a:extLst>
                    <a:ext uri="{9D8B030D-6E8A-4147-A177-3AD203B41FA5}">
                      <a16:colId xmlns:a16="http://schemas.microsoft.com/office/drawing/2014/main" val="1818064601"/>
                    </a:ext>
                  </a:extLst>
                </a:gridCol>
                <a:gridCol w="2496827">
                  <a:extLst>
                    <a:ext uri="{9D8B030D-6E8A-4147-A177-3AD203B41FA5}">
                      <a16:colId xmlns:a16="http://schemas.microsoft.com/office/drawing/2014/main" val="71578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Forecast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MAPE/</a:t>
                      </a:r>
                      <a:r>
                        <a:rPr lang="en-GB" sz="1400" dirty="0" err="1"/>
                        <a:t>sMAPE</a:t>
                      </a:r>
                      <a:r>
                        <a:rPr lang="en-GB" sz="1400" dirty="0"/>
                        <a:t>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48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National 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52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Wind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6 (2020), 11-13 (2016-2019)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6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Solar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46821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EA59E-DAD8-4630-A11E-BD95A38382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Inertia Forecasting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2EE35CC-DACA-4B93-8B7B-0E9B7E7374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03.12.2021</a:t>
            </a:r>
          </a:p>
        </p:txBody>
      </p:sp>
    </p:spTree>
    <p:extLst>
      <p:ext uri="{BB962C8B-B14F-4D97-AF65-F5344CB8AC3E}">
        <p14:creationId xmlns:p14="http://schemas.microsoft.com/office/powerpoint/2010/main" val="1518106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61F8D8-3261-4C8B-A9E1-AF31293D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BA45A9-AB82-4427-8DE3-CBBC304CD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400" dirty="0"/>
              <a:t>Background &amp; Motivation</a:t>
            </a:r>
          </a:p>
          <a:p>
            <a:endParaRPr lang="en-GB" sz="1400" dirty="0"/>
          </a:p>
          <a:p>
            <a:r>
              <a:rPr lang="en-GB" sz="1400" dirty="0"/>
              <a:t>Current work</a:t>
            </a:r>
          </a:p>
          <a:p>
            <a:pPr lvl="1"/>
            <a:r>
              <a:rPr lang="en-GB" sz="1400" dirty="0"/>
              <a:t>Explanatory model</a:t>
            </a:r>
          </a:p>
          <a:p>
            <a:pPr lvl="1"/>
            <a:r>
              <a:rPr lang="en-GB" sz="1400" dirty="0"/>
              <a:t>Benchmarking</a:t>
            </a:r>
          </a:p>
          <a:p>
            <a:pPr lvl="1"/>
            <a:r>
              <a:rPr lang="en-GB" sz="1400" dirty="0"/>
              <a:t>Spatial-Temporal Considerations </a:t>
            </a:r>
          </a:p>
          <a:p>
            <a:pPr lvl="1"/>
            <a:r>
              <a:rPr lang="en-GB" sz="1400" dirty="0"/>
              <a:t>Feature Development</a:t>
            </a:r>
          </a:p>
          <a:p>
            <a:endParaRPr lang="en-GB" sz="1400" dirty="0"/>
          </a:p>
          <a:p>
            <a:r>
              <a:rPr lang="en-GB" sz="1400" b="1" dirty="0"/>
              <a:t>Future work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5C70138-215F-4C24-92C5-0D03A893EC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Inertia Forecasting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2D14016-8BD4-4811-BBF8-EA02CE03CD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03.12.2021</a:t>
            </a:r>
          </a:p>
        </p:txBody>
      </p:sp>
    </p:spTree>
    <p:extLst>
      <p:ext uri="{BB962C8B-B14F-4D97-AF65-F5344CB8AC3E}">
        <p14:creationId xmlns:p14="http://schemas.microsoft.com/office/powerpoint/2010/main" val="903656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8512-BCF7-4A7A-A42B-73E70B05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Unique challenges in inertia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265FE-BD71-4121-8CA5-762263AD3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	</a:t>
            </a:r>
            <a:r>
              <a:rPr lang="en-GB" sz="1400" dirty="0"/>
              <a:t>    Limited ground truth data.</a:t>
            </a:r>
          </a:p>
          <a:p>
            <a:pPr lvl="2"/>
            <a:r>
              <a:rPr lang="en-GB" sz="1400" dirty="0"/>
              <a:t>Approximate estimation techniques</a:t>
            </a:r>
          </a:p>
          <a:p>
            <a:pPr lvl="2"/>
            <a:r>
              <a:rPr lang="en-GB" sz="1400" dirty="0"/>
              <a:t>Small data set size</a:t>
            </a:r>
          </a:p>
          <a:p>
            <a:pPr lvl="2"/>
            <a:r>
              <a:rPr lang="en-GB" sz="1400" dirty="0"/>
              <a:t>Some sources of inertia not directly monitored by system operators</a:t>
            </a:r>
          </a:p>
          <a:p>
            <a:pPr marL="457200" lvl="1" indent="0">
              <a:buNone/>
            </a:pPr>
            <a:r>
              <a:rPr lang="en-GB" sz="2000" dirty="0"/>
              <a:t>   </a:t>
            </a:r>
            <a:r>
              <a:rPr lang="en-GB" sz="1400" dirty="0"/>
              <a:t>Must be able to deal with decreasing trend (non-stationarities).</a:t>
            </a:r>
            <a:endParaRPr lang="en-GB" sz="20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	    Less understanding of the features that contribute to inertia.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	    Conservative- system operators risk averse.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A2A55-28C4-4DA0-AAFE-D0C895E05A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Inertia Forecasting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0E16F2-36E1-406C-8D09-BF2BD80862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03.12.2021</a:t>
            </a:r>
          </a:p>
        </p:txBody>
      </p:sp>
      <p:pic>
        <p:nvPicPr>
          <p:cNvPr id="7" name="Graphic 6" descr="Disk with solid fill">
            <a:extLst>
              <a:ext uri="{FF2B5EF4-FFF2-40B4-BE49-F238E27FC236}">
                <a16:creationId xmlns:a16="http://schemas.microsoft.com/office/drawing/2014/main" id="{6A08F749-3C9A-4238-AE8F-A5EFAC3B1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753" y="1632438"/>
            <a:ext cx="551063" cy="551063"/>
          </a:xfrm>
          <a:prstGeom prst="rect">
            <a:avLst/>
          </a:prstGeom>
        </p:spPr>
      </p:pic>
      <p:pic>
        <p:nvPicPr>
          <p:cNvPr id="9" name="Graphic 8" descr="Thought with solid fill">
            <a:extLst>
              <a:ext uri="{FF2B5EF4-FFF2-40B4-BE49-F238E27FC236}">
                <a16:creationId xmlns:a16="http://schemas.microsoft.com/office/drawing/2014/main" id="{DFCB0DF5-D64A-4E0F-A88A-39A4480509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200" y="3338605"/>
            <a:ext cx="503384" cy="503384"/>
          </a:xfrm>
          <a:prstGeom prst="rect">
            <a:avLst/>
          </a:prstGeom>
        </p:spPr>
      </p:pic>
      <p:pic>
        <p:nvPicPr>
          <p:cNvPr id="11" name="Graphic 10" descr="Periodic Graph with solid fill">
            <a:extLst>
              <a:ext uri="{FF2B5EF4-FFF2-40B4-BE49-F238E27FC236}">
                <a16:creationId xmlns:a16="http://schemas.microsoft.com/office/drawing/2014/main" id="{8CC9EA4D-81F3-432E-B030-605E77A5A1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8753" y="3855988"/>
            <a:ext cx="503384" cy="503384"/>
          </a:xfrm>
          <a:prstGeom prst="rect">
            <a:avLst/>
          </a:prstGeom>
        </p:spPr>
      </p:pic>
      <p:pic>
        <p:nvPicPr>
          <p:cNvPr id="13" name="Graphic 12" descr="Downward trend graph with solid fill">
            <a:extLst>
              <a:ext uri="{FF2B5EF4-FFF2-40B4-BE49-F238E27FC236}">
                <a16:creationId xmlns:a16="http://schemas.microsoft.com/office/drawing/2014/main" id="{5A13835B-E558-41D5-BACB-7708C16695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200" y="2772324"/>
            <a:ext cx="503385" cy="5033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7ABC297-EFC5-4B14-8598-038B632A6D51}"/>
              </a:ext>
            </a:extLst>
          </p:cNvPr>
          <p:cNvSpPr txBox="1"/>
          <p:nvPr/>
        </p:nvSpPr>
        <p:spPr>
          <a:xfrm>
            <a:off x="302004" y="4758058"/>
            <a:ext cx="8384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Inertia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forecasting: A system operation perspective, Heylen &amp; Teng, </a:t>
            </a:r>
            <a:r>
              <a:rPr lang="en-GB" sz="10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2020; 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Challenges and opportunities of available </a:t>
            </a:r>
            <a:r>
              <a:rPr lang="en-US" sz="1000" dirty="0"/>
              <a:t>inertia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estimation methods from a system operation perspective, Heylen et al., </a:t>
            </a:r>
            <a:r>
              <a:rPr lang="en-US" sz="10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Renewable and Sustainable Energy Reviews, </a:t>
            </a:r>
            <a:r>
              <a:rPr lang="en-US" sz="10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2021</a:t>
            </a:r>
            <a:endParaRPr lang="en-GB" sz="1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89D983-4F6B-4C5D-A9A7-27D7F5C9926C}"/>
              </a:ext>
            </a:extLst>
          </p:cNvPr>
          <p:cNvCxnSpPr/>
          <p:nvPr/>
        </p:nvCxnSpPr>
        <p:spPr>
          <a:xfrm>
            <a:off x="4671325" y="4065926"/>
            <a:ext cx="952237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67492D-DBCE-46A6-84F2-98E8263DC562}"/>
              </a:ext>
            </a:extLst>
          </p:cNvPr>
          <p:cNvSpPr txBox="1"/>
          <p:nvPr/>
        </p:nvSpPr>
        <p:spPr>
          <a:xfrm>
            <a:off x="5664551" y="3884623"/>
            <a:ext cx="272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Probabilistic Models</a:t>
            </a:r>
          </a:p>
        </p:txBody>
      </p:sp>
    </p:spTree>
    <p:extLst>
      <p:ext uri="{BB962C8B-B14F-4D97-AF65-F5344CB8AC3E}">
        <p14:creationId xmlns:p14="http://schemas.microsoft.com/office/powerpoint/2010/main" val="243747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92B2-E428-4662-ADA3-DCB102A3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Gaussian Parametric Probabilistic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0A3B9-17D7-4B48-9BB6-298A0A221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Deterministic forecast with a Gaussian error:</a:t>
            </a:r>
          </a:p>
          <a:p>
            <a:pPr lvl="1"/>
            <a:r>
              <a:rPr lang="en-GB" dirty="0"/>
              <a:t>Predicted value is the mean,</a:t>
            </a:r>
          </a:p>
          <a:p>
            <a:pPr lvl="1"/>
            <a:r>
              <a:rPr lang="en-GB" dirty="0"/>
              <a:t>Standard deviation is assumed to be constant and is estimated using the training data.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Improved performance compared to the benchmark autoregressive models.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Used as a benchmark for the non-parametric probabilistic model.</a:t>
            </a:r>
          </a:p>
          <a:p>
            <a:endParaRPr lang="en-GB" sz="1800" dirty="0"/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1E2C1-CF17-422A-8679-C70654ED88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Inertia Forecasting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48BF47-AEC9-4E6F-B81A-C0F14FF983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03.12.2021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30453-745B-41BE-9266-56EB9CAA5D98}"/>
              </a:ext>
            </a:extLst>
          </p:cNvPr>
          <p:cNvSpPr txBox="1"/>
          <p:nvPr/>
        </p:nvSpPr>
        <p:spPr>
          <a:xfrm>
            <a:off x="457200" y="4825543"/>
            <a:ext cx="75962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Probabilistic Model for Day-ahead Inertia Forecasting, Heylen et al., </a:t>
            </a:r>
            <a:r>
              <a:rPr lang="en-GB" sz="1100" i="1" dirty="0">
                <a:solidFill>
                  <a:srgbClr val="000000"/>
                </a:solidFill>
                <a:latin typeface="Arial" panose="020B0604020202020204" pitchFamily="34" charset="0"/>
              </a:rPr>
              <a:t>IEEE Transactions on Power Systems, </a:t>
            </a:r>
            <a:r>
              <a:rPr lang="en-GB" sz="1100" dirty="0">
                <a:solidFill>
                  <a:srgbClr val="000000"/>
                </a:solidFill>
                <a:latin typeface="Arial" panose="020B0604020202020204" pitchFamily="34" charset="0"/>
              </a:rPr>
              <a:t>2022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48082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9FBC-D6C1-449F-940E-67A55337EE2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1" y="1646692"/>
            <a:ext cx="3444766" cy="2613435"/>
          </a:xfrm>
        </p:spPr>
        <p:txBody>
          <a:bodyPr/>
          <a:lstStyle/>
          <a:p>
            <a:r>
              <a:rPr lang="en-GB" sz="1400" dirty="0"/>
              <a:t>Quantile regression: predict a series of quantiles and combine in a piecewise manner.</a:t>
            </a:r>
          </a:p>
          <a:p>
            <a:pPr lvl="1"/>
            <a:r>
              <a:rPr lang="en-GB" sz="1400" dirty="0"/>
              <a:t>Allows skewness of distribution to be considered. </a:t>
            </a:r>
          </a:p>
          <a:p>
            <a:r>
              <a:rPr lang="en-GB" sz="1400" dirty="0"/>
              <a:t>Good calibration in the bulk of the distribution but deviation in the extremities:</a:t>
            </a:r>
          </a:p>
          <a:p>
            <a:pPr lvl="1"/>
            <a:r>
              <a:rPr lang="en-GB" sz="1400" dirty="0"/>
              <a:t>Hybrid model: quantile regression + parametric extremity modelling</a:t>
            </a:r>
          </a:p>
          <a:p>
            <a:pPr lvl="1"/>
            <a:r>
              <a:rPr lang="en-GB" sz="1400" dirty="0"/>
              <a:t>Generalized Pareto Distribution to model extremities (3% upper and lower quantiles).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75825-AFEA-4464-9F9B-908B07B5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Non-Parametric Probabilistic Model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57575-113C-4363-8BC0-D6294D4776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Inertia Forecasting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5D0B0-727E-4A48-A1EC-3236D4E171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03.12.2021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EDAE4E-A1B7-4DA1-A3E8-FE6BA373DB75}"/>
              </a:ext>
            </a:extLst>
          </p:cNvPr>
          <p:cNvSpPr txBox="1"/>
          <p:nvPr/>
        </p:nvSpPr>
        <p:spPr>
          <a:xfrm>
            <a:off x="457200" y="4825543"/>
            <a:ext cx="75962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Probabilistic Model for Day-ahead Inertia Forecasting, Heylen et al., </a:t>
            </a:r>
            <a:r>
              <a:rPr lang="en-GB" sz="1100" i="1" dirty="0">
                <a:solidFill>
                  <a:srgbClr val="000000"/>
                </a:solidFill>
                <a:latin typeface="Arial" panose="020B0604020202020204" pitchFamily="34" charset="0"/>
              </a:rPr>
              <a:t>IEEE Transactions on Power Systems, </a:t>
            </a:r>
            <a:r>
              <a:rPr lang="en-GB" sz="1100" dirty="0">
                <a:solidFill>
                  <a:srgbClr val="000000"/>
                </a:solidFill>
                <a:latin typeface="Arial" panose="020B0604020202020204" pitchFamily="34" charset="0"/>
              </a:rPr>
              <a:t>2022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GB" sz="11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5A6E9B-D6B4-4F45-A5D8-7760746DC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936" y="1816321"/>
            <a:ext cx="3140434" cy="22741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B5CE12-B6A0-44CA-B800-7502BBADC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935" y="1816320"/>
            <a:ext cx="3251633" cy="22741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3FA1F8-3273-436D-A287-782B16E877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5640" y="1816322"/>
            <a:ext cx="3294527" cy="227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5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3E59CD6-61DC-48B8-B17F-90620438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7E64F58-1D61-4375-BFD3-19B08B141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Explore how to use the inertia forecasts, especially the probabilistic forecast, in an operational context</a:t>
            </a:r>
          </a:p>
          <a:p>
            <a:endParaRPr lang="en-GB" dirty="0"/>
          </a:p>
          <a:p>
            <a:r>
              <a:rPr lang="en-GB" dirty="0"/>
              <a:t>Take into account congestion on the transmission lines (using reconciliation forecasting)</a:t>
            </a:r>
          </a:p>
          <a:p>
            <a:endParaRPr lang="en-GB" dirty="0"/>
          </a:p>
          <a:p>
            <a:r>
              <a:rPr lang="en-GB" dirty="0"/>
              <a:t>Consider privacy-preserving techniques (e.g. federated learning) to encourage sharing of embedded unit data for forecasting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D41586-AD22-4DD0-821A-C9DC2EC00A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Inertia Forecasting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5AD3D45-AB03-48F0-8A29-90D0C78653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03.12.2021</a:t>
            </a:r>
          </a:p>
        </p:txBody>
      </p:sp>
    </p:spTree>
    <p:extLst>
      <p:ext uri="{BB962C8B-B14F-4D97-AF65-F5344CB8AC3E}">
        <p14:creationId xmlns:p14="http://schemas.microsoft.com/office/powerpoint/2010/main" val="143397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5850-0142-42E8-B87A-A290B19A2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power system inertia?</a:t>
            </a:r>
          </a:p>
        </p:txBody>
      </p:sp>
      <p:pic>
        <p:nvPicPr>
          <p:cNvPr id="7" name="Content Placeholder 6" descr="Wind Turbines with solid fill">
            <a:extLst>
              <a:ext uri="{FF2B5EF4-FFF2-40B4-BE49-F238E27FC236}">
                <a16:creationId xmlns:a16="http://schemas.microsoft.com/office/drawing/2014/main" id="{ABB4641C-C0C8-48D2-9ED6-3749A2C02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5513" y="3174494"/>
            <a:ext cx="670379" cy="67037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37B23-A1D2-4DB2-8568-6223566CD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Inertia Forecasting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969F81-19AE-4BC6-97C8-E4828E384E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03.12.2021</a:t>
            </a:r>
          </a:p>
        </p:txBody>
      </p:sp>
      <p:pic>
        <p:nvPicPr>
          <p:cNvPr id="13" name="Graphic 12" descr="Solar Panels with solid fill">
            <a:extLst>
              <a:ext uri="{FF2B5EF4-FFF2-40B4-BE49-F238E27FC236}">
                <a16:creationId xmlns:a16="http://schemas.microsoft.com/office/drawing/2014/main" id="{51FD9351-FFDB-40FC-B2ED-9F051853A9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1078" y="3174494"/>
            <a:ext cx="670379" cy="670379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70408999-AE17-4277-960C-D08B15AC9DCB}"/>
              </a:ext>
            </a:extLst>
          </p:cNvPr>
          <p:cNvGrpSpPr/>
          <p:nvPr/>
        </p:nvGrpSpPr>
        <p:grpSpPr>
          <a:xfrm>
            <a:off x="6949532" y="2476049"/>
            <a:ext cx="1873128" cy="618598"/>
            <a:chOff x="455151" y="2574279"/>
            <a:chExt cx="2809880" cy="927959"/>
          </a:xfrm>
        </p:grpSpPr>
        <p:pic>
          <p:nvPicPr>
            <p:cNvPr id="11" name="Graphic 10" descr="Power Plant with solid fill">
              <a:extLst>
                <a:ext uri="{FF2B5EF4-FFF2-40B4-BE49-F238E27FC236}">
                  <a16:creationId xmlns:a16="http://schemas.microsoft.com/office/drawing/2014/main" id="{88FFE05B-33CB-4A07-AC7D-AC15B6DCC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55151" y="2587838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Atom with solid fill">
              <a:extLst>
                <a:ext uri="{FF2B5EF4-FFF2-40B4-BE49-F238E27FC236}">
                  <a16:creationId xmlns:a16="http://schemas.microsoft.com/office/drawing/2014/main" id="{2FD88F52-75DA-474B-A665-A8036FF29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02891" y="2574279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Hydropower with solid fill">
              <a:extLst>
                <a:ext uri="{FF2B5EF4-FFF2-40B4-BE49-F238E27FC236}">
                  <a16:creationId xmlns:a16="http://schemas.microsoft.com/office/drawing/2014/main" id="{C8999A49-5F6B-40A2-A477-0690F10C2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350631" y="2587838"/>
              <a:ext cx="914400" cy="9144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88CBC0-36A6-48A1-BB54-27BC99C1313E}"/>
              </a:ext>
            </a:extLst>
          </p:cNvPr>
          <p:cNvGrpSpPr/>
          <p:nvPr/>
        </p:nvGrpSpPr>
        <p:grpSpPr>
          <a:xfrm>
            <a:off x="379926" y="1609105"/>
            <a:ext cx="945691" cy="945691"/>
            <a:chOff x="3966151" y="1261537"/>
            <a:chExt cx="1803426" cy="1803426"/>
          </a:xfrm>
        </p:grpSpPr>
        <p:pic>
          <p:nvPicPr>
            <p:cNvPr id="9" name="Graphic 8" descr="Single gear with solid fill">
              <a:extLst>
                <a:ext uri="{FF2B5EF4-FFF2-40B4-BE49-F238E27FC236}">
                  <a16:creationId xmlns:a16="http://schemas.microsoft.com/office/drawing/2014/main" id="{4E4CCC0A-9EF8-465B-B332-A78D6D1F5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410664" y="1728299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Refresh with solid fill">
              <a:extLst>
                <a:ext uri="{FF2B5EF4-FFF2-40B4-BE49-F238E27FC236}">
                  <a16:creationId xmlns:a16="http://schemas.microsoft.com/office/drawing/2014/main" id="{EC097425-26F2-4CED-8287-B0B341762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966151" y="1261537"/>
              <a:ext cx="1803426" cy="1803426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3D72FE6-8B27-41B3-9EB2-E435E0DF5370}"/>
              </a:ext>
            </a:extLst>
          </p:cNvPr>
          <p:cNvSpPr txBox="1"/>
          <p:nvPr/>
        </p:nvSpPr>
        <p:spPr>
          <a:xfrm>
            <a:off x="1115892" y="1890529"/>
            <a:ext cx="749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sz="1400" dirty="0"/>
              <a:t>Produced by the rotation of generators that are connected synchronously to the grid.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6A5DD7-6F93-405F-B7CA-87A39BC94B1E}"/>
              </a:ext>
            </a:extLst>
          </p:cNvPr>
          <p:cNvSpPr txBox="1"/>
          <p:nvPr/>
        </p:nvSpPr>
        <p:spPr>
          <a:xfrm>
            <a:off x="445513" y="2636968"/>
            <a:ext cx="6597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Examples of generators that produce inertia: coal-powered, nuclear, hydropower.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C0B7BA-60C4-4E55-B6C4-A55963B06C27}"/>
              </a:ext>
            </a:extLst>
          </p:cNvPr>
          <p:cNvSpPr txBox="1"/>
          <p:nvPr/>
        </p:nvSpPr>
        <p:spPr>
          <a:xfrm>
            <a:off x="1841457" y="3355794"/>
            <a:ext cx="6926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Renewable energy sources do not contribute inertia to the system.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D28FBF-F432-409E-80B3-7B36716773BE}"/>
              </a:ext>
            </a:extLst>
          </p:cNvPr>
          <p:cNvSpPr txBox="1"/>
          <p:nvPr/>
        </p:nvSpPr>
        <p:spPr>
          <a:xfrm>
            <a:off x="302004" y="4758058"/>
            <a:ext cx="8384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Inertia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forecasting: A system operation perspective, Heylen &amp; Teng, </a:t>
            </a:r>
            <a:r>
              <a:rPr lang="en-GB" sz="10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2020; 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Challenges and opportunities of available </a:t>
            </a:r>
            <a:r>
              <a:rPr lang="en-US" sz="1000" dirty="0"/>
              <a:t>inertia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estimation methods from a system operation perspective, Heylen et al., </a:t>
            </a:r>
            <a:r>
              <a:rPr lang="en-US" sz="10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Renewable and Sustainable Energy Reviews, </a:t>
            </a:r>
            <a:r>
              <a:rPr lang="en-US" sz="10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2021</a:t>
            </a:r>
            <a:endParaRPr lang="en-GB" sz="1000" dirty="0"/>
          </a:p>
        </p:txBody>
      </p:sp>
      <p:pic>
        <p:nvPicPr>
          <p:cNvPr id="18" name="Graphic 17" descr="Downward trend graph with solid fill">
            <a:extLst>
              <a:ext uri="{FF2B5EF4-FFF2-40B4-BE49-F238E27FC236}">
                <a16:creationId xmlns:a16="http://schemas.microsoft.com/office/drawing/2014/main" id="{1AC856A0-8F79-40B3-9C94-AA752BCC3FB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209019" y="3820153"/>
            <a:ext cx="720027" cy="720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D5604B-173C-448E-951C-3786E56E8503}"/>
              </a:ext>
            </a:extLst>
          </p:cNvPr>
          <p:cNvSpPr txBox="1"/>
          <p:nvPr/>
        </p:nvSpPr>
        <p:spPr>
          <a:xfrm>
            <a:off x="548640" y="4026279"/>
            <a:ext cx="632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Inertia levels have been decreasing over the last decade.</a:t>
            </a:r>
          </a:p>
        </p:txBody>
      </p:sp>
    </p:spTree>
    <p:extLst>
      <p:ext uri="{BB962C8B-B14F-4D97-AF65-F5344CB8AC3E}">
        <p14:creationId xmlns:p14="http://schemas.microsoft.com/office/powerpoint/2010/main" val="22024937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4D9B-4AE6-4F54-8D97-EEFDA64AB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22538-9CE6-4AC3-816B-F40C36E89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400" dirty="0"/>
              <a:t>Inertia forecasting is required due to an increased amount of renewable energy sources in power systems.</a:t>
            </a:r>
          </a:p>
          <a:p>
            <a:endParaRPr lang="en-GB" sz="1400" dirty="0"/>
          </a:p>
          <a:p>
            <a:r>
              <a:rPr lang="en-GB" sz="1400" dirty="0"/>
              <a:t>Work on inertia forecasting is limited, particularly in the area of benchmarking.</a:t>
            </a:r>
          </a:p>
          <a:p>
            <a:endParaRPr lang="en-GB" sz="1400" dirty="0"/>
          </a:p>
          <a:p>
            <a:r>
              <a:rPr lang="en-GB" sz="1400" dirty="0"/>
              <a:t>The explanatory model outperforms the time-series forecast model on the Nordic case study.</a:t>
            </a:r>
          </a:p>
          <a:p>
            <a:endParaRPr lang="en-GB" sz="1400" dirty="0"/>
          </a:p>
          <a:p>
            <a:r>
              <a:rPr lang="en-GB" sz="1400" dirty="0"/>
              <a:t>Taking a more spatially granular approach improves results.</a:t>
            </a:r>
          </a:p>
          <a:p>
            <a:endParaRPr lang="en-GB" sz="1400" dirty="0"/>
          </a:p>
          <a:p>
            <a:r>
              <a:rPr lang="en-GB" sz="1400" dirty="0"/>
              <a:t>Including a monthly interaction variable on the day-ahead national demand forecast improves results.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5953F-DA1E-4ECC-BF98-F602112B6C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Inertia Forecasting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39FED-C2A2-4301-9792-5C790D89A1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03.12.2021</a:t>
            </a:r>
          </a:p>
        </p:txBody>
      </p:sp>
    </p:spTree>
    <p:extLst>
      <p:ext uri="{BB962C8B-B14F-4D97-AF65-F5344CB8AC3E}">
        <p14:creationId xmlns:p14="http://schemas.microsoft.com/office/powerpoint/2010/main" val="7935756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8711-25C6-4AE1-ADB3-A68FB5F2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59B2D-6AC3-4BF4-BA5F-CB4DD4328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100" dirty="0"/>
              <a:t>Inertia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forecasting: A system operation perspective, Heylen &amp; Teng, </a:t>
            </a:r>
            <a:r>
              <a:rPr lang="en-GB" sz="11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</a:t>
            </a:r>
          </a:p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Challenges and opportunities of available </a:t>
            </a:r>
            <a:r>
              <a:rPr lang="en-US" sz="1100" dirty="0"/>
              <a:t>inertia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estimation methods from a system operation perspective, Heylen et al., </a:t>
            </a:r>
            <a:r>
              <a:rPr lang="en-US" sz="11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Renewable and Sustainable Energy Reviews, </a:t>
            </a:r>
            <a:r>
              <a:rPr lang="en-US" sz="11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2021</a:t>
            </a:r>
          </a:p>
          <a:p>
            <a:r>
              <a:rPr lang="en-GB" sz="1100" dirty="0"/>
              <a:t>Du &amp; </a:t>
            </a:r>
            <a:r>
              <a:rPr lang="en-GB" sz="1100" dirty="0" err="1"/>
              <a:t>Matevosyan</a:t>
            </a:r>
            <a:r>
              <a:rPr lang="en-GB" sz="1100" dirty="0"/>
              <a:t>, </a:t>
            </a:r>
            <a:r>
              <a:rPr lang="en-US" sz="1100" dirty="0"/>
              <a:t>Forecast system inertia condition and its impact to integrate more renewables. IEEE Trans. Smart Grid 2018;9(2):1531–3. </a:t>
            </a:r>
            <a:endParaRPr lang="en-GB" sz="1100" dirty="0"/>
          </a:p>
          <a:p>
            <a:r>
              <a:rPr lang="en-GB" sz="1100" dirty="0"/>
              <a:t>D2.3: lessons learned from monitoring &amp; forecasting KPIs on impact of PE penetration. Wilson et al., H2020 MIGRATE project; 2018 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Probabilistic Model for Day-ahead Inertia Forecasting, Heylen et al., </a:t>
            </a:r>
            <a:r>
              <a:rPr lang="en-GB" sz="1100" i="1" dirty="0">
                <a:solidFill>
                  <a:srgbClr val="000000"/>
                </a:solidFill>
                <a:latin typeface="Arial" panose="020B0604020202020204" pitchFamily="34" charset="0"/>
              </a:rPr>
              <a:t>IEEE Transactions on Power Systems, </a:t>
            </a:r>
            <a:r>
              <a:rPr lang="en-GB" sz="1100" dirty="0">
                <a:solidFill>
                  <a:srgbClr val="000000"/>
                </a:solidFill>
                <a:latin typeface="Arial" panose="020B0604020202020204" pitchFamily="34" charset="0"/>
              </a:rPr>
              <a:t>2022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Short-term Kinetic Energy Forecast using a Structural Time Series Model: Study Case of Nordic Power System, Gonzalez-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Longatt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et al., </a:t>
            </a:r>
            <a:r>
              <a:rPr lang="en-GB" sz="11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 International Conference on Smart Systems and Technologies (SST), IEEE, </a:t>
            </a:r>
            <a:r>
              <a:rPr lang="en-GB" sz="11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</a:t>
            </a:r>
          </a:p>
          <a:p>
            <a:r>
              <a:rPr lang="en-GB" sz="1100" dirty="0"/>
              <a:t>Future system inertia. </a:t>
            </a:r>
            <a:r>
              <a:rPr lang="en-GB" sz="1100" dirty="0" err="1"/>
              <a:t>Ørum</a:t>
            </a:r>
            <a:r>
              <a:rPr lang="en-GB" sz="1100" dirty="0"/>
              <a:t> et al. Technical report, ENTSO-E, 2015</a:t>
            </a:r>
          </a:p>
          <a:p>
            <a:r>
              <a:rPr lang="en-GB" sz="1100" dirty="0"/>
              <a:t>Measuring effective area inertia to determine fast-acting frequency response requirements. Wilson et al., International Journal of Electrical Power &amp; Energy Systems, 113:1–8, 2019.</a:t>
            </a:r>
          </a:p>
          <a:p>
            <a:r>
              <a:rPr lang="en-GB" sz="1100" b="0" i="0" dirty="0">
                <a:effectLst/>
                <a:latin typeface="Arial" panose="020B0604020202020204" pitchFamily="34" charset="0"/>
              </a:rPr>
              <a:t>Modelling framework for estimating impacts of climate change on electricity demand at regional level: Case of </a:t>
            </a:r>
            <a:r>
              <a:rPr lang="en-GB" sz="1100" dirty="0">
                <a:latin typeface="Arial" panose="020B0604020202020204" pitchFamily="34" charset="0"/>
              </a:rPr>
              <a:t>G</a:t>
            </a:r>
            <a:r>
              <a:rPr lang="en-GB" sz="1100" b="0" i="0" dirty="0">
                <a:effectLst/>
                <a:latin typeface="Arial" panose="020B0604020202020204" pitchFamily="34" charset="0"/>
              </a:rPr>
              <a:t>reece., </a:t>
            </a:r>
            <a:r>
              <a:rPr lang="en-GB" sz="1100" b="0" i="0" dirty="0" err="1">
                <a:effectLst/>
                <a:latin typeface="Arial" panose="020B0604020202020204" pitchFamily="34" charset="0"/>
              </a:rPr>
              <a:t>Mirasgedis</a:t>
            </a:r>
            <a:r>
              <a:rPr lang="en-GB" sz="1100" b="0" i="0" dirty="0">
                <a:effectLst/>
                <a:latin typeface="Arial" panose="020B0604020202020204" pitchFamily="34" charset="0"/>
              </a:rPr>
              <a:t> et al., 48(5):1737–1750, may 2007.</a:t>
            </a:r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ECA2B-99D5-4930-B55A-B8FD8B8D79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Inertia Forecasting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CDC29E-DC9D-4156-B61C-3FF26DEEC2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03.12.2021</a:t>
            </a:r>
          </a:p>
        </p:txBody>
      </p:sp>
    </p:spTree>
    <p:extLst>
      <p:ext uri="{BB962C8B-B14F-4D97-AF65-F5344CB8AC3E}">
        <p14:creationId xmlns:p14="http://schemas.microsoft.com/office/powerpoint/2010/main" val="368159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111E-5379-4FA6-9327-1773CD85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power system inertia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172F1-DFCE-4326-8D27-B81D08807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127" y="1759936"/>
            <a:ext cx="3156256" cy="2613435"/>
          </a:xfrm>
        </p:spPr>
        <p:txBody>
          <a:bodyPr/>
          <a:lstStyle/>
          <a:p>
            <a:pPr marL="0" indent="0">
              <a:buNone/>
            </a:pPr>
            <a:r>
              <a:rPr lang="en-GB" sz="1400" dirty="0"/>
              <a:t>Risk of frequency instabilities due to power imbalances.	</a:t>
            </a:r>
          </a:p>
          <a:p>
            <a:pPr marL="0" indent="0">
              <a:buNone/>
            </a:pPr>
            <a:r>
              <a:rPr lang="en-GB" sz="1400" dirty="0"/>
              <a:t>		 </a:t>
            </a:r>
          </a:p>
          <a:p>
            <a:pPr marL="0" indent="0">
              <a:buNone/>
            </a:pPr>
            <a:r>
              <a:rPr lang="en-GB" sz="1400" dirty="0"/>
              <a:t>System operators have less time to react to imbalances.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Measuring/forecasting the inertia important for decision-making.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65FE6-9242-4CFA-A1DE-72A098CB4B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Inertia Forecasting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73C13-B349-4B4F-8E5B-1EA9550DC7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03.12.2021</a:t>
            </a:r>
          </a:p>
        </p:txBody>
      </p:sp>
      <p:pic>
        <p:nvPicPr>
          <p:cNvPr id="15" name="Graphic 14" descr="Scales of justice with solid fill">
            <a:extLst>
              <a:ext uri="{FF2B5EF4-FFF2-40B4-BE49-F238E27FC236}">
                <a16:creationId xmlns:a16="http://schemas.microsoft.com/office/drawing/2014/main" id="{AB155399-8CEE-4C3D-ABA5-3D900750D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243" y="1630920"/>
            <a:ext cx="484786" cy="484786"/>
          </a:xfrm>
          <a:prstGeom prst="rect">
            <a:avLst/>
          </a:prstGeom>
        </p:spPr>
      </p:pic>
      <p:pic>
        <p:nvPicPr>
          <p:cNvPr id="17" name="Graphic 16" descr="Hourglass 90% with solid fill">
            <a:extLst>
              <a:ext uri="{FF2B5EF4-FFF2-40B4-BE49-F238E27FC236}">
                <a16:creationId xmlns:a16="http://schemas.microsoft.com/office/drawing/2014/main" id="{1704ECCC-2DB3-4E5D-BDF0-3C430334BF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2466" y="2465103"/>
            <a:ext cx="445563" cy="445563"/>
          </a:xfrm>
          <a:prstGeom prst="rect">
            <a:avLst/>
          </a:prstGeom>
        </p:spPr>
      </p:pic>
      <p:pic>
        <p:nvPicPr>
          <p:cNvPr id="19" name="Graphic 18" descr="Fork In Road with solid fill">
            <a:extLst>
              <a:ext uri="{FF2B5EF4-FFF2-40B4-BE49-F238E27FC236}">
                <a16:creationId xmlns:a16="http://schemas.microsoft.com/office/drawing/2014/main" id="{9BA018C0-E8C1-46C2-A2C6-C9A8D11E77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3242" y="3119213"/>
            <a:ext cx="516332" cy="5163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BCCB7-6CC5-4356-9AB7-DC8CD3947EF0}"/>
              </a:ext>
            </a:extLst>
          </p:cNvPr>
          <p:cNvSpPr txBox="1"/>
          <p:nvPr/>
        </p:nvSpPr>
        <p:spPr>
          <a:xfrm>
            <a:off x="302004" y="4758058"/>
            <a:ext cx="8384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Inertia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forecasting: A system operation perspective, Heylen &amp; Teng, </a:t>
            </a:r>
            <a:r>
              <a:rPr lang="en-GB" sz="10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2020; 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Challenges and opportunities of available </a:t>
            </a:r>
            <a:r>
              <a:rPr lang="en-US" sz="1000" dirty="0"/>
              <a:t>inertia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estimation methods from a system operation perspective, Heylen et al., </a:t>
            </a:r>
            <a:r>
              <a:rPr lang="en-US" sz="10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Renewable and Sustainable Energy Reviews, </a:t>
            </a:r>
            <a:r>
              <a:rPr lang="en-US" sz="10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2021</a:t>
            </a:r>
            <a:endParaRPr lang="en-GB" sz="1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1F4D27-5282-4FD1-8925-F43301C2B3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2374" y="1681386"/>
            <a:ext cx="4404426" cy="20328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C92EBE-A3C3-4B7C-816D-A5C061893AEC}"/>
              </a:ext>
            </a:extLst>
          </p:cNvPr>
          <p:cNvSpPr txBox="1"/>
          <p:nvPr/>
        </p:nvSpPr>
        <p:spPr>
          <a:xfrm>
            <a:off x="4250383" y="3714198"/>
            <a:ext cx="4641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Image source: Fei Teng, ELEC97102 – Selected Topics in Power Systems, Imperial College London, 2021</a:t>
            </a:r>
          </a:p>
        </p:txBody>
      </p:sp>
    </p:spTree>
    <p:extLst>
      <p:ext uri="{BB962C8B-B14F-4D97-AF65-F5344CB8AC3E}">
        <p14:creationId xmlns:p14="http://schemas.microsoft.com/office/powerpoint/2010/main" val="182968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99B2AB-8C2D-4CE7-B570-95A6DDC0EAF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GB" sz="1400" dirty="0"/>
              <a:t>Lightning strike hit a transmission line.</a:t>
            </a:r>
          </a:p>
          <a:p>
            <a:endParaRPr lang="en-GB" sz="1400" dirty="0"/>
          </a:p>
          <a:p>
            <a:r>
              <a:rPr lang="en-GB" sz="1400" dirty="0"/>
              <a:t>Cascading failures eventually led to a blackout.</a:t>
            </a:r>
          </a:p>
          <a:p>
            <a:endParaRPr lang="en-GB" sz="1400" dirty="0"/>
          </a:p>
          <a:p>
            <a:r>
              <a:rPr lang="en-GB" sz="1400" dirty="0"/>
              <a:t>1.1M customers without power for 15 – 50 minutes.</a:t>
            </a:r>
          </a:p>
          <a:p>
            <a:endParaRPr lang="en-GB" sz="1400" dirty="0"/>
          </a:p>
          <a:p>
            <a:r>
              <a:rPr lang="en-GB" sz="1400" dirty="0"/>
              <a:t>Significant disruption to rail network and critical facilities (Ipswich hospital, Newcastle airport).</a:t>
            </a:r>
          </a:p>
          <a:p>
            <a:endParaRPr lang="en-GB" sz="1400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29EB0-E6CB-401A-8350-6FABD87C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Blackout in the UK - 9</a:t>
            </a:r>
            <a:r>
              <a:rPr lang="en-GB" baseline="30000" dirty="0"/>
              <a:t>th</a:t>
            </a:r>
            <a:r>
              <a:rPr lang="en-GB" dirty="0"/>
              <a:t> August 2019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123A4D-D189-4434-AC6C-B4F7E1E382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Image sources: The Daily Telegraph, BBC news, The Independent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D9033-940E-4EB2-8F0C-48D16872D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Inertia Forecasting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D8D52-0FC9-4B81-91C7-59182E1C8E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03.12.2021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E5DD8F7-3E58-4584-ACD2-3B78A0ED0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475" y="1598178"/>
            <a:ext cx="2062092" cy="19714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CABAE7-1A1E-42A2-999D-5694B226F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117" y="2555586"/>
            <a:ext cx="2539778" cy="13218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226A2F-B91B-4551-8FCB-9AE57F768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8603" y="1973843"/>
            <a:ext cx="808139" cy="190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5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A2B98-3C06-4DC5-BCD2-38DA0879B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power system inertia managed?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F2FDC-186F-4142-B627-A6423B6D8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GB" sz="1400" dirty="0"/>
              <a:t>System operator simulates how frequency evolves if largest loss occurs.</a:t>
            </a:r>
          </a:p>
          <a:p>
            <a:pPr marL="0" indent="0">
              <a:buNone/>
            </a:pPr>
            <a:endParaRPr lang="en-GB" sz="1400" dirty="0"/>
          </a:p>
          <a:p>
            <a:pPr>
              <a:buFont typeface="+mj-lt"/>
              <a:buAutoNum type="arabicPeriod" startAt="2"/>
            </a:pPr>
            <a:r>
              <a:rPr lang="en-GB" sz="1400" dirty="0"/>
              <a:t>24 hours before</a:t>
            </a:r>
          </a:p>
          <a:p>
            <a:pPr lvl="1"/>
            <a:r>
              <a:rPr lang="en-GB" sz="1400" dirty="0"/>
              <a:t>Frequency response services obtained.</a:t>
            </a:r>
          </a:p>
          <a:p>
            <a:pPr marL="0" indent="0">
              <a:buNone/>
            </a:pPr>
            <a:endParaRPr lang="en-GB" sz="1400" dirty="0"/>
          </a:p>
          <a:p>
            <a:pPr>
              <a:buFont typeface="+mj-lt"/>
              <a:buAutoNum type="arabicPeriod" startAt="3"/>
            </a:pPr>
            <a:r>
              <a:rPr lang="en-GB" sz="1400" dirty="0"/>
              <a:t>24 hours before – real-time</a:t>
            </a:r>
          </a:p>
          <a:p>
            <a:pPr lvl="1"/>
            <a:r>
              <a:rPr lang="en-GB" sz="1400" dirty="0"/>
              <a:t>Additional frequency response procurement (more expensive) </a:t>
            </a:r>
          </a:p>
          <a:p>
            <a:pPr lvl="1"/>
            <a:r>
              <a:rPr lang="en-GB" sz="1400" dirty="0"/>
              <a:t>Deployment of some procured services </a:t>
            </a:r>
          </a:p>
          <a:p>
            <a:pPr lvl="1"/>
            <a:r>
              <a:rPr lang="en-GB" sz="1400" dirty="0"/>
              <a:t>Readjustment of generation mix to limit largest loss.</a:t>
            </a:r>
          </a:p>
          <a:p>
            <a:pPr>
              <a:buFont typeface="+mj-lt"/>
              <a:buAutoNum type="arabicPeriod" startAt="3"/>
            </a:pPr>
            <a:endParaRPr lang="en-GB" dirty="0"/>
          </a:p>
          <a:p>
            <a:pPr>
              <a:buFont typeface="+mj-lt"/>
              <a:buAutoNum type="arabicPeriod" startAt="3"/>
            </a:pPr>
            <a:endParaRPr lang="en-GB" dirty="0"/>
          </a:p>
          <a:p>
            <a:pPr>
              <a:buFont typeface="+mj-lt"/>
              <a:buAutoNum type="arabicPeriod" startAt="3"/>
            </a:pPr>
            <a:endParaRPr lang="en-GB" dirty="0"/>
          </a:p>
          <a:p>
            <a:pPr>
              <a:buFont typeface="+mj-lt"/>
              <a:buAutoNum type="arabicPeriod" startAt="3"/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D0F7D-5561-4C83-BB8D-336B6BA1F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Inertia Forecasting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D21340-29F0-4AD5-8761-065286BFCA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03.12.2021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EE47F0-933A-4698-9EA2-0077F1613C42}"/>
              </a:ext>
            </a:extLst>
          </p:cNvPr>
          <p:cNvSpPr txBox="1"/>
          <p:nvPr/>
        </p:nvSpPr>
        <p:spPr>
          <a:xfrm>
            <a:off x="302004" y="4758058"/>
            <a:ext cx="8384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Inertia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forecasting: A system operation perspective, Heylen &amp; Teng, </a:t>
            </a:r>
            <a:r>
              <a:rPr lang="en-GB" sz="10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88612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8512-BCF7-4A7A-A42B-73E70B05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Unique challenges in inertia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265FE-BD71-4121-8CA5-762263AD3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	</a:t>
            </a:r>
            <a:r>
              <a:rPr lang="en-GB" sz="1400" dirty="0"/>
              <a:t>    Limited ground truth data.</a:t>
            </a:r>
          </a:p>
          <a:p>
            <a:pPr lvl="2"/>
            <a:r>
              <a:rPr lang="en-GB" sz="1400" dirty="0"/>
              <a:t>Approximate estimation techniques</a:t>
            </a:r>
          </a:p>
          <a:p>
            <a:pPr lvl="2"/>
            <a:r>
              <a:rPr lang="en-GB" sz="1400" dirty="0"/>
              <a:t>Small data set size</a:t>
            </a:r>
          </a:p>
          <a:p>
            <a:pPr lvl="2"/>
            <a:r>
              <a:rPr lang="en-GB" sz="1400" dirty="0"/>
              <a:t>Some sources of inertia not directly monitored by system operators</a:t>
            </a:r>
          </a:p>
          <a:p>
            <a:pPr marL="457200" lvl="1" indent="0">
              <a:buNone/>
            </a:pPr>
            <a:r>
              <a:rPr lang="en-GB" sz="2000" dirty="0"/>
              <a:t>   </a:t>
            </a:r>
            <a:r>
              <a:rPr lang="en-GB" sz="1400" dirty="0"/>
              <a:t>Must be able to deal with decreasing trend (non-stationarities).</a:t>
            </a:r>
            <a:endParaRPr lang="en-GB" sz="20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	    Less understanding of the features that contribute to inertia.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	    Conservative- system operators risk averse.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A2A55-28C4-4DA0-AAFE-D0C895E05A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Inertia Forecasting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0E16F2-36E1-406C-8D09-BF2BD80862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03.12.2021</a:t>
            </a:r>
          </a:p>
        </p:txBody>
      </p:sp>
      <p:pic>
        <p:nvPicPr>
          <p:cNvPr id="7" name="Graphic 6" descr="Disk with solid fill">
            <a:extLst>
              <a:ext uri="{FF2B5EF4-FFF2-40B4-BE49-F238E27FC236}">
                <a16:creationId xmlns:a16="http://schemas.microsoft.com/office/drawing/2014/main" id="{6A08F749-3C9A-4238-AE8F-A5EFAC3B1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753" y="1632438"/>
            <a:ext cx="551063" cy="551063"/>
          </a:xfrm>
          <a:prstGeom prst="rect">
            <a:avLst/>
          </a:prstGeom>
        </p:spPr>
      </p:pic>
      <p:pic>
        <p:nvPicPr>
          <p:cNvPr id="9" name="Graphic 8" descr="Thought with solid fill">
            <a:extLst>
              <a:ext uri="{FF2B5EF4-FFF2-40B4-BE49-F238E27FC236}">
                <a16:creationId xmlns:a16="http://schemas.microsoft.com/office/drawing/2014/main" id="{DFCB0DF5-D64A-4E0F-A88A-39A4480509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200" y="3338605"/>
            <a:ext cx="503384" cy="503384"/>
          </a:xfrm>
          <a:prstGeom prst="rect">
            <a:avLst/>
          </a:prstGeom>
        </p:spPr>
      </p:pic>
      <p:pic>
        <p:nvPicPr>
          <p:cNvPr id="11" name="Graphic 10" descr="Periodic Graph with solid fill">
            <a:extLst>
              <a:ext uri="{FF2B5EF4-FFF2-40B4-BE49-F238E27FC236}">
                <a16:creationId xmlns:a16="http://schemas.microsoft.com/office/drawing/2014/main" id="{8CC9EA4D-81F3-432E-B030-605E77A5A1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8753" y="3855988"/>
            <a:ext cx="503384" cy="503384"/>
          </a:xfrm>
          <a:prstGeom prst="rect">
            <a:avLst/>
          </a:prstGeom>
        </p:spPr>
      </p:pic>
      <p:pic>
        <p:nvPicPr>
          <p:cNvPr id="13" name="Graphic 12" descr="Downward trend graph with solid fill">
            <a:extLst>
              <a:ext uri="{FF2B5EF4-FFF2-40B4-BE49-F238E27FC236}">
                <a16:creationId xmlns:a16="http://schemas.microsoft.com/office/drawing/2014/main" id="{5A13835B-E558-41D5-BACB-7708C16695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200" y="2772324"/>
            <a:ext cx="503385" cy="5033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7ABC297-EFC5-4B14-8598-038B632A6D51}"/>
              </a:ext>
            </a:extLst>
          </p:cNvPr>
          <p:cNvSpPr txBox="1"/>
          <p:nvPr/>
        </p:nvSpPr>
        <p:spPr>
          <a:xfrm>
            <a:off x="302004" y="4758058"/>
            <a:ext cx="8384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Inertia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forecasting: A system operation perspective, Heylen &amp; Teng, </a:t>
            </a:r>
            <a:r>
              <a:rPr lang="en-GB" sz="10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2020; 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Challenges and opportunities of available </a:t>
            </a:r>
            <a:r>
              <a:rPr lang="en-US" sz="1000" dirty="0"/>
              <a:t>inertia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estimation methods from a system operation perspective, Heylen et al., </a:t>
            </a:r>
            <a:r>
              <a:rPr lang="en-US" sz="10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Renewable and Sustainable Energy Reviews, </a:t>
            </a:r>
            <a:r>
              <a:rPr lang="en-US" sz="10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2021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071715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98E1-B3F8-4843-8417-19E202C9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Existing work in Inertia Forecasting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D4E69-2573-4F44-A107-74AB5ABF9A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Inertia Forecasting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BF639-BC38-442B-BA05-A6FA90FA77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03.12.2021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086D721-D6C6-4866-92AC-1FCC54D5AE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873083"/>
              </p:ext>
            </p:extLst>
          </p:nvPr>
        </p:nvGraphicFramePr>
        <p:xfrm>
          <a:off x="378751" y="1589269"/>
          <a:ext cx="8448077" cy="2055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781">
                  <a:extLst>
                    <a:ext uri="{9D8B030D-6E8A-4147-A177-3AD203B41FA5}">
                      <a16:colId xmlns:a16="http://schemas.microsoft.com/office/drawing/2014/main" val="1719631733"/>
                    </a:ext>
                  </a:extLst>
                </a:gridCol>
                <a:gridCol w="2405783">
                  <a:extLst>
                    <a:ext uri="{9D8B030D-6E8A-4147-A177-3AD203B41FA5}">
                      <a16:colId xmlns:a16="http://schemas.microsoft.com/office/drawing/2014/main" val="2638575519"/>
                    </a:ext>
                  </a:extLst>
                </a:gridCol>
                <a:gridCol w="1825426">
                  <a:extLst>
                    <a:ext uri="{9D8B030D-6E8A-4147-A177-3AD203B41FA5}">
                      <a16:colId xmlns:a16="http://schemas.microsoft.com/office/drawing/2014/main" val="1471797832"/>
                    </a:ext>
                  </a:extLst>
                </a:gridCol>
                <a:gridCol w="2480015">
                  <a:extLst>
                    <a:ext uri="{9D8B030D-6E8A-4147-A177-3AD203B41FA5}">
                      <a16:colId xmlns:a16="http://schemas.microsoft.com/office/drawing/2014/main" val="1622969427"/>
                    </a:ext>
                  </a:extLst>
                </a:gridCol>
                <a:gridCol w="722072">
                  <a:extLst>
                    <a:ext uri="{9D8B030D-6E8A-4147-A177-3AD203B41FA5}">
                      <a16:colId xmlns:a16="http://schemas.microsoft.com/office/drawing/2014/main" val="138959417"/>
                    </a:ext>
                  </a:extLst>
                </a:gridCol>
              </a:tblGrid>
              <a:tr h="289344"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Special 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Ref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117663"/>
                  </a:ext>
                </a:extLst>
              </a:tr>
              <a:tr h="499415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Time-series forecast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Uses reported online status of generators.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First study into inertia forecasting.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Online status increasingly inaccurate in day-ahead.</a:t>
                      </a:r>
                    </a:p>
                    <a:p>
                      <a:pPr algn="l"/>
                      <a:endParaRPr lang="en-GB" sz="1200" dirty="0"/>
                    </a:p>
                    <a:p>
                      <a:pPr algn="l"/>
                      <a:r>
                        <a:rPr lang="en-GB" sz="1200" dirty="0"/>
                        <a:t>Does not consider virtual inertia.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Du &amp; </a:t>
                      </a:r>
                      <a:r>
                        <a:rPr lang="en-GB" sz="1200" dirty="0" err="1"/>
                        <a:t>Matevosyan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063455"/>
                  </a:ext>
                </a:extLst>
              </a:tr>
              <a:tr h="927485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Artificial 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Forecast regional inertia-like effects (effective inertia).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Does not assume linear or additive relationship.</a:t>
                      </a:r>
                    </a:p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May lack interpretability.</a:t>
                      </a:r>
                    </a:p>
                    <a:p>
                      <a:pPr algn="l"/>
                      <a:endParaRPr lang="en-GB" sz="1200" dirty="0"/>
                    </a:p>
                    <a:p>
                      <a:pPr algn="l"/>
                      <a:r>
                        <a:rPr lang="en-GB" sz="1200" dirty="0"/>
                        <a:t>No results published.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Wilson et 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43605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BA6FE9F-D87C-4E81-8172-6AC13D2EFE47}"/>
              </a:ext>
            </a:extLst>
          </p:cNvPr>
          <p:cNvSpPr txBox="1"/>
          <p:nvPr/>
        </p:nvSpPr>
        <p:spPr>
          <a:xfrm>
            <a:off x="314642" y="3651202"/>
            <a:ext cx="8200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Du &amp; </a:t>
            </a:r>
            <a:r>
              <a:rPr lang="en-GB" sz="900" dirty="0" err="1"/>
              <a:t>Matevosyan</a:t>
            </a:r>
            <a:r>
              <a:rPr lang="en-GB" sz="900" dirty="0"/>
              <a:t>, </a:t>
            </a:r>
            <a:r>
              <a:rPr lang="en-US" sz="900" dirty="0"/>
              <a:t>Forecast system inertia condition and its impact to integrate more renewables. IEEE Trans. Smart Grid 2018;9(2):1531–3. </a:t>
            </a:r>
            <a:endParaRPr lang="en-GB" sz="900" dirty="0"/>
          </a:p>
          <a:p>
            <a:endParaRPr lang="en-GB" sz="900" dirty="0"/>
          </a:p>
          <a:p>
            <a:r>
              <a:rPr lang="en-GB" sz="900" dirty="0"/>
              <a:t>D2.3: lessons learned from monitoring &amp; forecasting KPIs on impact of PE penetration. Wilson et al., H2020 MIGRATE project; 2018 </a:t>
            </a:r>
          </a:p>
          <a:p>
            <a:endParaRPr lang="en-GB" sz="900" dirty="0"/>
          </a:p>
          <a:p>
            <a:r>
              <a:rPr lang="en-GB" sz="900" dirty="0"/>
              <a:t>Discussed in depth in: Challenges and opportunities of inertia estimation and forecasting in low-inertia power systems, Heylen et al., Renewable and Sustainable Energy Reviews, 2021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6312488"/>
      </p:ext>
    </p:extLst>
  </p:cSld>
  <p:clrMapOvr>
    <a:masterClrMapping/>
  </p:clrMapOvr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3971B7688FAA44A254570DF48F861B" ma:contentTypeVersion="13" ma:contentTypeDescription="Create a new document." ma:contentTypeScope="" ma:versionID="91facc904d1fe98251c5b377137d3d50">
  <xsd:schema xmlns:xsd="http://www.w3.org/2001/XMLSchema" xmlns:xs="http://www.w3.org/2001/XMLSchema" xmlns:p="http://schemas.microsoft.com/office/2006/metadata/properties" xmlns:ns3="93d5ff02-6a5f-488a-bb38-49d5c6520981" xmlns:ns4="8fb75aa8-72e9-4153-90d7-2a82d4f9cd12" targetNamespace="http://schemas.microsoft.com/office/2006/metadata/properties" ma:root="true" ma:fieldsID="2d1e92a083e5f7f3b966b44504b44ef8" ns3:_="" ns4:_="">
    <xsd:import namespace="93d5ff02-6a5f-488a-bb38-49d5c6520981"/>
    <xsd:import namespace="8fb75aa8-72e9-4153-90d7-2a82d4f9cd1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d5ff02-6a5f-488a-bb38-49d5c652098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b75aa8-72e9-4153-90d7-2a82d4f9cd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EC06CF-9396-4AE2-836F-04B812D19F41}">
  <ds:schemaRefs>
    <ds:schemaRef ds:uri="93d5ff02-6a5f-488a-bb38-49d5c6520981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8fb75aa8-72e9-4153-90d7-2a82d4f9cd12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F000F3D-CCEE-42FD-8A78-D348592343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d5ff02-6a5f-488a-bb38-49d5c6520981"/>
    <ds:schemaRef ds:uri="8fb75aa8-72e9-4153-90d7-2a82d4f9cd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CECB2C-F6F5-4006-B43B-87603291CE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3466</Words>
  <Application>Microsoft Office PowerPoint</Application>
  <PresentationFormat>On-screen Show (16:9)</PresentationFormat>
  <Paragraphs>596</Paragraphs>
  <Slides>41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Cambria Math</vt:lpstr>
      <vt:lpstr>Imperial College London Theme</vt:lpstr>
      <vt:lpstr>Inertia Forecasting</vt:lpstr>
      <vt:lpstr>Outline</vt:lpstr>
      <vt:lpstr>Outline</vt:lpstr>
      <vt:lpstr>What is power system inertia?</vt:lpstr>
      <vt:lpstr>Why is power system inertia important?</vt:lpstr>
      <vt:lpstr>Example: Blackout in the UK - 9th August 2019</vt:lpstr>
      <vt:lpstr>How is power system inertia managed?</vt:lpstr>
      <vt:lpstr>Unique challenges in inertia forecasting</vt:lpstr>
      <vt:lpstr>Existing work in Inertia Forecasting</vt:lpstr>
      <vt:lpstr>Limitations of existing work</vt:lpstr>
      <vt:lpstr>Outline</vt:lpstr>
      <vt:lpstr>Day-ahead Inertia Forecasting</vt:lpstr>
      <vt:lpstr>Explanatory Model for Day-Ahead Inertia Forecasting</vt:lpstr>
      <vt:lpstr>Explanatory Forecast Model Development</vt:lpstr>
      <vt:lpstr>Explanatory Model for Day-Ahead Inertia Forecasting</vt:lpstr>
      <vt:lpstr>Outline</vt:lpstr>
      <vt:lpstr>Aims</vt:lpstr>
      <vt:lpstr>Time-Series Model for Short-Term Inertia Forecasting</vt:lpstr>
      <vt:lpstr>Time-Series Model for Short-Term Inertia Forecasting</vt:lpstr>
      <vt:lpstr>Time-Series Model for Short-Term Inertia Forecasting</vt:lpstr>
      <vt:lpstr>Nordic Case Study- General Characteristics</vt:lpstr>
      <vt:lpstr>Nordic Case Study- Hydropower</vt:lpstr>
      <vt:lpstr>Data set comparison </vt:lpstr>
      <vt:lpstr>Benchmarking Methodology</vt:lpstr>
      <vt:lpstr>Benchmarking Results</vt:lpstr>
      <vt:lpstr>Outline</vt:lpstr>
      <vt:lpstr>Temporal Dependency</vt:lpstr>
      <vt:lpstr>Introducing Spatial Granularity </vt:lpstr>
      <vt:lpstr>Method 1: forecast countries separately &amp; aggregate.</vt:lpstr>
      <vt:lpstr>Outline</vt:lpstr>
      <vt:lpstr>Feature Development</vt:lpstr>
      <vt:lpstr>Monthly Interaction Variable</vt:lpstr>
      <vt:lpstr>Hydropower Feature</vt:lpstr>
      <vt:lpstr>Impact of feature forecast errors</vt:lpstr>
      <vt:lpstr>Outline</vt:lpstr>
      <vt:lpstr>Unique challenges in inertia forecasting</vt:lpstr>
      <vt:lpstr>Gaussian Parametric Probabilistic Model</vt:lpstr>
      <vt:lpstr>Non-Parametric Probabilistic Model </vt:lpstr>
      <vt:lpstr>Next steps</vt:lpstr>
      <vt:lpstr>Conclusion</vt:lpstr>
      <vt:lpstr>References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lastModifiedBy>Graham, Jemima</cp:lastModifiedBy>
  <cp:revision>20</cp:revision>
  <dcterms:created xsi:type="dcterms:W3CDTF">2017-02-16T14:49:58Z</dcterms:created>
  <dcterms:modified xsi:type="dcterms:W3CDTF">2021-12-03T11:32:45Z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0x010100AF3971B7688FAA44A254570DF48F861B</vt:lpwstr>
  </property>
</Properties>
</file>