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368" r:id="rId4"/>
    <p:sldId id="3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68491" autoAdjust="0"/>
  </p:normalViewPr>
  <p:slideViewPr>
    <p:cSldViewPr>
      <p:cViewPr varScale="1">
        <p:scale>
          <a:sx n="77" d="100"/>
          <a:sy n="77" d="100"/>
        </p:scale>
        <p:origin x="1904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USB: http://</a:t>
            </a:r>
            <a:r>
              <a:rPr lang="en-US" dirty="0" err="1"/>
              <a:t>www.ti.com</a:t>
            </a:r>
            <a:r>
              <a:rPr lang="en-US" dirty="0"/>
              <a:t>/lit/</a:t>
            </a:r>
            <a:r>
              <a:rPr lang="en-US" dirty="0" err="1"/>
              <a:t>ug</a:t>
            </a:r>
            <a:r>
              <a:rPr lang="en-US" dirty="0"/>
              <a:t>/tidu428/tidu428.pdf</a:t>
            </a:r>
          </a:p>
          <a:p>
            <a:r>
              <a:rPr lang="en-US" dirty="0"/>
              <a:t>AMP787616-1</a:t>
            </a:r>
          </a:p>
          <a:p>
            <a:endParaRPr lang="en-US" dirty="0"/>
          </a:p>
          <a:p>
            <a:r>
              <a:rPr lang="en-US" dirty="0"/>
              <a:t>Amphenol FCI 87520-0010BLF</a:t>
            </a:r>
          </a:p>
          <a:p>
            <a:r>
              <a:rPr lang="en-US" dirty="0"/>
              <a:t>https://</a:t>
            </a:r>
            <a:r>
              <a:rPr lang="en-US" dirty="0" err="1"/>
              <a:t>www.mouser.com</a:t>
            </a:r>
            <a:r>
              <a:rPr lang="en-US" dirty="0"/>
              <a:t>/datasheet/2/18/87520-1363568.pdf</a:t>
            </a:r>
          </a:p>
          <a:p>
            <a:endParaRPr lang="en-US" dirty="0"/>
          </a:p>
          <a:p>
            <a:r>
              <a:rPr lang="en-US" dirty="0"/>
              <a:t>Audio: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SML-LX0404SIUPGUSB/AM335 (did not find schematics that I could understand…)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 5102a DAC</a:t>
            </a:r>
          </a:p>
          <a:p>
            <a:endParaRPr lang="en-US" dirty="0"/>
          </a:p>
          <a:p>
            <a:r>
              <a:rPr lang="en-US" dirty="0"/>
              <a:t>DC barrel jack: https://</a:t>
            </a:r>
            <a:r>
              <a:rPr lang="en-US" dirty="0" err="1"/>
              <a:t>www.sparkfun.com</a:t>
            </a:r>
            <a:r>
              <a:rPr lang="en-US" dirty="0"/>
              <a:t>/datasheets/Prototyping/Barrel-Connector-PJ-202A.pdf</a:t>
            </a:r>
          </a:p>
          <a:p>
            <a:r>
              <a:rPr lang="en-US" dirty="0"/>
              <a:t>LED: https://</a:t>
            </a:r>
            <a:r>
              <a:rPr lang="en-US" dirty="0" err="1"/>
              <a:t>www.mouser.com</a:t>
            </a:r>
            <a:r>
              <a:rPr lang="en-US" dirty="0"/>
              <a:t>/datasheet/2/244/Lumex-6-8-2017-SML-LX0404SIUPGUSB-1176542.pdf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now I am thinking of making PCB similar size to </a:t>
            </a:r>
            <a:r>
              <a:rPr lang="en-US" dirty="0" err="1"/>
              <a:t>PocketBeagle</a:t>
            </a:r>
            <a:r>
              <a:rPr lang="en-US" dirty="0"/>
              <a:t> for easier mounting, but this also seems like a waste of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11/27/18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11/27/18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11/27/18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120930/party-castle-night-lamp-castle-1d6e7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hyperlink" Target="https://blog.bela.io/2018/02/22/bela-mini-launch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altLang="zh-CN" sz="6000" dirty="0"/>
              <a:t>PCB w/ Light &amp; Audio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10/03/2018</a:t>
            </a:r>
          </a:p>
          <a:p>
            <a:r>
              <a:rPr lang="en-US" dirty="0"/>
              <a:t>Sammi Lu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4572000" cy="5209947"/>
          </a:xfrm>
        </p:spPr>
        <p:txBody>
          <a:bodyPr>
            <a:normAutofit/>
          </a:bodyPr>
          <a:lstStyle/>
          <a:p>
            <a:r>
              <a:rPr lang="en-US" sz="1800" dirty="0"/>
              <a:t>Previously Have built a Lighted Castle</a:t>
            </a:r>
          </a:p>
          <a:p>
            <a:r>
              <a:rPr lang="en-US" sz="1800" dirty="0">
                <a:hlinkClick r:id="rId3"/>
              </a:rPr>
              <a:t>https://www.hackster.io/120930/party-castle-night-lamp-castle-1d6e7b</a:t>
            </a:r>
            <a:endParaRPr lang="en-US" sz="1800" dirty="0"/>
          </a:p>
          <a:p>
            <a:r>
              <a:rPr lang="en-US" sz="1800" dirty="0"/>
              <a:t>Interested in creating a board with both audio and led output</a:t>
            </a:r>
          </a:p>
          <a:p>
            <a:r>
              <a:rPr lang="en-US" sz="1800" dirty="0"/>
              <a:t>Inspired by </a:t>
            </a:r>
            <a:r>
              <a:rPr lang="en-US" sz="1800" dirty="0">
                <a:hlinkClick r:id="rId4"/>
              </a:rPr>
              <a:t>https://blog.bela.io/2018/02/22/bela-mini-launch/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CF4E-BDF3-C546-9401-A6BD56DD2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651" y="1295400"/>
            <a:ext cx="6057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Block Diagram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506449" y="1828800"/>
            <a:ext cx="7697857" cy="3261085"/>
            <a:chOff x="4038600" y="2362200"/>
            <a:chExt cx="7697857" cy="3261085"/>
          </a:xfrm>
        </p:grpSpPr>
        <p:grpSp>
          <p:nvGrpSpPr>
            <p:cNvPr id="10" name="Group 9"/>
            <p:cNvGrpSpPr/>
            <p:nvPr/>
          </p:nvGrpSpPr>
          <p:grpSpPr>
            <a:xfrm>
              <a:off x="4038600" y="2362200"/>
              <a:ext cx="5295900" cy="3261085"/>
              <a:chOff x="4305300" y="2400300"/>
              <a:chExt cx="5295900" cy="311290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305300" y="2400300"/>
                <a:ext cx="5295900" cy="31129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300000"/>
                  </a:lnSpc>
                </a:pP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r>
                  <a:rPr lang="en-US" b="1" dirty="0" err="1"/>
                  <a:t>PocketBeagle</a:t>
                </a: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endParaRPr lang="en-US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47383" y="4561870"/>
                <a:ext cx="1409700" cy="35255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GPIO</a:t>
                </a: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 flipH="1">
              <a:off x="9182100" y="4823718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325100" y="4267200"/>
              <a:ext cx="1409700" cy="369332"/>
            </a:xfrm>
            <a:prstGeom prst="rect">
              <a:avLst/>
            </a:prstGeom>
            <a:solidFill>
              <a:srgbClr val="F2230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26757" y="4624000"/>
              <a:ext cx="140970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25100" y="4953000"/>
              <a:ext cx="1409700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LED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107FEED-2DCE-2945-ABEE-118D55676207}"/>
              </a:ext>
            </a:extLst>
          </p:cNvPr>
          <p:cNvSpPr txBox="1"/>
          <p:nvPr/>
        </p:nvSpPr>
        <p:spPr>
          <a:xfrm>
            <a:off x="7248532" y="2334940"/>
            <a:ext cx="140970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V+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C7FFF3-86B1-0D4F-9ABE-B23EA3F9239C}"/>
              </a:ext>
            </a:extLst>
          </p:cNvPr>
          <p:cNvCxnSpPr/>
          <p:nvPr/>
        </p:nvCxnSpPr>
        <p:spPr>
          <a:xfrm flipH="1">
            <a:off x="8649949" y="2519606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085CB3-B046-A644-A8CA-B1AFEFF98E88}"/>
              </a:ext>
            </a:extLst>
          </p:cNvPr>
          <p:cNvSpPr txBox="1"/>
          <p:nvPr/>
        </p:nvSpPr>
        <p:spPr>
          <a:xfrm>
            <a:off x="9803723" y="2334940"/>
            <a:ext cx="19621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5V Barrel Jack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E1F03D-43D0-CB44-A9A7-37AFB53382A7}"/>
              </a:ext>
            </a:extLst>
          </p:cNvPr>
          <p:cNvSpPr txBox="1"/>
          <p:nvPr/>
        </p:nvSpPr>
        <p:spPr>
          <a:xfrm>
            <a:off x="3704824" y="2334940"/>
            <a:ext cx="140970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GPIO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BECE7E-3CDF-4640-879D-C581BE7304A5}"/>
              </a:ext>
            </a:extLst>
          </p:cNvPr>
          <p:cNvCxnSpPr/>
          <p:nvPr/>
        </p:nvCxnSpPr>
        <p:spPr>
          <a:xfrm flipH="1">
            <a:off x="2572999" y="2528032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25F9FE-0815-CA47-8437-A0DA2502A49C}"/>
              </a:ext>
            </a:extLst>
          </p:cNvPr>
          <p:cNvSpPr txBox="1"/>
          <p:nvPr/>
        </p:nvSpPr>
        <p:spPr>
          <a:xfrm>
            <a:off x="662412" y="2343366"/>
            <a:ext cx="19621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USB Port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06449" y="1828800"/>
            <a:ext cx="5295900" cy="3261086"/>
            <a:chOff x="4038600" y="2362200"/>
            <a:chExt cx="5295900" cy="3261086"/>
          </a:xfrm>
        </p:grpSpPr>
        <p:sp>
          <p:nvSpPr>
            <p:cNvPr id="14" name="TextBox 13"/>
            <p:cNvSpPr txBox="1"/>
            <p:nvPr/>
          </p:nvSpPr>
          <p:spPr>
            <a:xfrm>
              <a:off x="4038600" y="2362200"/>
              <a:ext cx="5295900" cy="32610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300000"/>
                </a:lnSpc>
              </a:pPr>
              <a:endParaRPr lang="en-US" b="1" dirty="0"/>
            </a:p>
            <a:p>
              <a:pPr algn="ctr">
                <a:lnSpc>
                  <a:spcPct val="300000"/>
                </a:lnSpc>
              </a:pPr>
              <a:r>
                <a:rPr lang="en-US" b="1" dirty="0"/>
                <a:t>PCB</a:t>
              </a:r>
            </a:p>
            <a:p>
              <a:pPr algn="ctr">
                <a:lnSpc>
                  <a:spcPct val="300000"/>
                </a:lnSpc>
              </a:pPr>
              <a:endParaRPr lang="en-US" b="1" dirty="0"/>
            </a:p>
            <a:p>
              <a:pPr algn="ctr">
                <a:lnSpc>
                  <a:spcPct val="300000"/>
                </a:lnSpc>
              </a:pP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04051" y="4724400"/>
              <a:ext cx="1676400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Stereo Audio Out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0426" y="2658717"/>
              <a:ext cx="685800" cy="369332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73000">
                  <a:srgbClr val="92D050"/>
                </a:gs>
                <a:gs pos="8300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ECCA7C-82ED-B34D-A612-8CA8FDF56A73}"/>
              </a:ext>
            </a:extLst>
          </p:cNvPr>
          <p:cNvSpPr txBox="1"/>
          <p:nvPr/>
        </p:nvSpPr>
        <p:spPr>
          <a:xfrm>
            <a:off x="7736566" y="11165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mm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92232F-EDD4-0C44-82CB-379DA6393659}"/>
              </a:ext>
            </a:extLst>
          </p:cNvPr>
          <p:cNvSpPr txBox="1"/>
          <p:nvPr/>
        </p:nvSpPr>
        <p:spPr>
          <a:xfrm>
            <a:off x="8991600" y="20955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mm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5E0A0-639F-594D-8420-493BC43648A2}"/>
              </a:ext>
            </a:extLst>
          </p:cNvPr>
          <p:cNvSpPr txBox="1"/>
          <p:nvPr/>
        </p:nvSpPr>
        <p:spPr>
          <a:xfrm>
            <a:off x="5613225" y="577568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56</a:t>
            </a:r>
            <a:r>
              <a:rPr lang="zh-CN" altLang="en-US" dirty="0"/>
              <a:t> </a:t>
            </a:r>
            <a:r>
              <a:rPr lang="en-US" altLang="zh-CN" dirty="0"/>
              <a:t>mm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2D50E7-F018-B740-949C-D17E26914571}"/>
              </a:ext>
            </a:extLst>
          </p:cNvPr>
          <p:cNvSpPr txBox="1"/>
          <p:nvPr/>
        </p:nvSpPr>
        <p:spPr>
          <a:xfrm>
            <a:off x="1295400" y="327467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35</a:t>
            </a:r>
            <a:r>
              <a:rPr lang="zh-CN" altLang="en-US" dirty="0"/>
              <a:t> </a:t>
            </a:r>
            <a:r>
              <a:rPr lang="en-US" altLang="zh-CN" dirty="0"/>
              <a:t>mm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459EE-037B-C44D-8177-E81712093941}"/>
              </a:ext>
            </a:extLst>
          </p:cNvPr>
          <p:cNvSpPr txBox="1"/>
          <p:nvPr/>
        </p:nvSpPr>
        <p:spPr>
          <a:xfrm>
            <a:off x="2366792" y="446799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mm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882589-5558-1947-AB23-C2BE763E44CB}"/>
              </a:ext>
            </a:extLst>
          </p:cNvPr>
          <p:cNvSpPr txBox="1"/>
          <p:nvPr/>
        </p:nvSpPr>
        <p:spPr>
          <a:xfrm>
            <a:off x="4068926" y="524891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27</a:t>
            </a:r>
            <a:r>
              <a:rPr lang="zh-CN" altLang="en-US" dirty="0"/>
              <a:t> </a:t>
            </a:r>
            <a:r>
              <a:rPr lang="en-US" altLang="zh-CN" dirty="0"/>
              <a:t>mm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FCDD11-5B31-3944-83C7-7B8AC9FC3122}"/>
              </a:ext>
            </a:extLst>
          </p:cNvPr>
          <p:cNvSpPr txBox="1"/>
          <p:nvPr/>
        </p:nvSpPr>
        <p:spPr>
          <a:xfrm>
            <a:off x="6975424" y="4144833"/>
            <a:ext cx="158859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5V Barrel Jack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CD257D-57D9-3E41-A64A-18F3D6093684}"/>
              </a:ext>
            </a:extLst>
          </p:cNvPr>
          <p:cNvSpPr txBox="1"/>
          <p:nvPr/>
        </p:nvSpPr>
        <p:spPr>
          <a:xfrm>
            <a:off x="7431841" y="5249169"/>
            <a:ext cx="87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mm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0CFF88-60DF-2B4B-B589-9EBEE7BEB922}"/>
              </a:ext>
            </a:extLst>
          </p:cNvPr>
          <p:cNvSpPr txBox="1"/>
          <p:nvPr/>
        </p:nvSpPr>
        <p:spPr>
          <a:xfrm>
            <a:off x="9185037" y="42833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33924</TotalTime>
  <Words>210</Words>
  <Application>Microsoft Macintosh PowerPoint</Application>
  <PresentationFormat>Widescreen</PresentationFormat>
  <Paragraphs>48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幼圆</vt:lpstr>
      <vt:lpstr>Arial</vt:lpstr>
      <vt:lpstr>Diamond Grid 16x9</vt:lpstr>
      <vt:lpstr>ENGI 301  PCB w/ Light &amp; Audio</vt:lpstr>
      <vt:lpstr>Background Information</vt:lpstr>
      <vt:lpstr>Functional Block Diagram</vt:lpstr>
      <vt:lpstr>Mechanical Block Diagram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Sammi Lu</cp:lastModifiedBy>
  <cp:revision>434</cp:revision>
  <dcterms:created xsi:type="dcterms:W3CDTF">2018-01-09T20:24:50Z</dcterms:created>
  <dcterms:modified xsi:type="dcterms:W3CDTF">2018-12-10T07:11:06Z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