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ff5f082f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ff5f082f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ff5f082f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ff5f082f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ff5f082f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ff5f082f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ff5f082f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ff5f082f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ff5f082f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ff5f082f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ff5f082f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ff5f082f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ff5f082f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ff5f082f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3e59ca078aa187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3e59ca078aa187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ff5f082f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ff5f082f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36bf4985e97c8f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36bf4985e97c8f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ff5f082f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ff5f082f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ff5f082f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ff5f082f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6ff5f082f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ff5f082f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ff5f082f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ff5f082f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ff5f082f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ff5f082f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ff5f082f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ff5f082f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ff5f082f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ff5f082f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ff5f082f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ff5f082f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ff5f082f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ff5f082f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ff5f082f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ff5f082f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231600" y="959100"/>
            <a:ext cx="8528400" cy="213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000"/>
              <a:t>Block-VN: A Distributed </a:t>
            </a:r>
            <a:endParaRPr b="1" sz="4000"/>
          </a:p>
          <a:p>
            <a:pPr indent="0" lvl="0" marL="0" rtl="0" algn="l">
              <a:spcBef>
                <a:spcPts val="0"/>
              </a:spcBef>
              <a:spcAft>
                <a:spcPts val="0"/>
              </a:spcAft>
              <a:buNone/>
            </a:pPr>
            <a:r>
              <a:rPr b="1" lang="en" sz="4000"/>
              <a:t>Blockchain Based Vehicular Network Architecture in Smart City</a:t>
            </a:r>
            <a:endParaRPr b="1" sz="4000"/>
          </a:p>
        </p:txBody>
      </p:sp>
      <p:sp>
        <p:nvSpPr>
          <p:cNvPr id="86" name="Google Shape;86;p13"/>
          <p:cNvSpPr txBox="1"/>
          <p:nvPr>
            <p:ph idx="1" type="subTitle"/>
          </p:nvPr>
        </p:nvSpPr>
        <p:spPr>
          <a:xfrm>
            <a:off x="460938" y="3129638"/>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LA1 - Case Study</a:t>
            </a:r>
            <a:endParaRPr/>
          </a:p>
          <a:p>
            <a:pPr indent="0" lvl="0" marL="0" rtl="0" algn="r">
              <a:spcBef>
                <a:spcPts val="0"/>
              </a:spcBef>
              <a:spcAft>
                <a:spcPts val="0"/>
              </a:spcAft>
              <a:buNone/>
            </a:pPr>
            <a:r>
              <a:rPr lang="en"/>
              <a:t>Kalpan Mukherjee (1NT17IS078)</a:t>
            </a:r>
            <a:endParaRPr/>
          </a:p>
          <a:p>
            <a:pPr indent="0" lvl="0" marL="0" rtl="0" algn="r">
              <a:spcBef>
                <a:spcPts val="0"/>
              </a:spcBef>
              <a:spcAft>
                <a:spcPts val="0"/>
              </a:spcAft>
              <a:buNone/>
            </a:pPr>
            <a:r>
              <a:rPr lang="en"/>
              <a:t>Rajesh Hegde (1NT17IS134)</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790350" y="235950"/>
            <a:ext cx="7338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Block-VN Distributed Architecture </a:t>
            </a:r>
            <a:r>
              <a:rPr lang="en" sz="1400"/>
              <a:t>(Continued)</a:t>
            </a:r>
            <a:endParaRPr/>
          </a:p>
          <a:p>
            <a:pPr indent="0" lvl="0" marL="0" rtl="0" algn="l">
              <a:spcBef>
                <a:spcPts val="0"/>
              </a:spcBef>
              <a:spcAft>
                <a:spcPts val="0"/>
              </a:spcAft>
              <a:buNone/>
            </a:pPr>
            <a:r>
              <a:t/>
            </a:r>
            <a:endParaRPr/>
          </a:p>
        </p:txBody>
      </p:sp>
      <p:sp>
        <p:nvSpPr>
          <p:cNvPr id="139" name="Google Shape;139;p22"/>
          <p:cNvSpPr txBox="1"/>
          <p:nvPr>
            <p:ph idx="1" type="body"/>
          </p:nvPr>
        </p:nvSpPr>
        <p:spPr>
          <a:xfrm>
            <a:off x="311700" y="1224750"/>
            <a:ext cx="8079600" cy="2393700"/>
          </a:xfrm>
          <a:prstGeom prst="rect">
            <a:avLst/>
          </a:prstGeom>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 By using the minor and controller nodes in a distributed way, we can </a:t>
            </a:r>
            <a:r>
              <a:rPr b="1" lang="en">
                <a:solidFill>
                  <a:srgbClr val="000000"/>
                </a:solidFill>
              </a:rPr>
              <a:t>achieve the </a:t>
            </a:r>
            <a:r>
              <a:rPr b="1" lang="en">
                <a:solidFill>
                  <a:srgbClr val="000000"/>
                </a:solidFill>
              </a:rPr>
              <a:t>scalability</a:t>
            </a:r>
            <a:r>
              <a:rPr b="1" lang="en">
                <a:solidFill>
                  <a:srgbClr val="000000"/>
                </a:solidFill>
              </a:rPr>
              <a:t> and high availability</a:t>
            </a:r>
            <a:r>
              <a:rPr lang="en">
                <a:solidFill>
                  <a:srgbClr val="000000"/>
                </a:solidFill>
              </a:rPr>
              <a:t> of the vehicle network.</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Also improves vehicle network architecture by enabling </a:t>
            </a:r>
            <a:r>
              <a:rPr b="1" lang="en">
                <a:solidFill>
                  <a:srgbClr val="000000"/>
                </a:solidFill>
              </a:rPr>
              <a:t>consumer-to-machine </a:t>
            </a:r>
            <a:r>
              <a:rPr lang="en">
                <a:solidFill>
                  <a:srgbClr val="000000"/>
                </a:solidFill>
              </a:rPr>
              <a:t>and</a:t>
            </a:r>
            <a:r>
              <a:rPr b="1" lang="en">
                <a:solidFill>
                  <a:srgbClr val="000000"/>
                </a:solidFill>
              </a:rPr>
              <a:t> machine-to-machine</a:t>
            </a:r>
            <a:r>
              <a:rPr lang="en">
                <a:solidFill>
                  <a:srgbClr val="000000"/>
                </a:solidFill>
              </a:rPr>
              <a:t> trusted intermediary free services and by providing distributed, secure and shared records of all services, assets, and inventories.</a:t>
            </a:r>
            <a:endParaRPr>
              <a:solidFill>
                <a:srgbClr val="000000"/>
              </a:solidFill>
            </a:endParaRPr>
          </a:p>
          <a:p>
            <a:pPr indent="0" lvl="0" marL="0" rtl="0" algn="l">
              <a:spcBef>
                <a:spcPts val="1600"/>
              </a:spcBef>
              <a:spcAft>
                <a:spcPts val="1600"/>
              </a:spcAft>
              <a:buNone/>
            </a:pPr>
            <a:r>
              <a:rPr lang="en">
                <a:solidFill>
                  <a:srgbClr val="000000"/>
                </a:solidFill>
              </a:rPr>
              <a:t>	</a:t>
            </a:r>
            <a:endParaRPr b="1">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790350" y="235950"/>
            <a:ext cx="7338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Architecture</a:t>
            </a:r>
            <a:endParaRPr/>
          </a:p>
        </p:txBody>
      </p:sp>
      <p:sp>
        <p:nvSpPr>
          <p:cNvPr id="145" name="Google Shape;145;p23"/>
          <p:cNvSpPr txBox="1"/>
          <p:nvPr>
            <p:ph idx="1" type="body"/>
          </p:nvPr>
        </p:nvSpPr>
        <p:spPr>
          <a:xfrm>
            <a:off x="311700" y="1224750"/>
            <a:ext cx="8079600" cy="2569800"/>
          </a:xfrm>
          <a:prstGeom prst="rect">
            <a:avLst/>
          </a:prstGeom>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Each time the registration of a new vehicle issued, the department of motor vehicles (manufacturers) provides full details to the revocation authority.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revocation authority has the power to decide which vehicle considers to be the minor node outside the nodes of the controller.</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revocation authority also provides all information of ordinary and minor vehicle nodes to the distributed blockchain vehicle network.</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790350" y="235950"/>
            <a:ext cx="7338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Architecture</a:t>
            </a:r>
            <a:r>
              <a:rPr lang="en"/>
              <a:t> </a:t>
            </a:r>
            <a:r>
              <a:rPr lang="en" sz="1400"/>
              <a:t>(Continued)</a:t>
            </a:r>
            <a:endParaRPr/>
          </a:p>
          <a:p>
            <a:pPr indent="0" lvl="0" marL="0" rtl="0" algn="l">
              <a:spcBef>
                <a:spcPts val="0"/>
              </a:spcBef>
              <a:spcAft>
                <a:spcPts val="0"/>
              </a:spcAft>
              <a:buNone/>
            </a:pPr>
            <a:r>
              <a:t/>
            </a:r>
            <a:endParaRPr/>
          </a:p>
        </p:txBody>
      </p:sp>
      <p:sp>
        <p:nvSpPr>
          <p:cNvPr id="151" name="Google Shape;151;p24"/>
          <p:cNvSpPr txBox="1"/>
          <p:nvPr>
            <p:ph idx="1" type="body"/>
          </p:nvPr>
        </p:nvSpPr>
        <p:spPr>
          <a:xfrm>
            <a:off x="311700" y="1224750"/>
            <a:ext cx="8079600" cy="2557200"/>
          </a:xfrm>
          <a:prstGeom prst="rect">
            <a:avLst/>
          </a:prstGeom>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Each controller node includes - </a:t>
            </a:r>
            <a:r>
              <a:rPr b="1" lang="en">
                <a:solidFill>
                  <a:srgbClr val="000000"/>
                </a:solidFill>
              </a:rPr>
              <a:t>hash, a timestamp, a nonce and Merkle root</a:t>
            </a:r>
            <a:r>
              <a:rPr lang="en">
                <a:solidFill>
                  <a:srgbClr val="000000"/>
                </a:solidFill>
              </a:rPr>
              <a:t> to hold all the information required to provide the 	necessary services.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Each controller works at individual level to process and compute the data and share it to other nodes in a distributed manner.</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Each communication will be made using the</a:t>
            </a:r>
            <a:r>
              <a:rPr b="1" lang="en">
                <a:solidFill>
                  <a:srgbClr val="000000"/>
                </a:solidFill>
              </a:rPr>
              <a:t> public-private key encryption </a:t>
            </a:r>
            <a:r>
              <a:rPr lang="en">
                <a:solidFill>
                  <a:srgbClr val="000000"/>
                </a:solidFill>
              </a:rPr>
              <a:t>technique </a:t>
            </a:r>
            <a:r>
              <a:rPr b="1" lang="en">
                <a:solidFill>
                  <a:srgbClr val="000000"/>
                </a:solidFill>
              </a:rPr>
              <a:t>to secure</a:t>
            </a:r>
            <a:r>
              <a:rPr lang="en">
                <a:solidFill>
                  <a:srgbClr val="000000"/>
                </a:solidFill>
              </a:rPr>
              <a:t> the privacy of </a:t>
            </a:r>
            <a:r>
              <a:rPr b="1" lang="en">
                <a:solidFill>
                  <a:srgbClr val="000000"/>
                </a:solidFill>
              </a:rPr>
              <a:t>the client’s data.</a:t>
            </a:r>
            <a:r>
              <a:rPr b="1" lang="en">
                <a:solidFill>
                  <a:srgbClr val="000000"/>
                </a:solidFill>
              </a:rPr>
              <a:t> </a:t>
            </a:r>
            <a:endParaRPr b="1">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Google Shape;156;p25"/>
          <p:cNvPicPr preferRelativeResize="0"/>
          <p:nvPr/>
        </p:nvPicPr>
        <p:blipFill>
          <a:blip r:embed="rId3">
            <a:alphaModFix/>
          </a:blip>
          <a:stretch>
            <a:fillRect/>
          </a:stretch>
        </p:blipFill>
        <p:spPr>
          <a:xfrm>
            <a:off x="1176800" y="152400"/>
            <a:ext cx="6790394" cy="4838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790350" y="235950"/>
            <a:ext cx="7338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Miner Node’s Structural Design</a:t>
            </a:r>
            <a:endParaRPr/>
          </a:p>
        </p:txBody>
      </p:sp>
      <p:sp>
        <p:nvSpPr>
          <p:cNvPr id="162" name="Google Shape;162;p26"/>
          <p:cNvSpPr txBox="1"/>
          <p:nvPr>
            <p:ph idx="1" type="body"/>
          </p:nvPr>
        </p:nvSpPr>
        <p:spPr>
          <a:xfrm>
            <a:off x="311700" y="843750"/>
            <a:ext cx="8079600" cy="3815100"/>
          </a:xfrm>
          <a:prstGeom prst="rect">
            <a:avLst/>
          </a:prstGeom>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Each miner node vehicle has three asset classifications: </a:t>
            </a:r>
            <a:r>
              <a:rPr b="1" lang="en"/>
              <a:t>computing</a:t>
            </a:r>
            <a:r>
              <a:rPr lang="en"/>
              <a:t>, </a:t>
            </a:r>
            <a:r>
              <a:rPr b="1" lang="en"/>
              <a:t>sensors</a:t>
            </a:r>
            <a:r>
              <a:rPr lang="en"/>
              <a:t>, and </a:t>
            </a:r>
            <a:r>
              <a:rPr b="1" lang="en"/>
              <a:t>data storage</a:t>
            </a:r>
            <a:endParaRPr b="1"/>
          </a:p>
        </p:txBody>
      </p:sp>
      <p:sp>
        <p:nvSpPr>
          <p:cNvPr id="163" name="Google Shape;163;p26"/>
          <p:cNvSpPr/>
          <p:nvPr/>
        </p:nvSpPr>
        <p:spPr>
          <a:xfrm>
            <a:off x="460800" y="1772250"/>
            <a:ext cx="8079600" cy="9033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6"/>
          <p:cNvSpPr/>
          <p:nvPr/>
        </p:nvSpPr>
        <p:spPr>
          <a:xfrm>
            <a:off x="460800" y="2739614"/>
            <a:ext cx="8079600" cy="9033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6"/>
          <p:cNvSpPr/>
          <p:nvPr/>
        </p:nvSpPr>
        <p:spPr>
          <a:xfrm>
            <a:off x="460800" y="3707000"/>
            <a:ext cx="8079600" cy="9033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6"/>
          <p:cNvSpPr txBox="1"/>
          <p:nvPr/>
        </p:nvSpPr>
        <p:spPr>
          <a:xfrm>
            <a:off x="535350" y="1822043"/>
            <a:ext cx="7930500" cy="8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Data Storage </a:t>
            </a:r>
            <a:r>
              <a:rPr lang="en"/>
              <a:t>- stores the substance of the vehicle created from applications and sensors and in addition to recording visuals and multimedia. It supports the sharing of information between members of the blockchain network.</a:t>
            </a:r>
            <a:endParaRPr/>
          </a:p>
        </p:txBody>
      </p:sp>
      <p:sp>
        <p:nvSpPr>
          <p:cNvPr id="167" name="Google Shape;167;p26"/>
          <p:cNvSpPr txBox="1"/>
          <p:nvPr/>
        </p:nvSpPr>
        <p:spPr>
          <a:xfrm>
            <a:off x="460800" y="2777825"/>
            <a:ext cx="8079600" cy="8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Sensors </a:t>
            </a:r>
            <a:r>
              <a:rPr lang="en"/>
              <a:t>- can auto-activate and further distinguish the opportunities in the physical world. With technological progress, each sensor is specifically associated so that the outer frames can read the sensor information as well as control the sensor.</a:t>
            </a:r>
            <a:endParaRPr/>
          </a:p>
        </p:txBody>
      </p:sp>
      <p:sp>
        <p:nvSpPr>
          <p:cNvPr id="168" name="Google Shape;168;p26"/>
          <p:cNvSpPr txBox="1"/>
          <p:nvPr/>
        </p:nvSpPr>
        <p:spPr>
          <a:xfrm>
            <a:off x="497993" y="3733600"/>
            <a:ext cx="8005200" cy="8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Computing Asset </a:t>
            </a:r>
            <a:r>
              <a:rPr lang="en"/>
              <a:t>- similar to that of the blockchain controller node regardless of whether its capacity is limited in view of the fact that it is an accumulation of portable assets.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Google Shape;173;p27"/>
          <p:cNvPicPr preferRelativeResize="0"/>
          <p:nvPr/>
        </p:nvPicPr>
        <p:blipFill>
          <a:blip r:embed="rId3">
            <a:alphaModFix/>
          </a:blip>
          <a:stretch>
            <a:fillRect/>
          </a:stretch>
        </p:blipFill>
        <p:spPr>
          <a:xfrm>
            <a:off x="152400" y="254400"/>
            <a:ext cx="8839201" cy="463469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790350" y="235950"/>
            <a:ext cx="7338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 Scenario - SmartPay</a:t>
            </a:r>
            <a:endParaRPr/>
          </a:p>
        </p:txBody>
      </p:sp>
      <p:sp>
        <p:nvSpPr>
          <p:cNvPr id="179" name="Google Shape;179;p28"/>
          <p:cNvSpPr txBox="1"/>
          <p:nvPr>
            <p:ph idx="1" type="body"/>
          </p:nvPr>
        </p:nvSpPr>
        <p:spPr>
          <a:xfrm>
            <a:off x="321952" y="992391"/>
            <a:ext cx="8079600" cy="3815100"/>
          </a:xfrm>
          <a:prstGeom prst="rect">
            <a:avLst/>
          </a:prstGeom>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Alice gets in her car to drive to work. Her car </a:t>
            </a:r>
            <a:r>
              <a:rPr lang="en">
                <a:solidFill>
                  <a:srgbClr val="000000"/>
                </a:solidFill>
              </a:rPr>
              <a:t>consequently synchronises with the SmartPay functionality on her mobile phone.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SmartPay starts a few elements on Alice’s in-car show; it connects to journey planner and chooses her office as the destination.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An advantageous petrol station is routed which is promoting aggressive fuel costs. </a:t>
            </a:r>
            <a:r>
              <a:rPr lang="en">
                <a:solidFill>
                  <a:srgbClr val="000000"/>
                </a:solidFill>
              </a:rPr>
              <a:t>In the wake of topping off with fuel, the cost is consequently paid for by SmartPay’s smart contact.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Alice’s daughter’s smart contract will allow her to borrow the car and use the SmartPay functionality to refuel but not to make unscheduled payments at fast-food joints.</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790350" y="235950"/>
            <a:ext cx="7338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 Scenario - SmartShare</a:t>
            </a:r>
            <a:endParaRPr/>
          </a:p>
        </p:txBody>
      </p:sp>
      <p:sp>
        <p:nvSpPr>
          <p:cNvPr id="185" name="Google Shape;185;p29"/>
          <p:cNvSpPr txBox="1"/>
          <p:nvPr>
            <p:ph idx="1" type="body"/>
          </p:nvPr>
        </p:nvSpPr>
        <p:spPr>
          <a:xfrm>
            <a:off x="311700" y="843750"/>
            <a:ext cx="8079600" cy="3815100"/>
          </a:xfrm>
          <a:prstGeom prst="rect">
            <a:avLst/>
          </a:prstGeom>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Real-time ride-sharing can be easily accomplished by Block-VN model.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Block-VN model of constant travel sharing allows private car owners to give their empty seats to others venturing to each part of a similar course.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It also offers a multi-rebound response for riders to switch between a few vehicles on their approach to goals, focusing on expanding the number of coordination rides and additionally making a more vigorous scope on customer needs transport.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In contrast  to Lyft and Uber, Block-VN can take ride-sharing to the next level of decentralized, the group owned-and-supervise transportation arrangements without unacceptable embedded decision-making or risks such as privacy leaks and surges pricing.</a:t>
            </a:r>
            <a:endParaRPr>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790350" y="235950"/>
            <a:ext cx="7338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Design Principles for VN</a:t>
            </a:r>
            <a:endParaRPr/>
          </a:p>
        </p:txBody>
      </p:sp>
      <p:sp>
        <p:nvSpPr>
          <p:cNvPr id="191" name="Google Shape;191;p30"/>
          <p:cNvSpPr txBox="1"/>
          <p:nvPr>
            <p:ph idx="1" type="body"/>
          </p:nvPr>
        </p:nvSpPr>
        <p:spPr>
          <a:xfrm>
            <a:off x="102300" y="843738"/>
            <a:ext cx="8714400" cy="3815100"/>
          </a:xfrm>
          <a:prstGeom prst="rect">
            <a:avLst/>
          </a:prstGeom>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en">
                <a:solidFill>
                  <a:srgbClr val="000000"/>
                </a:solidFill>
              </a:rPr>
              <a:t>Distributed operations </a:t>
            </a:r>
            <a:r>
              <a:rPr lang="en">
                <a:solidFill>
                  <a:srgbClr val="000000"/>
                </a:solidFill>
              </a:rPr>
              <a:t>- In Block-VN, there is no cooperative specialized in the clouds, and each vehicle plays at the same time the parts of supplier and buyer. In addition, vehicle assets are constrained. That is, a buyer step must look for assets on demand and adapt to the circumstances in which the assets accessible in the blockchain network are not as much as what it requires.</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Management of service content </a:t>
            </a:r>
            <a:r>
              <a:rPr lang="en">
                <a:solidFill>
                  <a:srgbClr val="000000"/>
                </a:solidFill>
              </a:rPr>
              <a:t>- Block-VN substance can be created by a coordinated effort between different vehicles and miner with their sensory information and assets. At the moment when their legitimacy lapses, they should be placed on the system of blockchains to save the assets of the system. </a:t>
            </a: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790350" y="235950"/>
            <a:ext cx="7338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Design Principles for VN</a:t>
            </a:r>
            <a:endParaRPr/>
          </a:p>
        </p:txBody>
      </p:sp>
      <p:sp>
        <p:nvSpPr>
          <p:cNvPr id="197" name="Google Shape;197;p31"/>
          <p:cNvSpPr txBox="1"/>
          <p:nvPr>
            <p:ph idx="1" type="body"/>
          </p:nvPr>
        </p:nvSpPr>
        <p:spPr>
          <a:xfrm>
            <a:off x="311700" y="843750"/>
            <a:ext cx="8586300" cy="3815100"/>
          </a:xfrm>
          <a:prstGeom prst="rect">
            <a:avLst/>
          </a:prstGeom>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en">
                <a:solidFill>
                  <a:srgbClr val="000000"/>
                </a:solidFill>
              </a:rPr>
              <a:t>Privacy</a:t>
            </a:r>
            <a:r>
              <a:rPr b="1" lang="en">
                <a:solidFill>
                  <a:srgbClr val="000000"/>
                </a:solidFill>
              </a:rPr>
              <a:t> and security </a:t>
            </a:r>
            <a:r>
              <a:rPr lang="en">
                <a:solidFill>
                  <a:srgbClr val="000000"/>
                </a:solidFill>
              </a:rPr>
              <a:t>- Privacy is vital in Block-VN because the substance each vehicle creates tends to reveal individual data. An anonymization plan can help solve the problem. Future research should also address the concerns of protecting buyers in the administration. They effectively search for assets and substance on the network.</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Fault tolerance </a:t>
            </a:r>
            <a:r>
              <a:rPr lang="en">
                <a:solidFill>
                  <a:srgbClr val="000000"/>
                </a:solidFill>
              </a:rPr>
              <a:t>- Block-VN services depend heavily on sensory information collected from vehicles. This reduces at the time of administration various forms of basic leadership spending collection of sensors. In any case, sensors can be physically broken, glitch, or be traded for the purpose that they can transmit inaccurate information to procedures or even neglect to convey information.</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790350" y="235950"/>
            <a:ext cx="7338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92" name="Google Shape;92;p14"/>
          <p:cNvSpPr txBox="1"/>
          <p:nvPr>
            <p:ph idx="1" type="body"/>
          </p:nvPr>
        </p:nvSpPr>
        <p:spPr>
          <a:xfrm>
            <a:off x="311700" y="843750"/>
            <a:ext cx="8079600" cy="3815100"/>
          </a:xfrm>
          <a:prstGeom prst="rect">
            <a:avLst/>
          </a:prstGeom>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In recent years, the </a:t>
            </a:r>
            <a:r>
              <a:rPr b="1" lang="en">
                <a:solidFill>
                  <a:srgbClr val="000000"/>
                </a:solidFill>
              </a:rPr>
              <a:t>ad-hoc network</a:t>
            </a:r>
            <a:r>
              <a:rPr lang="en">
                <a:solidFill>
                  <a:srgbClr val="000000"/>
                </a:solidFill>
              </a:rPr>
              <a:t> for vehicles has been a core network technology </a:t>
            </a:r>
            <a:r>
              <a:rPr b="1" lang="en">
                <a:solidFill>
                  <a:srgbClr val="000000"/>
                </a:solidFill>
              </a:rPr>
              <a:t>to provide comfort and security to drivers</a:t>
            </a:r>
            <a:r>
              <a:rPr lang="en">
                <a:solidFill>
                  <a:srgbClr val="000000"/>
                </a:solidFill>
              </a:rPr>
              <a:t> in vehicle environments.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However, emerging applications and service require </a:t>
            </a:r>
            <a:r>
              <a:rPr b="1" lang="en">
                <a:solidFill>
                  <a:srgbClr val="000000"/>
                </a:solidFill>
              </a:rPr>
              <a:t>major changes in underlying network models</a:t>
            </a:r>
            <a:r>
              <a:rPr lang="en">
                <a:solidFill>
                  <a:srgbClr val="000000"/>
                </a:solidFill>
              </a:rPr>
              <a:t> and </a:t>
            </a:r>
            <a:r>
              <a:rPr b="1" lang="en">
                <a:solidFill>
                  <a:srgbClr val="000000"/>
                </a:solidFill>
              </a:rPr>
              <a:t>computing that require new road network planning.</a:t>
            </a:r>
            <a:endParaRPr b="1">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In this, we propose a vehicle network architecture based on blockchain in the smart city (Block-VN).</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Block-VN is a reliable and secure architecture that operates in a distributed way to build the new distributed transport 			management system.</a:t>
            </a:r>
            <a:endParaRPr b="1">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790350" y="235950"/>
            <a:ext cx="7338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03" name="Google Shape;203;p32"/>
          <p:cNvSpPr txBox="1"/>
          <p:nvPr>
            <p:ph idx="1" type="body"/>
          </p:nvPr>
        </p:nvSpPr>
        <p:spPr>
          <a:xfrm>
            <a:off x="280947" y="1228167"/>
            <a:ext cx="8079600" cy="3815100"/>
          </a:xfrm>
          <a:prstGeom prst="rect">
            <a:avLst/>
          </a:prstGeom>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Vehicular communication develops with the rise of new ideal models.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We have examined the applications of the ad hoc vehicle network and observed the remarkable features that cannot be effectively supported by the existing system.</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Block-VN model allows vehicles to discover and share their resources to create a network of vehicles on which they work together to produce value-added services.</a:t>
            </a:r>
            <a:endParaRPr>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790350" y="235950"/>
            <a:ext cx="7338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 and Current Ideas</a:t>
            </a:r>
            <a:endParaRPr/>
          </a:p>
        </p:txBody>
      </p:sp>
      <p:sp>
        <p:nvSpPr>
          <p:cNvPr id="209" name="Google Shape;209;p33"/>
          <p:cNvSpPr txBox="1"/>
          <p:nvPr>
            <p:ph idx="1" type="body"/>
          </p:nvPr>
        </p:nvSpPr>
        <p:spPr>
          <a:xfrm>
            <a:off x="286073" y="1100028"/>
            <a:ext cx="8079600" cy="3815100"/>
          </a:xfrm>
          <a:prstGeom prst="rect">
            <a:avLst/>
          </a:prstGeom>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Research into financing of mobile vehicles in a shared economy.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Seek to integrate the blockchain and wearable technology.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Explore applications of the impeccable public storage of the blockchain, coupled with a distributed file system model provided to manage scaling, transparency and security.</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790350" y="235950"/>
            <a:ext cx="7338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sz="1400"/>
          </a:p>
        </p:txBody>
      </p:sp>
      <p:sp>
        <p:nvSpPr>
          <p:cNvPr id="98" name="Google Shape;98;p15"/>
          <p:cNvSpPr txBox="1"/>
          <p:nvPr>
            <p:ph idx="1" type="body"/>
          </p:nvPr>
        </p:nvSpPr>
        <p:spPr>
          <a:xfrm>
            <a:off x="311700" y="843750"/>
            <a:ext cx="8079600" cy="3815100"/>
          </a:xfrm>
          <a:prstGeom prst="rect">
            <a:avLst/>
          </a:prstGeom>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en">
                <a:solidFill>
                  <a:srgbClr val="000000"/>
                </a:solidFill>
              </a:rPr>
              <a:t>Internet of Things (IoT)</a:t>
            </a:r>
            <a:r>
              <a:rPr lang="en">
                <a:solidFill>
                  <a:srgbClr val="000000"/>
                </a:solidFill>
              </a:rPr>
              <a:t> involves “Things” (sensors and actuators) which exchange information with other associated devices and applications </a:t>
            </a:r>
            <a:r>
              <a:rPr b="1" lang="en">
                <a:solidFill>
                  <a:srgbClr val="000000"/>
                </a:solidFill>
              </a:rPr>
              <a:t>locally or remotely</a:t>
            </a:r>
            <a:r>
              <a:rPr lang="en">
                <a:solidFill>
                  <a:srgbClr val="000000"/>
                </a:solidFill>
              </a:rPr>
              <a:t> through </a:t>
            </a:r>
            <a:r>
              <a:rPr b="1" lang="en">
                <a:solidFill>
                  <a:srgbClr val="000000"/>
                </a:solidFill>
              </a:rPr>
              <a:t>servers or cloud-based applications.</a:t>
            </a:r>
            <a:endParaRPr b="1">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As the 2014 report on the global outlook for urbanization in United Nations indicates, the bulk of the world’s </a:t>
            </a:r>
            <a:r>
              <a:rPr b="1" lang="en">
                <a:solidFill>
                  <a:srgbClr val="000000"/>
                </a:solidFill>
              </a:rPr>
              <a:t>population</a:t>
            </a:r>
            <a:r>
              <a:rPr b="1" lang="en">
                <a:solidFill>
                  <a:srgbClr val="000000"/>
                </a:solidFill>
              </a:rPr>
              <a:t> currently lives in urban areas, and an additional 2.5 billion people are expected to move in urban area by 2050.</a:t>
            </a:r>
            <a:endParaRPr b="1">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People’s living conditions have affected by </a:t>
            </a:r>
            <a:r>
              <a:rPr b="1" lang="en">
                <a:solidFill>
                  <a:srgbClr val="000000"/>
                </a:solidFill>
              </a:rPr>
              <a:t>extended parked roads, carbon-</a:t>
            </a:r>
            <a:r>
              <a:rPr b="1" lang="en">
                <a:solidFill>
                  <a:srgbClr val="000000"/>
                </a:solidFill>
              </a:rPr>
              <a:t>dioxide, nursery oil exits </a:t>
            </a:r>
            <a:r>
              <a:rPr lang="en">
                <a:solidFill>
                  <a:srgbClr val="000000"/>
                </a:solidFill>
              </a:rPr>
              <a:t>and</a:t>
            </a:r>
            <a:r>
              <a:rPr b="1" lang="en">
                <a:solidFill>
                  <a:srgbClr val="000000"/>
                </a:solidFill>
              </a:rPr>
              <a:t> waste transfer.</a:t>
            </a:r>
            <a:endParaRPr b="1">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90350" y="235950"/>
            <a:ext cx="7338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t>
            </a:r>
            <a:r>
              <a:rPr lang="en" sz="1400"/>
              <a:t>(Continued)</a:t>
            </a:r>
            <a:endParaRPr/>
          </a:p>
        </p:txBody>
      </p:sp>
      <p:sp>
        <p:nvSpPr>
          <p:cNvPr id="104" name="Google Shape;104;p16"/>
          <p:cNvSpPr txBox="1"/>
          <p:nvPr>
            <p:ph idx="1" type="body"/>
          </p:nvPr>
        </p:nvSpPr>
        <p:spPr>
          <a:xfrm>
            <a:off x="311700" y="843750"/>
            <a:ext cx="8079600" cy="3815100"/>
          </a:xfrm>
          <a:prstGeom prst="rect">
            <a:avLst/>
          </a:prstGeom>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A smart city includes, </a:t>
            </a:r>
            <a:r>
              <a:rPr b="1" lang="en">
                <a:solidFill>
                  <a:srgbClr val="000000"/>
                </a:solidFill>
              </a:rPr>
              <a:t>smart administration, intelligent versatility, intelligent life, intelligent use of characteristic assets, smart and intelligent economics.</a:t>
            </a:r>
            <a:endParaRPr b="1">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Currently, conventional vehicles have devices like</a:t>
            </a:r>
            <a:r>
              <a:rPr b="1" lang="en">
                <a:solidFill>
                  <a:srgbClr val="000000"/>
                </a:solidFill>
              </a:rPr>
              <a:t> GPS, radio handset, small-scale impact radars, cameras, on-board computers and </a:t>
            </a:r>
            <a:r>
              <a:rPr lang="en">
                <a:solidFill>
                  <a:srgbClr val="000000"/>
                </a:solidFill>
              </a:rPr>
              <a:t>various kinds of </a:t>
            </a:r>
            <a:r>
              <a:rPr b="1" lang="en">
                <a:solidFill>
                  <a:srgbClr val="000000"/>
                </a:solidFill>
              </a:rPr>
              <a:t>detection devices to warn the driver.</a:t>
            </a:r>
            <a:endParaRPr b="1">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Vehicles are more </a:t>
            </a:r>
            <a:r>
              <a:rPr b="1" lang="en">
                <a:solidFill>
                  <a:srgbClr val="000000"/>
                </a:solidFill>
              </a:rPr>
              <a:t>refined</a:t>
            </a:r>
            <a:r>
              <a:rPr lang="en">
                <a:solidFill>
                  <a:srgbClr val="000000"/>
                </a:solidFill>
              </a:rPr>
              <a:t> due to their on-board </a:t>
            </a:r>
            <a:r>
              <a:rPr b="1" lang="en">
                <a:solidFill>
                  <a:srgbClr val="000000"/>
                </a:solidFill>
              </a:rPr>
              <a:t>storage capacity, computing capabilities</a:t>
            </a:r>
            <a:r>
              <a:rPr lang="en">
                <a:solidFill>
                  <a:srgbClr val="000000"/>
                </a:solidFill>
              </a:rPr>
              <a:t> also </a:t>
            </a:r>
            <a:r>
              <a:rPr b="1" lang="en">
                <a:solidFill>
                  <a:srgbClr val="000000"/>
                </a:solidFill>
              </a:rPr>
              <a:t>through various sensors and actuators.</a:t>
            </a:r>
            <a:endParaRPr b="1">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Event data recorder (EDR)</a:t>
            </a:r>
            <a:r>
              <a:rPr lang="en">
                <a:solidFill>
                  <a:srgbClr val="000000"/>
                </a:solidFill>
              </a:rPr>
              <a:t> and </a:t>
            </a:r>
            <a:r>
              <a:rPr b="1" lang="en">
                <a:solidFill>
                  <a:srgbClr val="000000"/>
                </a:solidFill>
              </a:rPr>
              <a:t>GPS</a:t>
            </a:r>
            <a:r>
              <a:rPr lang="en">
                <a:solidFill>
                  <a:srgbClr val="000000"/>
                </a:solidFill>
              </a:rPr>
              <a:t> to record increasing 			speed, deceleration, sensor and radar settings and 					lane changes etc.</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90350" y="235950"/>
            <a:ext cx="7338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t>
            </a:r>
            <a:r>
              <a:rPr lang="en" sz="1400"/>
              <a:t>(Continued)</a:t>
            </a:r>
            <a:endParaRPr/>
          </a:p>
        </p:txBody>
      </p:sp>
      <p:sp>
        <p:nvSpPr>
          <p:cNvPr id="110" name="Google Shape;110;p17"/>
          <p:cNvSpPr txBox="1"/>
          <p:nvPr>
            <p:ph idx="1" type="body"/>
          </p:nvPr>
        </p:nvSpPr>
        <p:spPr>
          <a:xfrm>
            <a:off x="311700" y="1224750"/>
            <a:ext cx="8298900" cy="2699400"/>
          </a:xfrm>
          <a:prstGeom prst="rect">
            <a:avLst/>
          </a:prstGeom>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Blockchain was spreading </a:t>
            </a:r>
            <a:r>
              <a:rPr lang="en">
                <a:solidFill>
                  <a:srgbClr val="000000"/>
                </a:solidFill>
              </a:rPr>
              <a:t>across various business fields like </a:t>
            </a:r>
            <a:r>
              <a:rPr b="1" lang="en">
                <a:solidFill>
                  <a:srgbClr val="000000"/>
                </a:solidFill>
              </a:rPr>
              <a:t>finance, medical services, utilities and government division.</a:t>
            </a:r>
            <a:endParaRPr b="1">
              <a:solidFill>
                <a:srgbClr val="000000"/>
              </a:solidFill>
            </a:endParaRPr>
          </a:p>
          <a:p>
            <a:pPr indent="0" lvl="0" marL="457200" rtl="0" algn="l">
              <a:spcBef>
                <a:spcPts val="1600"/>
              </a:spcBef>
              <a:spcAft>
                <a:spcPts val="0"/>
              </a:spcAft>
              <a:buNone/>
            </a:pPr>
            <a:r>
              <a:rPr b="1" lang="en">
                <a:solidFill>
                  <a:srgbClr val="000000"/>
                </a:solidFill>
              </a:rPr>
              <a:t>The goal behind this explosion of enthusiasm: </a:t>
            </a:r>
            <a:endParaRPr b="1">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Application that are currently there, can work on decentralized manner.</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overwhelming use of cryptography, intelligent contracts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Self executing scripts that insist on the block chain, integrate these ideas and automate things using IoT.</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274225" y="1383600"/>
            <a:ext cx="4045200" cy="237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Benefits of Blockchain Technique</a:t>
            </a:r>
            <a:endParaRPr/>
          </a:p>
        </p:txBody>
      </p:sp>
      <p:sp>
        <p:nvSpPr>
          <p:cNvPr id="116" name="Google Shape;116;p18"/>
          <p:cNvSpPr txBox="1"/>
          <p:nvPr>
            <p:ph idx="2" type="body"/>
          </p:nvPr>
        </p:nvSpPr>
        <p:spPr>
          <a:xfrm>
            <a:off x="4939500" y="724200"/>
            <a:ext cx="3837000" cy="3695100"/>
          </a:xfrm>
          <a:prstGeom prst="rect">
            <a:avLst/>
          </a:prstGeom>
          <a:ln>
            <a:noFill/>
          </a:ln>
        </p:spPr>
        <p:txBody>
          <a:bodyPr anchorCtr="0" anchor="ctr" bIns="91425" lIns="91425" spcFirstLastPara="1" rIns="91425" wrap="square" tIns="91425">
            <a:noAutofit/>
          </a:bodyPr>
          <a:lstStyle/>
          <a:p>
            <a:pPr indent="-342900" lvl="0" marL="914400" rtl="0" algn="l">
              <a:spcBef>
                <a:spcPts val="0"/>
              </a:spcBef>
              <a:spcAft>
                <a:spcPts val="0"/>
              </a:spcAft>
              <a:buClr>
                <a:srgbClr val="FFFFFF"/>
              </a:buClr>
              <a:buSzPts val="1800"/>
              <a:buChar char="●"/>
            </a:pPr>
            <a:r>
              <a:rPr lang="en">
                <a:solidFill>
                  <a:srgbClr val="FFFFFF"/>
                </a:solidFill>
              </a:rPr>
              <a:t>Transparency.</a:t>
            </a:r>
            <a:endParaRPr>
              <a:solidFill>
                <a:srgbClr val="FFFFFF"/>
              </a:solidFill>
            </a:endParaRPr>
          </a:p>
          <a:p>
            <a:pPr indent="-342900" lvl="0" marL="914400" rtl="0" algn="l">
              <a:spcBef>
                <a:spcPts val="0"/>
              </a:spcBef>
              <a:spcAft>
                <a:spcPts val="0"/>
              </a:spcAft>
              <a:buClr>
                <a:srgbClr val="FFFFFF"/>
              </a:buClr>
              <a:buSzPts val="1800"/>
              <a:buChar char="●"/>
            </a:pPr>
            <a:r>
              <a:rPr lang="en">
                <a:solidFill>
                  <a:srgbClr val="FFFFFF"/>
                </a:solidFill>
              </a:rPr>
              <a:t>No risk or fraud.</a:t>
            </a:r>
            <a:endParaRPr>
              <a:solidFill>
                <a:srgbClr val="FFFFFF"/>
              </a:solidFill>
            </a:endParaRPr>
          </a:p>
          <a:p>
            <a:pPr indent="-342900" lvl="0" marL="914400" rtl="0" algn="l">
              <a:spcBef>
                <a:spcPts val="0"/>
              </a:spcBef>
              <a:spcAft>
                <a:spcPts val="0"/>
              </a:spcAft>
              <a:buClr>
                <a:srgbClr val="FFFFFF"/>
              </a:buClr>
              <a:buSzPts val="1800"/>
              <a:buChar char="●"/>
            </a:pPr>
            <a:r>
              <a:rPr lang="en">
                <a:solidFill>
                  <a:srgbClr val="FFFFFF"/>
                </a:solidFill>
              </a:rPr>
              <a:t>Low or no exchange cost.</a:t>
            </a:r>
            <a:endParaRPr>
              <a:solidFill>
                <a:srgbClr val="FFFFFF"/>
              </a:solidFill>
            </a:endParaRPr>
          </a:p>
          <a:p>
            <a:pPr indent="-342900" lvl="0" marL="914400" rtl="0" algn="l">
              <a:spcBef>
                <a:spcPts val="0"/>
              </a:spcBef>
              <a:spcAft>
                <a:spcPts val="0"/>
              </a:spcAft>
              <a:buClr>
                <a:srgbClr val="FFFFFF"/>
              </a:buClr>
              <a:buSzPts val="1800"/>
              <a:buChar char="●"/>
            </a:pPr>
            <a:r>
              <a:rPr lang="en">
                <a:solidFill>
                  <a:srgbClr val="FFFFFF"/>
                </a:solidFill>
              </a:rPr>
              <a:t>Transactions are almost instantaneous.</a:t>
            </a:r>
            <a:endParaRPr>
              <a:solidFill>
                <a:srgbClr val="FFFFFF"/>
              </a:solidFill>
            </a:endParaRPr>
          </a:p>
          <a:p>
            <a:pPr indent="-342900" lvl="0" marL="914400" rtl="0" algn="l">
              <a:spcBef>
                <a:spcPts val="0"/>
              </a:spcBef>
              <a:spcAft>
                <a:spcPts val="0"/>
              </a:spcAft>
              <a:buClr>
                <a:srgbClr val="FFFFFF"/>
              </a:buClr>
              <a:buSzPts val="1800"/>
              <a:buChar char="●"/>
            </a:pPr>
            <a:r>
              <a:rPr lang="en">
                <a:solidFill>
                  <a:srgbClr val="FFFFFF"/>
                </a:solidFill>
              </a:rPr>
              <a:t>Network Security.</a:t>
            </a:r>
            <a:endParaRPr>
              <a:solidFill>
                <a:srgbClr val="FFFFFF"/>
              </a:solidFill>
            </a:endParaRPr>
          </a:p>
          <a:p>
            <a:pPr indent="-342900" lvl="0" marL="914400" rtl="0" algn="l">
              <a:spcBef>
                <a:spcPts val="0"/>
              </a:spcBef>
              <a:spcAft>
                <a:spcPts val="0"/>
              </a:spcAft>
              <a:buClr>
                <a:srgbClr val="FFFFFF"/>
              </a:buClr>
              <a:buSzPts val="1800"/>
              <a:buChar char="●"/>
            </a:pPr>
            <a:r>
              <a:rPr lang="en">
                <a:solidFill>
                  <a:srgbClr val="FFFFFF"/>
                </a:solidFill>
              </a:rPr>
              <a:t>Financial data assurance.</a:t>
            </a:r>
            <a:endParaRPr>
              <a:solidFill>
                <a:srgbClr val="FFFFFF"/>
              </a:solidFill>
            </a:endParaRPr>
          </a:p>
          <a:p>
            <a:pPr indent="-342900" lvl="0" marL="914400" rtl="0" algn="l">
              <a:spcBef>
                <a:spcPts val="0"/>
              </a:spcBef>
              <a:spcAft>
                <a:spcPts val="0"/>
              </a:spcAft>
              <a:buClr>
                <a:srgbClr val="FFFFFF"/>
              </a:buClr>
              <a:buSzPts val="1800"/>
              <a:buChar char="●"/>
            </a:pPr>
            <a:r>
              <a:rPr lang="en">
                <a:solidFill>
                  <a:srgbClr val="FFFFFF"/>
                </a:solidFill>
              </a:rPr>
              <a:t>Financial access.</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90350" y="7350"/>
            <a:ext cx="7338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Issues and Challenges in Vehicular Network</a:t>
            </a:r>
            <a:endParaRPr/>
          </a:p>
        </p:txBody>
      </p:sp>
      <p:sp>
        <p:nvSpPr>
          <p:cNvPr id="122" name="Google Shape;122;p19"/>
          <p:cNvSpPr txBox="1"/>
          <p:nvPr>
            <p:ph idx="1" type="body"/>
          </p:nvPr>
        </p:nvSpPr>
        <p:spPr>
          <a:xfrm>
            <a:off x="291198" y="964960"/>
            <a:ext cx="8079600" cy="3628500"/>
          </a:xfrm>
          <a:prstGeom prst="rect">
            <a:avLst/>
          </a:prstGeom>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Vehicular</a:t>
            </a:r>
            <a:r>
              <a:rPr lang="en">
                <a:solidFill>
                  <a:srgbClr val="000000"/>
                </a:solidFill>
              </a:rPr>
              <a:t> Network is a </a:t>
            </a:r>
            <a:r>
              <a:rPr b="1" lang="en">
                <a:solidFill>
                  <a:srgbClr val="000000"/>
                </a:solidFill>
              </a:rPr>
              <a:t>dynamic environment</a:t>
            </a:r>
            <a:r>
              <a:rPr lang="en">
                <a:solidFill>
                  <a:srgbClr val="000000"/>
                </a:solidFill>
              </a:rPr>
              <a:t>. (registering, detecting etc.)</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 vehicular </a:t>
            </a:r>
            <a:r>
              <a:rPr lang="en">
                <a:solidFill>
                  <a:srgbClr val="000000"/>
                </a:solidFill>
              </a:rPr>
              <a:t>network’s</a:t>
            </a:r>
            <a:r>
              <a:rPr lang="en">
                <a:solidFill>
                  <a:srgbClr val="000000"/>
                </a:solidFill>
              </a:rPr>
              <a:t> physical resource, </a:t>
            </a:r>
            <a:r>
              <a:rPr lang="en">
                <a:solidFill>
                  <a:srgbClr val="000000"/>
                </a:solidFill>
              </a:rPr>
              <a:t>control</a:t>
            </a:r>
            <a:r>
              <a:rPr lang="en">
                <a:solidFill>
                  <a:srgbClr val="000000"/>
                </a:solidFill>
              </a:rPr>
              <a:t>, synchronization and aggregation of VN are research challenges.</a:t>
            </a:r>
            <a:endParaRPr>
              <a:solidFill>
                <a:srgbClr val="000000"/>
              </a:solidFill>
            </a:endParaRPr>
          </a:p>
          <a:p>
            <a:pPr indent="0" lvl="0" marL="0" rtl="0" algn="l">
              <a:spcBef>
                <a:spcPts val="1600"/>
              </a:spcBef>
              <a:spcAft>
                <a:spcPts val="0"/>
              </a:spcAft>
              <a:buNone/>
            </a:pPr>
            <a:r>
              <a:rPr lang="en">
                <a:solidFill>
                  <a:srgbClr val="000000"/>
                </a:solidFill>
              </a:rPr>
              <a:t>	</a:t>
            </a:r>
            <a:r>
              <a:rPr b="1" lang="en">
                <a:solidFill>
                  <a:srgbClr val="000000"/>
                </a:solidFill>
              </a:rPr>
              <a:t>Privacy and security of Vehicular Network</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Checking the verification of clients and the responsibility of message because of the high mobility of nodes.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Guaranteeing the confidentiality of the delicate message by cryptography.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Guaranteeing the safe area and restriction, because most applications in vehicular frameworks depend on area data.</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Maintaining cloud security. </a:t>
            </a:r>
            <a:endParaRPr>
              <a:solidFill>
                <a:srgbClr val="000000"/>
              </a:solidFill>
            </a:endParaRPr>
          </a:p>
          <a:p>
            <a:pPr indent="0" lvl="0" marL="457200" rtl="0" algn="l">
              <a:spcBef>
                <a:spcPts val="1600"/>
              </a:spcBef>
              <a:spcAft>
                <a:spcPts val="1600"/>
              </a:spcAft>
              <a:buNone/>
            </a:pPr>
            <a:r>
              <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790350" y="235950"/>
            <a:ext cx="7338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Block-VN Distributed Architecture</a:t>
            </a:r>
            <a:endParaRPr/>
          </a:p>
        </p:txBody>
      </p:sp>
      <p:sp>
        <p:nvSpPr>
          <p:cNvPr id="128" name="Google Shape;128;p20"/>
          <p:cNvSpPr txBox="1"/>
          <p:nvPr>
            <p:ph idx="1" type="body"/>
          </p:nvPr>
        </p:nvSpPr>
        <p:spPr>
          <a:xfrm>
            <a:off x="311700" y="767550"/>
            <a:ext cx="8079600" cy="38151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	Overview</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Block-VN model is an architecture based on </a:t>
            </a:r>
            <a:r>
              <a:rPr lang="en">
                <a:solidFill>
                  <a:srgbClr val="000000"/>
                </a:solidFill>
              </a:rPr>
              <a:t>blockchain</a:t>
            </a:r>
            <a:r>
              <a:rPr lang="en">
                <a:solidFill>
                  <a:srgbClr val="000000"/>
                </a:solidFill>
              </a:rPr>
              <a:t> in the smart city for the vehicle network, which allows the development of the distributed network of large-scale vehicles in a more  efficient and effective way.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a:t>
            </a:r>
            <a:r>
              <a:rPr b="1" lang="en">
                <a:solidFill>
                  <a:srgbClr val="000000"/>
                </a:solidFill>
              </a:rPr>
              <a:t>controller nodes</a:t>
            </a:r>
            <a:r>
              <a:rPr lang="en">
                <a:solidFill>
                  <a:srgbClr val="000000"/>
                </a:solidFill>
              </a:rPr>
              <a:t> are connected in a distributed manner to provide the necessary services on a large scale.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a:t>
            </a:r>
            <a:r>
              <a:rPr b="1" lang="en">
                <a:solidFill>
                  <a:srgbClr val="000000"/>
                </a:solidFill>
              </a:rPr>
              <a:t>vehicle node </a:t>
            </a:r>
            <a:r>
              <a:rPr lang="en">
                <a:solidFill>
                  <a:srgbClr val="000000"/>
                </a:solidFill>
              </a:rPr>
              <a:t>with the red circle represents the </a:t>
            </a:r>
            <a:r>
              <a:rPr b="1" lang="en">
                <a:solidFill>
                  <a:srgbClr val="000000"/>
                </a:solidFill>
              </a:rPr>
              <a:t>minor node</a:t>
            </a:r>
            <a:r>
              <a:rPr lang="en">
                <a:solidFill>
                  <a:srgbClr val="000000"/>
                </a:solidFill>
              </a:rPr>
              <a:t>, which handles request/response.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Rest all the vehicle nodes are just ordinary nodes. It can send a service request message either to minor or controller nodes.</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Google Shape;133;p21"/>
          <p:cNvPicPr preferRelativeResize="0"/>
          <p:nvPr/>
        </p:nvPicPr>
        <p:blipFill>
          <a:blip r:embed="rId3">
            <a:alphaModFix/>
          </a:blip>
          <a:stretch>
            <a:fillRect/>
          </a:stretch>
        </p:blipFill>
        <p:spPr>
          <a:xfrm>
            <a:off x="1437513" y="152400"/>
            <a:ext cx="6268971"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