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1" r:id="rId15"/>
    <p:sldId id="268" r:id="rId16"/>
    <p:sldId id="272" r:id="rId17"/>
    <p:sldId id="273" r:id="rId18"/>
    <p:sldId id="274" r:id="rId19"/>
    <p:sldId id="277" r:id="rId20"/>
    <p:sldId id="275" r:id="rId21"/>
    <p:sldId id="276" r:id="rId22"/>
  </p:sldIdLst>
  <p:sldSz cx="12192000" cy="6858000"/>
  <p:notesSz cx="6858000" cy="9144000"/>
  <p:embeddedFontLst>
    <p:embeddedFont>
      <p:font typeface="Gill Sans"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GufSmQcknDhdr7T52l7EVQM3v2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eb34a1310_1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eb34a1310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eb34a1310_1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eb34a131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eb34a1310_1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eb34a131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743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10"/>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0"/>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17" name="Google Shape;17;p10"/>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0"/>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0" name="Google Shape;20;p10"/>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9"/>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5" name="Google Shape;85;p1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8" name="Google Shape;88;p19"/>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20"/>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0"/>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2" name="Google Shape;92;p20"/>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0"/>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5" name="Google Shape;95;p20"/>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4" name="Google Shape;24;p1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11"/>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1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1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7" name="Google Shape;37;p13"/>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4"/>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4"/>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41" name="Google Shape;41;p1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4" name="Google Shape;44;p14"/>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5"/>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8" name="Google Shape;48;p15"/>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9" name="Google Shape;49;p1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2" name="Google Shape;52;p15"/>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6"/>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6"/>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6" name="Google Shape;56;p16"/>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7" name="Google Shape;57;p16"/>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8" name="Google Shape;58;p16"/>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9" name="Google Shape;59;p1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2" name="Google Shape;62;p16"/>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7"/>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6" name="Google Shape;66;p17"/>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67" name="Google Shape;67;p1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0" name="Google Shape;70;p17"/>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grpSp>
        <p:nvGrpSpPr>
          <p:cNvPr id="72" name="Google Shape;72;p18"/>
          <p:cNvGrpSpPr/>
          <p:nvPr/>
        </p:nvGrpSpPr>
        <p:grpSpPr>
          <a:xfrm>
            <a:off x="7477387" y="482170"/>
            <a:ext cx="4074533" cy="5149101"/>
            <a:chOff x="7477387" y="482170"/>
            <a:chExt cx="4074533" cy="5149101"/>
          </a:xfrm>
        </p:grpSpPr>
        <p:sp>
          <p:nvSpPr>
            <p:cNvPr id="73" name="Google Shape;73;p18"/>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8"/>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8"/>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8"/>
          <p:cNvSpPr>
            <a:spLocks noGrp="1"/>
          </p:cNvSpPr>
          <p:nvPr>
            <p:ph type="pic" idx="2"/>
          </p:nvPr>
        </p:nvSpPr>
        <p:spPr>
          <a:xfrm>
            <a:off x="8124389" y="1122542"/>
            <a:ext cx="2791171" cy="3866327"/>
          </a:xfrm>
          <a:prstGeom prst="rect">
            <a:avLst/>
          </a:prstGeom>
          <a:solidFill>
            <a:srgbClr val="D8D8D8"/>
          </a:solidFill>
          <a:ln>
            <a:noFill/>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accent1"/>
              </a:buClr>
              <a:buSzPts val="3200"/>
              <a:buFont typeface="Arial"/>
              <a:buNone/>
              <a:defRPr sz="3200" b="0" i="0" u="none" strike="noStrike" cap="none">
                <a:solidFill>
                  <a:schemeClr val="dk1"/>
                </a:solidFill>
                <a:latin typeface="Gill Sans"/>
                <a:ea typeface="Gill Sans"/>
                <a:cs typeface="Gill Sans"/>
                <a:sym typeface="Gill Sans"/>
              </a:defRPr>
            </a:lvl1pPr>
            <a:lvl2pPr marR="0" lvl="1" algn="l" rtl="0">
              <a:lnSpc>
                <a:spcPct val="120000"/>
              </a:lnSpc>
              <a:spcBef>
                <a:spcPts val="500"/>
              </a:spcBef>
              <a:spcAft>
                <a:spcPts val="0"/>
              </a:spcAft>
              <a:buClr>
                <a:schemeClr val="accent1"/>
              </a:buClr>
              <a:buSzPts val="2800"/>
              <a:buFont typeface="Arial"/>
              <a:buNone/>
              <a:defRPr sz="2800" b="0" i="0" u="none" strike="noStrike" cap="none">
                <a:solidFill>
                  <a:schemeClr val="dk1"/>
                </a:solidFill>
                <a:latin typeface="Gill Sans"/>
                <a:ea typeface="Gill Sans"/>
                <a:cs typeface="Gill Sans"/>
                <a:sym typeface="Gill Sans"/>
              </a:defRPr>
            </a:lvl2pPr>
            <a:lvl3pPr marR="0" lvl="2" algn="l" rtl="0">
              <a:lnSpc>
                <a:spcPct val="120000"/>
              </a:lnSpc>
              <a:spcBef>
                <a:spcPts val="500"/>
              </a:spcBef>
              <a:spcAft>
                <a:spcPts val="0"/>
              </a:spcAft>
              <a:buClr>
                <a:schemeClr val="accent1"/>
              </a:buClr>
              <a:buSzPts val="2400"/>
              <a:buFont typeface="Arial"/>
              <a:buNone/>
              <a:defRPr sz="2400" b="0" i="0" u="none" strike="noStrike" cap="none">
                <a:solidFill>
                  <a:schemeClr val="dk1"/>
                </a:solidFill>
                <a:latin typeface="Gill Sans"/>
                <a:ea typeface="Gill Sans"/>
                <a:cs typeface="Gill Sans"/>
                <a:sym typeface="Gill Sans"/>
              </a:defRPr>
            </a:lvl3pPr>
            <a:lvl4pPr marR="0" lvl="3"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4pPr>
            <a:lvl5pPr marR="0" lvl="4"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5pPr>
            <a:lvl6pPr marR="0" lvl="5"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6pPr>
            <a:lvl7pPr marR="0" lvl="6"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7pPr>
            <a:lvl8pPr marR="0" lvl="7"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8pPr>
            <a:lvl9pPr marR="0" lvl="8"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9pPr>
          </a:lstStyle>
          <a:p>
            <a:endParaRPr/>
          </a:p>
        </p:txBody>
      </p:sp>
      <p:sp>
        <p:nvSpPr>
          <p:cNvPr id="77" name="Google Shape;77;p18"/>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8" name="Google Shape;78;p18"/>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1" name="Google Shape;81;p18"/>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9"/>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7;p9"/>
          <p:cNvPicPr preferRelativeResize="0"/>
          <p:nvPr/>
        </p:nvPicPr>
        <p:blipFill rotWithShape="1">
          <a:blip r:embed="rId13">
            <a:alphaModFix/>
          </a:blip>
          <a:srcRect t="1538" b="-1538"/>
          <a:stretch/>
        </p:blipFill>
        <p:spPr>
          <a:xfrm>
            <a:off x="0" y="6126480"/>
            <a:ext cx="12192000" cy="742950"/>
          </a:xfrm>
          <a:prstGeom prst="rect">
            <a:avLst/>
          </a:prstGeom>
          <a:noFill/>
          <a:ln>
            <a:noFill/>
          </a:ln>
        </p:spPr>
      </p:pic>
      <p:sp>
        <p:nvSpPr>
          <p:cNvPr id="8" name="Google Shape;8;p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9"/>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10" name="Google Shape;10;p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1" name="Google Shape;11;p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9"/>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p>
            <a:pPr marL="0" lvl="0" indent="0" algn="ctr" rtl="0">
              <a:lnSpc>
                <a:spcPct val="90000"/>
              </a:lnSpc>
              <a:spcBef>
                <a:spcPts val="0"/>
              </a:spcBef>
              <a:spcAft>
                <a:spcPts val="0"/>
              </a:spcAft>
              <a:buClr>
                <a:schemeClr val="dk1"/>
              </a:buClr>
              <a:buSzPts val="3200"/>
              <a:buFont typeface="Gill Sans"/>
              <a:buNone/>
            </a:pPr>
            <a:r>
              <a:rPr lang="en-US" sz="3200"/>
              <a:t>TOWARDS AN ONTOLOGY-DRIVEN BLOCKCHAIN </a:t>
            </a:r>
            <a:br>
              <a:rPr lang="en-US" sz="3200"/>
            </a:br>
            <a:r>
              <a:rPr lang="en-US" sz="3200"/>
              <a:t>DESIGN FOR SUPPLY CHAIN PROVENANCE </a:t>
            </a:r>
            <a:endParaRPr sz="3200"/>
          </a:p>
        </p:txBody>
      </p:sp>
      <p:sp>
        <p:nvSpPr>
          <p:cNvPr id="101" name="Google Shape;101;p1"/>
          <p:cNvSpPr txBox="1">
            <a:spLocks noGrp="1"/>
          </p:cNvSpPr>
          <p:nvPr>
            <p:ph type="subTitle" idx="1"/>
          </p:nvPr>
        </p:nvSpPr>
        <p:spPr>
          <a:xfrm>
            <a:off x="2417780" y="3609892"/>
            <a:ext cx="8637072" cy="1200647"/>
          </a:xfrm>
          <a:prstGeom prst="rect">
            <a:avLst/>
          </a:prstGeom>
          <a:noFill/>
          <a:ln>
            <a:noFill/>
          </a:ln>
        </p:spPr>
        <p:txBody>
          <a:bodyPr spcFirstLastPara="1" wrap="square" lIns="91425" tIns="91425" rIns="91425" bIns="91425" anchor="t" anchorCtr="0">
            <a:normAutofit lnSpcReduction="10000"/>
          </a:bodyPr>
          <a:lstStyle/>
          <a:p>
            <a:pPr marL="0" lvl="0" indent="0" algn="r" rtl="0">
              <a:lnSpc>
                <a:spcPct val="110000"/>
              </a:lnSpc>
              <a:spcBef>
                <a:spcPts val="0"/>
              </a:spcBef>
              <a:spcAft>
                <a:spcPts val="0"/>
              </a:spcAft>
              <a:buSzPts val="1530"/>
              <a:buNone/>
            </a:pPr>
            <a:r>
              <a:rPr lang="en-US" sz="1530"/>
              <a:t>TEAM MEMBERS:</a:t>
            </a:r>
            <a:endParaRPr/>
          </a:p>
          <a:p>
            <a:pPr marL="0" lvl="0" indent="0" algn="r" rtl="0">
              <a:lnSpc>
                <a:spcPct val="110000"/>
              </a:lnSpc>
              <a:spcBef>
                <a:spcPts val="1000"/>
              </a:spcBef>
              <a:spcAft>
                <a:spcPts val="0"/>
              </a:spcAft>
              <a:buSzPts val="1530"/>
              <a:buNone/>
            </a:pPr>
            <a:r>
              <a:rPr lang="en-US" sz="1530"/>
              <a:t>YATANVESH BHARADWAJ 1NT17IS203</a:t>
            </a:r>
            <a:endParaRPr/>
          </a:p>
          <a:p>
            <a:pPr marL="0" lvl="0" indent="0" algn="r" rtl="0">
              <a:lnSpc>
                <a:spcPct val="110000"/>
              </a:lnSpc>
              <a:spcBef>
                <a:spcPts val="1000"/>
              </a:spcBef>
              <a:spcAft>
                <a:spcPts val="0"/>
              </a:spcAft>
              <a:buSzPts val="1530"/>
              <a:buNone/>
            </a:pPr>
            <a:r>
              <a:rPr lang="en-US" sz="1530"/>
              <a:t>ABHRAJYOTI PAL 1NT17IS119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2F34-6FE5-4A96-9068-ABDB4F7AD8AB}"/>
              </a:ext>
            </a:extLst>
          </p:cNvPr>
          <p:cNvSpPr>
            <a:spLocks noGrp="1"/>
          </p:cNvSpPr>
          <p:nvPr>
            <p:ph type="title"/>
          </p:nvPr>
        </p:nvSpPr>
        <p:spPr>
          <a:xfrm>
            <a:off x="1214187" y="152900"/>
            <a:ext cx="9603275" cy="1049235"/>
          </a:xfrm>
        </p:spPr>
        <p:txBody>
          <a:bodyPr/>
          <a:lstStyle/>
          <a:p>
            <a:r>
              <a:rPr lang="en-IN" dirty="0"/>
              <a:t>Lobster Ontology</a:t>
            </a:r>
          </a:p>
        </p:txBody>
      </p:sp>
      <p:pic>
        <p:nvPicPr>
          <p:cNvPr id="3" name="Picture 2">
            <a:extLst>
              <a:ext uri="{FF2B5EF4-FFF2-40B4-BE49-F238E27FC236}">
                <a16:creationId xmlns:a16="http://schemas.microsoft.com/office/drawing/2014/main" id="{1A5BCE54-477A-4DA0-AB88-D198BF7FDCC7}"/>
              </a:ext>
            </a:extLst>
          </p:cNvPr>
          <p:cNvPicPr>
            <a:picLocks noChangeAspect="1"/>
          </p:cNvPicPr>
          <p:nvPr/>
        </p:nvPicPr>
        <p:blipFill>
          <a:blip r:embed="rId2"/>
          <a:stretch>
            <a:fillRect/>
          </a:stretch>
        </p:blipFill>
        <p:spPr>
          <a:xfrm>
            <a:off x="1339355" y="677517"/>
            <a:ext cx="9765330" cy="5419628"/>
          </a:xfrm>
          <a:prstGeom prst="rect">
            <a:avLst/>
          </a:prstGeom>
        </p:spPr>
      </p:pic>
      <p:sp>
        <p:nvSpPr>
          <p:cNvPr id="4" name="Rectangle 3">
            <a:extLst>
              <a:ext uri="{FF2B5EF4-FFF2-40B4-BE49-F238E27FC236}">
                <a16:creationId xmlns:a16="http://schemas.microsoft.com/office/drawing/2014/main" id="{99AE713C-9C12-4814-9910-F72BAA975373}"/>
              </a:ext>
            </a:extLst>
          </p:cNvPr>
          <p:cNvSpPr/>
          <p:nvPr/>
        </p:nvSpPr>
        <p:spPr>
          <a:xfrm>
            <a:off x="143610" y="6526051"/>
            <a:ext cx="6096000" cy="215444"/>
          </a:xfrm>
          <a:prstGeom prst="rect">
            <a:avLst/>
          </a:prstGeom>
        </p:spPr>
        <p:txBody>
          <a:bodyPr>
            <a:spAutoFit/>
          </a:bodyPr>
          <a:lstStyle/>
          <a:p>
            <a:r>
              <a:rPr lang="en-IN" sz="800" dirty="0"/>
              <a:t>https://www.ebi.ac.uk/ols/ontologies/foodon/terms?iri=http%3A%2F%2Fpurl.obolibrary.org%2Fobo%2FFOODON_03411505</a:t>
            </a:r>
          </a:p>
        </p:txBody>
      </p:sp>
    </p:spTree>
    <p:extLst>
      <p:ext uri="{BB962C8B-B14F-4D97-AF65-F5344CB8AC3E}">
        <p14:creationId xmlns:p14="http://schemas.microsoft.com/office/powerpoint/2010/main" val="2482388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2BE2-A4DE-42E4-807C-4AEC141C0392}"/>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645FFA80-B0CC-4F37-8092-FE339F3E60D4}"/>
              </a:ext>
            </a:extLst>
          </p:cNvPr>
          <p:cNvPicPr>
            <a:picLocks noChangeAspect="1"/>
          </p:cNvPicPr>
          <p:nvPr/>
        </p:nvPicPr>
        <p:blipFill>
          <a:blip r:embed="rId2"/>
          <a:stretch>
            <a:fillRect/>
          </a:stretch>
        </p:blipFill>
        <p:spPr>
          <a:xfrm>
            <a:off x="-35169" y="1"/>
            <a:ext cx="12232539" cy="6858000"/>
          </a:xfrm>
          <a:prstGeom prst="rect">
            <a:avLst/>
          </a:prstGeom>
        </p:spPr>
      </p:pic>
      <p:sp>
        <p:nvSpPr>
          <p:cNvPr id="4" name="Rectangle 3">
            <a:extLst>
              <a:ext uri="{FF2B5EF4-FFF2-40B4-BE49-F238E27FC236}">
                <a16:creationId xmlns:a16="http://schemas.microsoft.com/office/drawing/2014/main" id="{F27923B7-9E39-4E51-B82E-6F2FF0FBFFB6}"/>
              </a:ext>
            </a:extLst>
          </p:cNvPr>
          <p:cNvSpPr/>
          <p:nvPr/>
        </p:nvSpPr>
        <p:spPr>
          <a:xfrm>
            <a:off x="24903" y="6484305"/>
            <a:ext cx="3039615" cy="307777"/>
          </a:xfrm>
          <a:prstGeom prst="rect">
            <a:avLst/>
          </a:prstGeom>
        </p:spPr>
        <p:txBody>
          <a:bodyPr wrap="none">
            <a:spAutoFit/>
          </a:bodyPr>
          <a:lstStyle/>
          <a:p>
            <a:r>
              <a:rPr lang="en-IN" dirty="0"/>
              <a:t>https://www.provenance.org/explore</a:t>
            </a:r>
          </a:p>
        </p:txBody>
      </p:sp>
    </p:spTree>
    <p:extLst>
      <p:ext uri="{BB962C8B-B14F-4D97-AF65-F5344CB8AC3E}">
        <p14:creationId xmlns:p14="http://schemas.microsoft.com/office/powerpoint/2010/main" val="3675142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85C0-06D7-409C-B74B-6715512D076F}"/>
              </a:ext>
            </a:extLst>
          </p:cNvPr>
          <p:cNvSpPr>
            <a:spLocks noGrp="1"/>
          </p:cNvSpPr>
          <p:nvPr>
            <p:ph type="title"/>
          </p:nvPr>
        </p:nvSpPr>
        <p:spPr>
          <a:xfrm>
            <a:off x="1409078" y="279901"/>
            <a:ext cx="9603275" cy="1049235"/>
          </a:xfrm>
        </p:spPr>
        <p:txBody>
          <a:bodyPr/>
          <a:lstStyle/>
          <a:p>
            <a:r>
              <a:rPr lang="en-IN" dirty="0"/>
              <a:t>Provenance.org Example Asset</a:t>
            </a:r>
          </a:p>
        </p:txBody>
      </p:sp>
      <p:sp>
        <p:nvSpPr>
          <p:cNvPr id="3" name="Rectangle 2">
            <a:extLst>
              <a:ext uri="{FF2B5EF4-FFF2-40B4-BE49-F238E27FC236}">
                <a16:creationId xmlns:a16="http://schemas.microsoft.com/office/drawing/2014/main" id="{D1A7E560-5C30-4A64-A9D7-6854A8300BF6}"/>
              </a:ext>
            </a:extLst>
          </p:cNvPr>
          <p:cNvSpPr/>
          <p:nvPr/>
        </p:nvSpPr>
        <p:spPr>
          <a:xfrm>
            <a:off x="1451579" y="5176041"/>
            <a:ext cx="9688275" cy="307777"/>
          </a:xfrm>
          <a:prstGeom prst="rect">
            <a:avLst/>
          </a:prstGeom>
        </p:spPr>
        <p:txBody>
          <a:bodyPr wrap="square">
            <a:spAutoFit/>
          </a:bodyPr>
          <a:lstStyle/>
          <a:p>
            <a:r>
              <a:rPr lang="en-IN" b="1" dirty="0"/>
              <a:t>Asset Page</a:t>
            </a:r>
            <a:r>
              <a:rPr lang="en-IN" dirty="0"/>
              <a:t>: https://www.provenance.org/assets/0x05e3fbedab9efcf8488632988dda93af8b1a8590</a:t>
            </a:r>
          </a:p>
        </p:txBody>
      </p:sp>
      <p:pic>
        <p:nvPicPr>
          <p:cNvPr id="4" name="Picture 3">
            <a:extLst>
              <a:ext uri="{FF2B5EF4-FFF2-40B4-BE49-F238E27FC236}">
                <a16:creationId xmlns:a16="http://schemas.microsoft.com/office/drawing/2014/main" id="{15171ED7-4BD4-426C-ABBB-5A545C84C28E}"/>
              </a:ext>
            </a:extLst>
          </p:cNvPr>
          <p:cNvPicPr>
            <a:picLocks noChangeAspect="1"/>
          </p:cNvPicPr>
          <p:nvPr/>
        </p:nvPicPr>
        <p:blipFill>
          <a:blip r:embed="rId2"/>
          <a:stretch>
            <a:fillRect/>
          </a:stretch>
        </p:blipFill>
        <p:spPr>
          <a:xfrm>
            <a:off x="1451579" y="1159827"/>
            <a:ext cx="3831383" cy="3767527"/>
          </a:xfrm>
          <a:prstGeom prst="rect">
            <a:avLst/>
          </a:prstGeom>
        </p:spPr>
      </p:pic>
      <p:pic>
        <p:nvPicPr>
          <p:cNvPr id="5" name="Picture 4">
            <a:extLst>
              <a:ext uri="{FF2B5EF4-FFF2-40B4-BE49-F238E27FC236}">
                <a16:creationId xmlns:a16="http://schemas.microsoft.com/office/drawing/2014/main" id="{AAB85A7C-4A27-4A45-BBF1-1647B88E2865}"/>
              </a:ext>
            </a:extLst>
          </p:cNvPr>
          <p:cNvPicPr>
            <a:picLocks noChangeAspect="1"/>
          </p:cNvPicPr>
          <p:nvPr/>
        </p:nvPicPr>
        <p:blipFill rotWithShape="1">
          <a:blip r:embed="rId3"/>
          <a:srcRect r="56840"/>
          <a:stretch/>
        </p:blipFill>
        <p:spPr>
          <a:xfrm>
            <a:off x="6096000" y="1202288"/>
            <a:ext cx="5130562" cy="3800475"/>
          </a:xfrm>
          <a:prstGeom prst="rect">
            <a:avLst/>
          </a:prstGeom>
        </p:spPr>
      </p:pic>
      <p:sp>
        <p:nvSpPr>
          <p:cNvPr id="6" name="Rectangle 5">
            <a:extLst>
              <a:ext uri="{FF2B5EF4-FFF2-40B4-BE49-F238E27FC236}">
                <a16:creationId xmlns:a16="http://schemas.microsoft.com/office/drawing/2014/main" id="{386D69CA-795F-4459-B279-A686A95C7BA1}"/>
              </a:ext>
            </a:extLst>
          </p:cNvPr>
          <p:cNvSpPr/>
          <p:nvPr/>
        </p:nvSpPr>
        <p:spPr>
          <a:xfrm>
            <a:off x="1451579" y="5698173"/>
            <a:ext cx="9645774" cy="307777"/>
          </a:xfrm>
          <a:prstGeom prst="rect">
            <a:avLst/>
          </a:prstGeom>
        </p:spPr>
        <p:txBody>
          <a:bodyPr wrap="square">
            <a:spAutoFit/>
          </a:bodyPr>
          <a:lstStyle/>
          <a:p>
            <a:r>
              <a:rPr lang="en-IN" b="1" dirty="0"/>
              <a:t>Asset on blockchain:</a:t>
            </a:r>
            <a:r>
              <a:rPr lang="en-IN" dirty="0"/>
              <a:t> https://kovan.etherscan.io/address/0x05e3fbedab9efcf8488632988dda93af8b1a8590#internaltx</a:t>
            </a:r>
          </a:p>
        </p:txBody>
      </p:sp>
    </p:spTree>
    <p:extLst>
      <p:ext uri="{BB962C8B-B14F-4D97-AF65-F5344CB8AC3E}">
        <p14:creationId xmlns:p14="http://schemas.microsoft.com/office/powerpoint/2010/main" val="460893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9E72-3539-40C5-A002-1F4CC1951822}"/>
              </a:ext>
            </a:extLst>
          </p:cNvPr>
          <p:cNvSpPr>
            <a:spLocks noGrp="1"/>
          </p:cNvSpPr>
          <p:nvPr>
            <p:ph type="title"/>
          </p:nvPr>
        </p:nvSpPr>
        <p:spPr>
          <a:xfrm>
            <a:off x="1451579" y="889400"/>
            <a:ext cx="9603275" cy="1049235"/>
          </a:xfrm>
        </p:spPr>
        <p:txBody>
          <a:bodyPr/>
          <a:lstStyle/>
          <a:p>
            <a:r>
              <a:rPr lang="en-IN" dirty="0"/>
              <a:t>Implementation</a:t>
            </a:r>
          </a:p>
        </p:txBody>
      </p:sp>
      <p:sp>
        <p:nvSpPr>
          <p:cNvPr id="3" name="Rectangle 2">
            <a:extLst>
              <a:ext uri="{FF2B5EF4-FFF2-40B4-BE49-F238E27FC236}">
                <a16:creationId xmlns:a16="http://schemas.microsoft.com/office/drawing/2014/main" id="{BD51A0BF-B0D1-45A2-BCBD-78C6E6F13811}"/>
              </a:ext>
            </a:extLst>
          </p:cNvPr>
          <p:cNvSpPr/>
          <p:nvPr/>
        </p:nvSpPr>
        <p:spPr>
          <a:xfrm>
            <a:off x="1028693" y="2471575"/>
            <a:ext cx="10026161" cy="707886"/>
          </a:xfrm>
          <a:prstGeom prst="rect">
            <a:avLst/>
          </a:prstGeom>
        </p:spPr>
        <p:txBody>
          <a:bodyPr wrap="square">
            <a:spAutoFit/>
          </a:bodyPr>
          <a:lstStyle/>
          <a:p>
            <a:pPr marL="457200" lvl="1">
              <a:buClr>
                <a:schemeClr val="dk1"/>
              </a:buClr>
              <a:buSzPts val="1800"/>
            </a:pPr>
            <a:r>
              <a:rPr lang="en-US" sz="2000" dirty="0">
                <a:solidFill>
                  <a:schemeClr val="dk1"/>
                </a:solidFill>
                <a:latin typeface="Gill Sans"/>
                <a:ea typeface="Gill Sans"/>
                <a:cs typeface="Gill Sans"/>
                <a:sym typeface="Gill Sans"/>
              </a:rPr>
              <a:t>A modeling approach based on formal ontologies can aid in the formal specifications for </a:t>
            </a:r>
            <a:r>
              <a:rPr lang="en-US" sz="2000" dirty="0">
                <a:solidFill>
                  <a:schemeClr val="dk1"/>
                </a:solidFill>
                <a:highlight>
                  <a:srgbClr val="FFFF00"/>
                </a:highlight>
                <a:latin typeface="Gill Sans"/>
                <a:ea typeface="Gill Sans"/>
                <a:cs typeface="Gill Sans"/>
                <a:sym typeface="Gill Sans"/>
              </a:rPr>
              <a:t>automated inference and verification </a:t>
            </a:r>
            <a:r>
              <a:rPr lang="en-US" sz="2000" dirty="0">
                <a:solidFill>
                  <a:schemeClr val="dk1"/>
                </a:solidFill>
                <a:latin typeface="Gill Sans"/>
                <a:ea typeface="Gill Sans"/>
                <a:cs typeface="Gill Sans"/>
                <a:sym typeface="Gill Sans"/>
              </a:rPr>
              <a:t>in the operation of a blockchain.</a:t>
            </a:r>
          </a:p>
        </p:txBody>
      </p:sp>
      <p:sp>
        <p:nvSpPr>
          <p:cNvPr id="4" name="Rectangle 3">
            <a:extLst>
              <a:ext uri="{FF2B5EF4-FFF2-40B4-BE49-F238E27FC236}">
                <a16:creationId xmlns:a16="http://schemas.microsoft.com/office/drawing/2014/main" id="{992DF9E5-383B-42D4-9A25-EEB325565318}"/>
              </a:ext>
            </a:extLst>
          </p:cNvPr>
          <p:cNvSpPr/>
          <p:nvPr/>
        </p:nvSpPr>
        <p:spPr>
          <a:xfrm>
            <a:off x="1465385" y="3740095"/>
            <a:ext cx="9261230" cy="707886"/>
          </a:xfrm>
          <a:prstGeom prst="rect">
            <a:avLst/>
          </a:prstGeom>
        </p:spPr>
        <p:txBody>
          <a:bodyPr wrap="square">
            <a:spAutoFit/>
          </a:bodyPr>
          <a:lstStyle/>
          <a:p>
            <a:r>
              <a:rPr lang="en-IN" sz="2000" dirty="0"/>
              <a:t>“</a:t>
            </a:r>
            <a:r>
              <a:rPr lang="en-IN" sz="2000" dirty="0">
                <a:latin typeface="Gill Sans" panose="020B0604020202020204" charset="0"/>
              </a:rPr>
              <a:t>pieces</a:t>
            </a:r>
            <a:r>
              <a:rPr lang="en-IN" sz="2000" dirty="0"/>
              <a:t> of software that represent a business arrangement and </a:t>
            </a:r>
          </a:p>
          <a:p>
            <a:r>
              <a:rPr lang="en-IN" sz="2000" dirty="0">
                <a:highlight>
                  <a:srgbClr val="FFFF00"/>
                </a:highlight>
              </a:rPr>
              <a:t>execute themselves automatically</a:t>
            </a:r>
            <a:r>
              <a:rPr lang="en-IN" sz="2000" dirty="0"/>
              <a:t> under pre-determined circumstances.”</a:t>
            </a:r>
          </a:p>
        </p:txBody>
      </p:sp>
      <p:sp>
        <p:nvSpPr>
          <p:cNvPr id="5" name="Rectangle 4">
            <a:extLst>
              <a:ext uri="{FF2B5EF4-FFF2-40B4-BE49-F238E27FC236}">
                <a16:creationId xmlns:a16="http://schemas.microsoft.com/office/drawing/2014/main" id="{F6CF9630-85B6-4544-A51C-87D7F06EA37C}"/>
              </a:ext>
            </a:extLst>
          </p:cNvPr>
          <p:cNvSpPr/>
          <p:nvPr/>
        </p:nvSpPr>
        <p:spPr>
          <a:xfrm>
            <a:off x="1451579" y="2102243"/>
            <a:ext cx="5904180" cy="369332"/>
          </a:xfrm>
          <a:prstGeom prst="rect">
            <a:avLst/>
          </a:prstGeom>
        </p:spPr>
        <p:txBody>
          <a:bodyPr wrap="none">
            <a:spAutoFit/>
          </a:bodyPr>
          <a:lstStyle/>
          <a:p>
            <a:r>
              <a:rPr lang="en-US" sz="1800" b="1" dirty="0">
                <a:solidFill>
                  <a:schemeClr val="dk1"/>
                </a:solidFill>
                <a:latin typeface="Gill Sans"/>
                <a:ea typeface="Gill Sans"/>
                <a:cs typeface="Gill Sans"/>
                <a:sym typeface="Gill Sans"/>
              </a:rPr>
              <a:t>Ontology based blockchain modelling assumption #2:</a:t>
            </a:r>
            <a:endParaRPr lang="en-IN" sz="1800" b="1" dirty="0"/>
          </a:p>
        </p:txBody>
      </p:sp>
      <p:sp>
        <p:nvSpPr>
          <p:cNvPr id="6" name="Rectangle 5">
            <a:extLst>
              <a:ext uri="{FF2B5EF4-FFF2-40B4-BE49-F238E27FC236}">
                <a16:creationId xmlns:a16="http://schemas.microsoft.com/office/drawing/2014/main" id="{05B64940-F212-4FCA-B115-39FD6CFDB74F}"/>
              </a:ext>
            </a:extLst>
          </p:cNvPr>
          <p:cNvSpPr/>
          <p:nvPr/>
        </p:nvSpPr>
        <p:spPr>
          <a:xfrm>
            <a:off x="1465385" y="3364127"/>
            <a:ext cx="4195379" cy="369332"/>
          </a:xfrm>
          <a:prstGeom prst="rect">
            <a:avLst/>
          </a:prstGeom>
        </p:spPr>
        <p:txBody>
          <a:bodyPr wrap="none">
            <a:spAutoFit/>
          </a:bodyPr>
          <a:lstStyle/>
          <a:p>
            <a:r>
              <a:rPr lang="en-US" sz="1800" b="1" dirty="0">
                <a:solidFill>
                  <a:schemeClr val="dk1"/>
                </a:solidFill>
                <a:latin typeface="Gill Sans"/>
                <a:ea typeface="Gill Sans"/>
                <a:cs typeface="Gill Sans"/>
                <a:sym typeface="Gill Sans"/>
              </a:rPr>
              <a:t>Ethereum smart contracts definition:</a:t>
            </a:r>
            <a:endParaRPr lang="en-IN" sz="1800" b="1" dirty="0"/>
          </a:p>
        </p:txBody>
      </p:sp>
      <p:sp>
        <p:nvSpPr>
          <p:cNvPr id="7" name="Rectangle 6">
            <a:extLst>
              <a:ext uri="{FF2B5EF4-FFF2-40B4-BE49-F238E27FC236}">
                <a16:creationId xmlns:a16="http://schemas.microsoft.com/office/drawing/2014/main" id="{5ECC7659-01C7-472E-95FC-4E5B264F6262}"/>
              </a:ext>
            </a:extLst>
          </p:cNvPr>
          <p:cNvSpPr/>
          <p:nvPr/>
        </p:nvSpPr>
        <p:spPr>
          <a:xfrm>
            <a:off x="1451579" y="4775680"/>
            <a:ext cx="10026160" cy="646331"/>
          </a:xfrm>
          <a:prstGeom prst="rect">
            <a:avLst/>
          </a:prstGeom>
        </p:spPr>
        <p:txBody>
          <a:bodyPr wrap="square">
            <a:spAutoFit/>
          </a:bodyPr>
          <a:lstStyle/>
          <a:p>
            <a:r>
              <a:rPr lang="en-IN" sz="1800" b="1" dirty="0">
                <a:latin typeface="Gill Sans" panose="020B0604020202020204" charset="0"/>
              </a:rPr>
              <a:t>A modelling approach based on formal ontologies can aid in </a:t>
            </a:r>
          </a:p>
          <a:p>
            <a:r>
              <a:rPr lang="en-IN" sz="1800" b="1" dirty="0">
                <a:latin typeface="Gill Sans" panose="020B0604020202020204" charset="0"/>
              </a:rPr>
              <a:t>the development of smart contracts that execute on the blockchain. </a:t>
            </a:r>
          </a:p>
        </p:txBody>
      </p:sp>
    </p:spTree>
    <p:extLst>
      <p:ext uri="{BB962C8B-B14F-4D97-AF65-F5344CB8AC3E}">
        <p14:creationId xmlns:p14="http://schemas.microsoft.com/office/powerpoint/2010/main" val="3598167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7eb34a1310_1_15"/>
          <p:cNvSpPr txBox="1">
            <a:spLocks noGrp="1"/>
          </p:cNvSpPr>
          <p:nvPr>
            <p:ph type="title"/>
          </p:nvPr>
        </p:nvSpPr>
        <p:spPr>
          <a:xfrm>
            <a:off x="1451579" y="804519"/>
            <a:ext cx="9603300" cy="1049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TRACEABILITY ONTOLOGY BASED BLOCKCHAIN FOR PROVENANCE</a:t>
            </a:r>
            <a:endParaRPr/>
          </a:p>
        </p:txBody>
      </p:sp>
      <p:sp>
        <p:nvSpPr>
          <p:cNvPr id="148" name="Google Shape;148;g7eb34a1310_1_15"/>
          <p:cNvSpPr txBox="1"/>
          <p:nvPr/>
        </p:nvSpPr>
        <p:spPr>
          <a:xfrm>
            <a:off x="6257375" y="2096100"/>
            <a:ext cx="4797600" cy="37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Gill Sans"/>
                <a:ea typeface="Gill Sans"/>
                <a:cs typeface="Gill Sans"/>
                <a:sym typeface="Gill Sans"/>
              </a:rPr>
              <a:t>Key Informal Assumptions used in developing this ontology:</a:t>
            </a:r>
            <a:endParaRPr sz="1800">
              <a:latin typeface="Gill Sans"/>
              <a:ea typeface="Gill Sans"/>
              <a:cs typeface="Gill Sans"/>
              <a:sym typeface="Gill Sans"/>
            </a:endParaRPr>
          </a:p>
          <a:p>
            <a:pPr marL="457200" lvl="0" indent="-342900" algn="l" rtl="0">
              <a:spcBef>
                <a:spcPts val="0"/>
              </a:spcBef>
              <a:spcAft>
                <a:spcPts val="0"/>
              </a:spcAft>
              <a:buSzPts val="1800"/>
              <a:buFont typeface="Gill Sans"/>
              <a:buChar char="●"/>
            </a:pPr>
            <a:r>
              <a:rPr lang="en-US" sz="1800">
                <a:latin typeface="Gill Sans"/>
                <a:ea typeface="Gill Sans"/>
                <a:cs typeface="Gill Sans"/>
                <a:sym typeface="Gill Sans"/>
              </a:rPr>
              <a:t>It must be possible to trace from one entity to another where the entities are abstracted entities.</a:t>
            </a:r>
            <a:endParaRPr sz="1800">
              <a:latin typeface="Gill Sans"/>
              <a:ea typeface="Gill Sans"/>
              <a:cs typeface="Gill Sans"/>
              <a:sym typeface="Gill Sans"/>
            </a:endParaRPr>
          </a:p>
          <a:p>
            <a:pPr marL="457200" lvl="0" indent="-342900" algn="l" rtl="0">
              <a:spcBef>
                <a:spcPts val="0"/>
              </a:spcBef>
              <a:spcAft>
                <a:spcPts val="0"/>
              </a:spcAft>
              <a:buSzPts val="1800"/>
              <a:buFont typeface="Gill Sans"/>
              <a:buChar char="●"/>
            </a:pPr>
            <a:r>
              <a:rPr lang="en-US" sz="1800">
                <a:latin typeface="Gill Sans"/>
                <a:ea typeface="Gill Sans"/>
                <a:cs typeface="Gill Sans"/>
                <a:sym typeface="Gill Sans"/>
              </a:rPr>
              <a:t>Traceable Resource Unit is the resource representation that must be traceable, since it is neither an abstracted nor aggregated entity.</a:t>
            </a:r>
            <a:endParaRPr sz="1800">
              <a:latin typeface="Gill Sans"/>
              <a:ea typeface="Gill Sans"/>
              <a:cs typeface="Gill Sans"/>
              <a:sym typeface="Gill Sans"/>
            </a:endParaRPr>
          </a:p>
          <a:p>
            <a:pPr marL="457200" lvl="0" indent="-342900" algn="l" rtl="0">
              <a:spcBef>
                <a:spcPts val="0"/>
              </a:spcBef>
              <a:spcAft>
                <a:spcPts val="0"/>
              </a:spcAft>
              <a:buSzPts val="1800"/>
              <a:buFont typeface="Gill Sans"/>
              <a:buChar char="●"/>
            </a:pPr>
            <a:r>
              <a:rPr lang="en-US" sz="1800">
                <a:latin typeface="Gill Sans"/>
                <a:ea typeface="Gill Sans"/>
                <a:cs typeface="Gill Sans"/>
                <a:sym typeface="Gill Sans"/>
              </a:rPr>
              <a:t>Primitive activity is the activity representation that must be traceable, since primitive activity is neither an abstracted nor aggregated entity.</a:t>
            </a:r>
            <a:endParaRPr sz="1800">
              <a:latin typeface="Gill Sans"/>
              <a:ea typeface="Gill Sans"/>
              <a:cs typeface="Gill Sans"/>
              <a:sym typeface="Gill Sans"/>
            </a:endParaRPr>
          </a:p>
          <a:p>
            <a:pPr marL="0" lvl="0" indent="0" algn="l" rtl="0">
              <a:spcBef>
                <a:spcPts val="0"/>
              </a:spcBef>
              <a:spcAft>
                <a:spcPts val="0"/>
              </a:spcAft>
              <a:buNone/>
            </a:pPr>
            <a:endParaRPr sz="1800">
              <a:latin typeface="Gill Sans"/>
              <a:ea typeface="Gill Sans"/>
              <a:cs typeface="Gill Sans"/>
              <a:sym typeface="Gill Sans"/>
            </a:endParaRPr>
          </a:p>
        </p:txBody>
      </p:sp>
      <p:pic>
        <p:nvPicPr>
          <p:cNvPr id="149" name="Google Shape;149;g7eb34a1310_1_15"/>
          <p:cNvPicPr preferRelativeResize="0"/>
          <p:nvPr/>
        </p:nvPicPr>
        <p:blipFill>
          <a:blip r:embed="rId3">
            <a:alphaModFix/>
          </a:blip>
          <a:stretch>
            <a:fillRect/>
          </a:stretch>
        </p:blipFill>
        <p:spPr>
          <a:xfrm>
            <a:off x="1451575" y="2279838"/>
            <a:ext cx="4653399" cy="3286224"/>
          </a:xfrm>
          <a:prstGeom prst="rect">
            <a:avLst/>
          </a:prstGeom>
          <a:noFill/>
          <a:ln>
            <a:noFill/>
          </a:ln>
        </p:spPr>
      </p:pic>
    </p:spTree>
    <p:extLst>
      <p:ext uri="{BB962C8B-B14F-4D97-AF65-F5344CB8AC3E}">
        <p14:creationId xmlns:p14="http://schemas.microsoft.com/office/powerpoint/2010/main" val="3742600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B66A-FD03-44B7-B947-5C544F6EB926}"/>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4C9D04F8-716B-459C-8BA3-F41C510A360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02262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EF173-EF12-49D1-B4EC-6DA27C00A724}"/>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C91EFCB6-4080-4444-BC46-0CFC1D1A1015}"/>
              </a:ext>
            </a:extLst>
          </p:cNvPr>
          <p:cNvPicPr>
            <a:picLocks noChangeAspect="1"/>
          </p:cNvPicPr>
          <p:nvPr/>
        </p:nvPicPr>
        <p:blipFill>
          <a:blip r:embed="rId2"/>
          <a:stretch>
            <a:fillRect/>
          </a:stretch>
        </p:blipFill>
        <p:spPr>
          <a:xfrm>
            <a:off x="0" y="8792"/>
            <a:ext cx="12192000" cy="6849208"/>
          </a:xfrm>
          <a:prstGeom prst="rect">
            <a:avLst/>
          </a:prstGeom>
        </p:spPr>
      </p:pic>
    </p:spTree>
    <p:extLst>
      <p:ext uri="{BB962C8B-B14F-4D97-AF65-F5344CB8AC3E}">
        <p14:creationId xmlns:p14="http://schemas.microsoft.com/office/powerpoint/2010/main" val="2265368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C31CF-80FE-4F99-BC53-C5D4285D312E}"/>
              </a:ext>
            </a:extLst>
          </p:cNvPr>
          <p:cNvSpPr>
            <a:spLocks noGrp="1"/>
          </p:cNvSpPr>
          <p:nvPr>
            <p:ph type="title"/>
          </p:nvPr>
        </p:nvSpPr>
        <p:spPr/>
        <p:txBody>
          <a:bodyPr/>
          <a:lstStyle/>
          <a:p>
            <a:r>
              <a:rPr lang="en-IN" dirty="0"/>
              <a:t>Primitive Trace</a:t>
            </a:r>
          </a:p>
        </p:txBody>
      </p:sp>
      <p:pic>
        <p:nvPicPr>
          <p:cNvPr id="3" name="Picture 2">
            <a:extLst>
              <a:ext uri="{FF2B5EF4-FFF2-40B4-BE49-F238E27FC236}">
                <a16:creationId xmlns:a16="http://schemas.microsoft.com/office/drawing/2014/main" id="{4583F8D9-6FF5-4F9C-B43F-44D630FA0C67}"/>
              </a:ext>
            </a:extLst>
          </p:cNvPr>
          <p:cNvPicPr>
            <a:picLocks noChangeAspect="1"/>
          </p:cNvPicPr>
          <p:nvPr/>
        </p:nvPicPr>
        <p:blipFill>
          <a:blip r:embed="rId2"/>
          <a:stretch>
            <a:fillRect/>
          </a:stretch>
        </p:blipFill>
        <p:spPr>
          <a:xfrm>
            <a:off x="1451579" y="1996952"/>
            <a:ext cx="9258300" cy="3971925"/>
          </a:xfrm>
          <a:prstGeom prst="rect">
            <a:avLst/>
          </a:prstGeom>
        </p:spPr>
      </p:pic>
    </p:spTree>
    <p:extLst>
      <p:ext uri="{BB962C8B-B14F-4D97-AF65-F5344CB8AC3E}">
        <p14:creationId xmlns:p14="http://schemas.microsoft.com/office/powerpoint/2010/main" val="1378257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CC1DD-67CF-4D78-B30B-D02834370C06}"/>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8A2C5B64-AE52-4DCF-A261-841B108DF36E}"/>
              </a:ext>
            </a:extLst>
          </p:cNvPr>
          <p:cNvPicPr>
            <a:picLocks noChangeAspect="1"/>
          </p:cNvPicPr>
          <p:nvPr/>
        </p:nvPicPr>
        <p:blipFill>
          <a:blip r:embed="rId2"/>
          <a:stretch>
            <a:fillRect/>
          </a:stretch>
        </p:blipFill>
        <p:spPr>
          <a:xfrm>
            <a:off x="0" y="0"/>
            <a:ext cx="12192000" cy="6928338"/>
          </a:xfrm>
          <a:prstGeom prst="rect">
            <a:avLst/>
          </a:prstGeom>
        </p:spPr>
      </p:pic>
    </p:spTree>
    <p:extLst>
      <p:ext uri="{BB962C8B-B14F-4D97-AF65-F5344CB8AC3E}">
        <p14:creationId xmlns:p14="http://schemas.microsoft.com/office/powerpoint/2010/main" val="3533897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319D02-9579-4BBE-A359-BF661757B4B0}"/>
              </a:ext>
            </a:extLst>
          </p:cNvPr>
          <p:cNvPicPr>
            <a:picLocks noChangeAspect="1"/>
          </p:cNvPicPr>
          <p:nvPr/>
        </p:nvPicPr>
        <p:blipFill rotWithShape="1">
          <a:blip r:embed="rId2"/>
          <a:srcRect l="9421" t="7800" r="10912" b="5371"/>
          <a:stretch/>
        </p:blipFill>
        <p:spPr>
          <a:xfrm>
            <a:off x="3367456" y="0"/>
            <a:ext cx="5590546" cy="6093069"/>
          </a:xfrm>
          <a:prstGeom prst="rect">
            <a:avLst/>
          </a:prstGeom>
        </p:spPr>
      </p:pic>
    </p:spTree>
    <p:extLst>
      <p:ext uri="{BB962C8B-B14F-4D97-AF65-F5344CB8AC3E}">
        <p14:creationId xmlns:p14="http://schemas.microsoft.com/office/powerpoint/2010/main" val="568482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THE SUPPLY CHAIN INDUSTRY</a:t>
            </a:r>
            <a:endParaRPr/>
          </a:p>
        </p:txBody>
      </p:sp>
      <p:pic>
        <p:nvPicPr>
          <p:cNvPr id="107" name="Google Shape;107;p2"/>
          <p:cNvPicPr preferRelativeResize="0">
            <a:picLocks noGrp="1"/>
          </p:cNvPicPr>
          <p:nvPr>
            <p:ph type="body" idx="1"/>
          </p:nvPr>
        </p:nvPicPr>
        <p:blipFill rotWithShape="1">
          <a:blip r:embed="rId3">
            <a:alphaModFix/>
          </a:blip>
          <a:srcRect/>
          <a:stretch/>
        </p:blipFill>
        <p:spPr>
          <a:xfrm>
            <a:off x="1451579" y="2116423"/>
            <a:ext cx="5275916" cy="3449638"/>
          </a:xfrm>
          <a:prstGeom prst="rect">
            <a:avLst/>
          </a:prstGeom>
          <a:noFill/>
          <a:ln>
            <a:noFill/>
          </a:ln>
        </p:spPr>
      </p:pic>
      <p:sp>
        <p:nvSpPr>
          <p:cNvPr id="108" name="Google Shape;108;p2"/>
          <p:cNvSpPr txBox="1"/>
          <p:nvPr/>
        </p:nvSpPr>
        <p:spPr>
          <a:xfrm>
            <a:off x="7042484" y="2116423"/>
            <a:ext cx="4012370" cy="230832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Gill Sans"/>
                <a:ea typeface="Gill Sans"/>
                <a:cs typeface="Gill Sans"/>
                <a:sym typeface="Gill Sans"/>
              </a:rPr>
              <a:t>According to market research by IndustryARC, the supply chain market is expected to reach 424.24 USD by 2023 with CAGR of 48.37%.</a:t>
            </a:r>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Large number of companies have been using blockchain technology for supply chain applications.</a:t>
            </a:r>
            <a:endParaRPr sz="1800">
              <a:solidFill>
                <a:schemeClr val="dk1"/>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2E15-1095-45F9-8FA8-498A4AD5E927}"/>
              </a:ext>
            </a:extLst>
          </p:cNvPr>
          <p:cNvSpPr>
            <a:spLocks noGrp="1"/>
          </p:cNvSpPr>
          <p:nvPr>
            <p:ph type="title"/>
          </p:nvPr>
        </p:nvSpPr>
        <p:spPr/>
        <p:txBody>
          <a:bodyPr/>
          <a:lstStyle/>
          <a:p>
            <a:r>
              <a:rPr lang="en-IN" dirty="0"/>
              <a:t>Takeaways</a:t>
            </a:r>
          </a:p>
        </p:txBody>
      </p:sp>
      <p:sp>
        <p:nvSpPr>
          <p:cNvPr id="3" name="TextBox 2">
            <a:extLst>
              <a:ext uri="{FF2B5EF4-FFF2-40B4-BE49-F238E27FC236}">
                <a16:creationId xmlns:a16="http://schemas.microsoft.com/office/drawing/2014/main" id="{F848174F-ACC3-4D7D-A661-C59CCE15B7EC}"/>
              </a:ext>
            </a:extLst>
          </p:cNvPr>
          <p:cNvSpPr txBox="1"/>
          <p:nvPr/>
        </p:nvSpPr>
        <p:spPr>
          <a:xfrm>
            <a:off x="1463161" y="2127738"/>
            <a:ext cx="9674231" cy="2585323"/>
          </a:xfrm>
          <a:prstGeom prst="rect">
            <a:avLst/>
          </a:prstGeom>
          <a:noFill/>
        </p:spPr>
        <p:txBody>
          <a:bodyPr wrap="square" rtlCol="0">
            <a:spAutoFit/>
          </a:bodyPr>
          <a:lstStyle/>
          <a:p>
            <a:pPr marL="285750" indent="-285750">
              <a:buFont typeface="Arial" panose="020B0604020202020204" pitchFamily="34" charset="0"/>
              <a:buChar char="•"/>
            </a:pPr>
            <a:r>
              <a:rPr lang="en-IN" sz="1800" dirty="0">
                <a:latin typeface="Gill Sans" panose="020B0604020202020204" charset="0"/>
              </a:rPr>
              <a:t>Importance of combining ontology with provenance tracking – enforces standards</a:t>
            </a:r>
          </a:p>
          <a:p>
            <a:pPr marL="285750" indent="-285750">
              <a:buFont typeface="Arial" panose="020B0604020202020204" pitchFamily="34" charset="0"/>
              <a:buChar char="•"/>
            </a:pPr>
            <a:r>
              <a:rPr lang="en-IN" sz="1800" dirty="0">
                <a:latin typeface="Gill Sans" panose="020B0604020202020204" charset="0"/>
              </a:rPr>
              <a:t>The difficulties involved in coming up with ontologies which are agreed upon by organisations, but once done can lead to better data standards.</a:t>
            </a:r>
            <a:endParaRPr lang="en-US" sz="1800" dirty="0">
              <a:latin typeface="Gill Sans" panose="020B0604020202020204" charset="0"/>
            </a:endParaRPr>
          </a:p>
          <a:p>
            <a:pPr marL="285750" indent="-285750">
              <a:buFont typeface="Arial" panose="020B0604020202020204" pitchFamily="34" charset="0"/>
              <a:buChar char="•"/>
            </a:pPr>
            <a:r>
              <a:rPr lang="en-US" sz="1800" dirty="0">
                <a:latin typeface="Gill Sans" panose="020B0604020202020204" charset="0"/>
              </a:rPr>
              <a:t>Historically - Supply chain provenance has generally been more difficult goods are handled in international supply chains where granular tracking of physical characteristics and product whereabouts had not been possible. Ontology + Provenance tracking solves this problem.</a:t>
            </a:r>
          </a:p>
          <a:p>
            <a:pPr marL="285750" indent="-285750">
              <a:buFont typeface="Arial" panose="020B0604020202020204" pitchFamily="34" charset="0"/>
              <a:buChar char="•"/>
            </a:pPr>
            <a:r>
              <a:rPr lang="en-US" sz="1800" dirty="0">
                <a:latin typeface="Gill Sans" panose="020B0604020202020204" charset="0"/>
              </a:rPr>
              <a:t>A proof of concept based on </a:t>
            </a:r>
            <a:r>
              <a:rPr lang="en-US" sz="1800" b="1" dirty="0">
                <a:latin typeface="Gill Sans" panose="020B0604020202020204" charset="0"/>
              </a:rPr>
              <a:t>TOVE ontology</a:t>
            </a:r>
            <a:r>
              <a:rPr lang="en-US" sz="1800" dirty="0">
                <a:latin typeface="Gill Sans" panose="020B0604020202020204" charset="0"/>
              </a:rPr>
              <a:t> has been implemented in solidity on Ethereum platform using primitives known as </a:t>
            </a:r>
            <a:r>
              <a:rPr lang="en-US" sz="1800" b="1" dirty="0">
                <a:latin typeface="Gill Sans" panose="020B0604020202020204" charset="0"/>
              </a:rPr>
              <a:t>TRU</a:t>
            </a:r>
            <a:r>
              <a:rPr lang="en-US" sz="1800" dirty="0">
                <a:latin typeface="Gill Sans" panose="020B0604020202020204" charset="0"/>
              </a:rPr>
              <a:t> and </a:t>
            </a:r>
            <a:r>
              <a:rPr lang="en-US" sz="1800" b="1" dirty="0">
                <a:latin typeface="Gill Sans" panose="020B0604020202020204" charset="0"/>
              </a:rPr>
              <a:t>PRIMITIVE ACTIVITY, </a:t>
            </a:r>
            <a:r>
              <a:rPr lang="en-US" sz="1800" dirty="0">
                <a:latin typeface="Gill Sans" panose="020B0604020202020204" charset="0"/>
              </a:rPr>
              <a:t>allows</a:t>
            </a:r>
            <a:r>
              <a:rPr lang="en-US" sz="1800" b="1" dirty="0">
                <a:latin typeface="Gill Sans" panose="020B0604020202020204" charset="0"/>
              </a:rPr>
              <a:t> TRACE.</a:t>
            </a:r>
            <a:endParaRPr lang="en-IN" sz="1800" b="1" dirty="0">
              <a:latin typeface="Gill Sans" panose="020B0604020202020204" charset="0"/>
            </a:endParaRPr>
          </a:p>
          <a:p>
            <a:pPr marL="285750" indent="-285750">
              <a:buFont typeface="Arial" panose="020B0604020202020204" pitchFamily="34" charset="0"/>
              <a:buChar char="•"/>
            </a:pPr>
            <a:endParaRPr lang="en-IN" sz="1800" dirty="0">
              <a:latin typeface="Gill Sans" panose="020B0604020202020204" charset="0"/>
            </a:endParaRPr>
          </a:p>
        </p:txBody>
      </p:sp>
    </p:spTree>
    <p:extLst>
      <p:ext uri="{BB962C8B-B14F-4D97-AF65-F5344CB8AC3E}">
        <p14:creationId xmlns:p14="http://schemas.microsoft.com/office/powerpoint/2010/main" val="3541297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6C9C4-DC3E-443F-89F9-3F84EF4C1618}"/>
              </a:ext>
            </a:extLst>
          </p:cNvPr>
          <p:cNvSpPr>
            <a:spLocks noGrp="1"/>
          </p:cNvSpPr>
          <p:nvPr>
            <p:ph type="title"/>
          </p:nvPr>
        </p:nvSpPr>
        <p:spPr>
          <a:xfrm>
            <a:off x="1294362" y="1226550"/>
            <a:ext cx="9603275" cy="1049235"/>
          </a:xfrm>
        </p:spPr>
        <p:txBody>
          <a:bodyPr/>
          <a:lstStyle/>
          <a:p>
            <a:pPr algn="ctr"/>
            <a:r>
              <a:rPr lang="en-IN" dirty="0"/>
              <a:t>Thank you</a:t>
            </a:r>
          </a:p>
        </p:txBody>
      </p:sp>
    </p:spTree>
    <p:extLst>
      <p:ext uri="{BB962C8B-B14F-4D97-AF65-F5344CB8AC3E}">
        <p14:creationId xmlns:p14="http://schemas.microsoft.com/office/powerpoint/2010/main" val="3712431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3"/>
          <p:cNvPicPr preferRelativeResize="0"/>
          <p:nvPr/>
        </p:nvPicPr>
        <p:blipFill rotWithShape="1">
          <a:blip r:embed="rId3">
            <a:alphaModFix/>
          </a:blip>
          <a:srcRect/>
          <a:stretch/>
        </p:blipFill>
        <p:spPr>
          <a:xfrm>
            <a:off x="6263440" y="2333625"/>
            <a:ext cx="5238750" cy="2190750"/>
          </a:xfrm>
          <a:prstGeom prst="rect">
            <a:avLst/>
          </a:prstGeom>
          <a:noFill/>
          <a:ln>
            <a:noFill/>
          </a:ln>
        </p:spPr>
      </p:pic>
      <p:sp>
        <p:nvSpPr>
          <p:cNvPr id="114" name="Google Shape;114;p3"/>
          <p:cNvSpPr txBox="1"/>
          <p:nvPr/>
        </p:nvSpPr>
        <p:spPr>
          <a:xfrm>
            <a:off x="689810" y="1720840"/>
            <a:ext cx="5406190" cy="341632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North America has a major share in Blockchain for Supply Chain</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In Asia Pacific, the market is expected to have a CAGR of 56.1%.</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In other economies like Middle East,  Africa and Brazil, the increasing demand for digitization is due to government initiatives through foreign investment.</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Ocean freight accounts for roughly 90% of goods traded globally </a:t>
            </a:r>
            <a:endParaRPr sz="1800">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PROBLEMS WITH SUPPLY CHAIN</a:t>
            </a:r>
            <a:endParaRPr/>
          </a:p>
        </p:txBody>
      </p:sp>
      <p:pic>
        <p:nvPicPr>
          <p:cNvPr id="120" name="Google Shape;120;p4"/>
          <p:cNvPicPr preferRelativeResize="0">
            <a:picLocks noGrp="1"/>
          </p:cNvPicPr>
          <p:nvPr>
            <p:ph type="body" idx="1"/>
          </p:nvPr>
        </p:nvPicPr>
        <p:blipFill rotWithShape="1">
          <a:blip r:embed="rId3">
            <a:alphaModFix/>
          </a:blip>
          <a:srcRect/>
          <a:stretch/>
        </p:blipFill>
        <p:spPr>
          <a:xfrm>
            <a:off x="1451579" y="2360683"/>
            <a:ext cx="4804842" cy="2703665"/>
          </a:xfrm>
          <a:prstGeom prst="rect">
            <a:avLst/>
          </a:prstGeom>
          <a:noFill/>
          <a:ln>
            <a:noFill/>
          </a:ln>
        </p:spPr>
      </p:pic>
      <p:sp>
        <p:nvSpPr>
          <p:cNvPr id="121" name="Google Shape;121;p4"/>
          <p:cNvSpPr txBox="1"/>
          <p:nvPr/>
        </p:nvSpPr>
        <p:spPr>
          <a:xfrm>
            <a:off x="6448926" y="2060178"/>
            <a:ext cx="4605928" cy="369331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Difficult for Small Businesses</a:t>
            </a:r>
            <a:endParaRPr/>
          </a:p>
          <a:p>
            <a:pPr marL="800100" marR="0" lvl="1" indent="-342900" algn="l" rtl="0">
              <a:spcBef>
                <a:spcPts val="0"/>
              </a:spcBef>
              <a:spcAft>
                <a:spcPts val="0"/>
              </a:spcAft>
              <a:buClr>
                <a:schemeClr val="dk1"/>
              </a:buClr>
              <a:buSzPts val="1800"/>
              <a:buFont typeface="Arial"/>
              <a:buChar char="•"/>
            </a:pPr>
            <a:r>
              <a:rPr lang="en-US" sz="1800" b="0" i="0" u="none" strike="noStrike" cap="none">
                <a:solidFill>
                  <a:schemeClr val="dk1"/>
                </a:solidFill>
                <a:latin typeface="Gill Sans"/>
                <a:ea typeface="Gill Sans"/>
                <a:cs typeface="Gill Sans"/>
                <a:sym typeface="Gill Sans"/>
              </a:rPr>
              <a:t>Manufacturers prefer large companies as customers</a:t>
            </a:r>
            <a:endParaRPr/>
          </a:p>
          <a:p>
            <a:pPr marL="342900" marR="0" lvl="0" indent="-342900" algn="l" rtl="0">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Opaque Procurement Process</a:t>
            </a:r>
            <a:endParaRPr/>
          </a:p>
          <a:p>
            <a:pPr marL="800100" marR="0" lvl="1" indent="-342900" algn="l" rtl="0">
              <a:spcBef>
                <a:spcPts val="0"/>
              </a:spcBef>
              <a:spcAft>
                <a:spcPts val="0"/>
              </a:spcAft>
              <a:buClr>
                <a:schemeClr val="dk1"/>
              </a:buClr>
              <a:buSzPts val="1800"/>
              <a:buFont typeface="Arial"/>
              <a:buChar char="•"/>
            </a:pPr>
            <a:r>
              <a:rPr lang="en-US" sz="1800" b="0" i="0" u="none" strike="noStrike" cap="none">
                <a:solidFill>
                  <a:schemeClr val="dk1"/>
                </a:solidFill>
                <a:latin typeface="Gill Sans"/>
                <a:ea typeface="Gill Sans"/>
                <a:cs typeface="Gill Sans"/>
                <a:sym typeface="Gill Sans"/>
              </a:rPr>
              <a:t>Current manufacturing lacks accessibility to the procurement process.</a:t>
            </a:r>
            <a:endParaRPr/>
          </a:p>
          <a:p>
            <a:pPr marL="342900" marR="0" lvl="0" indent="-342900" algn="l" rtl="0">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Outdated Technology</a:t>
            </a:r>
            <a:endParaRPr/>
          </a:p>
          <a:p>
            <a:pPr marL="800100" marR="0" lvl="1" indent="-342900" algn="l" rtl="0">
              <a:spcBef>
                <a:spcPts val="0"/>
              </a:spcBef>
              <a:spcAft>
                <a:spcPts val="0"/>
              </a:spcAft>
              <a:buClr>
                <a:schemeClr val="dk1"/>
              </a:buClr>
              <a:buSzPts val="1800"/>
              <a:buFont typeface="Arial"/>
              <a:buChar char="•"/>
            </a:pPr>
            <a:r>
              <a:rPr lang="en-US" sz="1800" b="0" i="0" u="none" strike="noStrike" cap="none">
                <a:solidFill>
                  <a:schemeClr val="dk1"/>
                </a:solidFill>
                <a:latin typeface="Gill Sans"/>
                <a:ea typeface="Gill Sans"/>
                <a:cs typeface="Gill Sans"/>
                <a:sym typeface="Gill Sans"/>
              </a:rPr>
              <a:t>Current technology and manufacturing processes are outdated.</a:t>
            </a:r>
            <a:endParaRPr/>
          </a:p>
          <a:p>
            <a:pPr marL="342900" marR="0" lvl="0" indent="-342900" algn="l" rtl="0">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Little to No IP Protection</a:t>
            </a:r>
            <a:endParaRPr/>
          </a:p>
          <a:p>
            <a:pPr marL="800100" marR="0" lvl="1" indent="-342900" algn="l" rtl="0">
              <a:spcBef>
                <a:spcPts val="0"/>
              </a:spcBef>
              <a:spcAft>
                <a:spcPts val="0"/>
              </a:spcAft>
              <a:buClr>
                <a:schemeClr val="dk1"/>
              </a:buClr>
              <a:buSzPts val="1800"/>
              <a:buFont typeface="Arial"/>
              <a:buChar char="•"/>
            </a:pPr>
            <a:r>
              <a:rPr lang="en-US" sz="1800" b="0" i="0" u="none" strike="noStrike" cap="none">
                <a:solidFill>
                  <a:schemeClr val="dk1"/>
                </a:solidFill>
                <a:latin typeface="Gill Sans"/>
                <a:ea typeface="Gill Sans"/>
                <a:cs typeface="Gill Sans"/>
                <a:sym typeface="Gill Sans"/>
              </a:rPr>
              <a:t>Businesses lack intellectual property protection.</a:t>
            </a:r>
            <a:endParaRPr sz="1800" b="0" i="0" u="none" strike="noStrike" cap="none">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BLOCKCHAIN FOR SUPPLY CHAIN MANAGEMENT</a:t>
            </a:r>
            <a:endParaRPr/>
          </a:p>
        </p:txBody>
      </p:sp>
      <p:pic>
        <p:nvPicPr>
          <p:cNvPr id="127" name="Google Shape;127;p6"/>
          <p:cNvPicPr preferRelativeResize="0"/>
          <p:nvPr/>
        </p:nvPicPr>
        <p:blipFill rotWithShape="1">
          <a:blip r:embed="rId3">
            <a:alphaModFix/>
          </a:blip>
          <a:srcRect/>
          <a:stretch/>
        </p:blipFill>
        <p:spPr>
          <a:xfrm>
            <a:off x="1451579" y="2001932"/>
            <a:ext cx="2993200" cy="1830597"/>
          </a:xfrm>
          <a:prstGeom prst="rect">
            <a:avLst/>
          </a:prstGeom>
          <a:noFill/>
          <a:ln>
            <a:noFill/>
          </a:ln>
        </p:spPr>
      </p:pic>
      <p:pic>
        <p:nvPicPr>
          <p:cNvPr id="128" name="Google Shape;128;p6"/>
          <p:cNvPicPr preferRelativeResize="0"/>
          <p:nvPr/>
        </p:nvPicPr>
        <p:blipFill rotWithShape="1">
          <a:blip r:embed="rId4">
            <a:alphaModFix/>
          </a:blip>
          <a:srcRect/>
          <a:stretch/>
        </p:blipFill>
        <p:spPr>
          <a:xfrm>
            <a:off x="1451578" y="4023190"/>
            <a:ext cx="2993199" cy="1830597"/>
          </a:xfrm>
          <a:prstGeom prst="rect">
            <a:avLst/>
          </a:prstGeom>
          <a:noFill/>
          <a:ln>
            <a:noFill/>
          </a:ln>
        </p:spPr>
      </p:pic>
      <p:sp>
        <p:nvSpPr>
          <p:cNvPr id="129" name="Google Shape;129;p6"/>
          <p:cNvSpPr txBox="1"/>
          <p:nvPr/>
        </p:nvSpPr>
        <p:spPr>
          <a:xfrm>
            <a:off x="4913907" y="2001932"/>
            <a:ext cx="6140948" cy="341632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A supply chain blockchain could boost transparency, trust and predictability allowing users to track where a system is at any given time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Changes in ownership of goods as they move from producer to retailer could be entered into ledger permanently.</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Dispute resolution rules could be agreed upon beforehand and applied instantly to blockchain when necessary.</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Business can gain visibility to their entire networks, from suppliers to the customers.</a:t>
            </a:r>
            <a:endParaRPr sz="1800">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1451579" y="577517"/>
            <a:ext cx="9603275" cy="1276238"/>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ts val="2880"/>
              <a:buFont typeface="Gill Sans"/>
              <a:buNone/>
            </a:pPr>
            <a:r>
              <a:rPr lang="en-US" sz="2880"/>
              <a:t>WHAT IS AN ONTOLOGY?</a:t>
            </a:r>
            <a:br>
              <a:rPr lang="en-US" sz="2880"/>
            </a:br>
            <a:r>
              <a:rPr lang="en-US" sz="2880"/>
              <a:t>WHY USE ONTOLOGIES FOR BLOCKCHAIN DEVELOPMENT?</a:t>
            </a:r>
            <a:endParaRPr sz="2880"/>
          </a:p>
        </p:txBody>
      </p:sp>
      <p:sp>
        <p:nvSpPr>
          <p:cNvPr id="135" name="Google Shape;135;p7"/>
          <p:cNvSpPr txBox="1"/>
          <p:nvPr/>
        </p:nvSpPr>
        <p:spPr>
          <a:xfrm>
            <a:off x="1451579" y="2117559"/>
            <a:ext cx="9603275" cy="341632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Gill Sans"/>
                <a:ea typeface="Gill Sans"/>
                <a:cs typeface="Gill Sans"/>
                <a:sym typeface="Gill Sans"/>
              </a:rPr>
              <a:t>Ontology deals with questions about what things exist or can be said to exist, and how such entities can be grouped according to similarities and differences, and the relations between said entities.</a:t>
            </a:r>
            <a:endParaRPr sz="1800" dirty="0">
              <a:solidFill>
                <a:schemeClr val="dk1"/>
              </a:solidFill>
              <a:latin typeface="Gill Sans"/>
              <a:ea typeface="Gill Sans"/>
              <a:cs typeface="Gill Sans"/>
              <a:sym typeface="Gill Sans"/>
            </a:endParaRPr>
          </a:p>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Gill Sans"/>
                <a:ea typeface="Gill Sans"/>
                <a:cs typeface="Gill Sans"/>
                <a:sym typeface="Gill Sans"/>
              </a:rPr>
              <a:t>In ontology-based enterprise modeling, the conceptualization is the set of ontologies required to ensure common interpretation of data from one or more enterprises’ shared databases. </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Gill Sans"/>
                <a:ea typeface="Gill Sans"/>
                <a:cs typeface="Gill Sans"/>
                <a:sym typeface="Gill Sans"/>
              </a:rPr>
              <a:t>Ontology based blockchain modelling is based on the following assumptions:</a:t>
            </a:r>
            <a:endParaRPr dirty="0"/>
          </a:p>
          <a:p>
            <a:pPr marL="800100" marR="0" lvl="1" indent="-342900" algn="l" rtl="0">
              <a:spcBef>
                <a:spcPts val="0"/>
              </a:spcBef>
              <a:spcAft>
                <a:spcPts val="0"/>
              </a:spcAft>
              <a:buClr>
                <a:schemeClr val="dk1"/>
              </a:buClr>
              <a:buSzPts val="1800"/>
              <a:buFont typeface="Gill Sans"/>
              <a:buAutoNum type="arabicPeriod"/>
            </a:pPr>
            <a:r>
              <a:rPr lang="en-US" sz="1800" b="0" i="0" u="none" strike="noStrike" cap="none" dirty="0">
                <a:solidFill>
                  <a:schemeClr val="dk1"/>
                </a:solidFill>
                <a:latin typeface="Gill Sans"/>
                <a:ea typeface="Gill Sans"/>
                <a:cs typeface="Gill Sans"/>
                <a:sym typeface="Gill Sans"/>
              </a:rPr>
              <a:t>A modeling approach based on informal or semi-formal ontologies can lead to better data standards, and business practices and processes for developing and operating a blockchain. </a:t>
            </a:r>
            <a:endParaRPr dirty="0"/>
          </a:p>
          <a:p>
            <a:pPr marL="800100" marR="0" lvl="1" indent="-342900" algn="l" rtl="0">
              <a:spcBef>
                <a:spcPts val="0"/>
              </a:spcBef>
              <a:spcAft>
                <a:spcPts val="0"/>
              </a:spcAft>
              <a:buClr>
                <a:schemeClr val="dk1"/>
              </a:buClr>
              <a:buSzPts val="1800"/>
              <a:buFont typeface="Gill Sans"/>
              <a:buAutoNum type="arabicPeriod"/>
            </a:pPr>
            <a:r>
              <a:rPr lang="en-US" sz="1800" b="0" i="0" u="none" strike="noStrike" cap="none" dirty="0">
                <a:solidFill>
                  <a:schemeClr val="dk1"/>
                </a:solidFill>
                <a:latin typeface="Gill Sans"/>
                <a:ea typeface="Gill Sans"/>
                <a:cs typeface="Gill Sans"/>
                <a:sym typeface="Gill Sans"/>
              </a:rPr>
              <a:t>A modeling approach based on formal ontologies can aid in the formal specifications for automated inference and verification in the operation of a blockchain.</a:t>
            </a:r>
            <a:endParaRPr sz="1800" b="0" i="0" u="none" strike="noStrike" cap="none" dirty="0">
              <a:solidFill>
                <a:schemeClr val="dk1"/>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7eb34a1310_1_4"/>
          <p:cNvSpPr txBox="1">
            <a:spLocks noGrp="1"/>
          </p:cNvSpPr>
          <p:nvPr>
            <p:ph type="title"/>
          </p:nvPr>
        </p:nvSpPr>
        <p:spPr>
          <a:xfrm>
            <a:off x="1451579" y="804519"/>
            <a:ext cx="9603300" cy="1049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TOVE ONTOLOGIES</a:t>
            </a:r>
            <a:endParaRPr/>
          </a:p>
        </p:txBody>
      </p:sp>
      <p:sp>
        <p:nvSpPr>
          <p:cNvPr id="141" name="Google Shape;141;g7eb34a1310_1_4"/>
          <p:cNvSpPr txBox="1"/>
          <p:nvPr/>
        </p:nvSpPr>
        <p:spPr>
          <a:xfrm>
            <a:off x="1451575" y="2208100"/>
            <a:ext cx="5083800" cy="36681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Gill Sans"/>
                <a:ea typeface="Gill Sans"/>
                <a:cs typeface="Gill Sans"/>
                <a:sym typeface="Gill Sans"/>
              </a:rPr>
              <a:t>The TOVE project, acronym if Toronto Virtual Enterprise project is a project to develop an ontological framework for enterprise integration based on an suited for enterprise modelling.</a:t>
            </a:r>
            <a:endParaRPr sz="1800" dirty="0">
              <a:solidFill>
                <a:schemeClr val="dk1"/>
              </a:solidFill>
              <a:latin typeface="Gill Sans"/>
              <a:ea typeface="Gill Sans"/>
              <a:cs typeface="Gill Sans"/>
              <a:sym typeface="Gill Sans"/>
            </a:endParaRPr>
          </a:p>
          <a:p>
            <a:pPr marL="457200" marR="0" lvl="0" indent="0" algn="l" rtl="0">
              <a:spcBef>
                <a:spcPts val="0"/>
              </a:spcBef>
              <a:spcAft>
                <a:spcPts val="0"/>
              </a:spcAft>
              <a:buNone/>
            </a:pPr>
            <a:endParaRPr sz="1800" dirty="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800"/>
              <a:buFont typeface="Gill Sans"/>
              <a:buChar char="•"/>
            </a:pPr>
            <a:r>
              <a:rPr lang="en-US" sz="1800" dirty="0">
                <a:solidFill>
                  <a:schemeClr val="dk1"/>
                </a:solidFill>
                <a:latin typeface="Gill Sans"/>
                <a:ea typeface="Gill Sans"/>
                <a:cs typeface="Gill Sans"/>
                <a:sym typeface="Gill Sans"/>
              </a:rPr>
              <a:t>The original goal of the project was fourfold:</a:t>
            </a:r>
            <a:endParaRPr sz="1800" dirty="0">
              <a:solidFill>
                <a:schemeClr val="dk1"/>
              </a:solidFill>
              <a:latin typeface="Gill Sans"/>
              <a:ea typeface="Gill Sans"/>
              <a:cs typeface="Gill Sans"/>
              <a:sym typeface="Gill Sans"/>
            </a:endParaRPr>
          </a:p>
          <a:p>
            <a:pPr marL="914400" marR="0" lvl="1" indent="-342900" algn="l" rtl="0">
              <a:spcBef>
                <a:spcPts val="0"/>
              </a:spcBef>
              <a:spcAft>
                <a:spcPts val="0"/>
              </a:spcAft>
              <a:buClr>
                <a:schemeClr val="dk1"/>
              </a:buClr>
              <a:buSzPts val="1800"/>
              <a:buFont typeface="Gill Sans"/>
              <a:buAutoNum type="alphaLcPeriod"/>
            </a:pPr>
            <a:r>
              <a:rPr lang="en-US" sz="1800" dirty="0">
                <a:solidFill>
                  <a:schemeClr val="dk1"/>
                </a:solidFill>
                <a:latin typeface="Gill Sans"/>
                <a:ea typeface="Gill Sans"/>
                <a:cs typeface="Gill Sans"/>
                <a:sym typeface="Gill Sans"/>
              </a:rPr>
              <a:t>Create a shared representation of the enterprise that each agent can understand.</a:t>
            </a:r>
            <a:endParaRPr sz="1800" dirty="0">
              <a:solidFill>
                <a:schemeClr val="dk1"/>
              </a:solidFill>
              <a:latin typeface="Gill Sans"/>
              <a:ea typeface="Gill Sans"/>
              <a:cs typeface="Gill Sans"/>
              <a:sym typeface="Gill Sans"/>
            </a:endParaRPr>
          </a:p>
          <a:p>
            <a:pPr marL="914400" marR="0" lvl="1" indent="-342900" algn="l" rtl="0">
              <a:spcBef>
                <a:spcPts val="0"/>
              </a:spcBef>
              <a:spcAft>
                <a:spcPts val="0"/>
              </a:spcAft>
              <a:buClr>
                <a:schemeClr val="dk1"/>
              </a:buClr>
              <a:buSzPts val="1800"/>
              <a:buFont typeface="Gill Sans"/>
              <a:buAutoNum type="alphaLcPeriod"/>
            </a:pPr>
            <a:r>
              <a:rPr lang="en-US" sz="1800" dirty="0">
                <a:solidFill>
                  <a:schemeClr val="dk1"/>
                </a:solidFill>
                <a:latin typeface="Gill Sans"/>
                <a:ea typeface="Gill Sans"/>
                <a:cs typeface="Gill Sans"/>
                <a:sym typeface="Gill Sans"/>
              </a:rPr>
              <a:t>Define the meaning of each semantics.</a:t>
            </a:r>
            <a:endParaRPr sz="1800" dirty="0">
              <a:solidFill>
                <a:schemeClr val="dk1"/>
              </a:solidFill>
              <a:latin typeface="Gill Sans"/>
              <a:ea typeface="Gill Sans"/>
              <a:cs typeface="Gill Sans"/>
              <a:sym typeface="Gill Sans"/>
            </a:endParaRPr>
          </a:p>
          <a:p>
            <a:pPr marL="914400" marR="0" lvl="1" indent="-342900" algn="l" rtl="0">
              <a:spcBef>
                <a:spcPts val="0"/>
              </a:spcBef>
              <a:spcAft>
                <a:spcPts val="0"/>
              </a:spcAft>
              <a:buClr>
                <a:schemeClr val="dk1"/>
              </a:buClr>
              <a:buSzPts val="1800"/>
              <a:buFont typeface="Gill Sans"/>
              <a:buAutoNum type="alphaLcPeriod"/>
            </a:pPr>
            <a:r>
              <a:rPr lang="en-US" sz="1800" dirty="0">
                <a:solidFill>
                  <a:schemeClr val="dk1"/>
                </a:solidFill>
                <a:latin typeface="Gill Sans"/>
                <a:ea typeface="Gill Sans"/>
                <a:cs typeface="Gill Sans"/>
                <a:sym typeface="Gill Sans"/>
              </a:rPr>
              <a:t>Implement the set of axioms.</a:t>
            </a:r>
            <a:endParaRPr sz="1800" dirty="0">
              <a:solidFill>
                <a:schemeClr val="dk1"/>
              </a:solidFill>
              <a:latin typeface="Gill Sans"/>
              <a:ea typeface="Gill Sans"/>
              <a:cs typeface="Gill Sans"/>
              <a:sym typeface="Gill Sans"/>
            </a:endParaRPr>
          </a:p>
          <a:p>
            <a:pPr marL="914400" marR="0" lvl="1" indent="-342900" algn="l" rtl="0">
              <a:spcBef>
                <a:spcPts val="0"/>
              </a:spcBef>
              <a:spcAft>
                <a:spcPts val="0"/>
              </a:spcAft>
              <a:buClr>
                <a:schemeClr val="dk1"/>
              </a:buClr>
              <a:buSzPts val="1800"/>
              <a:buFont typeface="Gill Sans"/>
              <a:buAutoNum type="alphaLcPeriod"/>
            </a:pPr>
            <a:r>
              <a:rPr lang="en-US" sz="1800" dirty="0">
                <a:solidFill>
                  <a:schemeClr val="dk1"/>
                </a:solidFill>
                <a:latin typeface="Gill Sans"/>
                <a:ea typeface="Gill Sans"/>
                <a:cs typeface="Gill Sans"/>
                <a:sym typeface="Gill Sans"/>
              </a:rPr>
              <a:t>Define a symbology for depicting a concept in graphical context.</a:t>
            </a:r>
            <a:endParaRPr sz="1800" dirty="0">
              <a:solidFill>
                <a:schemeClr val="dk1"/>
              </a:solidFill>
              <a:latin typeface="Gill Sans"/>
              <a:ea typeface="Gill Sans"/>
              <a:cs typeface="Gill Sans"/>
              <a:sym typeface="Gill Sans"/>
            </a:endParaRPr>
          </a:p>
        </p:txBody>
      </p:sp>
      <p:pic>
        <p:nvPicPr>
          <p:cNvPr id="142" name="Google Shape;142;g7eb34a1310_1_4"/>
          <p:cNvPicPr preferRelativeResize="0"/>
          <p:nvPr/>
        </p:nvPicPr>
        <p:blipFill>
          <a:blip r:embed="rId3">
            <a:alphaModFix/>
          </a:blip>
          <a:stretch>
            <a:fillRect/>
          </a:stretch>
        </p:blipFill>
        <p:spPr>
          <a:xfrm>
            <a:off x="6535375" y="2628300"/>
            <a:ext cx="4519501" cy="2496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7eb34a1310_1_15"/>
          <p:cNvSpPr txBox="1">
            <a:spLocks noGrp="1"/>
          </p:cNvSpPr>
          <p:nvPr>
            <p:ph type="title"/>
          </p:nvPr>
        </p:nvSpPr>
        <p:spPr>
          <a:xfrm>
            <a:off x="1451579" y="804519"/>
            <a:ext cx="9603300" cy="1049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TRACEABILITY ONTOLOGY BASED BLOCKCHAIN FOR PROVENANCE</a:t>
            </a:r>
            <a:endParaRPr/>
          </a:p>
        </p:txBody>
      </p:sp>
      <p:sp>
        <p:nvSpPr>
          <p:cNvPr id="148" name="Google Shape;148;g7eb34a1310_1_15"/>
          <p:cNvSpPr txBox="1"/>
          <p:nvPr/>
        </p:nvSpPr>
        <p:spPr>
          <a:xfrm>
            <a:off x="6257375" y="2096100"/>
            <a:ext cx="4797600" cy="37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Gill Sans"/>
                <a:ea typeface="Gill Sans"/>
                <a:cs typeface="Gill Sans"/>
                <a:sym typeface="Gill Sans"/>
              </a:rPr>
              <a:t>Key Informal Assumptions used in developing this ontology:</a:t>
            </a:r>
            <a:endParaRPr sz="1800">
              <a:latin typeface="Gill Sans"/>
              <a:ea typeface="Gill Sans"/>
              <a:cs typeface="Gill Sans"/>
              <a:sym typeface="Gill Sans"/>
            </a:endParaRPr>
          </a:p>
          <a:p>
            <a:pPr marL="457200" lvl="0" indent="-342900" algn="l" rtl="0">
              <a:spcBef>
                <a:spcPts val="0"/>
              </a:spcBef>
              <a:spcAft>
                <a:spcPts val="0"/>
              </a:spcAft>
              <a:buSzPts val="1800"/>
              <a:buFont typeface="Gill Sans"/>
              <a:buChar char="●"/>
            </a:pPr>
            <a:r>
              <a:rPr lang="en-US" sz="1800">
                <a:latin typeface="Gill Sans"/>
                <a:ea typeface="Gill Sans"/>
                <a:cs typeface="Gill Sans"/>
                <a:sym typeface="Gill Sans"/>
              </a:rPr>
              <a:t>It must be possible to trace from one entity to another where the entities are abstracted entities.</a:t>
            </a:r>
            <a:endParaRPr sz="1800">
              <a:latin typeface="Gill Sans"/>
              <a:ea typeface="Gill Sans"/>
              <a:cs typeface="Gill Sans"/>
              <a:sym typeface="Gill Sans"/>
            </a:endParaRPr>
          </a:p>
          <a:p>
            <a:pPr marL="457200" lvl="0" indent="-342900" algn="l" rtl="0">
              <a:spcBef>
                <a:spcPts val="0"/>
              </a:spcBef>
              <a:spcAft>
                <a:spcPts val="0"/>
              </a:spcAft>
              <a:buSzPts val="1800"/>
              <a:buFont typeface="Gill Sans"/>
              <a:buChar char="●"/>
            </a:pPr>
            <a:r>
              <a:rPr lang="en-US" sz="1800">
                <a:latin typeface="Gill Sans"/>
                <a:ea typeface="Gill Sans"/>
                <a:cs typeface="Gill Sans"/>
                <a:sym typeface="Gill Sans"/>
              </a:rPr>
              <a:t>Traceable Resource Unit is the resource representation that must be traceable, since it is neither an abstracted nor aggregated entity.</a:t>
            </a:r>
            <a:endParaRPr sz="1800">
              <a:latin typeface="Gill Sans"/>
              <a:ea typeface="Gill Sans"/>
              <a:cs typeface="Gill Sans"/>
              <a:sym typeface="Gill Sans"/>
            </a:endParaRPr>
          </a:p>
          <a:p>
            <a:pPr marL="457200" lvl="0" indent="-342900" algn="l" rtl="0">
              <a:spcBef>
                <a:spcPts val="0"/>
              </a:spcBef>
              <a:spcAft>
                <a:spcPts val="0"/>
              </a:spcAft>
              <a:buSzPts val="1800"/>
              <a:buFont typeface="Gill Sans"/>
              <a:buChar char="●"/>
            </a:pPr>
            <a:r>
              <a:rPr lang="en-US" sz="1800">
                <a:latin typeface="Gill Sans"/>
                <a:ea typeface="Gill Sans"/>
                <a:cs typeface="Gill Sans"/>
                <a:sym typeface="Gill Sans"/>
              </a:rPr>
              <a:t>Primitive activity is the activity representation that must be traceable, since primitive activity is neither an abstracted nor aggregated entity.</a:t>
            </a:r>
            <a:endParaRPr sz="1800">
              <a:latin typeface="Gill Sans"/>
              <a:ea typeface="Gill Sans"/>
              <a:cs typeface="Gill Sans"/>
              <a:sym typeface="Gill Sans"/>
            </a:endParaRPr>
          </a:p>
          <a:p>
            <a:pPr marL="0" lvl="0" indent="0" algn="l" rtl="0">
              <a:spcBef>
                <a:spcPts val="0"/>
              </a:spcBef>
              <a:spcAft>
                <a:spcPts val="0"/>
              </a:spcAft>
              <a:buNone/>
            </a:pPr>
            <a:endParaRPr sz="1800">
              <a:latin typeface="Gill Sans"/>
              <a:ea typeface="Gill Sans"/>
              <a:cs typeface="Gill Sans"/>
              <a:sym typeface="Gill Sans"/>
            </a:endParaRPr>
          </a:p>
        </p:txBody>
      </p:sp>
      <p:pic>
        <p:nvPicPr>
          <p:cNvPr id="149" name="Google Shape;149;g7eb34a1310_1_15"/>
          <p:cNvPicPr preferRelativeResize="0"/>
          <p:nvPr/>
        </p:nvPicPr>
        <p:blipFill>
          <a:blip r:embed="rId3">
            <a:alphaModFix/>
          </a:blip>
          <a:stretch>
            <a:fillRect/>
          </a:stretch>
        </p:blipFill>
        <p:spPr>
          <a:xfrm>
            <a:off x="1451575" y="2279838"/>
            <a:ext cx="4653399" cy="3286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2C1F-F1D6-4964-A480-8934F4BF0914}"/>
              </a:ext>
            </a:extLst>
          </p:cNvPr>
          <p:cNvSpPr>
            <a:spLocks noGrp="1"/>
          </p:cNvSpPr>
          <p:nvPr>
            <p:ph type="title"/>
          </p:nvPr>
        </p:nvSpPr>
        <p:spPr>
          <a:xfrm>
            <a:off x="1381241" y="74757"/>
            <a:ext cx="9603275" cy="1049235"/>
          </a:xfrm>
        </p:spPr>
        <p:txBody>
          <a:bodyPr/>
          <a:lstStyle/>
          <a:p>
            <a:r>
              <a:rPr lang="en-IN" dirty="0" err="1"/>
              <a:t>FoodOn</a:t>
            </a:r>
            <a:r>
              <a:rPr lang="en-IN" dirty="0"/>
              <a:t>: A food ontology</a:t>
            </a:r>
          </a:p>
        </p:txBody>
      </p:sp>
      <p:pic>
        <p:nvPicPr>
          <p:cNvPr id="4" name="Picture 3">
            <a:extLst>
              <a:ext uri="{FF2B5EF4-FFF2-40B4-BE49-F238E27FC236}">
                <a16:creationId xmlns:a16="http://schemas.microsoft.com/office/drawing/2014/main" id="{94FA0FC4-DD4D-41D4-8E18-2B7693FDE771}"/>
              </a:ext>
            </a:extLst>
          </p:cNvPr>
          <p:cNvPicPr>
            <a:picLocks noChangeAspect="1"/>
          </p:cNvPicPr>
          <p:nvPr/>
        </p:nvPicPr>
        <p:blipFill>
          <a:blip r:embed="rId2"/>
          <a:stretch>
            <a:fillRect/>
          </a:stretch>
        </p:blipFill>
        <p:spPr>
          <a:xfrm>
            <a:off x="870438" y="693127"/>
            <a:ext cx="10339754" cy="5295900"/>
          </a:xfrm>
          <a:prstGeom prst="rect">
            <a:avLst/>
          </a:prstGeom>
        </p:spPr>
      </p:pic>
    </p:spTree>
    <p:extLst>
      <p:ext uri="{BB962C8B-B14F-4D97-AF65-F5344CB8AC3E}">
        <p14:creationId xmlns:p14="http://schemas.microsoft.com/office/powerpoint/2010/main" val="753354525"/>
      </p:ext>
    </p:extLst>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892</Words>
  <Application>Microsoft Office PowerPoint</Application>
  <PresentationFormat>Widescreen</PresentationFormat>
  <Paragraphs>80</Paragraphs>
  <Slides>21</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Gill Sans</vt:lpstr>
      <vt:lpstr>Arial</vt:lpstr>
      <vt:lpstr>Gallery</vt:lpstr>
      <vt:lpstr>TOWARDS AN ONTOLOGY-DRIVEN BLOCKCHAIN  DESIGN FOR SUPPLY CHAIN PROVENANCE </vt:lpstr>
      <vt:lpstr>THE SUPPLY CHAIN INDUSTRY</vt:lpstr>
      <vt:lpstr>PowerPoint Presentation</vt:lpstr>
      <vt:lpstr>PROBLEMS WITH SUPPLY CHAIN</vt:lpstr>
      <vt:lpstr>BLOCKCHAIN FOR SUPPLY CHAIN MANAGEMENT</vt:lpstr>
      <vt:lpstr>WHAT IS AN ONTOLOGY? WHY USE ONTOLOGIES FOR BLOCKCHAIN DEVELOPMENT?</vt:lpstr>
      <vt:lpstr>TOVE ONTOLOGIES</vt:lpstr>
      <vt:lpstr>TRACEABILITY ONTOLOGY BASED BLOCKCHAIN FOR PROVENANCE</vt:lpstr>
      <vt:lpstr>FoodOn: A food ontology</vt:lpstr>
      <vt:lpstr>Lobster Ontology</vt:lpstr>
      <vt:lpstr>PowerPoint Presentation</vt:lpstr>
      <vt:lpstr>Provenance.org Example Asset</vt:lpstr>
      <vt:lpstr>Implementation</vt:lpstr>
      <vt:lpstr>TRACEABILITY ONTOLOGY BASED BLOCKCHAIN FOR PROVENANCE</vt:lpstr>
      <vt:lpstr>PowerPoint Presentation</vt:lpstr>
      <vt:lpstr>PowerPoint Presentation</vt:lpstr>
      <vt:lpstr>Primitive Trace</vt:lpstr>
      <vt:lpstr>PowerPoint Presentation</vt:lpstr>
      <vt:lpstr>PowerPoint Presentation</vt:lpstr>
      <vt:lpstr>Takeaways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AN ONTOLOGY-DRIVEN BLOCKCHAIN  DESIGN FOR SUPPLY CHAIN PROVENANCE </dc:title>
  <dc:creator>Abhrajyoti Pal</dc:creator>
  <cp:lastModifiedBy>Yatanvesh Bhardwaj</cp:lastModifiedBy>
  <cp:revision>10</cp:revision>
  <dcterms:created xsi:type="dcterms:W3CDTF">2020-02-25T15:25:42Z</dcterms:created>
  <dcterms:modified xsi:type="dcterms:W3CDTF">2020-02-27T01:06:12Z</dcterms:modified>
</cp:coreProperties>
</file>