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15" autoAdjust="0"/>
    <p:restoredTop sz="94660"/>
  </p:normalViewPr>
  <p:slideViewPr>
    <p:cSldViewPr snapToGrid="0">
      <p:cViewPr varScale="1">
        <p:scale>
          <a:sx n="64" d="100"/>
          <a:sy n="64" d="100"/>
        </p:scale>
        <p:origin x="7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Contracts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90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72937" y="148233"/>
            <a:ext cx="8948057" cy="6684925"/>
          </a:xfrm>
          <a:prstGeom prst="rect">
            <a:avLst/>
          </a:prstGeom>
        </p:spPr>
      </p:pic>
    </p:spTree>
    <p:extLst>
      <p:ext uri="{BB962C8B-B14F-4D97-AF65-F5344CB8AC3E}">
        <p14:creationId xmlns:p14="http://schemas.microsoft.com/office/powerpoint/2010/main" val="340140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60" y="0"/>
            <a:ext cx="8911687" cy="1280890"/>
          </a:xfrm>
        </p:spPr>
        <p:txBody>
          <a:bodyPr/>
          <a:lstStyle/>
          <a:p>
            <a:r>
              <a:rPr lang="en-US" b="1" dirty="0" err="1"/>
              <a:t>Ricardian</a:t>
            </a:r>
            <a:r>
              <a:rPr lang="en-US" b="1" dirty="0"/>
              <a:t> contracts</a:t>
            </a:r>
            <a:endParaRPr lang="en-US" dirty="0"/>
          </a:p>
        </p:txBody>
      </p:sp>
      <p:sp>
        <p:nvSpPr>
          <p:cNvPr id="3" name="Content Placeholder 2"/>
          <p:cNvSpPr>
            <a:spLocks noGrp="1"/>
          </p:cNvSpPr>
          <p:nvPr>
            <p:ph idx="1"/>
          </p:nvPr>
        </p:nvSpPr>
        <p:spPr>
          <a:xfrm>
            <a:off x="1277362" y="1166190"/>
            <a:ext cx="9827960" cy="5406888"/>
          </a:xfrm>
        </p:spPr>
        <p:txBody>
          <a:bodyPr>
            <a:normAutofit lnSpcReduction="10000"/>
          </a:bodyPr>
          <a:lstStyle/>
          <a:p>
            <a:r>
              <a:rPr lang="en-US" sz="2400" dirty="0"/>
              <a:t>Ricardian contract is different from a smart contract </a:t>
            </a:r>
          </a:p>
          <a:p>
            <a:pPr lvl="1"/>
            <a:r>
              <a:rPr lang="en-US" sz="2400" b="1" dirty="0"/>
              <a:t>Smart contract does not include any contractual document </a:t>
            </a:r>
            <a:r>
              <a:rPr lang="en-US" sz="2400" dirty="0"/>
              <a:t>and is focused purely on the execution of the contract. </a:t>
            </a:r>
          </a:p>
          <a:p>
            <a:pPr lvl="1"/>
            <a:r>
              <a:rPr lang="en-US" sz="2400" b="1" dirty="0"/>
              <a:t>Ricardian contract is more concerned with the semantic richness and production of a document </a:t>
            </a:r>
            <a:r>
              <a:rPr lang="en-US" sz="2400" dirty="0"/>
              <a:t>that contains contractual </a:t>
            </a:r>
            <a:r>
              <a:rPr lang="en-US" sz="2400" b="1" dirty="0"/>
              <a:t>legal prose. </a:t>
            </a:r>
          </a:p>
          <a:p>
            <a:r>
              <a:rPr lang="en-US" sz="2400" dirty="0"/>
              <a:t>Semantics of a contract can be divided into two types: </a:t>
            </a:r>
          </a:p>
          <a:p>
            <a:pPr lvl="1"/>
            <a:r>
              <a:rPr lang="en-US" sz="2400" dirty="0"/>
              <a:t>Operational semantics </a:t>
            </a:r>
          </a:p>
          <a:p>
            <a:pPr lvl="2"/>
            <a:r>
              <a:rPr lang="en-US" sz="2400" dirty="0"/>
              <a:t>Defines the actual execution, correctness and safety of the contract,</a:t>
            </a:r>
          </a:p>
          <a:p>
            <a:pPr lvl="1"/>
            <a:r>
              <a:rPr lang="en-US" sz="2400" dirty="0"/>
              <a:t>Denotational semantics.</a:t>
            </a:r>
          </a:p>
          <a:p>
            <a:pPr lvl="2"/>
            <a:r>
              <a:rPr lang="en-US" sz="2400" dirty="0"/>
              <a:t>Concerned with the real-world meaning of the full contract.</a:t>
            </a:r>
          </a:p>
          <a:p>
            <a:pPr lvl="1"/>
            <a:endParaRPr lang="en-US" dirty="0"/>
          </a:p>
        </p:txBody>
      </p:sp>
    </p:spTree>
    <p:extLst>
      <p:ext uri="{BB962C8B-B14F-4D97-AF65-F5344CB8AC3E}">
        <p14:creationId xmlns:p14="http://schemas.microsoft.com/office/powerpoint/2010/main" val="142831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73536"/>
            <a:ext cx="8911687" cy="1280890"/>
          </a:xfrm>
        </p:spPr>
        <p:txBody>
          <a:bodyPr/>
          <a:lstStyle/>
          <a:p>
            <a:r>
              <a:rPr lang="en-US" b="1" dirty="0" err="1"/>
              <a:t>Ricardian</a:t>
            </a:r>
            <a:r>
              <a:rPr lang="en-US" b="1" dirty="0"/>
              <a:t> contracts</a:t>
            </a:r>
            <a:endParaRPr lang="en-US" dirty="0"/>
          </a:p>
        </p:txBody>
      </p:sp>
      <p:sp>
        <p:nvSpPr>
          <p:cNvPr id="3" name="Content Placeholder 2"/>
          <p:cNvSpPr>
            <a:spLocks noGrp="1"/>
          </p:cNvSpPr>
          <p:nvPr>
            <p:ph idx="1"/>
          </p:nvPr>
        </p:nvSpPr>
        <p:spPr>
          <a:xfrm>
            <a:off x="1509918" y="1052520"/>
            <a:ext cx="9546182" cy="3777622"/>
          </a:xfrm>
        </p:spPr>
        <p:txBody>
          <a:bodyPr>
            <a:noAutofit/>
          </a:bodyPr>
          <a:lstStyle/>
          <a:p>
            <a:r>
              <a:rPr lang="en-US" sz="2400" dirty="0"/>
              <a:t>Some researchers have differentiated between smart contract code and smart legal contracts</a:t>
            </a:r>
          </a:p>
          <a:p>
            <a:pPr lvl="1"/>
            <a:r>
              <a:rPr lang="en-US" sz="2400" dirty="0"/>
              <a:t>Smart contract is only concerned with the execution of the contract </a:t>
            </a:r>
          </a:p>
          <a:p>
            <a:pPr lvl="1"/>
            <a:r>
              <a:rPr lang="en-US" sz="2400" dirty="0"/>
              <a:t>Smart legal contracts encompasses both the denotational and operational semantics of a legal agreement</a:t>
            </a:r>
          </a:p>
          <a:p>
            <a:r>
              <a:rPr lang="en-US" sz="2400" dirty="0"/>
              <a:t>Bitcoin, a very simple implementation of a smart contract can be observed which is fully  oriented towards the execution of the contract, </a:t>
            </a:r>
          </a:p>
          <a:p>
            <a:pPr lvl="1"/>
            <a:r>
              <a:rPr lang="en-US" sz="2400" dirty="0"/>
              <a:t>whereas a </a:t>
            </a:r>
            <a:r>
              <a:rPr lang="en-US" sz="2400" dirty="0" err="1"/>
              <a:t>Ricardian</a:t>
            </a:r>
            <a:r>
              <a:rPr lang="en-US" sz="2400" dirty="0"/>
              <a:t> contract is more geared towards producing a document that is understandable by humans, with some parts that a computer program can understand.</a:t>
            </a:r>
          </a:p>
        </p:txBody>
      </p:sp>
    </p:spTree>
    <p:extLst>
      <p:ext uri="{BB962C8B-B14F-4D97-AF65-F5344CB8AC3E}">
        <p14:creationId xmlns:p14="http://schemas.microsoft.com/office/powerpoint/2010/main" val="377534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semantics vs operational</a:t>
            </a:r>
            <a:br>
              <a:rPr lang="en-US" dirty="0"/>
            </a:br>
            <a:r>
              <a:rPr lang="en-US" dirty="0"/>
              <a:t>performance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2556" y="1781228"/>
            <a:ext cx="8154484" cy="4941486"/>
          </a:xfrm>
          <a:prstGeom prst="rect">
            <a:avLst/>
          </a:prstGeom>
        </p:spPr>
      </p:pic>
    </p:spTree>
    <p:extLst>
      <p:ext uri="{BB962C8B-B14F-4D97-AF65-F5344CB8AC3E}">
        <p14:creationId xmlns:p14="http://schemas.microsoft.com/office/powerpoint/2010/main" val="4593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170" y="212994"/>
            <a:ext cx="8911687" cy="1280890"/>
          </a:xfrm>
        </p:spPr>
        <p:txBody>
          <a:bodyPr/>
          <a:lstStyle/>
          <a:p>
            <a:r>
              <a:rPr lang="en-US" b="1" dirty="0" err="1"/>
              <a:t>Ricardian</a:t>
            </a:r>
            <a:r>
              <a:rPr lang="en-US" b="1" dirty="0"/>
              <a:t> contracts</a:t>
            </a:r>
            <a:endParaRPr lang="en-US" dirty="0"/>
          </a:p>
        </p:txBody>
      </p:sp>
      <p:sp>
        <p:nvSpPr>
          <p:cNvPr id="3" name="Content Placeholder 2"/>
          <p:cNvSpPr>
            <a:spLocks noGrp="1"/>
          </p:cNvSpPr>
          <p:nvPr>
            <p:ph idx="1"/>
          </p:nvPr>
        </p:nvSpPr>
        <p:spPr>
          <a:xfrm>
            <a:off x="1358537" y="853439"/>
            <a:ext cx="9989320" cy="3777622"/>
          </a:xfrm>
        </p:spPr>
        <p:txBody>
          <a:bodyPr>
            <a:noAutofit/>
          </a:bodyPr>
          <a:lstStyle/>
          <a:p>
            <a:r>
              <a:rPr lang="en-US" sz="2400" dirty="0"/>
              <a:t>smart contract is made up to have both (performance and semantics embedded together</a:t>
            </a:r>
          </a:p>
          <a:p>
            <a:r>
              <a:rPr lang="en-US" sz="2400" dirty="0"/>
              <a:t>A </a:t>
            </a:r>
            <a:r>
              <a:rPr lang="en-US" sz="2400" dirty="0" err="1"/>
              <a:t>Ricardian</a:t>
            </a:r>
            <a:r>
              <a:rPr lang="en-US" sz="2400" dirty="0"/>
              <a:t> contract can be represented as a tuple of three objects, namely </a:t>
            </a:r>
          </a:p>
          <a:p>
            <a:pPr lvl="1"/>
            <a:r>
              <a:rPr lang="en-US" sz="2400" b="1" i="1" dirty="0"/>
              <a:t>Prose</a:t>
            </a:r>
            <a:r>
              <a:rPr lang="en-US" sz="2400" b="1" dirty="0"/>
              <a:t>, </a:t>
            </a:r>
            <a:r>
              <a:rPr lang="en-US" sz="2400" b="1" i="1" dirty="0"/>
              <a:t>parameters </a:t>
            </a:r>
            <a:r>
              <a:rPr lang="en-US" sz="2400" dirty="0"/>
              <a:t>and</a:t>
            </a:r>
            <a:r>
              <a:rPr lang="en-US" sz="2400" b="1" dirty="0"/>
              <a:t> </a:t>
            </a:r>
            <a:r>
              <a:rPr lang="en-US" sz="2400" b="1" i="1" dirty="0"/>
              <a:t>code</a:t>
            </a:r>
            <a:r>
              <a:rPr lang="en-US" sz="2400" dirty="0"/>
              <a:t>. </a:t>
            </a:r>
          </a:p>
          <a:p>
            <a:r>
              <a:rPr lang="en-US" sz="2400" b="1" dirty="0"/>
              <a:t>Prose</a:t>
            </a:r>
            <a:r>
              <a:rPr lang="en-US" sz="2400" dirty="0"/>
              <a:t> represents the legal contract in regular language; </a:t>
            </a:r>
          </a:p>
          <a:p>
            <a:r>
              <a:rPr lang="en-US" sz="2400" b="1" dirty="0"/>
              <a:t>Code </a:t>
            </a:r>
            <a:r>
              <a:rPr lang="en-US" sz="2400" dirty="0"/>
              <a:t>represents the program that is a computer-understandable representation of legal prose; </a:t>
            </a:r>
          </a:p>
          <a:p>
            <a:r>
              <a:rPr lang="en-US" sz="2400" b="1" dirty="0"/>
              <a:t>Parameters</a:t>
            </a:r>
            <a:r>
              <a:rPr lang="en-US" sz="2400" dirty="0"/>
              <a:t> join the appropriate parts of the legal contract to the equivalent code.</a:t>
            </a:r>
          </a:p>
          <a:p>
            <a:r>
              <a:rPr lang="en-US" sz="2400" dirty="0" err="1"/>
              <a:t>Ricardian</a:t>
            </a:r>
            <a:r>
              <a:rPr lang="en-US" sz="2400" dirty="0"/>
              <a:t> contracts have been implemented in many systems, such as </a:t>
            </a:r>
            <a:r>
              <a:rPr lang="en-US" sz="2400" dirty="0" err="1"/>
              <a:t>CommonAccord</a:t>
            </a:r>
            <a:r>
              <a:rPr lang="en-US" sz="2400" dirty="0"/>
              <a:t>, </a:t>
            </a:r>
            <a:r>
              <a:rPr lang="en-US" sz="2400" dirty="0" err="1"/>
              <a:t>OpenBazaar</a:t>
            </a:r>
            <a:r>
              <a:rPr lang="en-US" sz="2400" dirty="0"/>
              <a:t>, </a:t>
            </a:r>
            <a:r>
              <a:rPr lang="en-US" sz="2400" dirty="0" err="1"/>
              <a:t>OpenAssets</a:t>
            </a:r>
            <a:r>
              <a:rPr lang="en-US" sz="2400" dirty="0"/>
              <a:t>, and </a:t>
            </a:r>
            <a:r>
              <a:rPr lang="en-US" sz="2400" dirty="0" err="1"/>
              <a:t>Askemos</a:t>
            </a:r>
            <a:r>
              <a:rPr lang="en-US" sz="2400" dirty="0"/>
              <a:t>.</a:t>
            </a:r>
          </a:p>
        </p:txBody>
      </p:sp>
    </p:spTree>
    <p:extLst>
      <p:ext uri="{BB962C8B-B14F-4D97-AF65-F5344CB8AC3E}">
        <p14:creationId xmlns:p14="http://schemas.microsoft.com/office/powerpoint/2010/main" val="3159509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598" y="146128"/>
            <a:ext cx="8911687" cy="1280890"/>
          </a:xfrm>
        </p:spPr>
        <p:txBody>
          <a:bodyPr/>
          <a:lstStyle/>
          <a:p>
            <a:r>
              <a:rPr lang="en-US" b="1" dirty="0"/>
              <a:t>Smart contract templates</a:t>
            </a:r>
            <a:endParaRPr lang="en-US" dirty="0"/>
          </a:p>
        </p:txBody>
      </p:sp>
      <p:sp>
        <p:nvSpPr>
          <p:cNvPr id="3" name="Content Placeholder 2"/>
          <p:cNvSpPr>
            <a:spLocks noGrp="1"/>
          </p:cNvSpPr>
          <p:nvPr>
            <p:ph idx="1"/>
          </p:nvPr>
        </p:nvSpPr>
        <p:spPr>
          <a:xfrm>
            <a:off x="1517073" y="1108364"/>
            <a:ext cx="9447212" cy="5603508"/>
          </a:xfrm>
        </p:spPr>
        <p:txBody>
          <a:bodyPr>
            <a:normAutofit/>
          </a:bodyPr>
          <a:lstStyle/>
          <a:p>
            <a:r>
              <a:rPr lang="en-US" sz="2400" dirty="0"/>
              <a:t>Smart contracts can be implemented for any industry </a:t>
            </a:r>
          </a:p>
          <a:p>
            <a:pPr lvl="1"/>
            <a:r>
              <a:rPr lang="en-US" sz="2000" dirty="0"/>
              <a:t>Most current use cases are related to the financial industry.</a:t>
            </a:r>
          </a:p>
          <a:p>
            <a:r>
              <a:rPr lang="en-US" sz="2400" dirty="0"/>
              <a:t> Recent work in smart contract space specific to the financial industry has proposed the idea of smart contract templates. </a:t>
            </a:r>
          </a:p>
          <a:p>
            <a:r>
              <a:rPr lang="en-US" sz="2400" dirty="0"/>
              <a:t>The idea is to build standard templates that provide a framework to support legal agreements for financial instruments.</a:t>
            </a:r>
          </a:p>
          <a:p>
            <a:r>
              <a:rPr lang="en-US" sz="2400" i="1" dirty="0"/>
              <a:t>CLACK</a:t>
            </a:r>
            <a:r>
              <a:rPr lang="en-US" sz="2400" dirty="0"/>
              <a:t>, a common language for augmented contract knowledge has been proposed and research has begun to develop the language. </a:t>
            </a:r>
          </a:p>
          <a:p>
            <a:pPr lvl="1"/>
            <a:r>
              <a:rPr lang="en-US" sz="2000" dirty="0"/>
              <a:t>This language is intended  to be very rich and provide a large variety of functions ranging from supporting legal prose to the ability to be executed on multiple platforms and cryptographic functions.</a:t>
            </a:r>
          </a:p>
        </p:txBody>
      </p:sp>
    </p:spTree>
    <p:extLst>
      <p:ext uri="{BB962C8B-B14F-4D97-AF65-F5344CB8AC3E}">
        <p14:creationId xmlns:p14="http://schemas.microsoft.com/office/powerpoint/2010/main" val="169531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contract templates</a:t>
            </a:r>
            <a:endParaRPr lang="en-US" dirty="0"/>
          </a:p>
        </p:txBody>
      </p:sp>
      <p:sp>
        <p:nvSpPr>
          <p:cNvPr id="3" name="Content Placeholder 2"/>
          <p:cNvSpPr>
            <a:spLocks noGrp="1"/>
          </p:cNvSpPr>
          <p:nvPr>
            <p:ph idx="1"/>
          </p:nvPr>
        </p:nvSpPr>
        <p:spPr>
          <a:xfrm>
            <a:off x="1634836" y="1371599"/>
            <a:ext cx="9684327" cy="5250874"/>
          </a:xfrm>
        </p:spPr>
        <p:txBody>
          <a:bodyPr>
            <a:normAutofit/>
          </a:bodyPr>
          <a:lstStyle/>
          <a:p>
            <a:r>
              <a:rPr lang="en-US" sz="2400" dirty="0"/>
              <a:t>Contracts in the finance industry is not a new concept </a:t>
            </a:r>
          </a:p>
          <a:p>
            <a:r>
              <a:rPr lang="en-US" sz="2400" dirty="0"/>
              <a:t>Various domain-specific language DSLs are already in use in the financial industry to provide specific language for a specific domain. </a:t>
            </a:r>
          </a:p>
          <a:p>
            <a:r>
              <a:rPr lang="en-US" sz="2400" dirty="0"/>
              <a:t>Domain-specific languages  are developed with limited expressiveness for a particular application or area of interest.</a:t>
            </a:r>
          </a:p>
          <a:p>
            <a:r>
              <a:rPr lang="en-US" sz="2400" b="1" dirty="0"/>
              <a:t>Domain-specific languages </a:t>
            </a:r>
            <a:r>
              <a:rPr lang="en-US" sz="2400" dirty="0"/>
              <a:t>(</a:t>
            </a:r>
            <a:r>
              <a:rPr lang="en-US" sz="2400" b="1" dirty="0"/>
              <a:t>DSLs</a:t>
            </a:r>
            <a:r>
              <a:rPr lang="en-US" sz="2400" dirty="0"/>
              <a:t>) are different from </a:t>
            </a:r>
            <a:r>
              <a:rPr lang="en-US" sz="2400" b="1" dirty="0"/>
              <a:t>general-purpose programming languages </a:t>
            </a:r>
            <a:r>
              <a:rPr lang="en-US" sz="2400" dirty="0"/>
              <a:t>(</a:t>
            </a:r>
            <a:r>
              <a:rPr lang="en-US" sz="2400" b="1" dirty="0"/>
              <a:t>GPLs</a:t>
            </a:r>
            <a:r>
              <a:rPr lang="en-US" sz="2400" dirty="0"/>
              <a:t>): </a:t>
            </a:r>
          </a:p>
          <a:p>
            <a:r>
              <a:rPr lang="en-US" sz="2400" dirty="0"/>
              <a:t>DSLs have a small set of features that are sufficient and optimized for the domain they are intended to be used in </a:t>
            </a:r>
          </a:p>
          <a:p>
            <a:pPr lvl="1"/>
            <a:r>
              <a:rPr lang="en-US" sz="2400" dirty="0"/>
              <a:t>not used to build general purpose large application programs</a:t>
            </a:r>
          </a:p>
        </p:txBody>
      </p:sp>
    </p:spTree>
    <p:extLst>
      <p:ext uri="{BB962C8B-B14F-4D97-AF65-F5344CB8AC3E}">
        <p14:creationId xmlns:p14="http://schemas.microsoft.com/office/powerpoint/2010/main" val="246738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240" y="360874"/>
            <a:ext cx="8911687" cy="1280890"/>
          </a:xfrm>
        </p:spPr>
        <p:txBody>
          <a:bodyPr/>
          <a:lstStyle/>
          <a:p>
            <a:r>
              <a:rPr lang="en-US" b="1" dirty="0"/>
              <a:t>Smart contract templates</a:t>
            </a:r>
            <a:endParaRPr lang="en-US" dirty="0"/>
          </a:p>
        </p:txBody>
      </p:sp>
      <p:sp>
        <p:nvSpPr>
          <p:cNvPr id="3" name="Content Placeholder 2"/>
          <p:cNvSpPr>
            <a:spLocks noGrp="1"/>
          </p:cNvSpPr>
          <p:nvPr>
            <p:ph idx="1"/>
          </p:nvPr>
        </p:nvSpPr>
        <p:spPr>
          <a:xfrm>
            <a:off x="1440873" y="1136073"/>
            <a:ext cx="9615054" cy="5624945"/>
          </a:xfrm>
        </p:spPr>
        <p:txBody>
          <a:bodyPr>
            <a:normAutofit lnSpcReduction="10000"/>
          </a:bodyPr>
          <a:lstStyle/>
          <a:p>
            <a:r>
              <a:rPr lang="en-US" sz="2400" dirty="0"/>
              <a:t>Based on the design philosophy of DSLs it can be envisaged that such languages can be developed specifically to write smart contracts.</a:t>
            </a:r>
          </a:p>
          <a:p>
            <a:r>
              <a:rPr lang="en-US" sz="2400" b="1" dirty="0"/>
              <a:t>Solidity</a:t>
            </a:r>
            <a:r>
              <a:rPr lang="en-US" sz="2400" dirty="0"/>
              <a:t> is one such language that has been introduced with </a:t>
            </a:r>
            <a:r>
              <a:rPr lang="en-US" sz="2400" dirty="0" err="1"/>
              <a:t>Ethereum</a:t>
            </a:r>
            <a:r>
              <a:rPr lang="en-US" sz="2400" dirty="0"/>
              <a:t> </a:t>
            </a:r>
            <a:r>
              <a:rPr lang="en-US" sz="2400" dirty="0" err="1"/>
              <a:t>blockchain</a:t>
            </a:r>
            <a:r>
              <a:rPr lang="en-US" sz="2400" dirty="0"/>
              <a:t> to write smart contracts. </a:t>
            </a:r>
          </a:p>
          <a:p>
            <a:r>
              <a:rPr lang="en-US" sz="2400" b="1" dirty="0"/>
              <a:t>Serpent</a:t>
            </a:r>
            <a:r>
              <a:rPr lang="en-US" sz="2400" dirty="0"/>
              <a:t> is another language that has been introduced with </a:t>
            </a:r>
            <a:r>
              <a:rPr lang="en-US" sz="2400" dirty="0" err="1"/>
              <a:t>Ethereum</a:t>
            </a:r>
            <a:r>
              <a:rPr lang="en-US" sz="2400" dirty="0"/>
              <a:t> even though it's not used as much as Solidity.</a:t>
            </a:r>
          </a:p>
          <a:p>
            <a:r>
              <a:rPr lang="en-US" sz="2400" dirty="0"/>
              <a:t>This idea of domain-specific languages for smart contract programming can be further extended to a graphical domain-specific language, a smart contract modelling platform </a:t>
            </a:r>
          </a:p>
          <a:p>
            <a:pPr lvl="1"/>
            <a:r>
              <a:rPr lang="en-US" sz="2400" dirty="0"/>
              <a:t>where a domain expert (not a programmer) can use a graphical user interface and a canvas to define and draw the semantics and performance of a financial contract. </a:t>
            </a:r>
          </a:p>
          <a:p>
            <a:endParaRPr lang="en-US" sz="2400" dirty="0"/>
          </a:p>
          <a:p>
            <a:endParaRPr lang="en-US" sz="2000" dirty="0"/>
          </a:p>
        </p:txBody>
      </p:sp>
    </p:spTree>
    <p:extLst>
      <p:ext uri="{BB962C8B-B14F-4D97-AF65-F5344CB8AC3E}">
        <p14:creationId xmlns:p14="http://schemas.microsoft.com/office/powerpoint/2010/main" val="84619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contract templates</a:t>
            </a:r>
            <a:endParaRPr lang="en-US" dirty="0"/>
          </a:p>
        </p:txBody>
      </p:sp>
      <p:sp>
        <p:nvSpPr>
          <p:cNvPr id="3" name="Content Placeholder 2"/>
          <p:cNvSpPr>
            <a:spLocks noGrp="1"/>
          </p:cNvSpPr>
          <p:nvPr>
            <p:ph idx="1"/>
          </p:nvPr>
        </p:nvSpPr>
        <p:spPr>
          <a:xfrm>
            <a:off x="1842254" y="1752600"/>
            <a:ext cx="8915400" cy="3777622"/>
          </a:xfrm>
        </p:spPr>
        <p:txBody>
          <a:bodyPr>
            <a:noAutofit/>
          </a:bodyPr>
          <a:lstStyle/>
          <a:p>
            <a:r>
              <a:rPr lang="en-US" sz="2800" dirty="0"/>
              <a:t>Once the flow has been drawn and completed</a:t>
            </a:r>
          </a:p>
          <a:p>
            <a:pPr lvl="1"/>
            <a:r>
              <a:rPr lang="en-US" sz="2400" dirty="0"/>
              <a:t> It can be emulated first to test </a:t>
            </a:r>
          </a:p>
          <a:p>
            <a:pPr lvl="1"/>
            <a:r>
              <a:rPr lang="en-US" sz="2400" dirty="0"/>
              <a:t>Then to deploy from the same system to the target platform, which can be a blockchain. </a:t>
            </a:r>
          </a:p>
          <a:p>
            <a:r>
              <a:rPr lang="en-US" sz="2800" dirty="0"/>
              <a:t>Research should also be conducted in the area of developing high level DSLs that can be used to </a:t>
            </a:r>
            <a:r>
              <a:rPr lang="en-US" sz="2800" dirty="0" err="1"/>
              <a:t>programme</a:t>
            </a:r>
            <a:r>
              <a:rPr lang="en-US" sz="2800" dirty="0"/>
              <a:t> a smart contract in a user friendly graphical user interface</a:t>
            </a:r>
          </a:p>
          <a:p>
            <a:pPr lvl="1"/>
            <a:r>
              <a:rPr lang="en-US" sz="2800" dirty="0"/>
              <a:t> thus allowing a non-programmer to design a smart contract.</a:t>
            </a:r>
          </a:p>
        </p:txBody>
      </p:sp>
    </p:spTree>
    <p:extLst>
      <p:ext uri="{BB962C8B-B14F-4D97-AF65-F5344CB8AC3E}">
        <p14:creationId xmlns:p14="http://schemas.microsoft.com/office/powerpoint/2010/main" val="208886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284" y="0"/>
            <a:ext cx="8911687" cy="1280890"/>
          </a:xfrm>
        </p:spPr>
        <p:txBody>
          <a:bodyPr/>
          <a:lstStyle/>
          <a:p>
            <a:r>
              <a:rPr lang="en-US" dirty="0"/>
              <a:t>Oracles</a:t>
            </a:r>
          </a:p>
        </p:txBody>
      </p:sp>
      <p:sp>
        <p:nvSpPr>
          <p:cNvPr id="3" name="Content Placeholder 2"/>
          <p:cNvSpPr>
            <a:spLocks noGrp="1"/>
          </p:cNvSpPr>
          <p:nvPr>
            <p:ph idx="1"/>
          </p:nvPr>
        </p:nvSpPr>
        <p:spPr>
          <a:xfrm>
            <a:off x="1477485" y="640445"/>
            <a:ext cx="10045284" cy="3777622"/>
          </a:xfrm>
        </p:spPr>
        <p:txBody>
          <a:bodyPr>
            <a:noAutofit/>
          </a:bodyPr>
          <a:lstStyle/>
          <a:p>
            <a:r>
              <a:rPr lang="en-US" sz="2200" dirty="0"/>
              <a:t>Oracles are an important component of the smart contract ecosystem. </a:t>
            </a:r>
          </a:p>
          <a:p>
            <a:r>
              <a:rPr lang="en-US" sz="2200" dirty="0"/>
              <a:t>The limitation with smart contracts is that they cannot access external data </a:t>
            </a:r>
          </a:p>
          <a:p>
            <a:pPr lvl="1"/>
            <a:r>
              <a:rPr lang="en-US" sz="2000" dirty="0"/>
              <a:t>for example, the stock price of a security that is required by the contract to release the dividend payments.</a:t>
            </a:r>
          </a:p>
          <a:p>
            <a:r>
              <a:rPr lang="en-US" sz="2200" dirty="0"/>
              <a:t>Oracles can be used to provide external data to smart contracts. </a:t>
            </a:r>
          </a:p>
          <a:p>
            <a:r>
              <a:rPr lang="en-US" sz="2200" dirty="0"/>
              <a:t>An Oracle is an interface that delivers data from an external source to smart contracts. </a:t>
            </a:r>
          </a:p>
          <a:p>
            <a:r>
              <a:rPr lang="en-US" sz="2200" dirty="0"/>
              <a:t>Depending on the industry and requirements, Oracles can deliver different types of data ranging from</a:t>
            </a:r>
          </a:p>
          <a:p>
            <a:pPr lvl="1"/>
            <a:r>
              <a:rPr lang="en-US" sz="2200" dirty="0"/>
              <a:t> weather reports, real-world news, and corporate actions to data coming from Internet of Things (</a:t>
            </a:r>
            <a:r>
              <a:rPr lang="en-US" sz="2200" dirty="0" err="1"/>
              <a:t>IoT</a:t>
            </a:r>
            <a:r>
              <a:rPr lang="en-US" sz="2200" dirty="0"/>
              <a:t>) devices. </a:t>
            </a:r>
          </a:p>
          <a:p>
            <a:r>
              <a:rPr lang="en-US" sz="2200" dirty="0"/>
              <a:t>Oracles are trusted entities that use a secure channel to transfer data to a smart contract.</a:t>
            </a:r>
          </a:p>
        </p:txBody>
      </p:sp>
    </p:spTree>
    <p:extLst>
      <p:ext uri="{BB962C8B-B14F-4D97-AF65-F5344CB8AC3E}">
        <p14:creationId xmlns:p14="http://schemas.microsoft.com/office/powerpoint/2010/main" val="40996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2125387" y="1540189"/>
            <a:ext cx="8915400" cy="3777622"/>
          </a:xfrm>
        </p:spPr>
        <p:txBody>
          <a:bodyPr>
            <a:noAutofit/>
          </a:bodyPr>
          <a:lstStyle/>
          <a:p>
            <a:r>
              <a:rPr lang="en-US" sz="2800" dirty="0"/>
              <a:t>Smart contracts were first theorized by </a:t>
            </a:r>
            <a:r>
              <a:rPr lang="en-US" sz="2800" i="1" dirty="0"/>
              <a:t>Nick Szabo </a:t>
            </a:r>
            <a:r>
              <a:rPr lang="en-US" sz="2800" dirty="0"/>
              <a:t>in the late 1990s, </a:t>
            </a:r>
          </a:p>
          <a:p>
            <a:pPr lvl="1"/>
            <a:r>
              <a:rPr lang="en-US" sz="2400" dirty="0"/>
              <a:t>IT was almost 20 years before the true potential and benefits of them were truly appreciated</a:t>
            </a:r>
          </a:p>
          <a:p>
            <a:r>
              <a:rPr lang="en-US" sz="2800" dirty="0"/>
              <a:t>This idea of smart contracts was implemented in a limited fashion in bitcoin in 2009, </a:t>
            </a:r>
          </a:p>
          <a:p>
            <a:pPr lvl="1"/>
            <a:r>
              <a:rPr lang="en-US" sz="2800" dirty="0"/>
              <a:t>Where bitcoin transactions can be used to transfer the value between users, over a peer-to-peer network where users do not necessarily trust each other and there is no need for a trusted intermediary.</a:t>
            </a:r>
          </a:p>
        </p:txBody>
      </p:sp>
    </p:spTree>
    <p:extLst>
      <p:ext uri="{BB962C8B-B14F-4D97-AF65-F5344CB8AC3E}">
        <p14:creationId xmlns:p14="http://schemas.microsoft.com/office/powerpoint/2010/main" val="3886803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561" y="114658"/>
            <a:ext cx="8911687" cy="825867"/>
          </a:xfrm>
        </p:spPr>
        <p:txBody>
          <a:bodyPr/>
          <a:lstStyle/>
          <a:p>
            <a:r>
              <a:rPr lang="en-US" dirty="0"/>
              <a:t>Oracles</a:t>
            </a:r>
          </a:p>
        </p:txBody>
      </p:sp>
      <p:sp>
        <p:nvSpPr>
          <p:cNvPr id="3" name="Content Placeholder 2"/>
          <p:cNvSpPr>
            <a:spLocks noGrp="1"/>
          </p:cNvSpPr>
          <p:nvPr>
            <p:ph idx="1"/>
          </p:nvPr>
        </p:nvSpPr>
        <p:spPr>
          <a:xfrm>
            <a:off x="1515577" y="980718"/>
            <a:ext cx="9311051" cy="3777622"/>
          </a:xfrm>
        </p:spPr>
        <p:txBody>
          <a:bodyPr>
            <a:noAutofit/>
          </a:bodyPr>
          <a:lstStyle/>
          <a:p>
            <a:r>
              <a:rPr lang="en-US" sz="2400" dirty="0"/>
              <a:t>Oracles are also capable of digitally signing the data proving that the source of the data is authentic.</a:t>
            </a:r>
          </a:p>
          <a:p>
            <a:r>
              <a:rPr lang="en-US" sz="2400" dirty="0"/>
              <a:t> Smart contracts can subscribe to the Oracles, </a:t>
            </a:r>
          </a:p>
          <a:p>
            <a:r>
              <a:rPr lang="en-US" sz="2400" dirty="0"/>
              <a:t>Smart contracts can either pull the data, or Oracles can push the data to the smart contracts.</a:t>
            </a:r>
          </a:p>
          <a:p>
            <a:r>
              <a:rPr lang="en-US" sz="2400" dirty="0"/>
              <a:t>Oracles should not be able to manipulate the data they provide and must be able to provide authentic data.</a:t>
            </a:r>
          </a:p>
          <a:p>
            <a:r>
              <a:rPr lang="en-US" sz="2400" dirty="0"/>
              <a:t>Even though Oracles are trusted, it may still be possible in some cases that the data is incorrect due to manipulation.</a:t>
            </a:r>
          </a:p>
          <a:p>
            <a:r>
              <a:rPr lang="en-US" sz="2400" dirty="0"/>
              <a:t> Therefore, it is necessary that Oracles  are unable to change the data.</a:t>
            </a:r>
          </a:p>
          <a:p>
            <a:pPr lvl="1"/>
            <a:r>
              <a:rPr lang="en-US" sz="2400" dirty="0"/>
              <a:t> This validation can be provided by using various notary schemes,.</a:t>
            </a:r>
          </a:p>
        </p:txBody>
      </p:sp>
    </p:spTree>
    <p:extLst>
      <p:ext uri="{BB962C8B-B14F-4D97-AF65-F5344CB8AC3E}">
        <p14:creationId xmlns:p14="http://schemas.microsoft.com/office/powerpoint/2010/main" val="234059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or simple Oracles</a:t>
            </a:r>
            <a:endParaRPr lang="en-US" dirty="0"/>
          </a:p>
        </p:txBody>
      </p:sp>
      <p:sp>
        <p:nvSpPr>
          <p:cNvPr id="3" name="Content Placeholder 2"/>
          <p:cNvSpPr>
            <a:spLocks noGrp="1"/>
          </p:cNvSpPr>
          <p:nvPr>
            <p:ph idx="1"/>
          </p:nvPr>
        </p:nvSpPr>
        <p:spPr>
          <a:xfrm>
            <a:off x="1463040" y="1763486"/>
            <a:ext cx="10041573" cy="4728754"/>
          </a:xfrm>
        </p:spPr>
        <p:txBody>
          <a:bodyPr>
            <a:normAutofit/>
          </a:bodyPr>
          <a:lstStyle/>
          <a:p>
            <a:r>
              <a:rPr lang="en-US" sz="2400" dirty="0"/>
              <a:t> </a:t>
            </a:r>
            <a:r>
              <a:rPr lang="en-US" sz="2800" dirty="0"/>
              <a:t>Smart contract designer can accept data for an oracle that is provided by a large reputable trusted third party </a:t>
            </a:r>
          </a:p>
          <a:p>
            <a:pPr lvl="1"/>
            <a:r>
              <a:rPr lang="en-US" sz="2800" dirty="0"/>
              <a:t>but the issue of centralization still remains. </a:t>
            </a:r>
          </a:p>
          <a:p>
            <a:r>
              <a:rPr lang="en-US" sz="2800" dirty="0"/>
              <a:t>These types of Oracles can be called </a:t>
            </a:r>
            <a:r>
              <a:rPr lang="en-US" sz="2800" b="1" dirty="0"/>
              <a:t>standard or simple Oracles</a:t>
            </a:r>
            <a:r>
              <a:rPr lang="en-US" sz="2400" dirty="0"/>
              <a:t>.</a:t>
            </a:r>
          </a:p>
        </p:txBody>
      </p:sp>
    </p:spTree>
    <p:extLst>
      <p:ext uri="{BB962C8B-B14F-4D97-AF65-F5344CB8AC3E}">
        <p14:creationId xmlns:p14="http://schemas.microsoft.com/office/powerpoint/2010/main" val="2857132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Decentralized </a:t>
            </a:r>
            <a:r>
              <a:rPr lang="en-US" b="1" dirty="0"/>
              <a:t>Oracles</a:t>
            </a:r>
            <a:endParaRPr lang="en-US" dirty="0"/>
          </a:p>
        </p:txBody>
      </p:sp>
      <p:sp>
        <p:nvSpPr>
          <p:cNvPr id="3" name="Content Placeholder 2"/>
          <p:cNvSpPr>
            <a:spLocks noGrp="1"/>
          </p:cNvSpPr>
          <p:nvPr>
            <p:ph idx="1"/>
          </p:nvPr>
        </p:nvSpPr>
        <p:spPr>
          <a:xfrm>
            <a:off x="1294984" y="1905000"/>
            <a:ext cx="8915400" cy="3777622"/>
          </a:xfrm>
        </p:spPr>
        <p:txBody>
          <a:bodyPr>
            <a:noAutofit/>
          </a:bodyPr>
          <a:lstStyle/>
          <a:p>
            <a:r>
              <a:rPr lang="en-US" sz="2400" dirty="0"/>
              <a:t>Oracles can be built based on distributed mechanism. </a:t>
            </a:r>
          </a:p>
          <a:p>
            <a:r>
              <a:rPr lang="en-US" sz="2400" dirty="0"/>
              <a:t>Oracles can themselves source data from another </a:t>
            </a:r>
            <a:r>
              <a:rPr lang="en-US" sz="2400" dirty="0" err="1"/>
              <a:t>blockchain</a:t>
            </a:r>
            <a:r>
              <a:rPr lang="en-US" sz="2400" dirty="0"/>
              <a:t> which is driven by distributed consensus</a:t>
            </a:r>
          </a:p>
          <a:p>
            <a:pPr lvl="1"/>
            <a:r>
              <a:rPr lang="en-US" sz="2400" dirty="0"/>
              <a:t>thus ensuring the authenticity of data. </a:t>
            </a:r>
          </a:p>
          <a:p>
            <a:r>
              <a:rPr lang="en-US" sz="2400" b="1" dirty="0"/>
              <a:t>For example</a:t>
            </a:r>
            <a:endParaRPr lang="en-US" sz="2400" dirty="0"/>
          </a:p>
          <a:p>
            <a:pPr lvl="1"/>
            <a:r>
              <a:rPr lang="en-US" sz="2400" dirty="0"/>
              <a:t>Institution running their own private blockchain can publish their data feed via an Oracle that can then be consumed by other blockchains.</a:t>
            </a:r>
          </a:p>
          <a:p>
            <a:endParaRPr lang="en-US" sz="2400" dirty="0"/>
          </a:p>
        </p:txBody>
      </p:sp>
    </p:spTree>
    <p:extLst>
      <p:ext uri="{BB962C8B-B14F-4D97-AF65-F5344CB8AC3E}">
        <p14:creationId xmlns:p14="http://schemas.microsoft.com/office/powerpoint/2010/main" val="673155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Oracles</a:t>
            </a:r>
          </a:p>
        </p:txBody>
      </p:sp>
      <p:sp>
        <p:nvSpPr>
          <p:cNvPr id="3" name="Content Placeholder 2"/>
          <p:cNvSpPr>
            <a:spLocks noGrp="1"/>
          </p:cNvSpPr>
          <p:nvPr>
            <p:ph idx="1"/>
          </p:nvPr>
        </p:nvSpPr>
        <p:spPr>
          <a:xfrm>
            <a:off x="1638299" y="1540188"/>
            <a:ext cx="9214579" cy="4693701"/>
          </a:xfrm>
        </p:spPr>
        <p:txBody>
          <a:bodyPr>
            <a:normAutofit fontScale="92500"/>
          </a:bodyPr>
          <a:lstStyle/>
          <a:p>
            <a:r>
              <a:rPr lang="en-US" sz="2800" dirty="0"/>
              <a:t>Hardware Oracles is also introduced by researchers </a:t>
            </a:r>
          </a:p>
          <a:p>
            <a:pPr lvl="1"/>
            <a:r>
              <a:rPr lang="en-US" sz="2800" dirty="0"/>
              <a:t>where real-world data from physical devices is required.</a:t>
            </a:r>
          </a:p>
          <a:p>
            <a:r>
              <a:rPr lang="en-US" sz="2800" dirty="0"/>
              <a:t> For example, this can be used in telemetry and </a:t>
            </a:r>
            <a:r>
              <a:rPr lang="en-US" sz="2800" dirty="0" err="1"/>
              <a:t>IoT</a:t>
            </a:r>
            <a:r>
              <a:rPr lang="en-US" sz="2800" dirty="0"/>
              <a:t>.</a:t>
            </a:r>
          </a:p>
          <a:p>
            <a:r>
              <a:rPr lang="en-US" sz="2800" dirty="0"/>
              <a:t>This approach however requires a mechanism in which hardware devices cannot be tampered with. </a:t>
            </a:r>
          </a:p>
          <a:p>
            <a:r>
              <a:rPr lang="en-US" sz="2800" dirty="0"/>
              <a:t>This can be achieved by using tamper-proof devices.</a:t>
            </a:r>
          </a:p>
        </p:txBody>
      </p:sp>
    </p:spTree>
    <p:extLst>
      <p:ext uri="{BB962C8B-B14F-4D97-AF65-F5344CB8AC3E}">
        <p14:creationId xmlns:p14="http://schemas.microsoft.com/office/powerpoint/2010/main" val="392257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248" y="205596"/>
            <a:ext cx="8911687" cy="1280890"/>
          </a:xfrm>
        </p:spPr>
        <p:txBody>
          <a:bodyPr/>
          <a:lstStyle/>
          <a:p>
            <a:r>
              <a:rPr lang="en-US" b="1" dirty="0"/>
              <a:t>Oracles</a:t>
            </a:r>
            <a:endParaRPr lang="en-US" dirty="0"/>
          </a:p>
        </p:txBody>
      </p:sp>
      <p:sp>
        <p:nvSpPr>
          <p:cNvPr id="3" name="Content Placeholder 2"/>
          <p:cNvSpPr>
            <a:spLocks noGrp="1"/>
          </p:cNvSpPr>
          <p:nvPr>
            <p:ph idx="1"/>
          </p:nvPr>
        </p:nvSpPr>
        <p:spPr>
          <a:xfrm>
            <a:off x="1617784" y="1021330"/>
            <a:ext cx="9746151" cy="3777622"/>
          </a:xfrm>
        </p:spPr>
        <p:txBody>
          <a:bodyPr>
            <a:noAutofit/>
          </a:bodyPr>
          <a:lstStyle/>
          <a:p>
            <a:r>
              <a:rPr lang="en-US" sz="2400" dirty="0"/>
              <a:t>There are platforms available now to enable a smart contract to get external data using an Oracle. </a:t>
            </a:r>
          </a:p>
          <a:p>
            <a:r>
              <a:rPr lang="en-US" sz="2400" dirty="0"/>
              <a:t>There are different methods used by an Oracle to write data into the </a:t>
            </a:r>
            <a:r>
              <a:rPr lang="en-US" sz="2400" dirty="0" err="1"/>
              <a:t>blockchain</a:t>
            </a:r>
            <a:r>
              <a:rPr lang="en-US" sz="2400" dirty="0"/>
              <a:t> depending on the type of </a:t>
            </a:r>
            <a:r>
              <a:rPr lang="en-US" sz="2400" dirty="0" err="1"/>
              <a:t>blockchain</a:t>
            </a:r>
            <a:r>
              <a:rPr lang="en-US" sz="2400" dirty="0"/>
              <a:t> used. </a:t>
            </a:r>
          </a:p>
          <a:p>
            <a:r>
              <a:rPr lang="en-US" sz="2400" dirty="0"/>
              <a:t>For example in bitcoin </a:t>
            </a:r>
            <a:r>
              <a:rPr lang="en-US" sz="2400" dirty="0" err="1"/>
              <a:t>blockchain</a:t>
            </a:r>
            <a:r>
              <a:rPr lang="en-US" sz="2400" dirty="0"/>
              <a:t>, an oracle can write data to a specific transaction via an OP_RETURN Opcode, </a:t>
            </a:r>
          </a:p>
          <a:p>
            <a:pPr lvl="1"/>
            <a:r>
              <a:rPr lang="en-US" sz="2400" dirty="0"/>
              <a:t>smart contract can monitor that transaction and read the data.</a:t>
            </a:r>
          </a:p>
          <a:p>
            <a:r>
              <a:rPr lang="en-US" sz="2400" dirty="0"/>
              <a:t> Various online services  are available that provide oracle services such as</a:t>
            </a:r>
          </a:p>
          <a:p>
            <a:pPr lvl="1"/>
            <a:r>
              <a:rPr lang="en-US" sz="2400" dirty="0"/>
              <a:t>http://www.oraclize.it/ </a:t>
            </a:r>
          </a:p>
          <a:p>
            <a:pPr lvl="1"/>
            <a:r>
              <a:rPr lang="en-US" sz="2400" dirty="0"/>
              <a:t>https://www.realitykeys.com</a:t>
            </a:r>
          </a:p>
        </p:txBody>
      </p:sp>
    </p:spTree>
    <p:extLst>
      <p:ext uri="{BB962C8B-B14F-4D97-AF65-F5344CB8AC3E}">
        <p14:creationId xmlns:p14="http://schemas.microsoft.com/office/powerpoint/2010/main" val="257348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758" y="0"/>
            <a:ext cx="8911687" cy="1280890"/>
          </a:xfrm>
        </p:spPr>
        <p:txBody>
          <a:bodyPr/>
          <a:lstStyle/>
          <a:p>
            <a:r>
              <a:rPr lang="en-US" b="1" dirty="0"/>
              <a:t>Oracles</a:t>
            </a:r>
            <a:endParaRPr lang="en-US" dirty="0"/>
          </a:p>
        </p:txBody>
      </p:sp>
      <p:sp>
        <p:nvSpPr>
          <p:cNvPr id="3" name="Content Placeholder 2"/>
          <p:cNvSpPr>
            <a:spLocks noGrp="1"/>
          </p:cNvSpPr>
          <p:nvPr>
            <p:ph idx="1"/>
          </p:nvPr>
        </p:nvSpPr>
        <p:spPr>
          <a:xfrm>
            <a:off x="1717014" y="909710"/>
            <a:ext cx="8915400" cy="3777622"/>
          </a:xfrm>
        </p:spPr>
        <p:txBody>
          <a:bodyPr>
            <a:noAutofit/>
          </a:bodyPr>
          <a:lstStyle/>
          <a:p>
            <a:r>
              <a:rPr lang="en-US" sz="2400" dirty="0"/>
              <a:t>Another service at https://smartcontract.com/ is available </a:t>
            </a:r>
          </a:p>
          <a:p>
            <a:pPr lvl="1"/>
            <a:r>
              <a:rPr lang="en-US" sz="2200" dirty="0"/>
              <a:t>which provides external data and the ability to make payments using smart contracts. </a:t>
            </a:r>
          </a:p>
          <a:p>
            <a:r>
              <a:rPr lang="en-US" sz="2400" dirty="0"/>
              <a:t>All these services enable the smart contract to get the data it needs to execute and make decisions.</a:t>
            </a:r>
          </a:p>
          <a:p>
            <a:r>
              <a:rPr lang="en-US" sz="2400" dirty="0"/>
              <a:t> In order to prove the authenticity of the data retrieved by the Oracles from external sources, </a:t>
            </a:r>
          </a:p>
          <a:p>
            <a:pPr lvl="1"/>
            <a:r>
              <a:rPr lang="en-US" sz="2400" dirty="0"/>
              <a:t>mechanisms like </a:t>
            </a:r>
            <a:r>
              <a:rPr lang="en-US" sz="2400" dirty="0" err="1"/>
              <a:t>TLSnotary</a:t>
            </a:r>
            <a:r>
              <a:rPr lang="en-US" sz="2400" dirty="0"/>
              <a:t> can be used which produce proof of communication between the data source and the oracle. </a:t>
            </a:r>
          </a:p>
          <a:p>
            <a:pPr lvl="1"/>
            <a:r>
              <a:rPr lang="en-US" sz="2400" dirty="0"/>
              <a:t>This ensures that the data fed back to the smart contract is definitely retrieved from the source. </a:t>
            </a:r>
          </a:p>
        </p:txBody>
      </p:sp>
    </p:spTree>
    <p:extLst>
      <p:ext uri="{BB962C8B-B14F-4D97-AF65-F5344CB8AC3E}">
        <p14:creationId xmlns:p14="http://schemas.microsoft.com/office/powerpoint/2010/main" val="1571050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 Ecosystem</a:t>
            </a:r>
          </a:p>
        </p:txBody>
      </p:sp>
      <p:pic>
        <p:nvPicPr>
          <p:cNvPr id="5" name="Content Placeholder 4"/>
          <p:cNvPicPr>
            <a:picLocks noGrp="1" noChangeAspect="1"/>
          </p:cNvPicPr>
          <p:nvPr>
            <p:ph idx="1"/>
          </p:nvPr>
        </p:nvPicPr>
        <p:blipFill>
          <a:blip r:embed="rId2"/>
          <a:stretch>
            <a:fillRect/>
          </a:stretch>
        </p:blipFill>
        <p:spPr>
          <a:xfrm>
            <a:off x="1720727" y="1905000"/>
            <a:ext cx="8810171" cy="3833945"/>
          </a:xfrm>
          <a:prstGeom prst="rect">
            <a:avLst/>
          </a:prstGeom>
        </p:spPr>
      </p:pic>
    </p:spTree>
    <p:extLst>
      <p:ext uri="{BB962C8B-B14F-4D97-AF65-F5344CB8AC3E}">
        <p14:creationId xmlns:p14="http://schemas.microsoft.com/office/powerpoint/2010/main" val="156680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Oracles</a:t>
            </a:r>
            <a:endParaRPr lang="en-US" dirty="0"/>
          </a:p>
        </p:txBody>
      </p:sp>
      <p:sp>
        <p:nvSpPr>
          <p:cNvPr id="3" name="Content Placeholder 2"/>
          <p:cNvSpPr>
            <a:spLocks noGrp="1"/>
          </p:cNvSpPr>
          <p:nvPr>
            <p:ph idx="1"/>
          </p:nvPr>
        </p:nvSpPr>
        <p:spPr>
          <a:xfrm>
            <a:off x="1970233" y="2063262"/>
            <a:ext cx="8915400" cy="3777622"/>
          </a:xfrm>
        </p:spPr>
        <p:txBody>
          <a:bodyPr>
            <a:normAutofit/>
          </a:bodyPr>
          <a:lstStyle/>
          <a:p>
            <a:r>
              <a:rPr lang="en-US" sz="3200" dirty="0"/>
              <a:t>Smart Oracles are basically entities just like Oracles, but with the added capability of contract code execution. </a:t>
            </a:r>
          </a:p>
          <a:p>
            <a:r>
              <a:rPr lang="en-US" sz="3200" dirty="0"/>
              <a:t>Smart Oracles proposed by </a:t>
            </a:r>
            <a:r>
              <a:rPr lang="en-US" sz="3200" dirty="0" err="1"/>
              <a:t>Codius</a:t>
            </a:r>
            <a:r>
              <a:rPr lang="en-US" sz="3200" dirty="0"/>
              <a:t> run using Google Native Client. </a:t>
            </a:r>
          </a:p>
          <a:p>
            <a:pPr lvl="1"/>
            <a:r>
              <a:rPr lang="en-US" sz="2800" dirty="0"/>
              <a:t>which is a sandboxed environment for running untrusted x86 native code.</a:t>
            </a:r>
          </a:p>
        </p:txBody>
      </p:sp>
    </p:spTree>
    <p:extLst>
      <p:ext uri="{BB962C8B-B14F-4D97-AF65-F5344CB8AC3E}">
        <p14:creationId xmlns:p14="http://schemas.microsoft.com/office/powerpoint/2010/main" val="2873362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Deploying smart contracts on a </a:t>
            </a:r>
            <a:r>
              <a:rPr lang="en-US" b="1" dirty="0" err="1"/>
              <a:t>blockchain</a:t>
            </a:r>
            <a:endParaRPr lang="en-US" dirty="0"/>
          </a:p>
        </p:txBody>
      </p:sp>
      <p:sp>
        <p:nvSpPr>
          <p:cNvPr id="3" name="Content Placeholder 2"/>
          <p:cNvSpPr>
            <a:spLocks noGrp="1"/>
          </p:cNvSpPr>
          <p:nvPr>
            <p:ph idx="1"/>
          </p:nvPr>
        </p:nvSpPr>
        <p:spPr>
          <a:xfrm>
            <a:off x="1731082" y="2006991"/>
            <a:ext cx="8915400" cy="3777622"/>
          </a:xfrm>
        </p:spPr>
        <p:txBody>
          <a:bodyPr>
            <a:noAutofit/>
          </a:bodyPr>
          <a:lstStyle/>
          <a:p>
            <a:r>
              <a:rPr lang="en-US" sz="2400" dirty="0"/>
              <a:t>Smart contracts may or may not be deployed on a </a:t>
            </a:r>
            <a:r>
              <a:rPr lang="en-US" sz="2400" dirty="0" err="1"/>
              <a:t>blockchain</a:t>
            </a:r>
            <a:r>
              <a:rPr lang="en-US" sz="2400" dirty="0"/>
              <a:t> </a:t>
            </a:r>
          </a:p>
          <a:p>
            <a:pPr lvl="1"/>
            <a:r>
              <a:rPr lang="en-US" sz="2400" dirty="0"/>
              <a:t>But it makes sense to  deploy them on a </a:t>
            </a:r>
            <a:r>
              <a:rPr lang="en-US" sz="2400" dirty="0" err="1"/>
              <a:t>blockchain</a:t>
            </a:r>
            <a:r>
              <a:rPr lang="en-US" sz="2400" dirty="0"/>
              <a:t> due to the distributed consensus mechanism provided by </a:t>
            </a:r>
            <a:r>
              <a:rPr lang="en-US" sz="2400" dirty="0" err="1"/>
              <a:t>blockchain</a:t>
            </a:r>
            <a:r>
              <a:rPr lang="en-US" sz="2400" dirty="0"/>
              <a:t>.</a:t>
            </a:r>
          </a:p>
          <a:p>
            <a:r>
              <a:rPr lang="en-US" sz="2400" dirty="0"/>
              <a:t> </a:t>
            </a:r>
            <a:r>
              <a:rPr lang="en-US" sz="2400" dirty="0" err="1"/>
              <a:t>Ethereum</a:t>
            </a:r>
            <a:r>
              <a:rPr lang="en-US" sz="2400" dirty="0"/>
              <a:t> is an example of a </a:t>
            </a:r>
            <a:r>
              <a:rPr lang="en-US" sz="2400" dirty="0" err="1"/>
              <a:t>blockchain</a:t>
            </a:r>
            <a:r>
              <a:rPr lang="en-US" sz="2400" dirty="0"/>
              <a:t> that natively supports the development and deployment of smart contracts.</a:t>
            </a:r>
          </a:p>
          <a:p>
            <a:r>
              <a:rPr lang="en-US" sz="2400" dirty="0"/>
              <a:t> Smart contracts on </a:t>
            </a:r>
            <a:r>
              <a:rPr lang="en-US" sz="2400" dirty="0" err="1"/>
              <a:t>Ethereum</a:t>
            </a:r>
            <a:r>
              <a:rPr lang="en-US" sz="2400" dirty="0"/>
              <a:t> </a:t>
            </a:r>
            <a:r>
              <a:rPr lang="en-US" sz="2400" dirty="0" err="1"/>
              <a:t>blockchain</a:t>
            </a:r>
            <a:r>
              <a:rPr lang="en-US" sz="2400" dirty="0"/>
              <a:t> are usually part of a larger application such as Decentralized Autonomous organization (DAOs).</a:t>
            </a:r>
          </a:p>
        </p:txBody>
      </p:sp>
    </p:spTree>
    <p:extLst>
      <p:ext uri="{BB962C8B-B14F-4D97-AF65-F5344CB8AC3E}">
        <p14:creationId xmlns:p14="http://schemas.microsoft.com/office/powerpoint/2010/main" val="403135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285" y="350962"/>
            <a:ext cx="8911687" cy="1280890"/>
          </a:xfrm>
        </p:spPr>
        <p:txBody>
          <a:bodyPr/>
          <a:lstStyle/>
          <a:p>
            <a:r>
              <a:rPr lang="en-US" b="1" dirty="0"/>
              <a:t>Deploying smart contracts on a </a:t>
            </a:r>
            <a:r>
              <a:rPr lang="en-US" b="1" dirty="0" err="1"/>
              <a:t>blockchain</a:t>
            </a:r>
            <a:endParaRPr lang="en-US" dirty="0"/>
          </a:p>
        </p:txBody>
      </p:sp>
      <p:sp>
        <p:nvSpPr>
          <p:cNvPr id="3" name="Content Placeholder 2"/>
          <p:cNvSpPr>
            <a:spLocks noGrp="1"/>
          </p:cNvSpPr>
          <p:nvPr>
            <p:ph idx="1"/>
          </p:nvPr>
        </p:nvSpPr>
        <p:spPr>
          <a:xfrm>
            <a:off x="1350498" y="1603716"/>
            <a:ext cx="9605474" cy="4853354"/>
          </a:xfrm>
        </p:spPr>
        <p:txBody>
          <a:bodyPr>
            <a:normAutofit fontScale="92500"/>
          </a:bodyPr>
          <a:lstStyle/>
          <a:p>
            <a:r>
              <a:rPr lang="en-US" sz="2400" dirty="0"/>
              <a:t>In bitcoin </a:t>
            </a:r>
            <a:r>
              <a:rPr lang="en-US" sz="2400" dirty="0" err="1"/>
              <a:t>blockchain</a:t>
            </a:r>
            <a:r>
              <a:rPr lang="en-US" sz="2400" dirty="0"/>
              <a:t> the </a:t>
            </a:r>
            <a:r>
              <a:rPr lang="en-US" sz="2400" dirty="0" err="1"/>
              <a:t>lock_time</a:t>
            </a:r>
            <a:r>
              <a:rPr lang="en-US" sz="2400" dirty="0"/>
              <a:t> field in the bitcoin transaction can be seen as an enabler of a basic version of a smart contract. </a:t>
            </a:r>
          </a:p>
          <a:p>
            <a:r>
              <a:rPr lang="en-US" sz="2400" dirty="0"/>
              <a:t>The </a:t>
            </a:r>
            <a:r>
              <a:rPr lang="en-US" sz="2400" dirty="0" err="1"/>
              <a:t>lock_time</a:t>
            </a:r>
            <a:r>
              <a:rPr lang="en-US" sz="2400" dirty="0"/>
              <a:t> field enables a transaction to be locked until a specified time or after a number of blocks, </a:t>
            </a:r>
          </a:p>
          <a:p>
            <a:pPr lvl="1"/>
            <a:r>
              <a:rPr lang="en-US" sz="2400" dirty="0"/>
              <a:t>thus enforcing a basic contract that a certain transaction can only be unlocked if certain conditions (elapsed time or number of blocks) is met</a:t>
            </a:r>
          </a:p>
          <a:p>
            <a:pPr lvl="1"/>
            <a:r>
              <a:rPr lang="en-US" sz="2400" dirty="0"/>
              <a:t>Can be viewed as basic smart contract.</a:t>
            </a:r>
          </a:p>
          <a:p>
            <a:r>
              <a:rPr lang="en-US" sz="2400" dirty="0"/>
              <a:t>Bitcoin scripting language, though limited, can be used to construct basic smart contracts. </a:t>
            </a:r>
          </a:p>
          <a:p>
            <a:r>
              <a:rPr lang="en-US" sz="2400" dirty="0"/>
              <a:t>One possibility is to fund a bitcoin address that can be spent by anyone who demonstrates a hash collision attack</a:t>
            </a:r>
          </a:p>
        </p:txBody>
      </p:sp>
    </p:spTree>
    <p:extLst>
      <p:ext uri="{BB962C8B-B14F-4D97-AF65-F5344CB8AC3E}">
        <p14:creationId xmlns:p14="http://schemas.microsoft.com/office/powerpoint/2010/main" val="267913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a:t>
            </a:r>
            <a:endParaRPr lang="en-US" dirty="0"/>
          </a:p>
        </p:txBody>
      </p:sp>
      <p:sp>
        <p:nvSpPr>
          <p:cNvPr id="3" name="Content Placeholder 2"/>
          <p:cNvSpPr>
            <a:spLocks noGrp="1"/>
          </p:cNvSpPr>
          <p:nvPr>
            <p:ph idx="1"/>
          </p:nvPr>
        </p:nvSpPr>
        <p:spPr>
          <a:xfrm>
            <a:off x="2236515" y="1467395"/>
            <a:ext cx="8915400" cy="3777622"/>
          </a:xfrm>
        </p:spPr>
        <p:txBody>
          <a:bodyPr>
            <a:noAutofit/>
          </a:bodyPr>
          <a:lstStyle/>
          <a:p>
            <a:r>
              <a:rPr lang="en-US" sz="2400" dirty="0"/>
              <a:t>Smart contract is a </a:t>
            </a:r>
            <a:r>
              <a:rPr lang="en-US" sz="2400" b="1" dirty="0"/>
              <a:t>secure</a:t>
            </a:r>
            <a:r>
              <a:rPr lang="en-US" sz="2400" dirty="0"/>
              <a:t> and </a:t>
            </a:r>
            <a:r>
              <a:rPr lang="en-US" sz="2400" b="1" dirty="0"/>
              <a:t>unstoppable computer program</a:t>
            </a:r>
            <a:r>
              <a:rPr lang="en-US" sz="2400" dirty="0"/>
              <a:t> representing an </a:t>
            </a:r>
            <a:r>
              <a:rPr lang="en-US" sz="2400" b="1" dirty="0"/>
              <a:t>agreement </a:t>
            </a:r>
            <a:r>
              <a:rPr lang="en-US" sz="2400" dirty="0"/>
              <a:t>that is </a:t>
            </a:r>
            <a:r>
              <a:rPr lang="en-US" sz="2400" b="1" dirty="0"/>
              <a:t>automatically executable </a:t>
            </a:r>
            <a:r>
              <a:rPr lang="en-US" sz="2400" dirty="0"/>
              <a:t>and </a:t>
            </a:r>
            <a:r>
              <a:rPr lang="en-US" sz="2400" b="1" dirty="0"/>
              <a:t>enforceable</a:t>
            </a:r>
            <a:r>
              <a:rPr lang="en-US" sz="2400" dirty="0"/>
              <a:t>.</a:t>
            </a:r>
          </a:p>
          <a:p>
            <a:pPr lvl="1"/>
            <a:r>
              <a:rPr lang="en-US" sz="2400" dirty="0"/>
              <a:t>Smart contract is in fact a computer program that is written in a language that a computer or target machine can understand. </a:t>
            </a:r>
          </a:p>
          <a:p>
            <a:pPr lvl="1"/>
            <a:r>
              <a:rPr lang="en-US" sz="2400" dirty="0"/>
              <a:t>Encompasses agreements between parties in the form of business logic.</a:t>
            </a:r>
          </a:p>
          <a:p>
            <a:pPr lvl="1"/>
            <a:r>
              <a:rPr lang="en-US" sz="2400" dirty="0"/>
              <a:t>Smart contracts are automatically executed when certain conditions are met.</a:t>
            </a:r>
          </a:p>
          <a:p>
            <a:pPr lvl="1"/>
            <a:r>
              <a:rPr lang="en-US" sz="2400" dirty="0"/>
              <a:t>Enforceable: All contractual terms are executed </a:t>
            </a:r>
            <a:r>
              <a:rPr lang="en-US" sz="2400" b="1" dirty="0"/>
              <a:t>as defined and expected</a:t>
            </a:r>
            <a:r>
              <a:rPr lang="en-US" sz="2400" dirty="0"/>
              <a:t>, even in the presence of adversaries.</a:t>
            </a:r>
          </a:p>
        </p:txBody>
      </p:sp>
    </p:spTree>
    <p:extLst>
      <p:ext uri="{BB962C8B-B14F-4D97-AF65-F5344CB8AC3E}">
        <p14:creationId xmlns:p14="http://schemas.microsoft.com/office/powerpoint/2010/main" val="2593260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961" y="252488"/>
            <a:ext cx="8911687" cy="1280890"/>
          </a:xfrm>
        </p:spPr>
        <p:txBody>
          <a:bodyPr/>
          <a:lstStyle/>
          <a:p>
            <a:r>
              <a:rPr lang="en-US" b="1" dirty="0"/>
              <a:t>The DAO</a:t>
            </a:r>
            <a:endParaRPr lang="en-US" dirty="0"/>
          </a:p>
        </p:txBody>
      </p:sp>
      <p:sp>
        <p:nvSpPr>
          <p:cNvPr id="3" name="Content Placeholder 2"/>
          <p:cNvSpPr>
            <a:spLocks noGrp="1"/>
          </p:cNvSpPr>
          <p:nvPr>
            <p:ph idx="1"/>
          </p:nvPr>
        </p:nvSpPr>
        <p:spPr>
          <a:xfrm>
            <a:off x="1392701" y="949203"/>
            <a:ext cx="9703947" cy="4994031"/>
          </a:xfrm>
        </p:spPr>
        <p:txBody>
          <a:bodyPr>
            <a:noAutofit/>
          </a:bodyPr>
          <a:lstStyle/>
          <a:p>
            <a:r>
              <a:rPr lang="en-US" sz="2400" dirty="0"/>
              <a:t>The DAO is one of the highest crowdfunded projects, and started in April 2016.</a:t>
            </a:r>
          </a:p>
          <a:p>
            <a:r>
              <a:rPr lang="en-US" sz="2400" dirty="0"/>
              <a:t> This was basically a set of smart contracts written in order to provide a platform for investment. </a:t>
            </a:r>
          </a:p>
          <a:p>
            <a:r>
              <a:rPr lang="en-US" sz="2400" dirty="0"/>
              <a:t>Due to a bug in the code this was hacked in June 2016 and an equivalent of 50 million dollars was siphoned out of the DAO into another account.</a:t>
            </a:r>
          </a:p>
          <a:p>
            <a:r>
              <a:rPr lang="en-US" sz="2400" dirty="0"/>
              <a:t>This resulted in a hard fork on </a:t>
            </a:r>
            <a:r>
              <a:rPr lang="en-US" sz="2400" dirty="0" err="1"/>
              <a:t>Ethereum</a:t>
            </a:r>
            <a:r>
              <a:rPr lang="en-US" sz="2400" dirty="0"/>
              <a:t> in order to recover from the attack. </a:t>
            </a:r>
          </a:p>
          <a:p>
            <a:r>
              <a:rPr lang="en-US" sz="2400" dirty="0"/>
              <a:t>It should be noted that the notion of </a:t>
            </a:r>
            <a:r>
              <a:rPr lang="en-US" sz="2400" i="1" dirty="0"/>
              <a:t>code is law</a:t>
            </a:r>
            <a:r>
              <a:rPr lang="en-US" sz="2400" dirty="0"/>
              <a:t>, or unstoppable smart contracts</a:t>
            </a:r>
          </a:p>
          <a:p>
            <a:pPr lvl="1"/>
            <a:r>
              <a:rPr lang="en-US" sz="2400" dirty="0"/>
              <a:t> should be viewed with some skepticism as the implementation of these concepts is not mature enough to warrant full and unquestionable trust</a:t>
            </a:r>
            <a:r>
              <a:rPr lang="en-US" dirty="0"/>
              <a:t>.</a:t>
            </a:r>
          </a:p>
        </p:txBody>
      </p:sp>
    </p:spTree>
    <p:extLst>
      <p:ext uri="{BB962C8B-B14F-4D97-AF65-F5344CB8AC3E}">
        <p14:creationId xmlns:p14="http://schemas.microsoft.com/office/powerpoint/2010/main" val="312120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DAO</a:t>
            </a:r>
            <a:endParaRPr lang="en-US" dirty="0"/>
          </a:p>
        </p:txBody>
      </p:sp>
      <p:sp>
        <p:nvSpPr>
          <p:cNvPr id="3" name="Content Placeholder 2"/>
          <p:cNvSpPr>
            <a:spLocks noGrp="1"/>
          </p:cNvSpPr>
          <p:nvPr>
            <p:ph idx="1"/>
          </p:nvPr>
        </p:nvSpPr>
        <p:spPr>
          <a:xfrm>
            <a:off x="1913964" y="1412631"/>
            <a:ext cx="8915400" cy="3777622"/>
          </a:xfrm>
        </p:spPr>
        <p:txBody>
          <a:bodyPr>
            <a:noAutofit/>
          </a:bodyPr>
          <a:lstStyle/>
          <a:p>
            <a:r>
              <a:rPr lang="en-US" sz="2800" dirty="0" err="1"/>
              <a:t>Ethereum</a:t>
            </a:r>
            <a:r>
              <a:rPr lang="en-US" sz="2800" dirty="0"/>
              <a:t> foundation was able to stop and change the execution of </a:t>
            </a:r>
            <a:r>
              <a:rPr lang="en-US" sz="2800" i="1" dirty="0"/>
              <a:t>The DAO </a:t>
            </a:r>
            <a:r>
              <a:rPr lang="en-US" sz="2800" dirty="0"/>
              <a:t>by introducing a hard fork. </a:t>
            </a:r>
          </a:p>
          <a:p>
            <a:pPr lvl="1"/>
            <a:r>
              <a:rPr lang="en-US" sz="2400" dirty="0"/>
              <a:t>hard fork goes against the true spirit of decentralization and the notion of </a:t>
            </a:r>
            <a:r>
              <a:rPr lang="en-US" sz="2400" i="1" dirty="0"/>
              <a:t>code is law</a:t>
            </a:r>
            <a:r>
              <a:rPr lang="en-US" sz="2400" dirty="0"/>
              <a:t>. </a:t>
            </a:r>
          </a:p>
          <a:p>
            <a:r>
              <a:rPr lang="en-US" sz="2800" dirty="0"/>
              <a:t>Resistance against this hard fork </a:t>
            </a:r>
          </a:p>
          <a:p>
            <a:pPr lvl="1"/>
            <a:r>
              <a:rPr lang="en-US" sz="2400" dirty="0"/>
              <a:t>some miners who decided to keep mining on the original chain resulted in the creation of </a:t>
            </a:r>
            <a:r>
              <a:rPr lang="en-US" sz="2400" dirty="0" err="1"/>
              <a:t>Ethereum</a:t>
            </a:r>
            <a:r>
              <a:rPr lang="en-US" sz="2400" dirty="0"/>
              <a:t> Classic. </a:t>
            </a:r>
          </a:p>
          <a:p>
            <a:pPr lvl="1"/>
            <a:r>
              <a:rPr lang="en-US" sz="2400" dirty="0"/>
              <a:t>This is the original, non-forked </a:t>
            </a:r>
            <a:r>
              <a:rPr lang="en-US" sz="2400" dirty="0" err="1"/>
              <a:t>Ethereum</a:t>
            </a:r>
            <a:r>
              <a:rPr lang="en-US" sz="2400" dirty="0"/>
              <a:t> </a:t>
            </a:r>
            <a:r>
              <a:rPr lang="en-US" sz="2400" dirty="0" err="1"/>
              <a:t>blockchain</a:t>
            </a:r>
            <a:r>
              <a:rPr lang="en-US" sz="2400" dirty="0"/>
              <a:t> where </a:t>
            </a:r>
            <a:r>
              <a:rPr lang="en-US" sz="2400" i="1" dirty="0"/>
              <a:t>code is still law</a:t>
            </a:r>
            <a:r>
              <a:rPr lang="en-US" sz="2400" dirty="0"/>
              <a:t>.</a:t>
            </a:r>
          </a:p>
        </p:txBody>
      </p:sp>
    </p:spTree>
    <p:extLst>
      <p:ext uri="{BB962C8B-B14F-4D97-AF65-F5344CB8AC3E}">
        <p14:creationId xmlns:p14="http://schemas.microsoft.com/office/powerpoint/2010/main" val="187853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a:t>
            </a:r>
            <a:endParaRPr lang="en-US" dirty="0"/>
          </a:p>
        </p:txBody>
      </p:sp>
      <p:sp>
        <p:nvSpPr>
          <p:cNvPr id="3" name="Content Placeholder 2"/>
          <p:cNvSpPr>
            <a:spLocks noGrp="1"/>
          </p:cNvSpPr>
          <p:nvPr>
            <p:ph idx="1"/>
          </p:nvPr>
        </p:nvSpPr>
        <p:spPr>
          <a:xfrm>
            <a:off x="2432458" y="1415143"/>
            <a:ext cx="8915400" cy="3777622"/>
          </a:xfrm>
        </p:spPr>
        <p:txBody>
          <a:bodyPr>
            <a:noAutofit/>
          </a:bodyPr>
          <a:lstStyle/>
          <a:p>
            <a:r>
              <a:rPr lang="en-US" sz="2400" dirty="0"/>
              <a:t>Smart Contracts are secure and unstoppable,</a:t>
            </a:r>
          </a:p>
          <a:p>
            <a:pPr lvl="1"/>
            <a:r>
              <a:rPr lang="en-US" sz="2400" dirty="0"/>
              <a:t> Computer programs are required to be designed in such a fashion that they are fault tolerant and executable in reasonable amount of time. </a:t>
            </a:r>
          </a:p>
          <a:p>
            <a:pPr lvl="1"/>
            <a:r>
              <a:rPr lang="en-US" sz="2400" dirty="0"/>
              <a:t>Program should be able to execute and maintain a healthy internal state, even if external factors are unfavorable</a:t>
            </a:r>
          </a:p>
          <a:p>
            <a:r>
              <a:rPr lang="en-US" sz="2400" dirty="0"/>
              <a:t>it will provide greater benefits in the long run if security and unstoppable properties are included in the smart contract.</a:t>
            </a:r>
          </a:p>
          <a:p>
            <a:r>
              <a:rPr lang="en-US" sz="2400" dirty="0"/>
              <a:t>Certain inputs that need to be provided by people can and should also be automated via the use of Oracles.</a:t>
            </a:r>
          </a:p>
        </p:txBody>
      </p:sp>
    </p:spTree>
    <p:extLst>
      <p:ext uri="{BB962C8B-B14F-4D97-AF65-F5344CB8AC3E}">
        <p14:creationId xmlns:p14="http://schemas.microsoft.com/office/powerpoint/2010/main" val="164118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a:t>
            </a:r>
            <a:endParaRPr lang="en-US" dirty="0"/>
          </a:p>
        </p:txBody>
      </p:sp>
      <p:sp>
        <p:nvSpPr>
          <p:cNvPr id="3" name="Content Placeholder 2"/>
          <p:cNvSpPr>
            <a:spLocks noGrp="1"/>
          </p:cNvSpPr>
          <p:nvPr>
            <p:ph idx="1"/>
          </p:nvPr>
        </p:nvSpPr>
        <p:spPr/>
        <p:txBody>
          <a:bodyPr>
            <a:noAutofit/>
          </a:bodyPr>
          <a:lstStyle/>
          <a:p>
            <a:r>
              <a:rPr lang="en-US" sz="2400" dirty="0"/>
              <a:t>Smart contracts usually operate by managing their internal state using a state machine model.</a:t>
            </a:r>
          </a:p>
          <a:p>
            <a:r>
              <a:rPr lang="en-US" sz="2400" dirty="0"/>
              <a:t>If smart contract code readable not only by machines but also by people. If humans and machines can both understand the code written in a smart contract</a:t>
            </a:r>
          </a:p>
          <a:p>
            <a:pPr lvl="1"/>
            <a:r>
              <a:rPr lang="en-US" sz="2400" dirty="0"/>
              <a:t> it might be more acceptable in legal situations</a:t>
            </a:r>
          </a:p>
          <a:p>
            <a:r>
              <a:rPr lang="en-US" sz="2400" dirty="0"/>
              <a:t>Smart contracts are inherently required to be deterministic in nature. </a:t>
            </a:r>
          </a:p>
          <a:p>
            <a:pPr lvl="1"/>
            <a:r>
              <a:rPr lang="en-US" sz="2400" dirty="0"/>
              <a:t>This property will allow a smart contract to be run by any node on a network and achieve the same result</a:t>
            </a:r>
          </a:p>
        </p:txBody>
      </p:sp>
    </p:spTree>
    <p:extLst>
      <p:ext uri="{BB962C8B-B14F-4D97-AF65-F5344CB8AC3E}">
        <p14:creationId xmlns:p14="http://schemas.microsoft.com/office/powerpoint/2010/main" val="177752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a:xfrm>
            <a:off x="1926604" y="1540189"/>
            <a:ext cx="8915400" cy="3777622"/>
          </a:xfrm>
        </p:spPr>
        <p:txBody>
          <a:bodyPr>
            <a:noAutofit/>
          </a:bodyPr>
          <a:lstStyle/>
          <a:p>
            <a:r>
              <a:rPr lang="en-US" sz="2800" dirty="0"/>
              <a:t>Smart contract has the following four properties:</a:t>
            </a:r>
          </a:p>
          <a:p>
            <a:pPr lvl="1"/>
            <a:r>
              <a:rPr lang="en-US" sz="2800" dirty="0"/>
              <a:t>Automatically executable</a:t>
            </a:r>
          </a:p>
          <a:p>
            <a:pPr lvl="1"/>
            <a:r>
              <a:rPr lang="en-US" sz="2800" dirty="0"/>
              <a:t>Enforceable</a:t>
            </a:r>
          </a:p>
          <a:p>
            <a:pPr lvl="1"/>
            <a:r>
              <a:rPr lang="en-US" sz="2800" dirty="0"/>
              <a:t>Semantically sound</a:t>
            </a:r>
          </a:p>
          <a:p>
            <a:pPr lvl="1"/>
            <a:r>
              <a:rPr lang="en-US" sz="2800" dirty="0"/>
              <a:t>Secure and unstoppable.</a:t>
            </a:r>
          </a:p>
          <a:p>
            <a:r>
              <a:rPr lang="en-US" sz="2800" dirty="0"/>
              <a:t>The first two properties are required as a minimum</a:t>
            </a:r>
          </a:p>
          <a:p>
            <a:r>
              <a:rPr lang="en-US" sz="2800" dirty="0"/>
              <a:t>Other two properties may not be required or implementable in certain scenarios and can be relaxed. </a:t>
            </a:r>
          </a:p>
        </p:txBody>
      </p:sp>
    </p:spTree>
    <p:extLst>
      <p:ext uri="{BB962C8B-B14F-4D97-AF65-F5344CB8AC3E}">
        <p14:creationId xmlns:p14="http://schemas.microsoft.com/office/powerpoint/2010/main" val="272861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Ricardian</a:t>
            </a:r>
            <a:r>
              <a:rPr lang="en-US" b="1" dirty="0"/>
              <a:t> contracts</a:t>
            </a:r>
            <a:endParaRPr lang="en-US" dirty="0"/>
          </a:p>
        </p:txBody>
      </p:sp>
      <p:sp>
        <p:nvSpPr>
          <p:cNvPr id="3" name="Content Placeholder 2"/>
          <p:cNvSpPr>
            <a:spLocks noGrp="1"/>
          </p:cNvSpPr>
          <p:nvPr>
            <p:ph idx="1"/>
          </p:nvPr>
        </p:nvSpPr>
        <p:spPr>
          <a:xfrm>
            <a:off x="1860342" y="1709530"/>
            <a:ext cx="9271484" cy="4524359"/>
          </a:xfrm>
        </p:spPr>
        <p:txBody>
          <a:bodyPr>
            <a:normAutofit fontScale="92500"/>
          </a:bodyPr>
          <a:lstStyle/>
          <a:p>
            <a:r>
              <a:rPr lang="en-US" sz="2400" dirty="0" err="1"/>
              <a:t>Ricardian</a:t>
            </a:r>
            <a:r>
              <a:rPr lang="en-US" sz="2400" dirty="0"/>
              <a:t> contracts were originally proposed in the </a:t>
            </a:r>
            <a:r>
              <a:rPr lang="en-US" sz="2400" i="1" dirty="0"/>
              <a:t>Financial Cryptography in 7 Layers </a:t>
            </a:r>
            <a:r>
              <a:rPr lang="en-US" sz="2400" dirty="0"/>
              <a:t>paper by </a:t>
            </a:r>
            <a:r>
              <a:rPr lang="en-US" sz="2400" i="1" dirty="0"/>
              <a:t>Ian </a:t>
            </a:r>
            <a:r>
              <a:rPr lang="en-US" sz="2400" i="1" dirty="0" err="1"/>
              <a:t>Grigg</a:t>
            </a:r>
            <a:r>
              <a:rPr lang="en-US" sz="2400" i="1" dirty="0"/>
              <a:t> </a:t>
            </a:r>
            <a:r>
              <a:rPr lang="en-US" sz="2400" dirty="0"/>
              <a:t>in late 1990s.</a:t>
            </a:r>
          </a:p>
          <a:p>
            <a:r>
              <a:rPr lang="en-US" sz="2400" dirty="0"/>
              <a:t> These contracts were used initially in a </a:t>
            </a:r>
            <a:r>
              <a:rPr lang="en-US" sz="2400" b="1" dirty="0"/>
              <a:t>bond trading </a:t>
            </a:r>
            <a:r>
              <a:rPr lang="en-US" sz="2400" dirty="0"/>
              <a:t>and </a:t>
            </a:r>
            <a:r>
              <a:rPr lang="en-US" sz="2400" b="1" dirty="0"/>
              <a:t>payment system </a:t>
            </a:r>
            <a:r>
              <a:rPr lang="en-US" sz="2400" dirty="0"/>
              <a:t>called </a:t>
            </a:r>
            <a:r>
              <a:rPr lang="en-US" sz="2400" b="1" dirty="0"/>
              <a:t>Ricardo</a:t>
            </a:r>
            <a:r>
              <a:rPr lang="en-US" sz="2400" dirty="0"/>
              <a:t>. </a:t>
            </a:r>
          </a:p>
          <a:p>
            <a:r>
              <a:rPr lang="en-US" sz="2400" dirty="0"/>
              <a:t>key idea is to </a:t>
            </a:r>
            <a:r>
              <a:rPr lang="en-US" sz="2400" b="1" dirty="0"/>
              <a:t>write a document </a:t>
            </a:r>
            <a:r>
              <a:rPr lang="en-US" sz="2400" dirty="0"/>
              <a:t>which is </a:t>
            </a:r>
            <a:r>
              <a:rPr lang="en-US" sz="2400" b="1" dirty="0"/>
              <a:t>understandable</a:t>
            </a:r>
            <a:r>
              <a:rPr lang="en-US" sz="2400" dirty="0"/>
              <a:t> and </a:t>
            </a:r>
            <a:r>
              <a:rPr lang="en-US" sz="2400" b="1" dirty="0"/>
              <a:t>acceptable</a:t>
            </a:r>
            <a:r>
              <a:rPr lang="en-US" sz="2400" dirty="0"/>
              <a:t> by both a court of law and computer software. </a:t>
            </a:r>
          </a:p>
          <a:p>
            <a:r>
              <a:rPr lang="en-US" sz="2400" dirty="0" err="1"/>
              <a:t>Ricardian</a:t>
            </a:r>
            <a:r>
              <a:rPr lang="en-US" sz="2400" dirty="0"/>
              <a:t> contracts address the challenge of issuance of value over the Internet.</a:t>
            </a:r>
          </a:p>
          <a:p>
            <a:pPr lvl="1"/>
            <a:r>
              <a:rPr lang="en-US" sz="2200" dirty="0"/>
              <a:t> It identifies the </a:t>
            </a:r>
            <a:r>
              <a:rPr lang="en-US" sz="2200" b="1" dirty="0"/>
              <a:t>issuer </a:t>
            </a:r>
          </a:p>
          <a:p>
            <a:pPr lvl="1"/>
            <a:r>
              <a:rPr lang="en-US" sz="2200" dirty="0"/>
              <a:t>captures all the </a:t>
            </a:r>
            <a:r>
              <a:rPr lang="en-US" sz="2200" b="1" dirty="0"/>
              <a:t>terms</a:t>
            </a:r>
            <a:r>
              <a:rPr lang="en-US" sz="2200" dirty="0"/>
              <a:t> and </a:t>
            </a:r>
            <a:r>
              <a:rPr lang="en-US" sz="2200" b="1" dirty="0"/>
              <a:t>clauses </a:t>
            </a:r>
            <a:r>
              <a:rPr lang="en-US" sz="2200" dirty="0"/>
              <a:t>of the contract in a document in order to make it acceptable as a legally binding contract.</a:t>
            </a:r>
          </a:p>
        </p:txBody>
      </p:sp>
    </p:spTree>
    <p:extLst>
      <p:ext uri="{BB962C8B-B14F-4D97-AF65-F5344CB8AC3E}">
        <p14:creationId xmlns:p14="http://schemas.microsoft.com/office/powerpoint/2010/main" val="141234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868" y="624110"/>
            <a:ext cx="8911687" cy="1280890"/>
          </a:xfrm>
        </p:spPr>
        <p:txBody>
          <a:bodyPr/>
          <a:lstStyle/>
          <a:p>
            <a:r>
              <a:rPr lang="en-US" b="1" dirty="0" err="1"/>
              <a:t>Ricardian</a:t>
            </a:r>
            <a:r>
              <a:rPr lang="en-US" b="1" dirty="0"/>
              <a:t> contracts</a:t>
            </a:r>
            <a:endParaRPr lang="en-US" dirty="0"/>
          </a:p>
        </p:txBody>
      </p:sp>
      <p:sp>
        <p:nvSpPr>
          <p:cNvPr id="3" name="Content Placeholder 2"/>
          <p:cNvSpPr>
            <a:spLocks noGrp="1"/>
          </p:cNvSpPr>
          <p:nvPr>
            <p:ph idx="1"/>
          </p:nvPr>
        </p:nvSpPr>
        <p:spPr>
          <a:xfrm>
            <a:off x="1970714" y="1679713"/>
            <a:ext cx="8915400" cy="3777622"/>
          </a:xfrm>
        </p:spPr>
        <p:txBody>
          <a:bodyPr>
            <a:noAutofit/>
          </a:bodyPr>
          <a:lstStyle/>
          <a:p>
            <a:r>
              <a:rPr lang="en-US" sz="2800" dirty="0" err="1"/>
              <a:t>Ricardian</a:t>
            </a:r>
            <a:r>
              <a:rPr lang="en-US" sz="2800" dirty="0"/>
              <a:t> contract is a document that has several of the following properties:</a:t>
            </a:r>
          </a:p>
          <a:p>
            <a:pPr lvl="1"/>
            <a:r>
              <a:rPr lang="en-US" sz="2400" dirty="0"/>
              <a:t>A contract offered by an issuer to holders</a:t>
            </a:r>
          </a:p>
          <a:p>
            <a:pPr lvl="1"/>
            <a:r>
              <a:rPr lang="en-US" sz="2400" dirty="0"/>
              <a:t>A valuable right held by holders, and managed by the issuer</a:t>
            </a:r>
          </a:p>
          <a:p>
            <a:pPr lvl="1"/>
            <a:r>
              <a:rPr lang="en-US" sz="2400" dirty="0"/>
              <a:t>Easily readable by people (like a contract on paper)</a:t>
            </a:r>
          </a:p>
          <a:p>
            <a:pPr lvl="1"/>
            <a:r>
              <a:rPr lang="en-US" sz="2400" dirty="0"/>
              <a:t>Readable by programs (</a:t>
            </a:r>
            <a:r>
              <a:rPr lang="en-US" sz="2400" dirty="0" err="1"/>
              <a:t>parseable</a:t>
            </a:r>
            <a:r>
              <a:rPr lang="en-US" sz="2400" dirty="0"/>
              <a:t>, like a database)</a:t>
            </a:r>
          </a:p>
          <a:p>
            <a:pPr lvl="1"/>
            <a:r>
              <a:rPr lang="en-US" sz="2400" dirty="0"/>
              <a:t>Digitally signed</a:t>
            </a:r>
          </a:p>
          <a:p>
            <a:pPr lvl="1"/>
            <a:r>
              <a:rPr lang="en-US" sz="2400" dirty="0"/>
              <a:t>Carries the keys and server information</a:t>
            </a:r>
          </a:p>
          <a:p>
            <a:pPr lvl="1"/>
            <a:r>
              <a:rPr lang="en-US" sz="2400" dirty="0"/>
              <a:t>Allied with a unique and secure identifier</a:t>
            </a:r>
          </a:p>
        </p:txBody>
      </p:sp>
    </p:spTree>
    <p:extLst>
      <p:ext uri="{BB962C8B-B14F-4D97-AF65-F5344CB8AC3E}">
        <p14:creationId xmlns:p14="http://schemas.microsoft.com/office/powerpoint/2010/main" val="300064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Ricardian</a:t>
            </a:r>
            <a:r>
              <a:rPr lang="en-US" b="1" dirty="0"/>
              <a:t> contracts</a:t>
            </a:r>
            <a:endParaRPr lang="en-US" dirty="0"/>
          </a:p>
        </p:txBody>
      </p:sp>
      <p:sp>
        <p:nvSpPr>
          <p:cNvPr id="3" name="Content Placeholder 2"/>
          <p:cNvSpPr>
            <a:spLocks noGrp="1"/>
          </p:cNvSpPr>
          <p:nvPr>
            <p:ph idx="1"/>
          </p:nvPr>
        </p:nvSpPr>
        <p:spPr>
          <a:xfrm>
            <a:off x="1640156" y="1431234"/>
            <a:ext cx="9080853" cy="4802655"/>
          </a:xfrm>
        </p:spPr>
        <p:txBody>
          <a:bodyPr>
            <a:normAutofit fontScale="92500"/>
          </a:bodyPr>
          <a:lstStyle/>
          <a:p>
            <a:r>
              <a:rPr lang="en-US" sz="2400" dirty="0"/>
              <a:t>Contracts are implemented by producing a single document that contains the </a:t>
            </a:r>
          </a:p>
          <a:p>
            <a:pPr lvl="1"/>
            <a:r>
              <a:rPr lang="en-US" sz="2000" dirty="0"/>
              <a:t>Terms of the contract in </a:t>
            </a:r>
            <a:r>
              <a:rPr lang="en-US" sz="2000" b="1" dirty="0"/>
              <a:t>legal prose </a:t>
            </a:r>
          </a:p>
          <a:p>
            <a:pPr lvl="1"/>
            <a:r>
              <a:rPr lang="en-US" sz="2000" dirty="0"/>
              <a:t>Required machine-readable tags. </a:t>
            </a:r>
          </a:p>
          <a:p>
            <a:r>
              <a:rPr lang="en-US" sz="2400" dirty="0"/>
              <a:t>Document is </a:t>
            </a:r>
            <a:r>
              <a:rPr lang="en-US" sz="2400" b="1" dirty="0"/>
              <a:t>digitally signed by the issuer </a:t>
            </a:r>
            <a:r>
              <a:rPr lang="en-US" sz="2400" dirty="0"/>
              <a:t>using their private key. </a:t>
            </a:r>
          </a:p>
          <a:p>
            <a:r>
              <a:rPr lang="en-US" sz="2400" dirty="0"/>
              <a:t>Document is then </a:t>
            </a:r>
            <a:r>
              <a:rPr lang="en-US" sz="2400" b="1" dirty="0"/>
              <a:t>hashed using a message digest function </a:t>
            </a:r>
            <a:r>
              <a:rPr lang="en-US" sz="2400" dirty="0"/>
              <a:t>to produce a hash by which the document can be identified. </a:t>
            </a:r>
          </a:p>
          <a:p>
            <a:r>
              <a:rPr lang="en-US" sz="2400" dirty="0"/>
              <a:t>Hash is then further used and signed by parties during the performance of the contract in order to link each transaction, with the identifier hash thus serving as evidence of intent.</a:t>
            </a:r>
          </a:p>
          <a:p>
            <a:r>
              <a:rPr lang="en-US" sz="2400" dirty="0"/>
              <a:t>This is called as </a:t>
            </a:r>
            <a:r>
              <a:rPr lang="en-US" sz="2400" b="1" i="1" dirty="0"/>
              <a:t>bowtie </a:t>
            </a:r>
            <a:r>
              <a:rPr lang="en-US" sz="2400" b="1" dirty="0"/>
              <a:t>model.</a:t>
            </a:r>
          </a:p>
        </p:txBody>
      </p:sp>
    </p:spTree>
    <p:extLst>
      <p:ext uri="{BB962C8B-B14F-4D97-AF65-F5344CB8AC3E}">
        <p14:creationId xmlns:p14="http://schemas.microsoft.com/office/powerpoint/2010/main" val="12197903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12219</TotalTime>
  <Words>2392</Words>
  <Application>Microsoft Office PowerPoint</Application>
  <PresentationFormat>Widescreen</PresentationFormat>
  <Paragraphs>184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Wingdings 3</vt:lpstr>
      <vt:lpstr>Wisp</vt:lpstr>
      <vt:lpstr>Smart Contracts</vt:lpstr>
      <vt:lpstr>History</vt:lpstr>
      <vt:lpstr>Definition</vt:lpstr>
      <vt:lpstr>Definition</vt:lpstr>
      <vt:lpstr>Definition</vt:lpstr>
      <vt:lpstr>Properties</vt:lpstr>
      <vt:lpstr>Ricardian contracts</vt:lpstr>
      <vt:lpstr>Ricardian contracts</vt:lpstr>
      <vt:lpstr>Ricardian contracts</vt:lpstr>
      <vt:lpstr>PowerPoint Presentation</vt:lpstr>
      <vt:lpstr>Ricardian contracts</vt:lpstr>
      <vt:lpstr>Ricardian contracts</vt:lpstr>
      <vt:lpstr>legal semantics vs operational performance</vt:lpstr>
      <vt:lpstr>Ricardian contracts</vt:lpstr>
      <vt:lpstr>Smart contract templates</vt:lpstr>
      <vt:lpstr>Smart contract templates</vt:lpstr>
      <vt:lpstr>Smart contract templates</vt:lpstr>
      <vt:lpstr>Smart contract templates</vt:lpstr>
      <vt:lpstr>Oracles</vt:lpstr>
      <vt:lpstr>Oracles</vt:lpstr>
      <vt:lpstr>standard or simple Oracles</vt:lpstr>
      <vt:lpstr>Decentralized Oracles</vt:lpstr>
      <vt:lpstr>Hardware Oracles</vt:lpstr>
      <vt:lpstr>Oracles</vt:lpstr>
      <vt:lpstr>Oracles</vt:lpstr>
      <vt:lpstr>Smart contract Ecosystem</vt:lpstr>
      <vt:lpstr>Smart Oracles</vt:lpstr>
      <vt:lpstr>Deploying smart contracts on a blockchain</vt:lpstr>
      <vt:lpstr>Deploying smart contracts on a blockchain</vt:lpstr>
      <vt:lpstr>The DAO</vt:lpstr>
      <vt:lpstr>The DAO</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Contracts</dc:title>
  <dc:creator>Sanjay H A</dc:creator>
  <cp:lastModifiedBy>Sanjay H A</cp:lastModifiedBy>
  <cp:revision>47</cp:revision>
  <dcterms:created xsi:type="dcterms:W3CDTF">2019-10-11T01:59:46Z</dcterms:created>
  <dcterms:modified xsi:type="dcterms:W3CDTF">2020-03-22T05:07:11Z</dcterms:modified>
</cp:coreProperties>
</file>