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2"/>
    <p:sldMasterId id="2147483685" r:id="rId3"/>
  </p:sldMasterIdLst>
  <p:notesMasterIdLst>
    <p:notesMasterId r:id="rId128"/>
  </p:notesMasterIdLst>
  <p:sldIdLst>
    <p:sldId id="256" r:id="rId4"/>
    <p:sldId id="365" r:id="rId5"/>
    <p:sldId id="257" r:id="rId6"/>
    <p:sldId id="366" r:id="rId7"/>
    <p:sldId id="258" r:id="rId8"/>
    <p:sldId id="259" r:id="rId9"/>
    <p:sldId id="367" r:id="rId10"/>
    <p:sldId id="368" r:id="rId11"/>
    <p:sldId id="260" r:id="rId12"/>
    <p:sldId id="369" r:id="rId13"/>
    <p:sldId id="370" r:id="rId14"/>
    <p:sldId id="371" r:id="rId15"/>
    <p:sldId id="261" r:id="rId16"/>
    <p:sldId id="372" r:id="rId17"/>
    <p:sldId id="262" r:id="rId18"/>
    <p:sldId id="373" r:id="rId19"/>
    <p:sldId id="263" r:id="rId20"/>
    <p:sldId id="264" r:id="rId21"/>
    <p:sldId id="755" r:id="rId22"/>
    <p:sldId id="831" r:id="rId23"/>
    <p:sldId id="763" r:id="rId24"/>
    <p:sldId id="764" r:id="rId25"/>
    <p:sldId id="374" r:id="rId26"/>
    <p:sldId id="833" r:id="rId27"/>
    <p:sldId id="265" r:id="rId28"/>
    <p:sldId id="834" r:id="rId29"/>
    <p:sldId id="266" r:id="rId30"/>
    <p:sldId id="835" r:id="rId31"/>
    <p:sldId id="267" r:id="rId32"/>
    <p:sldId id="268" r:id="rId33"/>
    <p:sldId id="269" r:id="rId34"/>
    <p:sldId id="270" r:id="rId35"/>
    <p:sldId id="271" r:id="rId36"/>
    <p:sldId id="272" r:id="rId37"/>
    <p:sldId id="273" r:id="rId38"/>
    <p:sldId id="281" r:id="rId39"/>
    <p:sldId id="283" r:id="rId40"/>
    <p:sldId id="274" r:id="rId41"/>
    <p:sldId id="280" r:id="rId42"/>
    <p:sldId id="282" r:id="rId43"/>
    <p:sldId id="275" r:id="rId44"/>
    <p:sldId id="276" r:id="rId45"/>
    <p:sldId id="277" r:id="rId46"/>
    <p:sldId id="278" r:id="rId47"/>
    <p:sldId id="279" r:id="rId48"/>
    <p:sldId id="284" r:id="rId49"/>
    <p:sldId id="306" r:id="rId50"/>
    <p:sldId id="309" r:id="rId51"/>
    <p:sldId id="285" r:id="rId52"/>
    <p:sldId id="286" r:id="rId53"/>
    <p:sldId id="287" r:id="rId54"/>
    <p:sldId id="288" r:id="rId55"/>
    <p:sldId id="289" r:id="rId56"/>
    <p:sldId id="307" r:id="rId57"/>
    <p:sldId id="297" r:id="rId58"/>
    <p:sldId id="310" r:id="rId59"/>
    <p:sldId id="290" r:id="rId60"/>
    <p:sldId id="291" r:id="rId61"/>
    <p:sldId id="305" r:id="rId62"/>
    <p:sldId id="308" r:id="rId63"/>
    <p:sldId id="292" r:id="rId64"/>
    <p:sldId id="304" r:id="rId65"/>
    <p:sldId id="836" r:id="rId66"/>
    <p:sldId id="293" r:id="rId67"/>
    <p:sldId id="294" r:id="rId68"/>
    <p:sldId id="295" r:id="rId69"/>
    <p:sldId id="296" r:id="rId70"/>
    <p:sldId id="298" r:id="rId71"/>
    <p:sldId id="299" r:id="rId72"/>
    <p:sldId id="300" r:id="rId73"/>
    <p:sldId id="301" r:id="rId74"/>
    <p:sldId id="303" r:id="rId75"/>
    <p:sldId id="302" r:id="rId76"/>
    <p:sldId id="311" r:id="rId77"/>
    <p:sldId id="312" r:id="rId78"/>
    <p:sldId id="313" r:id="rId79"/>
    <p:sldId id="314" r:id="rId80"/>
    <p:sldId id="315" r:id="rId81"/>
    <p:sldId id="316" r:id="rId82"/>
    <p:sldId id="317" r:id="rId83"/>
    <p:sldId id="318" r:id="rId84"/>
    <p:sldId id="319" r:id="rId85"/>
    <p:sldId id="320" r:id="rId86"/>
    <p:sldId id="321" r:id="rId87"/>
    <p:sldId id="348" r:id="rId88"/>
    <p:sldId id="322" r:id="rId89"/>
    <p:sldId id="323" r:id="rId90"/>
    <p:sldId id="324" r:id="rId91"/>
    <p:sldId id="325" r:id="rId92"/>
    <p:sldId id="339" r:id="rId93"/>
    <p:sldId id="326" r:id="rId94"/>
    <p:sldId id="329" r:id="rId95"/>
    <p:sldId id="327" r:id="rId96"/>
    <p:sldId id="328" r:id="rId97"/>
    <p:sldId id="330" r:id="rId98"/>
    <p:sldId id="331" r:id="rId99"/>
    <p:sldId id="332" r:id="rId100"/>
    <p:sldId id="333" r:id="rId101"/>
    <p:sldId id="334" r:id="rId102"/>
    <p:sldId id="335" r:id="rId103"/>
    <p:sldId id="336" r:id="rId104"/>
    <p:sldId id="337" r:id="rId105"/>
    <p:sldId id="338" r:id="rId106"/>
    <p:sldId id="341" r:id="rId107"/>
    <p:sldId id="342" r:id="rId108"/>
    <p:sldId id="343" r:id="rId109"/>
    <p:sldId id="344" r:id="rId110"/>
    <p:sldId id="345" r:id="rId111"/>
    <p:sldId id="346" r:id="rId112"/>
    <p:sldId id="347" r:id="rId113"/>
    <p:sldId id="352" r:id="rId114"/>
    <p:sldId id="353" r:id="rId115"/>
    <p:sldId id="354" r:id="rId116"/>
    <p:sldId id="355" r:id="rId117"/>
    <p:sldId id="356" r:id="rId118"/>
    <p:sldId id="351" r:id="rId119"/>
    <p:sldId id="357" r:id="rId120"/>
    <p:sldId id="358" r:id="rId121"/>
    <p:sldId id="359" r:id="rId122"/>
    <p:sldId id="360" r:id="rId123"/>
    <p:sldId id="361" r:id="rId124"/>
    <p:sldId id="362" r:id="rId125"/>
    <p:sldId id="363" r:id="rId126"/>
    <p:sldId id="364" r:id="rId1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00CAC5-AF7F-4F70-B5D8-D1D6DFC53438}">
          <p14:sldIdLst>
            <p14:sldId id="256"/>
            <p14:sldId id="365"/>
            <p14:sldId id="257"/>
            <p14:sldId id="366"/>
            <p14:sldId id="258"/>
            <p14:sldId id="259"/>
            <p14:sldId id="367"/>
            <p14:sldId id="368"/>
            <p14:sldId id="260"/>
            <p14:sldId id="369"/>
            <p14:sldId id="370"/>
            <p14:sldId id="371"/>
            <p14:sldId id="261"/>
            <p14:sldId id="372"/>
            <p14:sldId id="262"/>
            <p14:sldId id="373"/>
            <p14:sldId id="263"/>
            <p14:sldId id="264"/>
            <p14:sldId id="755"/>
            <p14:sldId id="831"/>
            <p14:sldId id="763"/>
            <p14:sldId id="764"/>
            <p14:sldId id="374"/>
            <p14:sldId id="833"/>
            <p14:sldId id="265"/>
            <p14:sldId id="834"/>
            <p14:sldId id="266"/>
            <p14:sldId id="835"/>
            <p14:sldId id="267"/>
            <p14:sldId id="268"/>
            <p14:sldId id="269"/>
            <p14:sldId id="270"/>
            <p14:sldId id="271"/>
            <p14:sldId id="272"/>
            <p14:sldId id="273"/>
            <p14:sldId id="281"/>
            <p14:sldId id="283"/>
            <p14:sldId id="274"/>
            <p14:sldId id="280"/>
            <p14:sldId id="282"/>
            <p14:sldId id="275"/>
            <p14:sldId id="276"/>
            <p14:sldId id="277"/>
            <p14:sldId id="278"/>
            <p14:sldId id="279"/>
            <p14:sldId id="284"/>
            <p14:sldId id="306"/>
            <p14:sldId id="309"/>
            <p14:sldId id="285"/>
            <p14:sldId id="286"/>
            <p14:sldId id="287"/>
            <p14:sldId id="288"/>
            <p14:sldId id="289"/>
            <p14:sldId id="307"/>
            <p14:sldId id="297"/>
            <p14:sldId id="310"/>
            <p14:sldId id="290"/>
            <p14:sldId id="291"/>
            <p14:sldId id="305"/>
            <p14:sldId id="308"/>
            <p14:sldId id="292"/>
            <p14:sldId id="304"/>
            <p14:sldId id="836"/>
            <p14:sldId id="293"/>
            <p14:sldId id="294"/>
            <p14:sldId id="295"/>
            <p14:sldId id="296"/>
            <p14:sldId id="298"/>
            <p14:sldId id="299"/>
            <p14:sldId id="300"/>
            <p14:sldId id="301"/>
            <p14:sldId id="303"/>
            <p14:sldId id="302"/>
            <p14:sldId id="311"/>
            <p14:sldId id="312"/>
            <p14:sldId id="313"/>
            <p14:sldId id="314"/>
            <p14:sldId id="315"/>
            <p14:sldId id="316"/>
            <p14:sldId id="317"/>
            <p14:sldId id="318"/>
            <p14:sldId id="319"/>
            <p14:sldId id="320"/>
            <p14:sldId id="321"/>
            <p14:sldId id="348"/>
            <p14:sldId id="322"/>
            <p14:sldId id="323"/>
            <p14:sldId id="324"/>
            <p14:sldId id="325"/>
            <p14:sldId id="339"/>
            <p14:sldId id="326"/>
            <p14:sldId id="329"/>
            <p14:sldId id="327"/>
          </p14:sldIdLst>
        </p14:section>
        <p14:section name="Untitled Section" id="{2932E184-903D-4F21-8854-A5D911E8D546}">
          <p14:sldIdLst>
            <p14:sldId id="328"/>
            <p14:sldId id="330"/>
            <p14:sldId id="331"/>
            <p14:sldId id="332"/>
            <p14:sldId id="333"/>
            <p14:sldId id="334"/>
            <p14:sldId id="335"/>
            <p14:sldId id="336"/>
            <p14:sldId id="337"/>
            <p14:sldId id="338"/>
            <p14:sldId id="341"/>
            <p14:sldId id="342"/>
            <p14:sldId id="343"/>
            <p14:sldId id="344"/>
            <p14:sldId id="345"/>
            <p14:sldId id="346"/>
            <p14:sldId id="347"/>
            <p14:sldId id="352"/>
            <p14:sldId id="353"/>
            <p14:sldId id="354"/>
            <p14:sldId id="355"/>
            <p14:sldId id="356"/>
            <p14:sldId id="351"/>
            <p14:sldId id="357"/>
            <p14:sldId id="358"/>
            <p14:sldId id="359"/>
            <p14:sldId id="360"/>
            <p14:sldId id="361"/>
            <p14:sldId id="362"/>
            <p14:sldId id="363"/>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D2D24-B981-40C7-A4BD-6C910E5A4709}" type="datetimeFigureOut">
              <a:rPr lang="en-US" smtClean="0"/>
              <a:t>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971AF-FF13-4BD3-B594-95BE520691A4}" type="slidenum">
              <a:rPr lang="en-US" smtClean="0"/>
              <a:t>‹#›</a:t>
            </a:fld>
            <a:endParaRPr lang="en-US"/>
          </a:p>
        </p:txBody>
      </p:sp>
    </p:spTree>
    <p:extLst>
      <p:ext uri="{BB962C8B-B14F-4D97-AF65-F5344CB8AC3E}">
        <p14:creationId xmlns:p14="http://schemas.microsoft.com/office/powerpoint/2010/main" val="416740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6B7A1-F246-4DF8-86C0-13EA9F91E435}" type="slidenum">
              <a:rPr lang="en-US" altLang="en-US"/>
              <a:pPr/>
              <a:t>44</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309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hash function: v:=1; for each character c, v=v*(c+1)+2 mod 2^{32};</a:t>
            </a:r>
          </a:p>
          <a:p>
            <a:endParaRPr lang="en-US" altLang="en-US"/>
          </a:p>
        </p:txBody>
      </p:sp>
      <p:sp>
        <p:nvSpPr>
          <p:cNvPr id="399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A3AE184-6499-478C-B70E-597925B0A4CB}" type="slidenum">
              <a:rPr lang="en-US" altLang="en-US" sz="1300"/>
              <a:pPr eaLnBrk="1" hangingPunct="1"/>
              <a:t>47</a:t>
            </a:fld>
            <a:endParaRPr lang="en-US" altLang="en-US" sz="1300"/>
          </a:p>
        </p:txBody>
      </p:sp>
    </p:spTree>
    <p:extLst>
      <p:ext uri="{BB962C8B-B14F-4D97-AF65-F5344CB8AC3E}">
        <p14:creationId xmlns:p14="http://schemas.microsoft.com/office/powerpoint/2010/main" val="273705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9BA2D7-B682-4FAA-AC58-E15A18208F52}" type="slidenum">
              <a:rPr lang="en-AU" altLang="en-US"/>
              <a:pPr/>
              <a:t>48</a:t>
            </a:fld>
            <a:endParaRPr lang="en-AU" altLang="en-US"/>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891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82FC21C5-7E6C-4A29-A413-112E376DD152}" type="slidenum">
              <a:rPr lang="en-AU" altLang="en-US" sz="1200"/>
              <a:pPr algn="r">
                <a:buClrTx/>
                <a:buFontTx/>
                <a:buNone/>
              </a:pPr>
              <a:t>48</a:t>
            </a:fld>
            <a:endParaRPr lang="en-AU" altLang="en-US" sz="1200"/>
          </a:p>
        </p:txBody>
      </p:sp>
    </p:spTree>
    <p:extLst>
      <p:ext uri="{BB962C8B-B14F-4D97-AF65-F5344CB8AC3E}">
        <p14:creationId xmlns:p14="http://schemas.microsoft.com/office/powerpoint/2010/main" val="399533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890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890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890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890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890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6B1221E-C3E3-460C-A285-DAA2AB80D215}" type="slidenum">
              <a:rPr lang="en-US" altLang="en-US" sz="1300"/>
              <a:pPr eaLnBrk="1" hangingPunct="1"/>
              <a:t>54</a:t>
            </a:fld>
            <a:endParaRPr lang="en-US" altLang="en-US" sz="1300"/>
          </a:p>
        </p:txBody>
      </p:sp>
    </p:spTree>
    <p:extLst>
      <p:ext uri="{BB962C8B-B14F-4D97-AF65-F5344CB8AC3E}">
        <p14:creationId xmlns:p14="http://schemas.microsoft.com/office/powerpoint/2010/main" val="1603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1CEF38D-60F6-4503-85DA-67F50F481FCF}" type="slidenum">
              <a:rPr lang="en-AU" altLang="en-US"/>
              <a:pPr/>
              <a:t>56</a:t>
            </a:fld>
            <a:endParaRPr lang="en-AU"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Grp="1" noChangeArrowheads="1"/>
          </p:cNvSpPr>
          <p:nvPr>
            <p:ph type="body" idx="1"/>
          </p:nvPr>
        </p:nvSpPr>
        <p:spPr bwMode="auto">
          <a:xfrm>
            <a:off x="457200" y="4343400"/>
            <a:ext cx="6019800" cy="43418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For a preimage or second preimage attack, an adversary wishes to find a value </a:t>
            </a:r>
            <a:r>
              <a:rPr lang="en-US" altLang="en-US" i="1">
                <a:latin typeface="Arial" panose="020B0604020202020204" pitchFamily="34" charset="0"/>
                <a:ea typeface="MS PGothic" panose="020B0600070205080204" pitchFamily="34" charset="-128"/>
              </a:rPr>
              <a:t>y </a:t>
            </a:r>
            <a:r>
              <a:rPr lang="en-US" altLang="en-US">
                <a:latin typeface="Arial" panose="020B0604020202020204" pitchFamily="34" charset="0"/>
                <a:ea typeface="MS PGothic" panose="020B0600070205080204" pitchFamily="34" charset="-128"/>
              </a:rPr>
              <a:t>such that </a:t>
            </a:r>
            <a:r>
              <a:rPr lang="en-US" altLang="en-US" i="1">
                <a:latin typeface="Arial" panose="020B0604020202020204" pitchFamily="34" charset="0"/>
                <a:ea typeface="MS PGothic" panose="020B0600070205080204" pitchFamily="34" charset="-128"/>
              </a:rPr>
              <a:t>H(y) </a:t>
            </a:r>
            <a:r>
              <a:rPr lang="en-US" altLang="en-US">
                <a:latin typeface="Arial" panose="020B0604020202020204" pitchFamily="34" charset="0"/>
                <a:ea typeface="MS PGothic" panose="020B0600070205080204" pitchFamily="34" charset="-128"/>
              </a:rPr>
              <a:t>is equal to a given hash value h. The brute force method is to pick values of y at random and try each value until a collision occurs. For an </a:t>
            </a:r>
            <a:r>
              <a:rPr lang="en-US" altLang="en-US" i="1">
                <a:latin typeface="Arial" panose="020B0604020202020204" pitchFamily="34" charset="0"/>
                <a:ea typeface="MS PGothic" panose="020B0600070205080204" pitchFamily="34" charset="-128"/>
              </a:rPr>
              <a:t>m-bit </a:t>
            </a:r>
            <a:r>
              <a:rPr lang="en-US" altLang="en-US">
                <a:latin typeface="Arial" panose="020B0604020202020204" pitchFamily="34" charset="0"/>
                <a:ea typeface="MS PGothic" panose="020B0600070205080204" pitchFamily="34" charset="-128"/>
              </a:rPr>
              <a:t>hash value, the level of effort is proportional to 2</a:t>
            </a:r>
            <a:r>
              <a:rPr lang="en-US" altLang="en-US" baseline="30000">
                <a:latin typeface="Arial" panose="020B0604020202020204" pitchFamily="34" charset="0"/>
                <a:ea typeface="MS PGothic" panose="020B0600070205080204" pitchFamily="34" charset="-128"/>
              </a:rPr>
              <a:t>m</a:t>
            </a:r>
            <a:r>
              <a:rPr lang="en-US" altLang="en-US">
                <a:latin typeface="Arial" panose="020B0604020202020204" pitchFamily="34" charset="0"/>
                <a:ea typeface="MS PGothic" panose="020B0600070205080204" pitchFamily="34" charset="-128"/>
              </a:rPr>
              <a:t>. Specifically, the adversary would have to try, on average, 2</a:t>
            </a:r>
            <a:r>
              <a:rPr lang="en-US" altLang="en-US" baseline="30000">
                <a:latin typeface="Arial" panose="020B0604020202020204" pitchFamily="34" charset="0"/>
                <a:ea typeface="MS PGothic" panose="020B0600070205080204" pitchFamily="34" charset="-128"/>
              </a:rPr>
              <a:t>m–1 </a:t>
            </a:r>
            <a:r>
              <a:rPr lang="en-US" altLang="en-US">
                <a:latin typeface="Arial" panose="020B0604020202020204" pitchFamily="34" charset="0"/>
                <a:ea typeface="MS PGothic" panose="020B0600070205080204" pitchFamily="34" charset="-128"/>
              </a:rPr>
              <a:t>values of y to find one that generates a given hash value h</a:t>
            </a:r>
            <a:r>
              <a:rPr lang="en-US" altLang="en-US" i="1">
                <a:latin typeface="Arial" panose="020B0604020202020204" pitchFamily="34" charset="0"/>
                <a:ea typeface="MS PGothic" panose="020B0600070205080204" pitchFamily="34" charset="-128"/>
              </a:rPr>
              <a: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For a collision resistant attack, an adversary wishes to find two messages or data blocks, x and </a:t>
            </a:r>
            <a:r>
              <a:rPr lang="en-US" altLang="en-US" i="1">
                <a:latin typeface="Arial" panose="020B0604020202020204" pitchFamily="34" charset="0"/>
                <a:ea typeface="MS PGothic" panose="020B0600070205080204" pitchFamily="34" charset="-128"/>
              </a:rPr>
              <a:t>y, </a:t>
            </a:r>
            <a:r>
              <a:rPr lang="en-US" altLang="en-US">
                <a:latin typeface="Arial" panose="020B0604020202020204" pitchFamily="34" charset="0"/>
                <a:ea typeface="MS PGothic" panose="020B0600070205080204" pitchFamily="34" charset="-128"/>
              </a:rPr>
              <a:t>that yield the same hash function: H(x) = H(y). This requires much less effort than a preimage or second preimage attack. The effort required is explained by a mathematical result referred to as the birthday paradox (next slide).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If collision resistance is required, then the value 2</a:t>
            </a:r>
            <a:r>
              <a:rPr lang="en-US" altLang="en-US" i="1" baseline="30000">
                <a:latin typeface="Arial" panose="020B0604020202020204" pitchFamily="34" charset="0"/>
                <a:ea typeface="MS PGothic" panose="020B0600070205080204" pitchFamily="34" charset="-128"/>
              </a:rPr>
              <a:t>m/2 </a:t>
            </a:r>
            <a:r>
              <a:rPr lang="en-US" altLang="en-US">
                <a:latin typeface="Arial" panose="020B0604020202020204" pitchFamily="34" charset="0"/>
                <a:ea typeface="MS PGothic" panose="020B0600070205080204" pitchFamily="34" charset="-128"/>
              </a:rPr>
              <a:t>determines the strength of the hash code against brute-force attacks. Van Oorschot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DC11F5B6-560E-49DE-8D85-21497BE39DCE}" type="slidenum">
              <a:rPr lang="en-AU" altLang="en-US" sz="1200"/>
              <a:pPr algn="r">
                <a:buClrTx/>
                <a:buFontTx/>
                <a:buNone/>
              </a:pPr>
              <a:t>56</a:t>
            </a:fld>
            <a:endParaRPr lang="en-AU" altLang="en-US" sz="1200"/>
          </a:p>
        </p:txBody>
      </p:sp>
    </p:spTree>
    <p:extLst>
      <p:ext uri="{BB962C8B-B14F-4D97-AF65-F5344CB8AC3E}">
        <p14:creationId xmlns:p14="http://schemas.microsoft.com/office/powerpoint/2010/main" val="398790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4220FB1-DE13-431F-8E9E-753021BBF9EA}" type="slidenum">
              <a:rPr lang="en-AU" altLang="en-US"/>
              <a:pPr/>
              <a:t>74</a:t>
            </a:fld>
            <a:endParaRPr lang="en-AU" altLang="en-US"/>
          </a:p>
        </p:txBody>
      </p:sp>
      <p:sp>
        <p:nvSpPr>
          <p:cNvPr id="5939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MS PGothic" panose="020B0600070205080204" pitchFamily="34" charset="-128"/>
              </a:rPr>
              <a:t>Stallings Table 11.3 provides a comparison of the various parameters for the SHA hash functions.</a:t>
            </a:r>
          </a:p>
        </p:txBody>
      </p:sp>
      <p:sp>
        <p:nvSpPr>
          <p:cNvPr id="5939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r">
              <a:buClrTx/>
              <a:buFontTx/>
              <a:buNone/>
            </a:pPr>
            <a:fld id="{C54F87E9-AA76-4489-A1DD-05FCC4E8E43E}" type="slidenum">
              <a:rPr lang="en-AU" altLang="en-US" sz="1200"/>
              <a:pPr algn="r">
                <a:buClrTx/>
                <a:buFontTx/>
                <a:buNone/>
              </a:pPr>
              <a:t>74</a:t>
            </a:fld>
            <a:endParaRPr lang="en-AU" altLang="en-US" sz="1200"/>
          </a:p>
        </p:txBody>
      </p:sp>
    </p:spTree>
    <p:extLst>
      <p:ext uri="{BB962C8B-B14F-4D97-AF65-F5344CB8AC3E}">
        <p14:creationId xmlns:p14="http://schemas.microsoft.com/office/powerpoint/2010/main" val="287481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381000" y="684213"/>
            <a:ext cx="6096000" cy="3429000"/>
          </a:xfrm>
          <a:ln/>
        </p:spPr>
      </p:sp>
      <p:sp>
        <p:nvSpPr>
          <p:cNvPr id="45059" name="Rectangle 3"/>
          <p:cNvSpPr>
            <a:spLocks noGrp="1" noChangeArrowheads="1"/>
          </p:cNvSpPr>
          <p:nvPr>
            <p:ph type="body" idx="1"/>
          </p:nvPr>
        </p:nvSpPr>
        <p:spPr>
          <a:xfrm>
            <a:off x="687388" y="4343400"/>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t>Assume that I have a piece of data, I want some computation to be performed on this data nad I want to get the result. But for some reason, I don’t want to do the computation myself. Perhaps because the computation is too expensive and I don’t simply have enough resou to do it myself. In other words, I want to delegate processing to someone else, I want them to do the computation for me, but I don’t want them to see what my data is.</a:t>
            </a:r>
          </a:p>
        </p:txBody>
      </p:sp>
    </p:spTree>
    <p:extLst>
      <p:ext uri="{BB962C8B-B14F-4D97-AF65-F5344CB8AC3E}">
        <p14:creationId xmlns:p14="http://schemas.microsoft.com/office/powerpoint/2010/main" val="206920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81000" y="684213"/>
            <a:ext cx="6096000" cy="3429000"/>
          </a:xfrm>
          <a:ln/>
        </p:spPr>
      </p:sp>
      <p:sp>
        <p:nvSpPr>
          <p:cNvPr id="46083" name="Rectangle 3"/>
          <p:cNvSpPr>
            <a:spLocks noGrp="1" noChangeArrowheads="1"/>
          </p:cNvSpPr>
          <p:nvPr>
            <p:ph type="body" idx="1"/>
          </p:nvPr>
        </p:nvSpPr>
        <p:spPr>
          <a:xfrm>
            <a:off x="687388" y="4343400"/>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p>
        </p:txBody>
      </p:sp>
    </p:spTree>
    <p:extLst>
      <p:ext uri="{BB962C8B-B14F-4D97-AF65-F5344CB8AC3E}">
        <p14:creationId xmlns:p14="http://schemas.microsoft.com/office/powerpoint/2010/main" val="491961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81000" y="684213"/>
            <a:ext cx="6096000" cy="3429000"/>
          </a:xfrm>
          <a:ln/>
        </p:spPr>
      </p:sp>
      <p:sp>
        <p:nvSpPr>
          <p:cNvPr id="47107" name="Rectangle 3"/>
          <p:cNvSpPr>
            <a:spLocks noGrp="1" noChangeArrowheads="1"/>
          </p:cNvSpPr>
          <p:nvPr>
            <p:ph type="body" idx="1"/>
          </p:nvPr>
        </p:nvSpPr>
        <p:spPr>
          <a:xfrm>
            <a:off x="687388" y="4343400"/>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p>
        </p:txBody>
      </p:sp>
    </p:spTree>
    <p:extLst>
      <p:ext uri="{BB962C8B-B14F-4D97-AF65-F5344CB8AC3E}">
        <p14:creationId xmlns:p14="http://schemas.microsoft.com/office/powerpoint/2010/main" val="2788535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394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54264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67033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DAEE8-54B8-4B1F-9F41-AEAA51989649}" type="slidenum">
              <a:rPr lang="en-US" altLang="en-US"/>
              <a:pPr/>
              <a:t>36</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516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D0F22-C404-4ABD-B6DB-DD9D5D703755}" type="slidenum">
              <a:rPr lang="en-US" altLang="en-US"/>
              <a:pPr/>
              <a:t>39</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9627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5EAA-297B-47CA-A6F3-F43DE4167391}" type="slidenum">
              <a:rPr lang="en-US" altLang="en-US"/>
              <a:pPr/>
              <a:t>41</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76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D3FA6-3921-4B99-A2C8-9D7D172B77E0}" type="slidenum">
              <a:rPr lang="en-US" altLang="en-US"/>
              <a:pPr/>
              <a:t>42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797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84DB53-2C1B-4DC8-9CB0-AC52A177490C}" type="slidenum">
              <a:rPr lang="en-US" altLang="en-US"/>
              <a:pPr/>
              <a:t>43</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833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07D7346B-500C-457E-8181-ABCADA964338}" type="slidenum">
              <a:rPr lang="en-US" altLang="en-US"/>
              <a:pPr/>
              <a:t>‹#›</a:t>
            </a:fld>
            <a:endParaRPr lang="en-US" altLang="en-US"/>
          </a:p>
        </p:txBody>
      </p:sp>
    </p:spTree>
    <p:extLst>
      <p:ext uri="{BB962C8B-B14F-4D97-AF65-F5344CB8AC3E}">
        <p14:creationId xmlns:p14="http://schemas.microsoft.com/office/powerpoint/2010/main" val="1083364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C24066B-4C3C-4F3D-9F1A-3F8F466D5A35}" type="datetime1">
              <a:rPr lang="en-US" smtClean="0">
                <a:solidFill>
                  <a:srgbClr val="000000"/>
                </a:solidFill>
              </a:rPr>
              <a:t>2/8/2020</a:t>
            </a:fld>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xfrm>
            <a:off x="0" y="6629400"/>
            <a:ext cx="2844800" cy="228600"/>
          </a:xfrm>
          <a:ln/>
        </p:spPr>
        <p:txBody>
          <a:bodyPr/>
          <a:lstStyle>
            <a:lvl1pPr algn="l">
              <a:defRPr/>
            </a:lvl1pPr>
          </a:lstStyle>
          <a:p>
            <a:pPr>
              <a:defRPr/>
            </a:pPr>
            <a:fld id="{646370EA-71B9-45F2-AD92-EB50100A6466}"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05632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defRPr/>
              </a:pPr>
              <a:endParaRPr lang="en-US" altLang="en-US" sz="1800"/>
            </a:p>
          </p:txBody>
        </p:sp>
      </p:grpSp>
      <p:sp>
        <p:nvSpPr>
          <p:cNvPr id="115724" name="Rectangle 12"/>
          <p:cNvSpPr>
            <a:spLocks noGrp="1" noChangeArrowheads="1"/>
          </p:cNvSpPr>
          <p:nvPr>
            <p:ph type="ctrTitle"/>
          </p:nvPr>
        </p:nvSpPr>
        <p:spPr>
          <a:xfrm>
            <a:off x="1320800" y="1676400"/>
            <a:ext cx="10363200" cy="1462088"/>
          </a:xfrm>
        </p:spPr>
        <p:txBody>
          <a:bodyPr/>
          <a:lstStyle>
            <a:lvl1pPr>
              <a:defRPr/>
            </a:lvl1pPr>
          </a:lstStyle>
          <a:p>
            <a:r>
              <a:rPr lang="en-US" altLang="ko-KR"/>
              <a:t>Click to edit Master title style</a:t>
            </a:r>
          </a:p>
        </p:txBody>
      </p:sp>
      <p:sp>
        <p:nvSpPr>
          <p:cNvPr id="11572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ltLang="ko-KR"/>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ko-K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ko-K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7E29E416-3B7B-4272-8E6B-B4383B6625F7}" type="slidenum">
              <a:rPr lang="ko-KR" altLang="en-US"/>
              <a:pPr>
                <a:defRPr/>
              </a:pPr>
              <a:t>‹#›</a:t>
            </a:fld>
            <a:endParaRPr lang="en-US" altLang="ko-KR"/>
          </a:p>
        </p:txBody>
      </p:sp>
    </p:spTree>
    <p:extLst>
      <p:ext uri="{BB962C8B-B14F-4D97-AF65-F5344CB8AC3E}">
        <p14:creationId xmlns:p14="http://schemas.microsoft.com/office/powerpoint/2010/main" val="109242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ABF1BB92-7E92-458A-8398-511E7867FD2D}" type="slidenum">
              <a:rPr lang="ko-KR" altLang="en-US"/>
              <a:pPr>
                <a:defRPr/>
              </a:pPr>
              <a:t>‹#›</a:t>
            </a:fld>
            <a:endParaRPr lang="en-US" altLang="ko-KR"/>
          </a:p>
        </p:txBody>
      </p:sp>
    </p:spTree>
    <p:extLst>
      <p:ext uri="{BB962C8B-B14F-4D97-AF65-F5344CB8AC3E}">
        <p14:creationId xmlns:p14="http://schemas.microsoft.com/office/powerpoint/2010/main" val="3192748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1CFC703A-F840-4A1E-A84F-3AC3AF1CAC0B}" type="slidenum">
              <a:rPr lang="ko-KR" altLang="en-US"/>
              <a:pPr>
                <a:defRPr/>
              </a:pPr>
              <a:t>‹#›</a:t>
            </a:fld>
            <a:endParaRPr lang="en-US" altLang="ko-KR"/>
          </a:p>
        </p:txBody>
      </p:sp>
    </p:spTree>
    <p:extLst>
      <p:ext uri="{BB962C8B-B14F-4D97-AF65-F5344CB8AC3E}">
        <p14:creationId xmlns:p14="http://schemas.microsoft.com/office/powerpoint/2010/main" val="77245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53FC7F1A-BEE9-410E-BFE1-BD5F10A4AD2B}" type="slidenum">
              <a:rPr lang="ko-KR" altLang="en-US"/>
              <a:pPr>
                <a:defRPr/>
              </a:pPr>
              <a:t>‹#›</a:t>
            </a:fld>
            <a:endParaRPr lang="en-US" altLang="ko-KR"/>
          </a:p>
        </p:txBody>
      </p:sp>
    </p:spTree>
    <p:extLst>
      <p:ext uri="{BB962C8B-B14F-4D97-AF65-F5344CB8AC3E}">
        <p14:creationId xmlns:p14="http://schemas.microsoft.com/office/powerpoint/2010/main" val="3312572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13"/>
          <p:cNvSpPr>
            <a:spLocks noGrp="1" noChangeArrowheads="1"/>
          </p:cNvSpPr>
          <p:nvPr>
            <p:ph type="sldNum" sz="quarter" idx="12"/>
          </p:nvPr>
        </p:nvSpPr>
        <p:spPr>
          <a:ln/>
        </p:spPr>
        <p:txBody>
          <a:bodyPr/>
          <a:lstStyle>
            <a:lvl1pPr>
              <a:defRPr/>
            </a:lvl1pPr>
          </a:lstStyle>
          <a:p>
            <a:pPr>
              <a:defRPr/>
            </a:pPr>
            <a:fld id="{BB92AB72-6CC6-41AB-B9C6-7D789AF739E2}" type="slidenum">
              <a:rPr lang="ko-KR" altLang="en-US"/>
              <a:pPr>
                <a:defRPr/>
              </a:pPr>
              <a:t>‹#›</a:t>
            </a:fld>
            <a:endParaRPr lang="en-US" altLang="ko-KR"/>
          </a:p>
        </p:txBody>
      </p:sp>
    </p:spTree>
    <p:extLst>
      <p:ext uri="{BB962C8B-B14F-4D97-AF65-F5344CB8AC3E}">
        <p14:creationId xmlns:p14="http://schemas.microsoft.com/office/powerpoint/2010/main" val="659240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3"/>
          <p:cNvSpPr>
            <a:spLocks noGrp="1" noChangeArrowheads="1"/>
          </p:cNvSpPr>
          <p:nvPr>
            <p:ph type="sldNum" sz="quarter" idx="12"/>
          </p:nvPr>
        </p:nvSpPr>
        <p:spPr>
          <a:ln/>
        </p:spPr>
        <p:txBody>
          <a:bodyPr/>
          <a:lstStyle>
            <a:lvl1pPr>
              <a:defRPr/>
            </a:lvl1pPr>
          </a:lstStyle>
          <a:p>
            <a:pPr>
              <a:defRPr/>
            </a:pPr>
            <a:fld id="{8B4156ED-3381-447E-A023-8B76B3B8BA06}" type="slidenum">
              <a:rPr lang="ko-KR" altLang="en-US"/>
              <a:pPr>
                <a:defRPr/>
              </a:pPr>
              <a:t>‹#›</a:t>
            </a:fld>
            <a:endParaRPr lang="en-US" altLang="ko-KR"/>
          </a:p>
        </p:txBody>
      </p:sp>
    </p:spTree>
    <p:extLst>
      <p:ext uri="{BB962C8B-B14F-4D97-AF65-F5344CB8AC3E}">
        <p14:creationId xmlns:p14="http://schemas.microsoft.com/office/powerpoint/2010/main" val="3106531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13"/>
          <p:cNvSpPr>
            <a:spLocks noGrp="1" noChangeArrowheads="1"/>
          </p:cNvSpPr>
          <p:nvPr>
            <p:ph type="sldNum" sz="quarter" idx="12"/>
          </p:nvPr>
        </p:nvSpPr>
        <p:spPr>
          <a:ln/>
        </p:spPr>
        <p:txBody>
          <a:bodyPr/>
          <a:lstStyle>
            <a:lvl1pPr>
              <a:defRPr/>
            </a:lvl1pPr>
          </a:lstStyle>
          <a:p>
            <a:pPr>
              <a:defRPr/>
            </a:pPr>
            <a:fld id="{D91DB615-FC4D-4FCA-8587-D8CAC900A070}" type="slidenum">
              <a:rPr lang="ko-KR" altLang="en-US"/>
              <a:pPr>
                <a:defRPr/>
              </a:pPr>
              <a:t>‹#›</a:t>
            </a:fld>
            <a:endParaRPr lang="en-US" altLang="ko-KR"/>
          </a:p>
        </p:txBody>
      </p:sp>
    </p:spTree>
    <p:extLst>
      <p:ext uri="{BB962C8B-B14F-4D97-AF65-F5344CB8AC3E}">
        <p14:creationId xmlns:p14="http://schemas.microsoft.com/office/powerpoint/2010/main" val="4044080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C93619DD-687C-401C-BF7D-A98CC690F50B}" type="slidenum">
              <a:rPr lang="ko-KR" altLang="en-US"/>
              <a:pPr>
                <a:defRPr/>
              </a:pPr>
              <a:t>‹#›</a:t>
            </a:fld>
            <a:endParaRPr lang="en-US" altLang="ko-KR"/>
          </a:p>
        </p:txBody>
      </p:sp>
    </p:spTree>
    <p:extLst>
      <p:ext uri="{BB962C8B-B14F-4D97-AF65-F5344CB8AC3E}">
        <p14:creationId xmlns:p14="http://schemas.microsoft.com/office/powerpoint/2010/main" val="980838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F90EE4CF-2BE5-437D-B1D1-43C8F0B0B7FE}" type="slidenum">
              <a:rPr lang="ko-KR" altLang="en-US"/>
              <a:pPr>
                <a:defRPr/>
              </a:pPr>
              <a:t>‹#›</a:t>
            </a:fld>
            <a:endParaRPr lang="en-US" altLang="ko-KR"/>
          </a:p>
        </p:txBody>
      </p:sp>
    </p:spTree>
    <p:extLst>
      <p:ext uri="{BB962C8B-B14F-4D97-AF65-F5344CB8AC3E}">
        <p14:creationId xmlns:p14="http://schemas.microsoft.com/office/powerpoint/2010/main" val="815359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C3FD342F-481F-477C-90DB-0A863B54140C}" type="slidenum">
              <a:rPr lang="ko-KR" altLang="en-US"/>
              <a:pPr>
                <a:defRPr/>
              </a:pPr>
              <a:t>‹#›</a:t>
            </a:fld>
            <a:endParaRPr lang="en-US" altLang="ko-KR"/>
          </a:p>
        </p:txBody>
      </p:sp>
    </p:spTree>
    <p:extLst>
      <p:ext uri="{BB962C8B-B14F-4D97-AF65-F5344CB8AC3E}">
        <p14:creationId xmlns:p14="http://schemas.microsoft.com/office/powerpoint/2010/main" val="26790592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3"/>
          <p:cNvSpPr>
            <a:spLocks noGrp="1" noChangeArrowheads="1"/>
          </p:cNvSpPr>
          <p:nvPr>
            <p:ph type="sldNum" sz="quarter" idx="12"/>
          </p:nvPr>
        </p:nvSpPr>
        <p:spPr>
          <a:ln/>
        </p:spPr>
        <p:txBody>
          <a:bodyPr/>
          <a:lstStyle>
            <a:lvl1pPr>
              <a:defRPr/>
            </a:lvl1pPr>
          </a:lstStyle>
          <a:p>
            <a:pPr>
              <a:defRPr/>
            </a:pPr>
            <a:fld id="{60A58E2F-4E60-47EB-B5BF-6CF9C5647D36}" type="slidenum">
              <a:rPr lang="ko-KR" altLang="en-US"/>
              <a:pPr>
                <a:defRPr/>
              </a:pPr>
              <a:t>‹#›</a:t>
            </a:fld>
            <a:endParaRPr lang="en-US" altLang="ko-KR"/>
          </a:p>
        </p:txBody>
      </p:sp>
    </p:spTree>
    <p:extLst>
      <p:ext uri="{BB962C8B-B14F-4D97-AF65-F5344CB8AC3E}">
        <p14:creationId xmlns:p14="http://schemas.microsoft.com/office/powerpoint/2010/main" val="103612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3"/>
          <p:cNvSpPr>
            <a:spLocks noGrp="1" noChangeArrowheads="1"/>
          </p:cNvSpPr>
          <p:nvPr>
            <p:ph type="sldNum" sz="quarter" idx="12"/>
          </p:nvPr>
        </p:nvSpPr>
        <p:spPr>
          <a:ln/>
        </p:spPr>
        <p:txBody>
          <a:bodyPr/>
          <a:lstStyle>
            <a:lvl1pPr>
              <a:defRPr/>
            </a:lvl1pPr>
          </a:lstStyle>
          <a:p>
            <a:pPr>
              <a:defRPr/>
            </a:pPr>
            <a:fld id="{35A3331B-6053-4AB2-87BD-51C226E85E0A}" type="slidenum">
              <a:rPr lang="ko-KR" altLang="en-US"/>
              <a:pPr>
                <a:defRPr/>
              </a:pPr>
              <a:t>‹#›</a:t>
            </a:fld>
            <a:endParaRPr lang="en-US" altLang="ko-KR"/>
          </a:p>
        </p:txBody>
      </p:sp>
    </p:spTree>
    <p:extLst>
      <p:ext uri="{BB962C8B-B14F-4D97-AF65-F5344CB8AC3E}">
        <p14:creationId xmlns:p14="http://schemas.microsoft.com/office/powerpoint/2010/main" val="3133887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ko-KR"/>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ko-KR"/>
          </a:p>
        </p:txBody>
      </p:sp>
      <p:sp>
        <p:nvSpPr>
          <p:cNvPr id="8" name="Rectangle 13"/>
          <p:cNvSpPr>
            <a:spLocks noGrp="1" noChangeArrowheads="1"/>
          </p:cNvSpPr>
          <p:nvPr>
            <p:ph type="sldNum" sz="quarter" idx="12"/>
          </p:nvPr>
        </p:nvSpPr>
        <p:spPr>
          <a:ln/>
        </p:spPr>
        <p:txBody>
          <a:bodyPr/>
          <a:lstStyle>
            <a:lvl1pPr>
              <a:defRPr/>
            </a:lvl1pPr>
          </a:lstStyle>
          <a:p>
            <a:pPr>
              <a:defRPr/>
            </a:pPr>
            <a:fld id="{5854158B-DD66-4B60-B85A-A1D0A23C9400}" type="slidenum">
              <a:rPr lang="ko-KR" altLang="en-US"/>
              <a:pPr>
                <a:defRPr/>
              </a:pPr>
              <a:t>‹#›</a:t>
            </a:fld>
            <a:endParaRPr lang="en-US" altLang="ko-KR"/>
          </a:p>
        </p:txBody>
      </p:sp>
    </p:spTree>
    <p:extLst>
      <p:ext uri="{BB962C8B-B14F-4D97-AF65-F5344CB8AC3E}">
        <p14:creationId xmlns:p14="http://schemas.microsoft.com/office/powerpoint/2010/main" val="2389664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6525CB8E-1263-4920-8EA9-A1758AE769A3}" type="slidenum">
              <a:rPr lang="en-US" altLang="en-US"/>
              <a:pPr>
                <a:defRPr/>
              </a:pPr>
              <a:t>‹#›</a:t>
            </a:fld>
            <a:endParaRPr lang="en-US" altLang="en-US"/>
          </a:p>
        </p:txBody>
      </p:sp>
    </p:spTree>
    <p:extLst>
      <p:ext uri="{BB962C8B-B14F-4D97-AF65-F5344CB8AC3E}">
        <p14:creationId xmlns:p14="http://schemas.microsoft.com/office/powerpoint/2010/main" val="1034428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fld id="{F27DB346-A722-4553-B664-66F597E1B534}" type="datetime1">
              <a:rPr lang="en-US"/>
              <a:pPr>
                <a:defRPr/>
              </a:pPr>
              <a:t>2/8/2020</a:t>
            </a:fld>
            <a:endParaRPr lang="de-DE" altLang="en-US"/>
          </a:p>
        </p:txBody>
      </p:sp>
      <p:sp>
        <p:nvSpPr>
          <p:cNvPr id="6" name="Rectangle 6"/>
          <p:cNvSpPr>
            <a:spLocks noGrp="1" noChangeArrowheads="1"/>
          </p:cNvSpPr>
          <p:nvPr>
            <p:ph type="ftr" sz="quarter" idx="11"/>
          </p:nvPr>
        </p:nvSpPr>
        <p:spPr/>
        <p:txBody>
          <a:bodyPr/>
          <a:lstStyle>
            <a:lvl1pPr>
              <a:defRPr/>
            </a:lvl1pPr>
          </a:lstStyle>
          <a:p>
            <a:pPr>
              <a:defRPr/>
            </a:pPr>
            <a:endParaRPr lang="de-DE" altLang="en-US"/>
          </a:p>
        </p:txBody>
      </p:sp>
      <p:sp>
        <p:nvSpPr>
          <p:cNvPr id="7" name="Rectangle 7"/>
          <p:cNvSpPr>
            <a:spLocks noGrp="1" noChangeArrowheads="1"/>
          </p:cNvSpPr>
          <p:nvPr>
            <p:ph type="sldNum" sz="quarter" idx="12"/>
          </p:nvPr>
        </p:nvSpPr>
        <p:spPr/>
        <p:txBody>
          <a:bodyPr/>
          <a:lstStyle>
            <a:lvl1pPr>
              <a:defRPr/>
            </a:lvl1pPr>
          </a:lstStyle>
          <a:p>
            <a:pPr>
              <a:defRPr/>
            </a:pPr>
            <a:fld id="{0BAE9911-CC03-4B0A-B0C0-C5FFF7B59934}" type="slidenum">
              <a:rPr lang="de-DE" altLang="en-US"/>
              <a:pPr>
                <a:defRPr/>
              </a:pPr>
              <a:t>‹#›</a:t>
            </a:fld>
            <a:endParaRPr lang="de-DE" altLang="en-US"/>
          </a:p>
        </p:txBody>
      </p:sp>
    </p:spTree>
    <p:extLst>
      <p:ext uri="{BB962C8B-B14F-4D97-AF65-F5344CB8AC3E}">
        <p14:creationId xmlns:p14="http://schemas.microsoft.com/office/powerpoint/2010/main" val="1310734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quarter" idx="1"/>
          </p:nvPr>
        </p:nvSpPr>
        <p:spPr>
          <a:xfrm>
            <a:off x="609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p:txBody>
          <a:bodyPr/>
          <a:lstStyle>
            <a:lvl1pPr>
              <a:defRPr/>
            </a:lvl1pPr>
          </a:lstStyle>
          <a:p>
            <a:pPr>
              <a:defRPr/>
            </a:pPr>
            <a:fld id="{04214074-A16F-464D-8F42-C4BD672E97F9}" type="datetime1">
              <a:rPr lang="en-US"/>
              <a:pPr>
                <a:defRPr/>
              </a:pPr>
              <a:t>2/8/2020</a:t>
            </a:fld>
            <a:endParaRPr lang="de-DE" altLang="en-US"/>
          </a:p>
        </p:txBody>
      </p:sp>
      <p:sp>
        <p:nvSpPr>
          <p:cNvPr id="7" name="Footer Placeholder 6"/>
          <p:cNvSpPr>
            <a:spLocks noGrp="1" noChangeArrowheads="1"/>
          </p:cNvSpPr>
          <p:nvPr>
            <p:ph type="ftr" sz="quarter" idx="11"/>
          </p:nvPr>
        </p:nvSpPr>
        <p:spPr/>
        <p:txBody>
          <a:bodyPr/>
          <a:lstStyle>
            <a:lvl1pPr>
              <a:defRPr/>
            </a:lvl1pPr>
          </a:lstStyle>
          <a:p>
            <a:pPr>
              <a:defRPr/>
            </a:pPr>
            <a:endParaRPr lang="de-DE" altLang="en-US"/>
          </a:p>
        </p:txBody>
      </p:sp>
      <p:sp>
        <p:nvSpPr>
          <p:cNvPr id="8" name="Slide Number Placeholder 7"/>
          <p:cNvSpPr>
            <a:spLocks noGrp="1" noChangeArrowheads="1"/>
          </p:cNvSpPr>
          <p:nvPr>
            <p:ph type="sldNum" sz="quarter" idx="12"/>
          </p:nvPr>
        </p:nvSpPr>
        <p:spPr/>
        <p:txBody>
          <a:bodyPr/>
          <a:lstStyle>
            <a:lvl1pPr>
              <a:defRPr/>
            </a:lvl1pPr>
          </a:lstStyle>
          <a:p>
            <a:pPr>
              <a:defRPr/>
            </a:pPr>
            <a:fld id="{0ADD5EC6-49C7-4373-B658-06919D5BA98A}" type="slidenum">
              <a:rPr lang="de-DE" altLang="en-US"/>
              <a:pPr>
                <a:defRPr/>
              </a:pPr>
              <a:t>‹#›</a:t>
            </a:fld>
            <a:endParaRPr lang="de-DE" altLang="en-US"/>
          </a:p>
        </p:txBody>
      </p:sp>
    </p:spTree>
    <p:extLst>
      <p:ext uri="{BB962C8B-B14F-4D97-AF65-F5344CB8AC3E}">
        <p14:creationId xmlns:p14="http://schemas.microsoft.com/office/powerpoint/2010/main" val="3864558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quarter" idx="1"/>
          </p:nvPr>
        </p:nvSpPr>
        <p:spPr>
          <a:xfrm>
            <a:off x="609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 y="4000501"/>
            <a:ext cx="5384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p:txBody>
          <a:bodyPr/>
          <a:lstStyle>
            <a:lvl1pPr>
              <a:defRPr/>
            </a:lvl1pPr>
          </a:lstStyle>
          <a:p>
            <a:pPr>
              <a:defRPr/>
            </a:pPr>
            <a:fld id="{BEF0452C-D33C-49DE-8CE3-C58B9DA00A73}" type="datetime1">
              <a:rPr lang="en-US"/>
              <a:pPr>
                <a:defRPr/>
              </a:pPr>
              <a:t>2/8/2020</a:t>
            </a:fld>
            <a:endParaRPr lang="de-DE" altLang="en-US"/>
          </a:p>
        </p:txBody>
      </p:sp>
      <p:sp>
        <p:nvSpPr>
          <p:cNvPr id="7" name="Footer Placeholder 6"/>
          <p:cNvSpPr>
            <a:spLocks noGrp="1" noChangeArrowheads="1"/>
          </p:cNvSpPr>
          <p:nvPr>
            <p:ph type="ftr" sz="quarter" idx="11"/>
          </p:nvPr>
        </p:nvSpPr>
        <p:spPr/>
        <p:txBody>
          <a:bodyPr/>
          <a:lstStyle>
            <a:lvl1pPr>
              <a:defRPr/>
            </a:lvl1pPr>
          </a:lstStyle>
          <a:p>
            <a:pPr>
              <a:defRPr/>
            </a:pPr>
            <a:endParaRPr lang="de-DE" altLang="en-US"/>
          </a:p>
        </p:txBody>
      </p:sp>
      <p:sp>
        <p:nvSpPr>
          <p:cNvPr id="8" name="Slide Number Placeholder 7"/>
          <p:cNvSpPr>
            <a:spLocks noGrp="1" noChangeArrowheads="1"/>
          </p:cNvSpPr>
          <p:nvPr>
            <p:ph type="sldNum" sz="quarter" idx="12"/>
          </p:nvPr>
        </p:nvSpPr>
        <p:spPr/>
        <p:txBody>
          <a:bodyPr/>
          <a:lstStyle>
            <a:lvl1pPr>
              <a:defRPr/>
            </a:lvl1pPr>
          </a:lstStyle>
          <a:p>
            <a:pPr>
              <a:defRPr/>
            </a:pPr>
            <a:fld id="{44614EF4-C0A7-404B-9E60-C64743A2C008}" type="slidenum">
              <a:rPr lang="de-DE" altLang="en-US"/>
              <a:pPr>
                <a:defRPr/>
              </a:pPr>
              <a:t>‹#›</a:t>
            </a:fld>
            <a:endParaRPr lang="de-DE" altLang="en-US"/>
          </a:p>
        </p:txBody>
      </p:sp>
    </p:spTree>
    <p:extLst>
      <p:ext uri="{BB962C8B-B14F-4D97-AF65-F5344CB8AC3E}">
        <p14:creationId xmlns:p14="http://schemas.microsoft.com/office/powerpoint/2010/main" val="7487525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D0BC-6E85-4346-9508-793B739F5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3FA4E-6502-4BF7-AD83-D9E9F777C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58A829-273F-411A-A04A-551AC03696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5437451-A280-48B5-B2FF-80886D904B4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2D2374A-CF78-460D-BB9F-D9CA907866E6}"/>
              </a:ext>
            </a:extLst>
          </p:cNvPr>
          <p:cNvSpPr>
            <a:spLocks noGrp="1"/>
          </p:cNvSpPr>
          <p:nvPr>
            <p:ph type="sldNum" sz="quarter" idx="12"/>
          </p:nvPr>
        </p:nvSpPr>
        <p:spPr/>
        <p:txBody>
          <a:bodyPr/>
          <a:lstStyle>
            <a:lvl1pPr>
              <a:defRPr/>
            </a:lvl1pPr>
          </a:lstStyle>
          <a:p>
            <a:fld id="{4B5F3F4C-AFB4-48C0-9C8E-944E33F7A055}" type="slidenum">
              <a:rPr lang="en-US" altLang="en-US"/>
              <a:pPr/>
              <a:t>‹#›</a:t>
            </a:fld>
            <a:endParaRPr lang="en-US" altLang="en-US"/>
          </a:p>
        </p:txBody>
      </p:sp>
    </p:spTree>
    <p:extLst>
      <p:ext uri="{BB962C8B-B14F-4D97-AF65-F5344CB8AC3E}">
        <p14:creationId xmlns:p14="http://schemas.microsoft.com/office/powerpoint/2010/main" val="32224567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CABE-1D23-45A1-B75A-83A1C2A87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F043D6-19C8-4D8F-B024-AE9063FB4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87A8-7BA2-48CB-ABDA-C07387F98D0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2F2E8EC-C440-470C-9B09-13D54F61A6D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AABC51-3E2B-4CC4-B2EC-E6E06D6B8203}"/>
              </a:ext>
            </a:extLst>
          </p:cNvPr>
          <p:cNvSpPr>
            <a:spLocks noGrp="1"/>
          </p:cNvSpPr>
          <p:nvPr>
            <p:ph type="sldNum" sz="quarter" idx="12"/>
          </p:nvPr>
        </p:nvSpPr>
        <p:spPr/>
        <p:txBody>
          <a:bodyPr/>
          <a:lstStyle>
            <a:lvl1pPr>
              <a:defRPr/>
            </a:lvl1pPr>
          </a:lstStyle>
          <a:p>
            <a:fld id="{E4DC2EFF-8BF4-48A1-8962-6E00935A69D0}" type="slidenum">
              <a:rPr lang="en-US" altLang="en-US"/>
              <a:pPr/>
              <a:t>‹#›</a:t>
            </a:fld>
            <a:endParaRPr lang="en-US" altLang="en-US"/>
          </a:p>
        </p:txBody>
      </p:sp>
    </p:spTree>
    <p:extLst>
      <p:ext uri="{BB962C8B-B14F-4D97-AF65-F5344CB8AC3E}">
        <p14:creationId xmlns:p14="http://schemas.microsoft.com/office/powerpoint/2010/main" val="3806586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D3F6-6AF3-450D-9924-049A845DCD4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0592D-5305-4534-A13E-1E3F1B3E2E5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AB21269-2193-4B01-BB6D-92EF2972E90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89FB19D-E5C1-471E-A827-A1C3F07C47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8B0AC5-6294-4C41-ABD8-2D5996E33A9F}"/>
              </a:ext>
            </a:extLst>
          </p:cNvPr>
          <p:cNvSpPr>
            <a:spLocks noGrp="1"/>
          </p:cNvSpPr>
          <p:nvPr>
            <p:ph type="sldNum" sz="quarter" idx="12"/>
          </p:nvPr>
        </p:nvSpPr>
        <p:spPr/>
        <p:txBody>
          <a:bodyPr/>
          <a:lstStyle>
            <a:lvl1pPr>
              <a:defRPr/>
            </a:lvl1pPr>
          </a:lstStyle>
          <a:p>
            <a:fld id="{64160D54-AD07-497C-AB3B-5A72C4AD40D1}" type="slidenum">
              <a:rPr lang="en-US" altLang="en-US"/>
              <a:pPr/>
              <a:t>‹#›</a:t>
            </a:fld>
            <a:endParaRPr lang="en-US" altLang="en-US"/>
          </a:p>
        </p:txBody>
      </p:sp>
    </p:spTree>
    <p:extLst>
      <p:ext uri="{BB962C8B-B14F-4D97-AF65-F5344CB8AC3E}">
        <p14:creationId xmlns:p14="http://schemas.microsoft.com/office/powerpoint/2010/main" val="120897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FE5B-0660-4D91-85FB-DFE122CFA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A1DB-E6F8-4FD1-BBA0-6778609962CC}"/>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7BB45-AA21-44D0-B7A5-B55FED77A4B5}"/>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AB63A-B60C-49F6-8446-45267EB5944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86AD6BE-411B-429F-B724-67BB170DE7A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2760CAA-74B9-4670-9371-35F1B3C21BCC}"/>
              </a:ext>
            </a:extLst>
          </p:cNvPr>
          <p:cNvSpPr>
            <a:spLocks noGrp="1"/>
          </p:cNvSpPr>
          <p:nvPr>
            <p:ph type="sldNum" sz="quarter" idx="12"/>
          </p:nvPr>
        </p:nvSpPr>
        <p:spPr/>
        <p:txBody>
          <a:bodyPr/>
          <a:lstStyle>
            <a:lvl1pPr>
              <a:defRPr/>
            </a:lvl1pPr>
          </a:lstStyle>
          <a:p>
            <a:fld id="{AD8FE14F-AF15-4ED5-A4B8-CC3626EEA152}" type="slidenum">
              <a:rPr lang="en-US" altLang="en-US"/>
              <a:pPr/>
              <a:t>‹#›</a:t>
            </a:fld>
            <a:endParaRPr lang="en-US" altLang="en-US"/>
          </a:p>
        </p:txBody>
      </p:sp>
    </p:spTree>
    <p:extLst>
      <p:ext uri="{BB962C8B-B14F-4D97-AF65-F5344CB8AC3E}">
        <p14:creationId xmlns:p14="http://schemas.microsoft.com/office/powerpoint/2010/main" val="354187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4419-C4BE-4547-9858-60791A6D1C3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072FB7-8CFA-41AD-9A3C-ABE0AECDC95F}"/>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39F83B-6784-440E-8E63-A06C11DCC0B8}"/>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3C09B-642A-42D7-8C46-D21515512243}"/>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FF2CC-9941-4612-AFC7-67E38850F40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07EEBC-DF10-4411-9BBF-CA188A00C73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0E54033-7FF1-4AE1-8800-F24991C38585}"/>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C6869AE-FDF4-498A-9141-88CB5B7BD8A3}"/>
              </a:ext>
            </a:extLst>
          </p:cNvPr>
          <p:cNvSpPr>
            <a:spLocks noGrp="1"/>
          </p:cNvSpPr>
          <p:nvPr>
            <p:ph type="sldNum" sz="quarter" idx="12"/>
          </p:nvPr>
        </p:nvSpPr>
        <p:spPr/>
        <p:txBody>
          <a:bodyPr/>
          <a:lstStyle>
            <a:lvl1pPr>
              <a:defRPr/>
            </a:lvl1pPr>
          </a:lstStyle>
          <a:p>
            <a:fld id="{83650719-E3FE-404E-AD8C-5F9FD3D7861A}" type="slidenum">
              <a:rPr lang="en-US" altLang="en-US"/>
              <a:pPr/>
              <a:t>‹#›</a:t>
            </a:fld>
            <a:endParaRPr lang="en-US" altLang="en-US"/>
          </a:p>
        </p:txBody>
      </p:sp>
    </p:spTree>
    <p:extLst>
      <p:ext uri="{BB962C8B-B14F-4D97-AF65-F5344CB8AC3E}">
        <p14:creationId xmlns:p14="http://schemas.microsoft.com/office/powerpoint/2010/main" val="2815816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2FA6-C831-4912-9117-7018F3684D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156263-0D2F-4182-BAA0-88371A1F32D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42E2A4A-F464-4E40-A696-395A91B248CE}"/>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C172EA6-9FD4-47AD-B516-701920D48984}"/>
              </a:ext>
            </a:extLst>
          </p:cNvPr>
          <p:cNvSpPr>
            <a:spLocks noGrp="1"/>
          </p:cNvSpPr>
          <p:nvPr>
            <p:ph type="sldNum" sz="quarter" idx="12"/>
          </p:nvPr>
        </p:nvSpPr>
        <p:spPr/>
        <p:txBody>
          <a:bodyPr/>
          <a:lstStyle>
            <a:lvl1pPr>
              <a:defRPr/>
            </a:lvl1pPr>
          </a:lstStyle>
          <a:p>
            <a:fld id="{BDD604A9-2F2C-449F-9494-F73836E6D732}" type="slidenum">
              <a:rPr lang="en-US" altLang="en-US"/>
              <a:pPr/>
              <a:t>‹#›</a:t>
            </a:fld>
            <a:endParaRPr lang="en-US" altLang="en-US"/>
          </a:p>
        </p:txBody>
      </p:sp>
    </p:spTree>
    <p:extLst>
      <p:ext uri="{BB962C8B-B14F-4D97-AF65-F5344CB8AC3E}">
        <p14:creationId xmlns:p14="http://schemas.microsoft.com/office/powerpoint/2010/main" val="176485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A181C-8E08-4EBE-A6C0-900B22A31CB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55CEE7F-C1E9-40F0-92E2-08107DCCCA1B}"/>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5934F7A-17DB-4BFE-8DFB-250C509332A1}"/>
              </a:ext>
            </a:extLst>
          </p:cNvPr>
          <p:cNvSpPr>
            <a:spLocks noGrp="1"/>
          </p:cNvSpPr>
          <p:nvPr>
            <p:ph type="sldNum" sz="quarter" idx="12"/>
          </p:nvPr>
        </p:nvSpPr>
        <p:spPr/>
        <p:txBody>
          <a:bodyPr/>
          <a:lstStyle>
            <a:lvl1pPr>
              <a:defRPr/>
            </a:lvl1pPr>
          </a:lstStyle>
          <a:p>
            <a:fld id="{BADEADEF-A453-46D8-8378-08EABC1F8AE4}" type="slidenum">
              <a:rPr lang="en-US" altLang="en-US"/>
              <a:pPr/>
              <a:t>‹#›</a:t>
            </a:fld>
            <a:endParaRPr lang="en-US" altLang="en-US"/>
          </a:p>
        </p:txBody>
      </p:sp>
    </p:spTree>
    <p:extLst>
      <p:ext uri="{BB962C8B-B14F-4D97-AF65-F5344CB8AC3E}">
        <p14:creationId xmlns:p14="http://schemas.microsoft.com/office/powerpoint/2010/main" val="37000711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DF5-4E28-40EE-B353-23C906A6900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4E938B-55AF-4776-8853-C2F38325E8F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EF751-6F1F-4AC6-83AD-6085F9A12E9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601BD-A57D-4D14-A950-4B49C0A715A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F26966A-9241-4B81-A7F9-22231415AE9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59EE6D3-14C9-4217-8282-35015973A71F}"/>
              </a:ext>
            </a:extLst>
          </p:cNvPr>
          <p:cNvSpPr>
            <a:spLocks noGrp="1"/>
          </p:cNvSpPr>
          <p:nvPr>
            <p:ph type="sldNum" sz="quarter" idx="12"/>
          </p:nvPr>
        </p:nvSpPr>
        <p:spPr/>
        <p:txBody>
          <a:bodyPr/>
          <a:lstStyle>
            <a:lvl1pPr>
              <a:defRPr/>
            </a:lvl1pPr>
          </a:lstStyle>
          <a:p>
            <a:fld id="{0EE1C979-C466-4294-992F-95A6A60D258C}" type="slidenum">
              <a:rPr lang="en-US" altLang="en-US"/>
              <a:pPr/>
              <a:t>‹#›</a:t>
            </a:fld>
            <a:endParaRPr lang="en-US" altLang="en-US"/>
          </a:p>
        </p:txBody>
      </p:sp>
    </p:spTree>
    <p:extLst>
      <p:ext uri="{BB962C8B-B14F-4D97-AF65-F5344CB8AC3E}">
        <p14:creationId xmlns:p14="http://schemas.microsoft.com/office/powerpoint/2010/main" val="17859182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7739-D7E8-45C3-BB26-E6DE50D0F4A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5EA065-3071-41AA-995B-55A8CEF45501}"/>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577034-C5E7-4CD1-9657-645FD84D854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ECCB6-5831-46A7-9019-D0C2D69E4CC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240658-F284-43D6-87BF-9ED0A33E137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37679FB-88BF-4EE6-85A9-A5F64724B1B6}"/>
              </a:ext>
            </a:extLst>
          </p:cNvPr>
          <p:cNvSpPr>
            <a:spLocks noGrp="1"/>
          </p:cNvSpPr>
          <p:nvPr>
            <p:ph type="sldNum" sz="quarter" idx="12"/>
          </p:nvPr>
        </p:nvSpPr>
        <p:spPr/>
        <p:txBody>
          <a:bodyPr/>
          <a:lstStyle>
            <a:lvl1pPr>
              <a:defRPr/>
            </a:lvl1pPr>
          </a:lstStyle>
          <a:p>
            <a:fld id="{E4826DF6-F3C9-4E1D-9385-32D11AE3CDE7}" type="slidenum">
              <a:rPr lang="en-US" altLang="en-US"/>
              <a:pPr/>
              <a:t>‹#›</a:t>
            </a:fld>
            <a:endParaRPr lang="en-US" altLang="en-US"/>
          </a:p>
        </p:txBody>
      </p:sp>
    </p:spTree>
    <p:extLst>
      <p:ext uri="{BB962C8B-B14F-4D97-AF65-F5344CB8AC3E}">
        <p14:creationId xmlns:p14="http://schemas.microsoft.com/office/powerpoint/2010/main" val="14032097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8AD4-7046-4B67-AEAA-6BEE5A570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B0C11-345A-4B05-BD77-EA41E57AD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46AD0-1FA9-4663-AB30-B02CDB5B407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32024BA-3B34-41D3-8442-DCB42B91FB9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316C249-F68C-49CF-A384-B685E5FF05F0}"/>
              </a:ext>
            </a:extLst>
          </p:cNvPr>
          <p:cNvSpPr>
            <a:spLocks noGrp="1"/>
          </p:cNvSpPr>
          <p:nvPr>
            <p:ph type="sldNum" sz="quarter" idx="12"/>
          </p:nvPr>
        </p:nvSpPr>
        <p:spPr/>
        <p:txBody>
          <a:bodyPr/>
          <a:lstStyle>
            <a:lvl1pPr>
              <a:defRPr/>
            </a:lvl1pPr>
          </a:lstStyle>
          <a:p>
            <a:fld id="{C386C4FC-3D21-4A14-844E-FD8F8D802E01}" type="slidenum">
              <a:rPr lang="en-US" altLang="en-US"/>
              <a:pPr/>
              <a:t>‹#›</a:t>
            </a:fld>
            <a:endParaRPr lang="en-US" altLang="en-US"/>
          </a:p>
        </p:txBody>
      </p:sp>
    </p:spTree>
    <p:extLst>
      <p:ext uri="{BB962C8B-B14F-4D97-AF65-F5344CB8AC3E}">
        <p14:creationId xmlns:p14="http://schemas.microsoft.com/office/powerpoint/2010/main" val="2427528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8DCC8-07A2-4552-AEAE-2FB3D29A5A6B}"/>
              </a:ext>
            </a:extLst>
          </p:cNvPr>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58017A-19F3-4D18-9EB6-C0263F868CE6}"/>
              </a:ext>
            </a:extLst>
          </p:cNvPr>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96B54-5F19-4A08-B606-AD79D2A780D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01C24CA-F758-4933-8936-B87B31417E5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B33474-D5DF-4F77-9FD5-B6445EA6C4C2}"/>
              </a:ext>
            </a:extLst>
          </p:cNvPr>
          <p:cNvSpPr>
            <a:spLocks noGrp="1"/>
          </p:cNvSpPr>
          <p:nvPr>
            <p:ph type="sldNum" sz="quarter" idx="12"/>
          </p:nvPr>
        </p:nvSpPr>
        <p:spPr/>
        <p:txBody>
          <a:bodyPr/>
          <a:lstStyle>
            <a:lvl1pPr>
              <a:defRPr/>
            </a:lvl1pPr>
          </a:lstStyle>
          <a:p>
            <a:fld id="{1F7CC592-20B9-4EA9-AC47-B86ED984A8D3}" type="slidenum">
              <a:rPr lang="en-US" altLang="en-US"/>
              <a:pPr/>
              <a:t>‹#›</a:t>
            </a:fld>
            <a:endParaRPr lang="en-US" altLang="en-US"/>
          </a:p>
        </p:txBody>
      </p:sp>
    </p:spTree>
    <p:extLst>
      <p:ext uri="{BB962C8B-B14F-4D97-AF65-F5344CB8AC3E}">
        <p14:creationId xmlns:p14="http://schemas.microsoft.com/office/powerpoint/2010/main" val="402427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 id="2147483684"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Gulim" panose="020B0600000101010101" pitchFamily="34" charset="-127"/>
              </a:defRPr>
            </a:lvl1pPr>
            <a:lvl2pPr marL="742950" indent="-285750">
              <a:defRPr>
                <a:solidFill>
                  <a:schemeClr val="tx1"/>
                </a:solidFill>
                <a:latin typeface="Tahoma" panose="020B0604030504040204" pitchFamily="34" charset="0"/>
                <a:ea typeface="Gulim" panose="020B0600000101010101" pitchFamily="34" charset="-127"/>
              </a:defRPr>
            </a:lvl2pPr>
            <a:lvl3pPr marL="1143000" indent="-228600">
              <a:defRPr>
                <a:solidFill>
                  <a:schemeClr val="tx1"/>
                </a:solidFill>
                <a:latin typeface="Tahoma" panose="020B0604030504040204" pitchFamily="34" charset="0"/>
                <a:ea typeface="Gulim" panose="020B0600000101010101" pitchFamily="34" charset="-127"/>
              </a:defRPr>
            </a:lvl3pPr>
            <a:lvl4pPr marL="1600200" indent="-228600">
              <a:defRPr>
                <a:solidFill>
                  <a:schemeClr val="tx1"/>
                </a:solidFill>
                <a:latin typeface="Tahoma" panose="020B0604030504040204" pitchFamily="34" charset="0"/>
                <a:ea typeface="Gulim" panose="020B0600000101010101" pitchFamily="34" charset="-127"/>
              </a:defRPr>
            </a:lvl4pPr>
            <a:lvl5pPr marL="2057400" indent="-228600">
              <a:defRPr>
                <a:solidFill>
                  <a:schemeClr val="tx1"/>
                </a:solidFill>
                <a:latin typeface="Tahoma" panose="020B0604030504040204" pitchFamily="34"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ahoma" panose="020B0604030504040204" pitchFamily="34" charset="0"/>
                <a:ea typeface="Gulim" panose="020B0600000101010101" pitchFamily="34" charset="-127"/>
              </a:defRPr>
            </a:lvl9pPr>
          </a:lstStyle>
          <a:p>
            <a:pPr algn="ctr" eaLnBrk="1" hangingPunct="1">
              <a:defRPr/>
            </a:pPr>
            <a:endParaRPr kumimoji="1" lang="ko-KR" altLang="en-US" sz="240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469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굴림" pitchFamily="34" charset="-127"/>
              </a:defRPr>
            </a:lvl1pPr>
          </a:lstStyle>
          <a:p>
            <a:pPr>
              <a:defRPr/>
            </a:pPr>
            <a:endParaRPr lang="en-US" altLang="ko-KR"/>
          </a:p>
        </p:txBody>
      </p:sp>
      <p:sp>
        <p:nvSpPr>
          <p:cNvPr id="11470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굴림" pitchFamily="34" charset="-127"/>
              </a:defRPr>
            </a:lvl1pPr>
          </a:lstStyle>
          <a:p>
            <a:pPr>
              <a:defRPr/>
            </a:pPr>
            <a:endParaRPr lang="en-US" altLang="ko-KR"/>
          </a:p>
        </p:txBody>
      </p:sp>
      <p:sp>
        <p:nvSpPr>
          <p:cNvPr id="114701"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9C0F277-CCFA-4085-8956-38A25553B806}" type="slidenum">
              <a:rPr lang="ko-KR" altLang="en-US"/>
              <a:pPr>
                <a:defRPr/>
              </a:pPr>
              <a:t>‹#›</a:t>
            </a:fld>
            <a:endParaRPr lang="en-US" altLang="ko-KR"/>
          </a:p>
        </p:txBody>
      </p:sp>
    </p:spTree>
    <p:extLst>
      <p:ext uri="{BB962C8B-B14F-4D97-AF65-F5344CB8AC3E}">
        <p14:creationId xmlns:p14="http://schemas.microsoft.com/office/powerpoint/2010/main" val="38145903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FF">
                <a:gamma/>
                <a:shade val="46275"/>
                <a:invGamma/>
              </a:srgbClr>
            </a:gs>
            <a:gs pos="100000">
              <a:srgbClr val="0000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874DCB-498C-48A3-B1ED-17AA331B24BB}"/>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52F610-D9DE-4B18-8CC6-D37212996D6A}"/>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C334305-EC0A-4FEE-A31E-2E12C8CFBB74}"/>
              </a:ext>
            </a:extLst>
          </p:cNvPr>
          <p:cNvSpPr>
            <a:spLocks noGrp="1" noChangeArrowheads="1"/>
          </p:cNvSpPr>
          <p:nvPr>
            <p:ph type="dt" sz="half" idx="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E1B3902A-833D-4D4F-80C9-7D7259EE731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F7CB6CC0-496A-4F29-8C21-E3918F85107C}"/>
              </a:ext>
            </a:extLst>
          </p:cNvPr>
          <p:cNvSpPr>
            <a:spLocks noGrp="1" noChangeArrowheads="1"/>
          </p:cNvSpPr>
          <p:nvPr>
            <p:ph type="sldNum" sz="quarter" idx="4"/>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EA04513A-270F-41A8-801E-BF83226918A3}" type="slidenum">
              <a:rPr lang="en-US" altLang="en-US"/>
              <a:pPr/>
              <a:t>‹#›</a:t>
            </a:fld>
            <a:endParaRPr lang="en-US" altLang="en-US"/>
          </a:p>
        </p:txBody>
      </p:sp>
    </p:spTree>
    <p:extLst>
      <p:ext uri="{BB962C8B-B14F-4D97-AF65-F5344CB8AC3E}">
        <p14:creationId xmlns:p14="http://schemas.microsoft.com/office/powerpoint/2010/main" val="1613032874"/>
      </p:ext>
    </p:extLst>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1" fontAlgn="base">
        <a:spcBef>
          <a:spcPct val="0"/>
        </a:spcBef>
        <a:spcAft>
          <a:spcPct val="0"/>
        </a:spcAft>
        <a:defRPr sz="4400" kern="1200">
          <a:solidFill>
            <a:schemeClr val="tx2"/>
          </a:solidFill>
          <a:latin typeface="+mj-lt"/>
          <a:ea typeface="+mj-ea"/>
          <a:cs typeface="+mj-cs"/>
        </a:defRPr>
      </a:lvl1pPr>
      <a:lvl2pPr algn="ctr" rtl="1" fontAlgn="base">
        <a:spcBef>
          <a:spcPct val="0"/>
        </a:spcBef>
        <a:spcAft>
          <a:spcPct val="0"/>
        </a:spcAft>
        <a:defRPr sz="4400">
          <a:solidFill>
            <a:schemeClr val="tx2"/>
          </a:solidFill>
          <a:latin typeface="Times New Roman" panose="02020603050405020304" pitchFamily="18" charset="0"/>
        </a:defRPr>
      </a:lvl2pPr>
      <a:lvl3pPr algn="ctr" rtl="1" fontAlgn="base">
        <a:spcBef>
          <a:spcPct val="0"/>
        </a:spcBef>
        <a:spcAft>
          <a:spcPct val="0"/>
        </a:spcAft>
        <a:defRPr sz="4400">
          <a:solidFill>
            <a:schemeClr val="tx2"/>
          </a:solidFill>
          <a:latin typeface="Times New Roman" panose="02020603050405020304" pitchFamily="18" charset="0"/>
        </a:defRPr>
      </a:lvl3pPr>
      <a:lvl4pPr algn="ctr" rtl="1" fontAlgn="base">
        <a:spcBef>
          <a:spcPct val="0"/>
        </a:spcBef>
        <a:spcAft>
          <a:spcPct val="0"/>
        </a:spcAft>
        <a:defRPr sz="4400">
          <a:solidFill>
            <a:schemeClr val="tx2"/>
          </a:solidFill>
          <a:latin typeface="Times New Roman" panose="02020603050405020304" pitchFamily="18" charset="0"/>
        </a:defRPr>
      </a:lvl4pPr>
      <a:lvl5pPr algn="ctr" rtl="1" fontAlgn="base">
        <a:spcBef>
          <a:spcPct val="0"/>
        </a:spcBef>
        <a:spcAft>
          <a:spcPct val="0"/>
        </a:spcAft>
        <a:defRPr sz="4400">
          <a:solidFill>
            <a:schemeClr val="tx2"/>
          </a:solidFill>
          <a:latin typeface="Times New Roman" panose="02020603050405020304" pitchFamily="18" charset="0"/>
        </a:defRPr>
      </a:lvl5pPr>
      <a:lvl6pPr marL="457200" algn="ctr" rtl="1" fontAlgn="base">
        <a:spcBef>
          <a:spcPct val="0"/>
        </a:spcBef>
        <a:spcAft>
          <a:spcPct val="0"/>
        </a:spcAft>
        <a:defRPr sz="4400">
          <a:solidFill>
            <a:schemeClr val="tx2"/>
          </a:solidFill>
          <a:latin typeface="Times New Roman" panose="02020603050405020304" pitchFamily="18" charset="0"/>
        </a:defRPr>
      </a:lvl6pPr>
      <a:lvl7pPr marL="914400" algn="ctr" rtl="1" fontAlgn="base">
        <a:spcBef>
          <a:spcPct val="0"/>
        </a:spcBef>
        <a:spcAft>
          <a:spcPct val="0"/>
        </a:spcAft>
        <a:defRPr sz="4400">
          <a:solidFill>
            <a:schemeClr val="tx2"/>
          </a:solidFill>
          <a:latin typeface="Times New Roman" panose="02020603050405020304" pitchFamily="18" charset="0"/>
        </a:defRPr>
      </a:lvl7pPr>
      <a:lvl8pPr marL="1371600" algn="ctr" rtl="1" fontAlgn="base">
        <a:spcBef>
          <a:spcPct val="0"/>
        </a:spcBef>
        <a:spcAft>
          <a:spcPct val="0"/>
        </a:spcAft>
        <a:defRPr sz="4400">
          <a:solidFill>
            <a:schemeClr val="tx2"/>
          </a:solidFill>
          <a:latin typeface="Times New Roman" panose="02020603050405020304" pitchFamily="18" charset="0"/>
        </a:defRPr>
      </a:lvl8pPr>
      <a:lvl9pPr marL="1828800" algn="ctr" rtl="1"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r" rtl="1" fontAlgn="base">
        <a:spcBef>
          <a:spcPct val="20000"/>
        </a:spcBef>
        <a:spcAft>
          <a:spcPct val="0"/>
        </a:spcAft>
        <a:buChar char="•"/>
        <a:defRPr sz="3200" kern="1200">
          <a:solidFill>
            <a:schemeClr val="tx1"/>
          </a:solidFill>
          <a:latin typeface="+mn-lt"/>
          <a:ea typeface="+mn-ea"/>
          <a:cs typeface="+mn-cs"/>
        </a:defRPr>
      </a:lvl1pPr>
      <a:lvl2pPr marL="742950" indent="-285750" algn="r" rtl="1" fontAlgn="base">
        <a:spcBef>
          <a:spcPct val="20000"/>
        </a:spcBef>
        <a:spcAft>
          <a:spcPct val="0"/>
        </a:spcAft>
        <a:buChar char="–"/>
        <a:defRPr sz="2800" kern="1200">
          <a:solidFill>
            <a:schemeClr val="tx1"/>
          </a:solidFill>
          <a:latin typeface="+mn-lt"/>
          <a:ea typeface="+mn-ea"/>
          <a:cs typeface="+mn-cs"/>
        </a:defRPr>
      </a:lvl2pPr>
      <a:lvl3pPr marL="1143000" indent="-228600" algn="r" rtl="1" fontAlgn="base">
        <a:spcBef>
          <a:spcPct val="20000"/>
        </a:spcBef>
        <a:spcAft>
          <a:spcPct val="0"/>
        </a:spcAft>
        <a:buChar char="•"/>
        <a:defRPr sz="2400" kern="1200">
          <a:solidFill>
            <a:schemeClr val="tx1"/>
          </a:solidFill>
          <a:latin typeface="+mn-lt"/>
          <a:ea typeface="+mn-ea"/>
          <a:cs typeface="+mn-cs"/>
        </a:defRPr>
      </a:lvl3pPr>
      <a:lvl4pPr marL="1600200" indent="-228600" algn="r" rtl="1" fontAlgn="base">
        <a:spcBef>
          <a:spcPct val="20000"/>
        </a:spcBef>
        <a:spcAft>
          <a:spcPct val="0"/>
        </a:spcAft>
        <a:buChar char="–"/>
        <a:defRPr sz="2000" kern="1200">
          <a:solidFill>
            <a:schemeClr val="tx1"/>
          </a:solidFill>
          <a:latin typeface="+mn-lt"/>
          <a:ea typeface="+mn-ea"/>
          <a:cs typeface="+mn-cs"/>
        </a:defRPr>
      </a:lvl4pPr>
      <a:lvl5pPr marL="2057400" indent="-228600" algn="r" rtl="1"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n.wikipedia.org/wiki/Image:Digital_signature_schema.gif"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image" Target="../media/image48.wmf"/><Relationship Id="rId5" Type="http://schemas.openxmlformats.org/officeDocument/2006/relationships/image" Target="../media/image47.png"/><Relationship Id="rId4" Type="http://schemas.openxmlformats.org/officeDocument/2006/relationships/image" Target="../media/image46.wmf"/></Relationships>
</file>

<file path=ppt/slides/_rels/slide1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jpeg"/><Relationship Id="rId4" Type="http://schemas.openxmlformats.org/officeDocument/2006/relationships/image" Target="../media/image5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 functions</a:t>
            </a:r>
          </a:p>
        </p:txBody>
      </p:sp>
      <p:sp>
        <p:nvSpPr>
          <p:cNvPr id="3" name="Subtitle 2"/>
          <p:cNvSpPr>
            <a:spLocks noGrp="1"/>
          </p:cNvSpPr>
          <p:nvPr>
            <p:ph type="subTitle" idx="1"/>
          </p:nvPr>
        </p:nvSpPr>
        <p:spPr/>
        <p:txBody>
          <a:bodyPr/>
          <a:lstStyle/>
          <a:p>
            <a:r>
              <a:rPr lang="en-US" dirty="0"/>
              <a:t>							- Dr. SANJAY H A</a:t>
            </a:r>
          </a:p>
        </p:txBody>
      </p:sp>
    </p:spTree>
    <p:extLst>
      <p:ext uri="{BB962C8B-B14F-4D97-AF65-F5344CB8AC3E}">
        <p14:creationId xmlns:p14="http://schemas.microsoft.com/office/powerpoint/2010/main" val="28021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6D3-DE61-4B75-8C42-25B7A9144B98}"/>
              </a:ext>
            </a:extLst>
          </p:cNvPr>
          <p:cNvSpPr>
            <a:spLocks noGrp="1"/>
          </p:cNvSpPr>
          <p:nvPr>
            <p:ph type="title"/>
          </p:nvPr>
        </p:nvSpPr>
        <p:spPr/>
        <p:txBody>
          <a:bodyPr/>
          <a:lstStyle/>
          <a:p>
            <a:r>
              <a:rPr lang="en-US" b="1" dirty="0"/>
              <a:t>Block ciphers</a:t>
            </a:r>
            <a:endParaRPr lang="en-US" dirty="0"/>
          </a:p>
        </p:txBody>
      </p:sp>
      <p:sp>
        <p:nvSpPr>
          <p:cNvPr id="3" name="Content Placeholder 2">
            <a:extLst>
              <a:ext uri="{FF2B5EF4-FFF2-40B4-BE49-F238E27FC236}">
                <a16:creationId xmlns:a16="http://schemas.microsoft.com/office/drawing/2014/main" id="{DBF2C0FE-C6CA-49A9-BB48-3F33001D481A}"/>
              </a:ext>
            </a:extLst>
          </p:cNvPr>
          <p:cNvSpPr>
            <a:spLocks noGrp="1"/>
          </p:cNvSpPr>
          <p:nvPr>
            <p:ph idx="1"/>
          </p:nvPr>
        </p:nvSpPr>
        <p:spPr>
          <a:xfrm>
            <a:off x="1953107" y="1749287"/>
            <a:ext cx="8915400" cy="3777622"/>
          </a:xfrm>
        </p:spPr>
        <p:txBody>
          <a:bodyPr>
            <a:normAutofit/>
          </a:bodyPr>
          <a:lstStyle/>
          <a:p>
            <a:r>
              <a:rPr lang="en-US" sz="2800" dirty="0" err="1"/>
              <a:t>Fiestel</a:t>
            </a:r>
            <a:r>
              <a:rPr lang="en-US" sz="2800" dirty="0"/>
              <a:t> ciphers are based on the </a:t>
            </a:r>
            <a:r>
              <a:rPr lang="en-US" sz="2800" dirty="0" err="1"/>
              <a:t>Fiestel</a:t>
            </a:r>
            <a:r>
              <a:rPr lang="en-US" sz="2800" dirty="0"/>
              <a:t> network, </a:t>
            </a:r>
          </a:p>
          <a:p>
            <a:r>
              <a:rPr lang="en-US" sz="2800" dirty="0"/>
              <a:t>This structure is based on the idea of combining multiple rounds of repeated operations to achieve desirable cryptographic properties knows as confusion and diffusion.</a:t>
            </a:r>
          </a:p>
          <a:p>
            <a:r>
              <a:rPr lang="en-US" sz="2800" dirty="0" err="1"/>
              <a:t>Fiestel</a:t>
            </a:r>
            <a:r>
              <a:rPr lang="en-US" sz="2800" dirty="0"/>
              <a:t> networks operate by dividing data into two blocks (left and right) and process these blocks via keyed round functions.</a:t>
            </a:r>
          </a:p>
        </p:txBody>
      </p:sp>
    </p:spTree>
    <p:extLst>
      <p:ext uri="{BB962C8B-B14F-4D97-AF65-F5344CB8AC3E}">
        <p14:creationId xmlns:p14="http://schemas.microsoft.com/office/powerpoint/2010/main" val="40774219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8"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9"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7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1"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86"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87"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88"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9"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2" name="Line 32"/>
          <p:cNvSpPr>
            <a:spLocks noChangeShapeType="1"/>
          </p:cNvSpPr>
          <p:nvPr/>
        </p:nvSpPr>
        <p:spPr bwMode="auto">
          <a:xfrm flipV="1">
            <a:off x="2590800" y="4267200"/>
            <a:ext cx="609600" cy="6096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3" name="Line 33"/>
          <p:cNvSpPr>
            <a:spLocks noChangeShapeType="1"/>
          </p:cNvSpPr>
          <p:nvPr/>
        </p:nvSpPr>
        <p:spPr bwMode="auto">
          <a:xfrm flipV="1">
            <a:off x="3352800" y="3276600"/>
            <a:ext cx="0" cy="457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Line 34"/>
          <p:cNvSpPr>
            <a:spLocks noChangeShapeType="1"/>
          </p:cNvSpPr>
          <p:nvPr/>
        </p:nvSpPr>
        <p:spPr bwMode="auto">
          <a:xfrm flipV="1">
            <a:off x="3657600" y="2438400"/>
            <a:ext cx="1676400" cy="533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Text Box 35"/>
          <p:cNvSpPr txBox="1">
            <a:spLocks noChangeArrowheads="1"/>
          </p:cNvSpPr>
          <p:nvPr/>
        </p:nvSpPr>
        <p:spPr bwMode="auto">
          <a:xfrm>
            <a:off x="1752600" y="5348288"/>
            <a:ext cx="1531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FF3300"/>
                </a:solidFill>
                <a:latin typeface="Arial" panose="020B0604020202020204" pitchFamily="34" charset="0"/>
              </a:rPr>
              <a:t>insert(K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grpSp>
        <p:nvGrpSpPr>
          <p:cNvPr id="15396" name="Group 36"/>
          <p:cNvGrpSpPr>
            <a:grpSpLocks/>
          </p:cNvGrpSpPr>
          <p:nvPr/>
        </p:nvGrpSpPr>
        <p:grpSpPr bwMode="auto">
          <a:xfrm>
            <a:off x="6629401" y="5029200"/>
            <a:ext cx="468313" cy="609600"/>
            <a:chOff x="240" y="1392"/>
            <a:chExt cx="295" cy="384"/>
          </a:xfrm>
        </p:grpSpPr>
        <p:grpSp>
          <p:nvGrpSpPr>
            <p:cNvPr id="15397" name="Group 37"/>
            <p:cNvGrpSpPr>
              <a:grpSpLocks/>
            </p:cNvGrpSpPr>
            <p:nvPr/>
          </p:nvGrpSpPr>
          <p:grpSpPr bwMode="auto">
            <a:xfrm>
              <a:off x="282" y="1530"/>
              <a:ext cx="198" cy="246"/>
              <a:chOff x="282" y="1530"/>
              <a:chExt cx="252" cy="300"/>
            </a:xfrm>
          </p:grpSpPr>
          <p:sp>
            <p:nvSpPr>
              <p:cNvPr id="15398" name="Rectangle 3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399" name="AutoShape 39"/>
              <p:cNvCxnSpPr>
                <a:cxnSpLocks noChangeShapeType="1"/>
                <a:stCxn id="15398" idx="0"/>
                <a:endCxn id="1539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00" name="AutoShape 40"/>
              <p:cNvCxnSpPr>
                <a:cxnSpLocks noChangeShapeType="1"/>
                <a:stCxn id="15398" idx="1"/>
                <a:endCxn id="1539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01" name="Line 4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2" name="Line 4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3" name="Line 4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05" name="Text Box 4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06" name="Group 46"/>
          <p:cNvGrpSpPr>
            <a:grpSpLocks/>
          </p:cNvGrpSpPr>
          <p:nvPr/>
        </p:nvGrpSpPr>
        <p:grpSpPr bwMode="auto">
          <a:xfrm>
            <a:off x="2819401" y="2438400"/>
            <a:ext cx="468313" cy="609600"/>
            <a:chOff x="240" y="1392"/>
            <a:chExt cx="295" cy="384"/>
          </a:xfrm>
        </p:grpSpPr>
        <p:grpSp>
          <p:nvGrpSpPr>
            <p:cNvPr id="15407" name="Group 47"/>
            <p:cNvGrpSpPr>
              <a:grpSpLocks/>
            </p:cNvGrpSpPr>
            <p:nvPr/>
          </p:nvGrpSpPr>
          <p:grpSpPr bwMode="auto">
            <a:xfrm>
              <a:off x="282" y="1530"/>
              <a:ext cx="198" cy="246"/>
              <a:chOff x="282" y="1530"/>
              <a:chExt cx="252" cy="300"/>
            </a:xfrm>
          </p:grpSpPr>
          <p:sp>
            <p:nvSpPr>
              <p:cNvPr id="15408" name="Rectangle 4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09" name="AutoShape 49"/>
              <p:cNvCxnSpPr>
                <a:cxnSpLocks noChangeShapeType="1"/>
                <a:stCxn id="15408" idx="0"/>
                <a:endCxn id="1540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10" name="AutoShape 50"/>
              <p:cNvCxnSpPr>
                <a:cxnSpLocks noChangeShapeType="1"/>
                <a:stCxn id="15408" idx="1"/>
                <a:endCxn id="1540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11" name="Line 5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5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5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5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15" name="Text Box 5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16" name="Group 56"/>
          <p:cNvGrpSpPr>
            <a:grpSpLocks/>
          </p:cNvGrpSpPr>
          <p:nvPr/>
        </p:nvGrpSpPr>
        <p:grpSpPr bwMode="auto">
          <a:xfrm>
            <a:off x="4953001" y="1752600"/>
            <a:ext cx="468313" cy="609600"/>
            <a:chOff x="2160" y="1344"/>
            <a:chExt cx="295" cy="384"/>
          </a:xfrm>
        </p:grpSpPr>
        <p:sp>
          <p:nvSpPr>
            <p:cNvPr id="15417" name="Rectangle 57"/>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18" name="AutoShape 58"/>
            <p:cNvCxnSpPr>
              <a:cxnSpLocks noChangeShapeType="1"/>
              <a:stCxn id="15417" idx="0"/>
              <a:endCxn id="15417"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19" name="AutoShape 59"/>
            <p:cNvCxnSpPr>
              <a:cxnSpLocks noChangeShapeType="1"/>
              <a:stCxn id="15417" idx="1"/>
              <a:endCxn id="15417"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20" name="Line 60"/>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1" name="Line 61"/>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2" name="Line 62"/>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3" name="Line 63"/>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4" name="Text Box 64"/>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25" name="Group 65"/>
          <p:cNvGrpSpPr>
            <a:grpSpLocks/>
          </p:cNvGrpSpPr>
          <p:nvPr/>
        </p:nvGrpSpPr>
        <p:grpSpPr bwMode="auto">
          <a:xfrm>
            <a:off x="7010401" y="2667000"/>
            <a:ext cx="468313" cy="609600"/>
            <a:chOff x="240" y="1392"/>
            <a:chExt cx="295" cy="384"/>
          </a:xfrm>
        </p:grpSpPr>
        <p:grpSp>
          <p:nvGrpSpPr>
            <p:cNvPr id="15426" name="Group 66"/>
            <p:cNvGrpSpPr>
              <a:grpSpLocks/>
            </p:cNvGrpSpPr>
            <p:nvPr/>
          </p:nvGrpSpPr>
          <p:grpSpPr bwMode="auto">
            <a:xfrm>
              <a:off x="282" y="1530"/>
              <a:ext cx="198" cy="246"/>
              <a:chOff x="282" y="1530"/>
              <a:chExt cx="252" cy="300"/>
            </a:xfrm>
          </p:grpSpPr>
          <p:sp>
            <p:nvSpPr>
              <p:cNvPr id="15427" name="Rectangle 6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28" name="AutoShape 68"/>
              <p:cNvCxnSpPr>
                <a:cxnSpLocks noChangeShapeType="1"/>
                <a:stCxn id="15427" idx="0"/>
                <a:endCxn id="1542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29" name="AutoShape 69"/>
              <p:cNvCxnSpPr>
                <a:cxnSpLocks noChangeShapeType="1"/>
                <a:stCxn id="15427" idx="1"/>
                <a:endCxn id="1542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30" name="Line 7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1" name="Line 7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2" name="Line 7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Line 7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34" name="Text Box 7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35" name="Group 75"/>
          <p:cNvGrpSpPr>
            <a:grpSpLocks/>
          </p:cNvGrpSpPr>
          <p:nvPr/>
        </p:nvGrpSpPr>
        <p:grpSpPr bwMode="auto">
          <a:xfrm>
            <a:off x="8915401" y="3581400"/>
            <a:ext cx="468313" cy="609600"/>
            <a:chOff x="240" y="1392"/>
            <a:chExt cx="295" cy="384"/>
          </a:xfrm>
        </p:grpSpPr>
        <p:grpSp>
          <p:nvGrpSpPr>
            <p:cNvPr id="15436" name="Group 76"/>
            <p:cNvGrpSpPr>
              <a:grpSpLocks/>
            </p:cNvGrpSpPr>
            <p:nvPr/>
          </p:nvGrpSpPr>
          <p:grpSpPr bwMode="auto">
            <a:xfrm>
              <a:off x="282" y="1530"/>
              <a:ext cx="198" cy="246"/>
              <a:chOff x="282" y="1530"/>
              <a:chExt cx="252" cy="300"/>
            </a:xfrm>
          </p:grpSpPr>
          <p:sp>
            <p:nvSpPr>
              <p:cNvPr id="15437" name="Rectangle 7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38" name="AutoShape 78"/>
              <p:cNvCxnSpPr>
                <a:cxnSpLocks noChangeShapeType="1"/>
                <a:stCxn id="15437" idx="0"/>
                <a:endCxn id="1543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9" name="AutoShape 79"/>
              <p:cNvCxnSpPr>
                <a:cxnSpLocks noChangeShapeType="1"/>
                <a:stCxn id="15437" idx="1"/>
                <a:endCxn id="1543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40" name="Line 8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1" name="Line 8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2" name="Line 8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3" name="Line 8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44" name="Text Box 8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45" name="Group 85"/>
          <p:cNvGrpSpPr>
            <a:grpSpLocks/>
          </p:cNvGrpSpPr>
          <p:nvPr/>
        </p:nvGrpSpPr>
        <p:grpSpPr bwMode="auto">
          <a:xfrm>
            <a:off x="8305801" y="1905000"/>
            <a:ext cx="468313" cy="609600"/>
            <a:chOff x="240" y="1392"/>
            <a:chExt cx="295" cy="384"/>
          </a:xfrm>
        </p:grpSpPr>
        <p:grpSp>
          <p:nvGrpSpPr>
            <p:cNvPr id="15446" name="Group 86"/>
            <p:cNvGrpSpPr>
              <a:grpSpLocks/>
            </p:cNvGrpSpPr>
            <p:nvPr/>
          </p:nvGrpSpPr>
          <p:grpSpPr bwMode="auto">
            <a:xfrm>
              <a:off x="282" y="1530"/>
              <a:ext cx="198" cy="246"/>
              <a:chOff x="282" y="1530"/>
              <a:chExt cx="252" cy="300"/>
            </a:xfrm>
          </p:grpSpPr>
          <p:sp>
            <p:nvSpPr>
              <p:cNvPr id="15447" name="Rectangle 8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48" name="AutoShape 88"/>
              <p:cNvCxnSpPr>
                <a:cxnSpLocks noChangeShapeType="1"/>
                <a:stCxn id="15447" idx="0"/>
                <a:endCxn id="1544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9" name="AutoShape 89"/>
              <p:cNvCxnSpPr>
                <a:cxnSpLocks noChangeShapeType="1"/>
                <a:stCxn id="15447" idx="1"/>
                <a:endCxn id="1544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50" name="Line 9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1" name="Line 9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 name="Line 9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9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54" name="Text Box 9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55" name="Group 95"/>
          <p:cNvGrpSpPr>
            <a:grpSpLocks/>
          </p:cNvGrpSpPr>
          <p:nvPr/>
        </p:nvGrpSpPr>
        <p:grpSpPr bwMode="auto">
          <a:xfrm>
            <a:off x="4038601" y="5257801"/>
            <a:ext cx="468313" cy="619125"/>
            <a:chOff x="1584" y="3552"/>
            <a:chExt cx="295" cy="390"/>
          </a:xfrm>
        </p:grpSpPr>
        <p:grpSp>
          <p:nvGrpSpPr>
            <p:cNvPr id="15456" name="Group 96"/>
            <p:cNvGrpSpPr>
              <a:grpSpLocks/>
            </p:cNvGrpSpPr>
            <p:nvPr/>
          </p:nvGrpSpPr>
          <p:grpSpPr bwMode="auto">
            <a:xfrm>
              <a:off x="1632" y="3696"/>
              <a:ext cx="198" cy="246"/>
              <a:chOff x="282" y="1530"/>
              <a:chExt cx="252" cy="300"/>
            </a:xfrm>
          </p:grpSpPr>
          <p:sp>
            <p:nvSpPr>
              <p:cNvPr id="15457" name="Rectangle 9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58" name="AutoShape 98"/>
              <p:cNvCxnSpPr>
                <a:cxnSpLocks noChangeShapeType="1"/>
                <a:stCxn id="15457" idx="0"/>
                <a:endCxn id="1545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9" name="AutoShape 99"/>
              <p:cNvCxnSpPr>
                <a:cxnSpLocks noChangeShapeType="1"/>
                <a:stCxn id="15457" idx="1"/>
                <a:endCxn id="1545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0" name="Line 10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1" name="Line 10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2" name="Line 10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 name="Line 10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4" name="Text Box 104"/>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5465" name="Group 105"/>
          <p:cNvGrpSpPr>
            <a:grpSpLocks/>
          </p:cNvGrpSpPr>
          <p:nvPr/>
        </p:nvGrpSpPr>
        <p:grpSpPr bwMode="auto">
          <a:xfrm>
            <a:off x="8991601" y="4876800"/>
            <a:ext cx="468313" cy="609600"/>
            <a:chOff x="240" y="1392"/>
            <a:chExt cx="295" cy="384"/>
          </a:xfrm>
        </p:grpSpPr>
        <p:grpSp>
          <p:nvGrpSpPr>
            <p:cNvPr id="15466" name="Group 106"/>
            <p:cNvGrpSpPr>
              <a:grpSpLocks/>
            </p:cNvGrpSpPr>
            <p:nvPr/>
          </p:nvGrpSpPr>
          <p:grpSpPr bwMode="auto">
            <a:xfrm>
              <a:off x="282" y="1530"/>
              <a:ext cx="198" cy="246"/>
              <a:chOff x="282" y="1530"/>
              <a:chExt cx="252" cy="300"/>
            </a:xfrm>
          </p:grpSpPr>
          <p:sp>
            <p:nvSpPr>
              <p:cNvPr id="15467" name="Rectangle 10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68" name="AutoShape 108"/>
              <p:cNvCxnSpPr>
                <a:cxnSpLocks noChangeShapeType="1"/>
                <a:stCxn id="15467" idx="0"/>
                <a:endCxn id="1546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9" name="AutoShape 109"/>
              <p:cNvCxnSpPr>
                <a:cxnSpLocks noChangeShapeType="1"/>
                <a:stCxn id="15467" idx="1"/>
                <a:endCxn id="1546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70" name="Line 11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1" name="Line 11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2" name="Line 11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3" name="Line 11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74" name="Text Box 11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75" name="Group 115"/>
          <p:cNvGrpSpPr>
            <a:grpSpLocks/>
          </p:cNvGrpSpPr>
          <p:nvPr/>
        </p:nvGrpSpPr>
        <p:grpSpPr bwMode="auto">
          <a:xfrm>
            <a:off x="1828801" y="4419600"/>
            <a:ext cx="468313" cy="609600"/>
            <a:chOff x="240" y="1392"/>
            <a:chExt cx="295" cy="384"/>
          </a:xfrm>
        </p:grpSpPr>
        <p:grpSp>
          <p:nvGrpSpPr>
            <p:cNvPr id="15476" name="Group 116"/>
            <p:cNvGrpSpPr>
              <a:grpSpLocks/>
            </p:cNvGrpSpPr>
            <p:nvPr/>
          </p:nvGrpSpPr>
          <p:grpSpPr bwMode="auto">
            <a:xfrm>
              <a:off x="282" y="1530"/>
              <a:ext cx="198" cy="246"/>
              <a:chOff x="282" y="1530"/>
              <a:chExt cx="252" cy="300"/>
            </a:xfrm>
          </p:grpSpPr>
          <p:sp>
            <p:nvSpPr>
              <p:cNvPr id="15477" name="Rectangle 11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78" name="AutoShape 118"/>
              <p:cNvCxnSpPr>
                <a:cxnSpLocks noChangeShapeType="1"/>
                <a:stCxn id="15477" idx="0"/>
                <a:endCxn id="1547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79" name="AutoShape 119"/>
              <p:cNvCxnSpPr>
                <a:cxnSpLocks noChangeShapeType="1"/>
                <a:stCxn id="15477" idx="1"/>
                <a:endCxn id="1547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80" name="Line 12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Line 12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2" name="Line 12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3" name="Line 12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84" name="Text Box 12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85" name="Group 125"/>
          <p:cNvGrpSpPr>
            <a:grpSpLocks/>
          </p:cNvGrpSpPr>
          <p:nvPr/>
        </p:nvGrpSpPr>
        <p:grpSpPr bwMode="auto">
          <a:xfrm>
            <a:off x="4953001" y="3124200"/>
            <a:ext cx="468313" cy="609600"/>
            <a:chOff x="240" y="1392"/>
            <a:chExt cx="295" cy="384"/>
          </a:xfrm>
        </p:grpSpPr>
        <p:grpSp>
          <p:nvGrpSpPr>
            <p:cNvPr id="15486" name="Group 126"/>
            <p:cNvGrpSpPr>
              <a:grpSpLocks/>
            </p:cNvGrpSpPr>
            <p:nvPr/>
          </p:nvGrpSpPr>
          <p:grpSpPr bwMode="auto">
            <a:xfrm>
              <a:off x="282" y="1530"/>
              <a:ext cx="198" cy="246"/>
              <a:chOff x="282" y="1530"/>
              <a:chExt cx="252" cy="300"/>
            </a:xfrm>
          </p:grpSpPr>
          <p:sp>
            <p:nvSpPr>
              <p:cNvPr id="15487" name="Rectangle 12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88" name="AutoShape 128"/>
              <p:cNvCxnSpPr>
                <a:cxnSpLocks noChangeShapeType="1"/>
                <a:stCxn id="15487" idx="0"/>
                <a:endCxn id="1548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89" name="AutoShape 129"/>
              <p:cNvCxnSpPr>
                <a:cxnSpLocks noChangeShapeType="1"/>
                <a:stCxn id="15487" idx="1"/>
                <a:endCxn id="1548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90" name="Line 13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1" name="Line 13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2" name="Line 13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3" name="Line 13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94" name="Text Box 13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5495" name="Group 135"/>
          <p:cNvGrpSpPr>
            <a:grpSpLocks/>
          </p:cNvGrpSpPr>
          <p:nvPr/>
        </p:nvGrpSpPr>
        <p:grpSpPr bwMode="auto">
          <a:xfrm>
            <a:off x="3657601" y="3657600"/>
            <a:ext cx="468313" cy="609600"/>
            <a:chOff x="240" y="1392"/>
            <a:chExt cx="295" cy="384"/>
          </a:xfrm>
        </p:grpSpPr>
        <p:grpSp>
          <p:nvGrpSpPr>
            <p:cNvPr id="15496" name="Group 136"/>
            <p:cNvGrpSpPr>
              <a:grpSpLocks/>
            </p:cNvGrpSpPr>
            <p:nvPr/>
          </p:nvGrpSpPr>
          <p:grpSpPr bwMode="auto">
            <a:xfrm>
              <a:off x="282" y="1530"/>
              <a:ext cx="198" cy="246"/>
              <a:chOff x="282" y="1530"/>
              <a:chExt cx="252" cy="300"/>
            </a:xfrm>
          </p:grpSpPr>
          <p:sp>
            <p:nvSpPr>
              <p:cNvPr id="15497" name="Rectangle 137"/>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5498" name="AutoShape 138"/>
              <p:cNvCxnSpPr>
                <a:cxnSpLocks noChangeShapeType="1"/>
                <a:stCxn id="15497" idx="0"/>
                <a:endCxn id="1549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99" name="AutoShape 139"/>
              <p:cNvCxnSpPr>
                <a:cxnSpLocks noChangeShapeType="1"/>
                <a:stCxn id="15497" idx="1"/>
                <a:endCxn id="1549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00" name="Line 140"/>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1" name="Line 141"/>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2" name="Line 142"/>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3" name="Line 143"/>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504" name="Text Box 144"/>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5505" name="Rectangle 145"/>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5506" name="Text Box 146"/>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16394241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29" name="Group 145"/>
          <p:cNvGrpSpPr>
            <a:grpSpLocks/>
          </p:cNvGrpSpPr>
          <p:nvPr/>
        </p:nvGrpSpPr>
        <p:grpSpPr bwMode="auto">
          <a:xfrm>
            <a:off x="1828801" y="1600200"/>
            <a:ext cx="7631113" cy="4281488"/>
            <a:chOff x="192" y="1008"/>
            <a:chExt cx="4807" cy="2697"/>
          </a:xfrm>
        </p:grpSpPr>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77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 y="187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240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97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 y="235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1"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317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2"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44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3"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249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134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Line 11"/>
            <p:cNvSpPr>
              <a:spLocks noChangeShapeType="1"/>
            </p:cNvSpPr>
            <p:nvPr/>
          </p:nvSpPr>
          <p:spPr bwMode="auto">
            <a:xfrm>
              <a:off x="1200" y="2067"/>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2"/>
            <p:cNvSpPr>
              <a:spLocks noChangeShapeType="1"/>
            </p:cNvSpPr>
            <p:nvPr/>
          </p:nvSpPr>
          <p:spPr bwMode="auto">
            <a:xfrm flipV="1">
              <a:off x="1296" y="1443"/>
              <a:ext cx="115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13"/>
            <p:cNvSpPr>
              <a:spLocks noChangeShapeType="1"/>
            </p:cNvSpPr>
            <p:nvPr/>
          </p:nvSpPr>
          <p:spPr bwMode="auto">
            <a:xfrm flipH="1">
              <a:off x="2448" y="1635"/>
              <a:ext cx="96"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Line 14"/>
            <p:cNvSpPr>
              <a:spLocks noChangeShapeType="1"/>
            </p:cNvSpPr>
            <p:nvPr/>
          </p:nvSpPr>
          <p:spPr bwMode="auto">
            <a:xfrm>
              <a:off x="1200" y="2691"/>
              <a:ext cx="19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Line 15"/>
            <p:cNvSpPr>
              <a:spLocks noChangeShapeType="1"/>
            </p:cNvSpPr>
            <p:nvPr/>
          </p:nvSpPr>
          <p:spPr bwMode="auto">
            <a:xfrm flipH="1">
              <a:off x="1584" y="2643"/>
              <a:ext cx="76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6"/>
            <p:cNvSpPr>
              <a:spLocks noChangeShapeType="1"/>
            </p:cNvSpPr>
            <p:nvPr/>
          </p:nvSpPr>
          <p:spPr bwMode="auto">
            <a:xfrm>
              <a:off x="2688" y="1443"/>
              <a:ext cx="5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Line 17"/>
            <p:cNvSpPr>
              <a:spLocks noChangeShapeType="1"/>
            </p:cNvSpPr>
            <p:nvPr/>
          </p:nvSpPr>
          <p:spPr bwMode="auto">
            <a:xfrm flipV="1">
              <a:off x="2544" y="2019"/>
              <a:ext cx="67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Line 18"/>
            <p:cNvSpPr>
              <a:spLocks noChangeShapeType="1"/>
            </p:cNvSpPr>
            <p:nvPr/>
          </p:nvSpPr>
          <p:spPr bwMode="auto">
            <a:xfrm flipH="1">
              <a:off x="3120" y="2163"/>
              <a:ext cx="192"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flipV="1">
              <a:off x="1680" y="3123"/>
              <a:ext cx="12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Line 20"/>
            <p:cNvSpPr>
              <a:spLocks noChangeShapeType="1"/>
            </p:cNvSpPr>
            <p:nvPr/>
          </p:nvSpPr>
          <p:spPr bwMode="auto">
            <a:xfrm>
              <a:off x="2544" y="2595"/>
              <a:ext cx="48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Line 21"/>
            <p:cNvSpPr>
              <a:spLocks noChangeShapeType="1"/>
            </p:cNvSpPr>
            <p:nvPr/>
          </p:nvSpPr>
          <p:spPr bwMode="auto">
            <a:xfrm>
              <a:off x="2688" y="1395"/>
              <a:ext cx="13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2"/>
            <p:cNvSpPr>
              <a:spLocks noChangeShapeType="1"/>
            </p:cNvSpPr>
            <p:nvPr/>
          </p:nvSpPr>
          <p:spPr bwMode="auto">
            <a:xfrm>
              <a:off x="4176" y="1731"/>
              <a:ext cx="33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3"/>
            <p:cNvSpPr>
              <a:spLocks noChangeShapeType="1"/>
            </p:cNvSpPr>
            <p:nvPr/>
          </p:nvSpPr>
          <p:spPr bwMode="auto">
            <a:xfrm>
              <a:off x="3456" y="2115"/>
              <a:ext cx="96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Line 24"/>
            <p:cNvSpPr>
              <a:spLocks noChangeShapeType="1"/>
            </p:cNvSpPr>
            <p:nvPr/>
          </p:nvSpPr>
          <p:spPr bwMode="auto">
            <a:xfrm flipV="1">
              <a:off x="3216" y="2691"/>
              <a:ext cx="120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5"/>
            <p:cNvSpPr>
              <a:spLocks noChangeShapeType="1"/>
            </p:cNvSpPr>
            <p:nvPr/>
          </p:nvSpPr>
          <p:spPr bwMode="auto">
            <a:xfrm>
              <a:off x="1392" y="1971"/>
              <a:ext cx="912"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410"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326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11"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07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12" name="Line 28"/>
            <p:cNvSpPr>
              <a:spLocks noChangeShapeType="1"/>
            </p:cNvSpPr>
            <p:nvPr/>
          </p:nvSpPr>
          <p:spPr bwMode="auto">
            <a:xfrm flipH="1">
              <a:off x="768" y="2691"/>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3" name="Line 29"/>
            <p:cNvSpPr>
              <a:spLocks noChangeShapeType="1"/>
            </p:cNvSpPr>
            <p:nvPr/>
          </p:nvSpPr>
          <p:spPr bwMode="auto">
            <a:xfrm>
              <a:off x="768" y="3171"/>
              <a:ext cx="57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Line 30"/>
            <p:cNvSpPr>
              <a:spLocks noChangeShapeType="1"/>
            </p:cNvSpPr>
            <p:nvPr/>
          </p:nvSpPr>
          <p:spPr bwMode="auto">
            <a:xfrm>
              <a:off x="4560" y="2787"/>
              <a:ext cx="4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5" name="Line 31"/>
            <p:cNvSpPr>
              <a:spLocks noChangeShapeType="1"/>
            </p:cNvSpPr>
            <p:nvPr/>
          </p:nvSpPr>
          <p:spPr bwMode="auto">
            <a:xfrm>
              <a:off x="3216" y="3123"/>
              <a:ext cx="12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6" name="Text Box 32"/>
            <p:cNvSpPr txBox="1">
              <a:spLocks noChangeArrowheads="1"/>
            </p:cNvSpPr>
            <p:nvPr/>
          </p:nvSpPr>
          <p:spPr bwMode="auto">
            <a:xfrm>
              <a:off x="1570" y="1008"/>
              <a:ext cx="5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3300"/>
                  </a:solidFill>
                  <a:latin typeface="Arial" panose="020B0604020202020204" pitchFamily="34" charset="0"/>
                </a:rPr>
                <a: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grpSp>
          <p:nvGrpSpPr>
            <p:cNvPr id="16417" name="Group 33"/>
            <p:cNvGrpSpPr>
              <a:grpSpLocks/>
            </p:cNvGrpSpPr>
            <p:nvPr/>
          </p:nvGrpSpPr>
          <p:grpSpPr bwMode="auto">
            <a:xfrm>
              <a:off x="3216" y="3171"/>
              <a:ext cx="295" cy="384"/>
              <a:chOff x="240" y="1392"/>
              <a:chExt cx="295" cy="384"/>
            </a:xfrm>
          </p:grpSpPr>
          <p:grpSp>
            <p:nvGrpSpPr>
              <p:cNvPr id="16418" name="Group 34"/>
              <p:cNvGrpSpPr>
                <a:grpSpLocks/>
              </p:cNvGrpSpPr>
              <p:nvPr/>
            </p:nvGrpSpPr>
            <p:grpSpPr bwMode="auto">
              <a:xfrm>
                <a:off x="282" y="1530"/>
                <a:ext cx="198" cy="246"/>
                <a:chOff x="282" y="1530"/>
                <a:chExt cx="252" cy="300"/>
              </a:xfrm>
            </p:grpSpPr>
            <p:sp>
              <p:nvSpPr>
                <p:cNvPr id="16419" name="Rectangle 3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20" name="AutoShape 36"/>
                <p:cNvCxnSpPr>
                  <a:cxnSpLocks noChangeShapeType="1"/>
                  <a:stCxn id="16419" idx="0"/>
                  <a:endCxn id="1641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1" name="AutoShape 37"/>
                <p:cNvCxnSpPr>
                  <a:cxnSpLocks noChangeShapeType="1"/>
                  <a:stCxn id="16419" idx="1"/>
                  <a:endCxn id="1641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22" name="Line 3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3" name="Line 3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Line 4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5" name="Line 4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26" name="Text Box 4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27" name="Group 43"/>
            <p:cNvGrpSpPr>
              <a:grpSpLocks/>
            </p:cNvGrpSpPr>
            <p:nvPr/>
          </p:nvGrpSpPr>
          <p:grpSpPr bwMode="auto">
            <a:xfrm>
              <a:off x="816" y="1539"/>
              <a:ext cx="295" cy="384"/>
              <a:chOff x="240" y="1392"/>
              <a:chExt cx="295" cy="384"/>
            </a:xfrm>
          </p:grpSpPr>
          <p:grpSp>
            <p:nvGrpSpPr>
              <p:cNvPr id="16428" name="Group 44"/>
              <p:cNvGrpSpPr>
                <a:grpSpLocks/>
              </p:cNvGrpSpPr>
              <p:nvPr/>
            </p:nvGrpSpPr>
            <p:grpSpPr bwMode="auto">
              <a:xfrm>
                <a:off x="282" y="1530"/>
                <a:ext cx="198" cy="246"/>
                <a:chOff x="282" y="1530"/>
                <a:chExt cx="252" cy="300"/>
              </a:xfrm>
            </p:grpSpPr>
            <p:sp>
              <p:nvSpPr>
                <p:cNvPr id="16429" name="Rectangle 4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30" name="AutoShape 46"/>
                <p:cNvCxnSpPr>
                  <a:cxnSpLocks noChangeShapeType="1"/>
                  <a:stCxn id="16429" idx="0"/>
                  <a:endCxn id="1642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31" name="AutoShape 47"/>
                <p:cNvCxnSpPr>
                  <a:cxnSpLocks noChangeShapeType="1"/>
                  <a:stCxn id="16429" idx="1"/>
                  <a:endCxn id="1642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32" name="Line 4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3" name="Line 4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4" name="Line 5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5" name="Line 5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36" name="Text Box 5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37" name="Group 53"/>
            <p:cNvGrpSpPr>
              <a:grpSpLocks/>
            </p:cNvGrpSpPr>
            <p:nvPr/>
          </p:nvGrpSpPr>
          <p:grpSpPr bwMode="auto">
            <a:xfrm>
              <a:off x="3456" y="1683"/>
              <a:ext cx="295" cy="384"/>
              <a:chOff x="240" y="1392"/>
              <a:chExt cx="295" cy="384"/>
            </a:xfrm>
          </p:grpSpPr>
          <p:grpSp>
            <p:nvGrpSpPr>
              <p:cNvPr id="16438" name="Group 54"/>
              <p:cNvGrpSpPr>
                <a:grpSpLocks/>
              </p:cNvGrpSpPr>
              <p:nvPr/>
            </p:nvGrpSpPr>
            <p:grpSpPr bwMode="auto">
              <a:xfrm>
                <a:off x="282" y="1530"/>
                <a:ext cx="198" cy="246"/>
                <a:chOff x="282" y="1530"/>
                <a:chExt cx="252" cy="300"/>
              </a:xfrm>
            </p:grpSpPr>
            <p:sp>
              <p:nvSpPr>
                <p:cNvPr id="16439" name="Rectangle 5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40" name="AutoShape 56"/>
                <p:cNvCxnSpPr>
                  <a:cxnSpLocks noChangeShapeType="1"/>
                  <a:stCxn id="16439" idx="0"/>
                  <a:endCxn id="1643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1" name="AutoShape 57"/>
                <p:cNvCxnSpPr>
                  <a:cxnSpLocks noChangeShapeType="1"/>
                  <a:stCxn id="16439" idx="1"/>
                  <a:endCxn id="1643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42" name="Line 5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3" name="Line 5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4" name="Line 6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5" name="Line 6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46" name="Text Box 6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47" name="Group 63"/>
            <p:cNvGrpSpPr>
              <a:grpSpLocks/>
            </p:cNvGrpSpPr>
            <p:nvPr/>
          </p:nvGrpSpPr>
          <p:grpSpPr bwMode="auto">
            <a:xfrm>
              <a:off x="4656" y="2259"/>
              <a:ext cx="295" cy="384"/>
              <a:chOff x="240" y="1392"/>
              <a:chExt cx="295" cy="384"/>
            </a:xfrm>
          </p:grpSpPr>
          <p:grpSp>
            <p:nvGrpSpPr>
              <p:cNvPr id="16448" name="Group 64"/>
              <p:cNvGrpSpPr>
                <a:grpSpLocks/>
              </p:cNvGrpSpPr>
              <p:nvPr/>
            </p:nvGrpSpPr>
            <p:grpSpPr bwMode="auto">
              <a:xfrm>
                <a:off x="282" y="1530"/>
                <a:ext cx="198" cy="246"/>
                <a:chOff x="282" y="1530"/>
                <a:chExt cx="252" cy="300"/>
              </a:xfrm>
            </p:grpSpPr>
            <p:sp>
              <p:nvSpPr>
                <p:cNvPr id="16449" name="Rectangle 6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50" name="AutoShape 66"/>
                <p:cNvCxnSpPr>
                  <a:cxnSpLocks noChangeShapeType="1"/>
                  <a:stCxn id="16449" idx="0"/>
                  <a:endCxn id="1644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1" name="AutoShape 67"/>
                <p:cNvCxnSpPr>
                  <a:cxnSpLocks noChangeShapeType="1"/>
                  <a:stCxn id="16449" idx="1"/>
                  <a:endCxn id="1644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52" name="Line 6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3" name="Line 6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4" name="Line 7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5" name="Line 7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56" name="Text Box 7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57" name="Group 73"/>
            <p:cNvGrpSpPr>
              <a:grpSpLocks/>
            </p:cNvGrpSpPr>
            <p:nvPr/>
          </p:nvGrpSpPr>
          <p:grpSpPr bwMode="auto">
            <a:xfrm>
              <a:off x="4272" y="1203"/>
              <a:ext cx="295" cy="384"/>
              <a:chOff x="240" y="1392"/>
              <a:chExt cx="295" cy="384"/>
            </a:xfrm>
          </p:grpSpPr>
          <p:grpSp>
            <p:nvGrpSpPr>
              <p:cNvPr id="16458" name="Group 74"/>
              <p:cNvGrpSpPr>
                <a:grpSpLocks/>
              </p:cNvGrpSpPr>
              <p:nvPr/>
            </p:nvGrpSpPr>
            <p:grpSpPr bwMode="auto">
              <a:xfrm>
                <a:off x="282" y="1530"/>
                <a:ext cx="198" cy="246"/>
                <a:chOff x="282" y="1530"/>
                <a:chExt cx="252" cy="300"/>
              </a:xfrm>
            </p:grpSpPr>
            <p:sp>
              <p:nvSpPr>
                <p:cNvPr id="16459" name="Rectangle 7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60" name="AutoShape 76"/>
                <p:cNvCxnSpPr>
                  <a:cxnSpLocks noChangeShapeType="1"/>
                  <a:stCxn id="16459" idx="0"/>
                  <a:endCxn id="1645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61" name="AutoShape 77"/>
                <p:cNvCxnSpPr>
                  <a:cxnSpLocks noChangeShapeType="1"/>
                  <a:stCxn id="16459" idx="1"/>
                  <a:endCxn id="1645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62" name="Line 7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3" name="Line 7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4" name="Line 8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5" name="Line 8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66" name="Text Box 8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67" name="Group 83"/>
            <p:cNvGrpSpPr>
              <a:grpSpLocks/>
            </p:cNvGrpSpPr>
            <p:nvPr/>
          </p:nvGrpSpPr>
          <p:grpSpPr bwMode="auto">
            <a:xfrm>
              <a:off x="1584" y="3315"/>
              <a:ext cx="295" cy="390"/>
              <a:chOff x="1584" y="3552"/>
              <a:chExt cx="295" cy="390"/>
            </a:xfrm>
          </p:grpSpPr>
          <p:grpSp>
            <p:nvGrpSpPr>
              <p:cNvPr id="16468" name="Group 84"/>
              <p:cNvGrpSpPr>
                <a:grpSpLocks/>
              </p:cNvGrpSpPr>
              <p:nvPr/>
            </p:nvGrpSpPr>
            <p:grpSpPr bwMode="auto">
              <a:xfrm>
                <a:off x="1632" y="3696"/>
                <a:ext cx="198" cy="246"/>
                <a:chOff x="282" y="1530"/>
                <a:chExt cx="252" cy="300"/>
              </a:xfrm>
            </p:grpSpPr>
            <p:sp>
              <p:nvSpPr>
                <p:cNvPr id="16469" name="Rectangle 8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70" name="AutoShape 86"/>
                <p:cNvCxnSpPr>
                  <a:cxnSpLocks noChangeShapeType="1"/>
                  <a:stCxn id="16469" idx="0"/>
                  <a:endCxn id="1646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71" name="AutoShape 87"/>
                <p:cNvCxnSpPr>
                  <a:cxnSpLocks noChangeShapeType="1"/>
                  <a:stCxn id="16469" idx="1"/>
                  <a:endCxn id="1646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72" name="Line 8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3" name="Line 8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4" name="Line 9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5" name="Line 9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76" name="Text Box 92"/>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6477" name="Group 93"/>
            <p:cNvGrpSpPr>
              <a:grpSpLocks/>
            </p:cNvGrpSpPr>
            <p:nvPr/>
          </p:nvGrpSpPr>
          <p:grpSpPr bwMode="auto">
            <a:xfrm>
              <a:off x="4704" y="3075"/>
              <a:ext cx="295" cy="384"/>
              <a:chOff x="240" y="1392"/>
              <a:chExt cx="295" cy="384"/>
            </a:xfrm>
          </p:grpSpPr>
          <p:grpSp>
            <p:nvGrpSpPr>
              <p:cNvPr id="16478" name="Group 94"/>
              <p:cNvGrpSpPr>
                <a:grpSpLocks/>
              </p:cNvGrpSpPr>
              <p:nvPr/>
            </p:nvGrpSpPr>
            <p:grpSpPr bwMode="auto">
              <a:xfrm>
                <a:off x="282" y="1530"/>
                <a:ext cx="198" cy="246"/>
                <a:chOff x="282" y="1530"/>
                <a:chExt cx="252" cy="300"/>
              </a:xfrm>
            </p:grpSpPr>
            <p:sp>
              <p:nvSpPr>
                <p:cNvPr id="16479" name="Rectangle 9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80" name="AutoShape 96"/>
                <p:cNvCxnSpPr>
                  <a:cxnSpLocks noChangeShapeType="1"/>
                  <a:stCxn id="16479" idx="0"/>
                  <a:endCxn id="1647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1" name="AutoShape 97"/>
                <p:cNvCxnSpPr>
                  <a:cxnSpLocks noChangeShapeType="1"/>
                  <a:stCxn id="16479" idx="1"/>
                  <a:endCxn id="1647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2" name="Line 9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3" name="Line 9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4" name="Line 10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5" name="Line 10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86" name="Text Box 10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87" name="Group 103"/>
            <p:cNvGrpSpPr>
              <a:grpSpLocks/>
            </p:cNvGrpSpPr>
            <p:nvPr/>
          </p:nvGrpSpPr>
          <p:grpSpPr bwMode="auto">
            <a:xfrm>
              <a:off x="192" y="2787"/>
              <a:ext cx="295" cy="384"/>
              <a:chOff x="240" y="1392"/>
              <a:chExt cx="295" cy="384"/>
            </a:xfrm>
          </p:grpSpPr>
          <p:grpSp>
            <p:nvGrpSpPr>
              <p:cNvPr id="16488" name="Group 104"/>
              <p:cNvGrpSpPr>
                <a:grpSpLocks/>
              </p:cNvGrpSpPr>
              <p:nvPr/>
            </p:nvGrpSpPr>
            <p:grpSpPr bwMode="auto">
              <a:xfrm>
                <a:off x="282" y="1530"/>
                <a:ext cx="198" cy="246"/>
                <a:chOff x="282" y="1530"/>
                <a:chExt cx="252" cy="300"/>
              </a:xfrm>
            </p:grpSpPr>
            <p:sp>
              <p:nvSpPr>
                <p:cNvPr id="16489" name="Rectangle 10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490" name="AutoShape 106"/>
                <p:cNvCxnSpPr>
                  <a:cxnSpLocks noChangeShapeType="1"/>
                  <a:stCxn id="16489" idx="0"/>
                  <a:endCxn id="1648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91" name="AutoShape 107"/>
                <p:cNvCxnSpPr>
                  <a:cxnSpLocks noChangeShapeType="1"/>
                  <a:stCxn id="16489" idx="1"/>
                  <a:endCxn id="1648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92" name="Line 10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3" name="Line 10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4" name="Line 11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95" name="Line 11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96" name="Text Box 11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497" name="Group 113"/>
            <p:cNvGrpSpPr>
              <a:grpSpLocks/>
            </p:cNvGrpSpPr>
            <p:nvPr/>
          </p:nvGrpSpPr>
          <p:grpSpPr bwMode="auto">
            <a:xfrm>
              <a:off x="2160" y="1971"/>
              <a:ext cx="295" cy="384"/>
              <a:chOff x="240" y="1392"/>
              <a:chExt cx="295" cy="384"/>
            </a:xfrm>
          </p:grpSpPr>
          <p:grpSp>
            <p:nvGrpSpPr>
              <p:cNvPr id="16498" name="Group 114"/>
              <p:cNvGrpSpPr>
                <a:grpSpLocks/>
              </p:cNvGrpSpPr>
              <p:nvPr/>
            </p:nvGrpSpPr>
            <p:grpSpPr bwMode="auto">
              <a:xfrm>
                <a:off x="282" y="1530"/>
                <a:ext cx="198" cy="246"/>
                <a:chOff x="282" y="1530"/>
                <a:chExt cx="252" cy="300"/>
              </a:xfrm>
            </p:grpSpPr>
            <p:sp>
              <p:nvSpPr>
                <p:cNvPr id="16499" name="Rectangle 11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00" name="AutoShape 116"/>
                <p:cNvCxnSpPr>
                  <a:cxnSpLocks noChangeShapeType="1"/>
                  <a:stCxn id="16499" idx="0"/>
                  <a:endCxn id="1649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01" name="AutoShape 117"/>
                <p:cNvCxnSpPr>
                  <a:cxnSpLocks noChangeShapeType="1"/>
                  <a:stCxn id="16499" idx="1"/>
                  <a:endCxn id="1649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02" name="Line 11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3" name="Line 11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4" name="Line 12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05" name="Line 12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06" name="Text Box 12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507" name="Group 123"/>
            <p:cNvGrpSpPr>
              <a:grpSpLocks/>
            </p:cNvGrpSpPr>
            <p:nvPr/>
          </p:nvGrpSpPr>
          <p:grpSpPr bwMode="auto">
            <a:xfrm>
              <a:off x="1344" y="2307"/>
              <a:ext cx="295" cy="384"/>
              <a:chOff x="240" y="1392"/>
              <a:chExt cx="295" cy="384"/>
            </a:xfrm>
          </p:grpSpPr>
          <p:grpSp>
            <p:nvGrpSpPr>
              <p:cNvPr id="16508" name="Group 124"/>
              <p:cNvGrpSpPr>
                <a:grpSpLocks/>
              </p:cNvGrpSpPr>
              <p:nvPr/>
            </p:nvGrpSpPr>
            <p:grpSpPr bwMode="auto">
              <a:xfrm>
                <a:off x="282" y="1530"/>
                <a:ext cx="198" cy="246"/>
                <a:chOff x="282" y="1530"/>
                <a:chExt cx="252" cy="300"/>
              </a:xfrm>
            </p:grpSpPr>
            <p:sp>
              <p:nvSpPr>
                <p:cNvPr id="16509" name="Rectangle 12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10" name="AutoShape 126"/>
                <p:cNvCxnSpPr>
                  <a:cxnSpLocks noChangeShapeType="1"/>
                  <a:stCxn id="16509" idx="0"/>
                  <a:endCxn id="1650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11" name="AutoShape 127"/>
                <p:cNvCxnSpPr>
                  <a:cxnSpLocks noChangeShapeType="1"/>
                  <a:stCxn id="16509" idx="1"/>
                  <a:endCxn id="1650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12" name="Line 12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3" name="Line 12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4" name="Line 13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15" name="Line 13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516" name="Text Box 13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6517" name="Group 133"/>
            <p:cNvGrpSpPr>
              <a:grpSpLocks/>
            </p:cNvGrpSpPr>
            <p:nvPr/>
          </p:nvGrpSpPr>
          <p:grpSpPr bwMode="auto">
            <a:xfrm>
              <a:off x="2160" y="1107"/>
              <a:ext cx="295" cy="384"/>
              <a:chOff x="2160" y="1344"/>
              <a:chExt cx="295" cy="384"/>
            </a:xfrm>
          </p:grpSpPr>
          <p:sp>
            <p:nvSpPr>
              <p:cNvPr id="16518" name="Rectangle 134"/>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6519" name="AutoShape 135"/>
              <p:cNvCxnSpPr>
                <a:cxnSpLocks noChangeShapeType="1"/>
                <a:stCxn id="16518" idx="0"/>
                <a:endCxn id="16518"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0" name="AutoShape 136"/>
              <p:cNvCxnSpPr>
                <a:cxnSpLocks noChangeShapeType="1"/>
                <a:stCxn id="16518" idx="1"/>
                <a:endCxn id="16518"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21" name="Line 137"/>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2" name="Line 138"/>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3" name="Line 139"/>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4" name="Line 140"/>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25" name="Text Box 141"/>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cxnSp>
          <p:nvCxnSpPr>
            <p:cNvPr id="16526" name="AutoShape 142"/>
            <p:cNvCxnSpPr>
              <a:cxnSpLocks noChangeShapeType="1"/>
              <a:stCxn id="16416" idx="2"/>
              <a:endCxn id="16518" idx="1"/>
            </p:cNvCxnSpPr>
            <p:nvPr/>
          </p:nvCxnSpPr>
          <p:spPr bwMode="auto">
            <a:xfrm rot="16200000" flipH="1">
              <a:off x="1960" y="1128"/>
              <a:ext cx="129" cy="35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27" name="Rectangle 143"/>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6528" name="Text Box 144"/>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23014110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7"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8"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9"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8"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434"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35"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36"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Line 32"/>
          <p:cNvSpPr>
            <a:spLocks noChangeShapeType="1"/>
          </p:cNvSpPr>
          <p:nvPr/>
        </p:nvSpPr>
        <p:spPr bwMode="auto">
          <a:xfrm flipH="1" flipV="1">
            <a:off x="8686800" y="4419600"/>
            <a:ext cx="76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1" name="Line 33"/>
          <p:cNvSpPr>
            <a:spLocks noChangeShapeType="1"/>
          </p:cNvSpPr>
          <p:nvPr/>
        </p:nvSpPr>
        <p:spPr bwMode="auto">
          <a:xfrm flipH="1" flipV="1">
            <a:off x="7010400" y="3429000"/>
            <a:ext cx="15240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2" name="Line 34"/>
          <p:cNvSpPr>
            <a:spLocks noChangeShapeType="1"/>
          </p:cNvSpPr>
          <p:nvPr/>
        </p:nvSpPr>
        <p:spPr bwMode="auto">
          <a:xfrm flipH="1" flipV="1">
            <a:off x="5867400" y="2514600"/>
            <a:ext cx="7620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3" name="Text Box 35"/>
          <p:cNvSpPr txBox="1">
            <a:spLocks noChangeArrowheads="1"/>
          </p:cNvSpPr>
          <p:nvPr/>
        </p:nvSpPr>
        <p:spPr bwMode="auto">
          <a:xfrm>
            <a:off x="8231189" y="5634038"/>
            <a:ext cx="1474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accent2"/>
                </a:solidFill>
                <a:latin typeface="Arial" panose="020B0604020202020204" pitchFamily="34" charset="0"/>
              </a:rPr>
              <a:t>retrieve (K</a:t>
            </a:r>
            <a:r>
              <a:rPr lang="en-US" altLang="en-US" b="1" baseline="-25000">
                <a:solidFill>
                  <a:schemeClr val="accent2"/>
                </a:solidFill>
                <a:latin typeface="Arial" panose="020B0604020202020204" pitchFamily="34" charset="0"/>
              </a:rPr>
              <a:t>1</a:t>
            </a:r>
            <a:r>
              <a:rPr lang="en-US" altLang="en-US" b="1">
                <a:solidFill>
                  <a:schemeClr val="accent2"/>
                </a:solidFill>
                <a:latin typeface="Arial" panose="020B0604020202020204" pitchFamily="34" charset="0"/>
              </a:rPr>
              <a:t>)</a:t>
            </a:r>
          </a:p>
        </p:txBody>
      </p:sp>
      <p:grpSp>
        <p:nvGrpSpPr>
          <p:cNvPr id="17444" name="Group 36"/>
          <p:cNvGrpSpPr>
            <a:grpSpLocks/>
          </p:cNvGrpSpPr>
          <p:nvPr/>
        </p:nvGrpSpPr>
        <p:grpSpPr bwMode="auto">
          <a:xfrm>
            <a:off x="6629401" y="5029200"/>
            <a:ext cx="468313" cy="609600"/>
            <a:chOff x="240" y="1392"/>
            <a:chExt cx="295" cy="384"/>
          </a:xfrm>
        </p:grpSpPr>
        <p:grpSp>
          <p:nvGrpSpPr>
            <p:cNvPr id="17445" name="Group 37"/>
            <p:cNvGrpSpPr>
              <a:grpSpLocks/>
            </p:cNvGrpSpPr>
            <p:nvPr/>
          </p:nvGrpSpPr>
          <p:grpSpPr bwMode="auto">
            <a:xfrm>
              <a:off x="282" y="1530"/>
              <a:ext cx="198" cy="246"/>
              <a:chOff x="282" y="1530"/>
              <a:chExt cx="252" cy="300"/>
            </a:xfrm>
          </p:grpSpPr>
          <p:sp>
            <p:nvSpPr>
              <p:cNvPr id="17446" name="Rectangle 3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47" name="AutoShape 39"/>
              <p:cNvCxnSpPr>
                <a:cxnSpLocks noChangeShapeType="1"/>
                <a:stCxn id="17446" idx="0"/>
                <a:endCxn id="174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8" name="AutoShape 40"/>
              <p:cNvCxnSpPr>
                <a:cxnSpLocks noChangeShapeType="1"/>
                <a:stCxn id="17446" idx="1"/>
                <a:endCxn id="174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9" name="Line 4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0" name="Line 4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1" name="Line 4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Line 4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53" name="Text Box 4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54" name="Group 46"/>
          <p:cNvGrpSpPr>
            <a:grpSpLocks/>
          </p:cNvGrpSpPr>
          <p:nvPr/>
        </p:nvGrpSpPr>
        <p:grpSpPr bwMode="auto">
          <a:xfrm>
            <a:off x="2819401" y="2438400"/>
            <a:ext cx="468313" cy="609600"/>
            <a:chOff x="240" y="1392"/>
            <a:chExt cx="295" cy="384"/>
          </a:xfrm>
        </p:grpSpPr>
        <p:grpSp>
          <p:nvGrpSpPr>
            <p:cNvPr id="17455" name="Group 47"/>
            <p:cNvGrpSpPr>
              <a:grpSpLocks/>
            </p:cNvGrpSpPr>
            <p:nvPr/>
          </p:nvGrpSpPr>
          <p:grpSpPr bwMode="auto">
            <a:xfrm>
              <a:off x="282" y="1530"/>
              <a:ext cx="198" cy="246"/>
              <a:chOff x="282" y="1530"/>
              <a:chExt cx="252" cy="300"/>
            </a:xfrm>
          </p:grpSpPr>
          <p:sp>
            <p:nvSpPr>
              <p:cNvPr id="17456" name="Rectangle 4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57" name="AutoShape 49"/>
              <p:cNvCxnSpPr>
                <a:cxnSpLocks noChangeShapeType="1"/>
                <a:stCxn id="17456" idx="0"/>
                <a:endCxn id="1745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8" name="AutoShape 50"/>
              <p:cNvCxnSpPr>
                <a:cxnSpLocks noChangeShapeType="1"/>
                <a:stCxn id="17456" idx="1"/>
                <a:endCxn id="1745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9" name="Line 5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0" name="Line 5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1" name="Line 5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2" name="Line 5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63" name="Text Box 5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64" name="Group 56"/>
          <p:cNvGrpSpPr>
            <a:grpSpLocks/>
          </p:cNvGrpSpPr>
          <p:nvPr/>
        </p:nvGrpSpPr>
        <p:grpSpPr bwMode="auto">
          <a:xfrm>
            <a:off x="7010401" y="2667000"/>
            <a:ext cx="468313" cy="609600"/>
            <a:chOff x="240" y="1392"/>
            <a:chExt cx="295" cy="384"/>
          </a:xfrm>
        </p:grpSpPr>
        <p:grpSp>
          <p:nvGrpSpPr>
            <p:cNvPr id="17465" name="Group 57"/>
            <p:cNvGrpSpPr>
              <a:grpSpLocks/>
            </p:cNvGrpSpPr>
            <p:nvPr/>
          </p:nvGrpSpPr>
          <p:grpSpPr bwMode="auto">
            <a:xfrm>
              <a:off x="282" y="1530"/>
              <a:ext cx="198" cy="246"/>
              <a:chOff x="282" y="1530"/>
              <a:chExt cx="252" cy="300"/>
            </a:xfrm>
          </p:grpSpPr>
          <p:sp>
            <p:nvSpPr>
              <p:cNvPr id="17466" name="Rectangle 5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67" name="AutoShape 59"/>
              <p:cNvCxnSpPr>
                <a:cxnSpLocks noChangeShapeType="1"/>
                <a:stCxn id="17466" idx="0"/>
                <a:endCxn id="1746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68" name="AutoShape 60"/>
              <p:cNvCxnSpPr>
                <a:cxnSpLocks noChangeShapeType="1"/>
                <a:stCxn id="17466" idx="1"/>
                <a:endCxn id="1746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69" name="Line 6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0" name="Line 6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1" name="Line 6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72" name="Line 6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73" name="Text Box 6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74" name="Group 66"/>
          <p:cNvGrpSpPr>
            <a:grpSpLocks/>
          </p:cNvGrpSpPr>
          <p:nvPr/>
        </p:nvGrpSpPr>
        <p:grpSpPr bwMode="auto">
          <a:xfrm>
            <a:off x="8915401" y="3581400"/>
            <a:ext cx="468313" cy="609600"/>
            <a:chOff x="240" y="1392"/>
            <a:chExt cx="295" cy="384"/>
          </a:xfrm>
        </p:grpSpPr>
        <p:grpSp>
          <p:nvGrpSpPr>
            <p:cNvPr id="17475" name="Group 67"/>
            <p:cNvGrpSpPr>
              <a:grpSpLocks/>
            </p:cNvGrpSpPr>
            <p:nvPr/>
          </p:nvGrpSpPr>
          <p:grpSpPr bwMode="auto">
            <a:xfrm>
              <a:off x="282" y="1530"/>
              <a:ext cx="198" cy="246"/>
              <a:chOff x="282" y="1530"/>
              <a:chExt cx="252" cy="300"/>
            </a:xfrm>
          </p:grpSpPr>
          <p:sp>
            <p:nvSpPr>
              <p:cNvPr id="17476" name="Rectangle 6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77" name="AutoShape 69"/>
              <p:cNvCxnSpPr>
                <a:cxnSpLocks noChangeShapeType="1"/>
                <a:stCxn id="17476" idx="0"/>
                <a:endCxn id="174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78" name="AutoShape 70"/>
              <p:cNvCxnSpPr>
                <a:cxnSpLocks noChangeShapeType="1"/>
                <a:stCxn id="17476" idx="1"/>
                <a:endCxn id="174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79" name="Line 7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0" name="Line 7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1" name="Line 7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82" name="Line 7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83" name="Text Box 7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84" name="Group 76"/>
          <p:cNvGrpSpPr>
            <a:grpSpLocks/>
          </p:cNvGrpSpPr>
          <p:nvPr/>
        </p:nvGrpSpPr>
        <p:grpSpPr bwMode="auto">
          <a:xfrm>
            <a:off x="8305801" y="1905000"/>
            <a:ext cx="468313" cy="609600"/>
            <a:chOff x="240" y="1392"/>
            <a:chExt cx="295" cy="384"/>
          </a:xfrm>
        </p:grpSpPr>
        <p:grpSp>
          <p:nvGrpSpPr>
            <p:cNvPr id="17485" name="Group 77"/>
            <p:cNvGrpSpPr>
              <a:grpSpLocks/>
            </p:cNvGrpSpPr>
            <p:nvPr/>
          </p:nvGrpSpPr>
          <p:grpSpPr bwMode="auto">
            <a:xfrm>
              <a:off x="282" y="1530"/>
              <a:ext cx="198" cy="246"/>
              <a:chOff x="282" y="1530"/>
              <a:chExt cx="252" cy="300"/>
            </a:xfrm>
          </p:grpSpPr>
          <p:sp>
            <p:nvSpPr>
              <p:cNvPr id="17486" name="Rectangle 7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87" name="AutoShape 79"/>
              <p:cNvCxnSpPr>
                <a:cxnSpLocks noChangeShapeType="1"/>
                <a:stCxn id="17486" idx="0"/>
                <a:endCxn id="1748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8" name="AutoShape 80"/>
              <p:cNvCxnSpPr>
                <a:cxnSpLocks noChangeShapeType="1"/>
                <a:stCxn id="17486" idx="1"/>
                <a:endCxn id="1748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89" name="Line 8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0" name="Line 8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1" name="Line 8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2" name="Line 8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93" name="Text Box 8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494" name="Group 86"/>
          <p:cNvGrpSpPr>
            <a:grpSpLocks/>
          </p:cNvGrpSpPr>
          <p:nvPr/>
        </p:nvGrpSpPr>
        <p:grpSpPr bwMode="auto">
          <a:xfrm>
            <a:off x="4038601" y="5257801"/>
            <a:ext cx="468313" cy="619125"/>
            <a:chOff x="1584" y="3552"/>
            <a:chExt cx="295" cy="390"/>
          </a:xfrm>
        </p:grpSpPr>
        <p:grpSp>
          <p:nvGrpSpPr>
            <p:cNvPr id="17495" name="Group 87"/>
            <p:cNvGrpSpPr>
              <a:grpSpLocks/>
            </p:cNvGrpSpPr>
            <p:nvPr/>
          </p:nvGrpSpPr>
          <p:grpSpPr bwMode="auto">
            <a:xfrm>
              <a:off x="1632" y="3696"/>
              <a:ext cx="198" cy="246"/>
              <a:chOff x="282" y="1530"/>
              <a:chExt cx="252" cy="300"/>
            </a:xfrm>
          </p:grpSpPr>
          <p:sp>
            <p:nvSpPr>
              <p:cNvPr id="17496" name="Rectangle 8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497" name="AutoShape 89"/>
              <p:cNvCxnSpPr>
                <a:cxnSpLocks noChangeShapeType="1"/>
                <a:stCxn id="17496" idx="0"/>
                <a:endCxn id="1749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98" name="AutoShape 90"/>
              <p:cNvCxnSpPr>
                <a:cxnSpLocks noChangeShapeType="1"/>
                <a:stCxn id="17496" idx="1"/>
                <a:endCxn id="1749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99" name="Line 9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0" name="Line 9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1" name="Line 9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02" name="Line 9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03" name="Text Box 95"/>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7504" name="Group 96"/>
          <p:cNvGrpSpPr>
            <a:grpSpLocks/>
          </p:cNvGrpSpPr>
          <p:nvPr/>
        </p:nvGrpSpPr>
        <p:grpSpPr bwMode="auto">
          <a:xfrm>
            <a:off x="8991601" y="4876800"/>
            <a:ext cx="468313" cy="609600"/>
            <a:chOff x="240" y="1392"/>
            <a:chExt cx="295" cy="384"/>
          </a:xfrm>
        </p:grpSpPr>
        <p:grpSp>
          <p:nvGrpSpPr>
            <p:cNvPr id="17505" name="Group 97"/>
            <p:cNvGrpSpPr>
              <a:grpSpLocks/>
            </p:cNvGrpSpPr>
            <p:nvPr/>
          </p:nvGrpSpPr>
          <p:grpSpPr bwMode="auto">
            <a:xfrm>
              <a:off x="282" y="1530"/>
              <a:ext cx="198" cy="246"/>
              <a:chOff x="282" y="1530"/>
              <a:chExt cx="252" cy="300"/>
            </a:xfrm>
          </p:grpSpPr>
          <p:sp>
            <p:nvSpPr>
              <p:cNvPr id="17506" name="Rectangle 9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07" name="AutoShape 99"/>
              <p:cNvCxnSpPr>
                <a:cxnSpLocks noChangeShapeType="1"/>
                <a:stCxn id="17506" idx="0"/>
                <a:endCxn id="1750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08" name="AutoShape 100"/>
              <p:cNvCxnSpPr>
                <a:cxnSpLocks noChangeShapeType="1"/>
                <a:stCxn id="17506" idx="1"/>
                <a:endCxn id="1750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09" name="Line 10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 name="Line 10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 name="Line 10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2" name="Line 10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13" name="Text Box 10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14" name="Group 106"/>
          <p:cNvGrpSpPr>
            <a:grpSpLocks/>
          </p:cNvGrpSpPr>
          <p:nvPr/>
        </p:nvGrpSpPr>
        <p:grpSpPr bwMode="auto">
          <a:xfrm>
            <a:off x="1828801" y="4419600"/>
            <a:ext cx="468313" cy="609600"/>
            <a:chOff x="240" y="1392"/>
            <a:chExt cx="295" cy="384"/>
          </a:xfrm>
        </p:grpSpPr>
        <p:grpSp>
          <p:nvGrpSpPr>
            <p:cNvPr id="17515" name="Group 107"/>
            <p:cNvGrpSpPr>
              <a:grpSpLocks/>
            </p:cNvGrpSpPr>
            <p:nvPr/>
          </p:nvGrpSpPr>
          <p:grpSpPr bwMode="auto">
            <a:xfrm>
              <a:off x="282" y="1530"/>
              <a:ext cx="198" cy="246"/>
              <a:chOff x="282" y="1530"/>
              <a:chExt cx="252" cy="300"/>
            </a:xfrm>
          </p:grpSpPr>
          <p:sp>
            <p:nvSpPr>
              <p:cNvPr id="17516" name="Rectangle 10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17" name="AutoShape 109"/>
              <p:cNvCxnSpPr>
                <a:cxnSpLocks noChangeShapeType="1"/>
                <a:stCxn id="17516" idx="0"/>
                <a:endCxn id="175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8" name="AutoShape 110"/>
              <p:cNvCxnSpPr>
                <a:cxnSpLocks noChangeShapeType="1"/>
                <a:stCxn id="17516" idx="1"/>
                <a:endCxn id="175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9" name="Line 11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0" name="Line 11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1" name="Line 11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22" name="Line 11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23" name="Text Box 11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24" name="Group 116"/>
          <p:cNvGrpSpPr>
            <a:grpSpLocks/>
          </p:cNvGrpSpPr>
          <p:nvPr/>
        </p:nvGrpSpPr>
        <p:grpSpPr bwMode="auto">
          <a:xfrm>
            <a:off x="4953001" y="3124200"/>
            <a:ext cx="468313" cy="609600"/>
            <a:chOff x="240" y="1392"/>
            <a:chExt cx="295" cy="384"/>
          </a:xfrm>
        </p:grpSpPr>
        <p:grpSp>
          <p:nvGrpSpPr>
            <p:cNvPr id="17525" name="Group 117"/>
            <p:cNvGrpSpPr>
              <a:grpSpLocks/>
            </p:cNvGrpSpPr>
            <p:nvPr/>
          </p:nvGrpSpPr>
          <p:grpSpPr bwMode="auto">
            <a:xfrm>
              <a:off x="282" y="1530"/>
              <a:ext cx="198" cy="246"/>
              <a:chOff x="282" y="1530"/>
              <a:chExt cx="252" cy="300"/>
            </a:xfrm>
          </p:grpSpPr>
          <p:sp>
            <p:nvSpPr>
              <p:cNvPr id="17526" name="Rectangle 11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27" name="AutoShape 119"/>
              <p:cNvCxnSpPr>
                <a:cxnSpLocks noChangeShapeType="1"/>
                <a:stCxn id="17526" idx="0"/>
                <a:endCxn id="1752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28" name="AutoShape 120"/>
              <p:cNvCxnSpPr>
                <a:cxnSpLocks noChangeShapeType="1"/>
                <a:stCxn id="17526" idx="1"/>
                <a:endCxn id="1752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29" name="Line 12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0" name="Line 12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1" name="Line 12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32" name="Line 12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33" name="Text Box 12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34" name="Group 126"/>
          <p:cNvGrpSpPr>
            <a:grpSpLocks/>
          </p:cNvGrpSpPr>
          <p:nvPr/>
        </p:nvGrpSpPr>
        <p:grpSpPr bwMode="auto">
          <a:xfrm>
            <a:off x="3657601" y="3657600"/>
            <a:ext cx="468313" cy="609600"/>
            <a:chOff x="240" y="1392"/>
            <a:chExt cx="295" cy="384"/>
          </a:xfrm>
        </p:grpSpPr>
        <p:grpSp>
          <p:nvGrpSpPr>
            <p:cNvPr id="17535" name="Group 127"/>
            <p:cNvGrpSpPr>
              <a:grpSpLocks/>
            </p:cNvGrpSpPr>
            <p:nvPr/>
          </p:nvGrpSpPr>
          <p:grpSpPr bwMode="auto">
            <a:xfrm>
              <a:off x="282" y="1530"/>
              <a:ext cx="198" cy="246"/>
              <a:chOff x="282" y="1530"/>
              <a:chExt cx="252" cy="300"/>
            </a:xfrm>
          </p:grpSpPr>
          <p:sp>
            <p:nvSpPr>
              <p:cNvPr id="17536" name="Rectangle 128"/>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37" name="AutoShape 129"/>
              <p:cNvCxnSpPr>
                <a:cxnSpLocks noChangeShapeType="1"/>
                <a:stCxn id="17536" idx="0"/>
                <a:endCxn id="1753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38" name="AutoShape 130"/>
              <p:cNvCxnSpPr>
                <a:cxnSpLocks noChangeShapeType="1"/>
                <a:stCxn id="17536" idx="1"/>
                <a:endCxn id="1753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39" name="Line 131"/>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0" name="Line 132"/>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1" name="Line 133"/>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2" name="Line 134"/>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543" name="Text Box 135"/>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7544" name="Group 136"/>
          <p:cNvGrpSpPr>
            <a:grpSpLocks/>
          </p:cNvGrpSpPr>
          <p:nvPr/>
        </p:nvGrpSpPr>
        <p:grpSpPr bwMode="auto">
          <a:xfrm>
            <a:off x="4953001" y="1752600"/>
            <a:ext cx="468313" cy="609600"/>
            <a:chOff x="2160" y="1344"/>
            <a:chExt cx="295" cy="384"/>
          </a:xfrm>
        </p:grpSpPr>
        <p:sp>
          <p:nvSpPr>
            <p:cNvPr id="17545" name="Rectangle 137"/>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7546" name="AutoShape 138"/>
            <p:cNvCxnSpPr>
              <a:cxnSpLocks noChangeShapeType="1"/>
              <a:stCxn id="17545" idx="0"/>
              <a:endCxn id="17545"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47" name="AutoShape 139"/>
            <p:cNvCxnSpPr>
              <a:cxnSpLocks noChangeShapeType="1"/>
              <a:stCxn id="17545" idx="1"/>
              <a:endCxn id="17545"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48" name="Line 140"/>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49" name="Line 141"/>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0" name="Line 142"/>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1" name="Line 143"/>
            <p:cNvSpPr>
              <a:spLocks noChangeShapeType="1"/>
            </p:cNvSpPr>
            <p:nvPr/>
          </p:nvSpPr>
          <p:spPr bwMode="auto">
            <a:xfrm>
              <a:off x="2207" y="168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52" name="Text Box 144"/>
            <p:cNvSpPr txBox="1">
              <a:spLocks noChangeArrowheads="1"/>
            </p:cNvSpPr>
            <p:nvPr/>
          </p:nvSpPr>
          <p:spPr bwMode="auto">
            <a:xfrm>
              <a:off x="2160" y="1344"/>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7553" name="Rectangle 145"/>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7554" name="Text Box 146"/>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36484448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81000"/>
            <a:ext cx="7772400" cy="1143000"/>
          </a:xfrm>
        </p:spPr>
        <p:txBody>
          <a:bodyPr/>
          <a:lstStyle/>
          <a:p>
            <a:pPr eaLnBrk="1" hangingPunct="1"/>
            <a:r>
              <a:rPr lang="en-US" altLang="en-US"/>
              <a:t>     DHT </a:t>
            </a:r>
          </a:p>
        </p:txBody>
      </p:sp>
      <p:sp>
        <p:nvSpPr>
          <p:cNvPr id="12291" name="Text Box 3"/>
          <p:cNvSpPr txBox="1">
            <a:spLocks noChangeArrowheads="1"/>
          </p:cNvSpPr>
          <p:nvPr/>
        </p:nvSpPr>
        <p:spPr bwMode="auto">
          <a:xfrm>
            <a:off x="2667000" y="3098801"/>
            <a:ext cx="6019800" cy="3968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Distributed hash table</a:t>
            </a:r>
          </a:p>
        </p:txBody>
      </p:sp>
      <p:sp>
        <p:nvSpPr>
          <p:cNvPr id="12292" name="Text Box 4"/>
          <p:cNvSpPr txBox="1">
            <a:spLocks noChangeArrowheads="1"/>
          </p:cNvSpPr>
          <p:nvPr/>
        </p:nvSpPr>
        <p:spPr bwMode="auto">
          <a:xfrm>
            <a:off x="2667000" y="2311401"/>
            <a:ext cx="6019800" cy="39687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Distributed application</a:t>
            </a:r>
          </a:p>
        </p:txBody>
      </p:sp>
      <p:sp>
        <p:nvSpPr>
          <p:cNvPr id="12293" name="Line 5"/>
          <p:cNvSpPr>
            <a:spLocks noChangeShapeType="1"/>
          </p:cNvSpPr>
          <p:nvPr/>
        </p:nvSpPr>
        <p:spPr bwMode="auto">
          <a:xfrm>
            <a:off x="41148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4" name="Line 6"/>
          <p:cNvSpPr>
            <a:spLocks noChangeShapeType="1"/>
          </p:cNvSpPr>
          <p:nvPr/>
        </p:nvSpPr>
        <p:spPr bwMode="auto">
          <a:xfrm>
            <a:off x="73914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5" name="Text Box 7"/>
          <p:cNvSpPr txBox="1">
            <a:spLocks noChangeArrowheads="1"/>
          </p:cNvSpPr>
          <p:nvPr/>
        </p:nvSpPr>
        <p:spPr bwMode="auto">
          <a:xfrm>
            <a:off x="5959476" y="2717801"/>
            <a:ext cx="1355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get (key)</a:t>
            </a:r>
          </a:p>
        </p:txBody>
      </p:sp>
      <p:sp>
        <p:nvSpPr>
          <p:cNvPr id="12296" name="Line 8"/>
          <p:cNvSpPr>
            <a:spLocks noChangeShapeType="1"/>
          </p:cNvSpPr>
          <p:nvPr/>
        </p:nvSpPr>
        <p:spPr bwMode="auto">
          <a:xfrm flipV="1">
            <a:off x="7772400" y="271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297" name="Text Box 9"/>
          <p:cNvSpPr txBox="1">
            <a:spLocks noChangeArrowheads="1"/>
          </p:cNvSpPr>
          <p:nvPr/>
        </p:nvSpPr>
        <p:spPr bwMode="auto">
          <a:xfrm>
            <a:off x="7848601" y="2701926"/>
            <a:ext cx="75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data</a:t>
            </a:r>
          </a:p>
        </p:txBody>
      </p:sp>
      <p:grpSp>
        <p:nvGrpSpPr>
          <p:cNvPr id="12298" name="Group 10"/>
          <p:cNvGrpSpPr>
            <a:grpSpLocks/>
          </p:cNvGrpSpPr>
          <p:nvPr/>
        </p:nvGrpSpPr>
        <p:grpSpPr bwMode="auto">
          <a:xfrm>
            <a:off x="2971800" y="4572000"/>
            <a:ext cx="5638800" cy="476250"/>
            <a:chOff x="1200" y="2292"/>
            <a:chExt cx="3552" cy="300"/>
          </a:xfrm>
        </p:grpSpPr>
        <p:sp>
          <p:nvSpPr>
            <p:cNvPr id="12308" name="Rectangle 11"/>
            <p:cNvSpPr>
              <a:spLocks noChangeArrowheads="1"/>
            </p:cNvSpPr>
            <p:nvPr/>
          </p:nvSpPr>
          <p:spPr bwMode="auto">
            <a:xfrm>
              <a:off x="1200"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09" name="Rectangle 12"/>
            <p:cNvSpPr>
              <a:spLocks noChangeArrowheads="1"/>
            </p:cNvSpPr>
            <p:nvPr/>
          </p:nvSpPr>
          <p:spPr bwMode="auto">
            <a:xfrm>
              <a:off x="2208"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10" name="Rectangle 13"/>
            <p:cNvSpPr>
              <a:spLocks noChangeArrowheads="1"/>
            </p:cNvSpPr>
            <p:nvPr/>
          </p:nvSpPr>
          <p:spPr bwMode="auto">
            <a:xfrm>
              <a:off x="3984" y="2336"/>
              <a:ext cx="768" cy="256"/>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0"/>
                </a:spcBef>
                <a:spcAft>
                  <a:spcPct val="0"/>
                </a:spcAft>
                <a:buClrTx/>
                <a:buSzTx/>
                <a:buNone/>
              </a:pPr>
              <a:r>
                <a:rPr lang="en-US" altLang="en-US" sz="2000" b="1" i="1">
                  <a:solidFill>
                    <a:srgbClr val="000000"/>
                  </a:solidFill>
                  <a:ea typeface="Gulim" pitchFamily="34" charset="-127"/>
                </a:rPr>
                <a:t>node</a:t>
              </a:r>
            </a:p>
          </p:txBody>
        </p:sp>
        <p:sp>
          <p:nvSpPr>
            <p:cNvPr id="12311" name="Text Box 14"/>
            <p:cNvSpPr txBox="1">
              <a:spLocks noChangeArrowheads="1"/>
            </p:cNvSpPr>
            <p:nvPr/>
          </p:nvSpPr>
          <p:spPr bwMode="auto">
            <a:xfrm>
              <a:off x="3264" y="2292"/>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a:t>
              </a:r>
            </a:p>
          </p:txBody>
        </p:sp>
      </p:grpSp>
      <p:sp>
        <p:nvSpPr>
          <p:cNvPr id="12299" name="Text Box 15"/>
          <p:cNvSpPr txBox="1">
            <a:spLocks noChangeArrowheads="1"/>
          </p:cNvSpPr>
          <p:nvPr/>
        </p:nvSpPr>
        <p:spPr bwMode="auto">
          <a:xfrm>
            <a:off x="2022476" y="2727326"/>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put(key, data)</a:t>
            </a:r>
          </a:p>
        </p:txBody>
      </p:sp>
      <p:sp>
        <p:nvSpPr>
          <p:cNvPr id="12300" name="Text Box 16"/>
          <p:cNvSpPr txBox="1">
            <a:spLocks noChangeArrowheads="1"/>
          </p:cNvSpPr>
          <p:nvPr/>
        </p:nvSpPr>
        <p:spPr bwMode="auto">
          <a:xfrm>
            <a:off x="2667000" y="3886201"/>
            <a:ext cx="6019800" cy="396875"/>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0" fontAlgn="base" hangingPunct="0">
              <a:spcBef>
                <a:spcPct val="50000"/>
              </a:spcBef>
              <a:spcAft>
                <a:spcPct val="0"/>
              </a:spcAft>
              <a:buClrTx/>
              <a:buSzTx/>
              <a:buNone/>
            </a:pPr>
            <a:r>
              <a:rPr lang="en-US" altLang="en-US" sz="2000" b="1" i="1">
                <a:solidFill>
                  <a:srgbClr val="000000"/>
                </a:solidFill>
                <a:ea typeface="Gulim" pitchFamily="34" charset="-127"/>
              </a:rPr>
              <a:t>Lookup service</a:t>
            </a:r>
          </a:p>
        </p:txBody>
      </p:sp>
      <p:sp>
        <p:nvSpPr>
          <p:cNvPr id="12301" name="Line 17"/>
          <p:cNvSpPr>
            <a:spLocks noChangeShapeType="1"/>
          </p:cNvSpPr>
          <p:nvPr/>
        </p:nvSpPr>
        <p:spPr bwMode="auto">
          <a:xfrm>
            <a:off x="5334000" y="3479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302" name="Text Box 18"/>
          <p:cNvSpPr txBox="1">
            <a:spLocks noChangeArrowheads="1"/>
          </p:cNvSpPr>
          <p:nvPr/>
        </p:nvSpPr>
        <p:spPr bwMode="auto">
          <a:xfrm>
            <a:off x="3527426" y="3489326"/>
            <a:ext cx="173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lookup(key)</a:t>
            </a:r>
          </a:p>
        </p:txBody>
      </p:sp>
      <p:sp>
        <p:nvSpPr>
          <p:cNvPr id="12303" name="Line 19"/>
          <p:cNvSpPr>
            <a:spLocks noChangeShapeType="1"/>
          </p:cNvSpPr>
          <p:nvPr/>
        </p:nvSpPr>
        <p:spPr bwMode="auto">
          <a:xfrm flipV="1">
            <a:off x="5791200" y="3505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defTabSz="914400" eaLnBrk="0" fontAlgn="base" hangingPunct="0">
              <a:spcBef>
                <a:spcPct val="0"/>
              </a:spcBef>
              <a:spcAft>
                <a:spcPct val="0"/>
              </a:spcAft>
            </a:pPr>
            <a:endParaRPr lang="en-US">
              <a:solidFill>
                <a:srgbClr val="000000"/>
              </a:solidFill>
              <a:latin typeface="Tahoma" panose="020B0604030504040204" pitchFamily="34" charset="0"/>
              <a:ea typeface="Gulim" pitchFamily="34" charset="-127"/>
            </a:endParaRPr>
          </a:p>
        </p:txBody>
      </p:sp>
      <p:sp>
        <p:nvSpPr>
          <p:cNvPr id="12304" name="Text Box 20"/>
          <p:cNvSpPr txBox="1">
            <a:spLocks noChangeArrowheads="1"/>
          </p:cNvSpPr>
          <p:nvPr/>
        </p:nvSpPr>
        <p:spPr bwMode="auto">
          <a:xfrm>
            <a:off x="5867401" y="3489326"/>
            <a:ext cx="224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000" b="1" i="1">
                <a:solidFill>
                  <a:srgbClr val="000000"/>
                </a:solidFill>
                <a:ea typeface="Gulim" pitchFamily="34" charset="-127"/>
              </a:rPr>
              <a:t>node IP address</a:t>
            </a:r>
          </a:p>
        </p:txBody>
      </p:sp>
      <p:sp>
        <p:nvSpPr>
          <p:cNvPr id="12305" name="Text Box 21"/>
          <p:cNvSpPr txBox="1">
            <a:spLocks noChangeArrowheads="1"/>
          </p:cNvSpPr>
          <p:nvPr/>
        </p:nvSpPr>
        <p:spPr bwMode="auto">
          <a:xfrm>
            <a:off x="2286000" y="5257801"/>
            <a:ext cx="69598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FontTx/>
              <a:buChar char="•"/>
            </a:pPr>
            <a:r>
              <a:rPr lang="en-US" altLang="en-US" sz="2400">
                <a:solidFill>
                  <a:srgbClr val="000000"/>
                </a:solidFill>
                <a:ea typeface="Gulim" pitchFamily="34" charset="-127"/>
              </a:rPr>
              <a:t> Application may be distributed over many nodes</a:t>
            </a:r>
          </a:p>
          <a:p>
            <a:pPr defTabSz="914400" eaLnBrk="0" fontAlgn="base" hangingPunct="0">
              <a:spcBef>
                <a:spcPct val="0"/>
              </a:spcBef>
              <a:spcAft>
                <a:spcPct val="0"/>
              </a:spcAft>
              <a:buClrTx/>
              <a:buSzTx/>
              <a:buFontTx/>
              <a:buChar char="•"/>
            </a:pPr>
            <a:r>
              <a:rPr lang="en-US" altLang="en-US" sz="2400">
                <a:solidFill>
                  <a:srgbClr val="000000"/>
                </a:solidFill>
                <a:ea typeface="Gulim" pitchFamily="34" charset="-127"/>
              </a:rPr>
              <a:t> DHT distributes data storage over many nodes</a:t>
            </a:r>
          </a:p>
        </p:txBody>
      </p:sp>
      <p:sp>
        <p:nvSpPr>
          <p:cNvPr id="12306" name="Text Box 23"/>
          <p:cNvSpPr txBox="1">
            <a:spLocks noChangeArrowheads="1"/>
          </p:cNvSpPr>
          <p:nvPr/>
        </p:nvSpPr>
        <p:spPr bwMode="auto">
          <a:xfrm>
            <a:off x="8763001" y="308133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400">
                <a:solidFill>
                  <a:srgbClr val="000000"/>
                </a:solidFill>
                <a:ea typeface="Gulim" pitchFamily="34" charset="-127"/>
              </a:rPr>
              <a:t>(DHash)</a:t>
            </a:r>
          </a:p>
        </p:txBody>
      </p:sp>
      <p:sp>
        <p:nvSpPr>
          <p:cNvPr id="12307" name="Text Box 24"/>
          <p:cNvSpPr txBox="1">
            <a:spLocks noChangeArrowheads="1"/>
          </p:cNvSpPr>
          <p:nvPr/>
        </p:nvSpPr>
        <p:spPr bwMode="auto">
          <a:xfrm>
            <a:off x="8763000" y="3810000"/>
            <a:ext cx="1214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0" fontAlgn="base" hangingPunct="0">
              <a:spcBef>
                <a:spcPct val="0"/>
              </a:spcBef>
              <a:spcAft>
                <a:spcPct val="0"/>
              </a:spcAft>
              <a:buClrTx/>
              <a:buSzTx/>
              <a:buNone/>
            </a:pPr>
            <a:r>
              <a:rPr lang="en-US" altLang="en-US" sz="2400">
                <a:solidFill>
                  <a:srgbClr val="000000"/>
                </a:solidFill>
                <a:ea typeface="Gulim" pitchFamily="34" charset="-127"/>
              </a:rPr>
              <a:t>(Chord)</a:t>
            </a:r>
          </a:p>
        </p:txBody>
      </p:sp>
    </p:spTree>
    <p:extLst>
      <p:ext uri="{BB962C8B-B14F-4D97-AF65-F5344CB8AC3E}">
        <p14:creationId xmlns:p14="http://schemas.microsoft.com/office/powerpoint/2010/main" val="6430881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rmAutofit/>
          </a:bodyPr>
          <a:lstStyle/>
          <a:p>
            <a:r>
              <a:rPr lang="en-US" sz="2400" dirty="0"/>
              <a:t>Digital signatures provide a means of associating a message with an entity from which the message has been originated. </a:t>
            </a:r>
          </a:p>
          <a:p>
            <a:r>
              <a:rPr lang="en-US" sz="2400" dirty="0"/>
              <a:t>Digital signatures are used to provide data origin authentication and non- repudiation.</a:t>
            </a:r>
          </a:p>
          <a:p>
            <a:r>
              <a:rPr lang="en-US" sz="2400" dirty="0"/>
              <a:t> They are calculated in two steps.</a:t>
            </a:r>
          </a:p>
        </p:txBody>
      </p:sp>
    </p:spTree>
    <p:extLst>
      <p:ext uri="{BB962C8B-B14F-4D97-AF65-F5344CB8AC3E}">
        <p14:creationId xmlns:p14="http://schemas.microsoft.com/office/powerpoint/2010/main" val="41920119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Autofit/>
          </a:bodyPr>
          <a:lstStyle/>
          <a:p>
            <a:r>
              <a:rPr lang="en-US" sz="2400" dirty="0"/>
              <a:t>Calculate the hash value of the data packet.</a:t>
            </a:r>
          </a:p>
          <a:p>
            <a:pPr lvl="1"/>
            <a:r>
              <a:rPr lang="en-US" sz="2400" dirty="0"/>
              <a:t> This will provide the data integrity guarantee as hash can be computed at the receiver's end again and matched with the original hash to check whether the data has been modified in transit.</a:t>
            </a:r>
          </a:p>
          <a:p>
            <a:pPr lvl="1"/>
            <a:r>
              <a:rPr lang="en-US" sz="2400" dirty="0"/>
              <a:t> Message signing can work without hashing the data first, but is not considered secure.</a:t>
            </a:r>
          </a:p>
          <a:p>
            <a:r>
              <a:rPr lang="en-US" sz="2400" dirty="0"/>
              <a:t>Signs the hash value with the signer's private key. </a:t>
            </a:r>
          </a:p>
          <a:p>
            <a:pPr lvl="1"/>
            <a:r>
              <a:rPr lang="en-US" sz="2400" dirty="0"/>
              <a:t>As only the singer has the private key, the authenticity of the signature and the signed data is ensured.</a:t>
            </a:r>
          </a:p>
        </p:txBody>
      </p:sp>
    </p:spTree>
    <p:extLst>
      <p:ext uri="{BB962C8B-B14F-4D97-AF65-F5344CB8AC3E}">
        <p14:creationId xmlns:p14="http://schemas.microsoft.com/office/powerpoint/2010/main" val="1975580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1395663" y="1820779"/>
            <a:ext cx="9555496" cy="3777622"/>
          </a:xfrm>
        </p:spPr>
        <p:txBody>
          <a:bodyPr>
            <a:noAutofit/>
          </a:bodyPr>
          <a:lstStyle/>
          <a:p>
            <a:r>
              <a:rPr lang="en-US" sz="2000" dirty="0"/>
              <a:t>Digital signatures have some important properties, such as </a:t>
            </a:r>
          </a:p>
          <a:p>
            <a:pPr lvl="1"/>
            <a:r>
              <a:rPr lang="en-US" sz="2000" dirty="0"/>
              <a:t>Authenticity</a:t>
            </a:r>
          </a:p>
          <a:p>
            <a:pPr lvl="1"/>
            <a:r>
              <a:rPr lang="en-US" sz="2000" dirty="0" err="1"/>
              <a:t>unforgeability</a:t>
            </a:r>
            <a:r>
              <a:rPr lang="en-US" sz="2000" dirty="0"/>
              <a:t>,</a:t>
            </a:r>
          </a:p>
          <a:p>
            <a:pPr lvl="1"/>
            <a:r>
              <a:rPr lang="en-US" sz="2000" dirty="0" err="1"/>
              <a:t>nonreusability</a:t>
            </a:r>
            <a:r>
              <a:rPr lang="en-US" sz="2000" dirty="0"/>
              <a:t>. </a:t>
            </a:r>
          </a:p>
          <a:p>
            <a:r>
              <a:rPr lang="en-US" sz="2000" b="1" dirty="0"/>
              <a:t>Authenticity</a:t>
            </a:r>
            <a:r>
              <a:rPr lang="en-US" sz="2000" dirty="0"/>
              <a:t> means that the digital signatures are verifiable by a receiving party.</a:t>
            </a:r>
          </a:p>
          <a:p>
            <a:r>
              <a:rPr lang="en-US" sz="2000" b="1" dirty="0" err="1"/>
              <a:t>Unforgeability</a:t>
            </a:r>
            <a:r>
              <a:rPr lang="en-US" sz="2000" dirty="0"/>
              <a:t> property ensures that only the sender of the message is able to use the signing functionality using the private key. </a:t>
            </a:r>
          </a:p>
          <a:p>
            <a:pPr lvl="1"/>
            <a:r>
              <a:rPr lang="en-US" sz="2000" dirty="0"/>
              <a:t>no one else should be able to produce the signed message that has been produced by the legitimate sender. </a:t>
            </a:r>
          </a:p>
          <a:p>
            <a:r>
              <a:rPr lang="en-US" sz="2000" b="1" dirty="0" err="1"/>
              <a:t>Nonreusability</a:t>
            </a:r>
            <a:r>
              <a:rPr lang="en-US" sz="2000" b="1" dirty="0"/>
              <a:t> </a:t>
            </a:r>
            <a:r>
              <a:rPr lang="en-US" sz="2000" dirty="0"/>
              <a:t>means that the digital signature cannot be separated from a message and used for another message again.</a:t>
            </a:r>
          </a:p>
        </p:txBody>
      </p:sp>
    </p:spTree>
    <p:extLst>
      <p:ext uri="{BB962C8B-B14F-4D97-AF65-F5344CB8AC3E}">
        <p14:creationId xmlns:p14="http://schemas.microsoft.com/office/powerpoint/2010/main" val="30937694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70414" y="922248"/>
            <a:ext cx="9118165" cy="5141668"/>
          </a:xfrm>
          <a:prstGeom prst="rect">
            <a:avLst/>
          </a:prstGeom>
        </p:spPr>
      </p:pic>
    </p:spTree>
    <p:extLst>
      <p:ext uri="{BB962C8B-B14F-4D97-AF65-F5344CB8AC3E}">
        <p14:creationId xmlns:p14="http://schemas.microsoft.com/office/powerpoint/2010/main" val="20500376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a:xfrm>
            <a:off x="1925053" y="2045368"/>
            <a:ext cx="9579559" cy="4523874"/>
          </a:xfrm>
        </p:spPr>
        <p:txBody>
          <a:bodyPr>
            <a:normAutofit lnSpcReduction="10000"/>
          </a:bodyPr>
          <a:lstStyle/>
          <a:p>
            <a:r>
              <a:rPr lang="en-US" sz="2000" dirty="0"/>
              <a:t>If a sender wants to send an authenticated message to a receiver, there are two methods that can be used.</a:t>
            </a:r>
          </a:p>
          <a:p>
            <a:r>
              <a:rPr lang="en-US" sz="2000" dirty="0"/>
              <a:t> These two approaches to use digital signatures with encryption are</a:t>
            </a:r>
          </a:p>
          <a:p>
            <a:r>
              <a:rPr lang="en-US" sz="2000" b="1" dirty="0"/>
              <a:t>Sign then encrypt</a:t>
            </a:r>
          </a:p>
          <a:p>
            <a:pPr lvl="1"/>
            <a:r>
              <a:rPr lang="en-US" sz="2000" dirty="0"/>
              <a:t>In this approach, the sender digitally signs the data using the private key, appends the signature to the data, </a:t>
            </a:r>
          </a:p>
          <a:p>
            <a:pPr lvl="1"/>
            <a:r>
              <a:rPr lang="en-US" sz="2000" dirty="0"/>
              <a:t>Then encrypts the data and the digital signature using the receiver's public key.</a:t>
            </a:r>
          </a:p>
          <a:p>
            <a:r>
              <a:rPr lang="en-US" sz="2000" b="1" dirty="0"/>
              <a:t>Encrypt then sign</a:t>
            </a:r>
          </a:p>
          <a:p>
            <a:pPr lvl="1"/>
            <a:r>
              <a:rPr lang="en-US" sz="2000" dirty="0"/>
              <a:t>In this approach, the sender encrypts the data using the receiver's public key </a:t>
            </a:r>
          </a:p>
          <a:p>
            <a:pPr lvl="1"/>
            <a:r>
              <a:rPr lang="en-US" sz="2000" dirty="0"/>
              <a:t>Then digitally signs the encrypted data.</a:t>
            </a:r>
          </a:p>
          <a:p>
            <a:endParaRPr lang="en-US" dirty="0"/>
          </a:p>
        </p:txBody>
      </p:sp>
    </p:spTree>
    <p:extLst>
      <p:ext uri="{BB962C8B-B14F-4D97-AF65-F5344CB8AC3E}">
        <p14:creationId xmlns:p14="http://schemas.microsoft.com/office/powerpoint/2010/main" val="10023726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signatures</a:t>
            </a:r>
          </a:p>
        </p:txBody>
      </p:sp>
      <p:sp>
        <p:nvSpPr>
          <p:cNvPr id="3" name="Content Placeholder 2"/>
          <p:cNvSpPr>
            <a:spLocks noGrp="1"/>
          </p:cNvSpPr>
          <p:nvPr>
            <p:ph idx="1"/>
          </p:nvPr>
        </p:nvSpPr>
        <p:spPr/>
        <p:txBody>
          <a:bodyPr>
            <a:normAutofit/>
          </a:bodyPr>
          <a:lstStyle/>
          <a:p>
            <a:r>
              <a:rPr lang="en-US" sz="2400" dirty="0"/>
              <a:t>In practice, a digital certificate that contains the digital signature is issued by a </a:t>
            </a:r>
            <a:r>
              <a:rPr lang="en-US" sz="2400" b="1" dirty="0"/>
              <a:t>certificate authority </a:t>
            </a:r>
            <a:r>
              <a:rPr lang="en-US" sz="2400" dirty="0"/>
              <a:t>(</a:t>
            </a:r>
            <a:r>
              <a:rPr lang="en-US" sz="2400" b="1" dirty="0"/>
              <a:t>CA</a:t>
            </a:r>
            <a:r>
              <a:rPr lang="en-US" sz="2400" dirty="0"/>
              <a:t>) that associates a public key with an identity.</a:t>
            </a:r>
          </a:p>
          <a:p>
            <a:r>
              <a:rPr lang="en-US" sz="2400" dirty="0"/>
              <a:t>Various schemes, such as RSA, Digital Signature Algorithm, and Elliptic Curve Digital Signature Algorithm-based digital signature schemes are used in practice. </a:t>
            </a:r>
          </a:p>
          <a:p>
            <a:r>
              <a:rPr lang="en-US" sz="2400" dirty="0"/>
              <a:t>RSA is the most commonly used; </a:t>
            </a:r>
          </a:p>
          <a:p>
            <a:r>
              <a:rPr lang="en-US" sz="2400" dirty="0"/>
              <a:t>With the traction of elliptic curve cryptography, ECDSA-based schemes are also becoming quite popular.</a:t>
            </a:r>
          </a:p>
        </p:txBody>
      </p:sp>
    </p:spTree>
    <p:extLst>
      <p:ext uri="{BB962C8B-B14F-4D97-AF65-F5344CB8AC3E}">
        <p14:creationId xmlns:p14="http://schemas.microsoft.com/office/powerpoint/2010/main" val="50577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B076-437C-4DC0-9B90-470D0E2FB592}"/>
              </a:ext>
            </a:extLst>
          </p:cNvPr>
          <p:cNvSpPr>
            <a:spLocks noGrp="1"/>
          </p:cNvSpPr>
          <p:nvPr>
            <p:ph type="title"/>
          </p:nvPr>
        </p:nvSpPr>
        <p:spPr>
          <a:xfrm>
            <a:off x="1882836" y="147031"/>
            <a:ext cx="8911687" cy="1280890"/>
          </a:xfrm>
        </p:spPr>
        <p:txBody>
          <a:bodyPr/>
          <a:lstStyle/>
          <a:p>
            <a:r>
              <a:rPr lang="en-US" dirty="0"/>
              <a:t>Block cipher encryption modes</a:t>
            </a:r>
          </a:p>
        </p:txBody>
      </p:sp>
      <p:sp>
        <p:nvSpPr>
          <p:cNvPr id="3" name="Content Placeholder 2">
            <a:extLst>
              <a:ext uri="{FF2B5EF4-FFF2-40B4-BE49-F238E27FC236}">
                <a16:creationId xmlns:a16="http://schemas.microsoft.com/office/drawing/2014/main" id="{3A8B45AD-FC69-43A3-BF0E-65DE345D183C}"/>
              </a:ext>
            </a:extLst>
          </p:cNvPr>
          <p:cNvSpPr>
            <a:spLocks noGrp="1"/>
          </p:cNvSpPr>
          <p:nvPr>
            <p:ph idx="1"/>
          </p:nvPr>
        </p:nvSpPr>
        <p:spPr>
          <a:xfrm>
            <a:off x="1638297" y="990598"/>
            <a:ext cx="9718816" cy="5595731"/>
          </a:xfrm>
        </p:spPr>
        <p:txBody>
          <a:bodyPr>
            <a:normAutofit fontScale="92500" lnSpcReduction="20000"/>
          </a:bodyPr>
          <a:lstStyle/>
          <a:p>
            <a:r>
              <a:rPr lang="en-US" sz="2800" b="1" dirty="0"/>
              <a:t>Block encryption mode</a:t>
            </a:r>
          </a:p>
          <a:p>
            <a:pPr lvl="1"/>
            <a:r>
              <a:rPr lang="en-US" sz="2400" dirty="0"/>
              <a:t>In this mode, plaintext is divided into blocks of fixed length depending on the type of cipher used and then the encryption function is applied on each block.</a:t>
            </a:r>
          </a:p>
          <a:p>
            <a:r>
              <a:rPr lang="en-US" sz="2800" b="1" dirty="0"/>
              <a:t>Keystream generation modes</a:t>
            </a:r>
          </a:p>
          <a:p>
            <a:pPr lvl="1"/>
            <a:r>
              <a:rPr lang="en-US" sz="2400" dirty="0"/>
              <a:t>In this mode, the encryption function generates a keystream that is then XORed with the plaintext stream in order to achieve encryption.</a:t>
            </a:r>
          </a:p>
          <a:p>
            <a:r>
              <a:rPr lang="en-US" sz="2800" b="1" dirty="0"/>
              <a:t>Message authentication modes</a:t>
            </a:r>
          </a:p>
          <a:p>
            <a:pPr lvl="1"/>
            <a:r>
              <a:rPr lang="en-US" sz="2400" dirty="0"/>
              <a:t>In this mode, a message authentication code is computed as a result of an encryption function. </a:t>
            </a:r>
          </a:p>
          <a:p>
            <a:pPr lvl="1"/>
            <a:r>
              <a:rPr lang="en-US" sz="2400" dirty="0"/>
              <a:t>MAC is basically a cryptographic checksum that provides an integrity service. </a:t>
            </a:r>
          </a:p>
          <a:p>
            <a:pPr lvl="1"/>
            <a:r>
              <a:rPr lang="en-US" sz="2400" dirty="0"/>
              <a:t>The most common method to generate MAC using block ciphers is CBC-MAC, where some part of the last block of the chain is used as a MAC.</a:t>
            </a:r>
          </a:p>
        </p:txBody>
      </p:sp>
    </p:spTree>
    <p:extLst>
      <p:ext uri="{BB962C8B-B14F-4D97-AF65-F5344CB8AC3E}">
        <p14:creationId xmlns:p14="http://schemas.microsoft.com/office/powerpoint/2010/main" val="7489734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 diagram depicting the process of creating and verifying a digital signature based on a trapdoor permutation.">
            <a:hlinkClick r:id="rId2" tooltip="&quot;A diagram depicting the process of creating and verifying a digital signature based on a trapdoor permutation.&quo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819400" y="762000"/>
            <a:ext cx="6477000" cy="5486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09115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Fully </a:t>
            </a:r>
            <a:r>
              <a:rPr lang="en-US" dirty="0" err="1"/>
              <a:t>Homomorphic</a:t>
            </a:r>
            <a:r>
              <a:rPr lang="en-US" dirty="0"/>
              <a:t> Encryption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8672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p:txBody>
          <a:bodyPr/>
          <a:lstStyle/>
          <a:p>
            <a:r>
              <a:rPr lang="en-US" b="1" dirty="0"/>
              <a:t>The goal</a:t>
            </a:r>
          </a:p>
        </p:txBody>
      </p:sp>
      <p:sp>
        <p:nvSpPr>
          <p:cNvPr id="1680389" name="Rectangle 5"/>
          <p:cNvSpPr>
            <a:spLocks noChangeArrowheads="1"/>
          </p:cNvSpPr>
          <p:nvPr/>
        </p:nvSpPr>
        <p:spPr bwMode="auto">
          <a:xfrm>
            <a:off x="2743200" y="2514600"/>
            <a:ext cx="6934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3600" dirty="0">
                <a:solidFill>
                  <a:srgbClr val="0000CC"/>
                </a:solidFill>
                <a:cs typeface="Arial" charset="0"/>
              </a:rPr>
              <a:t>Delegate</a:t>
            </a:r>
            <a:r>
              <a:rPr lang="en-US" sz="3600" b="1" dirty="0">
                <a:solidFill>
                  <a:srgbClr val="0000CC"/>
                </a:solidFill>
                <a:cs typeface="Arial" charset="0"/>
              </a:rPr>
              <a:t> processing </a:t>
            </a:r>
            <a:r>
              <a:rPr lang="en-US" sz="3600" dirty="0">
                <a:solidFill>
                  <a:srgbClr val="0000CC"/>
                </a:solidFill>
                <a:cs typeface="Arial" charset="0"/>
              </a:rPr>
              <a:t>of data</a:t>
            </a:r>
          </a:p>
        </p:txBody>
      </p:sp>
      <p:sp>
        <p:nvSpPr>
          <p:cNvPr id="1680390" name="Rectangle 6"/>
          <p:cNvSpPr>
            <a:spLocks noChangeArrowheads="1"/>
          </p:cNvSpPr>
          <p:nvPr/>
        </p:nvSpPr>
        <p:spPr bwMode="auto">
          <a:xfrm>
            <a:off x="2590800" y="3276600"/>
            <a:ext cx="73914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3600" dirty="0">
                <a:solidFill>
                  <a:srgbClr val="FF0000"/>
                </a:solidFill>
                <a:cs typeface="Arial" charset="0"/>
              </a:rPr>
              <a:t>without giving away </a:t>
            </a:r>
            <a:r>
              <a:rPr lang="en-US" sz="3600" b="1" dirty="0">
                <a:solidFill>
                  <a:srgbClr val="FF0000"/>
                </a:solidFill>
                <a:cs typeface="Arial" charset="0"/>
              </a:rPr>
              <a:t>access </a:t>
            </a:r>
            <a:r>
              <a:rPr lang="en-US" sz="3600" dirty="0">
                <a:solidFill>
                  <a:srgbClr val="FF0000"/>
                </a:solidFill>
                <a:cs typeface="Arial" charset="0"/>
              </a:rPr>
              <a:t>to it</a:t>
            </a:r>
          </a:p>
        </p:txBody>
      </p:sp>
      <p:sp>
        <p:nvSpPr>
          <p:cNvPr id="2" name="Slide Number Placeholder 1"/>
          <p:cNvSpPr>
            <a:spLocks noGrp="1"/>
          </p:cNvSpPr>
          <p:nvPr>
            <p:ph type="sldNum" sz="quarter" idx="12"/>
          </p:nvPr>
        </p:nvSpPr>
        <p:spPr/>
        <p:txBody>
          <a:bodyPr/>
          <a:lstStyle/>
          <a:p>
            <a:pPr>
              <a:defRPr/>
            </a:pPr>
            <a:fld id="{646370EA-71B9-45F2-AD92-EB50100A6466}" type="slidenum">
              <a:rPr lang="en-US" smtClean="0">
                <a:solidFill>
                  <a:srgbClr val="000000"/>
                </a:solidFill>
              </a:rPr>
              <a:pPr>
                <a:defRPr/>
              </a:pPr>
              <a:t>112</a:t>
            </a:fld>
            <a:r>
              <a:rPr lang="en-US" dirty="0">
                <a:solidFill>
                  <a:srgbClr val="000000"/>
                </a:solidFill>
              </a:rPr>
              <a:t> of 32</a:t>
            </a:r>
          </a:p>
        </p:txBody>
      </p:sp>
    </p:spTree>
    <p:custDataLst>
      <p:tags r:id="rId1"/>
    </p:custDataLst>
    <p:extLst>
      <p:ext uri="{BB962C8B-B14F-4D97-AF65-F5344CB8AC3E}">
        <p14:creationId xmlns:p14="http://schemas.microsoft.com/office/powerpoint/2010/main" val="251619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80386"/>
                                        </p:tgtEl>
                                        <p:attrNameLst>
                                          <p:attrName>style.visibility</p:attrName>
                                        </p:attrNameLst>
                                      </p:cBhvr>
                                      <p:to>
                                        <p:strVal val="visible"/>
                                      </p:to>
                                    </p:set>
                                    <p:animEffect transition="in" filter="fade">
                                      <p:cBhvr>
                                        <p:cTn id="7" dur="500"/>
                                        <p:tgtEl>
                                          <p:spTgt spid="16803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0389"/>
                                        </p:tgtEl>
                                        <p:attrNameLst>
                                          <p:attrName>style.visibility</p:attrName>
                                        </p:attrNameLst>
                                      </p:cBhvr>
                                      <p:to>
                                        <p:strVal val="visible"/>
                                      </p:to>
                                    </p:set>
                                    <p:animEffect transition="in" filter="fade">
                                      <p:cBhvr>
                                        <p:cTn id="10" dur="500"/>
                                        <p:tgtEl>
                                          <p:spTgt spid="16803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80390"/>
                                        </p:tgtEl>
                                        <p:attrNameLst>
                                          <p:attrName>style.visibility</p:attrName>
                                        </p:attrNameLst>
                                      </p:cBhvr>
                                      <p:to>
                                        <p:strVal val="visible"/>
                                      </p:to>
                                    </p:set>
                                    <p:animEffect transition="in" filter="fade">
                                      <p:cBhvr>
                                        <p:cTn id="13" dur="500"/>
                                        <p:tgtEl>
                                          <p:spTgt spid="1680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6" grpId="0"/>
      <p:bldP spid="1680389" grpId="0"/>
      <p:bldP spid="168039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Example 1: Private              Search</a:t>
            </a:r>
          </a:p>
        </p:txBody>
      </p:sp>
      <p:sp>
        <p:nvSpPr>
          <p:cNvPr id="6147" name="Rectangle 3"/>
          <p:cNvSpPr>
            <a:spLocks noChangeArrowheads="1"/>
          </p:cNvSpPr>
          <p:nvPr/>
        </p:nvSpPr>
        <p:spPr bwMode="auto">
          <a:xfrm>
            <a:off x="3505200" y="1447800"/>
            <a:ext cx="5410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0000CC"/>
                </a:solidFill>
                <a:cs typeface="Arial" charset="0"/>
              </a:rPr>
              <a:t>Delegate PROCESSING of data</a:t>
            </a:r>
          </a:p>
        </p:txBody>
      </p:sp>
      <p:sp>
        <p:nvSpPr>
          <p:cNvPr id="6148" name="Rectangle 4"/>
          <p:cNvSpPr>
            <a:spLocks noChangeArrowheads="1"/>
          </p:cNvSpPr>
          <p:nvPr/>
        </p:nvSpPr>
        <p:spPr bwMode="auto">
          <a:xfrm>
            <a:off x="3352800" y="1981200"/>
            <a:ext cx="56388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FF0000"/>
                </a:solidFill>
                <a:cs typeface="Arial" charset="0"/>
              </a:rPr>
              <a:t>without giving away ACCESS to it</a:t>
            </a:r>
          </a:p>
        </p:txBody>
      </p:sp>
      <p:sp>
        <p:nvSpPr>
          <p:cNvPr id="6149" name="Rectangle 5"/>
          <p:cNvSpPr>
            <a:spLocks noChangeArrowheads="1"/>
          </p:cNvSpPr>
          <p:nvPr/>
        </p:nvSpPr>
        <p:spPr bwMode="auto">
          <a:xfrm>
            <a:off x="2895600" y="1447800"/>
            <a:ext cx="6400800" cy="1447800"/>
          </a:xfrm>
          <a:prstGeom prst="rect">
            <a:avLst/>
          </a:prstGeom>
          <a:solidFill>
            <a:srgbClr val="FFFF99">
              <a:alpha val="2509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endParaRPr lang="en-US">
              <a:solidFill>
                <a:srgbClr val="000000"/>
              </a:solidFill>
            </a:endParaRPr>
          </a:p>
        </p:txBody>
      </p:sp>
      <p:sp>
        <p:nvSpPr>
          <p:cNvPr id="1682438" name="Rectangle 6"/>
          <p:cNvSpPr>
            <a:spLocks noChangeArrowheads="1"/>
          </p:cNvSpPr>
          <p:nvPr/>
        </p:nvSpPr>
        <p:spPr bwMode="auto">
          <a:xfrm>
            <a:off x="2362200" y="3048000"/>
            <a:ext cx="91440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Char char="►"/>
            </a:pPr>
            <a:r>
              <a:rPr lang="en-US">
                <a:solidFill>
                  <a:srgbClr val="000000"/>
                </a:solidFill>
                <a:cs typeface="Arial" charset="0"/>
              </a:rPr>
              <a:t> </a:t>
            </a:r>
            <a:r>
              <a:rPr lang="en-US" b="1">
                <a:solidFill>
                  <a:srgbClr val="000000"/>
                </a:solidFill>
                <a:cs typeface="Arial" charset="0"/>
              </a:rPr>
              <a:t>You:</a:t>
            </a:r>
            <a:r>
              <a:rPr lang="en-US">
                <a:solidFill>
                  <a:srgbClr val="000000"/>
                </a:solidFill>
                <a:cs typeface="Arial" charset="0"/>
              </a:rPr>
              <a:t> Encrypt the query, send to Google</a:t>
            </a:r>
          </a:p>
        </p:txBody>
      </p:sp>
      <p:sp>
        <p:nvSpPr>
          <p:cNvPr id="1682439" name="Rectangle 7"/>
          <p:cNvSpPr>
            <a:spLocks noChangeArrowheads="1"/>
          </p:cNvSpPr>
          <p:nvPr/>
        </p:nvSpPr>
        <p:spPr bwMode="auto">
          <a:xfrm>
            <a:off x="2819400" y="3581400"/>
            <a:ext cx="8077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None/>
            </a:pPr>
            <a:r>
              <a:rPr lang="en-US" sz="2400">
                <a:solidFill>
                  <a:srgbClr val="000000"/>
                </a:solidFill>
                <a:cs typeface="Arial" charset="0"/>
              </a:rPr>
              <a:t>(Google does not know the key, cannot “see” the query)</a:t>
            </a:r>
          </a:p>
        </p:txBody>
      </p:sp>
      <p:sp>
        <p:nvSpPr>
          <p:cNvPr id="1682440" name="Rectangle 8"/>
          <p:cNvSpPr>
            <a:spLocks noChangeArrowheads="1"/>
          </p:cNvSpPr>
          <p:nvPr/>
        </p:nvSpPr>
        <p:spPr bwMode="auto">
          <a:xfrm>
            <a:off x="2362200" y="4267200"/>
            <a:ext cx="8458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Char char="►"/>
            </a:pPr>
            <a:r>
              <a:rPr lang="en-US">
                <a:solidFill>
                  <a:srgbClr val="000000"/>
                </a:solidFill>
                <a:cs typeface="Arial" charset="0"/>
              </a:rPr>
              <a:t> </a:t>
            </a:r>
            <a:r>
              <a:rPr lang="en-US" b="1">
                <a:solidFill>
                  <a:srgbClr val="000000"/>
                </a:solidFill>
                <a:cs typeface="Arial" charset="0"/>
              </a:rPr>
              <a:t>Google:</a:t>
            </a:r>
            <a:r>
              <a:rPr lang="en-US">
                <a:solidFill>
                  <a:srgbClr val="000000"/>
                </a:solidFill>
                <a:cs typeface="Arial" charset="0"/>
              </a:rPr>
              <a:t> Encrypted query → Encrypted results</a:t>
            </a:r>
          </a:p>
        </p:txBody>
      </p:sp>
      <p:sp>
        <p:nvSpPr>
          <p:cNvPr id="1682441" name="Rectangle 9"/>
          <p:cNvSpPr>
            <a:spLocks noChangeArrowheads="1"/>
          </p:cNvSpPr>
          <p:nvPr/>
        </p:nvSpPr>
        <p:spPr bwMode="auto">
          <a:xfrm>
            <a:off x="2819400" y="4800600"/>
            <a:ext cx="8077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Clr>
                <a:srgbClr val="000000"/>
              </a:buClr>
              <a:buFont typeface="Arial" charset="0"/>
              <a:buNone/>
            </a:pPr>
            <a:r>
              <a:rPr lang="en-US" sz="2400">
                <a:solidFill>
                  <a:srgbClr val="000000"/>
                </a:solidFill>
                <a:cs typeface="Arial" charset="0"/>
              </a:rPr>
              <a:t>(You decrypt and recover the search results)</a:t>
            </a:r>
          </a:p>
        </p:txBody>
      </p:sp>
      <p:pic>
        <p:nvPicPr>
          <p:cNvPr id="6154" name="Picture 10" descr="logo1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4176"/>
            <a:ext cx="15382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82450" name="Group 18"/>
          <p:cNvGrpSpPr>
            <a:grpSpLocks/>
          </p:cNvGrpSpPr>
          <p:nvPr/>
        </p:nvGrpSpPr>
        <p:grpSpPr bwMode="auto">
          <a:xfrm>
            <a:off x="5334000" y="4653868"/>
            <a:ext cx="2057400" cy="2136552"/>
            <a:chOff x="2256" y="1869"/>
            <a:chExt cx="1449" cy="1735"/>
          </a:xfrm>
        </p:grpSpPr>
        <p:sp>
          <p:nvSpPr>
            <p:cNvPr id="6161" name="Cube 33"/>
            <p:cNvSpPr>
              <a:spLocks noChangeArrowheads="1"/>
            </p:cNvSpPr>
            <p:nvPr/>
          </p:nvSpPr>
          <p:spPr bwMode="auto">
            <a:xfrm flipH="1">
              <a:off x="2257" y="1869"/>
              <a:ext cx="1440" cy="1735"/>
            </a:xfrm>
            <a:prstGeom prst="cube">
              <a:avLst>
                <a:gd name="adj" fmla="val 25000"/>
              </a:avLst>
            </a:prstGeom>
            <a:solidFill>
              <a:schemeClr val="tx2">
                <a:alpha val="23921"/>
              </a:schemeClr>
            </a:solidFill>
            <a:ln w="15875" algn="ctr">
              <a:solidFill>
                <a:schemeClr val="tx1"/>
              </a:solidFill>
              <a:round/>
              <a:headEnd/>
              <a:tailEnd/>
            </a:ln>
          </p:spPr>
          <p:txBody>
            <a:bodyPr anchor="ctr">
              <a:spAutoFit/>
            </a:bodyPr>
            <a:lstStyle/>
            <a:p>
              <a:pPr algn="l">
                <a:lnSpc>
                  <a:spcPct val="100000"/>
                </a:lnSpc>
                <a:spcBef>
                  <a:spcPct val="50000"/>
                </a:spcBef>
              </a:pPr>
              <a:r>
                <a:rPr lang="en-US" sz="10000">
                  <a:solidFill>
                    <a:srgbClr val="000000"/>
                  </a:solidFill>
                  <a:latin typeface="Verdana" pitchFamily="34" charset="0"/>
                  <a:cs typeface="Arial" charset="0"/>
                </a:rPr>
                <a:t> </a:t>
              </a:r>
            </a:p>
          </p:txBody>
        </p:sp>
        <p:pic>
          <p:nvPicPr>
            <p:cNvPr id="6162" name="Picture 2" descr="C:\Documents and Settings\craig\Local Settings\Temporary Internet Files\Content.IE5\VOIW5Q5X\MCj0431493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492"/>
              <a:ext cx="28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3" name="Freeform 21"/>
            <p:cNvSpPr>
              <a:spLocks/>
            </p:cNvSpPr>
            <p:nvPr/>
          </p:nvSpPr>
          <p:spPr bwMode="auto">
            <a:xfrm>
              <a:off x="2640" y="2544"/>
              <a:ext cx="1008" cy="864"/>
            </a:xfrm>
            <a:custGeom>
              <a:avLst/>
              <a:gdLst>
                <a:gd name="T0" fmla="*/ 358 w 912"/>
                <a:gd name="T1" fmla="*/ 78 h 768"/>
                <a:gd name="T2" fmla="*/ 932 w 912"/>
                <a:gd name="T3" fmla="*/ 0 h 768"/>
                <a:gd name="T4" fmla="*/ 1146 w 912"/>
                <a:gd name="T5" fmla="*/ 231 h 768"/>
                <a:gd name="T6" fmla="*/ 1361 w 912"/>
                <a:gd name="T7" fmla="*/ 692 h 768"/>
                <a:gd name="T8" fmla="*/ 1218 w 912"/>
                <a:gd name="T9" fmla="*/ 770 h 768"/>
                <a:gd name="T10" fmla="*/ 1146 w 912"/>
                <a:gd name="T11" fmla="*/ 1000 h 768"/>
                <a:gd name="T12" fmla="*/ 932 w 912"/>
                <a:gd name="T13" fmla="*/ 1153 h 768"/>
                <a:gd name="T14" fmla="*/ 643 w 912"/>
                <a:gd name="T15" fmla="*/ 1231 h 768"/>
                <a:gd name="T16" fmla="*/ 429 w 912"/>
                <a:gd name="T17" fmla="*/ 1231 h 768"/>
                <a:gd name="T18" fmla="*/ 286 w 912"/>
                <a:gd name="T19" fmla="*/ 1077 h 768"/>
                <a:gd name="T20" fmla="*/ 0 w 912"/>
                <a:gd name="T21" fmla="*/ 538 h 768"/>
                <a:gd name="T22" fmla="*/ 72 w 912"/>
                <a:gd name="T23" fmla="*/ 385 h 768"/>
                <a:gd name="T24" fmla="*/ 216 w 912"/>
                <a:gd name="T25" fmla="*/ 154 h 768"/>
                <a:gd name="T26" fmla="*/ 358 w 912"/>
                <a:gd name="T27" fmla="*/ 78 h 7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2" h="768">
                  <a:moveTo>
                    <a:pt x="240" y="48"/>
                  </a:moveTo>
                  <a:lnTo>
                    <a:pt x="624" y="0"/>
                  </a:lnTo>
                  <a:lnTo>
                    <a:pt x="768" y="144"/>
                  </a:lnTo>
                  <a:lnTo>
                    <a:pt x="912" y="432"/>
                  </a:lnTo>
                  <a:lnTo>
                    <a:pt x="816" y="480"/>
                  </a:lnTo>
                  <a:lnTo>
                    <a:pt x="768" y="624"/>
                  </a:lnTo>
                  <a:lnTo>
                    <a:pt x="624" y="720"/>
                  </a:lnTo>
                  <a:lnTo>
                    <a:pt x="432" y="768"/>
                  </a:lnTo>
                  <a:lnTo>
                    <a:pt x="288" y="768"/>
                  </a:lnTo>
                  <a:lnTo>
                    <a:pt x="192" y="672"/>
                  </a:lnTo>
                  <a:lnTo>
                    <a:pt x="0" y="336"/>
                  </a:lnTo>
                  <a:lnTo>
                    <a:pt x="48" y="240"/>
                  </a:lnTo>
                  <a:lnTo>
                    <a:pt x="144" y="96"/>
                  </a:lnTo>
                  <a:lnTo>
                    <a:pt x="240" y="48"/>
                  </a:ln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n-US">
                <a:solidFill>
                  <a:srgbClr val="000000"/>
                </a:solidFill>
              </a:endParaRPr>
            </a:p>
          </p:txBody>
        </p:sp>
        <p:pic>
          <p:nvPicPr>
            <p:cNvPr id="6164" name="Picture 31" descr="C:\Documents and Settings\craig\Local Settings\Temporary Internet Files\Content.IE5\VOIW5Q5X\MCj0441804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592"/>
              <a:ext cx="825"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Picture 31" descr="C:\Documents and Settings\craig\Local Settings\Temporary Internet Files\Content.IE5\VOIW5Q5X\MCj044180400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 y="2419"/>
              <a:ext cx="825"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82458" name="Group 26"/>
          <p:cNvGrpSpPr>
            <a:grpSpLocks/>
          </p:cNvGrpSpPr>
          <p:nvPr/>
        </p:nvGrpSpPr>
        <p:grpSpPr bwMode="auto">
          <a:xfrm>
            <a:off x="5181600" y="4633913"/>
            <a:ext cx="2286000" cy="2166938"/>
            <a:chOff x="3888" y="135"/>
            <a:chExt cx="1440" cy="1365"/>
          </a:xfrm>
        </p:grpSpPr>
        <p:sp>
          <p:nvSpPr>
            <p:cNvPr id="6158" name="Cube 33"/>
            <p:cNvSpPr>
              <a:spLocks noChangeArrowheads="1"/>
            </p:cNvSpPr>
            <p:nvPr/>
          </p:nvSpPr>
          <p:spPr bwMode="auto">
            <a:xfrm flipH="1">
              <a:off x="3888" y="135"/>
              <a:ext cx="1440" cy="1365"/>
            </a:xfrm>
            <a:prstGeom prst="cube">
              <a:avLst>
                <a:gd name="adj" fmla="val 25000"/>
              </a:avLst>
            </a:prstGeom>
            <a:solidFill>
              <a:schemeClr val="tx2">
                <a:alpha val="23921"/>
              </a:schemeClr>
            </a:solidFill>
            <a:ln w="15875" algn="ctr">
              <a:solidFill>
                <a:schemeClr val="tx1"/>
              </a:solidFill>
              <a:round/>
              <a:headEnd/>
              <a:tailEnd/>
            </a:ln>
          </p:spPr>
          <p:txBody>
            <a:bodyPr anchor="ctr">
              <a:spAutoFit/>
            </a:bodyPr>
            <a:lstStyle/>
            <a:p>
              <a:pPr algn="l">
                <a:lnSpc>
                  <a:spcPct val="100000"/>
                </a:lnSpc>
                <a:spcBef>
                  <a:spcPct val="50000"/>
                </a:spcBef>
              </a:pPr>
              <a:r>
                <a:rPr lang="en-US" sz="10000">
                  <a:solidFill>
                    <a:srgbClr val="000000"/>
                  </a:solidFill>
                  <a:latin typeface="Verdana" pitchFamily="34" charset="0"/>
                  <a:cs typeface="Arial" charset="0"/>
                </a:rPr>
                <a:t> </a:t>
              </a:r>
            </a:p>
          </p:txBody>
        </p:sp>
        <p:pic>
          <p:nvPicPr>
            <p:cNvPr id="6159" name="Picture 2" descr="C:\Documents and Settings\craig\Local Settings\Temporary Internet Files\Content.IE5\VOIW5Q5X\MCj0431493000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528"/>
              <a:ext cx="28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AutoShape 29"/>
            <p:cNvSpPr>
              <a:spLocks noChangeArrowheads="1"/>
            </p:cNvSpPr>
            <p:nvPr/>
          </p:nvSpPr>
          <p:spPr bwMode="auto">
            <a:xfrm rot="2760000">
              <a:off x="4008" y="268"/>
              <a:ext cx="336" cy="9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endParaRPr lang="en-US">
                <a:solidFill>
                  <a:srgbClr val="000000"/>
                </a:solidFill>
              </a:endParaRPr>
            </a:p>
          </p:txBody>
        </p:sp>
      </p:grpSp>
      <p:sp>
        <p:nvSpPr>
          <p:cNvPr id="2" name="Slide Number Placeholder 1"/>
          <p:cNvSpPr>
            <a:spLocks noGrp="1"/>
          </p:cNvSpPr>
          <p:nvPr>
            <p:ph type="sldNum" sz="quarter" idx="12"/>
          </p:nvPr>
        </p:nvSpPr>
        <p:spPr/>
        <p:txBody>
          <a:bodyPr/>
          <a:lstStyle/>
          <a:p>
            <a:pPr>
              <a:defRPr/>
            </a:pPr>
            <a:fld id="{646370EA-71B9-45F2-AD92-EB50100A6466}" type="slidenum">
              <a:rPr lang="en-US" smtClean="0">
                <a:solidFill>
                  <a:srgbClr val="000000"/>
                </a:solidFill>
              </a:rPr>
              <a:pPr>
                <a:defRPr/>
              </a:pPr>
              <a:t>113</a:t>
            </a:fld>
            <a:r>
              <a:rPr lang="en-US" dirty="0">
                <a:solidFill>
                  <a:srgbClr val="000000"/>
                </a:solidFill>
              </a:rPr>
              <a:t> of 32</a:t>
            </a:r>
          </a:p>
        </p:txBody>
      </p:sp>
    </p:spTree>
    <p:custDataLst>
      <p:tags r:id="rId1"/>
    </p:custDataLst>
    <p:extLst>
      <p:ext uri="{BB962C8B-B14F-4D97-AF65-F5344CB8AC3E}">
        <p14:creationId xmlns:p14="http://schemas.microsoft.com/office/powerpoint/2010/main" val="1234590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24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24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82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82441"/>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682458"/>
                                        </p:tgtEl>
                                        <p:attrNameLst>
                                          <p:attrName>style.visibility</p:attrName>
                                        </p:attrNameLst>
                                      </p:cBhvr>
                                      <p:to>
                                        <p:strVal val="visible"/>
                                      </p:to>
                                    </p:set>
                                    <p:animEffect transition="in" filter="fade">
                                      <p:cBhvr>
                                        <p:cTn id="17" dur="500"/>
                                        <p:tgtEl>
                                          <p:spTgt spid="16824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1682458"/>
                                        </p:tgtEl>
                                      </p:cBhvr>
                                    </p:animEffect>
                                    <p:set>
                                      <p:cBhvr>
                                        <p:cTn id="22" dur="1" fill="hold">
                                          <p:stCondLst>
                                            <p:cond delay="499"/>
                                          </p:stCondLst>
                                        </p:cTn>
                                        <p:tgtEl>
                                          <p:spTgt spid="1682458"/>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682450"/>
                                        </p:tgtEl>
                                        <p:attrNameLst>
                                          <p:attrName>style.visibility</p:attrName>
                                        </p:attrNameLst>
                                      </p:cBhvr>
                                      <p:to>
                                        <p:strVal val="visible"/>
                                      </p:to>
                                    </p:set>
                                    <p:animEffect transition="in" filter="fade">
                                      <p:cBhvr>
                                        <p:cTn id="25" dur="500"/>
                                        <p:tgtEl>
                                          <p:spTgt spid="168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2438" grpId="0"/>
      <p:bldP spid="1682439" grpId="0"/>
      <p:bldP spid="1682440" grpId="0"/>
      <p:bldP spid="168244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dirty="0"/>
              <a:t>Example 2: Private Cloud Computing</a:t>
            </a:r>
          </a:p>
        </p:txBody>
      </p:sp>
      <p:sp>
        <p:nvSpPr>
          <p:cNvPr id="7171" name="Rectangle 3"/>
          <p:cNvSpPr>
            <a:spLocks noChangeArrowheads="1"/>
          </p:cNvSpPr>
          <p:nvPr/>
        </p:nvSpPr>
        <p:spPr bwMode="auto">
          <a:xfrm>
            <a:off x="3505200" y="1447800"/>
            <a:ext cx="54102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0000CC"/>
                </a:solidFill>
                <a:cs typeface="Arial" charset="0"/>
              </a:rPr>
              <a:t>Delegate PROCESSING of data</a:t>
            </a:r>
          </a:p>
        </p:txBody>
      </p:sp>
      <p:sp>
        <p:nvSpPr>
          <p:cNvPr id="7172" name="Rectangle 4"/>
          <p:cNvSpPr>
            <a:spLocks noChangeArrowheads="1"/>
          </p:cNvSpPr>
          <p:nvPr/>
        </p:nvSpPr>
        <p:spPr bwMode="auto">
          <a:xfrm>
            <a:off x="3352800" y="1981200"/>
            <a:ext cx="5638800" cy="838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a:solidFill>
                  <a:srgbClr val="FF0000"/>
                </a:solidFill>
                <a:cs typeface="Arial" charset="0"/>
              </a:rPr>
              <a:t>without giving away ACCESS to it</a:t>
            </a:r>
          </a:p>
        </p:txBody>
      </p:sp>
      <p:sp>
        <p:nvSpPr>
          <p:cNvPr id="7173" name="Rectangle 5"/>
          <p:cNvSpPr>
            <a:spLocks noChangeArrowheads="1"/>
          </p:cNvSpPr>
          <p:nvPr/>
        </p:nvSpPr>
        <p:spPr bwMode="auto">
          <a:xfrm>
            <a:off x="2895600" y="1447800"/>
            <a:ext cx="6400800" cy="1447800"/>
          </a:xfrm>
          <a:prstGeom prst="rect">
            <a:avLst/>
          </a:prstGeom>
          <a:solidFill>
            <a:srgbClr val="FFFF99">
              <a:alpha val="2509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00000"/>
              </a:lnSpc>
            </a:pPr>
            <a:endParaRPr lang="en-US">
              <a:solidFill>
                <a:srgbClr val="000000"/>
              </a:solidFill>
            </a:endParaRPr>
          </a:p>
        </p:txBody>
      </p:sp>
      <p:pic>
        <p:nvPicPr>
          <p:cNvPr id="7175" name="Picture 15" descr="Cloud 0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3657601"/>
            <a:ext cx="29718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7" descr="sti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3733800"/>
            <a:ext cx="16811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8"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8600" y="4060826"/>
            <a:ext cx="3635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9"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47064" y="4084639"/>
            <a:ext cx="3635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20"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10600" y="4071939"/>
            <a:ext cx="3635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21"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9064" y="4060826"/>
            <a:ext cx="3635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22" descr="TAC TowerDri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038601"/>
            <a:ext cx="3635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ctangle 25"/>
          <p:cNvSpPr>
            <a:spLocks noChangeArrowheads="1"/>
          </p:cNvSpPr>
          <p:nvPr/>
        </p:nvSpPr>
        <p:spPr bwMode="auto">
          <a:xfrm>
            <a:off x="2286000" y="5410200"/>
            <a:ext cx="1828800" cy="6096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(Input: x)</a:t>
            </a:r>
          </a:p>
        </p:txBody>
      </p:sp>
      <p:sp>
        <p:nvSpPr>
          <p:cNvPr id="7183" name="Rectangle 26"/>
          <p:cNvSpPr>
            <a:spLocks noChangeArrowheads="1"/>
          </p:cNvSpPr>
          <p:nvPr/>
        </p:nvSpPr>
        <p:spPr bwMode="auto">
          <a:xfrm>
            <a:off x="7848600" y="5410200"/>
            <a:ext cx="2133600" cy="6096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(Program: P)</a:t>
            </a:r>
          </a:p>
        </p:txBody>
      </p:sp>
      <p:sp>
        <p:nvSpPr>
          <p:cNvPr id="1685531" name="Line 27"/>
          <p:cNvSpPr>
            <a:spLocks noChangeShapeType="1"/>
          </p:cNvSpPr>
          <p:nvPr/>
        </p:nvSpPr>
        <p:spPr bwMode="auto">
          <a:xfrm>
            <a:off x="4495800" y="4267200"/>
            <a:ext cx="2209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n-US">
              <a:solidFill>
                <a:srgbClr val="000000"/>
              </a:solidFill>
            </a:endParaRPr>
          </a:p>
        </p:txBody>
      </p:sp>
      <p:sp>
        <p:nvSpPr>
          <p:cNvPr id="1685532" name="Line 28"/>
          <p:cNvSpPr>
            <a:spLocks noChangeShapeType="1"/>
          </p:cNvSpPr>
          <p:nvPr/>
        </p:nvSpPr>
        <p:spPr bwMode="auto">
          <a:xfrm>
            <a:off x="4191000" y="5562600"/>
            <a:ext cx="3048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pPr>
            <a:endParaRPr lang="en-US">
              <a:solidFill>
                <a:srgbClr val="000000"/>
              </a:solidFill>
            </a:endParaRPr>
          </a:p>
        </p:txBody>
      </p:sp>
      <p:sp>
        <p:nvSpPr>
          <p:cNvPr id="1685533" name="Rectangle 29"/>
          <p:cNvSpPr>
            <a:spLocks noChangeArrowheads="1"/>
          </p:cNvSpPr>
          <p:nvPr/>
        </p:nvSpPr>
        <p:spPr bwMode="auto">
          <a:xfrm>
            <a:off x="4114800" y="5029200"/>
            <a:ext cx="3276600" cy="457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Enc(x), P → Enc(P(x))</a:t>
            </a:r>
          </a:p>
        </p:txBody>
      </p:sp>
      <p:sp>
        <p:nvSpPr>
          <p:cNvPr id="1685534" name="Rectangle 30"/>
          <p:cNvSpPr>
            <a:spLocks noChangeArrowheads="1"/>
          </p:cNvSpPr>
          <p:nvPr/>
        </p:nvSpPr>
        <p:spPr bwMode="auto">
          <a:xfrm>
            <a:off x="4876800" y="3733800"/>
            <a:ext cx="1905000" cy="4572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lnSpc>
                <a:spcPct val="100000"/>
              </a:lnSpc>
              <a:buFont typeface="Arial" charset="0"/>
              <a:buNone/>
            </a:pPr>
            <a:r>
              <a:rPr lang="en-US" sz="2400">
                <a:solidFill>
                  <a:srgbClr val="000000"/>
                </a:solidFill>
                <a:cs typeface="Arial" charset="0"/>
              </a:rPr>
              <a:t>Encrypt x</a:t>
            </a:r>
          </a:p>
        </p:txBody>
      </p:sp>
      <p:sp>
        <p:nvSpPr>
          <p:cNvPr id="2" name="Slide Number Placeholder 1"/>
          <p:cNvSpPr>
            <a:spLocks noGrp="1"/>
          </p:cNvSpPr>
          <p:nvPr>
            <p:ph type="sldNum" sz="quarter" idx="12"/>
          </p:nvPr>
        </p:nvSpPr>
        <p:spPr/>
        <p:txBody>
          <a:bodyPr/>
          <a:lstStyle/>
          <a:p>
            <a:pPr>
              <a:defRPr/>
            </a:pPr>
            <a:fld id="{646370EA-71B9-45F2-AD92-EB50100A6466}" type="slidenum">
              <a:rPr lang="en-US" smtClean="0">
                <a:solidFill>
                  <a:srgbClr val="000000"/>
                </a:solidFill>
              </a:rPr>
              <a:pPr>
                <a:defRPr/>
              </a:pPr>
              <a:t>114</a:t>
            </a:fld>
            <a:r>
              <a:rPr lang="en-US">
                <a:solidFill>
                  <a:srgbClr val="000000"/>
                </a:solidFill>
              </a:rPr>
              <a:t> of 32</a:t>
            </a:r>
          </a:p>
        </p:txBody>
      </p:sp>
    </p:spTree>
    <p:custDataLst>
      <p:tags r:id="rId1"/>
    </p:custDataLst>
    <p:extLst>
      <p:ext uri="{BB962C8B-B14F-4D97-AF65-F5344CB8AC3E}">
        <p14:creationId xmlns:p14="http://schemas.microsoft.com/office/powerpoint/2010/main" val="2356370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55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55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55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85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531" grpId="0" animBg="1"/>
      <p:bldP spid="1685532" grpId="0" animBg="1"/>
      <p:bldP spid="1685533" grpId="0"/>
      <p:bldP spid="1685534"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descr="want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572000"/>
            <a:ext cx="6934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idx="4294967295"/>
          </p:nvPr>
        </p:nvSpPr>
        <p:spPr>
          <a:xfrm>
            <a:off x="1752600" y="274638"/>
            <a:ext cx="8686800" cy="1143000"/>
          </a:xfrm>
        </p:spPr>
        <p:txBody>
          <a:bodyPr/>
          <a:lstStyle/>
          <a:p>
            <a:pPr eaLnBrk="1" hangingPunct="1"/>
            <a:r>
              <a:rPr lang="en-US" b="1"/>
              <a:t>Fully Homomorphic Encryption</a:t>
            </a:r>
          </a:p>
        </p:txBody>
      </p:sp>
      <p:pic>
        <p:nvPicPr>
          <p:cNvPr id="7172" name="Picture 4" descr="MC9004352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850" y="1981200"/>
            <a:ext cx="18859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descr="MC900439836"/>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2514600" y="2438400"/>
            <a:ext cx="1219200" cy="1219200"/>
          </a:xfrm>
        </p:spPr>
      </p:pic>
      <p:sp>
        <p:nvSpPr>
          <p:cNvPr id="7174" name="Text Box 16"/>
          <p:cNvSpPr txBox="1">
            <a:spLocks noChangeArrowheads="1"/>
          </p:cNvSpPr>
          <p:nvPr/>
        </p:nvSpPr>
        <p:spPr bwMode="auto">
          <a:xfrm>
            <a:off x="9220200" y="2757488"/>
            <a:ext cx="1524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a:t>Function</a:t>
            </a:r>
            <a:br>
              <a:rPr lang="en-US" sz="2000">
                <a:solidFill>
                  <a:srgbClr val="000066"/>
                </a:solidFill>
              </a:rPr>
            </a:br>
            <a:r>
              <a:rPr lang="en-US" sz="2800" i="1">
                <a:solidFill>
                  <a:srgbClr val="000066"/>
                </a:solidFill>
              </a:rPr>
              <a:t>f</a:t>
            </a:r>
          </a:p>
        </p:txBody>
      </p:sp>
      <p:sp>
        <p:nvSpPr>
          <p:cNvPr id="7175" name="Text Box 17"/>
          <p:cNvSpPr txBox="1">
            <a:spLocks noChangeArrowheads="1"/>
          </p:cNvSpPr>
          <p:nvPr/>
        </p:nvSpPr>
        <p:spPr bwMode="auto">
          <a:xfrm>
            <a:off x="1828800" y="2743201"/>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i="1">
                <a:solidFill>
                  <a:srgbClr val="000066"/>
                </a:solidFill>
              </a:rPr>
              <a:t>x</a:t>
            </a:r>
          </a:p>
        </p:txBody>
      </p:sp>
      <p:sp>
        <p:nvSpPr>
          <p:cNvPr id="7176" name="Line 10"/>
          <p:cNvSpPr>
            <a:spLocks noChangeShapeType="1"/>
          </p:cNvSpPr>
          <p:nvPr/>
        </p:nvSpPr>
        <p:spPr bwMode="auto">
          <a:xfrm>
            <a:off x="4284663" y="2722563"/>
            <a:ext cx="24384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77" name="Text Box 11"/>
          <p:cNvSpPr txBox="1">
            <a:spLocks noChangeArrowheads="1"/>
          </p:cNvSpPr>
          <p:nvPr/>
        </p:nvSpPr>
        <p:spPr bwMode="auto">
          <a:xfrm>
            <a:off x="4284663" y="2174876"/>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solidFill>
                  <a:srgbClr val="000066"/>
                </a:solidFill>
              </a:rPr>
              <a:t>Enc(</a:t>
            </a:r>
            <a:r>
              <a:rPr lang="en-US" sz="2800" i="1">
                <a:solidFill>
                  <a:srgbClr val="000066"/>
                </a:solidFill>
              </a:rPr>
              <a:t>x</a:t>
            </a:r>
            <a:r>
              <a:rPr lang="en-US" sz="2800">
                <a:solidFill>
                  <a:srgbClr val="000066"/>
                </a:solidFill>
              </a:rPr>
              <a:t>)</a:t>
            </a:r>
          </a:p>
        </p:txBody>
      </p:sp>
      <p:sp>
        <p:nvSpPr>
          <p:cNvPr id="7178" name="Text Box 13"/>
          <p:cNvSpPr txBox="1">
            <a:spLocks noChangeArrowheads="1"/>
          </p:cNvSpPr>
          <p:nvPr/>
        </p:nvSpPr>
        <p:spPr bwMode="auto">
          <a:xfrm>
            <a:off x="3579813" y="541020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3200" b="1">
                <a:solidFill>
                  <a:srgbClr val="000066"/>
                </a:solidFill>
              </a:rPr>
              <a:t>Eval</a:t>
            </a:r>
            <a:r>
              <a:rPr lang="en-US" sz="3200">
                <a:solidFill>
                  <a:srgbClr val="000066"/>
                </a:solidFill>
              </a:rPr>
              <a:t>: </a:t>
            </a:r>
            <a:r>
              <a:rPr lang="en-US" sz="3200" i="1">
                <a:solidFill>
                  <a:srgbClr val="000066"/>
                </a:solidFill>
              </a:rPr>
              <a:t>f, </a:t>
            </a:r>
            <a:r>
              <a:rPr lang="en-US" sz="3200">
                <a:solidFill>
                  <a:srgbClr val="000066"/>
                </a:solidFill>
              </a:rPr>
              <a:t>Enc</a:t>
            </a:r>
            <a:r>
              <a:rPr lang="en-US" sz="3200" i="1">
                <a:solidFill>
                  <a:srgbClr val="000066"/>
                </a:solidFill>
              </a:rPr>
              <a:t>(x)</a:t>
            </a:r>
            <a:r>
              <a:rPr lang="en-US" sz="3200" i="1">
                <a:solidFill>
                  <a:srgbClr val="000066"/>
                </a:solidFill>
                <a:sym typeface="Symbol" pitchFamily="18" charset="2"/>
              </a:rPr>
              <a:t></a:t>
            </a:r>
            <a:r>
              <a:rPr lang="en-US" sz="3200">
                <a:solidFill>
                  <a:srgbClr val="000066"/>
                </a:solidFill>
                <a:sym typeface="Symbol" pitchFamily="18" charset="2"/>
              </a:rPr>
              <a:t></a:t>
            </a:r>
            <a:r>
              <a:rPr lang="en-US" sz="3200" i="1">
                <a:solidFill>
                  <a:srgbClr val="000066"/>
                </a:solidFill>
                <a:sym typeface="Symbol" pitchFamily="18" charset="2"/>
              </a:rPr>
              <a:t> </a:t>
            </a:r>
            <a:r>
              <a:rPr lang="en-US" sz="3200">
                <a:solidFill>
                  <a:srgbClr val="000066"/>
                </a:solidFill>
                <a:sym typeface="Symbol" pitchFamily="18" charset="2"/>
              </a:rPr>
              <a:t>Enc</a:t>
            </a:r>
            <a:r>
              <a:rPr lang="en-US" sz="3200" i="1">
                <a:solidFill>
                  <a:srgbClr val="000066"/>
                </a:solidFill>
                <a:sym typeface="Symbol" pitchFamily="18" charset="2"/>
              </a:rPr>
              <a:t>(f(x))</a:t>
            </a:r>
          </a:p>
        </p:txBody>
      </p:sp>
      <p:sp>
        <p:nvSpPr>
          <p:cNvPr id="7179" name="Text Box 14"/>
          <p:cNvSpPr txBox="1">
            <a:spLocks noChangeArrowheads="1"/>
          </p:cNvSpPr>
          <p:nvPr/>
        </p:nvSpPr>
        <p:spPr bwMode="auto">
          <a:xfrm>
            <a:off x="3352800" y="6019801"/>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solidFill>
                  <a:srgbClr val="0000FF"/>
                </a:solidFill>
              </a:rPr>
              <a:t>homomorphic evaluation</a:t>
            </a:r>
          </a:p>
        </p:txBody>
      </p:sp>
      <p:sp>
        <p:nvSpPr>
          <p:cNvPr id="7180" name="AutoShape 15"/>
          <p:cNvSpPr>
            <a:spLocks noChangeArrowheads="1"/>
          </p:cNvSpPr>
          <p:nvPr/>
        </p:nvSpPr>
        <p:spPr bwMode="auto">
          <a:xfrm>
            <a:off x="8305800" y="1371600"/>
            <a:ext cx="2209800" cy="914400"/>
          </a:xfrm>
          <a:prstGeom prst="wedgeEllipseCallout">
            <a:avLst>
              <a:gd name="adj1" fmla="val -37338"/>
              <a:gd name="adj2" fmla="val 53301"/>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Knows nothing of </a:t>
            </a:r>
            <a:r>
              <a:rPr lang="en-US" i="1">
                <a:solidFill>
                  <a:srgbClr val="000066"/>
                </a:solidFill>
              </a:rPr>
              <a:t>x</a:t>
            </a:r>
            <a:r>
              <a:rPr lang="en-US"/>
              <a:t>.</a:t>
            </a:r>
          </a:p>
        </p:txBody>
      </p:sp>
      <p:pic>
        <p:nvPicPr>
          <p:cNvPr id="7181" name="Picture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4014" y="2693988"/>
            <a:ext cx="8858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ctangle 2"/>
          <p:cNvSpPr txBox="1">
            <a:spLocks noChangeArrowheads="1"/>
          </p:cNvSpPr>
          <p:nvPr/>
        </p:nvSpPr>
        <p:spPr bwMode="auto">
          <a:xfrm>
            <a:off x="1981200" y="762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800">
                <a:solidFill>
                  <a:srgbClr val="FF0000"/>
                </a:solidFill>
              </a:rPr>
              <a:t>[Rivest-Adleman-Dertouzos’78]</a:t>
            </a:r>
          </a:p>
        </p:txBody>
      </p:sp>
      <p:sp>
        <p:nvSpPr>
          <p:cNvPr id="2" name="Slide Number Placeholder 1"/>
          <p:cNvSpPr>
            <a:spLocks noGrp="1"/>
          </p:cNvSpPr>
          <p:nvPr>
            <p:ph type="sldNum" sz="quarter" idx="12"/>
          </p:nvPr>
        </p:nvSpPr>
        <p:spPr/>
        <p:txBody>
          <a:bodyPr/>
          <a:lstStyle/>
          <a:p>
            <a:pPr>
              <a:defRPr/>
            </a:pPr>
            <a:fld id="{B55DB302-684D-42F0-8C4E-F8FE14929A9C}" type="slidenum">
              <a:rPr lang="en-US" smtClean="0">
                <a:solidFill>
                  <a:srgbClr val="000000"/>
                </a:solidFill>
              </a:rPr>
              <a:pPr>
                <a:defRPr/>
              </a:pPr>
              <a:t>115</a:t>
            </a:fld>
            <a:r>
              <a:rPr lang="en-US">
                <a:solidFill>
                  <a:srgbClr val="000000"/>
                </a:solidFill>
              </a:rPr>
              <a:t> of 32</a:t>
            </a:r>
          </a:p>
        </p:txBody>
      </p:sp>
    </p:spTree>
    <p:extLst>
      <p:ext uri="{BB962C8B-B14F-4D97-AF65-F5344CB8AC3E}">
        <p14:creationId xmlns:p14="http://schemas.microsoft.com/office/powerpoint/2010/main" val="2999006863"/>
      </p:ext>
    </p:extLst>
  </p:cSld>
  <p:clrMapOvr>
    <a:masterClrMapping/>
  </p:clrMapOvr>
  <p:transition spd="med">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548" y="173441"/>
            <a:ext cx="8911687" cy="1280890"/>
          </a:xfrm>
        </p:spPr>
        <p:txBody>
          <a:bodyPr/>
          <a:lstStyle/>
          <a:p>
            <a:r>
              <a:rPr lang="en-US" dirty="0"/>
              <a:t>Homomorphic encryption</a:t>
            </a:r>
          </a:p>
        </p:txBody>
      </p:sp>
      <p:sp>
        <p:nvSpPr>
          <p:cNvPr id="3" name="Content Placeholder 2"/>
          <p:cNvSpPr>
            <a:spLocks noGrp="1"/>
          </p:cNvSpPr>
          <p:nvPr>
            <p:ph idx="1"/>
          </p:nvPr>
        </p:nvSpPr>
        <p:spPr>
          <a:xfrm>
            <a:off x="2249578" y="1036319"/>
            <a:ext cx="8915400" cy="3777622"/>
          </a:xfrm>
        </p:spPr>
        <p:txBody>
          <a:bodyPr>
            <a:noAutofit/>
          </a:bodyPr>
          <a:lstStyle/>
          <a:p>
            <a:r>
              <a:rPr lang="en-US" sz="2000" dirty="0"/>
              <a:t>Usually, public key cryptosystems, such as RSA, are multiplicative homomorphic or additive homomorphic, such as </a:t>
            </a:r>
            <a:r>
              <a:rPr lang="en-US" sz="2000" dirty="0" err="1"/>
              <a:t>Paillier</a:t>
            </a:r>
            <a:r>
              <a:rPr lang="en-US" sz="2000" dirty="0"/>
              <a:t> cryptosystem, and are called </a:t>
            </a:r>
            <a:r>
              <a:rPr lang="en-US" sz="2000" b="1" dirty="0"/>
              <a:t>partially homomorphic </a:t>
            </a:r>
            <a:r>
              <a:rPr lang="en-US" sz="2000" dirty="0"/>
              <a:t>systems. </a:t>
            </a:r>
          </a:p>
          <a:p>
            <a:r>
              <a:rPr lang="en-US" sz="2000" dirty="0"/>
              <a:t>Additive PHEs are suitable for e-voting and banking applications.</a:t>
            </a:r>
          </a:p>
          <a:p>
            <a:r>
              <a:rPr lang="en-US" sz="2000" dirty="0"/>
              <a:t>In 2009, a </a:t>
            </a:r>
            <a:r>
              <a:rPr lang="en-US" sz="2000" b="1" dirty="0"/>
              <a:t>fully homomorphic </a:t>
            </a:r>
            <a:r>
              <a:rPr lang="en-US" sz="2000" dirty="0"/>
              <a:t>system was discovered by </a:t>
            </a:r>
            <a:r>
              <a:rPr lang="en-US" sz="2000" i="1" dirty="0"/>
              <a:t>Craig Gentry</a:t>
            </a:r>
            <a:r>
              <a:rPr lang="en-US" sz="2000" dirty="0"/>
              <a:t>. </a:t>
            </a:r>
          </a:p>
          <a:p>
            <a:r>
              <a:rPr lang="en-US" sz="2000" dirty="0"/>
              <a:t>As these schemes allow the processing of encrypted data without the need for decryption, </a:t>
            </a:r>
          </a:p>
          <a:p>
            <a:pPr lvl="1"/>
            <a:r>
              <a:rPr lang="en-US" sz="2000" dirty="0"/>
              <a:t>for example, cloud computing and online search engines. </a:t>
            </a:r>
          </a:p>
          <a:p>
            <a:r>
              <a:rPr lang="en-US" sz="2000" dirty="0"/>
              <a:t>Recent development in homomorphic encryption has been very promising </a:t>
            </a:r>
          </a:p>
          <a:p>
            <a:pPr lvl="1"/>
            <a:r>
              <a:rPr lang="en-US" sz="1800" dirty="0"/>
              <a:t> researchers are actively working to make it efficient and more practical. </a:t>
            </a:r>
          </a:p>
          <a:p>
            <a:r>
              <a:rPr lang="en-US" sz="2000" dirty="0"/>
              <a:t>This is of particular interest in the </a:t>
            </a:r>
            <a:r>
              <a:rPr lang="en-US" sz="2000" dirty="0" err="1"/>
              <a:t>blockchain</a:t>
            </a:r>
            <a:r>
              <a:rPr lang="en-US" sz="2000" dirty="0"/>
              <a:t> technology, because it can solve the problem of confidentiality and privacy in </a:t>
            </a:r>
            <a:r>
              <a:rPr lang="en-US" sz="2000" dirty="0" err="1"/>
              <a:t>blockchain</a:t>
            </a:r>
            <a:r>
              <a:rPr lang="en-US" sz="2000" dirty="0"/>
              <a:t>.</a:t>
            </a:r>
          </a:p>
        </p:txBody>
      </p:sp>
    </p:spTree>
    <p:extLst>
      <p:ext uri="{BB962C8B-B14F-4D97-AF65-F5344CB8AC3E}">
        <p14:creationId xmlns:p14="http://schemas.microsoft.com/office/powerpoint/2010/main" val="4742126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327" y="232224"/>
            <a:ext cx="8911687" cy="1280890"/>
          </a:xfrm>
        </p:spPr>
        <p:txBody>
          <a:bodyPr/>
          <a:lstStyle/>
          <a:p>
            <a:r>
              <a:rPr lang="en-US" dirty="0" err="1"/>
              <a:t>Signcryption</a:t>
            </a:r>
            <a:endParaRPr lang="en-US" dirty="0"/>
          </a:p>
        </p:txBody>
      </p:sp>
      <p:sp>
        <p:nvSpPr>
          <p:cNvPr id="3" name="Content Placeholder 2"/>
          <p:cNvSpPr>
            <a:spLocks noGrp="1"/>
          </p:cNvSpPr>
          <p:nvPr>
            <p:ph idx="1"/>
          </p:nvPr>
        </p:nvSpPr>
        <p:spPr>
          <a:xfrm>
            <a:off x="2193614" y="1036320"/>
            <a:ext cx="8915400" cy="3777622"/>
          </a:xfrm>
        </p:spPr>
        <p:txBody>
          <a:bodyPr>
            <a:noAutofit/>
          </a:bodyPr>
          <a:lstStyle/>
          <a:p>
            <a:r>
              <a:rPr lang="en-US" sz="2400" dirty="0" err="1"/>
              <a:t>Signcryption</a:t>
            </a:r>
            <a:r>
              <a:rPr lang="en-US" sz="2400" dirty="0"/>
              <a:t> is a public key cryptography primitive that provides all the functions of the digital signature and encryption.</a:t>
            </a:r>
          </a:p>
          <a:p>
            <a:r>
              <a:rPr lang="en-US" sz="2400" dirty="0"/>
              <a:t> It was invented by </a:t>
            </a:r>
            <a:r>
              <a:rPr lang="en-US" sz="2400" dirty="0" err="1"/>
              <a:t>Yuliang</a:t>
            </a:r>
            <a:r>
              <a:rPr lang="en-US" sz="2400" dirty="0"/>
              <a:t> Zheng and is now an ISO standard ISO/IEC 29150:2011.</a:t>
            </a:r>
          </a:p>
          <a:p>
            <a:r>
              <a:rPr lang="en-US" sz="2400" dirty="0"/>
              <a:t> Traditionally, signature then encrypt or encrypt then sign schemes are used to provide </a:t>
            </a:r>
            <a:r>
              <a:rPr lang="en-US" sz="2400" dirty="0" err="1"/>
              <a:t>unforgeability</a:t>
            </a:r>
            <a:r>
              <a:rPr lang="en-US" sz="2400" dirty="0"/>
              <a:t>, authentication, and nonrepudiation, </a:t>
            </a:r>
          </a:p>
          <a:p>
            <a:pPr lvl="1"/>
            <a:r>
              <a:rPr lang="en-US" sz="2400" dirty="0"/>
              <a:t>But with </a:t>
            </a:r>
            <a:r>
              <a:rPr lang="en-US" sz="2400" dirty="0" err="1"/>
              <a:t>Signcryption</a:t>
            </a:r>
            <a:r>
              <a:rPr lang="en-US" sz="2400" dirty="0"/>
              <a:t>, all services of digital signatures and encryption are provided with cost less than that of sign then encrypt schemes.</a:t>
            </a:r>
          </a:p>
          <a:p>
            <a:r>
              <a:rPr lang="en-US" sz="2400" dirty="0"/>
              <a:t>Cost (signature &amp; encryption) &lt;&lt; Cost (signature) + Cost (Encryption)</a:t>
            </a:r>
          </a:p>
        </p:txBody>
      </p:sp>
    </p:spTree>
    <p:extLst>
      <p:ext uri="{BB962C8B-B14F-4D97-AF65-F5344CB8AC3E}">
        <p14:creationId xmlns:p14="http://schemas.microsoft.com/office/powerpoint/2010/main" val="748501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2743200" y="0"/>
            <a:ext cx="7772400" cy="992188"/>
          </a:xfrm>
          <a:ln/>
          <a:extLst>
            <a:ext uri="{909E8E84-426E-40DD-AFC4-6F175D3DCCD1}">
              <a14:hiddenFill xmlns:a14="http://schemas.microsoft.com/office/drawing/2010/main">
                <a:solidFill>
                  <a:srgbClr val="330000"/>
                </a:solidFill>
              </a14:hiddenFill>
            </a:ext>
          </a:extLst>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latin typeface="Bookman Old Style" panose="02050604050505020204" pitchFamily="18" charset="0"/>
                <a:cs typeface="Arial" panose="020B0604020202020204" pitchFamily="34" charset="0"/>
              </a:rPr>
              <a:t>Features of Digital Signcryption</a:t>
            </a:r>
          </a:p>
        </p:txBody>
      </p:sp>
      <p:sp>
        <p:nvSpPr>
          <p:cNvPr id="12290" name="Rectangle 2"/>
          <p:cNvSpPr>
            <a:spLocks noGrp="1" noChangeArrowheads="1"/>
          </p:cNvSpPr>
          <p:nvPr>
            <p:ph type="body" idx="1"/>
          </p:nvPr>
        </p:nvSpPr>
        <p:spPr>
          <a:xfrm>
            <a:off x="2743200" y="1600200"/>
            <a:ext cx="7772400" cy="4495800"/>
          </a:xfrm>
          <a:ln/>
          <a:extLst>
            <a:ext uri="{909E8E84-426E-40DD-AFC4-6F175D3DCCD1}">
              <a14:hiddenFill xmlns:a14="http://schemas.microsoft.com/office/drawing/2010/main">
                <a:solidFill>
                  <a:srgbClr val="FFFFFF"/>
                </a:solidFill>
              </a14:hiddenFill>
            </a:ext>
          </a:extLst>
        </p:spPr>
        <p:txBody>
          <a:bodyPr/>
          <a:lstStyle/>
          <a:p>
            <a:pPr>
              <a:lnSpc>
                <a:spcPct val="93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Bookman Old Style" panose="02050604050505020204" pitchFamily="18" charset="0"/>
              </a:rPr>
              <a:t>Unique </a:t>
            </a:r>
            <a:r>
              <a:rPr lang="en-GB" altLang="en-US" sz="2400" b="1" dirty="0" err="1">
                <a:latin typeface="Bookman Old Style" panose="02050604050505020204" pitchFamily="18" charset="0"/>
              </a:rPr>
              <a:t>Unsigncryptability</a:t>
            </a:r>
            <a:endParaRPr lang="en-GB" altLang="en-US" sz="2400" b="1" dirty="0">
              <a:latin typeface="Bookman Old Style" panose="02050604050505020204" pitchFamily="18" charset="0"/>
            </a:endParaRPr>
          </a:p>
          <a:p>
            <a:pPr>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b="1" dirty="0">
              <a:latin typeface="Bookman Old Style" panose="02050604050505020204" pitchFamily="18" charset="0"/>
            </a:endParaRP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message </a:t>
            </a:r>
            <a:r>
              <a:rPr lang="en-GB" altLang="en-US" sz="2400" i="1" dirty="0">
                <a:latin typeface="Bookman Old Style" panose="02050604050505020204" pitchFamily="18" charset="0"/>
              </a:rPr>
              <a:t>m</a:t>
            </a:r>
            <a:r>
              <a:rPr lang="en-GB" altLang="en-US" sz="2400" dirty="0">
                <a:latin typeface="Bookman Old Style" panose="02050604050505020204" pitchFamily="18" charset="0"/>
              </a:rPr>
              <a:t> of arbitrary length is </a:t>
            </a:r>
            <a:r>
              <a:rPr lang="en-GB" altLang="en-US" sz="2400" dirty="0" err="1">
                <a:latin typeface="Bookman Old Style" panose="02050604050505020204" pitchFamily="18" charset="0"/>
              </a:rPr>
              <a:t>Signcrypted</a:t>
            </a:r>
            <a:r>
              <a:rPr lang="en-GB" altLang="en-US" sz="2400" dirty="0">
                <a:latin typeface="Bookman Old Style" panose="02050604050505020204" pitchFamily="18" charset="0"/>
              </a:rPr>
              <a:t> using </a:t>
            </a:r>
            <a:r>
              <a:rPr lang="en-GB" altLang="en-US" sz="2400" dirty="0" err="1">
                <a:latin typeface="Bookman Old Style" panose="02050604050505020204" pitchFamily="18" charset="0"/>
              </a:rPr>
              <a:t>Signcryption</a:t>
            </a:r>
            <a:r>
              <a:rPr lang="en-GB" altLang="en-US" sz="2400" dirty="0">
                <a:latin typeface="Bookman Old Style" panose="02050604050505020204" pitchFamily="18" charset="0"/>
              </a:rPr>
              <a:t> algorithm</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This gives you a </a:t>
            </a:r>
            <a:r>
              <a:rPr lang="en-GB" altLang="en-US" sz="2400" dirty="0" err="1">
                <a:latin typeface="Bookman Old Style" panose="02050604050505020204" pitchFamily="18" charset="0"/>
              </a:rPr>
              <a:t>Signcrypted</a:t>
            </a:r>
            <a:r>
              <a:rPr lang="en-GB" altLang="en-US" sz="2400" dirty="0">
                <a:latin typeface="Bookman Old Style" panose="02050604050505020204" pitchFamily="18" charset="0"/>
              </a:rPr>
              <a:t> output </a:t>
            </a:r>
            <a:r>
              <a:rPr lang="en-GB" altLang="en-US" sz="2400" i="1" dirty="0">
                <a:latin typeface="Bookman Old Style" panose="02050604050505020204" pitchFamily="18" charset="0"/>
              </a:rPr>
              <a:t>c</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The receiver can apply </a:t>
            </a:r>
            <a:r>
              <a:rPr lang="en-GB" altLang="en-US" sz="2400" dirty="0" err="1">
                <a:latin typeface="Bookman Old Style" panose="02050604050505020204" pitchFamily="18" charset="0"/>
              </a:rPr>
              <a:t>Unsigncryption</a:t>
            </a:r>
            <a:r>
              <a:rPr lang="en-GB" altLang="en-US" sz="2400" dirty="0">
                <a:latin typeface="Bookman Old Style" panose="02050604050505020204" pitchFamily="18" charset="0"/>
              </a:rPr>
              <a:t> algorithm on c to verify the message </a:t>
            </a:r>
            <a:r>
              <a:rPr lang="en-GB" altLang="en-US" sz="2400" i="1" dirty="0">
                <a:latin typeface="Bookman Old Style" panose="02050604050505020204" pitchFamily="18" charset="0"/>
              </a:rPr>
              <a:t>m</a:t>
            </a:r>
          </a:p>
          <a:p>
            <a:pPr lvl="1">
              <a:lnSpc>
                <a:spcPct val="98000"/>
              </a:lnSpc>
              <a:buSzPct val="92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	</a:t>
            </a:r>
            <a:r>
              <a:rPr lang="en-GB" altLang="en-US" sz="2400" i="1" u="sng" dirty="0">
                <a:latin typeface="Bookman Old Style" panose="02050604050505020204" pitchFamily="18" charset="0"/>
              </a:rPr>
              <a:t>This </a:t>
            </a:r>
            <a:r>
              <a:rPr lang="en-GB" altLang="en-US" sz="2400" i="1" u="sng" dirty="0" err="1">
                <a:latin typeface="Bookman Old Style" panose="02050604050505020204" pitchFamily="18" charset="0"/>
              </a:rPr>
              <a:t>Unsigncryption</a:t>
            </a:r>
            <a:r>
              <a:rPr lang="en-GB" altLang="en-US" sz="2400" i="1" u="sng" dirty="0">
                <a:latin typeface="Bookman Old Style" panose="02050604050505020204" pitchFamily="18" charset="0"/>
              </a:rPr>
              <a:t> is unique to the message m and the sender</a:t>
            </a:r>
            <a:r>
              <a:rPr lang="en-GB" altLang="en-US" sz="2400" u="sng" dirty="0">
                <a:latin typeface="Bookman Old Style" panose="02050604050505020204" pitchFamily="18" charset="0"/>
              </a:rPr>
              <a:t> </a:t>
            </a:r>
          </a:p>
        </p:txBody>
      </p:sp>
    </p:spTree>
    <p:extLst>
      <p:ext uri="{BB962C8B-B14F-4D97-AF65-F5344CB8AC3E}">
        <p14:creationId xmlns:p14="http://schemas.microsoft.com/office/powerpoint/2010/main" val="120069854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2743200" y="0"/>
            <a:ext cx="7772400" cy="1295400"/>
          </a:xfrm>
          <a:ln/>
          <a:extLst>
            <a:ext uri="{909E8E84-426E-40DD-AFC4-6F175D3DCCD1}">
              <a14:hiddenFill xmlns:a14="http://schemas.microsoft.com/office/drawing/2010/main">
                <a:solidFill>
                  <a:srgbClr val="330000"/>
                </a:solidFill>
              </a14:hiddenFill>
            </a:ext>
          </a:extLst>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latin typeface="Bookman Old Style" panose="02050604050505020204" pitchFamily="18" charset="0"/>
                <a:cs typeface="Arial" panose="020B0604020202020204" pitchFamily="34" charset="0"/>
              </a:rPr>
              <a:t>Features of Digital Signcryption</a:t>
            </a:r>
            <a:br>
              <a:rPr lang="en-GB" altLang="en-US" sz="3200">
                <a:latin typeface="Bookman Old Style" panose="02050604050505020204" pitchFamily="18" charset="0"/>
                <a:cs typeface="Arial" panose="020B0604020202020204" pitchFamily="34" charset="0"/>
              </a:rPr>
            </a:br>
            <a:endParaRPr lang="en-GB" altLang="en-US" sz="3200">
              <a:latin typeface="Bookman Old Style" panose="02050604050505020204" pitchFamily="18" charset="0"/>
              <a:cs typeface="Arial" panose="020B0604020202020204" pitchFamily="34" charset="0"/>
            </a:endParaRPr>
          </a:p>
        </p:txBody>
      </p:sp>
      <p:sp>
        <p:nvSpPr>
          <p:cNvPr id="13314" name="Rectangle 2"/>
          <p:cNvSpPr>
            <a:spLocks noGrp="1" noChangeArrowheads="1"/>
          </p:cNvSpPr>
          <p:nvPr>
            <p:ph type="body" idx="1"/>
          </p:nvPr>
        </p:nvSpPr>
        <p:spPr>
          <a:xfrm>
            <a:off x="2076995" y="868680"/>
            <a:ext cx="7772400" cy="4495800"/>
          </a:xfrm>
          <a:ln/>
          <a:extLst>
            <a:ext uri="{909E8E84-426E-40DD-AFC4-6F175D3DCCD1}">
              <a14:hiddenFill xmlns:a14="http://schemas.microsoft.com/office/drawing/2010/main">
                <a:solidFill>
                  <a:srgbClr val="FFFFFF"/>
                </a:solidFill>
              </a14:hiddenFill>
            </a:ext>
          </a:extLst>
        </p:spPr>
        <p:txBody>
          <a:bodyPr>
            <a:noAutofit/>
          </a:bodyPr>
          <a:lstStyle/>
          <a:p>
            <a:pPr>
              <a:lnSpc>
                <a:spcPct val="93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b="1" dirty="0">
                <a:latin typeface="Bookman Old Style" panose="02050604050505020204" pitchFamily="18" charset="0"/>
              </a:rPr>
              <a:t>Security</a:t>
            </a:r>
          </a:p>
          <a:p>
            <a:pPr>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b="1" dirty="0">
              <a:latin typeface="Bookman Old Style" panose="02050604050505020204" pitchFamily="18" charset="0"/>
            </a:endParaRP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Two security schemes </a:t>
            </a:r>
          </a:p>
          <a:p>
            <a:pPr lvl="2">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Digital Signature </a:t>
            </a:r>
          </a:p>
          <a:p>
            <a:pPr lvl="2">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Public Key encryption</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i="1" u="sng" dirty="0">
                <a:latin typeface="Bookman Old Style" panose="02050604050505020204" pitchFamily="18" charset="0"/>
              </a:rPr>
              <a:t>likely to be more secure</a:t>
            </a:r>
          </a:p>
          <a:p>
            <a:pPr lvl="2">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latin typeface="Bookman Old Style" panose="02050604050505020204" pitchFamily="18" charset="0"/>
            </a:endParaRP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ensures that the message sent couldn’t be forged</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ensures the contents of the message are confidential</a:t>
            </a:r>
          </a:p>
          <a:p>
            <a:pPr lvl="1">
              <a:lnSpc>
                <a:spcPct val="98000"/>
              </a:lnSpc>
              <a:buSzPct val="92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Bookman Old Style" panose="02050604050505020204" pitchFamily="18" charset="0"/>
              </a:rPr>
              <a:t>ensures non-repudiation</a:t>
            </a:r>
          </a:p>
        </p:txBody>
      </p:sp>
    </p:spTree>
    <p:extLst>
      <p:ext uri="{BB962C8B-B14F-4D97-AF65-F5344CB8AC3E}">
        <p14:creationId xmlns:p14="http://schemas.microsoft.com/office/powerpoint/2010/main" val="22293906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311D-7B98-4328-98F0-7E691F8ADA83}"/>
              </a:ext>
            </a:extLst>
          </p:cNvPr>
          <p:cNvSpPr>
            <a:spLocks noGrp="1"/>
          </p:cNvSpPr>
          <p:nvPr>
            <p:ph type="title"/>
          </p:nvPr>
        </p:nvSpPr>
        <p:spPr/>
        <p:txBody>
          <a:bodyPr/>
          <a:lstStyle/>
          <a:p>
            <a:r>
              <a:rPr lang="en-US" dirty="0"/>
              <a:t>Block cipher encryption modes</a:t>
            </a:r>
          </a:p>
        </p:txBody>
      </p:sp>
      <p:sp>
        <p:nvSpPr>
          <p:cNvPr id="3" name="Content Placeholder 2">
            <a:extLst>
              <a:ext uri="{FF2B5EF4-FFF2-40B4-BE49-F238E27FC236}">
                <a16:creationId xmlns:a16="http://schemas.microsoft.com/office/drawing/2014/main" id="{E5DF2794-AD92-419F-9816-2A722A76E210}"/>
              </a:ext>
            </a:extLst>
          </p:cNvPr>
          <p:cNvSpPr>
            <a:spLocks noGrp="1"/>
          </p:cNvSpPr>
          <p:nvPr>
            <p:ph idx="1"/>
          </p:nvPr>
        </p:nvSpPr>
        <p:spPr>
          <a:xfrm>
            <a:off x="1780829" y="1683027"/>
            <a:ext cx="8915400" cy="4797286"/>
          </a:xfrm>
        </p:spPr>
        <p:txBody>
          <a:bodyPr>
            <a:normAutofit lnSpcReduction="10000"/>
          </a:bodyPr>
          <a:lstStyle/>
          <a:p>
            <a:r>
              <a:rPr lang="en-US" sz="2800" b="1" dirty="0"/>
              <a:t>Cryptographic hashes</a:t>
            </a:r>
          </a:p>
          <a:p>
            <a:pPr lvl="1"/>
            <a:r>
              <a:rPr lang="en-US" sz="2400" dirty="0"/>
              <a:t>Hash functions are basically used to compress a message to a fixed length digest.</a:t>
            </a:r>
          </a:p>
          <a:p>
            <a:pPr lvl="1"/>
            <a:r>
              <a:rPr lang="en-US" sz="2400" dirty="0"/>
              <a:t> In this mode, block ciphers are used as a compression function to produce a hash of plain text.</a:t>
            </a:r>
          </a:p>
          <a:p>
            <a:r>
              <a:rPr lang="en-US" sz="2800" b="1" dirty="0"/>
              <a:t>Electronic code book</a:t>
            </a:r>
          </a:p>
          <a:p>
            <a:pPr lvl="1"/>
            <a:r>
              <a:rPr lang="en-US" sz="2400" dirty="0"/>
              <a:t>This is a basic mode of operation in which the encrypted data is produced as a result of applying the encryption algorithm one by one separately to each block of plain text. </a:t>
            </a:r>
          </a:p>
          <a:p>
            <a:pPr lvl="1"/>
            <a:r>
              <a:rPr lang="en-US" sz="2400" dirty="0"/>
              <a:t>This is the simplest mode but should not be used in practice as it is insecure and can reveal information:</a:t>
            </a:r>
          </a:p>
        </p:txBody>
      </p:sp>
    </p:spTree>
    <p:extLst>
      <p:ext uri="{BB962C8B-B14F-4D97-AF65-F5344CB8AC3E}">
        <p14:creationId xmlns:p14="http://schemas.microsoft.com/office/powerpoint/2010/main" val="3220239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2743200" y="0"/>
            <a:ext cx="7772400" cy="992188"/>
          </a:xfrm>
          <a:ln/>
          <a:extLst>
            <a:ext uri="{909E8E84-426E-40DD-AFC4-6F175D3DCCD1}">
              <a14:hiddenFill xmlns:a14="http://schemas.microsoft.com/office/drawing/2010/main">
                <a:solidFill>
                  <a:srgbClr val="330000"/>
                </a:solidFill>
              </a14:hiddenFill>
            </a:ext>
          </a:extLst>
        </p:spPr>
        <p:txBody>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latin typeface="Bookman Old Style" panose="02050604050505020204" pitchFamily="18" charset="0"/>
                <a:cs typeface="Arial" panose="020B0604020202020204" pitchFamily="34" charset="0"/>
              </a:rPr>
              <a:t>Features of Digital Signcryption</a:t>
            </a:r>
          </a:p>
        </p:txBody>
      </p:sp>
      <p:sp>
        <p:nvSpPr>
          <p:cNvPr id="14338" name="Rectangle 2"/>
          <p:cNvSpPr>
            <a:spLocks noGrp="1" noChangeArrowheads="1"/>
          </p:cNvSpPr>
          <p:nvPr>
            <p:ph type="body" idx="1"/>
          </p:nvPr>
        </p:nvSpPr>
        <p:spPr>
          <a:xfrm>
            <a:off x="2743200" y="1600200"/>
            <a:ext cx="7772400" cy="4495800"/>
          </a:xfrm>
          <a:ln/>
          <a:extLst>
            <a:ext uri="{909E8E84-426E-40DD-AFC4-6F175D3DCCD1}">
              <a14:hiddenFill xmlns:a14="http://schemas.microsoft.com/office/drawing/2010/main">
                <a:solidFill>
                  <a:srgbClr val="FFFFFF"/>
                </a:solidFill>
              </a14:hiddenFill>
            </a:ext>
          </a:extLst>
        </p:spPr>
        <p:txBody>
          <a:bodyPr>
            <a:normAutofit/>
          </a:bodyPr>
          <a:lstStyle/>
          <a:p>
            <a:pPr>
              <a:lnSpc>
                <a:spcPct val="93000"/>
              </a:lnSpc>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b="1" dirty="0">
                <a:latin typeface="Bookman Old Style" panose="02050604050505020204" pitchFamily="18" charset="0"/>
              </a:rPr>
              <a:t>Efficiency</a:t>
            </a:r>
          </a:p>
          <a:p>
            <a:pPr>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b="1" dirty="0">
              <a:latin typeface="Bookman Old Style" panose="02050604050505020204" pitchFamily="18" charset="0"/>
            </a:endParaRPr>
          </a:p>
          <a:p>
            <a:pPr marL="488950" lvl="1" indent="-12700">
              <a:lnSpc>
                <a:spcPct val="98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Bookman Old Style" panose="02050604050505020204" pitchFamily="18" charset="0"/>
              </a:rPr>
              <a:t>Computation involved when applying the </a:t>
            </a:r>
            <a:r>
              <a:rPr lang="en-GB" altLang="en-US" sz="2800" dirty="0" err="1">
                <a:latin typeface="Bookman Old Style" panose="02050604050505020204" pitchFamily="18" charset="0"/>
              </a:rPr>
              <a:t>Signcryption</a:t>
            </a:r>
            <a:r>
              <a:rPr lang="en-GB" altLang="en-US" sz="2800" dirty="0">
                <a:latin typeface="Bookman Old Style" panose="02050604050505020204" pitchFamily="18" charset="0"/>
              </a:rPr>
              <a:t>, </a:t>
            </a:r>
            <a:r>
              <a:rPr lang="en-GB" altLang="en-US" sz="2800" dirty="0" err="1">
                <a:latin typeface="Bookman Old Style" panose="02050604050505020204" pitchFamily="18" charset="0"/>
              </a:rPr>
              <a:t>Unsigncryption</a:t>
            </a:r>
            <a:r>
              <a:rPr lang="en-GB" altLang="en-US" sz="2800" dirty="0">
                <a:latin typeface="Bookman Old Style" panose="02050604050505020204" pitchFamily="18" charset="0"/>
              </a:rPr>
              <a:t> algorithms and communication overhead is much smaller than signature-then-encryption schemes </a:t>
            </a:r>
          </a:p>
        </p:txBody>
      </p:sp>
    </p:spTree>
    <p:extLst>
      <p:ext uri="{BB962C8B-B14F-4D97-AF65-F5344CB8AC3E}">
        <p14:creationId xmlns:p14="http://schemas.microsoft.com/office/powerpoint/2010/main" val="953219437"/>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knowledge proofs</a:t>
            </a:r>
          </a:p>
        </p:txBody>
      </p:sp>
      <p:sp>
        <p:nvSpPr>
          <p:cNvPr id="3" name="Content Placeholder 2"/>
          <p:cNvSpPr>
            <a:spLocks noGrp="1"/>
          </p:cNvSpPr>
          <p:nvPr>
            <p:ph idx="1"/>
          </p:nvPr>
        </p:nvSpPr>
        <p:spPr>
          <a:xfrm>
            <a:off x="2132012" y="1493520"/>
            <a:ext cx="8915400" cy="3777622"/>
          </a:xfrm>
        </p:spPr>
        <p:txBody>
          <a:bodyPr>
            <a:noAutofit/>
          </a:bodyPr>
          <a:lstStyle/>
          <a:p>
            <a:r>
              <a:rPr lang="en-US" sz="2000" dirty="0"/>
              <a:t>Zero knowledge proofs were introduced by </a:t>
            </a:r>
            <a:r>
              <a:rPr lang="en-US" sz="2000" dirty="0" err="1"/>
              <a:t>GoldWasser</a:t>
            </a:r>
            <a:r>
              <a:rPr lang="en-US" sz="2000" dirty="0"/>
              <a:t>, </a:t>
            </a:r>
            <a:r>
              <a:rPr lang="en-US" sz="2000" dirty="0" err="1"/>
              <a:t>Micali</a:t>
            </a:r>
            <a:r>
              <a:rPr lang="en-US" sz="2000" dirty="0"/>
              <a:t>, and </a:t>
            </a:r>
            <a:r>
              <a:rPr lang="en-US" sz="2000" dirty="0" err="1"/>
              <a:t>Rackoff</a:t>
            </a:r>
            <a:r>
              <a:rPr lang="en-US" sz="2000" dirty="0"/>
              <a:t>. </a:t>
            </a:r>
          </a:p>
          <a:p>
            <a:r>
              <a:rPr lang="en-US" sz="2000" dirty="0"/>
              <a:t>These proofs are used to prove the validity of an assertion without revealing any information whatsoever about the assertion. </a:t>
            </a:r>
          </a:p>
          <a:p>
            <a:r>
              <a:rPr lang="en-US" sz="2000" dirty="0"/>
              <a:t>There are three properties of ZKPs that are required, namely</a:t>
            </a:r>
          </a:p>
          <a:p>
            <a:pPr lvl="1"/>
            <a:r>
              <a:rPr lang="en-US" sz="2000" dirty="0"/>
              <a:t>completeness, soundness, and zero-knowledge property.</a:t>
            </a:r>
          </a:p>
          <a:p>
            <a:r>
              <a:rPr lang="en-US" sz="2000" b="1" dirty="0"/>
              <a:t>Completeness </a:t>
            </a:r>
            <a:r>
              <a:rPr lang="en-US" sz="2000" dirty="0"/>
              <a:t>ensures that if a certain assertion is true, then the verifier will be convinced of this claim by the prover. </a:t>
            </a:r>
          </a:p>
          <a:p>
            <a:r>
              <a:rPr lang="en-US" sz="2000" b="1" dirty="0"/>
              <a:t>Soundness</a:t>
            </a:r>
            <a:r>
              <a:rPr lang="en-US" sz="2000" dirty="0"/>
              <a:t> property makes sure that if an assertion is false, then no dishonest prover can convince the verifier otherwise. </a:t>
            </a:r>
          </a:p>
          <a:p>
            <a:r>
              <a:rPr lang="en-US" sz="2000" b="1" dirty="0"/>
              <a:t>Zero-knowledge property</a:t>
            </a:r>
            <a:r>
              <a:rPr lang="en-US" sz="2000" dirty="0"/>
              <a:t>, is the key property of zero knowledge proofs whereby it is ensured that absolutely nothing is revealed about the assertion except whether it is true or false.</a:t>
            </a:r>
          </a:p>
        </p:txBody>
      </p:sp>
    </p:spTree>
    <p:extLst>
      <p:ext uri="{BB962C8B-B14F-4D97-AF65-F5344CB8AC3E}">
        <p14:creationId xmlns:p14="http://schemas.microsoft.com/office/powerpoint/2010/main" val="29001447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knowledge proofs</a:t>
            </a:r>
          </a:p>
        </p:txBody>
      </p:sp>
      <p:sp>
        <p:nvSpPr>
          <p:cNvPr id="3" name="Content Placeholder 2"/>
          <p:cNvSpPr>
            <a:spLocks noGrp="1"/>
          </p:cNvSpPr>
          <p:nvPr>
            <p:ph idx="1"/>
          </p:nvPr>
        </p:nvSpPr>
        <p:spPr/>
        <p:txBody>
          <a:bodyPr>
            <a:noAutofit/>
          </a:bodyPr>
          <a:lstStyle/>
          <a:p>
            <a:r>
              <a:rPr lang="en-US" sz="2400" dirty="0"/>
              <a:t>Zero knowledge proofs have sparked a special interest among researchers in the </a:t>
            </a:r>
            <a:r>
              <a:rPr lang="en-US" sz="2400" dirty="0" err="1"/>
              <a:t>blockchain</a:t>
            </a:r>
            <a:r>
              <a:rPr lang="en-US" sz="2400" dirty="0"/>
              <a:t> space due to its privacy properties that are very much desirable in financial and many other fields, such as law and medicine. </a:t>
            </a:r>
          </a:p>
          <a:p>
            <a:r>
              <a:rPr lang="en-US" sz="2400" dirty="0"/>
              <a:t>A recent example of the successful implementation of the zero knowledge proof mechanism is the </a:t>
            </a:r>
            <a:r>
              <a:rPr lang="en-US" sz="2400" dirty="0" err="1"/>
              <a:t>Zcash</a:t>
            </a:r>
            <a:r>
              <a:rPr lang="en-US" sz="2400" dirty="0"/>
              <a:t> crypto currency. I</a:t>
            </a:r>
          </a:p>
          <a:p>
            <a:r>
              <a:rPr lang="en-US" sz="2400" dirty="0"/>
              <a:t>n </a:t>
            </a:r>
            <a:r>
              <a:rPr lang="en-US" sz="2400" dirty="0" err="1"/>
              <a:t>Zcash</a:t>
            </a:r>
            <a:r>
              <a:rPr lang="en-US" sz="2400" dirty="0"/>
              <a:t>, a specific type of zero knowledge proof, known as </a:t>
            </a:r>
            <a:r>
              <a:rPr lang="en-US" sz="2400" b="1" dirty="0"/>
              <a:t>zero-knowledge Succinct Non-interactive Argument of Knowledge </a:t>
            </a:r>
            <a:r>
              <a:rPr lang="en-US" sz="2400" dirty="0"/>
              <a:t>(</a:t>
            </a:r>
            <a:r>
              <a:rPr lang="en-US" sz="2400" b="1" dirty="0"/>
              <a:t>ZK-</a:t>
            </a:r>
            <a:r>
              <a:rPr lang="en-US" sz="2400" b="1" dirty="0" err="1"/>
              <a:t>Snark</a:t>
            </a:r>
            <a:r>
              <a:rPr lang="en-US" sz="2400" dirty="0"/>
              <a:t>), is implemented. </a:t>
            </a:r>
          </a:p>
        </p:txBody>
      </p:sp>
    </p:spTree>
    <p:extLst>
      <p:ext uri="{BB962C8B-B14F-4D97-AF65-F5344CB8AC3E}">
        <p14:creationId xmlns:p14="http://schemas.microsoft.com/office/powerpoint/2010/main" val="16293229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Blind signatures</a:t>
            </a:r>
            <a:endParaRPr lang="en-US" dirty="0"/>
          </a:p>
        </p:txBody>
      </p:sp>
      <p:sp>
        <p:nvSpPr>
          <p:cNvPr id="3" name="Content Placeholder 2"/>
          <p:cNvSpPr>
            <a:spLocks noGrp="1"/>
          </p:cNvSpPr>
          <p:nvPr>
            <p:ph idx="1"/>
          </p:nvPr>
        </p:nvSpPr>
        <p:spPr>
          <a:xfrm>
            <a:off x="2236515" y="1676400"/>
            <a:ext cx="8915400" cy="3777622"/>
          </a:xfrm>
        </p:spPr>
        <p:txBody>
          <a:bodyPr>
            <a:noAutofit/>
          </a:bodyPr>
          <a:lstStyle/>
          <a:p>
            <a:r>
              <a:rPr lang="en-US" sz="2400" dirty="0"/>
              <a:t>Blind signatures were introduced by </a:t>
            </a:r>
            <a:r>
              <a:rPr lang="en-US" sz="2400" i="1" dirty="0"/>
              <a:t>David </a:t>
            </a:r>
            <a:r>
              <a:rPr lang="en-US" sz="2400" i="1" dirty="0" err="1"/>
              <a:t>Chaum</a:t>
            </a:r>
            <a:r>
              <a:rPr lang="en-US" sz="2400" i="1" dirty="0"/>
              <a:t> </a:t>
            </a:r>
            <a:r>
              <a:rPr lang="en-US" sz="2400" dirty="0"/>
              <a:t>in 1982 and are based on public key digital signature schemes, such as RSA. </a:t>
            </a:r>
          </a:p>
          <a:p>
            <a:r>
              <a:rPr lang="en-US" sz="2400" dirty="0"/>
              <a:t>The key idea behind blind signatures is to get the message signed by the signer without actually revealing the message. </a:t>
            </a:r>
          </a:p>
          <a:p>
            <a:r>
              <a:rPr lang="en-US" sz="2400" dirty="0"/>
              <a:t>This is achieved by disguising or blinding the message before signing it, hence the name blind signatures. </a:t>
            </a:r>
          </a:p>
          <a:p>
            <a:r>
              <a:rPr lang="en-US" sz="2400" dirty="0"/>
              <a:t>This blind signature can then be verified against the original message just like a normal digital signature. </a:t>
            </a:r>
          </a:p>
          <a:p>
            <a:r>
              <a:rPr lang="en-US" sz="2400" dirty="0"/>
              <a:t>Blind signatures were introduced as a mechanism to allow the development of digital cash schemes.</a:t>
            </a:r>
          </a:p>
        </p:txBody>
      </p:sp>
    </p:spTree>
    <p:extLst>
      <p:ext uri="{BB962C8B-B14F-4D97-AF65-F5344CB8AC3E}">
        <p14:creationId xmlns:p14="http://schemas.microsoft.com/office/powerpoint/2010/main" val="2426866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schemes</a:t>
            </a:r>
            <a:endParaRPr lang="en-US" dirty="0"/>
          </a:p>
        </p:txBody>
      </p:sp>
      <p:sp>
        <p:nvSpPr>
          <p:cNvPr id="3" name="Content Placeholder 2"/>
          <p:cNvSpPr>
            <a:spLocks noGrp="1"/>
          </p:cNvSpPr>
          <p:nvPr>
            <p:ph idx="1"/>
          </p:nvPr>
        </p:nvSpPr>
        <p:spPr>
          <a:xfrm>
            <a:off x="2210389" y="1362892"/>
            <a:ext cx="8915400" cy="3777622"/>
          </a:xfrm>
        </p:spPr>
        <p:txBody>
          <a:bodyPr>
            <a:noAutofit/>
          </a:bodyPr>
          <a:lstStyle/>
          <a:p>
            <a:r>
              <a:rPr lang="en-US" sz="2400" dirty="0"/>
              <a:t>Other than cryptographic primitives, binary to text encoding schemes are also used in various scenarios. </a:t>
            </a:r>
          </a:p>
          <a:p>
            <a:r>
              <a:rPr lang="en-US" sz="2400" dirty="0"/>
              <a:t>The most common usage is to convert binary data into text so that it can be either processed, saved, or transmitted via a protocol that does not support the processing of binary data. </a:t>
            </a:r>
          </a:p>
          <a:p>
            <a:r>
              <a:rPr lang="en-US" sz="2400" dirty="0"/>
              <a:t>For example, sometimes, images are stored in the database as base64 encoding, which allows a text field to be able to store a picture. </a:t>
            </a:r>
          </a:p>
          <a:p>
            <a:r>
              <a:rPr lang="en-US" sz="2400" dirty="0"/>
              <a:t>Another encoding named base58 was popularized by its usage in bitcoin.</a:t>
            </a:r>
          </a:p>
        </p:txBody>
      </p:sp>
    </p:spTree>
    <p:extLst>
      <p:ext uri="{BB962C8B-B14F-4D97-AF65-F5344CB8AC3E}">
        <p14:creationId xmlns:p14="http://schemas.microsoft.com/office/powerpoint/2010/main" val="202865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encryption modes</a:t>
            </a:r>
          </a:p>
        </p:txBody>
      </p:sp>
      <p:sp>
        <p:nvSpPr>
          <p:cNvPr id="3" name="Content Placeholder 2"/>
          <p:cNvSpPr>
            <a:spLocks noGrp="1"/>
          </p:cNvSpPr>
          <p:nvPr>
            <p:ph idx="1"/>
          </p:nvPr>
        </p:nvSpPr>
        <p:spPr>
          <a:xfrm>
            <a:off x="2040572" y="1663337"/>
            <a:ext cx="8915400" cy="3777622"/>
          </a:xfrm>
        </p:spPr>
        <p:txBody>
          <a:bodyPr>
            <a:normAutofit/>
          </a:bodyPr>
          <a:lstStyle/>
          <a:p>
            <a:r>
              <a:rPr lang="en-US" sz="3200" b="1" dirty="0"/>
              <a:t>Electronic code book</a:t>
            </a:r>
            <a:endParaRPr lang="en-US" sz="3200" dirty="0"/>
          </a:p>
        </p:txBody>
      </p:sp>
      <p:pic>
        <p:nvPicPr>
          <p:cNvPr id="4" name="Picture 3"/>
          <p:cNvPicPr>
            <a:picLocks noChangeAspect="1"/>
          </p:cNvPicPr>
          <p:nvPr/>
        </p:nvPicPr>
        <p:blipFill>
          <a:blip r:embed="rId2"/>
          <a:stretch>
            <a:fillRect/>
          </a:stretch>
        </p:blipFill>
        <p:spPr>
          <a:xfrm>
            <a:off x="1242679" y="2832167"/>
            <a:ext cx="9939127" cy="3567893"/>
          </a:xfrm>
          <a:prstGeom prst="rect">
            <a:avLst/>
          </a:prstGeom>
        </p:spPr>
      </p:pic>
    </p:spTree>
    <p:extLst>
      <p:ext uri="{BB962C8B-B14F-4D97-AF65-F5344CB8AC3E}">
        <p14:creationId xmlns:p14="http://schemas.microsoft.com/office/powerpoint/2010/main" val="159720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B65B-4AE4-44FA-97EA-E30005F132D2}"/>
              </a:ext>
            </a:extLst>
          </p:cNvPr>
          <p:cNvSpPr>
            <a:spLocks noGrp="1"/>
          </p:cNvSpPr>
          <p:nvPr>
            <p:ph type="title"/>
          </p:nvPr>
        </p:nvSpPr>
        <p:spPr/>
        <p:txBody>
          <a:bodyPr/>
          <a:lstStyle/>
          <a:p>
            <a:r>
              <a:rPr lang="en-US" dirty="0"/>
              <a:t>Block cipher encryption modes</a:t>
            </a:r>
          </a:p>
        </p:txBody>
      </p:sp>
      <p:sp>
        <p:nvSpPr>
          <p:cNvPr id="3" name="Content Placeholder 2">
            <a:extLst>
              <a:ext uri="{FF2B5EF4-FFF2-40B4-BE49-F238E27FC236}">
                <a16:creationId xmlns:a16="http://schemas.microsoft.com/office/drawing/2014/main" id="{66B9CA89-981F-49E2-AAF3-4C42C3162FAB}"/>
              </a:ext>
            </a:extLst>
          </p:cNvPr>
          <p:cNvSpPr>
            <a:spLocks noGrp="1"/>
          </p:cNvSpPr>
          <p:nvPr>
            <p:ph idx="1"/>
          </p:nvPr>
        </p:nvSpPr>
        <p:spPr/>
        <p:txBody>
          <a:bodyPr>
            <a:normAutofit/>
          </a:bodyPr>
          <a:lstStyle/>
          <a:p>
            <a:r>
              <a:rPr lang="en-US" sz="2800" b="1" dirty="0"/>
              <a:t>Cipher block chaining</a:t>
            </a:r>
          </a:p>
          <a:p>
            <a:pPr lvl="1"/>
            <a:r>
              <a:rPr lang="en-US" sz="2400" dirty="0"/>
              <a:t>In this mode, each block of plain text is XORed with the previous encrypted block. </a:t>
            </a:r>
          </a:p>
          <a:p>
            <a:pPr lvl="1"/>
            <a:r>
              <a:rPr lang="en-US" sz="2400" dirty="0"/>
              <a:t>The CBC mode uses initialization vector IV to encrypt the first block. </a:t>
            </a:r>
          </a:p>
          <a:p>
            <a:pPr lvl="1"/>
            <a:r>
              <a:rPr lang="en-US" sz="2400" dirty="0"/>
              <a:t>It is recommended that IV be randomly chosen</a:t>
            </a:r>
          </a:p>
        </p:txBody>
      </p:sp>
    </p:spTree>
    <p:extLst>
      <p:ext uri="{BB962C8B-B14F-4D97-AF65-F5344CB8AC3E}">
        <p14:creationId xmlns:p14="http://schemas.microsoft.com/office/powerpoint/2010/main" val="320368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Cipher block chaining</a:t>
            </a:r>
            <a:br>
              <a:rPr lang="en-US" b="1" dirty="0"/>
            </a:br>
            <a:endParaRPr lang="en-US" dirty="0"/>
          </a:p>
        </p:txBody>
      </p:sp>
      <p:sp>
        <p:nvSpPr>
          <p:cNvPr id="3" name="Content Placeholder 2"/>
          <p:cNvSpPr>
            <a:spLocks noGrp="1"/>
          </p:cNvSpPr>
          <p:nvPr>
            <p:ph idx="1"/>
          </p:nvPr>
        </p:nvSpPr>
        <p:spPr>
          <a:xfrm>
            <a:off x="2271160" y="1789044"/>
            <a:ext cx="8915400" cy="3777622"/>
          </a:xfrm>
        </p:spPr>
        <p:txBody>
          <a:bodyPr>
            <a:normAutofit/>
          </a:bodyPr>
          <a:lstStyle/>
          <a:p>
            <a:pPr lvl="1"/>
            <a:r>
              <a:rPr lang="en-US" sz="2400" dirty="0"/>
              <a:t>initialization vector (IV)</a:t>
            </a:r>
            <a:endParaRPr lang="en-US" sz="3200" dirty="0"/>
          </a:p>
        </p:txBody>
      </p:sp>
      <p:pic>
        <p:nvPicPr>
          <p:cNvPr id="4" name="Picture 3"/>
          <p:cNvPicPr>
            <a:picLocks noChangeAspect="1"/>
          </p:cNvPicPr>
          <p:nvPr/>
        </p:nvPicPr>
        <p:blipFill>
          <a:blip r:embed="rId2"/>
          <a:stretch>
            <a:fillRect/>
          </a:stretch>
        </p:blipFill>
        <p:spPr>
          <a:xfrm>
            <a:off x="2125385" y="2866688"/>
            <a:ext cx="7667972" cy="3590250"/>
          </a:xfrm>
          <a:prstGeom prst="rect">
            <a:avLst/>
          </a:prstGeom>
        </p:spPr>
      </p:pic>
    </p:spTree>
    <p:extLst>
      <p:ext uri="{BB962C8B-B14F-4D97-AF65-F5344CB8AC3E}">
        <p14:creationId xmlns:p14="http://schemas.microsoft.com/office/powerpoint/2010/main" val="233295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5229-6ABB-4347-82D1-4C175BE3FA04}"/>
              </a:ext>
            </a:extLst>
          </p:cNvPr>
          <p:cNvSpPr>
            <a:spLocks noGrp="1"/>
          </p:cNvSpPr>
          <p:nvPr>
            <p:ph type="title"/>
          </p:nvPr>
        </p:nvSpPr>
        <p:spPr/>
        <p:txBody>
          <a:bodyPr/>
          <a:lstStyle/>
          <a:p>
            <a:r>
              <a:rPr lang="en-US" dirty="0"/>
              <a:t>Block cipher encryption modes</a:t>
            </a:r>
          </a:p>
        </p:txBody>
      </p:sp>
      <p:sp>
        <p:nvSpPr>
          <p:cNvPr id="3" name="Content Placeholder 2">
            <a:extLst>
              <a:ext uri="{FF2B5EF4-FFF2-40B4-BE49-F238E27FC236}">
                <a16:creationId xmlns:a16="http://schemas.microsoft.com/office/drawing/2014/main" id="{21592F98-810E-4360-9BCA-4314C1BAF9A6}"/>
              </a:ext>
            </a:extLst>
          </p:cNvPr>
          <p:cNvSpPr>
            <a:spLocks noGrp="1"/>
          </p:cNvSpPr>
          <p:nvPr>
            <p:ph idx="1"/>
          </p:nvPr>
        </p:nvSpPr>
        <p:spPr/>
        <p:txBody>
          <a:bodyPr>
            <a:normAutofit/>
          </a:bodyPr>
          <a:lstStyle/>
          <a:p>
            <a:r>
              <a:rPr lang="en-US" sz="3200" b="1" dirty="0"/>
              <a:t>Counter mode</a:t>
            </a:r>
            <a:endParaRPr lang="en-US" sz="3200" dirty="0"/>
          </a:p>
          <a:p>
            <a:pPr lvl="1"/>
            <a:r>
              <a:rPr lang="en-US" sz="2800" dirty="0"/>
              <a:t>The CTR mode effectively uses a block cipher as a stream cipher.</a:t>
            </a:r>
          </a:p>
          <a:p>
            <a:pPr lvl="1"/>
            <a:r>
              <a:rPr lang="en-US" sz="2800" dirty="0"/>
              <a:t> In this case, a unique nonce is supplied that is concatenated with the counter value in order to produce a </a:t>
            </a:r>
            <a:r>
              <a:rPr lang="en-US" sz="2800" b="1" dirty="0"/>
              <a:t>key stream</a:t>
            </a:r>
            <a:r>
              <a:rPr lang="en-US" sz="2800" dirty="0"/>
              <a:t>:</a:t>
            </a:r>
          </a:p>
        </p:txBody>
      </p:sp>
    </p:spTree>
    <p:extLst>
      <p:ext uri="{BB962C8B-B14F-4D97-AF65-F5344CB8AC3E}">
        <p14:creationId xmlns:p14="http://schemas.microsoft.com/office/powerpoint/2010/main" val="11542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Counter mode</a:t>
            </a:r>
          </a:p>
        </p:txBody>
      </p:sp>
      <p:pic>
        <p:nvPicPr>
          <p:cNvPr id="4" name="Picture 3"/>
          <p:cNvPicPr>
            <a:picLocks noChangeAspect="1"/>
          </p:cNvPicPr>
          <p:nvPr/>
        </p:nvPicPr>
        <p:blipFill>
          <a:blip r:embed="rId2"/>
          <a:stretch>
            <a:fillRect/>
          </a:stretch>
        </p:blipFill>
        <p:spPr>
          <a:xfrm>
            <a:off x="2199655" y="2696478"/>
            <a:ext cx="8982149" cy="3992312"/>
          </a:xfrm>
          <a:prstGeom prst="rect">
            <a:avLst/>
          </a:prstGeom>
        </p:spPr>
      </p:pic>
    </p:spTree>
    <p:extLst>
      <p:ext uri="{BB962C8B-B14F-4D97-AF65-F5344CB8AC3E}">
        <p14:creationId xmlns:p14="http://schemas.microsoft.com/office/powerpoint/2010/main" val="4470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Encryption Standard (DES)</a:t>
            </a:r>
            <a:endParaRPr lang="en-US" dirty="0"/>
          </a:p>
        </p:txBody>
      </p:sp>
      <p:sp>
        <p:nvSpPr>
          <p:cNvPr id="3" name="Content Placeholder 2"/>
          <p:cNvSpPr>
            <a:spLocks noGrp="1"/>
          </p:cNvSpPr>
          <p:nvPr>
            <p:ph idx="1"/>
          </p:nvPr>
        </p:nvSpPr>
        <p:spPr>
          <a:xfrm>
            <a:off x="2072378" y="1683026"/>
            <a:ext cx="8915400" cy="4550864"/>
          </a:xfrm>
        </p:spPr>
        <p:txBody>
          <a:bodyPr>
            <a:normAutofit lnSpcReduction="10000"/>
          </a:bodyPr>
          <a:lstStyle/>
          <a:p>
            <a:r>
              <a:rPr lang="en-US" sz="2800" dirty="0"/>
              <a:t>The Data Encryption Standard (DES) is a symmetric-key block cipher published by the National Institute of Standards and Technology (NIST).</a:t>
            </a:r>
            <a:endParaRPr lang="en-US" sz="3600" dirty="0"/>
          </a:p>
          <a:p>
            <a:r>
              <a:rPr lang="en-US" sz="2800" dirty="0"/>
              <a:t>DES is an implementation of a Feistel Cipher. </a:t>
            </a:r>
          </a:p>
          <a:p>
            <a:r>
              <a:rPr lang="en-US" sz="2800" dirty="0"/>
              <a:t>It uses 16 round Feistel structure. </a:t>
            </a:r>
          </a:p>
          <a:p>
            <a:r>
              <a:rPr lang="en-US" sz="2800" dirty="0"/>
              <a:t>The block size is 64-bit. </a:t>
            </a:r>
          </a:p>
          <a:p>
            <a:r>
              <a:rPr lang="en-US" sz="2800" dirty="0"/>
              <a:t>Though, key length is 64-bit, DES has an effective key length of 56 bits, since 8 of the 64 bits of the key are not used by the encryption algorithm</a:t>
            </a:r>
          </a:p>
        </p:txBody>
      </p:sp>
    </p:spTree>
    <p:extLst>
      <p:ext uri="{BB962C8B-B14F-4D97-AF65-F5344CB8AC3E}">
        <p14:creationId xmlns:p14="http://schemas.microsoft.com/office/powerpoint/2010/main" val="236066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1">
            <a:extLst>
              <a:ext uri="{FF2B5EF4-FFF2-40B4-BE49-F238E27FC236}">
                <a16:creationId xmlns:a16="http://schemas.microsoft.com/office/drawing/2014/main" id="{4636221C-BC17-4BE5-AC5E-E086FCFD5D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ACAA6A5D-71C6-471A-BBA0-C4E0A91107ED}" type="slidenum">
              <a:rPr lang="en-US" altLang="en-US" sz="1200">
                <a:solidFill>
                  <a:schemeClr val="bg2"/>
                </a:solidFill>
              </a:rPr>
              <a:pPr/>
              <a:t>19</a:t>
            </a:fld>
            <a:endParaRPr lang="en-US" altLang="en-US" sz="1200">
              <a:solidFill>
                <a:schemeClr val="bg2"/>
              </a:solidFill>
            </a:endParaRPr>
          </a:p>
        </p:txBody>
      </p:sp>
      <p:sp>
        <p:nvSpPr>
          <p:cNvPr id="23559" name="Rectangle 7">
            <a:extLst>
              <a:ext uri="{FF2B5EF4-FFF2-40B4-BE49-F238E27FC236}">
                <a16:creationId xmlns:a16="http://schemas.microsoft.com/office/drawing/2014/main" id="{1BACD2BA-49DB-4110-9FAE-426BB82D2675}"/>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63" name="Text Box 11">
            <a:extLst>
              <a:ext uri="{FF2B5EF4-FFF2-40B4-BE49-F238E27FC236}">
                <a16:creationId xmlns:a16="http://schemas.microsoft.com/office/drawing/2014/main" id="{ADF415BB-30B6-416A-9668-612FCEED37A5}"/>
              </a:ext>
            </a:extLst>
          </p:cNvPr>
          <p:cNvSpPr txBox="1">
            <a:spLocks noChangeArrowheads="1"/>
          </p:cNvSpPr>
          <p:nvPr/>
        </p:nvSpPr>
        <p:spPr bwMode="auto">
          <a:xfrm>
            <a:off x="3379950" y="790544"/>
            <a:ext cx="5647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Encryption and decryption with DES</a:t>
            </a:r>
          </a:p>
        </p:txBody>
      </p:sp>
      <p:pic>
        <p:nvPicPr>
          <p:cNvPr id="23564" name="Picture 12">
            <a:extLst>
              <a:ext uri="{FF2B5EF4-FFF2-40B4-BE49-F238E27FC236}">
                <a16:creationId xmlns:a16="http://schemas.microsoft.com/office/drawing/2014/main" id="{3C344418-81C8-4A17-8AC7-EE533F88D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06" y="2216258"/>
            <a:ext cx="10185387" cy="334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0F30-02D7-4256-BA30-0787D46109EB}"/>
              </a:ext>
            </a:extLst>
          </p:cNvPr>
          <p:cNvSpPr>
            <a:spLocks noGrp="1"/>
          </p:cNvSpPr>
          <p:nvPr>
            <p:ph type="title"/>
          </p:nvPr>
        </p:nvSpPr>
        <p:spPr/>
        <p:txBody>
          <a:bodyPr/>
          <a:lstStyle/>
          <a:p>
            <a:r>
              <a:rPr lang="en-US" dirty="0"/>
              <a:t>Cryptographic primitives</a:t>
            </a:r>
          </a:p>
        </p:txBody>
      </p:sp>
      <p:sp>
        <p:nvSpPr>
          <p:cNvPr id="3" name="Content Placeholder 2">
            <a:extLst>
              <a:ext uri="{FF2B5EF4-FFF2-40B4-BE49-F238E27FC236}">
                <a16:creationId xmlns:a16="http://schemas.microsoft.com/office/drawing/2014/main" id="{28E14BCC-6B45-4680-8103-BD1C9305C089}"/>
              </a:ext>
            </a:extLst>
          </p:cNvPr>
          <p:cNvSpPr>
            <a:spLocks noGrp="1"/>
          </p:cNvSpPr>
          <p:nvPr>
            <p:ph idx="1"/>
          </p:nvPr>
        </p:nvSpPr>
        <p:spPr/>
        <p:txBody>
          <a:bodyPr>
            <a:normAutofit/>
          </a:bodyPr>
          <a:lstStyle/>
          <a:p>
            <a:r>
              <a:rPr lang="en-US" sz="2400" dirty="0"/>
              <a:t>Cryptographic primitives are the basic building blocks of a security protocol or system.</a:t>
            </a:r>
          </a:p>
          <a:p>
            <a:r>
              <a:rPr lang="en-US" sz="2400" dirty="0"/>
              <a:t> A </a:t>
            </a:r>
            <a:r>
              <a:rPr lang="en-US" sz="2400" b="1" dirty="0"/>
              <a:t>security protocol </a:t>
            </a:r>
            <a:r>
              <a:rPr lang="en-US" sz="2400" dirty="0"/>
              <a:t>is a set of steps taken in order to achieve required security goals by utilizing appropriate security mechanisms.</a:t>
            </a:r>
          </a:p>
          <a:p>
            <a:r>
              <a:rPr lang="en-US" sz="2400" dirty="0"/>
              <a:t>Various types of security protocols are in use, such as </a:t>
            </a:r>
            <a:r>
              <a:rPr lang="en-US" sz="2400" b="1" dirty="0"/>
              <a:t>authentication protocols</a:t>
            </a:r>
            <a:r>
              <a:rPr lang="en-US" sz="2400" dirty="0"/>
              <a:t>, </a:t>
            </a:r>
            <a:r>
              <a:rPr lang="en-US" sz="2400" b="1" dirty="0"/>
              <a:t>nonrepudiation protocols</a:t>
            </a:r>
            <a:r>
              <a:rPr lang="en-US" sz="2400" dirty="0"/>
              <a:t>, and </a:t>
            </a:r>
            <a:r>
              <a:rPr lang="en-US" sz="2400" b="1" dirty="0"/>
              <a:t>key management protocols</a:t>
            </a:r>
            <a:r>
              <a:rPr lang="en-US" sz="2400" dirty="0"/>
              <a:t>.</a:t>
            </a:r>
          </a:p>
        </p:txBody>
      </p:sp>
    </p:spTree>
    <p:extLst>
      <p:ext uri="{BB962C8B-B14F-4D97-AF65-F5344CB8AC3E}">
        <p14:creationId xmlns:p14="http://schemas.microsoft.com/office/powerpoint/2010/main" val="381946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Slide Number Placeholder 1">
            <a:extLst>
              <a:ext uri="{FF2B5EF4-FFF2-40B4-BE49-F238E27FC236}">
                <a16:creationId xmlns:a16="http://schemas.microsoft.com/office/drawing/2014/main" id="{1247A80C-A81B-4AED-BEB6-D1FD690FCC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BC35218F-46D0-4169-9ECE-701F6794A5B8}" type="slidenum">
              <a:rPr lang="en-US" altLang="en-US" sz="1200">
                <a:solidFill>
                  <a:schemeClr val="bg2"/>
                </a:solidFill>
              </a:rPr>
              <a:pPr/>
              <a:t>20</a:t>
            </a:fld>
            <a:endParaRPr lang="en-US" altLang="en-US" sz="1200">
              <a:solidFill>
                <a:schemeClr val="bg2"/>
              </a:solidFill>
            </a:endParaRPr>
          </a:p>
        </p:txBody>
      </p:sp>
      <p:sp>
        <p:nvSpPr>
          <p:cNvPr id="27652" name="Text Box 4">
            <a:extLst>
              <a:ext uri="{FF2B5EF4-FFF2-40B4-BE49-F238E27FC236}">
                <a16:creationId xmlns:a16="http://schemas.microsoft.com/office/drawing/2014/main" id="{6531F274-7C41-435B-BDAE-A50C432F09E5}"/>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pic>
        <p:nvPicPr>
          <p:cNvPr id="27653" name="Picture 8">
            <a:extLst>
              <a:ext uri="{FF2B5EF4-FFF2-40B4-BE49-F238E27FC236}">
                <a16:creationId xmlns:a16="http://schemas.microsoft.com/office/drawing/2014/main" id="{7C9C0C6E-A64F-4627-A6C1-3F51A3615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153" y="1363175"/>
            <a:ext cx="5613400"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9">
            <a:extLst>
              <a:ext uri="{FF2B5EF4-FFF2-40B4-BE49-F238E27FC236}">
                <a16:creationId xmlns:a16="http://schemas.microsoft.com/office/drawing/2014/main" id="{30699EAD-8C64-4E1A-803D-23EF372E2907}"/>
              </a:ext>
            </a:extLst>
          </p:cNvPr>
          <p:cNvSpPr txBox="1">
            <a:spLocks noChangeArrowheads="1"/>
          </p:cNvSpPr>
          <p:nvPr/>
        </p:nvSpPr>
        <p:spPr bwMode="auto">
          <a:xfrm>
            <a:off x="3745153" y="381000"/>
            <a:ext cx="50706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3600" i="1" dirty="0">
                <a:latin typeface="Times New Roman" panose="02020603050405020304" pitchFamily="18" charset="0"/>
              </a:rPr>
              <a:t>General structure of 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1">
            <a:extLst>
              <a:ext uri="{FF2B5EF4-FFF2-40B4-BE49-F238E27FC236}">
                <a16:creationId xmlns:a16="http://schemas.microsoft.com/office/drawing/2014/main" id="{78312018-E280-4584-B17D-3D1FDE8F8B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2AA13111-700E-48F3-B7BC-AEB23A0464C3}" type="slidenum">
              <a:rPr lang="en-US" altLang="en-US" sz="1200">
                <a:solidFill>
                  <a:schemeClr val="bg2"/>
                </a:solidFill>
              </a:rPr>
              <a:pPr/>
              <a:t>21</a:t>
            </a:fld>
            <a:endParaRPr lang="en-US" altLang="en-US" sz="1200">
              <a:solidFill>
                <a:schemeClr val="bg2"/>
              </a:solidFill>
            </a:endParaRPr>
          </a:p>
        </p:txBody>
      </p:sp>
      <p:sp>
        <p:nvSpPr>
          <p:cNvPr id="39943" name="Rectangle 7">
            <a:extLst>
              <a:ext uri="{FF2B5EF4-FFF2-40B4-BE49-F238E27FC236}">
                <a16:creationId xmlns:a16="http://schemas.microsoft.com/office/drawing/2014/main" id="{F5B30621-C4A3-4D23-B163-A2885A384A5B}"/>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4" name="Rectangle 8">
            <a:extLst>
              <a:ext uri="{FF2B5EF4-FFF2-40B4-BE49-F238E27FC236}">
                <a16:creationId xmlns:a16="http://schemas.microsoft.com/office/drawing/2014/main" id="{1C5A5BC0-8A5D-4302-A331-952ED74D6A6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5" name="Rectangle 9">
            <a:extLst>
              <a:ext uri="{FF2B5EF4-FFF2-40B4-BE49-F238E27FC236}">
                <a16:creationId xmlns:a16="http://schemas.microsoft.com/office/drawing/2014/main" id="{DB2C4D31-6CD4-4F29-9393-A37A706F2914}"/>
              </a:ext>
            </a:extLst>
          </p:cNvPr>
          <p:cNvSpPr>
            <a:spLocks noChangeArrowheads="1"/>
          </p:cNvSpPr>
          <p:nvPr/>
        </p:nvSpPr>
        <p:spPr bwMode="auto">
          <a:xfrm>
            <a:off x="1752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DES uses 16 rounds. Each round of DES is a Feistel cipher.</a:t>
            </a:r>
          </a:p>
        </p:txBody>
      </p:sp>
      <p:sp>
        <p:nvSpPr>
          <p:cNvPr id="39946" name="Text Box 10">
            <a:extLst>
              <a:ext uri="{FF2B5EF4-FFF2-40B4-BE49-F238E27FC236}">
                <a16:creationId xmlns:a16="http://schemas.microsoft.com/office/drawing/2014/main" id="{12758B8C-182E-43B6-B01E-A535FA7095C7}"/>
              </a:ext>
            </a:extLst>
          </p:cNvPr>
          <p:cNvSpPr txBox="1">
            <a:spLocks noChangeArrowheads="1"/>
          </p:cNvSpPr>
          <p:nvPr/>
        </p:nvSpPr>
        <p:spPr bwMode="auto">
          <a:xfrm>
            <a:off x="2667001" y="0"/>
            <a:ext cx="2386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6.2.2 Rounds</a:t>
            </a:r>
          </a:p>
        </p:txBody>
      </p:sp>
      <p:sp>
        <p:nvSpPr>
          <p:cNvPr id="39947" name="Text Box 13">
            <a:extLst>
              <a:ext uri="{FF2B5EF4-FFF2-40B4-BE49-F238E27FC236}">
                <a16:creationId xmlns:a16="http://schemas.microsoft.com/office/drawing/2014/main" id="{ED9EC3D1-4ED1-4102-8DBB-8964B4185A14}"/>
              </a:ext>
            </a:extLst>
          </p:cNvPr>
          <p:cNvSpPr txBox="1">
            <a:spLocks noChangeArrowheads="1"/>
          </p:cNvSpPr>
          <p:nvPr/>
        </p:nvSpPr>
        <p:spPr bwMode="auto">
          <a:xfrm>
            <a:off x="1828800" y="3733800"/>
            <a:ext cx="1949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6.4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A round in DES </a:t>
            </a:r>
            <a:br>
              <a:rPr lang="en-US" altLang="en-US" sz="2000" i="1">
                <a:latin typeface="Times New Roman" panose="02020603050405020304" pitchFamily="18" charset="0"/>
              </a:rPr>
            </a:br>
            <a:r>
              <a:rPr lang="en-US" altLang="en-US" sz="2000" i="1">
                <a:latin typeface="Times New Roman" panose="02020603050405020304" pitchFamily="18" charset="0"/>
              </a:rPr>
              <a:t>(encryption site)</a:t>
            </a:r>
          </a:p>
        </p:txBody>
      </p:sp>
      <p:pic>
        <p:nvPicPr>
          <p:cNvPr id="39948" name="Picture 14">
            <a:extLst>
              <a:ext uri="{FF2B5EF4-FFF2-40B4-BE49-F238E27FC236}">
                <a16:creationId xmlns:a16="http://schemas.microsoft.com/office/drawing/2014/main" id="{CB2BD1C7-9748-498A-99C2-BA84EACD9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488" y="2025650"/>
            <a:ext cx="427831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1">
            <a:extLst>
              <a:ext uri="{FF2B5EF4-FFF2-40B4-BE49-F238E27FC236}">
                <a16:creationId xmlns:a16="http://schemas.microsoft.com/office/drawing/2014/main" id="{DFB5D05F-9067-44E5-A44C-8882189D5C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7A1F7590-E5FA-4CE7-9E0E-B3656075C531}" type="slidenum">
              <a:rPr lang="en-US" altLang="en-US" sz="1200">
                <a:solidFill>
                  <a:schemeClr val="bg2"/>
                </a:solidFill>
              </a:rPr>
              <a:pPr/>
              <a:t>22</a:t>
            </a:fld>
            <a:endParaRPr lang="en-US" altLang="en-US" sz="1200">
              <a:solidFill>
                <a:schemeClr val="bg2"/>
              </a:solidFill>
            </a:endParaRPr>
          </a:p>
        </p:txBody>
      </p:sp>
      <p:sp>
        <p:nvSpPr>
          <p:cNvPr id="41991" name="Rectangle 7">
            <a:extLst>
              <a:ext uri="{FF2B5EF4-FFF2-40B4-BE49-F238E27FC236}">
                <a16:creationId xmlns:a16="http://schemas.microsoft.com/office/drawing/2014/main" id="{F7EA9327-9C09-441C-B4A5-922A6471BA16}"/>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2" name="Rectangle 8">
            <a:extLst>
              <a:ext uri="{FF2B5EF4-FFF2-40B4-BE49-F238E27FC236}">
                <a16:creationId xmlns:a16="http://schemas.microsoft.com/office/drawing/2014/main" id="{42AB6F70-961B-4528-B92C-376FF19719E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3" name="Rectangle 9">
            <a:extLst>
              <a:ext uri="{FF2B5EF4-FFF2-40B4-BE49-F238E27FC236}">
                <a16:creationId xmlns:a16="http://schemas.microsoft.com/office/drawing/2014/main" id="{FA4D40B6-DC92-4F88-8558-6BB494DAA217}"/>
              </a:ext>
            </a:extLst>
          </p:cNvPr>
          <p:cNvSpPr>
            <a:spLocks noChangeArrowheads="1"/>
          </p:cNvSpPr>
          <p:nvPr/>
        </p:nvSpPr>
        <p:spPr bwMode="auto">
          <a:xfrm>
            <a:off x="1752600" y="1065214"/>
            <a:ext cx="86868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The heart of DES is the DES function. The DES function applies a 48-bit key to the rightmost 32 bits to produce a 32-bit output. </a:t>
            </a:r>
          </a:p>
        </p:txBody>
      </p:sp>
      <p:sp>
        <p:nvSpPr>
          <p:cNvPr id="41995" name="Text Box 11">
            <a:extLst>
              <a:ext uri="{FF2B5EF4-FFF2-40B4-BE49-F238E27FC236}">
                <a16:creationId xmlns:a16="http://schemas.microsoft.com/office/drawing/2014/main" id="{9A76ABD5-5FD4-4744-B99E-BD8CA0744BFF}"/>
              </a:ext>
            </a:extLst>
          </p:cNvPr>
          <p:cNvSpPr txBox="1">
            <a:spLocks noChangeArrowheads="1"/>
          </p:cNvSpPr>
          <p:nvPr/>
        </p:nvSpPr>
        <p:spPr bwMode="auto">
          <a:xfrm>
            <a:off x="2701926" y="533400"/>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DES Function  </a:t>
            </a:r>
            <a:endParaRPr lang="en-US" altLang="en-US" sz="2000" i="1" dirty="0">
              <a:latin typeface="Times New Roman" panose="02020603050405020304" pitchFamily="18" charset="0"/>
            </a:endParaRPr>
          </a:p>
        </p:txBody>
      </p:sp>
      <p:pic>
        <p:nvPicPr>
          <p:cNvPr id="41996" name="Picture 13">
            <a:extLst>
              <a:ext uri="{FF2B5EF4-FFF2-40B4-BE49-F238E27FC236}">
                <a16:creationId xmlns:a16="http://schemas.microsoft.com/office/drawing/2014/main" id="{0B776DC0-8DF2-4678-88EE-7EFA61EAD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2300288"/>
            <a:ext cx="407670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Text Box 14">
            <a:extLst>
              <a:ext uri="{FF2B5EF4-FFF2-40B4-BE49-F238E27FC236}">
                <a16:creationId xmlns:a16="http://schemas.microsoft.com/office/drawing/2014/main" id="{D99DEECA-8E0A-47C8-BA03-3D01941D04AE}"/>
              </a:ext>
            </a:extLst>
          </p:cNvPr>
          <p:cNvSpPr txBox="1">
            <a:spLocks noChangeArrowheads="1"/>
          </p:cNvSpPr>
          <p:nvPr/>
        </p:nvSpPr>
        <p:spPr bwMode="auto">
          <a:xfrm>
            <a:off x="1981201" y="3124200"/>
            <a:ext cx="1655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6.5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DES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6C7A-21CF-4163-A4A9-E7DBD92B063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5762175-BD1E-4BC2-AA0B-728633E3953B}"/>
              </a:ext>
            </a:extLst>
          </p:cNvPr>
          <p:cNvSpPr>
            <a:spLocks noGrp="1"/>
          </p:cNvSpPr>
          <p:nvPr>
            <p:ph idx="1"/>
          </p:nvPr>
        </p:nvSpPr>
        <p:spPr/>
        <p:txBody>
          <a:bodyPr/>
          <a:lstStyle/>
          <a:p>
            <a:r>
              <a:rPr lang="en-US" sz="2400" b="1" dirty="0"/>
              <a:t>Triple DES </a:t>
            </a:r>
            <a:r>
              <a:rPr lang="en-US" sz="2400" dirty="0"/>
              <a:t>(</a:t>
            </a:r>
            <a:r>
              <a:rPr lang="en-US" sz="2400" b="1" dirty="0"/>
              <a:t>3DES</a:t>
            </a:r>
            <a:r>
              <a:rPr lang="en-US" sz="2400" dirty="0"/>
              <a:t>), which proposed the usage of a 168-bit key using three 56-bit keys and the same number of executions of the DES algorithm</a:t>
            </a:r>
          </a:p>
          <a:p>
            <a:pPr lvl="1"/>
            <a:r>
              <a:rPr lang="en-US" sz="2200" dirty="0"/>
              <a:t>thus making brute force attacks almost impossible. </a:t>
            </a:r>
          </a:p>
          <a:p>
            <a:r>
              <a:rPr lang="en-US" sz="2400" dirty="0"/>
              <a:t>Slow performance and 64-bit block size, are not desirable.</a:t>
            </a:r>
          </a:p>
          <a:p>
            <a:endParaRPr lang="en-US" dirty="0"/>
          </a:p>
        </p:txBody>
      </p:sp>
    </p:spTree>
    <p:extLst>
      <p:ext uri="{BB962C8B-B14F-4D97-AF65-F5344CB8AC3E}">
        <p14:creationId xmlns:p14="http://schemas.microsoft.com/office/powerpoint/2010/main" val="217350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66C0-80DC-45A8-8B13-247F6BD50FA0}"/>
              </a:ext>
            </a:extLst>
          </p:cNvPr>
          <p:cNvSpPr>
            <a:spLocks noGrp="1"/>
          </p:cNvSpPr>
          <p:nvPr>
            <p:ph type="title"/>
          </p:nvPr>
        </p:nvSpPr>
        <p:spPr/>
        <p:txBody>
          <a:bodyPr/>
          <a:lstStyle/>
          <a:p>
            <a:r>
              <a:rPr lang="en-US" b="1" dirty="0"/>
              <a:t>Advanced Encryption Standard (AES)</a:t>
            </a:r>
            <a:endParaRPr lang="en-US" dirty="0"/>
          </a:p>
        </p:txBody>
      </p:sp>
      <p:sp>
        <p:nvSpPr>
          <p:cNvPr id="3" name="Content Placeholder 2">
            <a:extLst>
              <a:ext uri="{FF2B5EF4-FFF2-40B4-BE49-F238E27FC236}">
                <a16:creationId xmlns:a16="http://schemas.microsoft.com/office/drawing/2014/main" id="{3AAD3674-8799-404A-8D5C-20430585883D}"/>
              </a:ext>
            </a:extLst>
          </p:cNvPr>
          <p:cNvSpPr>
            <a:spLocks noGrp="1"/>
          </p:cNvSpPr>
          <p:nvPr>
            <p:ph idx="1"/>
          </p:nvPr>
        </p:nvSpPr>
        <p:spPr/>
        <p:txBody>
          <a:bodyPr>
            <a:normAutofit fontScale="92500"/>
          </a:bodyPr>
          <a:lstStyle/>
          <a:p>
            <a:r>
              <a:rPr lang="en-US" sz="2400" dirty="0"/>
              <a:t>The more popular and widely adopted symmetric encryption algorithm is the Advanced Encryption Standard (AES). </a:t>
            </a:r>
          </a:p>
          <a:p>
            <a:r>
              <a:rPr lang="en-US" sz="2400" dirty="0"/>
              <a:t>It is found at least six time faster than triple DES.</a:t>
            </a:r>
          </a:p>
          <a:p>
            <a:r>
              <a:rPr lang="en-US" sz="2400" dirty="0"/>
              <a:t>A replacement for DES was needed as its key size was too small. </a:t>
            </a:r>
          </a:p>
          <a:p>
            <a:r>
              <a:rPr lang="en-US" sz="2400" dirty="0"/>
              <a:t>With increasing computing power, it was considered vulnerable against exhaustive key search attack.</a:t>
            </a:r>
          </a:p>
          <a:p>
            <a:r>
              <a:rPr lang="en-US" sz="2400" dirty="0"/>
              <a:t> Triple DES was designed to overcome this drawback but it was found slow.</a:t>
            </a:r>
          </a:p>
          <a:p>
            <a:endParaRPr lang="en-US" dirty="0"/>
          </a:p>
        </p:txBody>
      </p:sp>
    </p:spTree>
    <p:extLst>
      <p:ext uri="{BB962C8B-B14F-4D97-AF65-F5344CB8AC3E}">
        <p14:creationId xmlns:p14="http://schemas.microsoft.com/office/powerpoint/2010/main" val="323926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Advanced Encryption Standard (AES)</a:t>
            </a:r>
            <a:endParaRPr lang="en-US" dirty="0"/>
          </a:p>
        </p:txBody>
      </p:sp>
      <p:sp>
        <p:nvSpPr>
          <p:cNvPr id="3" name="Content Placeholder 2"/>
          <p:cNvSpPr>
            <a:spLocks noGrp="1"/>
          </p:cNvSpPr>
          <p:nvPr>
            <p:ph idx="1"/>
          </p:nvPr>
        </p:nvSpPr>
        <p:spPr>
          <a:xfrm>
            <a:off x="1064442" y="1668651"/>
            <a:ext cx="9737805" cy="3777622"/>
          </a:xfrm>
        </p:spPr>
        <p:txBody>
          <a:bodyPr>
            <a:noAutofit/>
          </a:bodyPr>
          <a:lstStyle/>
          <a:p>
            <a:r>
              <a:rPr lang="en-US" sz="3200" dirty="0"/>
              <a:t>No attack has been found against AES that is better than the brute force method. </a:t>
            </a:r>
          </a:p>
          <a:p>
            <a:r>
              <a:rPr lang="en-US" sz="3200" dirty="0"/>
              <a:t>Original </a:t>
            </a:r>
            <a:r>
              <a:rPr lang="en-US" sz="3200" dirty="0" err="1"/>
              <a:t>Rijndael</a:t>
            </a:r>
            <a:r>
              <a:rPr lang="en-US" sz="3200" dirty="0"/>
              <a:t> allows different key and block sizes of 128-bit, 192-bit, and 256-bits, </a:t>
            </a:r>
          </a:p>
          <a:p>
            <a:r>
              <a:rPr lang="en-US" sz="3200" dirty="0"/>
              <a:t>But in the AES standard, only a 128-bit block size is allowed.</a:t>
            </a:r>
          </a:p>
          <a:p>
            <a:r>
              <a:rPr lang="en-US" sz="3200" dirty="0"/>
              <a:t>However, key sizes of 128-bit, 192-bit, and 256-bit are allowed</a:t>
            </a:r>
          </a:p>
        </p:txBody>
      </p:sp>
    </p:spTree>
    <p:extLst>
      <p:ext uri="{BB962C8B-B14F-4D97-AF65-F5344CB8AC3E}">
        <p14:creationId xmlns:p14="http://schemas.microsoft.com/office/powerpoint/2010/main" val="2891776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48B1-EB3A-4988-B31B-4E5B4ECCC805}"/>
              </a:ext>
            </a:extLst>
          </p:cNvPr>
          <p:cNvSpPr>
            <a:spLocks noGrp="1"/>
          </p:cNvSpPr>
          <p:nvPr>
            <p:ph type="title"/>
          </p:nvPr>
        </p:nvSpPr>
        <p:spPr/>
        <p:txBody>
          <a:bodyPr/>
          <a:lstStyle/>
          <a:p>
            <a:r>
              <a:rPr lang="en-US" dirty="0"/>
              <a:t>Operation of AES</a:t>
            </a:r>
            <a:br>
              <a:rPr lang="en-US" dirty="0"/>
            </a:br>
            <a:endParaRPr lang="en-US" dirty="0"/>
          </a:p>
        </p:txBody>
      </p:sp>
      <p:sp>
        <p:nvSpPr>
          <p:cNvPr id="3" name="Content Placeholder 2">
            <a:extLst>
              <a:ext uri="{FF2B5EF4-FFF2-40B4-BE49-F238E27FC236}">
                <a16:creationId xmlns:a16="http://schemas.microsoft.com/office/drawing/2014/main" id="{036001D7-4B2D-4A6B-9813-091ED2079518}"/>
              </a:ext>
            </a:extLst>
          </p:cNvPr>
          <p:cNvSpPr>
            <a:spLocks noGrp="1"/>
          </p:cNvSpPr>
          <p:nvPr>
            <p:ph idx="1"/>
          </p:nvPr>
        </p:nvSpPr>
        <p:spPr>
          <a:xfrm>
            <a:off x="1794082" y="1540189"/>
            <a:ext cx="8915400" cy="4794350"/>
          </a:xfrm>
        </p:spPr>
        <p:txBody>
          <a:bodyPr>
            <a:normAutofit lnSpcReduction="10000"/>
          </a:bodyPr>
          <a:lstStyle/>
          <a:p>
            <a:r>
              <a:rPr lang="en-US" sz="2400" dirty="0"/>
              <a:t>AES is an iterative rather than Feistel cipher. </a:t>
            </a:r>
          </a:p>
          <a:p>
            <a:r>
              <a:rPr lang="en-US" sz="2400" dirty="0"/>
              <a:t>It is based on ‘substitution–permutation network’. </a:t>
            </a:r>
          </a:p>
          <a:p>
            <a:r>
              <a:rPr lang="en-US" sz="2400" dirty="0"/>
              <a:t>It comprises of a series of linked operations, </a:t>
            </a:r>
          </a:p>
          <a:p>
            <a:pPr lvl="1"/>
            <a:r>
              <a:rPr lang="en-US" sz="2000" dirty="0"/>
              <a:t>some of which involve replacing inputs by specific outputs (substitutions) </a:t>
            </a:r>
          </a:p>
          <a:p>
            <a:pPr lvl="1"/>
            <a:r>
              <a:rPr lang="en-US" sz="2000" dirty="0"/>
              <a:t>others involve shuffling bits around (permutations).</a:t>
            </a:r>
          </a:p>
          <a:p>
            <a:r>
              <a:rPr lang="en-US" sz="2400" dirty="0"/>
              <a:t>AES performs all its computations on bytes rather than bits. Hence, </a:t>
            </a:r>
          </a:p>
          <a:p>
            <a:r>
              <a:rPr lang="en-US" sz="2400" dirty="0"/>
              <a:t>AES treats the 128 bits of a plaintext block as 16 bytes. </a:t>
            </a:r>
          </a:p>
          <a:p>
            <a:r>
              <a:rPr lang="en-US" sz="2400" dirty="0"/>
              <a:t>These 16 bytes are arranged in four columns and four rows for processing as a matrix</a:t>
            </a:r>
          </a:p>
          <a:p>
            <a:endParaRPr lang="en-US" sz="2400" dirty="0"/>
          </a:p>
        </p:txBody>
      </p:sp>
    </p:spTree>
    <p:extLst>
      <p:ext uri="{BB962C8B-B14F-4D97-AF65-F5344CB8AC3E}">
        <p14:creationId xmlns:p14="http://schemas.microsoft.com/office/powerpoint/2010/main" val="210448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7488" y="1395009"/>
            <a:ext cx="4523447" cy="2033990"/>
          </a:xfrm>
          <a:prstGeom prst="rect">
            <a:avLst/>
          </a:prstGeom>
        </p:spPr>
      </p:pic>
      <p:pic>
        <p:nvPicPr>
          <p:cNvPr id="5" name="Picture 4"/>
          <p:cNvPicPr>
            <a:picLocks noChangeAspect="1"/>
          </p:cNvPicPr>
          <p:nvPr/>
        </p:nvPicPr>
        <p:blipFill>
          <a:blip r:embed="rId3"/>
          <a:stretch>
            <a:fillRect/>
          </a:stretch>
        </p:blipFill>
        <p:spPr>
          <a:xfrm>
            <a:off x="4459470" y="329789"/>
            <a:ext cx="6778631" cy="6198421"/>
          </a:xfrm>
          <a:prstGeom prst="rect">
            <a:avLst/>
          </a:prstGeom>
        </p:spPr>
      </p:pic>
    </p:spTree>
    <p:extLst>
      <p:ext uri="{BB962C8B-B14F-4D97-AF65-F5344CB8AC3E}">
        <p14:creationId xmlns:p14="http://schemas.microsoft.com/office/powerpoint/2010/main" val="1341982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3D33-AC82-4868-8B9D-3B5FA8DD0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CA97E-642E-42BD-85D5-B4DCA3A4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0FB17C3-9E6F-42F0-A8AD-AF900C7C240F}"/>
              </a:ext>
            </a:extLst>
          </p:cNvPr>
          <p:cNvPicPr>
            <a:picLocks noChangeAspect="1"/>
          </p:cNvPicPr>
          <p:nvPr/>
        </p:nvPicPr>
        <p:blipFill>
          <a:blip r:embed="rId2"/>
          <a:stretch>
            <a:fillRect/>
          </a:stretch>
        </p:blipFill>
        <p:spPr>
          <a:xfrm>
            <a:off x="1724834" y="274514"/>
            <a:ext cx="9023469" cy="6308971"/>
          </a:xfrm>
          <a:prstGeom prst="rect">
            <a:avLst/>
          </a:prstGeom>
        </p:spPr>
      </p:pic>
    </p:spTree>
    <p:extLst>
      <p:ext uri="{BB962C8B-B14F-4D97-AF65-F5344CB8AC3E}">
        <p14:creationId xmlns:p14="http://schemas.microsoft.com/office/powerpoint/2010/main" val="2754345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Asymmetric cryptography</a:t>
            </a:r>
            <a:endParaRPr lang="en-US" dirty="0"/>
          </a:p>
        </p:txBody>
      </p:sp>
      <p:sp>
        <p:nvSpPr>
          <p:cNvPr id="3" name="Content Placeholder 2"/>
          <p:cNvSpPr>
            <a:spLocks noGrp="1"/>
          </p:cNvSpPr>
          <p:nvPr>
            <p:ph idx="1"/>
          </p:nvPr>
        </p:nvSpPr>
        <p:spPr>
          <a:xfrm>
            <a:off x="1807334" y="1643270"/>
            <a:ext cx="8915400" cy="3777622"/>
          </a:xfrm>
        </p:spPr>
        <p:txBody>
          <a:bodyPr>
            <a:normAutofit/>
          </a:bodyPr>
          <a:lstStyle/>
          <a:p>
            <a:r>
              <a:rPr lang="en-US" sz="3200" dirty="0"/>
              <a:t>Asymmetric cryptography refers to a type of cryptography whereby the key that is used to encrypt the data is different from the key that is used to decrypt the data. </a:t>
            </a:r>
          </a:p>
          <a:p>
            <a:r>
              <a:rPr lang="en-US" sz="3200" dirty="0"/>
              <a:t>Also known as public key cryptography</a:t>
            </a:r>
          </a:p>
          <a:p>
            <a:r>
              <a:rPr lang="en-US" sz="3200" dirty="0"/>
              <a:t>It uses public and private keys in order to encrypt and decrypt data, respectively.</a:t>
            </a:r>
          </a:p>
        </p:txBody>
      </p:sp>
    </p:spTree>
    <p:extLst>
      <p:ext uri="{BB962C8B-B14F-4D97-AF65-F5344CB8AC3E}">
        <p14:creationId xmlns:p14="http://schemas.microsoft.com/office/powerpoint/2010/main" val="315691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96" y="0"/>
            <a:ext cx="8911687" cy="1280890"/>
          </a:xfrm>
        </p:spPr>
        <p:txBody>
          <a:bodyPr/>
          <a:lstStyle/>
          <a:p>
            <a:r>
              <a:rPr lang="en-US" dirty="0"/>
              <a:t>Generic cryptography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13017" y="756579"/>
            <a:ext cx="6453051" cy="5675889"/>
          </a:xfrm>
          <a:prstGeom prst="rect">
            <a:avLst/>
          </a:prstGeom>
        </p:spPr>
      </p:pic>
    </p:spTree>
    <p:extLst>
      <p:ext uri="{BB962C8B-B14F-4D97-AF65-F5344CB8AC3E}">
        <p14:creationId xmlns:p14="http://schemas.microsoft.com/office/powerpoint/2010/main" val="165192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9212" y="443387"/>
            <a:ext cx="7560628" cy="5568327"/>
          </a:xfrm>
          <a:prstGeom prst="rect">
            <a:avLst/>
          </a:prstGeom>
        </p:spPr>
      </p:pic>
    </p:spTree>
    <p:extLst>
      <p:ext uri="{BB962C8B-B14F-4D97-AF65-F5344CB8AC3E}">
        <p14:creationId xmlns:p14="http://schemas.microsoft.com/office/powerpoint/2010/main" val="178950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1680" y="390077"/>
            <a:ext cx="8543109" cy="5822624"/>
          </a:xfrm>
          <a:prstGeom prst="rect">
            <a:avLst/>
          </a:prstGeom>
        </p:spPr>
      </p:pic>
    </p:spTree>
    <p:extLst>
      <p:ext uri="{BB962C8B-B14F-4D97-AF65-F5344CB8AC3E}">
        <p14:creationId xmlns:p14="http://schemas.microsoft.com/office/powerpoint/2010/main" val="77514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1829" y="571194"/>
            <a:ext cx="8915400" cy="3777622"/>
          </a:xfrm>
        </p:spPr>
        <p:txBody>
          <a:bodyPr>
            <a:noAutofit/>
          </a:bodyPr>
          <a:lstStyle/>
          <a:p>
            <a:r>
              <a:rPr lang="en-US" sz="2000" dirty="0"/>
              <a:t>Public key cryptography algorithms are based on various underlying mathematical problems</a:t>
            </a:r>
          </a:p>
          <a:p>
            <a:pPr lvl="1"/>
            <a:r>
              <a:rPr lang="en-US" sz="2000" b="1" dirty="0"/>
              <a:t>Integer factorization</a:t>
            </a:r>
          </a:p>
          <a:p>
            <a:pPr lvl="2"/>
            <a:r>
              <a:rPr lang="en-US" sz="2000" dirty="0"/>
              <a:t>These schemes are based on the fact that large integers are very hard to factor</a:t>
            </a:r>
            <a:endParaRPr lang="en-US" sz="2000" b="1" dirty="0"/>
          </a:p>
          <a:p>
            <a:pPr lvl="1"/>
            <a:r>
              <a:rPr lang="en-US" sz="2000" b="1" dirty="0"/>
              <a:t>Discrete logarithm</a:t>
            </a:r>
          </a:p>
          <a:p>
            <a:pPr lvl="2"/>
            <a:r>
              <a:rPr lang="en-US" sz="2000" dirty="0"/>
              <a:t>This is based on a problem in modular arithmetic that it is easy to calculate the result of modulo function but it is computationally infeasible to find the exponent of the generator.</a:t>
            </a:r>
          </a:p>
          <a:p>
            <a:pPr lvl="2"/>
            <a:endParaRPr lang="en-US" sz="2000" b="1" dirty="0"/>
          </a:p>
          <a:p>
            <a:pPr lvl="1"/>
            <a:r>
              <a:rPr lang="en-US" sz="2000" b="1" dirty="0"/>
              <a:t>Elliptic curves</a:t>
            </a:r>
          </a:p>
          <a:p>
            <a:pPr lvl="2"/>
            <a:r>
              <a:rPr lang="en-US" sz="2000" dirty="0"/>
              <a:t>This is based on the discrete logarithm problem, but in the context of elliptic curves. </a:t>
            </a:r>
          </a:p>
          <a:p>
            <a:pPr lvl="2"/>
            <a:r>
              <a:rPr lang="en-US" sz="2000" dirty="0"/>
              <a:t>Elliptic curve is an algebraic cubic curve over a field</a:t>
            </a:r>
          </a:p>
        </p:txBody>
      </p:sp>
      <p:pic>
        <p:nvPicPr>
          <p:cNvPr id="4" name="Picture 3"/>
          <p:cNvPicPr>
            <a:picLocks noChangeAspect="1"/>
          </p:cNvPicPr>
          <p:nvPr/>
        </p:nvPicPr>
        <p:blipFill>
          <a:blip r:embed="rId2"/>
          <a:stretch>
            <a:fillRect/>
          </a:stretch>
        </p:blipFill>
        <p:spPr>
          <a:xfrm>
            <a:off x="5241963" y="4125608"/>
            <a:ext cx="2151613" cy="446416"/>
          </a:xfrm>
          <a:prstGeom prst="rect">
            <a:avLst/>
          </a:prstGeom>
        </p:spPr>
      </p:pic>
      <p:pic>
        <p:nvPicPr>
          <p:cNvPr id="5" name="Picture 4"/>
          <p:cNvPicPr>
            <a:picLocks noChangeAspect="1"/>
          </p:cNvPicPr>
          <p:nvPr/>
        </p:nvPicPr>
        <p:blipFill>
          <a:blip r:embed="rId3"/>
          <a:stretch>
            <a:fillRect/>
          </a:stretch>
        </p:blipFill>
        <p:spPr>
          <a:xfrm>
            <a:off x="5954937" y="6307300"/>
            <a:ext cx="2222412" cy="426261"/>
          </a:xfrm>
          <a:prstGeom prst="rect">
            <a:avLst/>
          </a:prstGeom>
        </p:spPr>
      </p:pic>
    </p:spTree>
    <p:extLst>
      <p:ext uri="{BB962C8B-B14F-4D97-AF65-F5344CB8AC3E}">
        <p14:creationId xmlns:p14="http://schemas.microsoft.com/office/powerpoint/2010/main" val="119207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22" y="0"/>
            <a:ext cx="8911687" cy="1280890"/>
          </a:xfrm>
        </p:spPr>
        <p:txBody>
          <a:bodyPr/>
          <a:lstStyle/>
          <a:p>
            <a:r>
              <a:rPr lang="en-US" b="1" dirty="0"/>
              <a:t>RSA</a:t>
            </a:r>
            <a:endParaRPr lang="en-US" dirty="0"/>
          </a:p>
        </p:txBody>
      </p:sp>
      <p:sp>
        <p:nvSpPr>
          <p:cNvPr id="3" name="Content Placeholder 2"/>
          <p:cNvSpPr>
            <a:spLocks noGrp="1"/>
          </p:cNvSpPr>
          <p:nvPr>
            <p:ph idx="1"/>
          </p:nvPr>
        </p:nvSpPr>
        <p:spPr>
          <a:xfrm>
            <a:off x="2488422" y="640445"/>
            <a:ext cx="8915400" cy="3777622"/>
          </a:xfrm>
        </p:spPr>
        <p:txBody>
          <a:bodyPr>
            <a:noAutofit/>
          </a:bodyPr>
          <a:lstStyle/>
          <a:p>
            <a:r>
              <a:rPr lang="en-US" sz="2400" dirty="0"/>
              <a:t>RSA was invented in 1977 by </a:t>
            </a:r>
            <a:r>
              <a:rPr lang="en-US" sz="2400" i="1" dirty="0"/>
              <a:t>Ron </a:t>
            </a:r>
            <a:r>
              <a:rPr lang="en-US" sz="2400" i="1" dirty="0" err="1"/>
              <a:t>Rivest</a:t>
            </a:r>
            <a:r>
              <a:rPr lang="en-US" sz="2400" dirty="0"/>
              <a:t>, </a:t>
            </a:r>
            <a:r>
              <a:rPr lang="en-US" sz="2400" i="1" dirty="0" err="1"/>
              <a:t>Adi</a:t>
            </a:r>
            <a:r>
              <a:rPr lang="en-US" sz="2400" i="1" dirty="0"/>
              <a:t> Shamir</a:t>
            </a:r>
            <a:r>
              <a:rPr lang="en-US" sz="2400" dirty="0"/>
              <a:t>, and </a:t>
            </a:r>
            <a:r>
              <a:rPr lang="en-US" sz="2400" i="1" dirty="0"/>
              <a:t>Leonard Adelman</a:t>
            </a:r>
          </a:p>
          <a:p>
            <a:r>
              <a:rPr lang="en-US" sz="2400" dirty="0"/>
              <a:t>This is based on the integer factorization problem, where the multiplication of two large prime numbers is easy but difficult to factor it back to the two original numbers.</a:t>
            </a:r>
          </a:p>
          <a:p>
            <a:r>
              <a:rPr lang="en-US" sz="2400" b="1" dirty="0"/>
              <a:t>Modulus generation:</a:t>
            </a:r>
          </a:p>
          <a:p>
            <a:pPr lvl="1"/>
            <a:r>
              <a:rPr lang="en-US" sz="2400" dirty="0"/>
              <a:t>Select </a:t>
            </a:r>
            <a:r>
              <a:rPr lang="en-US" sz="2400" i="1" dirty="0"/>
              <a:t>p </a:t>
            </a:r>
            <a:r>
              <a:rPr lang="en-US" sz="2400" dirty="0"/>
              <a:t>and </a:t>
            </a:r>
            <a:r>
              <a:rPr lang="en-US" sz="2400" i="1" dirty="0"/>
              <a:t>q </a:t>
            </a:r>
            <a:r>
              <a:rPr lang="en-US" sz="2400" dirty="0"/>
              <a:t>very large primes</a:t>
            </a:r>
          </a:p>
          <a:p>
            <a:pPr lvl="1"/>
            <a:r>
              <a:rPr lang="en-US" sz="2400" dirty="0"/>
              <a:t>Multiply </a:t>
            </a:r>
            <a:r>
              <a:rPr lang="en-US" sz="2400" i="1" dirty="0"/>
              <a:t>p </a:t>
            </a:r>
            <a:r>
              <a:rPr lang="en-US" sz="2400" dirty="0"/>
              <a:t>and </a:t>
            </a:r>
            <a:r>
              <a:rPr lang="en-US" sz="2400" i="1" dirty="0"/>
              <a:t>q </a:t>
            </a:r>
            <a:r>
              <a:rPr lang="en-US" sz="2400" dirty="0"/>
              <a:t>, </a:t>
            </a:r>
            <a:r>
              <a:rPr lang="en-US" sz="2400" i="1" dirty="0"/>
              <a:t>n=</a:t>
            </a:r>
            <a:r>
              <a:rPr lang="en-US" sz="2400" i="1" dirty="0" err="1"/>
              <a:t>p.q</a:t>
            </a:r>
            <a:r>
              <a:rPr lang="en-US" sz="2400" i="1" dirty="0"/>
              <a:t> </a:t>
            </a:r>
            <a:r>
              <a:rPr lang="en-US" sz="2400" dirty="0"/>
              <a:t>to generate modulus </a:t>
            </a:r>
            <a:r>
              <a:rPr lang="en-US" sz="2400" i="1" dirty="0"/>
              <a:t>n</a:t>
            </a:r>
          </a:p>
          <a:p>
            <a:r>
              <a:rPr lang="en-US" sz="2400" b="1" dirty="0"/>
              <a:t>Generate co-prime:</a:t>
            </a:r>
          </a:p>
          <a:p>
            <a:pPr lvl="1"/>
            <a:r>
              <a:rPr lang="en-US" sz="2400" dirty="0"/>
              <a:t>Number should satisfy certain conditions, that is, it should be greater than 1 and less than </a:t>
            </a:r>
            <a:r>
              <a:rPr lang="en-US" sz="2400" i="1" dirty="0"/>
              <a:t>(p-1) (q-1)</a:t>
            </a:r>
            <a:r>
              <a:rPr lang="en-US" sz="2400" dirty="0"/>
              <a:t>. I</a:t>
            </a:r>
          </a:p>
          <a:p>
            <a:pPr lvl="1"/>
            <a:r>
              <a:rPr lang="en-US" sz="2400" dirty="0"/>
              <a:t>e must be such a number that no number other than 1 can be divided into </a:t>
            </a:r>
            <a:r>
              <a:rPr lang="en-US" sz="2400" i="1" dirty="0"/>
              <a:t>e </a:t>
            </a:r>
            <a:r>
              <a:rPr lang="en-US" sz="2400" dirty="0"/>
              <a:t>and </a:t>
            </a:r>
            <a:r>
              <a:rPr lang="en-US" sz="2400" i="1" dirty="0"/>
              <a:t>(p-1) (q-1)</a:t>
            </a:r>
            <a:r>
              <a:rPr lang="en-US" sz="2400" dirty="0"/>
              <a:t>. This is called co-prime, that is, </a:t>
            </a:r>
            <a:r>
              <a:rPr lang="en-US" sz="2400" i="1" dirty="0"/>
              <a:t>e </a:t>
            </a:r>
            <a:r>
              <a:rPr lang="en-US" sz="2400" dirty="0"/>
              <a:t>is the co-prime of </a:t>
            </a:r>
            <a:r>
              <a:rPr lang="en-US" sz="2400" i="1" dirty="0"/>
              <a:t>(p-1)(q-1)</a:t>
            </a:r>
            <a:r>
              <a:rPr lang="en-US" sz="2400" dirty="0"/>
              <a:t>.</a:t>
            </a:r>
            <a:endParaRPr lang="en-US" sz="2400" b="1" dirty="0"/>
          </a:p>
        </p:txBody>
      </p:sp>
    </p:spTree>
    <p:extLst>
      <p:ext uri="{BB962C8B-B14F-4D97-AF65-F5344CB8AC3E}">
        <p14:creationId xmlns:p14="http://schemas.microsoft.com/office/powerpoint/2010/main" val="2399778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9640" y="987328"/>
            <a:ext cx="9903869" cy="3777622"/>
          </a:xfrm>
        </p:spPr>
        <p:txBody>
          <a:bodyPr>
            <a:noAutofit/>
          </a:bodyPr>
          <a:lstStyle/>
          <a:p>
            <a:r>
              <a:rPr lang="en-US" sz="2400" b="1" dirty="0"/>
              <a:t>Generate public key:</a:t>
            </a:r>
          </a:p>
          <a:p>
            <a:pPr lvl="1"/>
            <a:r>
              <a:rPr lang="en-US" sz="2400" dirty="0"/>
              <a:t>Modulus generated in step 1 and e generated in step 2 is pair that, together, is a public key. </a:t>
            </a:r>
          </a:p>
          <a:p>
            <a:pPr lvl="1"/>
            <a:r>
              <a:rPr lang="en-US" sz="2400" dirty="0"/>
              <a:t>This part is the public part that can be shared with anyone; </a:t>
            </a:r>
          </a:p>
          <a:p>
            <a:pPr lvl="1"/>
            <a:r>
              <a:rPr lang="en-US" sz="2400" i="1" dirty="0"/>
              <a:t>p </a:t>
            </a:r>
            <a:r>
              <a:rPr lang="en-US" sz="2400" dirty="0"/>
              <a:t>and </a:t>
            </a:r>
            <a:r>
              <a:rPr lang="en-US" sz="2400" i="1" dirty="0"/>
              <a:t>q </a:t>
            </a:r>
            <a:r>
              <a:rPr lang="en-US" sz="2400" dirty="0"/>
              <a:t>need to be kept secret.</a:t>
            </a:r>
          </a:p>
          <a:p>
            <a:r>
              <a:rPr lang="en-US" sz="2400" b="1" dirty="0"/>
              <a:t>Generate private key:</a:t>
            </a:r>
          </a:p>
          <a:p>
            <a:pPr lvl="1"/>
            <a:r>
              <a:rPr lang="en-US" sz="2400" dirty="0"/>
              <a:t>Private key called d here and is calculated from p, q and e.</a:t>
            </a:r>
          </a:p>
          <a:p>
            <a:pPr lvl="1"/>
            <a:r>
              <a:rPr lang="en-US" sz="2400" dirty="0"/>
              <a:t> Private key is basically the inverse of e modulo (p-1)(q-1). </a:t>
            </a:r>
          </a:p>
        </p:txBody>
      </p:sp>
      <p:pic>
        <p:nvPicPr>
          <p:cNvPr id="4" name="Picture 3"/>
          <p:cNvPicPr>
            <a:picLocks noChangeAspect="1"/>
          </p:cNvPicPr>
          <p:nvPr/>
        </p:nvPicPr>
        <p:blipFill>
          <a:blip r:embed="rId2"/>
          <a:stretch>
            <a:fillRect/>
          </a:stretch>
        </p:blipFill>
        <p:spPr>
          <a:xfrm>
            <a:off x="4607742" y="5203579"/>
            <a:ext cx="3386726" cy="674986"/>
          </a:xfrm>
          <a:prstGeom prst="rect">
            <a:avLst/>
          </a:prstGeom>
        </p:spPr>
      </p:pic>
    </p:spTree>
    <p:extLst>
      <p:ext uri="{BB962C8B-B14F-4D97-AF65-F5344CB8AC3E}">
        <p14:creationId xmlns:p14="http://schemas.microsoft.com/office/powerpoint/2010/main" val="232945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and decryption using RSA</a:t>
            </a:r>
          </a:p>
        </p:txBody>
      </p:sp>
      <p:sp>
        <p:nvSpPr>
          <p:cNvPr id="3" name="Content Placeholder 2"/>
          <p:cNvSpPr>
            <a:spLocks noGrp="1"/>
          </p:cNvSpPr>
          <p:nvPr>
            <p:ph idx="1"/>
          </p:nvPr>
        </p:nvSpPr>
        <p:spPr>
          <a:xfrm>
            <a:off x="2589212" y="1415143"/>
            <a:ext cx="8915400" cy="3777622"/>
          </a:xfrm>
        </p:spPr>
        <p:txBody>
          <a:bodyPr>
            <a:normAutofit/>
          </a:bodyPr>
          <a:lstStyle/>
          <a:p>
            <a:r>
              <a:rPr lang="en-US" sz="2400" dirty="0"/>
              <a:t>Plain text </a:t>
            </a:r>
            <a:r>
              <a:rPr lang="en-US" sz="2400" i="1" dirty="0"/>
              <a:t>P </a:t>
            </a:r>
            <a:r>
              <a:rPr lang="en-US" sz="2400" dirty="0"/>
              <a:t>is raised to </a:t>
            </a:r>
            <a:r>
              <a:rPr lang="en-US" sz="2400" i="1" dirty="0"/>
              <a:t>e </a:t>
            </a:r>
            <a:r>
              <a:rPr lang="en-US" sz="2400" dirty="0"/>
              <a:t>number of times and then reduced to modulo </a:t>
            </a:r>
            <a:r>
              <a:rPr lang="en-US" sz="2400" i="1" dirty="0"/>
              <a:t>n</a:t>
            </a:r>
            <a:r>
              <a:rPr lang="en-US" sz="2400" dirty="0"/>
              <a:t>.</a:t>
            </a:r>
          </a:p>
          <a:p>
            <a:endParaRPr lang="en-US" sz="2400" dirty="0"/>
          </a:p>
          <a:p>
            <a:endParaRPr lang="en-US" sz="2400" dirty="0"/>
          </a:p>
          <a:p>
            <a:endParaRPr lang="en-US" sz="2400" dirty="0"/>
          </a:p>
          <a:p>
            <a:r>
              <a:rPr lang="en-US" sz="2400" dirty="0"/>
              <a:t>Receiver who has a public key pair (</a:t>
            </a:r>
            <a:r>
              <a:rPr lang="en-US" sz="2400" i="1" dirty="0"/>
              <a:t>n</a:t>
            </a:r>
            <a:r>
              <a:rPr lang="en-US" sz="2400" dirty="0"/>
              <a:t>, </a:t>
            </a:r>
            <a:r>
              <a:rPr lang="en-US" sz="2400" i="1" dirty="0"/>
              <a:t>e</a:t>
            </a:r>
            <a:r>
              <a:rPr lang="en-US" sz="2400" dirty="0"/>
              <a:t>) can decipher the data by raising </a:t>
            </a:r>
            <a:r>
              <a:rPr lang="en-US" sz="2400" i="1" dirty="0"/>
              <a:t>C </a:t>
            </a:r>
            <a:r>
              <a:rPr lang="en-US" sz="2400" dirty="0"/>
              <a:t>to the value of the private key </a:t>
            </a:r>
            <a:r>
              <a:rPr lang="en-US" sz="2400" i="1" dirty="0"/>
              <a:t>d </a:t>
            </a:r>
            <a:r>
              <a:rPr lang="en-US" sz="2400" dirty="0"/>
              <a:t>and reducing to modulo </a:t>
            </a:r>
            <a:r>
              <a:rPr lang="en-US" sz="2400" i="1" dirty="0"/>
              <a:t>n</a:t>
            </a:r>
          </a:p>
          <a:p>
            <a:endParaRPr lang="en-US" sz="2400" dirty="0"/>
          </a:p>
        </p:txBody>
      </p:sp>
      <p:pic>
        <p:nvPicPr>
          <p:cNvPr id="4" name="Picture 3"/>
          <p:cNvPicPr>
            <a:picLocks noChangeAspect="1"/>
          </p:cNvPicPr>
          <p:nvPr/>
        </p:nvPicPr>
        <p:blipFill>
          <a:blip r:embed="rId2"/>
          <a:stretch>
            <a:fillRect/>
          </a:stretch>
        </p:blipFill>
        <p:spPr>
          <a:xfrm>
            <a:off x="4415246" y="2613816"/>
            <a:ext cx="3670664" cy="1004595"/>
          </a:xfrm>
          <a:prstGeom prst="rect">
            <a:avLst/>
          </a:prstGeom>
        </p:spPr>
      </p:pic>
      <p:pic>
        <p:nvPicPr>
          <p:cNvPr id="5" name="Picture 4"/>
          <p:cNvPicPr>
            <a:picLocks noChangeAspect="1"/>
          </p:cNvPicPr>
          <p:nvPr/>
        </p:nvPicPr>
        <p:blipFill>
          <a:blip r:embed="rId3"/>
          <a:stretch>
            <a:fillRect/>
          </a:stretch>
        </p:blipFill>
        <p:spPr>
          <a:xfrm>
            <a:off x="5361379" y="5231005"/>
            <a:ext cx="2528587" cy="982513"/>
          </a:xfrm>
          <a:prstGeom prst="rect">
            <a:avLst/>
          </a:prstGeom>
        </p:spPr>
      </p:pic>
    </p:spTree>
    <p:extLst>
      <p:ext uri="{BB962C8B-B14F-4D97-AF65-F5344CB8AC3E}">
        <p14:creationId xmlns:p14="http://schemas.microsoft.com/office/powerpoint/2010/main" val="2692341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b="1">
                <a:solidFill>
                  <a:schemeClr val="accent2"/>
                </a:solidFill>
              </a:rPr>
              <a:t>Definition of Elliptic curves</a:t>
            </a:r>
          </a:p>
        </p:txBody>
      </p:sp>
      <p:sp>
        <p:nvSpPr>
          <p:cNvPr id="28675" name="Rectangle 3"/>
          <p:cNvSpPr>
            <a:spLocks noGrp="1" noChangeArrowheads="1"/>
          </p:cNvSpPr>
          <p:nvPr>
            <p:ph type="body" idx="1"/>
          </p:nvPr>
        </p:nvSpPr>
        <p:spPr>
          <a:xfrm>
            <a:off x="1981200" y="1371601"/>
            <a:ext cx="8229600" cy="4754563"/>
          </a:xfrm>
        </p:spPr>
        <p:txBody>
          <a:bodyPr>
            <a:normAutofit fontScale="92500"/>
          </a:bodyPr>
          <a:lstStyle/>
          <a:p>
            <a:pPr>
              <a:lnSpc>
                <a:spcPct val="90000"/>
              </a:lnSpc>
              <a:spcBef>
                <a:spcPct val="80000"/>
              </a:spcBef>
            </a:pPr>
            <a:r>
              <a:rPr lang="en-US" altLang="en-US" sz="2800"/>
              <a:t>An </a:t>
            </a:r>
            <a:r>
              <a:rPr lang="en-US" altLang="en-US" sz="2800">
                <a:solidFill>
                  <a:srgbClr val="CC3300"/>
                </a:solidFill>
              </a:rPr>
              <a:t>elliptic curve</a:t>
            </a:r>
            <a:r>
              <a:rPr lang="en-US" altLang="en-US" sz="2800"/>
              <a:t> over a field  </a:t>
            </a:r>
            <a:r>
              <a:rPr lang="en-US" altLang="en-US" sz="2800" b="1" i="1"/>
              <a:t>K</a:t>
            </a:r>
            <a:r>
              <a:rPr lang="en-US" altLang="en-US" sz="2800"/>
              <a:t>  is a  nonsingular cubic curve in two variables, </a:t>
            </a:r>
            <a:r>
              <a:rPr lang="en-US" altLang="en-US" sz="2800" i="1"/>
              <a:t>f(x,y) =0</a:t>
            </a:r>
            <a:r>
              <a:rPr lang="en-US" altLang="en-US" sz="2800"/>
              <a:t> with a  rational point (which may be a point at infinity). </a:t>
            </a:r>
          </a:p>
          <a:p>
            <a:pPr>
              <a:lnSpc>
                <a:spcPct val="90000"/>
              </a:lnSpc>
              <a:spcBef>
                <a:spcPct val="80000"/>
              </a:spcBef>
            </a:pPr>
            <a:r>
              <a:rPr lang="en-US" altLang="en-US" sz="2800"/>
              <a:t>The field  </a:t>
            </a:r>
            <a:r>
              <a:rPr lang="en-US" altLang="en-US" sz="2800" b="1" i="1"/>
              <a:t>K</a:t>
            </a:r>
            <a:r>
              <a:rPr lang="en-US" altLang="en-US" sz="2800"/>
              <a:t> is usually taken to be the complex numbers, reals, rationals, algebraic extensions of rationals, p-adic numbers, or a </a:t>
            </a:r>
            <a:r>
              <a:rPr lang="en-US" altLang="en-US" sz="2800" b="1"/>
              <a:t>finite field</a:t>
            </a:r>
            <a:r>
              <a:rPr lang="en-US" altLang="en-US" sz="2800"/>
              <a:t>.</a:t>
            </a:r>
          </a:p>
          <a:p>
            <a:pPr>
              <a:lnSpc>
                <a:spcPct val="90000"/>
              </a:lnSpc>
              <a:spcBef>
                <a:spcPct val="80000"/>
              </a:spcBef>
            </a:pPr>
            <a:r>
              <a:rPr lang="en-US" altLang="en-US" sz="2800"/>
              <a:t>Elliptic curves groups for cryptography are examined with the underlying fields of </a:t>
            </a:r>
            <a:r>
              <a:rPr lang="en-US" altLang="en-US" sz="2800" b="1" i="1"/>
              <a:t>F</a:t>
            </a:r>
            <a:r>
              <a:rPr lang="en-US" altLang="en-US" sz="2800" b="1" i="1" baseline="-25000"/>
              <a:t>p</a:t>
            </a:r>
            <a:r>
              <a:rPr lang="en-US" altLang="en-US" sz="2800"/>
              <a:t> (</a:t>
            </a:r>
            <a:r>
              <a:rPr lang="en-US" altLang="en-US" sz="2800" i="1"/>
              <a:t>where p&gt;3 is a prime</a:t>
            </a:r>
            <a:r>
              <a:rPr lang="en-US" altLang="en-US" sz="2800"/>
              <a:t>) and </a:t>
            </a:r>
            <a:r>
              <a:rPr lang="en-US" altLang="en-US" sz="2800" b="1" i="1"/>
              <a:t>F</a:t>
            </a:r>
            <a:r>
              <a:rPr lang="en-US" altLang="en-US" sz="2800" b="1" i="1" baseline="-25000"/>
              <a:t>2</a:t>
            </a:r>
            <a:r>
              <a:rPr lang="en-US" altLang="en-US" sz="2800" b="1" i="1" baseline="30000"/>
              <a:t>m</a:t>
            </a:r>
            <a:r>
              <a:rPr lang="en-US" altLang="en-US" sz="2800"/>
              <a:t> (</a:t>
            </a:r>
            <a:r>
              <a:rPr lang="en-US" altLang="en-US" sz="2800" i="1">
                <a:solidFill>
                  <a:srgbClr val="FF3300"/>
                </a:solidFill>
              </a:rPr>
              <a:t>a binary representation with 2</a:t>
            </a:r>
            <a:r>
              <a:rPr lang="en-US" altLang="en-US" sz="2800" i="1" baseline="30000">
                <a:solidFill>
                  <a:srgbClr val="FF3300"/>
                </a:solidFill>
              </a:rPr>
              <a:t>m</a:t>
            </a:r>
            <a:r>
              <a:rPr lang="en-US" altLang="en-US" sz="2800" i="1">
                <a:solidFill>
                  <a:srgbClr val="FF3300"/>
                </a:solidFill>
              </a:rPr>
              <a:t> elements</a:t>
            </a:r>
            <a:r>
              <a:rPr lang="en-US" altLang="en-US" sz="2800"/>
              <a:t>). </a:t>
            </a:r>
          </a:p>
        </p:txBody>
      </p:sp>
      <p:graphicFrame>
        <p:nvGraphicFramePr>
          <p:cNvPr id="28676" name="Object 4"/>
          <p:cNvGraphicFramePr>
            <a:graphicFrameLocks noChangeAspect="1"/>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1093" name="Equation" r:id="rId4" imgW="114120" imgH="215640" progId="Equation.3">
                  <p:embed/>
                </p:oleObj>
              </mc:Choice>
              <mc:Fallback>
                <p:oleObj name="Equation" r:id="rId4" imgW="114120" imgH="215640" progId="Equation.3">
                  <p:embed/>
                  <p:pic>
                    <p:nvPicPr>
                      <p:cNvPr id="28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9360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wipe(left)">
                                      <p:cBhvr>
                                        <p:cTn id="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467600" cy="1143000"/>
          </a:xfrm>
        </p:spPr>
        <p:txBody>
          <a:bodyPr>
            <a:normAutofit fontScale="90000"/>
          </a:bodyPr>
          <a:lstStyle/>
          <a:p>
            <a:pPr algn="ctr"/>
            <a:r>
              <a:rPr lang="en-US" sz="3900" dirty="0"/>
              <a:t>What is Elliptic Curve Cryptography?</a:t>
            </a:r>
          </a:p>
        </p:txBody>
      </p:sp>
      <p:sp>
        <p:nvSpPr>
          <p:cNvPr id="3" name="Content Placeholder 2"/>
          <p:cNvSpPr>
            <a:spLocks noGrp="1"/>
          </p:cNvSpPr>
          <p:nvPr>
            <p:ph idx="1"/>
          </p:nvPr>
        </p:nvSpPr>
        <p:spPr>
          <a:xfrm>
            <a:off x="1981200" y="1951038"/>
            <a:ext cx="9331234" cy="4606516"/>
          </a:xfrm>
        </p:spPr>
        <p:txBody>
          <a:bodyPr>
            <a:normAutofit lnSpcReduction="10000"/>
          </a:bodyPr>
          <a:lstStyle/>
          <a:p>
            <a:r>
              <a:rPr lang="en-US" sz="2400" dirty="0"/>
              <a:t>Implementing Group Operations</a:t>
            </a:r>
          </a:p>
          <a:p>
            <a:pPr lvl="1"/>
            <a:r>
              <a:rPr lang="en-US" sz="2400" dirty="0"/>
              <a:t>Main operations - point addition and point multiplication</a:t>
            </a:r>
          </a:p>
          <a:p>
            <a:pPr lvl="1"/>
            <a:r>
              <a:rPr lang="en-US" sz="2400" dirty="0"/>
              <a:t>Adding two points that lie on an Elliptic Curve – results in a third point on the curve</a:t>
            </a:r>
          </a:p>
          <a:p>
            <a:pPr lvl="1"/>
            <a:r>
              <a:rPr lang="en-US" sz="2400" dirty="0"/>
              <a:t>Point multiplication is repeated addition</a:t>
            </a:r>
          </a:p>
          <a:p>
            <a:pPr lvl="1"/>
            <a:r>
              <a:rPr lang="en-US" sz="2400" dirty="0"/>
              <a:t>If P is a known point on the curve (aka Base point; part of domain parameters) and it is multiplied by a scalar k, Q=</a:t>
            </a:r>
            <a:r>
              <a:rPr lang="en-US" sz="2400" dirty="0" err="1"/>
              <a:t>kP</a:t>
            </a:r>
            <a:r>
              <a:rPr lang="en-US" sz="2400" dirty="0"/>
              <a:t> is the operation of adding P + P + P + P… +P (k times)</a:t>
            </a:r>
          </a:p>
          <a:p>
            <a:pPr lvl="1"/>
            <a:r>
              <a:rPr lang="en-US" sz="2400" dirty="0"/>
              <a:t>Q is the resulting public key and k is the private key in the public-private key pair</a:t>
            </a:r>
            <a:r>
              <a:rPr lang="en-US" sz="2000" baseline="30000" dirty="0"/>
              <a:t>		 </a:t>
            </a:r>
            <a:endParaRPr lang="en-US" sz="2000" dirty="0"/>
          </a:p>
          <a:p>
            <a:pPr>
              <a:buNone/>
            </a:pPr>
            <a:endParaRPr lang="en-US" dirty="0"/>
          </a:p>
        </p:txBody>
      </p:sp>
    </p:spTree>
    <p:extLst>
      <p:ext uri="{BB962C8B-B14F-4D97-AF65-F5344CB8AC3E}">
        <p14:creationId xmlns:p14="http://schemas.microsoft.com/office/powerpoint/2010/main" val="3574353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9851" y="697087"/>
            <a:ext cx="4781006" cy="5453890"/>
          </a:xfrm>
          <a:prstGeom prst="rect">
            <a:avLst/>
          </a:prstGeom>
        </p:spPr>
      </p:pic>
    </p:spTree>
    <p:extLst>
      <p:ext uri="{BB962C8B-B14F-4D97-AF65-F5344CB8AC3E}">
        <p14:creationId xmlns:p14="http://schemas.microsoft.com/office/powerpoint/2010/main" val="2157985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b="1">
                <a:solidFill>
                  <a:schemeClr val="accent2"/>
                </a:solidFill>
              </a:rPr>
              <a:t>Generic Procedures of ECC</a:t>
            </a:r>
          </a:p>
        </p:txBody>
      </p:sp>
      <p:sp>
        <p:nvSpPr>
          <p:cNvPr id="77827" name="Rectangle 3"/>
          <p:cNvSpPr>
            <a:spLocks noGrp="1" noChangeArrowheads="1"/>
          </p:cNvSpPr>
          <p:nvPr>
            <p:ph type="body" idx="1"/>
          </p:nvPr>
        </p:nvSpPr>
        <p:spPr>
          <a:xfrm>
            <a:off x="2589212" y="1672046"/>
            <a:ext cx="8915400" cy="4239176"/>
          </a:xfrm>
        </p:spPr>
        <p:txBody>
          <a:bodyPr>
            <a:normAutofit fontScale="77500" lnSpcReduction="20000"/>
          </a:bodyPr>
          <a:lstStyle/>
          <a:p>
            <a:r>
              <a:rPr lang="en-US" altLang="en-US" sz="2600" dirty="0"/>
              <a:t>Both parties agree to some publicly-known data items</a:t>
            </a:r>
          </a:p>
          <a:p>
            <a:pPr lvl="1"/>
            <a:r>
              <a:rPr lang="en-US" altLang="en-US" sz="2600" dirty="0"/>
              <a:t>The </a:t>
            </a:r>
            <a:r>
              <a:rPr lang="en-US" altLang="en-US" sz="2600" b="1" u="sng" dirty="0"/>
              <a:t>elliptic curve equation</a:t>
            </a:r>
            <a:r>
              <a:rPr lang="en-US" altLang="en-US" sz="2600" dirty="0"/>
              <a:t> </a:t>
            </a:r>
          </a:p>
          <a:p>
            <a:pPr lvl="2"/>
            <a:r>
              <a:rPr lang="en-US" altLang="en-US" sz="2600" dirty="0"/>
              <a:t>values of </a:t>
            </a:r>
            <a:r>
              <a:rPr lang="en-US" altLang="en-US" sz="2600" b="1" i="1" dirty="0"/>
              <a:t>a</a:t>
            </a:r>
            <a:r>
              <a:rPr lang="en-US" altLang="en-US" sz="2600" dirty="0"/>
              <a:t> and </a:t>
            </a:r>
            <a:r>
              <a:rPr lang="en-US" altLang="en-US" sz="2600" b="1" i="1" dirty="0"/>
              <a:t>b</a:t>
            </a:r>
            <a:r>
              <a:rPr lang="en-US" altLang="en-US" sz="2600" dirty="0"/>
              <a:t> </a:t>
            </a:r>
          </a:p>
          <a:p>
            <a:pPr lvl="2"/>
            <a:r>
              <a:rPr lang="en-US" altLang="en-US" sz="2600" dirty="0"/>
              <a:t>prime, </a:t>
            </a:r>
            <a:r>
              <a:rPr lang="en-US" altLang="en-US" sz="2600" b="1" i="1" dirty="0"/>
              <a:t>p</a:t>
            </a:r>
            <a:endParaRPr lang="en-US" altLang="en-US" sz="2600" b="1" dirty="0"/>
          </a:p>
          <a:p>
            <a:pPr lvl="1"/>
            <a:r>
              <a:rPr lang="en-US" altLang="en-US" sz="2600" dirty="0"/>
              <a:t>The </a:t>
            </a:r>
            <a:r>
              <a:rPr lang="en-US" altLang="en-US" sz="2600" b="1" u="sng" dirty="0"/>
              <a:t>elliptic group</a:t>
            </a:r>
            <a:r>
              <a:rPr lang="en-US" altLang="en-US" sz="2600" dirty="0"/>
              <a:t> computed from the elliptic curve equation</a:t>
            </a:r>
          </a:p>
          <a:p>
            <a:pPr lvl="1"/>
            <a:r>
              <a:rPr lang="en-US" altLang="en-US" sz="2600" dirty="0"/>
              <a:t>A </a:t>
            </a:r>
            <a:r>
              <a:rPr lang="en-US" altLang="en-US" sz="2600" b="1" u="sng" dirty="0"/>
              <a:t>base point</a:t>
            </a:r>
            <a:r>
              <a:rPr lang="en-US" altLang="en-US" sz="2600" dirty="0"/>
              <a:t>, B, taken from the elliptic group</a:t>
            </a:r>
          </a:p>
          <a:p>
            <a:pPr lvl="2"/>
            <a:r>
              <a:rPr lang="en-US" altLang="en-US" sz="2600" dirty="0"/>
              <a:t>Similar to the generator used in current cryptosystems</a:t>
            </a:r>
          </a:p>
          <a:p>
            <a:r>
              <a:rPr lang="en-US" altLang="en-US" sz="2600" dirty="0"/>
              <a:t>Each user generates their public/private key pair</a:t>
            </a:r>
          </a:p>
          <a:p>
            <a:pPr lvl="1"/>
            <a:r>
              <a:rPr lang="en-US" altLang="en-US" sz="2600" dirty="0"/>
              <a:t>Private Key = an integer, x, selected from the interval [1, p-1]</a:t>
            </a:r>
          </a:p>
          <a:p>
            <a:pPr lvl="1"/>
            <a:r>
              <a:rPr lang="en-US" altLang="en-US" sz="2600" dirty="0"/>
              <a:t>Public Key = product, Q, of private key and base point </a:t>
            </a:r>
          </a:p>
          <a:p>
            <a:pPr lvl="2"/>
            <a:r>
              <a:rPr lang="en-US" altLang="en-US" sz="2600" dirty="0"/>
              <a:t>(Q = x*B)</a:t>
            </a:r>
          </a:p>
          <a:p>
            <a:pPr lvl="1"/>
            <a:endParaRPr lang="en-US" altLang="en-US" sz="1800" dirty="0"/>
          </a:p>
          <a:p>
            <a:pPr lvl="1"/>
            <a:endParaRPr lang="en-US" altLang="en-US" sz="1800" dirty="0"/>
          </a:p>
          <a:p>
            <a:endParaRPr lang="en-US" altLang="en-US" dirty="0"/>
          </a:p>
          <a:p>
            <a:pPr lvl="1"/>
            <a:endParaRPr lang="en-US" altLang="en-US" sz="1800" dirty="0"/>
          </a:p>
        </p:txBody>
      </p:sp>
    </p:spTree>
    <p:extLst>
      <p:ext uri="{BB962C8B-B14F-4D97-AF65-F5344CB8AC3E}">
        <p14:creationId xmlns:p14="http://schemas.microsoft.com/office/powerpoint/2010/main" val="204489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8077-F61B-47B7-B078-79AF53D70639}"/>
              </a:ext>
            </a:extLst>
          </p:cNvPr>
          <p:cNvSpPr>
            <a:spLocks noGrp="1"/>
          </p:cNvSpPr>
          <p:nvPr>
            <p:ph type="title"/>
          </p:nvPr>
        </p:nvSpPr>
        <p:spPr/>
        <p:txBody>
          <a:bodyPr/>
          <a:lstStyle/>
          <a:p>
            <a:r>
              <a:rPr lang="en-US"/>
              <a:t>Cryptographic primitives</a:t>
            </a:r>
          </a:p>
        </p:txBody>
      </p:sp>
      <p:sp>
        <p:nvSpPr>
          <p:cNvPr id="3" name="Content Placeholder 2">
            <a:extLst>
              <a:ext uri="{FF2B5EF4-FFF2-40B4-BE49-F238E27FC236}">
                <a16:creationId xmlns:a16="http://schemas.microsoft.com/office/drawing/2014/main" id="{64762226-7FE0-4680-A09C-D66340DAFFBA}"/>
              </a:ext>
            </a:extLst>
          </p:cNvPr>
          <p:cNvSpPr>
            <a:spLocks noGrp="1"/>
          </p:cNvSpPr>
          <p:nvPr>
            <p:ph idx="1"/>
          </p:nvPr>
        </p:nvSpPr>
        <p:spPr>
          <a:xfrm>
            <a:off x="2244655" y="2146852"/>
            <a:ext cx="8915400" cy="3777622"/>
          </a:xfrm>
        </p:spPr>
        <p:txBody>
          <a:bodyPr>
            <a:normAutofit fontScale="92500" lnSpcReduction="10000"/>
          </a:bodyPr>
          <a:lstStyle/>
          <a:p>
            <a:r>
              <a:rPr lang="en-US" sz="2400" b="1" dirty="0"/>
              <a:t>Entity</a:t>
            </a:r>
            <a:r>
              <a:rPr lang="en-US" sz="2400" dirty="0"/>
              <a:t>: It is either a person or a system that sends, receives, or performs operations on data</a:t>
            </a:r>
          </a:p>
          <a:p>
            <a:r>
              <a:rPr lang="en-US" sz="2400" b="1" dirty="0"/>
              <a:t>Sender</a:t>
            </a:r>
            <a:r>
              <a:rPr lang="en-US" sz="2400" dirty="0"/>
              <a:t>: Sender is an entity that transmits the data</a:t>
            </a:r>
          </a:p>
          <a:p>
            <a:r>
              <a:rPr lang="en-US" sz="2400" b="1" dirty="0"/>
              <a:t>Receiver</a:t>
            </a:r>
            <a:r>
              <a:rPr lang="en-US" sz="2400" dirty="0"/>
              <a:t>: Receiver is an entity that takes delivery of the data</a:t>
            </a:r>
          </a:p>
          <a:p>
            <a:r>
              <a:rPr lang="en-US" sz="2400" b="1" dirty="0"/>
              <a:t>Adversary</a:t>
            </a:r>
            <a:r>
              <a:rPr lang="en-US" sz="2400" dirty="0"/>
              <a:t>: This is an entity that tries to circumvent the security service</a:t>
            </a:r>
          </a:p>
          <a:p>
            <a:r>
              <a:rPr lang="en-US" sz="2400" b="1" dirty="0"/>
              <a:t>Key</a:t>
            </a:r>
            <a:r>
              <a:rPr lang="en-US" sz="2400" dirty="0"/>
              <a:t>: A key is some data that is used to encrypt or decrypt data</a:t>
            </a:r>
          </a:p>
          <a:p>
            <a:r>
              <a:rPr lang="en-US" sz="2400" b="1" dirty="0"/>
              <a:t>Channel</a:t>
            </a:r>
            <a:r>
              <a:rPr lang="en-US" sz="2400" dirty="0"/>
              <a:t>: Channel provides a medium of communication between entities</a:t>
            </a:r>
          </a:p>
        </p:txBody>
      </p:sp>
    </p:spTree>
    <p:extLst>
      <p:ext uri="{BB962C8B-B14F-4D97-AF65-F5344CB8AC3E}">
        <p14:creationId xmlns:p14="http://schemas.microsoft.com/office/powerpoint/2010/main" val="1672668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solidFill>
                  <a:srgbClr val="7B9899"/>
                </a:solidFill>
              </a:rPr>
              <a:t>Elliptic Curve Cryptography</a:t>
            </a:r>
          </a:p>
        </p:txBody>
      </p:sp>
      <p:sp>
        <p:nvSpPr>
          <p:cNvPr id="15363" name="Content Placeholder 2"/>
          <p:cNvSpPr>
            <a:spLocks noGrp="1"/>
          </p:cNvSpPr>
          <p:nvPr>
            <p:ph sz="quarter" idx="1"/>
          </p:nvPr>
        </p:nvSpPr>
        <p:spPr>
          <a:xfrm>
            <a:off x="1825625" y="1527175"/>
            <a:ext cx="8504238" cy="4572000"/>
          </a:xfrm>
        </p:spPr>
        <p:txBody>
          <a:bodyPr/>
          <a:lstStyle/>
          <a:p>
            <a:pPr eaLnBrk="1" hangingPunct="1"/>
            <a:r>
              <a:rPr lang="en-US" altLang="en-US"/>
              <a:t>Components</a:t>
            </a:r>
          </a:p>
          <a:p>
            <a:pPr eaLnBrk="1" hangingPunct="1"/>
            <a:endParaRPr lang="en-US" altLang="en-US"/>
          </a:p>
        </p:txBody>
      </p:sp>
      <p:graphicFrame>
        <p:nvGraphicFramePr>
          <p:cNvPr id="4" name="Table 3"/>
          <p:cNvGraphicFramePr>
            <a:graphicFrameLocks noGrp="1"/>
          </p:cNvGraphicFramePr>
          <p:nvPr/>
        </p:nvGraphicFramePr>
        <p:xfrm>
          <a:off x="1905000" y="2667000"/>
          <a:ext cx="8382000" cy="2645851"/>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783149">
                <a:tc>
                  <a:txBody>
                    <a:bodyPr/>
                    <a:lstStyle/>
                    <a:p>
                      <a:r>
                        <a:rPr lang="en-US" dirty="0"/>
                        <a:t>Private</a:t>
                      </a:r>
                      <a:r>
                        <a:rPr lang="en-US" baseline="0" dirty="0"/>
                        <a:t> Key</a:t>
                      </a:r>
                      <a:endParaRPr lang="en-US" dirty="0"/>
                    </a:p>
                  </a:txBody>
                  <a:tcPr/>
                </a:tc>
                <a:tc>
                  <a:txBody>
                    <a:bodyPr/>
                    <a:lstStyle/>
                    <a:p>
                      <a:r>
                        <a:rPr lang="en-US" dirty="0"/>
                        <a:t>Public</a:t>
                      </a:r>
                      <a:r>
                        <a:rPr lang="en-US" baseline="0" dirty="0"/>
                        <a:t> Key</a:t>
                      </a:r>
                      <a:endParaRPr lang="en-US" dirty="0"/>
                    </a:p>
                  </a:txBody>
                  <a:tcPr/>
                </a:tc>
                <a:tc>
                  <a:txBody>
                    <a:bodyPr/>
                    <a:lstStyle/>
                    <a:p>
                      <a:r>
                        <a:rPr lang="en-US" dirty="0"/>
                        <a:t>Set of Operations</a:t>
                      </a:r>
                    </a:p>
                  </a:txBody>
                  <a:tcPr/>
                </a:tc>
                <a:tc>
                  <a:txBody>
                    <a:bodyPr/>
                    <a:lstStyle/>
                    <a:p>
                      <a:r>
                        <a:rPr lang="en-US" dirty="0"/>
                        <a:t>Domain Parameters</a:t>
                      </a:r>
                    </a:p>
                    <a:p>
                      <a:r>
                        <a:rPr lang="en-US" dirty="0"/>
                        <a:t>(Predefined</a:t>
                      </a:r>
                      <a:r>
                        <a:rPr lang="en-US" baseline="0" dirty="0"/>
                        <a:t> constants)</a:t>
                      </a:r>
                      <a:endParaRPr lang="en-US" dirty="0"/>
                    </a:p>
                  </a:txBody>
                  <a:tcPr/>
                </a:tc>
                <a:extLst>
                  <a:ext uri="{0D108BD9-81ED-4DB2-BD59-A6C34878D82A}">
                    <a16:rowId xmlns:a16="http://schemas.microsoft.com/office/drawing/2014/main" val="10000"/>
                  </a:ext>
                </a:extLst>
              </a:tr>
              <a:tr h="1731451">
                <a:tc>
                  <a:txBody>
                    <a:bodyPr/>
                    <a:lstStyle/>
                    <a:p>
                      <a:r>
                        <a:rPr lang="en-US" dirty="0"/>
                        <a:t>A random</a:t>
                      </a:r>
                      <a:r>
                        <a:rPr lang="en-US" baseline="0" dirty="0"/>
                        <a:t> number</a:t>
                      </a:r>
                      <a:endParaRPr lang="en-US" dirty="0"/>
                    </a:p>
                  </a:txBody>
                  <a:tcPr/>
                </a:tc>
                <a:tc>
                  <a:txBody>
                    <a:bodyPr/>
                    <a:lstStyle/>
                    <a:p>
                      <a:r>
                        <a:rPr lang="en-US" dirty="0"/>
                        <a:t>Point on a curve</a:t>
                      </a:r>
                    </a:p>
                    <a:p>
                      <a:endParaRPr lang="en-US" dirty="0"/>
                    </a:p>
                    <a:p>
                      <a:r>
                        <a:rPr lang="en-US" baseline="0" dirty="0"/>
                        <a:t> = Private Key * G</a:t>
                      </a:r>
                      <a:endParaRPr lang="en-US" dirty="0"/>
                    </a:p>
                  </a:txBody>
                  <a:tcPr/>
                </a:tc>
                <a:tc>
                  <a:txBody>
                    <a:bodyPr/>
                    <a:lstStyle/>
                    <a:p>
                      <a:r>
                        <a:rPr lang="en-US" dirty="0"/>
                        <a:t>These are defined over the curve</a:t>
                      </a:r>
                    </a:p>
                    <a:p>
                      <a:r>
                        <a:rPr kumimoji="0" lang="en-US" sz="1800" b="1" kern="1200" baseline="0" dirty="0">
                          <a:solidFill>
                            <a:schemeClr val="dk1"/>
                          </a:solidFill>
                          <a:latin typeface="+mn-lt"/>
                          <a:ea typeface="+mn-ea"/>
                          <a:cs typeface="+mn-cs"/>
                        </a:rPr>
                        <a:t>y</a:t>
                      </a:r>
                      <a:r>
                        <a:rPr kumimoji="0" lang="en-US" sz="1800" b="1" kern="1200" baseline="30000" dirty="0">
                          <a:solidFill>
                            <a:schemeClr val="dk1"/>
                          </a:solidFill>
                          <a:latin typeface="+mn-lt"/>
                          <a:ea typeface="+mn-ea"/>
                          <a:cs typeface="+mn-cs"/>
                        </a:rPr>
                        <a:t>2</a:t>
                      </a:r>
                      <a:r>
                        <a:rPr kumimoji="0" lang="en-US" sz="1800" b="1" kern="1200" baseline="0" dirty="0">
                          <a:solidFill>
                            <a:schemeClr val="dk1"/>
                          </a:solidFill>
                          <a:latin typeface="+mn-lt"/>
                          <a:ea typeface="+mn-ea"/>
                          <a:cs typeface="+mn-cs"/>
                        </a:rPr>
                        <a:t> = x</a:t>
                      </a:r>
                      <a:r>
                        <a:rPr kumimoji="0" lang="en-US" sz="1800" b="1" kern="1200" baseline="30000" dirty="0">
                          <a:solidFill>
                            <a:schemeClr val="dk1"/>
                          </a:solidFill>
                          <a:latin typeface="+mn-lt"/>
                          <a:ea typeface="+mn-ea"/>
                          <a:cs typeface="+mn-cs"/>
                        </a:rPr>
                        <a:t>3</a:t>
                      </a:r>
                      <a:r>
                        <a:rPr kumimoji="0" lang="en-US" sz="1800" b="1" kern="1200" baseline="0" dirty="0">
                          <a:solidFill>
                            <a:schemeClr val="dk1"/>
                          </a:solidFill>
                          <a:latin typeface="+mn-lt"/>
                          <a:ea typeface="+mn-ea"/>
                          <a:cs typeface="+mn-cs"/>
                        </a:rPr>
                        <a:t> + ax + b,</a:t>
                      </a:r>
                    </a:p>
                    <a:p>
                      <a:r>
                        <a:rPr kumimoji="0" lang="en-US" sz="1800" kern="1200" baseline="0" dirty="0">
                          <a:solidFill>
                            <a:schemeClr val="dk1"/>
                          </a:solidFill>
                          <a:latin typeface="+mn-lt"/>
                          <a:ea typeface="+mn-ea"/>
                          <a:cs typeface="+mn-cs"/>
                        </a:rPr>
                        <a:t>where </a:t>
                      </a:r>
                      <a:r>
                        <a:rPr kumimoji="0" lang="en-US" sz="1800" b="1" kern="1200" baseline="0" dirty="0">
                          <a:solidFill>
                            <a:schemeClr val="dk1"/>
                          </a:solidFill>
                          <a:latin typeface="+mn-lt"/>
                          <a:ea typeface="+mn-ea"/>
                          <a:cs typeface="+mn-cs"/>
                        </a:rPr>
                        <a:t>4a</a:t>
                      </a:r>
                      <a:r>
                        <a:rPr kumimoji="0" lang="en-US" sz="1800" b="1" kern="1200" baseline="30000" dirty="0">
                          <a:solidFill>
                            <a:schemeClr val="dk1"/>
                          </a:solidFill>
                          <a:latin typeface="+mn-lt"/>
                          <a:ea typeface="+mn-ea"/>
                          <a:cs typeface="+mn-cs"/>
                        </a:rPr>
                        <a:t>3</a:t>
                      </a:r>
                      <a:r>
                        <a:rPr kumimoji="0" lang="en-US" sz="1800" b="1" kern="1200" baseline="0" dirty="0">
                          <a:solidFill>
                            <a:schemeClr val="dk1"/>
                          </a:solidFill>
                          <a:latin typeface="+mn-lt"/>
                          <a:ea typeface="+mn-ea"/>
                          <a:cs typeface="+mn-cs"/>
                        </a:rPr>
                        <a:t> + 27b</a:t>
                      </a:r>
                      <a:r>
                        <a:rPr kumimoji="0" lang="en-US" sz="1800" b="1" kern="1200" baseline="30000" dirty="0">
                          <a:solidFill>
                            <a:schemeClr val="dk1"/>
                          </a:solidFill>
                          <a:latin typeface="+mn-lt"/>
                          <a:ea typeface="+mn-ea"/>
                          <a:cs typeface="+mn-cs"/>
                        </a:rPr>
                        <a:t>2</a:t>
                      </a:r>
                      <a:r>
                        <a:rPr kumimoji="0" lang="en-US" sz="1800" b="1" kern="1200" baseline="0" dirty="0">
                          <a:solidFill>
                            <a:schemeClr val="dk1"/>
                          </a:solidFill>
                          <a:latin typeface="+mn-lt"/>
                          <a:ea typeface="+mn-ea"/>
                          <a:cs typeface="+mn-cs"/>
                        </a:rPr>
                        <a:t> ≠ 0</a:t>
                      </a:r>
                      <a:endParaRPr lang="en-US" dirty="0"/>
                    </a:p>
                  </a:txBody>
                  <a:tcPr/>
                </a:tc>
                <a:tc>
                  <a:txBody>
                    <a:bodyPr/>
                    <a:lstStyle/>
                    <a:p>
                      <a:r>
                        <a:rPr lang="en-US" dirty="0"/>
                        <a:t>G, a, b</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95262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b="1">
                <a:solidFill>
                  <a:schemeClr val="accent2"/>
                </a:solidFill>
              </a:rPr>
              <a:t>Why use ECC?</a:t>
            </a:r>
          </a:p>
        </p:txBody>
      </p:sp>
      <p:sp>
        <p:nvSpPr>
          <p:cNvPr id="88067" name="Rectangle 3"/>
          <p:cNvSpPr>
            <a:spLocks noGrp="1" noChangeArrowheads="1"/>
          </p:cNvSpPr>
          <p:nvPr>
            <p:ph type="body" idx="1"/>
          </p:nvPr>
        </p:nvSpPr>
        <p:spPr>
          <a:xfrm>
            <a:off x="1860343" y="1669774"/>
            <a:ext cx="8915400" cy="3777622"/>
          </a:xfrm>
        </p:spPr>
        <p:txBody>
          <a:bodyPr>
            <a:normAutofit fontScale="92500" lnSpcReduction="20000"/>
          </a:bodyPr>
          <a:lstStyle/>
          <a:p>
            <a:r>
              <a:rPr lang="en-US" altLang="en-US" sz="3200" dirty="0"/>
              <a:t>How do we analyze Cryptosystems?</a:t>
            </a:r>
          </a:p>
          <a:p>
            <a:pPr lvl="1"/>
            <a:r>
              <a:rPr lang="en-US" altLang="en-US" sz="2800" dirty="0"/>
              <a:t>How difficult is the </a:t>
            </a:r>
            <a:r>
              <a:rPr lang="en-US" altLang="en-US" sz="2800" dirty="0">
                <a:solidFill>
                  <a:srgbClr val="FF3300"/>
                </a:solidFill>
              </a:rPr>
              <a:t>underlying problem</a:t>
            </a:r>
            <a:r>
              <a:rPr lang="en-US" altLang="en-US" sz="2800" dirty="0"/>
              <a:t> that it is based upon</a:t>
            </a:r>
          </a:p>
          <a:p>
            <a:pPr lvl="2"/>
            <a:r>
              <a:rPr lang="en-US" altLang="en-US" sz="2400" dirty="0"/>
              <a:t>RSA – Integer Factorization</a:t>
            </a:r>
          </a:p>
          <a:p>
            <a:pPr lvl="2"/>
            <a:r>
              <a:rPr lang="en-US" altLang="en-US" sz="2400" dirty="0"/>
              <a:t>DH </a:t>
            </a:r>
            <a:r>
              <a:rPr lang="en-US" altLang="en-US" sz="2200" dirty="0"/>
              <a:t>(</a:t>
            </a:r>
            <a:r>
              <a:rPr lang="en-US" sz="2200" dirty="0"/>
              <a:t>Diffie–Hellman)</a:t>
            </a:r>
            <a:r>
              <a:rPr lang="en-US" altLang="en-US" sz="2200" dirty="0"/>
              <a:t> </a:t>
            </a:r>
            <a:r>
              <a:rPr lang="en-US" altLang="en-US" sz="2400" dirty="0"/>
              <a:t>– Discrete Logarithms</a:t>
            </a:r>
          </a:p>
          <a:p>
            <a:pPr lvl="2"/>
            <a:r>
              <a:rPr lang="en-US" altLang="en-US" sz="2400" dirty="0"/>
              <a:t>ECC - Elliptic Curve Discrete Logarithm problem</a:t>
            </a:r>
          </a:p>
          <a:p>
            <a:pPr lvl="1"/>
            <a:r>
              <a:rPr lang="en-US" altLang="en-US" sz="2800" dirty="0"/>
              <a:t>How do we measure difficulty?</a:t>
            </a:r>
          </a:p>
          <a:p>
            <a:pPr lvl="2"/>
            <a:r>
              <a:rPr lang="en-US" altLang="en-US" sz="2400" dirty="0"/>
              <a:t>We examine the algorithms used to solve these problems</a:t>
            </a:r>
          </a:p>
        </p:txBody>
      </p:sp>
    </p:spTree>
    <p:extLst>
      <p:ext uri="{BB962C8B-B14F-4D97-AF65-F5344CB8AC3E}">
        <p14:creationId xmlns:p14="http://schemas.microsoft.com/office/powerpoint/2010/main" val="2163607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b="1">
                <a:solidFill>
                  <a:schemeClr val="accent2"/>
                </a:solidFill>
              </a:rPr>
              <a:t>Security of ECC</a:t>
            </a:r>
          </a:p>
        </p:txBody>
      </p:sp>
      <p:sp>
        <p:nvSpPr>
          <p:cNvPr id="94211" name="Rectangle 3"/>
          <p:cNvSpPr>
            <a:spLocks noGrp="1" noChangeArrowheads="1"/>
          </p:cNvSpPr>
          <p:nvPr>
            <p:ph type="body" sz="half" idx="1"/>
          </p:nvPr>
        </p:nvSpPr>
        <p:spPr>
          <a:xfrm>
            <a:off x="1698171" y="1295401"/>
            <a:ext cx="4321629" cy="4674325"/>
          </a:xfrm>
        </p:spPr>
        <p:txBody>
          <a:bodyPr>
            <a:normAutofit lnSpcReduction="10000"/>
          </a:bodyPr>
          <a:lstStyle/>
          <a:p>
            <a:r>
              <a:rPr lang="en-US" altLang="en-US" sz="2800" dirty="0"/>
              <a:t>To </a:t>
            </a:r>
            <a:r>
              <a:rPr lang="en-US" altLang="en-US" sz="2800" b="1" dirty="0">
                <a:solidFill>
                  <a:srgbClr val="FF3300"/>
                </a:solidFill>
              </a:rPr>
              <a:t>protect</a:t>
            </a:r>
            <a:r>
              <a:rPr lang="en-US" altLang="en-US" sz="2800" dirty="0"/>
              <a:t> a 128 bit AES key it would take a:</a:t>
            </a:r>
          </a:p>
          <a:p>
            <a:pPr lvl="1"/>
            <a:r>
              <a:rPr lang="en-US" altLang="en-US" sz="2400" dirty="0"/>
              <a:t> RSA Key Size: 3072 bits</a:t>
            </a:r>
          </a:p>
          <a:p>
            <a:pPr lvl="1"/>
            <a:r>
              <a:rPr lang="en-US" altLang="en-US" sz="2400" dirty="0"/>
              <a:t>ECC Key Size: 256 bits</a:t>
            </a:r>
          </a:p>
          <a:p>
            <a:r>
              <a:rPr lang="en-US" altLang="en-US" sz="2800" dirty="0"/>
              <a:t>How do we strengthen RSA?</a:t>
            </a:r>
          </a:p>
          <a:p>
            <a:pPr lvl="1"/>
            <a:r>
              <a:rPr lang="en-US" altLang="en-US" sz="2400" dirty="0"/>
              <a:t>Increase the key length</a:t>
            </a:r>
          </a:p>
          <a:p>
            <a:r>
              <a:rPr lang="en-US" altLang="en-US" sz="2800" b="1" dirty="0">
                <a:solidFill>
                  <a:srgbClr val="FF3300"/>
                </a:solidFill>
              </a:rPr>
              <a:t>Impractical?</a:t>
            </a:r>
            <a:r>
              <a:rPr lang="en-US" altLang="en-US" sz="2800" dirty="0"/>
              <a:t> </a:t>
            </a:r>
          </a:p>
        </p:txBody>
      </p:sp>
      <p:pic>
        <p:nvPicPr>
          <p:cNvPr id="9421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35931" y="1883229"/>
            <a:ext cx="4724400" cy="2927350"/>
          </a:xfrm>
        </p:spPr>
      </p:pic>
    </p:spTree>
    <p:extLst>
      <p:ext uri="{BB962C8B-B14F-4D97-AF65-F5344CB8AC3E}">
        <p14:creationId xmlns:p14="http://schemas.microsoft.com/office/powerpoint/2010/main" val="2722028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b="1">
                <a:solidFill>
                  <a:schemeClr val="accent2"/>
                </a:solidFill>
              </a:rPr>
              <a:t>Applications of ECC</a:t>
            </a:r>
          </a:p>
        </p:txBody>
      </p:sp>
      <p:sp>
        <p:nvSpPr>
          <p:cNvPr id="96259" name="Rectangle 3"/>
          <p:cNvSpPr>
            <a:spLocks noGrp="1" noChangeArrowheads="1"/>
          </p:cNvSpPr>
          <p:nvPr>
            <p:ph type="body" idx="1"/>
          </p:nvPr>
        </p:nvSpPr>
        <p:spPr>
          <a:xfrm>
            <a:off x="1860343" y="1669774"/>
            <a:ext cx="8915400" cy="3777622"/>
          </a:xfrm>
        </p:spPr>
        <p:txBody>
          <a:bodyPr>
            <a:normAutofit fontScale="92500"/>
          </a:bodyPr>
          <a:lstStyle/>
          <a:p>
            <a:pPr>
              <a:lnSpc>
                <a:spcPct val="90000"/>
              </a:lnSpc>
            </a:pPr>
            <a:r>
              <a:rPr lang="en-US" altLang="en-US" sz="2800" dirty="0"/>
              <a:t>Many devices are </a:t>
            </a:r>
            <a:r>
              <a:rPr lang="en-US" altLang="en-US" sz="2800" dirty="0">
                <a:solidFill>
                  <a:schemeClr val="hlink"/>
                </a:solidFill>
              </a:rPr>
              <a:t>small</a:t>
            </a:r>
            <a:r>
              <a:rPr lang="en-US" altLang="en-US" sz="2800" dirty="0"/>
              <a:t> and have </a:t>
            </a:r>
            <a:r>
              <a:rPr lang="en-US" altLang="en-US" sz="2800" dirty="0">
                <a:solidFill>
                  <a:schemeClr val="hlink"/>
                </a:solidFill>
              </a:rPr>
              <a:t>limited storage</a:t>
            </a:r>
            <a:r>
              <a:rPr lang="en-US" altLang="en-US" sz="2800" dirty="0"/>
              <a:t> and </a:t>
            </a:r>
            <a:r>
              <a:rPr lang="en-US" altLang="en-US" sz="2800" dirty="0">
                <a:solidFill>
                  <a:schemeClr val="hlink"/>
                </a:solidFill>
              </a:rPr>
              <a:t>computational power</a:t>
            </a:r>
          </a:p>
          <a:p>
            <a:pPr>
              <a:lnSpc>
                <a:spcPct val="90000"/>
              </a:lnSpc>
            </a:pPr>
            <a:r>
              <a:rPr lang="en-US" altLang="en-US" sz="2800" dirty="0"/>
              <a:t>Where can we apply ECC?</a:t>
            </a:r>
          </a:p>
          <a:p>
            <a:pPr lvl="1">
              <a:lnSpc>
                <a:spcPct val="90000"/>
              </a:lnSpc>
            </a:pPr>
            <a:r>
              <a:rPr lang="en-US" altLang="en-US" sz="2400" b="1" dirty="0"/>
              <a:t>Wireless communication devices</a:t>
            </a:r>
          </a:p>
          <a:p>
            <a:pPr lvl="1">
              <a:lnSpc>
                <a:spcPct val="90000"/>
              </a:lnSpc>
            </a:pPr>
            <a:r>
              <a:rPr lang="en-US" altLang="en-US" sz="2400" dirty="0"/>
              <a:t>Smart cards</a:t>
            </a:r>
          </a:p>
          <a:p>
            <a:pPr lvl="1">
              <a:lnSpc>
                <a:spcPct val="90000"/>
              </a:lnSpc>
            </a:pPr>
            <a:r>
              <a:rPr lang="en-US" altLang="en-US" sz="2400" dirty="0"/>
              <a:t>Web servers that need to handle many encryption sessions</a:t>
            </a:r>
          </a:p>
          <a:p>
            <a:pPr lvl="1">
              <a:lnSpc>
                <a:spcPct val="90000"/>
              </a:lnSpc>
            </a:pPr>
            <a:r>
              <a:rPr lang="en-US" altLang="en-US" sz="2400" b="1" dirty="0">
                <a:solidFill>
                  <a:srgbClr val="FF3300"/>
                </a:solidFill>
              </a:rPr>
              <a:t>Any application where security is needed but lacks the power, storage and computational power that is necessary for our current cryptosystems</a:t>
            </a:r>
          </a:p>
        </p:txBody>
      </p:sp>
    </p:spTree>
    <p:extLst>
      <p:ext uri="{BB962C8B-B14F-4D97-AF65-F5344CB8AC3E}">
        <p14:creationId xmlns:p14="http://schemas.microsoft.com/office/powerpoint/2010/main" val="1467187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b="1">
                <a:solidFill>
                  <a:schemeClr val="accent2"/>
                </a:solidFill>
              </a:rPr>
              <a:t>Benefits of ECC</a:t>
            </a:r>
          </a:p>
        </p:txBody>
      </p:sp>
      <p:sp>
        <p:nvSpPr>
          <p:cNvPr id="98307" name="Rectangle 3"/>
          <p:cNvSpPr>
            <a:spLocks noGrp="1" noChangeArrowheads="1"/>
          </p:cNvSpPr>
          <p:nvPr>
            <p:ph type="body" idx="1"/>
          </p:nvPr>
        </p:nvSpPr>
        <p:spPr/>
        <p:txBody>
          <a:bodyPr>
            <a:normAutofit/>
          </a:bodyPr>
          <a:lstStyle/>
          <a:p>
            <a:r>
              <a:rPr lang="en-US" altLang="en-US" sz="2400" dirty="0"/>
              <a:t>Same benefits of the other cryptosystems: confidentiality, integrity, authentication and non-repudiation but…</a:t>
            </a:r>
          </a:p>
          <a:p>
            <a:r>
              <a:rPr lang="en-US" altLang="en-US" sz="2400" dirty="0"/>
              <a:t>Shorter key lengths</a:t>
            </a:r>
          </a:p>
          <a:p>
            <a:pPr lvl="1"/>
            <a:r>
              <a:rPr lang="en-US" altLang="en-US" sz="2400" dirty="0"/>
              <a:t>Encryption, Decryption and Signature Verification speed up</a:t>
            </a:r>
          </a:p>
          <a:p>
            <a:pPr lvl="1"/>
            <a:r>
              <a:rPr lang="en-US" altLang="en-US" sz="2400" dirty="0"/>
              <a:t>Storage and bandwidth savings</a:t>
            </a:r>
          </a:p>
        </p:txBody>
      </p:sp>
    </p:spTree>
    <p:extLst>
      <p:ext uri="{BB962C8B-B14F-4D97-AF65-F5344CB8AC3E}">
        <p14:creationId xmlns:p14="http://schemas.microsoft.com/office/powerpoint/2010/main" val="2409748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anim calcmode="lin" valueType="num">
                                      <p:cBhvr additive="base">
                                        <p:cTn id="11"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anim calcmode="lin" valueType="num">
                                      <p:cBhvr additive="base">
                                        <p:cTn id="15"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TW" b="1">
                <a:solidFill>
                  <a:schemeClr val="accent2"/>
                </a:solidFill>
                <a:ea typeface="新細明體" pitchFamily="18" charset="-120"/>
              </a:rPr>
              <a:t>Summary of ECC</a:t>
            </a:r>
            <a:endParaRPr lang="en-AU" altLang="zh-TW" b="1">
              <a:solidFill>
                <a:schemeClr val="accent2"/>
              </a:solidFill>
              <a:ea typeface="新細明體" pitchFamily="18" charset="-120"/>
            </a:endParaRPr>
          </a:p>
        </p:txBody>
      </p:sp>
      <p:sp>
        <p:nvSpPr>
          <p:cNvPr id="72707" name="Rectangle 3"/>
          <p:cNvSpPr>
            <a:spLocks noGrp="1" noChangeArrowheads="1"/>
          </p:cNvSpPr>
          <p:nvPr>
            <p:ph type="body" idx="1"/>
          </p:nvPr>
        </p:nvSpPr>
        <p:spPr>
          <a:xfrm>
            <a:off x="2589211" y="1658983"/>
            <a:ext cx="9102045" cy="4833257"/>
          </a:xfrm>
        </p:spPr>
        <p:txBody>
          <a:bodyPr>
            <a:normAutofit lnSpcReduction="10000"/>
          </a:bodyPr>
          <a:lstStyle/>
          <a:p>
            <a:pPr>
              <a:lnSpc>
                <a:spcPct val="90000"/>
              </a:lnSpc>
            </a:pPr>
            <a:r>
              <a:rPr lang="en-US" altLang="en-US" dirty="0"/>
              <a:t>“</a:t>
            </a:r>
            <a:r>
              <a:rPr lang="en-US" altLang="en-US" sz="2400" b="1" dirty="0">
                <a:solidFill>
                  <a:srgbClr val="CC3300"/>
                </a:solidFill>
              </a:rPr>
              <a:t>Hard problem</a:t>
            </a:r>
            <a:r>
              <a:rPr lang="en-US" altLang="en-US" sz="2400" dirty="0"/>
              <a:t>” analogous to discrete log</a:t>
            </a:r>
          </a:p>
          <a:p>
            <a:pPr lvl="1">
              <a:lnSpc>
                <a:spcPct val="90000"/>
              </a:lnSpc>
            </a:pPr>
            <a:r>
              <a:rPr lang="en-US" altLang="en-US" sz="2400" b="1" dirty="0">
                <a:latin typeface="Courier New" panose="02070309020205020404" pitchFamily="49" charset="0"/>
              </a:rPr>
              <a:t>Q=</a:t>
            </a:r>
            <a:r>
              <a:rPr lang="en-US" altLang="en-US" sz="2400" b="1" dirty="0" err="1">
                <a:latin typeface="Courier New" panose="02070309020205020404" pitchFamily="49" charset="0"/>
              </a:rPr>
              <a:t>kP</a:t>
            </a:r>
            <a:r>
              <a:rPr lang="en-US" altLang="en-US" sz="2400" b="1" dirty="0"/>
              <a:t>, where </a:t>
            </a:r>
            <a:r>
              <a:rPr lang="en-US" altLang="en-US" sz="2400" b="1" dirty="0">
                <a:latin typeface="Courier New" panose="02070309020205020404" pitchFamily="49" charset="0"/>
              </a:rPr>
              <a:t>Q,P</a:t>
            </a:r>
            <a:r>
              <a:rPr lang="en-US" altLang="en-US" sz="2400" b="1" dirty="0"/>
              <a:t> belong to a prime curve</a:t>
            </a:r>
          </a:p>
          <a:p>
            <a:pPr lvl="1">
              <a:lnSpc>
                <a:spcPct val="90000"/>
              </a:lnSpc>
              <a:buFontTx/>
              <a:buNone/>
            </a:pPr>
            <a:r>
              <a:rPr lang="en-US" altLang="en-US" sz="2400" b="1" dirty="0"/>
              <a:t>	 </a:t>
            </a:r>
            <a:r>
              <a:rPr lang="en-US" altLang="en-US" sz="2400" b="1" dirty="0">
                <a:solidFill>
                  <a:srgbClr val="003366"/>
                </a:solidFill>
              </a:rPr>
              <a:t>given </a:t>
            </a:r>
            <a:r>
              <a:rPr lang="en-US" altLang="en-US" sz="2400" b="1" dirty="0" err="1">
                <a:solidFill>
                  <a:srgbClr val="003366"/>
                </a:solidFill>
                <a:latin typeface="Courier New" panose="02070309020205020404" pitchFamily="49" charset="0"/>
              </a:rPr>
              <a:t>k,P</a:t>
            </a:r>
            <a:r>
              <a:rPr lang="en-US" altLang="en-US" sz="2400" b="1" dirty="0">
                <a:solidFill>
                  <a:srgbClr val="003366"/>
                </a:solidFill>
              </a:rPr>
              <a:t>  </a:t>
            </a:r>
            <a:r>
              <a:rPr lang="en-US" altLang="en-US" sz="2400" b="1" dirty="0">
                <a:solidFill>
                  <a:srgbClr val="003366"/>
                </a:solidFill>
                <a:sym typeface="Wingdings" panose="05000000000000000000" pitchFamily="2" charset="2"/>
              </a:rPr>
              <a:t> </a:t>
            </a:r>
            <a:r>
              <a:rPr lang="en-US" altLang="en-US" sz="2400" b="1" dirty="0">
                <a:solidFill>
                  <a:srgbClr val="003366"/>
                </a:solidFill>
              </a:rPr>
              <a:t>“easy” to compute </a:t>
            </a:r>
            <a:r>
              <a:rPr lang="en-US" altLang="en-US" sz="2400" b="1" dirty="0">
                <a:solidFill>
                  <a:srgbClr val="003366"/>
                </a:solidFill>
                <a:latin typeface="Courier New" panose="02070309020205020404" pitchFamily="49" charset="0"/>
              </a:rPr>
              <a:t>Q</a:t>
            </a:r>
          </a:p>
          <a:p>
            <a:pPr lvl="1">
              <a:lnSpc>
                <a:spcPct val="90000"/>
              </a:lnSpc>
              <a:buFontTx/>
              <a:buNone/>
            </a:pPr>
            <a:r>
              <a:rPr lang="en-US" altLang="en-US" sz="2400" b="1" dirty="0">
                <a:solidFill>
                  <a:srgbClr val="003366"/>
                </a:solidFill>
              </a:rPr>
              <a:t>	 given </a:t>
            </a:r>
            <a:r>
              <a:rPr lang="en-US" altLang="en-US" sz="2400" b="1" dirty="0">
                <a:solidFill>
                  <a:srgbClr val="003366"/>
                </a:solidFill>
                <a:latin typeface="Courier New" panose="02070309020205020404" pitchFamily="49" charset="0"/>
              </a:rPr>
              <a:t>Q,P</a:t>
            </a:r>
            <a:r>
              <a:rPr lang="en-US" altLang="en-US" sz="2400" b="1" dirty="0">
                <a:solidFill>
                  <a:srgbClr val="003366"/>
                </a:solidFill>
              </a:rPr>
              <a:t>  </a:t>
            </a:r>
            <a:r>
              <a:rPr lang="en-US" altLang="en-US" sz="2400" b="1" dirty="0">
                <a:solidFill>
                  <a:srgbClr val="003366"/>
                </a:solidFill>
                <a:sym typeface="Wingdings" panose="05000000000000000000" pitchFamily="2" charset="2"/>
              </a:rPr>
              <a:t> </a:t>
            </a:r>
            <a:r>
              <a:rPr lang="en-US" altLang="en-US" sz="2400" b="1" dirty="0">
                <a:solidFill>
                  <a:srgbClr val="003366"/>
                </a:solidFill>
              </a:rPr>
              <a:t>“hard” to find </a:t>
            </a:r>
            <a:r>
              <a:rPr lang="en-US" altLang="en-US" sz="2400" b="1" dirty="0">
                <a:solidFill>
                  <a:srgbClr val="003366"/>
                </a:solidFill>
                <a:latin typeface="Courier New" panose="02070309020205020404" pitchFamily="49" charset="0"/>
              </a:rPr>
              <a:t>k</a:t>
            </a:r>
            <a:r>
              <a:rPr lang="en-US" altLang="en-US" sz="2400" b="1" dirty="0"/>
              <a:t>  	 </a:t>
            </a:r>
          </a:p>
          <a:p>
            <a:pPr lvl="1">
              <a:lnSpc>
                <a:spcPct val="90000"/>
              </a:lnSpc>
            </a:pPr>
            <a:r>
              <a:rPr lang="en-US" altLang="en-US" sz="2400" b="1" dirty="0"/>
              <a:t>known as the </a:t>
            </a:r>
            <a:r>
              <a:rPr lang="en-US" altLang="en-US" sz="2400" b="1" dirty="0">
                <a:solidFill>
                  <a:schemeClr val="hlink"/>
                </a:solidFill>
              </a:rPr>
              <a:t>elliptic curve logarithm problem</a:t>
            </a:r>
            <a:endParaRPr lang="en-US" altLang="en-US" sz="2400" b="1" dirty="0"/>
          </a:p>
          <a:p>
            <a:pPr lvl="2">
              <a:lnSpc>
                <a:spcPct val="90000"/>
              </a:lnSpc>
            </a:pPr>
            <a:r>
              <a:rPr lang="en-US" altLang="en-US" sz="2400" b="1" dirty="0">
                <a:latin typeface="Courier New" panose="02070309020205020404" pitchFamily="49" charset="0"/>
              </a:rPr>
              <a:t>k</a:t>
            </a:r>
            <a:r>
              <a:rPr lang="en-US" altLang="en-US" sz="2400" b="1" dirty="0"/>
              <a:t> must be large enough</a:t>
            </a:r>
            <a:endParaRPr lang="en-US" altLang="zh-TW" sz="2400" b="1" dirty="0">
              <a:ea typeface="新細明體" pitchFamily="18" charset="-120"/>
            </a:endParaRPr>
          </a:p>
          <a:p>
            <a:pPr>
              <a:lnSpc>
                <a:spcPct val="90000"/>
              </a:lnSpc>
            </a:pPr>
            <a:r>
              <a:rPr lang="en-US" altLang="zh-TW" sz="2400" dirty="0">
                <a:ea typeface="新細明體" pitchFamily="18" charset="-120"/>
              </a:rPr>
              <a:t>ECC security </a:t>
            </a:r>
            <a:r>
              <a:rPr lang="en-US" altLang="en-US" sz="2400" dirty="0"/>
              <a:t>relies on elliptic curve logarithm problem</a:t>
            </a:r>
          </a:p>
          <a:p>
            <a:pPr lvl="1">
              <a:lnSpc>
                <a:spcPct val="90000"/>
              </a:lnSpc>
            </a:pPr>
            <a:r>
              <a:rPr lang="en-US" altLang="en-US" sz="2400" dirty="0"/>
              <a:t>compared to factoring, can use much smaller key sizes than with RSA </a:t>
            </a:r>
            <a:r>
              <a:rPr lang="en-US" altLang="en-US" sz="2400" dirty="0" err="1"/>
              <a:t>etc</a:t>
            </a:r>
            <a:endParaRPr lang="en-US" altLang="en-US" sz="2400" dirty="0"/>
          </a:p>
          <a:p>
            <a:pPr lvl="3">
              <a:lnSpc>
                <a:spcPct val="90000"/>
              </a:lnSpc>
              <a:buFont typeface="Wingdings" panose="05000000000000000000" pitchFamily="2" charset="2"/>
              <a:buChar char="è"/>
            </a:pPr>
            <a:r>
              <a:rPr lang="en-US" altLang="en-US" sz="2400" b="1" dirty="0">
                <a:solidFill>
                  <a:srgbClr val="008000"/>
                </a:solidFill>
              </a:rPr>
              <a:t>    for similar security ECC offers significant </a:t>
            </a:r>
          </a:p>
          <a:p>
            <a:pPr lvl="1">
              <a:lnSpc>
                <a:spcPct val="90000"/>
              </a:lnSpc>
              <a:buFont typeface="Wingdings" panose="05000000000000000000" pitchFamily="2" charset="2"/>
              <a:buNone/>
            </a:pPr>
            <a:r>
              <a:rPr lang="en-US" altLang="en-US" sz="2400" b="1" dirty="0">
                <a:solidFill>
                  <a:srgbClr val="008000"/>
                </a:solidFill>
              </a:rPr>
              <a:t>                                computational advantages</a:t>
            </a:r>
          </a:p>
        </p:txBody>
      </p:sp>
    </p:spTree>
    <p:extLst>
      <p:ext uri="{BB962C8B-B14F-4D97-AF65-F5344CB8AC3E}">
        <p14:creationId xmlns:p14="http://schemas.microsoft.com/office/powerpoint/2010/main" val="3290391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72707">
                                            <p:txEl>
                                              <p:pRg st="8" end="8"/>
                                            </p:txEl>
                                          </p:spTgt>
                                        </p:tgtEl>
                                      </p:cBhvr>
                                      <p:by x="150000" y="150000"/>
                                    </p:animScale>
                                  </p:childTnLst>
                                </p:cTn>
                              </p:par>
                              <p:par>
                                <p:cTn id="7" presetID="6" presetClass="emph" presetSubtype="0" fill="hold" nodeType="withEffect">
                                  <p:stCondLst>
                                    <p:cond delay="0"/>
                                  </p:stCondLst>
                                  <p:childTnLst>
                                    <p:animScale>
                                      <p:cBhvr>
                                        <p:cTn id="8" dur="2000" fill="hold"/>
                                        <p:tgtEl>
                                          <p:spTgt spid="72707">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8" y="183919"/>
            <a:ext cx="8911687" cy="629108"/>
          </a:xfrm>
        </p:spPr>
        <p:txBody>
          <a:bodyPr>
            <a:normAutofit fontScale="90000"/>
          </a:bodyPr>
          <a:lstStyle/>
          <a:p>
            <a:r>
              <a:rPr lang="en-US" b="1" dirty="0"/>
              <a:t>Cryptographic primitives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81050" y="948328"/>
            <a:ext cx="9623561" cy="5573510"/>
          </a:xfrm>
          <a:prstGeom prst="rect">
            <a:avLst/>
          </a:prstGeom>
        </p:spPr>
      </p:pic>
    </p:spTree>
    <p:extLst>
      <p:ext uri="{BB962C8B-B14F-4D97-AF65-F5344CB8AC3E}">
        <p14:creationId xmlns:p14="http://schemas.microsoft.com/office/powerpoint/2010/main" val="2790896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Hash Functions</a:t>
            </a:r>
          </a:p>
        </p:txBody>
      </p:sp>
      <p:sp>
        <p:nvSpPr>
          <p:cNvPr id="19459" name="Content Placeholder 2"/>
          <p:cNvSpPr>
            <a:spLocks noGrp="1"/>
          </p:cNvSpPr>
          <p:nvPr>
            <p:ph idx="1"/>
          </p:nvPr>
        </p:nvSpPr>
        <p:spPr>
          <a:xfrm>
            <a:off x="1941511" y="1789044"/>
            <a:ext cx="8915400" cy="3777622"/>
          </a:xfrm>
        </p:spPr>
        <p:txBody>
          <a:bodyPr>
            <a:normAutofit lnSpcReduction="10000"/>
          </a:bodyPr>
          <a:lstStyle/>
          <a:p>
            <a:pPr eaLnBrk="1" hangingPunct="1"/>
            <a:r>
              <a:rPr lang="en-US" altLang="en-US" sz="2400" dirty="0"/>
              <a:t>A hash function maps a message of an arbitrary length to a m-bit output</a:t>
            </a:r>
          </a:p>
          <a:p>
            <a:pPr lvl="1" eaLnBrk="1" hangingPunct="1"/>
            <a:r>
              <a:rPr lang="en-US" altLang="en-US" sz="2000" dirty="0"/>
              <a:t>output known as the </a:t>
            </a:r>
            <a:r>
              <a:rPr lang="en-US" altLang="en-US" sz="2000" dirty="0">
                <a:solidFill>
                  <a:schemeClr val="accent2"/>
                </a:solidFill>
              </a:rPr>
              <a:t>fingerprint</a:t>
            </a:r>
            <a:r>
              <a:rPr lang="en-US" altLang="en-US" sz="2000" dirty="0"/>
              <a:t> or the </a:t>
            </a:r>
            <a:r>
              <a:rPr lang="en-US" altLang="en-US" sz="2000" dirty="0">
                <a:solidFill>
                  <a:schemeClr val="accent2"/>
                </a:solidFill>
              </a:rPr>
              <a:t>message digest</a:t>
            </a:r>
          </a:p>
          <a:p>
            <a:endParaRPr lang="en-US" altLang="en-US" sz="2400" dirty="0"/>
          </a:p>
          <a:p>
            <a:pPr eaLnBrk="1" hangingPunct="1"/>
            <a:r>
              <a:rPr lang="en-US" altLang="en-US" sz="2400" dirty="0"/>
              <a:t>What is an example of hash functions?</a:t>
            </a:r>
          </a:p>
          <a:p>
            <a:pPr lvl="1" eaLnBrk="1" hangingPunct="1"/>
            <a:r>
              <a:rPr lang="en-US" altLang="en-US" sz="2000" dirty="0"/>
              <a:t>Give a hash function that maps Strings to integers in [0,2^{32}-1]</a:t>
            </a:r>
          </a:p>
          <a:p>
            <a:endParaRPr lang="en-US" altLang="en-US" sz="2400" dirty="0"/>
          </a:p>
          <a:p>
            <a:r>
              <a:rPr lang="en-US" altLang="en-US" sz="2400" dirty="0"/>
              <a:t>Cryptographic hash functions are hash functions with additional security requirements</a:t>
            </a:r>
          </a:p>
        </p:txBody>
      </p:sp>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8B99EC9-8BE3-4594-9E4A-59910E420B6B}" type="slidenum">
              <a:rPr lang="en-US" altLang="en-US" sz="1400">
                <a:solidFill>
                  <a:srgbClr val="254C9C"/>
                </a:solidFill>
                <a:latin typeface="Arial" panose="020B0604020202020204" pitchFamily="34" charset="0"/>
              </a:rPr>
              <a:pPr eaLnBrk="1" hangingPunct="1"/>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594043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a:solidFill>
                  <a:srgbClr val="D9D9FF"/>
                </a:solidFill>
                <a:effectLst>
                  <a:outerShdw blurRad="38100" dist="38100" dir="2700000" algn="tl">
                    <a:srgbClr val="000000"/>
                  </a:outerShdw>
                </a:effectLst>
              </a:rPr>
              <a:t>Cryptographic Hash Function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00200"/>
            <a:ext cx="4114800" cy="491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18472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functions</a:t>
            </a:r>
            <a:endParaRPr lang="en-US" dirty="0"/>
          </a:p>
        </p:txBody>
      </p:sp>
      <p:sp>
        <p:nvSpPr>
          <p:cNvPr id="3" name="Content Placeholder 2"/>
          <p:cNvSpPr>
            <a:spLocks noGrp="1"/>
          </p:cNvSpPr>
          <p:nvPr>
            <p:ph idx="1"/>
          </p:nvPr>
        </p:nvSpPr>
        <p:spPr>
          <a:xfrm>
            <a:off x="2314892" y="1663337"/>
            <a:ext cx="8915400" cy="3777622"/>
          </a:xfrm>
        </p:spPr>
        <p:txBody>
          <a:bodyPr>
            <a:noAutofit/>
          </a:bodyPr>
          <a:lstStyle/>
          <a:p>
            <a:r>
              <a:rPr lang="en-US" sz="2400" dirty="0"/>
              <a:t>Hash functions are used to create fixed length digests of arbitrarily long input strings. </a:t>
            </a:r>
          </a:p>
          <a:p>
            <a:r>
              <a:rPr lang="en-US" sz="2400" dirty="0"/>
              <a:t>Hash functions are keyless and provide the data integrity service. </a:t>
            </a:r>
          </a:p>
          <a:p>
            <a:r>
              <a:rPr lang="en-US" sz="2400" dirty="0"/>
              <a:t>They are usually built using iterated and dedicated hash function construction techniques.</a:t>
            </a:r>
          </a:p>
          <a:p>
            <a:r>
              <a:rPr lang="en-US" sz="2400" dirty="0"/>
              <a:t> Various families of hash functions are available, such as MD, SHA1, SHA-2, SHA-3, RIPEMD, and Whirlpool. </a:t>
            </a:r>
          </a:p>
          <a:p>
            <a:r>
              <a:rPr lang="en-US" sz="2400" dirty="0"/>
              <a:t>Hash functions are commonly used in digital signatures and message authentication codes, such as HMACs.</a:t>
            </a:r>
          </a:p>
        </p:txBody>
      </p:sp>
    </p:spTree>
    <p:extLst>
      <p:ext uri="{BB962C8B-B14F-4D97-AF65-F5344CB8AC3E}">
        <p14:creationId xmlns:p14="http://schemas.microsoft.com/office/powerpoint/2010/main" val="49475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299" y="213293"/>
            <a:ext cx="8911687" cy="1280890"/>
          </a:xfrm>
        </p:spPr>
        <p:txBody>
          <a:bodyPr/>
          <a:lstStyle/>
          <a:p>
            <a:r>
              <a:rPr lang="en-US" b="1" dirty="0"/>
              <a:t>Symmetric cryptography</a:t>
            </a:r>
            <a:endParaRPr lang="en-US" dirty="0"/>
          </a:p>
        </p:txBody>
      </p:sp>
      <p:sp>
        <p:nvSpPr>
          <p:cNvPr id="3" name="Content Placeholder 2"/>
          <p:cNvSpPr>
            <a:spLocks noGrp="1"/>
          </p:cNvSpPr>
          <p:nvPr>
            <p:ph idx="1"/>
          </p:nvPr>
        </p:nvSpPr>
        <p:spPr>
          <a:xfrm>
            <a:off x="1820586" y="993914"/>
            <a:ext cx="8915400" cy="3777622"/>
          </a:xfrm>
        </p:spPr>
        <p:txBody>
          <a:bodyPr>
            <a:noAutofit/>
          </a:bodyPr>
          <a:lstStyle/>
          <a:p>
            <a:r>
              <a:rPr lang="en-US" sz="2400" dirty="0"/>
              <a:t>Symmetric cryptography refers to a type of cryptography whereby the </a:t>
            </a:r>
            <a:r>
              <a:rPr lang="en-US" sz="2400" b="1" dirty="0"/>
              <a:t>key that is used to encrypt the data is the same for decrypting the data</a:t>
            </a:r>
          </a:p>
          <a:p>
            <a:r>
              <a:rPr lang="en-US" sz="2400" dirty="0"/>
              <a:t>The key must be established or agreed on before the data exchange between the communicating parties</a:t>
            </a:r>
          </a:p>
          <a:p>
            <a:r>
              <a:rPr lang="en-US" sz="2400" dirty="0"/>
              <a:t>Also known as a shared key cryptography (</a:t>
            </a:r>
            <a:r>
              <a:rPr lang="en-US" sz="2400" b="1" dirty="0"/>
              <a:t>secret key Cryptography)</a:t>
            </a:r>
          </a:p>
          <a:p>
            <a:r>
              <a:rPr lang="en-US" sz="2400" dirty="0"/>
              <a:t>There are two types of symmetric ciphers</a:t>
            </a:r>
          </a:p>
          <a:p>
            <a:pPr lvl="1"/>
            <a:r>
              <a:rPr lang="en-US" sz="2400" dirty="0"/>
              <a:t> Stream ciphers </a:t>
            </a:r>
          </a:p>
          <a:p>
            <a:pPr lvl="2"/>
            <a:r>
              <a:rPr lang="en-US" sz="2400" dirty="0"/>
              <a:t>RC4 and A5</a:t>
            </a:r>
          </a:p>
          <a:p>
            <a:pPr lvl="1"/>
            <a:r>
              <a:rPr lang="en-US" sz="2400" dirty="0"/>
              <a:t>Block ciphers. </a:t>
            </a:r>
          </a:p>
          <a:p>
            <a:pPr lvl="2"/>
            <a:r>
              <a:rPr lang="en-US" sz="2400" dirty="0"/>
              <a:t>Data Encryption Standard (DES) and Advanced Encryption Standard (AES)</a:t>
            </a:r>
          </a:p>
        </p:txBody>
      </p:sp>
    </p:spTree>
    <p:extLst>
      <p:ext uri="{BB962C8B-B14F-4D97-AF65-F5344CB8AC3E}">
        <p14:creationId xmlns:p14="http://schemas.microsoft.com/office/powerpoint/2010/main" val="82161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functions</a:t>
            </a:r>
            <a:endParaRPr lang="en-US" dirty="0"/>
          </a:p>
        </p:txBody>
      </p:sp>
      <p:sp>
        <p:nvSpPr>
          <p:cNvPr id="3" name="Content Placeholder 2"/>
          <p:cNvSpPr>
            <a:spLocks noGrp="1"/>
          </p:cNvSpPr>
          <p:nvPr>
            <p:ph idx="1"/>
          </p:nvPr>
        </p:nvSpPr>
        <p:spPr>
          <a:xfrm>
            <a:off x="2105886" y="1402080"/>
            <a:ext cx="8915400" cy="3777622"/>
          </a:xfrm>
        </p:spPr>
        <p:txBody>
          <a:bodyPr>
            <a:noAutofit/>
          </a:bodyPr>
          <a:lstStyle/>
          <a:p>
            <a:r>
              <a:rPr lang="en-US" sz="2400" b="1" dirty="0"/>
              <a:t>Hash functions </a:t>
            </a:r>
            <a:r>
              <a:rPr lang="en-US" sz="2400" dirty="0"/>
              <a:t>have three security properties, namely</a:t>
            </a:r>
          </a:p>
          <a:p>
            <a:pPr lvl="1"/>
            <a:r>
              <a:rPr lang="en-US" sz="2400" dirty="0"/>
              <a:t>pre-image resistance</a:t>
            </a:r>
          </a:p>
          <a:p>
            <a:pPr lvl="1"/>
            <a:r>
              <a:rPr lang="en-US" sz="2400" dirty="0"/>
              <a:t>second preimage resistance </a:t>
            </a:r>
          </a:p>
          <a:p>
            <a:pPr lvl="1"/>
            <a:r>
              <a:rPr lang="en-US" sz="2400" dirty="0"/>
              <a:t>collision resistance</a:t>
            </a:r>
          </a:p>
          <a:p>
            <a:r>
              <a:rPr lang="en-US" sz="2400" b="1" dirty="0"/>
              <a:t>Hash functions </a:t>
            </a:r>
            <a:r>
              <a:rPr lang="en-US" sz="2400" dirty="0"/>
              <a:t>are typically used to provide data integrity services.</a:t>
            </a:r>
          </a:p>
          <a:p>
            <a:r>
              <a:rPr lang="en-US" sz="2400" b="1" dirty="0"/>
              <a:t>Hash functions </a:t>
            </a:r>
            <a:r>
              <a:rPr lang="en-US" sz="2400" dirty="0"/>
              <a:t>can be used as one-way functions and to construct other cryptographic primitives, such as MACs and digital signatures.</a:t>
            </a:r>
          </a:p>
          <a:p>
            <a:r>
              <a:rPr lang="en-US" sz="2400" dirty="0"/>
              <a:t> Some applications used hash functions as a means of generating </a:t>
            </a:r>
            <a:r>
              <a:rPr lang="en-US" sz="2400" b="1" dirty="0"/>
              <a:t>pseudo random numbers </a:t>
            </a:r>
            <a:r>
              <a:rPr lang="en-US" sz="2400" dirty="0"/>
              <a:t>(</a:t>
            </a:r>
            <a:r>
              <a:rPr lang="en-US" sz="2400" b="1" dirty="0"/>
              <a:t>PRNGs</a:t>
            </a:r>
            <a:r>
              <a:rPr lang="en-US" sz="2400" dirty="0"/>
              <a:t>). </a:t>
            </a:r>
          </a:p>
          <a:p>
            <a:r>
              <a:rPr lang="en-US" sz="2400" dirty="0"/>
              <a:t>Hash functions do not require a key. </a:t>
            </a:r>
          </a:p>
        </p:txBody>
      </p:sp>
    </p:spTree>
    <p:extLst>
      <p:ext uri="{BB962C8B-B14F-4D97-AF65-F5344CB8AC3E}">
        <p14:creationId xmlns:p14="http://schemas.microsoft.com/office/powerpoint/2010/main" val="1386180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practical properties of hash functions</a:t>
            </a:r>
          </a:p>
        </p:txBody>
      </p:sp>
      <p:sp>
        <p:nvSpPr>
          <p:cNvPr id="3" name="Content Placeholder 2"/>
          <p:cNvSpPr>
            <a:spLocks noGrp="1"/>
          </p:cNvSpPr>
          <p:nvPr>
            <p:ph idx="1"/>
          </p:nvPr>
        </p:nvSpPr>
        <p:spPr/>
        <p:txBody>
          <a:bodyPr>
            <a:noAutofit/>
          </a:bodyPr>
          <a:lstStyle/>
          <a:p>
            <a:r>
              <a:rPr lang="en-US" sz="2000" b="1" dirty="0"/>
              <a:t>Compression of arbitrary messages into fixed length digest</a:t>
            </a:r>
          </a:p>
          <a:p>
            <a:pPr lvl="1"/>
            <a:r>
              <a:rPr lang="en-US" sz="2000" dirty="0"/>
              <a:t>This property is concerned with the fact that a hash function must be able to take a long input text of any length and output a fixed length compressed message.</a:t>
            </a:r>
          </a:p>
          <a:p>
            <a:pPr lvl="1"/>
            <a:r>
              <a:rPr lang="en-US" sz="2000" dirty="0"/>
              <a:t> Hash functions produce a compressed output in various bit sizes, usually between 128-bits and 512-bits.</a:t>
            </a:r>
          </a:p>
          <a:p>
            <a:r>
              <a:rPr lang="en-US" sz="2000" b="1" dirty="0"/>
              <a:t>Easy to compute</a:t>
            </a:r>
          </a:p>
          <a:p>
            <a:pPr lvl="1"/>
            <a:r>
              <a:rPr lang="en-US" sz="2000" dirty="0"/>
              <a:t>Hash functions are efficient and fast one-way functions. </a:t>
            </a:r>
          </a:p>
          <a:p>
            <a:pPr lvl="1"/>
            <a:r>
              <a:rPr lang="en-US" sz="2000" dirty="0"/>
              <a:t>Requirement is that they be very quick to compute regardless of the message size. </a:t>
            </a:r>
          </a:p>
          <a:p>
            <a:pPr lvl="1"/>
            <a:r>
              <a:rPr lang="en-US" sz="2000" dirty="0"/>
              <a:t>The efficiency may decrease if the message is too big but the function should still be fast enough for practical use.</a:t>
            </a:r>
          </a:p>
        </p:txBody>
      </p:sp>
    </p:spTree>
    <p:extLst>
      <p:ext uri="{BB962C8B-B14F-4D97-AF65-F5344CB8AC3E}">
        <p14:creationId xmlns:p14="http://schemas.microsoft.com/office/powerpoint/2010/main" val="1232896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properties of hash functions</a:t>
            </a:r>
          </a:p>
        </p:txBody>
      </p:sp>
      <p:sp>
        <p:nvSpPr>
          <p:cNvPr id="3" name="Content Placeholder 2"/>
          <p:cNvSpPr>
            <a:spLocks noGrp="1"/>
          </p:cNvSpPr>
          <p:nvPr>
            <p:ph idx="1"/>
          </p:nvPr>
        </p:nvSpPr>
        <p:spPr>
          <a:xfrm>
            <a:off x="2210389" y="1598022"/>
            <a:ext cx="8915400" cy="3777622"/>
          </a:xfrm>
        </p:spPr>
        <p:txBody>
          <a:bodyPr>
            <a:noAutofit/>
          </a:bodyPr>
          <a:lstStyle/>
          <a:p>
            <a:r>
              <a:rPr lang="en-US" sz="2400" b="1" dirty="0"/>
              <a:t>Pre-image resistance (</a:t>
            </a:r>
            <a:r>
              <a:rPr lang="en-US" sz="2400" dirty="0"/>
              <a:t>one-way property)</a:t>
            </a:r>
            <a:endParaRPr lang="en-US" sz="2400" b="1" dirty="0"/>
          </a:p>
          <a:p>
            <a:pPr lvl="1"/>
            <a:r>
              <a:rPr lang="en-US" sz="2400" i="1" dirty="0"/>
              <a:t>h(x) = y</a:t>
            </a:r>
          </a:p>
          <a:p>
            <a:pPr lvl="1"/>
            <a:r>
              <a:rPr lang="en-US" sz="2400" dirty="0"/>
              <a:t> </a:t>
            </a:r>
            <a:r>
              <a:rPr lang="en-US" sz="2400" i="1" dirty="0"/>
              <a:t>h </a:t>
            </a:r>
            <a:r>
              <a:rPr lang="en-US" sz="2400" dirty="0"/>
              <a:t>is the hash function, </a:t>
            </a:r>
            <a:r>
              <a:rPr lang="en-US" sz="2400" i="1" dirty="0"/>
              <a:t>x </a:t>
            </a:r>
            <a:r>
              <a:rPr lang="en-US" sz="2400" dirty="0"/>
              <a:t>is the input, and </a:t>
            </a:r>
            <a:r>
              <a:rPr lang="en-US" sz="2400" i="1" dirty="0"/>
              <a:t>y </a:t>
            </a:r>
            <a:r>
              <a:rPr lang="en-US" sz="2400" dirty="0"/>
              <a:t>is the hash.</a:t>
            </a:r>
          </a:p>
          <a:p>
            <a:pPr lvl="1"/>
            <a:r>
              <a:rPr lang="en-US" sz="2400" dirty="0"/>
              <a:t> The first security property requires that </a:t>
            </a:r>
            <a:r>
              <a:rPr lang="en-US" sz="2400" i="1" dirty="0"/>
              <a:t>y </a:t>
            </a:r>
            <a:r>
              <a:rPr lang="en-US" sz="2400" dirty="0"/>
              <a:t>cannot be reverse computed to </a:t>
            </a:r>
            <a:r>
              <a:rPr lang="en-US" sz="2400" i="1" dirty="0"/>
              <a:t>x</a:t>
            </a:r>
            <a:r>
              <a:rPr lang="en-US" sz="2400" dirty="0"/>
              <a:t>.</a:t>
            </a:r>
          </a:p>
          <a:p>
            <a:pPr lvl="1"/>
            <a:r>
              <a:rPr lang="en-US" sz="2400" dirty="0"/>
              <a:t> </a:t>
            </a:r>
            <a:r>
              <a:rPr lang="en-US" sz="2400" i="1" dirty="0"/>
              <a:t>x </a:t>
            </a:r>
            <a:r>
              <a:rPr lang="en-US" sz="2400" dirty="0"/>
              <a:t>is considered a </a:t>
            </a:r>
            <a:r>
              <a:rPr lang="en-US" sz="2400" i="1" dirty="0"/>
              <a:t>pre-image </a:t>
            </a:r>
            <a:r>
              <a:rPr lang="en-US" sz="2400" dirty="0"/>
              <a:t>of </a:t>
            </a:r>
            <a:r>
              <a:rPr lang="en-US" sz="2400" i="1" dirty="0"/>
              <a:t>y</a:t>
            </a:r>
          </a:p>
          <a:p>
            <a:r>
              <a:rPr lang="en-US" sz="2400" b="1" dirty="0"/>
              <a:t>Second pre-image resistance (</a:t>
            </a:r>
            <a:r>
              <a:rPr lang="en-US" sz="2400" dirty="0"/>
              <a:t>weak collision resistance)</a:t>
            </a:r>
            <a:endParaRPr lang="en-US" sz="2400" b="1" dirty="0"/>
          </a:p>
          <a:p>
            <a:pPr lvl="1"/>
            <a:r>
              <a:rPr lang="en-US" sz="2400" dirty="0"/>
              <a:t>This property requires that given </a:t>
            </a:r>
            <a:r>
              <a:rPr lang="en-US" sz="2400" i="1" dirty="0"/>
              <a:t>x </a:t>
            </a:r>
            <a:r>
              <a:rPr lang="en-US" sz="2400" dirty="0"/>
              <a:t>and </a:t>
            </a:r>
            <a:r>
              <a:rPr lang="en-US" sz="2400" i="1" dirty="0"/>
              <a:t>h(x) </a:t>
            </a:r>
            <a:endParaRPr lang="en-US" sz="2400" dirty="0"/>
          </a:p>
          <a:p>
            <a:pPr lvl="1"/>
            <a:r>
              <a:rPr lang="en-US" sz="2400" dirty="0"/>
              <a:t>It is almost impossible to find any other message </a:t>
            </a:r>
            <a:r>
              <a:rPr lang="en-US" sz="2400" i="1" dirty="0"/>
              <a:t>m </a:t>
            </a:r>
            <a:r>
              <a:rPr lang="en-US" sz="2400" dirty="0"/>
              <a:t>,</a:t>
            </a:r>
          </a:p>
          <a:p>
            <a:pPr lvl="1"/>
            <a:r>
              <a:rPr lang="en-US" sz="2400" dirty="0"/>
              <a:t>where </a:t>
            </a:r>
            <a:r>
              <a:rPr lang="en-US" sz="2400" b="1" i="1" dirty="0"/>
              <a:t>m != x </a:t>
            </a:r>
            <a:r>
              <a:rPr lang="en-US" sz="2400" dirty="0"/>
              <a:t>and </a:t>
            </a:r>
            <a:r>
              <a:rPr lang="en-US" sz="2400" b="1" i="1" dirty="0"/>
              <a:t>hash of m = hash of x</a:t>
            </a:r>
            <a:r>
              <a:rPr lang="en-US" sz="2400" i="1" dirty="0"/>
              <a:t> </a:t>
            </a:r>
            <a:r>
              <a:rPr lang="en-US" sz="2400" i="1" dirty="0" err="1"/>
              <a:t>i.e</a:t>
            </a:r>
            <a:r>
              <a:rPr lang="en-US" sz="2400" i="1" dirty="0"/>
              <a:t> </a:t>
            </a:r>
            <a:r>
              <a:rPr lang="en-US" sz="2400" dirty="0"/>
              <a:t> </a:t>
            </a:r>
            <a:r>
              <a:rPr lang="en-US" sz="2400" i="1" dirty="0"/>
              <a:t>h(m) = h(x)</a:t>
            </a:r>
            <a:endParaRPr lang="en-US" sz="2400" dirty="0"/>
          </a:p>
        </p:txBody>
      </p:sp>
    </p:spTree>
    <p:extLst>
      <p:ext uri="{BB962C8B-B14F-4D97-AF65-F5344CB8AC3E}">
        <p14:creationId xmlns:p14="http://schemas.microsoft.com/office/powerpoint/2010/main" val="162762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properties of hash functions</a:t>
            </a:r>
          </a:p>
        </p:txBody>
      </p:sp>
      <p:sp>
        <p:nvSpPr>
          <p:cNvPr id="3" name="Content Placeholder 2"/>
          <p:cNvSpPr>
            <a:spLocks noGrp="1"/>
          </p:cNvSpPr>
          <p:nvPr>
            <p:ph idx="1"/>
          </p:nvPr>
        </p:nvSpPr>
        <p:spPr/>
        <p:txBody>
          <a:bodyPr>
            <a:normAutofit/>
          </a:bodyPr>
          <a:lstStyle/>
          <a:p>
            <a:pPr lvl="1"/>
            <a:r>
              <a:rPr lang="en-US" sz="2400" b="1" dirty="0"/>
              <a:t>Collision resistance (</a:t>
            </a:r>
            <a:r>
              <a:rPr lang="en-US" sz="2400" dirty="0"/>
              <a:t>strong collision resistance)</a:t>
            </a:r>
            <a:endParaRPr lang="en-US" sz="2400" b="1" dirty="0"/>
          </a:p>
          <a:p>
            <a:pPr lvl="2"/>
            <a:r>
              <a:rPr lang="en-US" sz="2400" dirty="0"/>
              <a:t>This property requires that two different input messages should not hash to the same output.</a:t>
            </a:r>
          </a:p>
          <a:p>
            <a:pPr lvl="2"/>
            <a:r>
              <a:rPr lang="en-US" sz="2400" dirty="0"/>
              <a:t> In other words, </a:t>
            </a:r>
            <a:r>
              <a:rPr lang="en-US" sz="2400" i="1" dirty="0"/>
              <a:t>h(x) != h(z)</a:t>
            </a:r>
            <a:r>
              <a:rPr lang="en-US" sz="2400" dirty="0"/>
              <a:t>. </a:t>
            </a:r>
          </a:p>
        </p:txBody>
      </p:sp>
    </p:spTree>
    <p:extLst>
      <p:ext uri="{BB962C8B-B14F-4D97-AF65-F5344CB8AC3E}">
        <p14:creationId xmlns:p14="http://schemas.microsoft.com/office/powerpoint/2010/main" val="3737285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048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698683E2-F48F-457D-BE06-A4C0940024C6}" type="slidenum">
              <a:rPr lang="en-US" altLang="en-US" sz="1400">
                <a:solidFill>
                  <a:srgbClr val="254C9C"/>
                </a:solidFill>
                <a:latin typeface="Arial" panose="020B0604020202020204" pitchFamily="34" charset="0"/>
              </a:rPr>
              <a:pPr eaLnBrk="1" hangingPunct="1"/>
              <a:t>54</a:t>
            </a:fld>
            <a:endParaRPr lang="en-US" altLang="en-US" sz="1400">
              <a:latin typeface="Arial" panose="020B0604020202020204" pitchFamily="34" charset="0"/>
            </a:endParaRPr>
          </a:p>
        </p:txBody>
      </p:sp>
      <p:sp>
        <p:nvSpPr>
          <p:cNvPr id="21509" name="Rectangle 2"/>
          <p:cNvSpPr>
            <a:spLocks noGrp="1" noChangeArrowheads="1"/>
          </p:cNvSpPr>
          <p:nvPr>
            <p:ph type="title"/>
          </p:nvPr>
        </p:nvSpPr>
        <p:spPr/>
        <p:txBody>
          <a:bodyPr>
            <a:normAutofit fontScale="90000"/>
          </a:bodyPr>
          <a:lstStyle/>
          <a:p>
            <a:pPr eaLnBrk="1" hangingPunct="1"/>
            <a:r>
              <a:rPr lang="en-US" altLang="en-US" sz="4000"/>
              <a:t>Security Requirements for </a:t>
            </a:r>
            <a:r>
              <a:rPr lang="en-US" altLang="en-US" sz="4000">
                <a:solidFill>
                  <a:srgbClr val="0070C0"/>
                </a:solidFill>
              </a:rPr>
              <a:t>Cryptographic</a:t>
            </a:r>
            <a:r>
              <a:rPr lang="en-US" altLang="en-US" sz="4000"/>
              <a:t> Hash Functions</a:t>
            </a:r>
          </a:p>
        </p:txBody>
      </p:sp>
      <p:sp>
        <p:nvSpPr>
          <p:cNvPr id="21510" name="Rectangle 3"/>
          <p:cNvSpPr>
            <a:spLocks noGrp="1" noChangeArrowheads="1"/>
          </p:cNvSpPr>
          <p:nvPr>
            <p:ph type="body" idx="1"/>
          </p:nvPr>
        </p:nvSpPr>
        <p:spPr>
          <a:xfrm>
            <a:off x="2360611" y="2157433"/>
            <a:ext cx="7848600" cy="4343400"/>
          </a:xfrm>
        </p:spPr>
        <p:txBody>
          <a:bodyPr>
            <a:normAutofit lnSpcReduction="10000"/>
          </a:bodyPr>
          <a:lstStyle/>
          <a:p>
            <a:pPr eaLnBrk="1" hangingPunct="1">
              <a:buFont typeface="Times" panose="02020603050405020304" pitchFamily="18" charset="0"/>
              <a:buNone/>
            </a:pPr>
            <a:r>
              <a:rPr lang="en-US" altLang="en-US" sz="2400" dirty="0"/>
              <a:t>    Given a function h:X </a:t>
            </a:r>
            <a:r>
              <a:rPr lang="en-US" altLang="en-US" sz="2400" dirty="0">
                <a:sym typeface="Symbol" panose="05050102010706020507" pitchFamily="18" charset="2"/>
              </a:rPr>
              <a:t></a:t>
            </a:r>
            <a:r>
              <a:rPr lang="en-US" altLang="en-US" sz="2400" dirty="0"/>
              <a:t>Y, then we say that h is:</a:t>
            </a:r>
          </a:p>
          <a:p>
            <a:pPr eaLnBrk="1" hangingPunct="1"/>
            <a:r>
              <a:rPr lang="en-US" altLang="en-US" sz="2400" dirty="0">
                <a:solidFill>
                  <a:srgbClr val="CC0099"/>
                </a:solidFill>
              </a:rPr>
              <a:t>preimage resistant (one-way):</a:t>
            </a:r>
          </a:p>
          <a:p>
            <a:pPr eaLnBrk="1" hangingPunct="1">
              <a:buFont typeface="Times" panose="02020603050405020304" pitchFamily="18" charset="0"/>
              <a:buNone/>
            </a:pPr>
            <a:r>
              <a:rPr lang="en-US" altLang="en-US" sz="2400" dirty="0"/>
              <a:t>    if given y </a:t>
            </a:r>
            <a:r>
              <a:rPr lang="en-US" altLang="en-US" sz="2400" dirty="0">
                <a:sym typeface="Symbol" panose="05050102010706020507" pitchFamily="18" charset="2"/>
              </a:rPr>
              <a:t></a:t>
            </a:r>
            <a:r>
              <a:rPr lang="en-US" altLang="en-US" sz="2400" dirty="0"/>
              <a:t>Y it is computationally infeasible to find a value x </a:t>
            </a:r>
            <a:r>
              <a:rPr lang="en-US" altLang="en-US" sz="2400" dirty="0">
                <a:sym typeface="Symbol" panose="05050102010706020507" pitchFamily="18" charset="2"/>
              </a:rPr>
              <a:t></a:t>
            </a:r>
            <a:r>
              <a:rPr lang="en-US" altLang="en-US" sz="2400" dirty="0"/>
              <a:t>X </a:t>
            </a:r>
            <a:r>
              <a:rPr lang="en-US" altLang="en-US" sz="2400" dirty="0" err="1"/>
              <a:t>s.t.</a:t>
            </a:r>
            <a:r>
              <a:rPr lang="en-US" altLang="en-US" sz="2400" dirty="0"/>
              <a:t> h(x) = y</a:t>
            </a:r>
          </a:p>
          <a:p>
            <a:pPr eaLnBrk="1" hangingPunct="1"/>
            <a:r>
              <a:rPr lang="en-US" altLang="en-US" sz="2400" dirty="0">
                <a:solidFill>
                  <a:srgbClr val="CC0099"/>
                </a:solidFill>
              </a:rPr>
              <a:t>2-nd preimage resistant (weak collision resistant):</a:t>
            </a:r>
          </a:p>
          <a:p>
            <a:pPr eaLnBrk="1" hangingPunct="1">
              <a:buFont typeface="Times" panose="02020603050405020304" pitchFamily="18" charset="0"/>
              <a:buNone/>
            </a:pPr>
            <a:r>
              <a:rPr lang="en-US" altLang="en-US" sz="2400" dirty="0"/>
              <a:t>    if given x </a:t>
            </a:r>
            <a:r>
              <a:rPr lang="en-US" altLang="en-US" sz="2400" dirty="0">
                <a:sym typeface="Symbol" panose="05050102010706020507" pitchFamily="18" charset="2"/>
              </a:rPr>
              <a:t></a:t>
            </a:r>
            <a:r>
              <a:rPr lang="en-US" altLang="en-US" sz="2400" dirty="0"/>
              <a:t> X it is computationally infeasible to find a value x’ </a:t>
            </a:r>
            <a:r>
              <a:rPr lang="en-US" altLang="en-US" sz="2400" dirty="0">
                <a:sym typeface="Symbol" panose="05050102010706020507" pitchFamily="18" charset="2"/>
              </a:rPr>
              <a:t></a:t>
            </a:r>
            <a:r>
              <a:rPr lang="en-US" altLang="en-US" sz="2400" dirty="0"/>
              <a:t> X, </a:t>
            </a:r>
            <a:r>
              <a:rPr lang="en-US" altLang="en-US" sz="2400" dirty="0" err="1"/>
              <a:t>s.t.</a:t>
            </a:r>
            <a:r>
              <a:rPr lang="en-US" altLang="en-US" sz="2400" dirty="0"/>
              <a:t> </a:t>
            </a:r>
            <a:r>
              <a:rPr lang="en-US" altLang="en-US" sz="2400" dirty="0" err="1"/>
              <a:t>x’</a:t>
            </a:r>
            <a:r>
              <a:rPr lang="en-US" altLang="en-US" sz="2400" dirty="0" err="1">
                <a:sym typeface="Symbol" panose="05050102010706020507" pitchFamily="18" charset="2"/>
              </a:rPr>
              <a:t>x</a:t>
            </a:r>
            <a:r>
              <a:rPr lang="en-US" altLang="en-US" sz="2400" dirty="0"/>
              <a:t> and h(x’) = h(x)</a:t>
            </a:r>
          </a:p>
          <a:p>
            <a:pPr eaLnBrk="1" hangingPunct="1"/>
            <a:r>
              <a:rPr lang="en-US" altLang="en-US" sz="2400" dirty="0">
                <a:solidFill>
                  <a:srgbClr val="CC0099"/>
                </a:solidFill>
              </a:rPr>
              <a:t>collision resistant (strong collision resistant)</a:t>
            </a:r>
            <a:r>
              <a:rPr lang="en-US" altLang="en-US" sz="2400" dirty="0"/>
              <a:t>:</a:t>
            </a:r>
          </a:p>
          <a:p>
            <a:pPr eaLnBrk="1" hangingPunct="1">
              <a:buFont typeface="Times" panose="02020603050405020304" pitchFamily="18" charset="0"/>
              <a:buNone/>
            </a:pPr>
            <a:r>
              <a:rPr lang="en-US" altLang="en-US" sz="2400" dirty="0"/>
              <a:t>    if it is computationally infeasible to find two distinct values </a:t>
            </a:r>
            <a:r>
              <a:rPr lang="en-US" altLang="en-US" sz="2400" dirty="0" err="1"/>
              <a:t>x’</a:t>
            </a:r>
            <a:r>
              <a:rPr lang="en-US" altLang="en-US" sz="2400" dirty="0" err="1">
                <a:sym typeface="Symbol" panose="05050102010706020507" pitchFamily="18" charset="2"/>
              </a:rPr>
              <a:t>,x</a:t>
            </a:r>
            <a:r>
              <a:rPr lang="en-US" altLang="en-US" sz="2400" dirty="0">
                <a:sym typeface="Symbol" panose="05050102010706020507" pitchFamily="18" charset="2"/>
              </a:rPr>
              <a:t>  X, </a:t>
            </a:r>
            <a:r>
              <a:rPr lang="en-US" altLang="en-US" sz="2400" dirty="0"/>
              <a:t> </a:t>
            </a:r>
            <a:r>
              <a:rPr lang="en-US" altLang="en-US" sz="2400" dirty="0" err="1"/>
              <a:t>s.t.</a:t>
            </a:r>
            <a:r>
              <a:rPr lang="en-US" altLang="en-US" sz="2400" dirty="0"/>
              <a:t> h(x’) = h(x) </a:t>
            </a:r>
          </a:p>
        </p:txBody>
      </p:sp>
    </p:spTree>
    <p:extLst>
      <p:ext uri="{BB962C8B-B14F-4D97-AF65-F5344CB8AC3E}">
        <p14:creationId xmlns:p14="http://schemas.microsoft.com/office/powerpoint/2010/main" val="3353318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65715" y="169817"/>
            <a:ext cx="5878285" cy="6298688"/>
          </a:xfrm>
          <a:prstGeom prst="rect">
            <a:avLst/>
          </a:prstGeom>
        </p:spPr>
      </p:pic>
    </p:spTree>
    <p:extLst>
      <p:ext uri="{BB962C8B-B14F-4D97-AF65-F5344CB8AC3E}">
        <p14:creationId xmlns:p14="http://schemas.microsoft.com/office/powerpoint/2010/main" val="808462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a:solidFill>
                  <a:srgbClr val="D9D9FF"/>
                </a:solidFill>
                <a:effectLst>
                  <a:outerShdw blurRad="38100" dist="38100" dir="2700000" algn="tl">
                    <a:srgbClr val="000000"/>
                  </a:outerShdw>
                </a:effectLst>
              </a:rPr>
              <a:t>Attacks on Hash Functions</a:t>
            </a:r>
          </a:p>
        </p:txBody>
      </p:sp>
      <p:sp>
        <p:nvSpPr>
          <p:cNvPr id="18434" name="Text Box 2"/>
          <p:cNvSpPr txBox="1">
            <a:spLocks noChangeArrowheads="1"/>
          </p:cNvSpPr>
          <p:nvPr/>
        </p:nvSpPr>
        <p:spPr bwMode="auto">
          <a:xfrm>
            <a:off x="1981200" y="16764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panose="020B0604020202020204" pitchFamily="34" charset="0"/>
                <a:ea typeface="MS PGothic" panose="020B0600070205080204" pitchFamily="34" charset="-128"/>
              </a:defRPr>
            </a:lvl9pPr>
          </a:lstStyle>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have brute-force attacks and cryptanalysis</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a preimage or second preimage attack</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find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y</a:t>
            </a:r>
            <a:r>
              <a:rPr lang="en-US" altLang="en-US" sz="2800" i="1" dirty="0">
                <a:effectLst>
                  <a:outerShdw blurRad="38100" dist="38100" dir="2700000" algn="tl">
                    <a:srgbClr val="000000"/>
                  </a:outerShdw>
                </a:effectLst>
              </a:rPr>
              <a:t>  </a:t>
            </a:r>
            <a:r>
              <a:rPr lang="en-US" altLang="en-US" sz="2800" dirty="0" err="1">
                <a:effectLst>
                  <a:outerShdw blurRad="38100" dist="38100" dir="2700000" algn="tl">
                    <a:srgbClr val="000000"/>
                  </a:outerShdw>
                </a:effectLst>
              </a:rPr>
              <a:t>s.t.</a:t>
            </a:r>
            <a:r>
              <a:rPr lang="en-US" altLang="en-US" sz="2800" dirty="0">
                <a:effectLst>
                  <a:outerShdw blurRad="38100" dist="38100" dir="2700000" algn="tl">
                    <a:srgbClr val="000000"/>
                  </a:outerShdw>
                </a:effectLst>
              </a:rPr>
              <a:t>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H(y) </a:t>
            </a:r>
            <a:r>
              <a:rPr lang="en-US" altLang="en-US" sz="2800" dirty="0">
                <a:effectLst>
                  <a:outerShdw blurRad="38100" dist="38100" dir="2700000" algn="tl">
                    <a:srgbClr val="000000"/>
                  </a:outerShdw>
                </a:effectLst>
              </a:rPr>
              <a:t>equals a given hash value </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collision resistance</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find  two messages </a:t>
            </a:r>
            <a:r>
              <a:rPr lang="en-US" altLang="en-US" sz="2800" dirty="0">
                <a:effectLst>
                  <a:outerShdw blurRad="38100" dist="38100" dir="2700000" algn="tl">
                    <a:srgbClr val="000000"/>
                  </a:outerShdw>
                </a:effectLst>
                <a:latin typeface="Courier New" panose="02070309020205020404" pitchFamily="49" charset="0"/>
                <a:cs typeface="Courier New" panose="02070309020205020404" pitchFamily="49" charset="0"/>
              </a:rPr>
              <a:t>x</a:t>
            </a:r>
            <a:r>
              <a:rPr lang="en-US" altLang="en-US" sz="2800" dirty="0">
                <a:effectLst>
                  <a:outerShdw blurRad="38100" dist="38100" dir="2700000" algn="tl">
                    <a:srgbClr val="000000"/>
                  </a:outerShdw>
                </a:effectLst>
              </a:rPr>
              <a:t> &amp; </a:t>
            </a:r>
            <a:r>
              <a:rPr lang="en-US" altLang="en-US" sz="2800" i="1" dirty="0">
                <a:effectLst>
                  <a:outerShdw blurRad="38100" dist="38100" dir="2700000" algn="tl">
                    <a:srgbClr val="000000"/>
                  </a:outerShdw>
                </a:effectLst>
                <a:latin typeface="Courier New" panose="02070309020205020404" pitchFamily="49" charset="0"/>
                <a:cs typeface="Courier New" panose="02070309020205020404" pitchFamily="49" charset="0"/>
              </a:rPr>
              <a:t>y</a:t>
            </a:r>
            <a:r>
              <a:rPr lang="en-US" altLang="en-US" sz="2800" i="1" dirty="0">
                <a:effectLst>
                  <a:outerShdw blurRad="38100" dist="38100" dir="2700000" algn="tl">
                    <a:srgbClr val="000000"/>
                  </a:outerShdw>
                </a:effectLst>
              </a:rPr>
              <a:t> </a:t>
            </a:r>
            <a:r>
              <a:rPr lang="en-US" altLang="en-US" sz="2800" dirty="0">
                <a:effectLst>
                  <a:outerShdw blurRad="38100" dist="38100" dir="2700000" algn="tl">
                    <a:srgbClr val="000000"/>
                  </a:outerShdw>
                </a:effectLst>
              </a:rPr>
              <a:t>with same hash so </a:t>
            </a:r>
            <a:r>
              <a:rPr lang="en-US" altLang="en-US" sz="2800" dirty="0">
                <a:effectLst>
                  <a:outerShdw blurRad="38100" dist="38100" dir="2700000" algn="tl">
                    <a:srgbClr val="000000"/>
                  </a:outerShdw>
                </a:effectLst>
                <a:latin typeface="Courier New" panose="02070309020205020404" pitchFamily="49" charset="0"/>
                <a:cs typeface="Courier New" panose="02070309020205020404" pitchFamily="49" charset="0"/>
              </a:rPr>
              <a:t>H(x) = H(y)</a:t>
            </a:r>
            <a:r>
              <a:rPr lang="en-US" altLang="en-US" sz="2800" dirty="0">
                <a:effectLst>
                  <a:outerShdw blurRad="38100" dist="38100" dir="2700000" algn="tl">
                    <a:srgbClr val="000000"/>
                  </a:outerShdw>
                </a:effectLst>
              </a:rPr>
              <a:t> </a:t>
            </a:r>
          </a:p>
          <a:p>
            <a:pPr>
              <a:spcBef>
                <a:spcPts val="800"/>
              </a:spcBef>
              <a:buClr>
                <a:srgbClr val="5FAFFF"/>
              </a:buClr>
              <a:buSzPct val="80000"/>
              <a:buFont typeface="Wingdings" panose="05000000000000000000" pitchFamily="2" charset="2"/>
              <a:buChar char=""/>
            </a:pPr>
            <a:r>
              <a:rPr lang="en-US" altLang="en-US" sz="3200" dirty="0">
                <a:effectLst>
                  <a:outerShdw blurRad="38100" dist="38100" dir="2700000" algn="tl">
                    <a:srgbClr val="000000"/>
                  </a:outerShdw>
                </a:effectLst>
              </a:rPr>
              <a:t>hence value 2</a:t>
            </a:r>
            <a:r>
              <a:rPr lang="en-US" altLang="en-US" sz="3200" i="1" baseline="30000" dirty="0">
                <a:effectLst>
                  <a:outerShdw blurRad="38100" dist="38100" dir="2700000" algn="tl">
                    <a:srgbClr val="000000"/>
                  </a:outerShdw>
                </a:effectLst>
              </a:rPr>
              <a:t>m/2 </a:t>
            </a:r>
            <a:r>
              <a:rPr lang="en-US" altLang="en-US" sz="3200" dirty="0">
                <a:effectLst>
                  <a:outerShdw blurRad="38100" dist="38100" dir="2700000" algn="tl">
                    <a:srgbClr val="000000"/>
                  </a:outerShdw>
                </a:effectLst>
              </a:rPr>
              <a:t>determines strength of hash code against brute-force attacks</a:t>
            </a:r>
          </a:p>
          <a:p>
            <a:pPr lvl="1">
              <a:spcBef>
                <a:spcPts val="700"/>
              </a:spcBef>
              <a:buClr>
                <a:srgbClr val="D9D9FF"/>
              </a:buClr>
              <a:buSzPct val="50000"/>
              <a:buFont typeface="Wingdings" panose="05000000000000000000" pitchFamily="2" charset="2"/>
              <a:buChar char=""/>
            </a:pPr>
            <a:r>
              <a:rPr lang="en-US" altLang="en-US" sz="2800" dirty="0">
                <a:effectLst>
                  <a:outerShdw blurRad="38100" dist="38100" dir="2700000" algn="tl">
                    <a:srgbClr val="000000"/>
                  </a:outerShdw>
                </a:effectLst>
              </a:rPr>
              <a:t>128-bits inadequate, 160-bits suspect</a:t>
            </a:r>
          </a:p>
        </p:txBody>
      </p:sp>
    </p:spTree>
    <p:extLst>
      <p:ext uri="{BB962C8B-B14F-4D97-AF65-F5344CB8AC3E}">
        <p14:creationId xmlns:p14="http://schemas.microsoft.com/office/powerpoint/2010/main" val="2039300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856" y="306333"/>
            <a:ext cx="8911687" cy="1280890"/>
          </a:xfrm>
        </p:spPr>
        <p:txBody>
          <a:bodyPr/>
          <a:lstStyle/>
          <a:p>
            <a:r>
              <a:rPr lang="en-US" dirty="0"/>
              <a:t>Hash functions</a:t>
            </a:r>
          </a:p>
        </p:txBody>
      </p:sp>
      <p:sp>
        <p:nvSpPr>
          <p:cNvPr id="3" name="Content Placeholder 2"/>
          <p:cNvSpPr>
            <a:spLocks noGrp="1"/>
          </p:cNvSpPr>
          <p:nvPr>
            <p:ph idx="1"/>
          </p:nvPr>
        </p:nvSpPr>
        <p:spPr>
          <a:xfrm>
            <a:off x="1638300" y="1540189"/>
            <a:ext cx="8915400" cy="3777622"/>
          </a:xfrm>
        </p:spPr>
        <p:txBody>
          <a:bodyPr>
            <a:noAutofit/>
          </a:bodyPr>
          <a:lstStyle/>
          <a:p>
            <a:r>
              <a:rPr lang="en-US" sz="2400" dirty="0"/>
              <a:t>Hash functions, due to their very nature, will always have some collisions</a:t>
            </a:r>
          </a:p>
          <a:p>
            <a:pPr lvl="1"/>
            <a:r>
              <a:rPr lang="en-US" sz="2400" dirty="0"/>
              <a:t>That is where two different messages hash to the same output</a:t>
            </a:r>
          </a:p>
          <a:p>
            <a:pPr lvl="1"/>
            <a:r>
              <a:rPr lang="en-US" sz="2400" dirty="0"/>
              <a:t>But they should be computationally infeasible to find.</a:t>
            </a:r>
          </a:p>
          <a:p>
            <a:r>
              <a:rPr lang="en-US" sz="2400" dirty="0"/>
              <a:t> A concept known as </a:t>
            </a:r>
            <a:r>
              <a:rPr lang="en-US" sz="2400" b="1" dirty="0"/>
              <a:t>avalanche effect </a:t>
            </a:r>
            <a:r>
              <a:rPr lang="en-US" sz="2400" dirty="0"/>
              <a:t>is desirable in all hash functions.</a:t>
            </a:r>
          </a:p>
          <a:p>
            <a:pPr lvl="1"/>
            <a:r>
              <a:rPr lang="en-US" sz="2400" dirty="0"/>
              <a:t>Avalanche effect specifies that a small change, even a single character change in the input text, will result in a totally different hash output.</a:t>
            </a:r>
          </a:p>
        </p:txBody>
      </p:sp>
    </p:spTree>
    <p:extLst>
      <p:ext uri="{BB962C8B-B14F-4D97-AF65-F5344CB8AC3E}">
        <p14:creationId xmlns:p14="http://schemas.microsoft.com/office/powerpoint/2010/main" val="3937552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473" y="239797"/>
            <a:ext cx="8911687" cy="1280890"/>
          </a:xfrm>
        </p:spPr>
        <p:txBody>
          <a:bodyPr/>
          <a:lstStyle/>
          <a:p>
            <a:r>
              <a:rPr lang="en-US" dirty="0"/>
              <a:t>Hash functions</a:t>
            </a:r>
          </a:p>
        </p:txBody>
      </p:sp>
      <p:sp>
        <p:nvSpPr>
          <p:cNvPr id="3" name="Content Placeholder 2"/>
          <p:cNvSpPr>
            <a:spLocks noGrp="1"/>
          </p:cNvSpPr>
          <p:nvPr>
            <p:ph idx="1"/>
          </p:nvPr>
        </p:nvSpPr>
        <p:spPr>
          <a:xfrm>
            <a:off x="1360473" y="1157863"/>
            <a:ext cx="9572634" cy="3777622"/>
          </a:xfrm>
        </p:spPr>
        <p:txBody>
          <a:bodyPr>
            <a:noAutofit/>
          </a:bodyPr>
          <a:lstStyle/>
          <a:p>
            <a:r>
              <a:rPr lang="en-US" sz="2400" dirty="0"/>
              <a:t>Hash functions are usually designed by following iterated hash functions approach.</a:t>
            </a:r>
          </a:p>
          <a:p>
            <a:pPr lvl="1"/>
            <a:r>
              <a:rPr lang="en-US" sz="2400" dirty="0"/>
              <a:t>The input message is compressed in multiple rounds on a block-by-block basis to produce the compressed output.</a:t>
            </a:r>
          </a:p>
          <a:p>
            <a:pPr lvl="1"/>
            <a:r>
              <a:rPr lang="en-US" sz="2400" dirty="0"/>
              <a:t> A popular type of iterated hash function is </a:t>
            </a:r>
            <a:r>
              <a:rPr lang="en-US" sz="2400" b="1" dirty="0" err="1"/>
              <a:t>Merkle</a:t>
            </a:r>
            <a:r>
              <a:rPr lang="en-US" sz="2400" b="1" dirty="0"/>
              <a:t>- </a:t>
            </a:r>
            <a:r>
              <a:rPr lang="en-US" sz="2400" b="1" dirty="0" err="1"/>
              <a:t>Damgard</a:t>
            </a:r>
            <a:r>
              <a:rPr lang="en-US" sz="2400" b="1" dirty="0"/>
              <a:t> construction. </a:t>
            </a:r>
          </a:p>
          <a:p>
            <a:pPr lvl="1"/>
            <a:r>
              <a:rPr lang="en-US" sz="2400" dirty="0"/>
              <a:t>This construction is based on the </a:t>
            </a:r>
            <a:r>
              <a:rPr lang="en-US" sz="2400" b="1" dirty="0"/>
              <a:t>idea of dividing the input data into equal sizes of blocks and then feeding them through the compression functions in an iterative manner</a:t>
            </a:r>
            <a:r>
              <a:rPr lang="en-US" sz="2400" dirty="0"/>
              <a:t>. </a:t>
            </a:r>
          </a:p>
          <a:p>
            <a:pPr lvl="1"/>
            <a:r>
              <a:rPr lang="en-US" sz="2400" dirty="0"/>
              <a:t>The collision resistance of the property of compression functions ensures that the hash output is also collision-resistant. </a:t>
            </a:r>
          </a:p>
          <a:p>
            <a:pPr lvl="1"/>
            <a:r>
              <a:rPr lang="en-US" sz="2400" dirty="0"/>
              <a:t>Compression functions can be built using block ciphers. </a:t>
            </a:r>
          </a:p>
        </p:txBody>
      </p:sp>
    </p:spTree>
    <p:extLst>
      <p:ext uri="{BB962C8B-B14F-4D97-AF65-F5344CB8AC3E}">
        <p14:creationId xmlns:p14="http://schemas.microsoft.com/office/powerpoint/2010/main" val="26889261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altLang="en-US"/>
              <a:t>CS470, A.Selcuk</a:t>
            </a:r>
          </a:p>
        </p:txBody>
      </p:sp>
      <p:sp>
        <p:nvSpPr>
          <p:cNvPr id="26" name="Footer Placeholder 4"/>
          <p:cNvSpPr>
            <a:spLocks noGrp="1"/>
          </p:cNvSpPr>
          <p:nvPr>
            <p:ph type="ftr" sz="quarter" idx="11"/>
          </p:nvPr>
        </p:nvSpPr>
        <p:spPr/>
        <p:txBody>
          <a:bodyPr/>
          <a:lstStyle/>
          <a:p>
            <a:r>
              <a:rPr lang="en-US" altLang="en-US"/>
              <a:t>Hash Functions</a:t>
            </a:r>
          </a:p>
        </p:txBody>
      </p:sp>
      <p:sp>
        <p:nvSpPr>
          <p:cNvPr id="27" name="Slide Number Placeholder 5"/>
          <p:cNvSpPr>
            <a:spLocks noGrp="1"/>
          </p:cNvSpPr>
          <p:nvPr>
            <p:ph type="sldNum" sz="quarter" idx="12"/>
          </p:nvPr>
        </p:nvSpPr>
        <p:spPr/>
        <p:txBody>
          <a:bodyPr/>
          <a:lstStyle/>
          <a:p>
            <a:fld id="{D5DB03B4-0588-4CE0-ACE7-E3F4465CEC47}" type="slidenum">
              <a:rPr lang="en-US" altLang="en-US"/>
              <a:pPr/>
              <a:t>59</a:t>
            </a:fld>
            <a:endParaRPr lang="en-US" altLang="en-US"/>
          </a:p>
        </p:txBody>
      </p:sp>
      <p:sp>
        <p:nvSpPr>
          <p:cNvPr id="6146" name="Rectangle 2"/>
          <p:cNvSpPr>
            <a:spLocks noGrp="1" noChangeArrowheads="1"/>
          </p:cNvSpPr>
          <p:nvPr>
            <p:ph type="title"/>
          </p:nvPr>
        </p:nvSpPr>
        <p:spPr/>
        <p:txBody>
          <a:bodyPr/>
          <a:lstStyle/>
          <a:p>
            <a:r>
              <a:rPr lang="en-US" altLang="en-US"/>
              <a:t>Internals of a Hash Function</a:t>
            </a:r>
          </a:p>
        </p:txBody>
      </p:sp>
      <p:sp>
        <p:nvSpPr>
          <p:cNvPr id="6147" name="Rectangle 3"/>
          <p:cNvSpPr>
            <a:spLocks noGrp="1" noChangeArrowheads="1"/>
          </p:cNvSpPr>
          <p:nvPr>
            <p:ph type="body" idx="1"/>
          </p:nvPr>
        </p:nvSpPr>
        <p:spPr>
          <a:xfrm>
            <a:off x="1981200" y="1371600"/>
            <a:ext cx="8229600" cy="4876800"/>
          </a:xfrm>
        </p:spPr>
        <p:txBody>
          <a:bodyPr>
            <a:normAutofit/>
          </a:bodyPr>
          <a:lstStyle/>
          <a:p>
            <a:pPr>
              <a:buFontTx/>
              <a:buNone/>
            </a:pPr>
            <a:r>
              <a:rPr lang="en-US" altLang="en-US" sz="2400" dirty="0"/>
              <a:t>Merkle-</a:t>
            </a:r>
            <a:r>
              <a:rPr lang="en-US" altLang="en-US" sz="2400" dirty="0" err="1"/>
              <a:t>Damgard</a:t>
            </a:r>
            <a:r>
              <a:rPr lang="en-US" altLang="en-US" sz="2400" dirty="0"/>
              <a:t> construction:</a:t>
            </a:r>
          </a:p>
          <a:p>
            <a:r>
              <a:rPr lang="en-US" altLang="en-US" sz="2400" dirty="0"/>
              <a:t>A fixed-size “compression function”. </a:t>
            </a:r>
          </a:p>
          <a:p>
            <a:r>
              <a:rPr lang="en-US" altLang="en-US" sz="2400" dirty="0"/>
              <a:t>Each iteration mixes an input block with the prev. output.</a:t>
            </a:r>
          </a:p>
          <a:p>
            <a:endParaRPr lang="en-US" altLang="en-US" sz="2400" dirty="0"/>
          </a:p>
          <a:p>
            <a:endParaRPr lang="en-US" altLang="en-US" sz="2400" dirty="0"/>
          </a:p>
          <a:p>
            <a:endParaRPr lang="en-US" altLang="en-US" sz="2400" dirty="0"/>
          </a:p>
          <a:p>
            <a:endParaRPr lang="en-US" altLang="en-US" sz="2400" dirty="0"/>
          </a:p>
        </p:txBody>
      </p:sp>
      <p:grpSp>
        <p:nvGrpSpPr>
          <p:cNvPr id="6168" name="Group 24"/>
          <p:cNvGrpSpPr>
            <a:grpSpLocks/>
          </p:cNvGrpSpPr>
          <p:nvPr/>
        </p:nvGrpSpPr>
        <p:grpSpPr bwMode="auto">
          <a:xfrm>
            <a:off x="3233531" y="3661702"/>
            <a:ext cx="5490753" cy="1915886"/>
            <a:chOff x="1056" y="1104"/>
            <a:chExt cx="3143" cy="912"/>
          </a:xfrm>
        </p:grpSpPr>
        <p:sp>
          <p:nvSpPr>
            <p:cNvPr id="6169" name="Oval 25"/>
            <p:cNvSpPr>
              <a:spLocks noChangeArrowheads="1"/>
            </p:cNvSpPr>
            <p:nvPr/>
          </p:nvSpPr>
          <p:spPr bwMode="auto">
            <a:xfrm>
              <a:off x="2299" y="1295"/>
              <a:ext cx="721" cy="48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Text Box 26"/>
            <p:cNvSpPr txBox="1">
              <a:spLocks noChangeArrowheads="1"/>
            </p:cNvSpPr>
            <p:nvPr/>
          </p:nvSpPr>
          <p:spPr bwMode="auto">
            <a:xfrm>
              <a:off x="2300" y="1392"/>
              <a:ext cx="8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compression</a:t>
              </a:r>
            </a:p>
            <a:p>
              <a:r>
                <a:rPr lang="en-US" altLang="en-US" sz="1400"/>
                <a:t>fnc.</a:t>
              </a:r>
            </a:p>
          </p:txBody>
        </p:sp>
        <p:sp>
          <p:nvSpPr>
            <p:cNvPr id="6171" name="Line 27"/>
            <p:cNvSpPr>
              <a:spLocks noChangeShapeType="1"/>
            </p:cNvSpPr>
            <p:nvPr/>
          </p:nvSpPr>
          <p:spPr bwMode="auto">
            <a:xfrm>
              <a:off x="1964" y="158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Line 28"/>
            <p:cNvSpPr>
              <a:spLocks noChangeShapeType="1"/>
            </p:cNvSpPr>
            <p:nvPr/>
          </p:nvSpPr>
          <p:spPr bwMode="auto">
            <a:xfrm>
              <a:off x="2156" y="15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3" name="Line 29"/>
            <p:cNvSpPr>
              <a:spLocks noChangeShapeType="1"/>
            </p:cNvSpPr>
            <p:nvPr/>
          </p:nvSpPr>
          <p:spPr bwMode="auto">
            <a:xfrm flipV="1">
              <a:off x="2156" y="12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 name="Line 30"/>
            <p:cNvSpPr>
              <a:spLocks noChangeShapeType="1"/>
            </p:cNvSpPr>
            <p:nvPr/>
          </p:nvSpPr>
          <p:spPr bwMode="auto">
            <a:xfrm>
              <a:off x="2156" y="124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5" name="Line 31"/>
            <p:cNvSpPr>
              <a:spLocks noChangeShapeType="1"/>
            </p:cNvSpPr>
            <p:nvPr/>
          </p:nvSpPr>
          <p:spPr bwMode="auto">
            <a:xfrm>
              <a:off x="3020" y="15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6" name="Line 32"/>
            <p:cNvSpPr>
              <a:spLocks noChangeShapeType="1"/>
            </p:cNvSpPr>
            <p:nvPr/>
          </p:nvSpPr>
          <p:spPr bwMode="auto">
            <a:xfrm flipV="1">
              <a:off x="3164" y="12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 name="Text Box 33"/>
            <p:cNvSpPr txBox="1">
              <a:spLocks noChangeArrowheads="1"/>
            </p:cNvSpPr>
            <p:nvPr/>
          </p:nvSpPr>
          <p:spPr bwMode="auto">
            <a:xfrm>
              <a:off x="1972" y="1632"/>
              <a:ext cx="53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y</a:t>
              </a:r>
              <a:r>
                <a:rPr lang="en-US" altLang="en-US" sz="1600" baseline="-25000" dirty="0"/>
                <a:t>i-1</a:t>
              </a:r>
              <a:r>
                <a:rPr lang="en-US" altLang="en-US" sz="1600" dirty="0"/>
                <a:t>||x</a:t>
              </a:r>
              <a:r>
                <a:rPr lang="en-US" altLang="en-US" sz="1600" baseline="-25000" dirty="0"/>
                <a:t>i</a:t>
              </a:r>
            </a:p>
          </p:txBody>
        </p:sp>
        <p:sp>
          <p:nvSpPr>
            <p:cNvPr id="6178" name="Text Box 34"/>
            <p:cNvSpPr txBox="1">
              <a:spLocks noChangeArrowheads="1"/>
            </p:cNvSpPr>
            <p:nvPr/>
          </p:nvSpPr>
          <p:spPr bwMode="auto">
            <a:xfrm>
              <a:off x="1923" y="1327"/>
              <a:ext cx="2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i-1</a:t>
              </a:r>
            </a:p>
          </p:txBody>
        </p:sp>
        <p:sp>
          <p:nvSpPr>
            <p:cNvPr id="6179" name="Text Box 35"/>
            <p:cNvSpPr txBox="1">
              <a:spLocks noChangeArrowheads="1"/>
            </p:cNvSpPr>
            <p:nvPr/>
          </p:nvSpPr>
          <p:spPr bwMode="auto">
            <a:xfrm>
              <a:off x="3018" y="1519"/>
              <a:ext cx="2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i</a:t>
              </a:r>
            </a:p>
          </p:txBody>
        </p:sp>
        <p:sp>
          <p:nvSpPr>
            <p:cNvPr id="6180" name="Text Box 36"/>
            <p:cNvSpPr txBox="1">
              <a:spLocks noChangeArrowheads="1"/>
            </p:cNvSpPr>
            <p:nvPr/>
          </p:nvSpPr>
          <p:spPr bwMode="auto">
            <a:xfrm>
              <a:off x="1532" y="1142"/>
              <a:ext cx="352"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 =</a:t>
              </a:r>
            </a:p>
            <a:p>
              <a:r>
                <a:rPr lang="en-US" altLang="en-US" sz="1600"/>
                <a:t>x</a:t>
              </a:r>
              <a:r>
                <a:rPr lang="en-US" altLang="en-US" sz="1600" baseline="-25000"/>
                <a:t>1</a:t>
              </a:r>
            </a:p>
            <a:p>
              <a:r>
                <a:rPr lang="en-US" altLang="en-US" sz="1600"/>
                <a:t>x</a:t>
              </a:r>
              <a:r>
                <a:rPr lang="en-US" altLang="en-US" sz="1600" baseline="-25000"/>
                <a:t>2</a:t>
              </a:r>
              <a:endParaRPr lang="en-US" altLang="en-US" sz="1600"/>
            </a:p>
            <a:p>
              <a:r>
                <a:rPr lang="en-US" altLang="en-US" sz="1600"/>
                <a:t>. . .</a:t>
              </a:r>
            </a:p>
            <a:p>
              <a:r>
                <a:rPr lang="en-US" altLang="en-US" sz="1600"/>
                <a:t>x</a:t>
              </a:r>
              <a:r>
                <a:rPr lang="en-US" altLang="en-US" sz="1600" baseline="-25000"/>
                <a:t>n</a:t>
              </a:r>
            </a:p>
          </p:txBody>
        </p:sp>
        <p:sp>
          <p:nvSpPr>
            <p:cNvPr id="6181" name="Rectangle 37"/>
            <p:cNvSpPr>
              <a:spLocks noChangeArrowheads="1"/>
            </p:cNvSpPr>
            <p:nvPr/>
          </p:nvSpPr>
          <p:spPr bwMode="auto">
            <a:xfrm>
              <a:off x="1484" y="1104"/>
              <a:ext cx="2064" cy="91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Line 38"/>
            <p:cNvSpPr>
              <a:spLocks noChangeShapeType="1"/>
            </p:cNvSpPr>
            <p:nvPr/>
          </p:nvSpPr>
          <p:spPr bwMode="auto">
            <a:xfrm>
              <a:off x="3308" y="15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3" name="Text Box 39"/>
            <p:cNvSpPr txBox="1">
              <a:spLocks noChangeArrowheads="1"/>
            </p:cNvSpPr>
            <p:nvPr/>
          </p:nvSpPr>
          <p:spPr bwMode="auto">
            <a:xfrm>
              <a:off x="3308" y="1516"/>
              <a:ext cx="23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y</a:t>
              </a:r>
              <a:r>
                <a:rPr lang="en-US" altLang="en-US" sz="1600" baseline="-25000"/>
                <a:t>n</a:t>
              </a:r>
            </a:p>
          </p:txBody>
        </p:sp>
        <p:sp>
          <p:nvSpPr>
            <p:cNvPr id="6184" name="Line 40"/>
            <p:cNvSpPr>
              <a:spLocks noChangeShapeType="1"/>
            </p:cNvSpPr>
            <p:nvPr/>
          </p:nvSpPr>
          <p:spPr bwMode="auto">
            <a:xfrm>
              <a:off x="1292" y="15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5" name="Text Box 41"/>
            <p:cNvSpPr txBox="1">
              <a:spLocks noChangeArrowheads="1"/>
            </p:cNvSpPr>
            <p:nvPr/>
          </p:nvSpPr>
          <p:spPr bwMode="auto">
            <a:xfrm>
              <a:off x="1056" y="1392"/>
              <a:ext cx="2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t>
              </a:r>
            </a:p>
          </p:txBody>
        </p:sp>
        <p:sp>
          <p:nvSpPr>
            <p:cNvPr id="6186" name="Text Box 42"/>
            <p:cNvSpPr txBox="1">
              <a:spLocks noChangeArrowheads="1"/>
            </p:cNvSpPr>
            <p:nvPr/>
          </p:nvSpPr>
          <p:spPr bwMode="auto">
            <a:xfrm>
              <a:off x="3740" y="1392"/>
              <a:ext cx="4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H(m)</a:t>
              </a:r>
            </a:p>
          </p:txBody>
        </p:sp>
        <p:sp>
          <p:nvSpPr>
            <p:cNvPr id="6187" name="Text Box 43"/>
            <p:cNvSpPr txBox="1">
              <a:spLocks noChangeArrowheads="1"/>
            </p:cNvSpPr>
            <p:nvPr/>
          </p:nvSpPr>
          <p:spPr bwMode="auto">
            <a:xfrm>
              <a:off x="1816" y="1488"/>
              <a:ext cx="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x</a:t>
              </a:r>
              <a:r>
                <a:rPr lang="en-US" altLang="en-US" sz="1600" baseline="-25000"/>
                <a:t>i</a:t>
              </a:r>
            </a:p>
          </p:txBody>
        </p:sp>
        <p:sp>
          <p:nvSpPr>
            <p:cNvPr id="6188" name="Line 44"/>
            <p:cNvSpPr>
              <a:spLocks noChangeShapeType="1"/>
            </p:cNvSpPr>
            <p:nvPr/>
          </p:nvSpPr>
          <p:spPr bwMode="auto">
            <a:xfrm flipH="1">
              <a:off x="2176" y="14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79485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290" y="169337"/>
            <a:ext cx="8911687" cy="1280890"/>
          </a:xfrm>
        </p:spPr>
        <p:txBody>
          <a:bodyPr/>
          <a:lstStyle/>
          <a:p>
            <a:r>
              <a:rPr lang="en-US" b="1" dirty="0"/>
              <a:t>Stream </a:t>
            </a:r>
            <a:r>
              <a:rPr lang="en-US" sz="4000" b="1" dirty="0"/>
              <a:t>ciphers</a:t>
            </a:r>
            <a:endParaRPr lang="en-US" dirty="0"/>
          </a:p>
        </p:txBody>
      </p:sp>
      <p:sp>
        <p:nvSpPr>
          <p:cNvPr id="3" name="Content Placeholder 2"/>
          <p:cNvSpPr>
            <a:spLocks noGrp="1"/>
          </p:cNvSpPr>
          <p:nvPr>
            <p:ph idx="1"/>
          </p:nvPr>
        </p:nvSpPr>
        <p:spPr>
          <a:xfrm>
            <a:off x="874644" y="1239709"/>
            <a:ext cx="7972806" cy="3777622"/>
          </a:xfrm>
        </p:spPr>
        <p:txBody>
          <a:bodyPr>
            <a:noAutofit/>
          </a:bodyPr>
          <a:lstStyle/>
          <a:p>
            <a:r>
              <a:rPr lang="en-US" sz="2400" dirty="0"/>
              <a:t>Encryption algorithms on a bit-by-bit basis to plain text using a key stream. </a:t>
            </a:r>
          </a:p>
          <a:p>
            <a:r>
              <a:rPr lang="en-US" sz="2400" dirty="0"/>
              <a:t>There are two types of stream ciphers: </a:t>
            </a:r>
          </a:p>
          <a:p>
            <a:pPr lvl="1"/>
            <a:r>
              <a:rPr lang="en-US" sz="2400" dirty="0"/>
              <a:t>Synchronous</a:t>
            </a:r>
          </a:p>
          <a:p>
            <a:pPr lvl="2"/>
            <a:r>
              <a:rPr lang="en-US" sz="2400" dirty="0"/>
              <a:t>Synchronous stream ciphers are ones where key stream is dependent only on the key</a:t>
            </a:r>
          </a:p>
          <a:p>
            <a:pPr lvl="1"/>
            <a:r>
              <a:rPr lang="en-US" sz="2400" dirty="0"/>
              <a:t>Asynchronous.</a:t>
            </a:r>
          </a:p>
          <a:p>
            <a:pPr lvl="2"/>
            <a:r>
              <a:rPr lang="en-US" sz="2400" dirty="0"/>
              <a:t>Asynchronous stream ciphers have a key stream that is also dependent on the encrypted data.</a:t>
            </a:r>
          </a:p>
          <a:p>
            <a:r>
              <a:rPr lang="en-US" sz="2400" dirty="0"/>
              <a:t>Encryption and decryption are basically the same function because they are simple modulo 2 additions or XOR operation</a:t>
            </a:r>
          </a:p>
        </p:txBody>
      </p:sp>
      <p:pic>
        <p:nvPicPr>
          <p:cNvPr id="4" name="Picture 3"/>
          <p:cNvPicPr>
            <a:picLocks noChangeAspect="1"/>
          </p:cNvPicPr>
          <p:nvPr/>
        </p:nvPicPr>
        <p:blipFill>
          <a:blip r:embed="rId2"/>
          <a:stretch>
            <a:fillRect/>
          </a:stretch>
        </p:blipFill>
        <p:spPr>
          <a:xfrm>
            <a:off x="8769532" y="1864626"/>
            <a:ext cx="3422468" cy="2738305"/>
          </a:xfrm>
          <a:prstGeom prst="rect">
            <a:avLst/>
          </a:prstGeom>
        </p:spPr>
      </p:pic>
    </p:spTree>
    <p:extLst>
      <p:ext uri="{BB962C8B-B14F-4D97-AF65-F5344CB8AC3E}">
        <p14:creationId xmlns:p14="http://schemas.microsoft.com/office/powerpoint/2010/main" val="2021223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54830" y="212266"/>
            <a:ext cx="10637170" cy="1280890"/>
          </a:xfrm>
        </p:spPr>
        <p:txBody>
          <a:bodyPr/>
          <a:lstStyle/>
          <a:p>
            <a:r>
              <a:rPr lang="en-US" altLang="en-US" dirty="0" err="1"/>
              <a:t>Merkle-Damgard</a:t>
            </a:r>
            <a:r>
              <a:rPr lang="en-US" altLang="en-US" dirty="0"/>
              <a:t> Construction for Hash Functions</a:t>
            </a:r>
          </a:p>
        </p:txBody>
      </p:sp>
      <p:sp>
        <p:nvSpPr>
          <p:cNvPr id="4" name="Date Placeholder 3"/>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p:cNvSpPr>
            <a:spLocks noGrp="1"/>
          </p:cNvSpPr>
          <p:nvPr>
            <p:ph type="ftr" sz="quarter" idx="11"/>
          </p:nvPr>
        </p:nvSpPr>
        <p:spPr/>
        <p:txBody>
          <a:bodyPr/>
          <a:lstStyle/>
          <a:p>
            <a:pPr>
              <a:defRPr/>
            </a:pPr>
            <a:r>
              <a:rPr lang="en-US"/>
              <a:t>Topic 5: Hash Functions and Message Authentication</a:t>
            </a:r>
            <a:endParaRPr lang="en-US">
              <a:solidFill>
                <a:schemeClr val="tx1"/>
              </a:solidFill>
            </a:endParaRPr>
          </a:p>
        </p:txBody>
      </p:sp>
      <p:sp>
        <p:nvSpPr>
          <p:cNvPr id="2560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00CF916-1D69-4A8B-AF33-286CF78FDDCC}" type="slidenum">
              <a:rPr lang="en-US" altLang="en-US" sz="1400">
                <a:solidFill>
                  <a:srgbClr val="254C9C"/>
                </a:solidFill>
                <a:latin typeface="Arial" panose="020B0604020202020204" pitchFamily="34" charset="0"/>
              </a:rPr>
              <a:pPr eaLnBrk="1" hangingPunct="1"/>
              <a:t>60</a:t>
            </a:fld>
            <a:endParaRPr lang="en-US" altLang="en-US" sz="1400">
              <a:latin typeface="Arial" panose="020B0604020202020204" pitchFamily="34" charset="0"/>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1"/>
            <a:ext cx="6400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1981200" y="1295400"/>
            <a:ext cx="8305800" cy="2895600"/>
          </a:xfrm>
          <a:prstGeom prst="rect">
            <a:avLst/>
          </a:prstGeom>
          <a:noFill/>
          <a:ln w="9525">
            <a:noFill/>
            <a:miter lim="800000"/>
            <a:headEnd/>
            <a:tailEnd/>
          </a:ln>
        </p:spPr>
        <p:txBody>
          <a:bodyPr/>
          <a:lstStyle/>
          <a:p>
            <a:pPr marL="342900" indent="-342900">
              <a:spcBef>
                <a:spcPct val="20000"/>
              </a:spcBef>
              <a:buClr>
                <a:schemeClr val="accent2"/>
              </a:buClr>
              <a:buSzPct val="100000"/>
              <a:buFont typeface="Times" pitchFamily="18" charset="0"/>
              <a:buChar char="•"/>
              <a:defRPr/>
            </a:pPr>
            <a:r>
              <a:rPr lang="en-US" sz="2000" kern="0" dirty="0"/>
              <a:t>Message is divided into fixed-size blocks and padded</a:t>
            </a:r>
          </a:p>
          <a:p>
            <a:pPr marL="342900" indent="-342900">
              <a:spcBef>
                <a:spcPct val="20000"/>
              </a:spcBef>
              <a:buClr>
                <a:schemeClr val="accent2"/>
              </a:buClr>
              <a:buSzPct val="100000"/>
              <a:buFont typeface="Times" pitchFamily="18" charset="0"/>
              <a:buChar char="•"/>
              <a:defRPr/>
            </a:pPr>
            <a:r>
              <a:rPr lang="en-US" sz="2000" kern="0" dirty="0"/>
              <a:t>Uses a compression function f, which takes a chaining variable (of size of hash output) and a message block, and outputs the next chaining variable</a:t>
            </a:r>
          </a:p>
          <a:p>
            <a:pPr marL="342900" indent="-342900">
              <a:spcBef>
                <a:spcPct val="20000"/>
              </a:spcBef>
              <a:buClr>
                <a:schemeClr val="accent2"/>
              </a:buClr>
              <a:buSzPct val="100000"/>
              <a:buFont typeface="Times" pitchFamily="18" charset="0"/>
              <a:buChar char="•"/>
              <a:defRPr/>
            </a:pPr>
            <a:r>
              <a:rPr lang="en-US" sz="2000" kern="0" dirty="0"/>
              <a:t>Final chaining variable is the hash value</a:t>
            </a:r>
          </a:p>
        </p:txBody>
      </p:sp>
      <p:sp>
        <p:nvSpPr>
          <p:cNvPr id="26632" name="TextBox 1"/>
          <p:cNvSpPr txBox="1">
            <a:spLocks noChangeArrowheads="1"/>
          </p:cNvSpPr>
          <p:nvPr/>
        </p:nvSpPr>
        <p:spPr bwMode="auto">
          <a:xfrm>
            <a:off x="2362200" y="5959476"/>
            <a:ext cx="830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3200" dirty="0"/>
              <a:t>M=m</a:t>
            </a:r>
            <a:r>
              <a:rPr lang="en-US" altLang="en-US" sz="3200" baseline="-25000" dirty="0"/>
              <a:t>1</a:t>
            </a:r>
            <a:r>
              <a:rPr lang="en-US" altLang="en-US" sz="3200" dirty="0"/>
              <a:t>m</a:t>
            </a:r>
            <a:r>
              <a:rPr lang="en-US" altLang="en-US" sz="3200" baseline="-25000" dirty="0"/>
              <a:t>2</a:t>
            </a:r>
            <a:r>
              <a:rPr lang="en-US" altLang="en-US" sz="3200" dirty="0"/>
              <a:t>…</a:t>
            </a:r>
            <a:r>
              <a:rPr lang="en-US" altLang="en-US" sz="3200" dirty="0" err="1"/>
              <a:t>m</a:t>
            </a:r>
            <a:r>
              <a:rPr lang="en-US" altLang="en-US" sz="3200" baseline="-25000" dirty="0" err="1"/>
              <a:t>n</a:t>
            </a:r>
            <a:r>
              <a:rPr lang="en-US" altLang="en-US" sz="3200" dirty="0"/>
              <a:t>; C</a:t>
            </a:r>
            <a:r>
              <a:rPr lang="en-US" altLang="en-US" sz="3200" baseline="-25000" dirty="0"/>
              <a:t>0</a:t>
            </a:r>
            <a:r>
              <a:rPr lang="en-US" altLang="en-US" sz="3200" dirty="0"/>
              <a:t>=IV, </a:t>
            </a:r>
            <a:r>
              <a:rPr lang="en-US" altLang="en-US" sz="3200" dirty="0">
                <a:solidFill>
                  <a:srgbClr val="FF0000"/>
                </a:solidFill>
              </a:rPr>
              <a:t>C</a:t>
            </a:r>
            <a:r>
              <a:rPr lang="en-US" altLang="en-US" sz="3200" baseline="-25000" dirty="0">
                <a:solidFill>
                  <a:srgbClr val="FF0000"/>
                </a:solidFill>
              </a:rPr>
              <a:t>i+1</a:t>
            </a:r>
            <a:r>
              <a:rPr lang="en-US" altLang="en-US" sz="3200" dirty="0">
                <a:solidFill>
                  <a:srgbClr val="FF0000"/>
                </a:solidFill>
              </a:rPr>
              <a:t>=f(</a:t>
            </a:r>
            <a:r>
              <a:rPr lang="en-US" altLang="en-US" sz="3200" dirty="0" err="1">
                <a:solidFill>
                  <a:srgbClr val="FF0000"/>
                </a:solidFill>
              </a:rPr>
              <a:t>C</a:t>
            </a:r>
            <a:r>
              <a:rPr lang="en-US" altLang="en-US" sz="3200" baseline="-25000" dirty="0" err="1">
                <a:solidFill>
                  <a:srgbClr val="FF0000"/>
                </a:solidFill>
              </a:rPr>
              <a:t>i</a:t>
            </a:r>
            <a:r>
              <a:rPr lang="en-US" altLang="en-US" sz="3200" dirty="0" err="1">
                <a:solidFill>
                  <a:srgbClr val="FF0000"/>
                </a:solidFill>
              </a:rPr>
              <a:t>,m</a:t>
            </a:r>
            <a:r>
              <a:rPr lang="en-US" altLang="en-US" sz="3200" baseline="-25000" dirty="0" err="1">
                <a:solidFill>
                  <a:srgbClr val="FF0000"/>
                </a:solidFill>
              </a:rPr>
              <a:t>i</a:t>
            </a:r>
            <a:r>
              <a:rPr lang="en-US" altLang="en-US" sz="3200" dirty="0">
                <a:solidFill>
                  <a:srgbClr val="FF0000"/>
                </a:solidFill>
              </a:rPr>
              <a:t>); </a:t>
            </a:r>
            <a:r>
              <a:rPr lang="en-US" altLang="en-US" sz="3200" dirty="0"/>
              <a:t>H(M)=C</a:t>
            </a:r>
            <a:r>
              <a:rPr lang="en-US" altLang="en-US" sz="3200" baseline="-25000" dirty="0"/>
              <a:t>n</a:t>
            </a:r>
          </a:p>
        </p:txBody>
      </p:sp>
    </p:spTree>
    <p:extLst>
      <p:ext uri="{BB962C8B-B14F-4D97-AF65-F5344CB8AC3E}">
        <p14:creationId xmlns:p14="http://schemas.microsoft.com/office/powerpoint/2010/main" val="1810378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083" y="0"/>
            <a:ext cx="8911687" cy="1280890"/>
          </a:xfrm>
        </p:spPr>
        <p:txBody>
          <a:bodyPr/>
          <a:lstStyle/>
          <a:p>
            <a:r>
              <a:rPr lang="en-US" b="1" dirty="0"/>
              <a:t>Message Digest (MD)</a:t>
            </a:r>
            <a:endParaRPr lang="en-US" dirty="0"/>
          </a:p>
        </p:txBody>
      </p:sp>
      <p:sp>
        <p:nvSpPr>
          <p:cNvPr id="3" name="Content Placeholder 2"/>
          <p:cNvSpPr>
            <a:spLocks noGrp="1"/>
          </p:cNvSpPr>
          <p:nvPr>
            <p:ph idx="1"/>
          </p:nvPr>
        </p:nvSpPr>
        <p:spPr>
          <a:xfrm>
            <a:off x="1783994" y="876731"/>
            <a:ext cx="9120567" cy="4006222"/>
          </a:xfrm>
        </p:spPr>
        <p:txBody>
          <a:bodyPr>
            <a:noAutofit/>
          </a:bodyPr>
          <a:lstStyle/>
          <a:p>
            <a:r>
              <a:rPr lang="en-US" sz="2400" dirty="0"/>
              <a:t>Message Digest functions were very popular in early 1990s. </a:t>
            </a:r>
          </a:p>
          <a:p>
            <a:r>
              <a:rPr lang="en-US" sz="2400" dirty="0"/>
              <a:t>MD4 and MD5 are members of this category. </a:t>
            </a:r>
          </a:p>
          <a:p>
            <a:r>
              <a:rPr lang="en-US" sz="2400" dirty="0"/>
              <a:t>Both MD functions are found to be insecure and not recommended for use any more. </a:t>
            </a:r>
          </a:p>
          <a:p>
            <a:r>
              <a:rPr lang="en-US" sz="2400" dirty="0"/>
              <a:t>MD5 is a 128-bit hash function that was commonly used for file integrity checks.</a:t>
            </a:r>
          </a:p>
          <a:p>
            <a:pPr lvl="1"/>
            <a:r>
              <a:rPr lang="en-US" sz="2400" i="1" dirty="0"/>
              <a:t>Algorithm takes as input a message of arbitrary length and produces as output a 128-bit 'fingerprint' or 'message digest' of the input. </a:t>
            </a:r>
          </a:p>
          <a:p>
            <a:pPr lvl="1"/>
            <a:r>
              <a:rPr lang="en-US" sz="2400" i="1" dirty="0"/>
              <a:t>It is computationally infeasible to produce two messages having the same message digest, or to produce any message having a given pre-specified target message digest</a:t>
            </a:r>
            <a:endParaRPr lang="en-US" sz="2400" dirty="0"/>
          </a:p>
        </p:txBody>
      </p:sp>
    </p:spTree>
    <p:extLst>
      <p:ext uri="{BB962C8B-B14F-4D97-AF65-F5344CB8AC3E}">
        <p14:creationId xmlns:p14="http://schemas.microsoft.com/office/powerpoint/2010/main" val="4181718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CS470, A.Selcuk</a:t>
            </a:r>
          </a:p>
        </p:txBody>
      </p:sp>
      <p:sp>
        <p:nvSpPr>
          <p:cNvPr id="7" name="Footer Placeholder 4"/>
          <p:cNvSpPr>
            <a:spLocks noGrp="1"/>
          </p:cNvSpPr>
          <p:nvPr>
            <p:ph type="ftr" sz="quarter" idx="11"/>
          </p:nvPr>
        </p:nvSpPr>
        <p:spPr/>
        <p:txBody>
          <a:bodyPr/>
          <a:lstStyle/>
          <a:p>
            <a:r>
              <a:rPr lang="en-US" altLang="en-US"/>
              <a:t>Hash Functions</a:t>
            </a:r>
          </a:p>
        </p:txBody>
      </p:sp>
      <p:sp>
        <p:nvSpPr>
          <p:cNvPr id="8" name="Slide Number Placeholder 5"/>
          <p:cNvSpPr>
            <a:spLocks noGrp="1"/>
          </p:cNvSpPr>
          <p:nvPr>
            <p:ph type="sldNum" sz="quarter" idx="12"/>
          </p:nvPr>
        </p:nvSpPr>
        <p:spPr/>
        <p:txBody>
          <a:bodyPr/>
          <a:lstStyle/>
          <a:p>
            <a:fld id="{AE42015F-1762-40CF-939C-0663E6E62B2D}" type="slidenum">
              <a:rPr lang="en-US" altLang="en-US"/>
              <a:pPr/>
              <a:t>62</a:t>
            </a:fld>
            <a:endParaRPr lang="en-US" altLang="en-US"/>
          </a:p>
        </p:txBody>
      </p:sp>
      <p:sp>
        <p:nvSpPr>
          <p:cNvPr id="23554" name="Rectangle 2"/>
          <p:cNvSpPr>
            <a:spLocks noGrp="1" noChangeArrowheads="1"/>
          </p:cNvSpPr>
          <p:nvPr>
            <p:ph type="title"/>
          </p:nvPr>
        </p:nvSpPr>
        <p:spPr/>
        <p:txBody>
          <a:bodyPr/>
          <a:lstStyle/>
          <a:p>
            <a:r>
              <a:rPr lang="en-US" altLang="en-US"/>
              <a:t>MD5</a:t>
            </a:r>
          </a:p>
        </p:txBody>
      </p:sp>
      <p:sp>
        <p:nvSpPr>
          <p:cNvPr id="23555" name="Rectangle 3"/>
          <p:cNvSpPr>
            <a:spLocks noGrp="1" noChangeArrowheads="1"/>
          </p:cNvSpPr>
          <p:nvPr>
            <p:ph type="body" idx="1"/>
          </p:nvPr>
        </p:nvSpPr>
        <p:spPr>
          <a:xfrm>
            <a:off x="1905000" y="1447800"/>
            <a:ext cx="5715000" cy="4876800"/>
          </a:xfrm>
        </p:spPr>
        <p:txBody>
          <a:bodyPr>
            <a:normAutofit/>
          </a:bodyPr>
          <a:lstStyle/>
          <a:p>
            <a:r>
              <a:rPr lang="en-US" altLang="en-US" sz="2400" dirty="0" err="1"/>
              <a:t>Rivest</a:t>
            </a:r>
            <a:r>
              <a:rPr lang="en-US" altLang="en-US" sz="2400" dirty="0"/>
              <a:t>, 1991</a:t>
            </a:r>
          </a:p>
          <a:p>
            <a:r>
              <a:rPr lang="en-US" altLang="en-US" sz="2400" dirty="0"/>
              <a:t>Based on Davies-Meyer const.</a:t>
            </a:r>
          </a:p>
          <a:p>
            <a:r>
              <a:rPr lang="en-US" altLang="en-US" sz="2400" dirty="0"/>
              <a:t>Very popular until recently.</a:t>
            </a:r>
          </a:p>
          <a:p>
            <a:pPr lvl="1"/>
            <a:r>
              <a:rPr lang="en-US" altLang="en-US" sz="2400" dirty="0"/>
              <a:t>2004: First collision attacks</a:t>
            </a:r>
          </a:p>
          <a:p>
            <a:pPr lvl="1"/>
            <a:r>
              <a:rPr lang="en-US" altLang="en-US" sz="2400" dirty="0"/>
              <a:t>2008: Practical collision attack; SSL cert. with same MD5 hash.</a:t>
            </a:r>
          </a:p>
          <a:p>
            <a:pPr lvl="1"/>
            <a:r>
              <a:rPr lang="en-US" altLang="en-US" sz="2400" dirty="0"/>
              <a:t>2010: Forged Microsoft MD5 certificates used in Flame malware</a:t>
            </a:r>
          </a:p>
          <a:p>
            <a:r>
              <a:rPr lang="en-US" altLang="en-US" sz="2400" dirty="0"/>
              <a:t>Preimage resistance: Mostly ok.</a:t>
            </a:r>
          </a:p>
        </p:txBody>
      </p:sp>
      <p:pic>
        <p:nvPicPr>
          <p:cNvPr id="23556" name="Picture 4" descr="M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1885950"/>
            <a:ext cx="2870200" cy="3829050"/>
          </a:xfrm>
          <a:prstGeom prst="rect">
            <a:avLst/>
          </a:prstGeom>
          <a:noFill/>
          <a:extLst>
            <a:ext uri="{909E8E84-426E-40DD-AFC4-6F175D3DCCD1}">
              <a14:hiddenFill xmlns:a14="http://schemas.microsoft.com/office/drawing/2010/main">
                <a:solidFill>
                  <a:srgbClr val="FFFFFF"/>
                </a:solidFill>
              </a14:hiddenFill>
            </a:ext>
          </a:extLst>
        </p:spPr>
      </p:pic>
      <p:sp>
        <p:nvSpPr>
          <p:cNvPr id="23557" name="Text Box 5"/>
          <p:cNvSpPr txBox="1">
            <a:spLocks noChangeArrowheads="1"/>
          </p:cNvSpPr>
          <p:nvPr/>
        </p:nvSpPr>
        <p:spPr bwMode="auto">
          <a:xfrm>
            <a:off x="7010400" y="129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64 rounds of:</a:t>
            </a:r>
            <a:endParaRPr lang="tr-TR" altLang="en-US" sz="2400"/>
          </a:p>
        </p:txBody>
      </p:sp>
    </p:spTree>
    <p:extLst>
      <p:ext uri="{BB962C8B-B14F-4D97-AF65-F5344CB8AC3E}">
        <p14:creationId xmlns:p14="http://schemas.microsoft.com/office/powerpoint/2010/main" val="302304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FC87-CA6F-48B8-885C-0EE8EA008730}"/>
              </a:ext>
            </a:extLst>
          </p:cNvPr>
          <p:cNvSpPr>
            <a:spLocks noGrp="1"/>
          </p:cNvSpPr>
          <p:nvPr>
            <p:ph type="title"/>
          </p:nvPr>
        </p:nvSpPr>
        <p:spPr/>
        <p:txBody>
          <a:bodyPr/>
          <a:lstStyle/>
          <a:p>
            <a:r>
              <a:rPr lang="en-US" dirty="0"/>
              <a:t>MD5 Algorithm</a:t>
            </a:r>
            <a:br>
              <a:rPr lang="en-US" dirty="0"/>
            </a:br>
            <a:endParaRPr lang="en-US" dirty="0"/>
          </a:p>
        </p:txBody>
      </p:sp>
      <p:sp>
        <p:nvSpPr>
          <p:cNvPr id="3" name="Content Placeholder 2">
            <a:extLst>
              <a:ext uri="{FF2B5EF4-FFF2-40B4-BE49-F238E27FC236}">
                <a16:creationId xmlns:a16="http://schemas.microsoft.com/office/drawing/2014/main" id="{7D0135A3-9CC5-4F8E-8D73-0B87A4823BD1}"/>
              </a:ext>
            </a:extLst>
          </p:cNvPr>
          <p:cNvSpPr>
            <a:spLocks noGrp="1"/>
          </p:cNvSpPr>
          <p:nvPr>
            <p:ph idx="1"/>
          </p:nvPr>
        </p:nvSpPr>
        <p:spPr/>
        <p:txBody>
          <a:bodyPr>
            <a:normAutofit/>
          </a:bodyPr>
          <a:lstStyle/>
          <a:p>
            <a:r>
              <a:rPr lang="en-US" sz="2800" dirty="0"/>
              <a:t>Step 1 – append padded bits:</a:t>
            </a:r>
          </a:p>
          <a:p>
            <a:r>
              <a:rPr lang="en-US" sz="2800" dirty="0"/>
              <a:t>Step 2 – append length:</a:t>
            </a:r>
          </a:p>
          <a:p>
            <a:r>
              <a:rPr lang="en-US" sz="2800" dirty="0"/>
              <a:t>Step 3 – Initialize MD Buffer</a:t>
            </a:r>
          </a:p>
          <a:p>
            <a:r>
              <a:rPr lang="en-US" sz="2800" dirty="0"/>
              <a:t>Step 4- Process message in 16-word blocks</a:t>
            </a:r>
          </a:p>
          <a:p>
            <a:r>
              <a:rPr lang="en-US" sz="2800" dirty="0"/>
              <a:t>Step 5 – output</a:t>
            </a:r>
          </a:p>
        </p:txBody>
      </p:sp>
    </p:spTree>
    <p:extLst>
      <p:ext uri="{BB962C8B-B14F-4D97-AF65-F5344CB8AC3E}">
        <p14:creationId xmlns:p14="http://schemas.microsoft.com/office/powerpoint/2010/main" val="1165815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Hash Algorithms (SHAs)</a:t>
            </a:r>
            <a:endParaRPr lang="en-US" dirty="0"/>
          </a:p>
        </p:txBody>
      </p:sp>
      <p:sp>
        <p:nvSpPr>
          <p:cNvPr id="3" name="Content Placeholder 2"/>
          <p:cNvSpPr>
            <a:spLocks noGrp="1"/>
          </p:cNvSpPr>
          <p:nvPr>
            <p:ph idx="1"/>
          </p:nvPr>
        </p:nvSpPr>
        <p:spPr>
          <a:xfrm>
            <a:off x="2152483" y="1642281"/>
            <a:ext cx="8915400" cy="3777622"/>
          </a:xfrm>
        </p:spPr>
        <p:txBody>
          <a:bodyPr>
            <a:noAutofit/>
          </a:bodyPr>
          <a:lstStyle/>
          <a:p>
            <a:r>
              <a:rPr lang="en-US" sz="2400" b="1" dirty="0"/>
              <a:t>SHA-0</a:t>
            </a:r>
            <a:r>
              <a:rPr lang="en-US" sz="2400" dirty="0"/>
              <a:t>: </a:t>
            </a:r>
          </a:p>
          <a:p>
            <a:pPr lvl="1"/>
            <a:r>
              <a:rPr lang="en-US" sz="2400" dirty="0"/>
              <a:t>This is a 160-bit function introduced by NIST in 1993.</a:t>
            </a:r>
          </a:p>
          <a:p>
            <a:r>
              <a:rPr lang="en-US" sz="2400" b="1" dirty="0"/>
              <a:t>SHA-1: </a:t>
            </a:r>
          </a:p>
          <a:p>
            <a:pPr lvl="1"/>
            <a:r>
              <a:rPr lang="en-US" sz="2400" dirty="0"/>
              <a:t>SHA-1 was introduced later by NIST as a replacement of SHA-0. </a:t>
            </a:r>
          </a:p>
          <a:p>
            <a:pPr lvl="1"/>
            <a:r>
              <a:rPr lang="en-US" sz="2400" dirty="0"/>
              <a:t>This is also a 160-bit hash function. </a:t>
            </a:r>
          </a:p>
          <a:p>
            <a:pPr lvl="1"/>
            <a:r>
              <a:rPr lang="en-US" sz="2400" dirty="0"/>
              <a:t>SHA-1 is used commonly in SSL(</a:t>
            </a:r>
            <a:r>
              <a:rPr lang="en-US" dirty="0"/>
              <a:t>Secure Sockets Layer )</a:t>
            </a:r>
            <a:r>
              <a:rPr lang="en-US" sz="2400" dirty="0"/>
              <a:t> and TLS (</a:t>
            </a:r>
            <a:r>
              <a:rPr lang="en-US" dirty="0"/>
              <a:t>Transport Layer Security) </a:t>
            </a:r>
            <a:r>
              <a:rPr lang="en-US" sz="2400" dirty="0"/>
              <a:t>implementations.</a:t>
            </a:r>
          </a:p>
          <a:p>
            <a:pPr lvl="1"/>
            <a:r>
              <a:rPr lang="en-US" sz="2400" dirty="0"/>
              <a:t> It should be noted that SHA-1 is now considered insecure and is being deprecated by certificate authorities. </a:t>
            </a:r>
          </a:p>
        </p:txBody>
      </p:sp>
    </p:spTree>
    <p:extLst>
      <p:ext uri="{BB962C8B-B14F-4D97-AF65-F5344CB8AC3E}">
        <p14:creationId xmlns:p14="http://schemas.microsoft.com/office/powerpoint/2010/main" val="2756096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Hash Algorithms (SHAs)</a:t>
            </a:r>
            <a:endParaRPr lang="en-US" dirty="0"/>
          </a:p>
        </p:txBody>
      </p:sp>
      <p:sp>
        <p:nvSpPr>
          <p:cNvPr id="3" name="Content Placeholder 2"/>
          <p:cNvSpPr>
            <a:spLocks noGrp="1"/>
          </p:cNvSpPr>
          <p:nvPr>
            <p:ph idx="1"/>
          </p:nvPr>
        </p:nvSpPr>
        <p:spPr>
          <a:xfrm>
            <a:off x="2384496" y="1478508"/>
            <a:ext cx="8915400" cy="3777622"/>
          </a:xfrm>
        </p:spPr>
        <p:txBody>
          <a:bodyPr>
            <a:noAutofit/>
          </a:bodyPr>
          <a:lstStyle/>
          <a:p>
            <a:r>
              <a:rPr lang="en-US" sz="2400" b="1" dirty="0"/>
              <a:t>SHA-2</a:t>
            </a:r>
            <a:r>
              <a:rPr lang="en-US" sz="2400" dirty="0"/>
              <a:t>: </a:t>
            </a:r>
          </a:p>
          <a:p>
            <a:pPr lvl="1"/>
            <a:r>
              <a:rPr lang="en-US" sz="2400" dirty="0"/>
              <a:t>This category includes four functions defined by the number of bits of the hash:</a:t>
            </a:r>
          </a:p>
          <a:p>
            <a:pPr lvl="1"/>
            <a:r>
              <a:rPr lang="en-US" sz="2400" dirty="0"/>
              <a:t>SHA-224, SHA-256, SHA-384 and SHA-512.</a:t>
            </a:r>
          </a:p>
          <a:p>
            <a:r>
              <a:rPr lang="en-US" sz="2400" b="1" dirty="0"/>
              <a:t>SHA-3</a:t>
            </a:r>
            <a:r>
              <a:rPr lang="en-US" sz="2400" dirty="0"/>
              <a:t>: </a:t>
            </a:r>
          </a:p>
          <a:p>
            <a:pPr lvl="1"/>
            <a:r>
              <a:rPr lang="en-US" sz="2400" dirty="0"/>
              <a:t>This is the latest family of SHA functions. </a:t>
            </a:r>
          </a:p>
          <a:p>
            <a:pPr lvl="1"/>
            <a:r>
              <a:rPr lang="en-US" sz="2400" dirty="0"/>
              <a:t>SHA3-224, SHA3-256, SHA3-384 and SHA3-512 are members of this family. </a:t>
            </a:r>
          </a:p>
          <a:p>
            <a:pPr lvl="1"/>
            <a:r>
              <a:rPr lang="en-US" sz="2400" dirty="0"/>
              <a:t>SHA3 is a NIST-standardized version of Keccak.</a:t>
            </a:r>
          </a:p>
          <a:p>
            <a:pPr lvl="1"/>
            <a:r>
              <a:rPr lang="en-US" sz="2400" dirty="0"/>
              <a:t>Keccak uses a new approach called </a:t>
            </a:r>
            <a:r>
              <a:rPr lang="en-US" sz="2400" i="1" dirty="0"/>
              <a:t>sponge construction </a:t>
            </a:r>
            <a:r>
              <a:rPr lang="en-US" sz="2400" dirty="0"/>
              <a:t>instead of the commonly used </a:t>
            </a:r>
            <a:r>
              <a:rPr lang="en-US" sz="2400" dirty="0" err="1"/>
              <a:t>Merkle-Damgard</a:t>
            </a:r>
            <a:r>
              <a:rPr lang="en-US" sz="2400" dirty="0"/>
              <a:t> transformation.</a:t>
            </a:r>
          </a:p>
        </p:txBody>
      </p:sp>
    </p:spTree>
    <p:extLst>
      <p:ext uri="{BB962C8B-B14F-4D97-AF65-F5344CB8AC3E}">
        <p14:creationId xmlns:p14="http://schemas.microsoft.com/office/powerpoint/2010/main" val="28231775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824" y="-16335"/>
            <a:ext cx="8911687" cy="1280890"/>
          </a:xfrm>
        </p:spPr>
        <p:txBody>
          <a:bodyPr/>
          <a:lstStyle/>
          <a:p>
            <a:r>
              <a:rPr lang="en-US" b="1" dirty="0"/>
              <a:t>Secure Hash Algorithms (SHAs)</a:t>
            </a:r>
            <a:endParaRPr lang="en-US" dirty="0"/>
          </a:p>
        </p:txBody>
      </p:sp>
      <p:sp>
        <p:nvSpPr>
          <p:cNvPr id="3" name="Content Placeholder 2"/>
          <p:cNvSpPr>
            <a:spLocks noGrp="1"/>
          </p:cNvSpPr>
          <p:nvPr>
            <p:ph idx="1"/>
          </p:nvPr>
        </p:nvSpPr>
        <p:spPr>
          <a:xfrm>
            <a:off x="1717292" y="768167"/>
            <a:ext cx="9662750" cy="3777622"/>
          </a:xfrm>
        </p:spPr>
        <p:txBody>
          <a:bodyPr>
            <a:noAutofit/>
          </a:bodyPr>
          <a:lstStyle/>
          <a:p>
            <a:r>
              <a:rPr lang="en-US" sz="2400" b="1" dirty="0"/>
              <a:t>RIPEMD</a:t>
            </a:r>
            <a:r>
              <a:rPr lang="en-US" sz="2400" dirty="0"/>
              <a:t>:</a:t>
            </a:r>
          </a:p>
          <a:p>
            <a:pPr lvl="1"/>
            <a:r>
              <a:rPr lang="en-US" sz="2400" dirty="0"/>
              <a:t> RIPEMD is the acronym for </a:t>
            </a:r>
            <a:r>
              <a:rPr lang="en-US" sz="2400" i="1" dirty="0"/>
              <a:t>RACE Integrity Primitives Evaluation Message Digest</a:t>
            </a:r>
            <a:r>
              <a:rPr lang="en-US" sz="2400" dirty="0"/>
              <a:t>. </a:t>
            </a:r>
          </a:p>
          <a:p>
            <a:pPr lvl="1"/>
            <a:r>
              <a:rPr lang="en-US" sz="2400" dirty="0"/>
              <a:t>It is based on the design ideas used to build MD4. </a:t>
            </a:r>
          </a:p>
          <a:p>
            <a:pPr lvl="1"/>
            <a:r>
              <a:rPr lang="en-US" sz="2400" dirty="0"/>
              <a:t>There are multiple versions of RIPEMD, including 128-bit, 160-bit, 256-bit, and 320-bit.</a:t>
            </a:r>
          </a:p>
          <a:p>
            <a:r>
              <a:rPr lang="en-US" sz="2400" b="1" dirty="0"/>
              <a:t>Whirlpool</a:t>
            </a:r>
            <a:r>
              <a:rPr lang="en-US" sz="2400" dirty="0"/>
              <a:t>: </a:t>
            </a:r>
          </a:p>
          <a:p>
            <a:pPr lvl="1"/>
            <a:r>
              <a:rPr lang="en-US" sz="2400" dirty="0"/>
              <a:t>This is based on a modified version of </a:t>
            </a:r>
            <a:r>
              <a:rPr lang="en-US" sz="2400" dirty="0" err="1"/>
              <a:t>Rijndael</a:t>
            </a:r>
            <a:r>
              <a:rPr lang="en-US" sz="2400" dirty="0"/>
              <a:t> cipher known as W.</a:t>
            </a:r>
          </a:p>
          <a:p>
            <a:pPr lvl="1"/>
            <a:r>
              <a:rPr lang="en-US" sz="2400" dirty="0"/>
              <a:t> It uses the </a:t>
            </a:r>
            <a:r>
              <a:rPr lang="en-US" sz="2400" dirty="0" err="1"/>
              <a:t>Miyaguchi-Preneel</a:t>
            </a:r>
            <a:r>
              <a:rPr lang="en-US" sz="2400" dirty="0"/>
              <a:t> compression function, which is a type of one-way function used for the compression of two fixed length inputs into a single fixed length output. </a:t>
            </a:r>
          </a:p>
          <a:p>
            <a:pPr lvl="1"/>
            <a:r>
              <a:rPr lang="en-US" sz="2400" dirty="0"/>
              <a:t>It is a single block length compression function:</a:t>
            </a:r>
          </a:p>
        </p:txBody>
      </p:sp>
    </p:spTree>
    <p:extLst>
      <p:ext uri="{BB962C8B-B14F-4D97-AF65-F5344CB8AC3E}">
        <p14:creationId xmlns:p14="http://schemas.microsoft.com/office/powerpoint/2010/main" val="42674029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2314892" y="1650274"/>
            <a:ext cx="8915400" cy="3777622"/>
          </a:xfrm>
        </p:spPr>
        <p:txBody>
          <a:bodyPr>
            <a:noAutofit/>
          </a:bodyPr>
          <a:lstStyle/>
          <a:p>
            <a:r>
              <a:rPr lang="en-US" sz="2400" dirty="0"/>
              <a:t>Hash functions have many practical applications ranging from simple file integrity checks and password storage to be used in cryptographic protocols and algorithms. </a:t>
            </a:r>
          </a:p>
          <a:p>
            <a:r>
              <a:rPr lang="en-US" sz="2400" dirty="0"/>
              <a:t>Applications: hash tables, distributed hash tables, bloom filters, virus finger printing, peer-to-peer P2P file sharing, and many other applications.</a:t>
            </a:r>
          </a:p>
          <a:p>
            <a:r>
              <a:rPr lang="en-US" sz="2400" dirty="0"/>
              <a:t>In </a:t>
            </a:r>
            <a:r>
              <a:rPr lang="en-US" sz="2400" dirty="0" err="1"/>
              <a:t>blockchain</a:t>
            </a:r>
            <a:r>
              <a:rPr lang="en-US" sz="2400" dirty="0"/>
              <a:t>, hash functions play a very vital role. </a:t>
            </a:r>
          </a:p>
          <a:p>
            <a:pPr lvl="1"/>
            <a:r>
              <a:rPr lang="en-US" sz="2400" dirty="0"/>
              <a:t>Especially, the </a:t>
            </a:r>
            <a:r>
              <a:rPr lang="en-US" sz="2400" b="1" dirty="0"/>
              <a:t>proof of work function  uses SHA-256 </a:t>
            </a:r>
            <a:r>
              <a:rPr lang="en-US" sz="2400" dirty="0"/>
              <a:t>twice in order to verify the computational effort spent by miners.</a:t>
            </a:r>
          </a:p>
          <a:p>
            <a:pPr lvl="1"/>
            <a:r>
              <a:rPr lang="en-US" sz="2400" dirty="0"/>
              <a:t> </a:t>
            </a:r>
            <a:r>
              <a:rPr lang="en-US" sz="2400" b="1" dirty="0"/>
              <a:t>RIPEMD 160 is used to produce bitcoin addresses</a:t>
            </a:r>
            <a:r>
              <a:rPr lang="en-US" sz="2400" dirty="0"/>
              <a:t>.</a:t>
            </a:r>
          </a:p>
        </p:txBody>
      </p:sp>
    </p:spTree>
    <p:extLst>
      <p:ext uri="{BB962C8B-B14F-4D97-AF65-F5344CB8AC3E}">
        <p14:creationId xmlns:p14="http://schemas.microsoft.com/office/powerpoint/2010/main" val="11667856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of Secure Hash Algorithms (SHA):  SHA-256</a:t>
            </a:r>
            <a:endParaRPr lang="en-US" dirty="0"/>
          </a:p>
        </p:txBody>
      </p:sp>
      <p:sp>
        <p:nvSpPr>
          <p:cNvPr id="3" name="Content Placeholder 2"/>
          <p:cNvSpPr>
            <a:spLocks noGrp="1"/>
          </p:cNvSpPr>
          <p:nvPr>
            <p:ph idx="1"/>
          </p:nvPr>
        </p:nvSpPr>
        <p:spPr/>
        <p:txBody>
          <a:bodyPr>
            <a:noAutofit/>
          </a:bodyPr>
          <a:lstStyle/>
          <a:p>
            <a:r>
              <a:rPr lang="en-US" sz="2400" dirty="0"/>
              <a:t>SHA-256 has the input message size &lt; 2^64-bits.</a:t>
            </a:r>
          </a:p>
          <a:p>
            <a:r>
              <a:rPr lang="en-US" sz="2400" dirty="0"/>
              <a:t> Block size is 512-bits and has a word size of 32-bits. </a:t>
            </a:r>
          </a:p>
          <a:p>
            <a:pPr lvl="1"/>
            <a:r>
              <a:rPr lang="en-US" sz="2400" dirty="0"/>
              <a:t>Output is 256-bit digest.</a:t>
            </a:r>
          </a:p>
          <a:p>
            <a:r>
              <a:rPr lang="en-US" sz="2400" dirty="0"/>
              <a:t>The compression function processes a 512-bit message block and a 256-bit intermediate hash value. </a:t>
            </a:r>
          </a:p>
          <a:p>
            <a:r>
              <a:rPr lang="en-US" sz="2400" dirty="0"/>
              <a:t>There are two main components of this function: </a:t>
            </a:r>
          </a:p>
          <a:p>
            <a:pPr lvl="1"/>
            <a:r>
              <a:rPr lang="en-US" sz="2400" dirty="0"/>
              <a:t>compression function </a:t>
            </a:r>
          </a:p>
          <a:p>
            <a:pPr lvl="1"/>
            <a:r>
              <a:rPr lang="en-US" sz="2400" dirty="0"/>
              <a:t>message schedule.</a:t>
            </a:r>
          </a:p>
        </p:txBody>
      </p:sp>
    </p:spTree>
    <p:extLst>
      <p:ext uri="{BB962C8B-B14F-4D97-AF65-F5344CB8AC3E}">
        <p14:creationId xmlns:p14="http://schemas.microsoft.com/office/powerpoint/2010/main" val="24713241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601" y="624110"/>
            <a:ext cx="9625012" cy="747490"/>
          </a:xfrm>
        </p:spPr>
        <p:txBody>
          <a:bodyPr/>
          <a:lstStyle/>
          <a:p>
            <a:r>
              <a:rPr lang="en-US" dirty="0"/>
              <a:t>The algorithm works as follows (SHA-256):</a:t>
            </a:r>
          </a:p>
        </p:txBody>
      </p:sp>
      <p:sp>
        <p:nvSpPr>
          <p:cNvPr id="3" name="Content Placeholder 2"/>
          <p:cNvSpPr>
            <a:spLocks noGrp="1"/>
          </p:cNvSpPr>
          <p:nvPr>
            <p:ph idx="1"/>
          </p:nvPr>
        </p:nvSpPr>
        <p:spPr>
          <a:xfrm>
            <a:off x="2352293" y="1371599"/>
            <a:ext cx="9152319" cy="4547937"/>
          </a:xfrm>
        </p:spPr>
        <p:txBody>
          <a:bodyPr>
            <a:noAutofit/>
          </a:bodyPr>
          <a:lstStyle/>
          <a:p>
            <a:r>
              <a:rPr lang="en-US" sz="2000" b="1" dirty="0"/>
              <a:t>Pre-processing:</a:t>
            </a:r>
          </a:p>
          <a:p>
            <a:pPr lvl="1"/>
            <a:r>
              <a:rPr lang="en-US" sz="2000" dirty="0"/>
              <a:t> Padding of the message</a:t>
            </a:r>
          </a:p>
          <a:p>
            <a:pPr lvl="2"/>
            <a:r>
              <a:rPr lang="en-US" sz="1800" dirty="0"/>
              <a:t>To make the length of a block to 512-bits if it is smaller than the required block size of 512-bits.</a:t>
            </a:r>
          </a:p>
          <a:p>
            <a:pPr lvl="1"/>
            <a:r>
              <a:rPr lang="en-US" sz="2000" dirty="0"/>
              <a:t> Parsing the message into message blocks </a:t>
            </a:r>
          </a:p>
          <a:p>
            <a:pPr lvl="2"/>
            <a:r>
              <a:rPr lang="en-US" sz="1800" dirty="0"/>
              <a:t>Ensure that the message and its padding is divided into equal blocks of 512-bits.</a:t>
            </a:r>
          </a:p>
          <a:p>
            <a:pPr lvl="1"/>
            <a:r>
              <a:rPr lang="en-US" sz="2000" dirty="0"/>
              <a:t>Setting up the initial hash value, </a:t>
            </a:r>
          </a:p>
          <a:p>
            <a:pPr lvl="2"/>
            <a:r>
              <a:rPr lang="en-US" sz="2000" dirty="0"/>
              <a:t>which is the eight 32-bit words obtained by taking the first 32-bits of the fractional parts of the square roots of the first eight prime numbers.</a:t>
            </a:r>
          </a:p>
          <a:p>
            <a:pPr lvl="2"/>
            <a:r>
              <a:rPr lang="en-US" sz="2000" dirty="0"/>
              <a:t> These initial values are randomly chosen in order to initialize the process </a:t>
            </a:r>
          </a:p>
          <a:p>
            <a:pPr lvl="3"/>
            <a:r>
              <a:rPr lang="en-US" sz="1800" dirty="0"/>
              <a:t>Gives a level of confidence that no backdoor exists in the algorithm.</a:t>
            </a:r>
          </a:p>
        </p:txBody>
      </p:sp>
    </p:spTree>
    <p:extLst>
      <p:ext uri="{BB962C8B-B14F-4D97-AF65-F5344CB8AC3E}">
        <p14:creationId xmlns:p14="http://schemas.microsoft.com/office/powerpoint/2010/main" val="48139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12">
            <a:extLst>
              <a:ext uri="{FF2B5EF4-FFF2-40B4-BE49-F238E27FC236}">
                <a16:creationId xmlns:a16="http://schemas.microsoft.com/office/drawing/2014/main" id="{A74E6961-9646-4C32-8404-ED277B491826}"/>
              </a:ext>
            </a:extLst>
          </p:cNvPr>
          <p:cNvSpPr>
            <a:spLocks noChangeArrowheads="1"/>
          </p:cNvSpPr>
          <p:nvPr/>
        </p:nvSpPr>
        <p:spPr bwMode="auto">
          <a:xfrm>
            <a:off x="5410200" y="51054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6635" name="Rectangle 11">
            <a:extLst>
              <a:ext uri="{FF2B5EF4-FFF2-40B4-BE49-F238E27FC236}">
                <a16:creationId xmlns:a16="http://schemas.microsoft.com/office/drawing/2014/main" id="{561C90DD-7FF0-4335-B4A5-2E5BD9014F95}"/>
              </a:ext>
            </a:extLst>
          </p:cNvPr>
          <p:cNvSpPr>
            <a:spLocks noChangeArrowheads="1"/>
          </p:cNvSpPr>
          <p:nvPr/>
        </p:nvSpPr>
        <p:spPr bwMode="auto">
          <a:xfrm>
            <a:off x="5410200" y="40386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6626" name="Rectangle 2">
            <a:extLst>
              <a:ext uri="{FF2B5EF4-FFF2-40B4-BE49-F238E27FC236}">
                <a16:creationId xmlns:a16="http://schemas.microsoft.com/office/drawing/2014/main" id="{3950A0D8-4C5F-45F9-9B0F-6857E3E3BD9B}"/>
              </a:ext>
            </a:extLst>
          </p:cNvPr>
          <p:cNvSpPr>
            <a:spLocks noGrp="1" noChangeArrowheads="1"/>
          </p:cNvSpPr>
          <p:nvPr>
            <p:ph type="title"/>
          </p:nvPr>
        </p:nvSpPr>
        <p:spPr/>
        <p:txBody>
          <a:bodyPr/>
          <a:lstStyle/>
          <a:p>
            <a:r>
              <a:rPr lang="en-US" altLang="en-US"/>
              <a:t>Example of Stream Encryption</a:t>
            </a:r>
          </a:p>
        </p:txBody>
      </p:sp>
      <p:sp>
        <p:nvSpPr>
          <p:cNvPr id="26627" name="Rectangle 3">
            <a:extLst>
              <a:ext uri="{FF2B5EF4-FFF2-40B4-BE49-F238E27FC236}">
                <a16:creationId xmlns:a16="http://schemas.microsoft.com/office/drawing/2014/main" id="{2F8C03C5-37C7-49A9-86F6-D693D168FCD7}"/>
              </a:ext>
            </a:extLst>
          </p:cNvPr>
          <p:cNvSpPr>
            <a:spLocks noChangeArrowheads="1"/>
          </p:cNvSpPr>
          <p:nvPr/>
        </p:nvSpPr>
        <p:spPr bwMode="auto">
          <a:xfrm>
            <a:off x="3276600" y="20574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Key</a:t>
            </a:r>
          </a:p>
        </p:txBody>
      </p:sp>
      <p:sp>
        <p:nvSpPr>
          <p:cNvPr id="26629" name="Rectangle 5">
            <a:extLst>
              <a:ext uri="{FF2B5EF4-FFF2-40B4-BE49-F238E27FC236}">
                <a16:creationId xmlns:a16="http://schemas.microsoft.com/office/drawing/2014/main" id="{5A3AF016-1E8B-4B51-8473-969FA923FD42}"/>
              </a:ext>
            </a:extLst>
          </p:cNvPr>
          <p:cNvSpPr>
            <a:spLocks noChangeArrowheads="1"/>
          </p:cNvSpPr>
          <p:nvPr/>
        </p:nvSpPr>
        <p:spPr bwMode="auto">
          <a:xfrm>
            <a:off x="3276600" y="55626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Ciphertext</a:t>
            </a:r>
          </a:p>
        </p:txBody>
      </p:sp>
      <p:sp>
        <p:nvSpPr>
          <p:cNvPr id="26632" name="Rectangle 8">
            <a:extLst>
              <a:ext uri="{FF2B5EF4-FFF2-40B4-BE49-F238E27FC236}">
                <a16:creationId xmlns:a16="http://schemas.microsoft.com/office/drawing/2014/main" id="{2E1DDC19-CC9E-45FF-A1A5-9E3117029F85}"/>
              </a:ext>
            </a:extLst>
          </p:cNvPr>
          <p:cNvSpPr>
            <a:spLocks noChangeArrowheads="1"/>
          </p:cNvSpPr>
          <p:nvPr/>
        </p:nvSpPr>
        <p:spPr bwMode="auto">
          <a:xfrm>
            <a:off x="3276600" y="34290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Stream</a:t>
            </a:r>
          </a:p>
        </p:txBody>
      </p:sp>
      <p:sp>
        <p:nvSpPr>
          <p:cNvPr id="26633" name="Rectangle 9">
            <a:extLst>
              <a:ext uri="{FF2B5EF4-FFF2-40B4-BE49-F238E27FC236}">
                <a16:creationId xmlns:a16="http://schemas.microsoft.com/office/drawing/2014/main" id="{4F9A3449-684B-44F5-BDF7-FA9756E848DA}"/>
              </a:ext>
            </a:extLst>
          </p:cNvPr>
          <p:cNvSpPr>
            <a:spLocks noChangeArrowheads="1"/>
          </p:cNvSpPr>
          <p:nvPr/>
        </p:nvSpPr>
        <p:spPr bwMode="auto">
          <a:xfrm>
            <a:off x="3276600" y="44958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Plaintext</a:t>
            </a:r>
          </a:p>
        </p:txBody>
      </p:sp>
      <p:sp>
        <p:nvSpPr>
          <p:cNvPr id="26634" name="AutoShape 10">
            <a:extLst>
              <a:ext uri="{FF2B5EF4-FFF2-40B4-BE49-F238E27FC236}">
                <a16:creationId xmlns:a16="http://schemas.microsoft.com/office/drawing/2014/main" id="{61282689-694A-4F88-84EC-F861C671E068}"/>
              </a:ext>
            </a:extLst>
          </p:cNvPr>
          <p:cNvSpPr>
            <a:spLocks noChangeArrowheads="1"/>
          </p:cNvSpPr>
          <p:nvPr/>
        </p:nvSpPr>
        <p:spPr bwMode="auto">
          <a:xfrm>
            <a:off x="403860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defTabSz="914400" rtl="1" fontAlgn="base">
              <a:spcBef>
                <a:spcPct val="0"/>
              </a:spcBef>
              <a:spcAft>
                <a:spcPct val="0"/>
              </a:spcAft>
            </a:pPr>
            <a:endParaRPr lang="en-US" sz="2400">
              <a:solidFill>
                <a:srgbClr val="FFFFFF"/>
              </a:solidFill>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14400"/>
            <a:ext cx="8915400" cy="4996822"/>
          </a:xfrm>
        </p:spPr>
        <p:txBody>
          <a:bodyPr>
            <a:normAutofit/>
          </a:bodyPr>
          <a:lstStyle/>
          <a:p>
            <a:r>
              <a:rPr lang="en-US" sz="2400" b="1" dirty="0"/>
              <a:t>Hash computation</a:t>
            </a:r>
            <a:r>
              <a:rPr lang="en-US" sz="2400" dirty="0"/>
              <a:t>:</a:t>
            </a:r>
          </a:p>
          <a:p>
            <a:pPr lvl="1"/>
            <a:r>
              <a:rPr lang="en-US" sz="2400" dirty="0"/>
              <a:t> Each message block is processed in a sequence and requires 64 rounds to compute the full hash output. </a:t>
            </a:r>
          </a:p>
          <a:p>
            <a:pPr lvl="1"/>
            <a:r>
              <a:rPr lang="en-US" sz="2400" dirty="0"/>
              <a:t>Each round uses slightly different constants to ensure that no two rounds are the same.</a:t>
            </a:r>
          </a:p>
          <a:p>
            <a:pPr lvl="1"/>
            <a:r>
              <a:rPr lang="en-US" sz="2400" dirty="0"/>
              <a:t>Message schedule is prepared.</a:t>
            </a:r>
          </a:p>
          <a:p>
            <a:pPr lvl="1"/>
            <a:r>
              <a:rPr lang="en-US" sz="2400" dirty="0"/>
              <a:t>Eight working variables are initialized.</a:t>
            </a:r>
          </a:p>
          <a:p>
            <a:pPr lvl="1"/>
            <a:r>
              <a:rPr lang="en-US" sz="2400" dirty="0"/>
              <a:t>Intermediate hash value is calculated.</a:t>
            </a:r>
          </a:p>
          <a:p>
            <a:pPr lvl="1"/>
            <a:r>
              <a:rPr lang="en-US" sz="2400" dirty="0"/>
              <a:t> Message is processed and the output hash is produced</a:t>
            </a:r>
            <a:r>
              <a:rPr lang="en-US" dirty="0"/>
              <a:t>:</a:t>
            </a:r>
          </a:p>
        </p:txBody>
      </p:sp>
    </p:spTree>
    <p:extLst>
      <p:ext uri="{BB962C8B-B14F-4D97-AF65-F5344CB8AC3E}">
        <p14:creationId xmlns:p14="http://schemas.microsoft.com/office/powerpoint/2010/main" val="25254218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24272" y="484903"/>
            <a:ext cx="9734400" cy="5262753"/>
          </a:xfrm>
          <a:prstGeom prst="rect">
            <a:avLst/>
          </a:prstGeom>
        </p:spPr>
      </p:pic>
    </p:spTree>
    <p:extLst>
      <p:ext uri="{BB962C8B-B14F-4D97-AF65-F5344CB8AC3E}">
        <p14:creationId xmlns:p14="http://schemas.microsoft.com/office/powerpoint/2010/main" val="106035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https://upload.wikimedia.org/wikipedia/commons/thumb/7/7d/SHA-2.svg/400px-SHA-2.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4" y="873017"/>
            <a:ext cx="6372225" cy="449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626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p>
        </p:txBody>
      </p:sp>
      <p:pic>
        <p:nvPicPr>
          <p:cNvPr id="5" name="Picture 4"/>
          <p:cNvPicPr>
            <a:picLocks noChangeAspect="1"/>
          </p:cNvPicPr>
          <p:nvPr/>
        </p:nvPicPr>
        <p:blipFill>
          <a:blip r:embed="rId2"/>
          <a:stretch>
            <a:fillRect/>
          </a:stretch>
        </p:blipFill>
        <p:spPr>
          <a:xfrm>
            <a:off x="2481473" y="1772993"/>
            <a:ext cx="9226128" cy="3726469"/>
          </a:xfrm>
          <a:prstGeom prst="rect">
            <a:avLst/>
          </a:prstGeom>
        </p:spPr>
      </p:pic>
    </p:spTree>
    <p:extLst>
      <p:ext uri="{BB962C8B-B14F-4D97-AF65-F5344CB8AC3E}">
        <p14:creationId xmlns:p14="http://schemas.microsoft.com/office/powerpoint/2010/main" val="1001740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059577" y="94934"/>
            <a:ext cx="8229600" cy="1139825"/>
          </a:xfrm>
          <a:prstGeom prst="rect">
            <a:avLst/>
          </a:prstGeom>
          <a:ln/>
        </p:spPr>
        <p:style>
          <a:lnRef idx="0">
            <a:schemeClr val="accent2"/>
          </a:lnRef>
          <a:fillRef idx="3">
            <a:schemeClr val="accent2"/>
          </a:fillRef>
          <a:effectRef idx="3">
            <a:schemeClr val="accent2"/>
          </a:effectRef>
          <a:fontRef idx="minor">
            <a:schemeClr val="lt1"/>
          </a:fontRef>
        </p:style>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MS PGothic" panose="020B0600070205080204" pitchFamily="34" charset="-128"/>
              </a:defRPr>
            </a:lvl9pPr>
          </a:lstStyle>
          <a:p>
            <a:pPr algn="ctr">
              <a:buClrTx/>
              <a:buFontTx/>
              <a:buNone/>
            </a:pPr>
            <a:r>
              <a:rPr lang="en-US" altLang="en-US" sz="4400" b="1" strike="sngStrike" dirty="0">
                <a:solidFill>
                  <a:schemeClr val="tx1"/>
                </a:solidFill>
              </a:rPr>
              <a:t>SHA Versions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577" y="1621791"/>
            <a:ext cx="8540750" cy="4803775"/>
          </a:xfrm>
          <a:prstGeom prst="rect">
            <a:avLst/>
          </a:prstGeom>
          <a:ln/>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1797075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48" y="153847"/>
            <a:ext cx="8911687" cy="1280890"/>
          </a:xfrm>
        </p:spPr>
        <p:txBody>
          <a:bodyPr/>
          <a:lstStyle/>
          <a:p>
            <a:r>
              <a:rPr lang="en-US" b="1" dirty="0"/>
              <a:t>Design of SHA3 (Keccak)</a:t>
            </a:r>
            <a:endParaRPr lang="en-US" dirty="0"/>
          </a:p>
        </p:txBody>
      </p:sp>
      <p:sp>
        <p:nvSpPr>
          <p:cNvPr id="3" name="Content Placeholder 2"/>
          <p:cNvSpPr>
            <a:spLocks noGrp="1"/>
          </p:cNvSpPr>
          <p:nvPr>
            <p:ph idx="1"/>
          </p:nvPr>
        </p:nvSpPr>
        <p:spPr>
          <a:xfrm>
            <a:off x="1319349" y="794292"/>
            <a:ext cx="10289767" cy="3777622"/>
          </a:xfrm>
        </p:spPr>
        <p:txBody>
          <a:bodyPr>
            <a:noAutofit/>
          </a:bodyPr>
          <a:lstStyle/>
          <a:p>
            <a:r>
              <a:rPr lang="en-US" sz="2400" dirty="0"/>
              <a:t>The structure of SHA-3 is very different from the usual SHA-1 and SHA-2. </a:t>
            </a:r>
          </a:p>
          <a:p>
            <a:r>
              <a:rPr lang="en-US" sz="2400" dirty="0"/>
              <a:t>The key idea behind SHA-3 is based on un-keyed permutations </a:t>
            </a:r>
          </a:p>
          <a:p>
            <a:pPr lvl="1"/>
            <a:r>
              <a:rPr lang="en-US" sz="2400" dirty="0"/>
              <a:t>as opposed to other usual hash functions‘ constructions that used keyed permutations. </a:t>
            </a:r>
          </a:p>
          <a:p>
            <a:r>
              <a:rPr lang="en-US" sz="2400" dirty="0"/>
              <a:t>Keccak also does not make use of the </a:t>
            </a:r>
            <a:r>
              <a:rPr lang="en-US" sz="2400" dirty="0" err="1"/>
              <a:t>Merkle-Damgard</a:t>
            </a:r>
            <a:r>
              <a:rPr lang="en-US" sz="2400" dirty="0"/>
              <a:t> transformation </a:t>
            </a:r>
          </a:p>
          <a:p>
            <a:r>
              <a:rPr lang="en-US" sz="2400" dirty="0"/>
              <a:t>New approach called sponge and squeeze construction is used in Keccak, </a:t>
            </a:r>
          </a:p>
          <a:p>
            <a:pPr lvl="1"/>
            <a:r>
              <a:rPr lang="en-US" sz="2200" dirty="0"/>
              <a:t>which is basically a random permutation model. </a:t>
            </a:r>
          </a:p>
        </p:txBody>
      </p:sp>
    </p:spTree>
    <p:extLst>
      <p:ext uri="{BB962C8B-B14F-4D97-AF65-F5344CB8AC3E}">
        <p14:creationId xmlns:p14="http://schemas.microsoft.com/office/powerpoint/2010/main" val="15368852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Different variants of SHA3 have been standardized, </a:t>
            </a:r>
          </a:p>
          <a:p>
            <a:pPr lvl="1"/>
            <a:r>
              <a:rPr lang="en-US" sz="2400" dirty="0"/>
              <a:t> </a:t>
            </a:r>
            <a:r>
              <a:rPr lang="en-US" sz="2000" dirty="0"/>
              <a:t>SHA3-224, SHA3-256, SHA3-384, SHA3-512, SHAKE128, and SHAKE256. SHAKE128 and SHAKE256 </a:t>
            </a:r>
          </a:p>
          <a:p>
            <a:r>
              <a:rPr lang="en-US" sz="2400" dirty="0"/>
              <a:t>XOF functions that allow the output to be extended to any desired length.</a:t>
            </a:r>
          </a:p>
          <a:p>
            <a:endParaRPr lang="en-US" dirty="0"/>
          </a:p>
        </p:txBody>
      </p:sp>
    </p:spTree>
    <p:extLst>
      <p:ext uri="{BB962C8B-B14F-4D97-AF65-F5344CB8AC3E}">
        <p14:creationId xmlns:p14="http://schemas.microsoft.com/office/powerpoint/2010/main" val="33865081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5" y="624110"/>
            <a:ext cx="9336178" cy="1280890"/>
          </a:xfrm>
        </p:spPr>
        <p:txBody>
          <a:bodyPr/>
          <a:lstStyle/>
          <a:p>
            <a:r>
              <a:rPr lang="en-US" dirty="0"/>
              <a:t>SHA-3 absorbing and squeezing function in SHA3</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36086" y="1762586"/>
            <a:ext cx="9868526" cy="4148636"/>
          </a:xfrm>
          <a:prstGeom prst="rect">
            <a:avLst/>
          </a:prstGeom>
        </p:spPr>
      </p:pic>
    </p:spTree>
    <p:extLst>
      <p:ext uri="{BB962C8B-B14F-4D97-AF65-F5344CB8AC3E}">
        <p14:creationId xmlns:p14="http://schemas.microsoft.com/office/powerpoint/2010/main" val="1065846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As an analogy to sponge, first, </a:t>
            </a:r>
          </a:p>
          <a:p>
            <a:pPr lvl="1"/>
            <a:r>
              <a:rPr lang="en-US" sz="2000" dirty="0"/>
              <a:t>Data is absorbed into the sponge after applying padding, </a:t>
            </a:r>
          </a:p>
          <a:p>
            <a:pPr lvl="1"/>
            <a:r>
              <a:rPr lang="en-US" sz="2000" dirty="0"/>
              <a:t>It is then changed into a subset of permutation state using XOR and then the output is squeezed out of the sponge function that represents the transformed state.</a:t>
            </a:r>
          </a:p>
          <a:p>
            <a:r>
              <a:rPr lang="en-US" sz="2000" dirty="0"/>
              <a:t>Rate is the input block size of a sponge function, </a:t>
            </a:r>
          </a:p>
          <a:p>
            <a:r>
              <a:rPr lang="en-US" sz="2000" dirty="0"/>
              <a:t>Capacity determines the generic security level:</a:t>
            </a:r>
          </a:p>
        </p:txBody>
      </p:sp>
    </p:spTree>
    <p:extLst>
      <p:ext uri="{BB962C8B-B14F-4D97-AF65-F5344CB8AC3E}">
        <p14:creationId xmlns:p14="http://schemas.microsoft.com/office/powerpoint/2010/main" val="243184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 Authentication codes (MACs)</a:t>
            </a:r>
            <a:endParaRPr lang="en-US" dirty="0"/>
          </a:p>
        </p:txBody>
      </p:sp>
      <p:sp>
        <p:nvSpPr>
          <p:cNvPr id="3" name="Content Placeholder 2"/>
          <p:cNvSpPr>
            <a:spLocks noGrp="1"/>
          </p:cNvSpPr>
          <p:nvPr>
            <p:ph idx="1"/>
          </p:nvPr>
        </p:nvSpPr>
        <p:spPr/>
        <p:txBody>
          <a:bodyPr>
            <a:noAutofit/>
          </a:bodyPr>
          <a:lstStyle/>
          <a:p>
            <a:r>
              <a:rPr lang="en-US" sz="2400" dirty="0"/>
              <a:t>MACs are sometimes called keyed hash functions </a:t>
            </a:r>
          </a:p>
          <a:p>
            <a:pPr lvl="1"/>
            <a:r>
              <a:rPr lang="en-US" sz="2400" dirty="0"/>
              <a:t> Can be used to provide message integrity and authentication. </a:t>
            </a:r>
          </a:p>
          <a:p>
            <a:r>
              <a:rPr lang="en-US" sz="2400" dirty="0"/>
              <a:t>In others words, they are used to provide data origin authentication. </a:t>
            </a:r>
          </a:p>
          <a:p>
            <a:r>
              <a:rPr lang="en-US" sz="2400" dirty="0"/>
              <a:t>These are symmetric cryptographic primitives using a shared key between the sender and the receiver.</a:t>
            </a:r>
          </a:p>
          <a:p>
            <a:r>
              <a:rPr lang="en-US" sz="2400" dirty="0"/>
              <a:t> MACs can be constructed using block ciphers or hash functions.</a:t>
            </a:r>
          </a:p>
        </p:txBody>
      </p:sp>
    </p:spTree>
    <p:extLst>
      <p:ext uri="{BB962C8B-B14F-4D97-AF65-F5344CB8AC3E}">
        <p14:creationId xmlns:p14="http://schemas.microsoft.com/office/powerpoint/2010/main" val="233933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D6BDCA2-85E1-4F41-B9F0-4296CC448FE0}"/>
              </a:ext>
            </a:extLst>
          </p:cNvPr>
          <p:cNvSpPr>
            <a:spLocks noGrp="1" noChangeArrowheads="1"/>
          </p:cNvSpPr>
          <p:nvPr>
            <p:ph type="title"/>
          </p:nvPr>
        </p:nvSpPr>
        <p:spPr/>
        <p:txBody>
          <a:bodyPr/>
          <a:lstStyle/>
          <a:p>
            <a:r>
              <a:rPr lang="en-US" altLang="en-US"/>
              <a:t>Example of Stream Decryption</a:t>
            </a:r>
          </a:p>
        </p:txBody>
      </p:sp>
      <p:sp>
        <p:nvSpPr>
          <p:cNvPr id="29699" name="Rectangle 3">
            <a:extLst>
              <a:ext uri="{FF2B5EF4-FFF2-40B4-BE49-F238E27FC236}">
                <a16:creationId xmlns:a16="http://schemas.microsoft.com/office/drawing/2014/main" id="{F18F1C06-6C1D-4E11-8130-0341DE555B42}"/>
              </a:ext>
            </a:extLst>
          </p:cNvPr>
          <p:cNvSpPr>
            <a:spLocks noChangeArrowheads="1"/>
          </p:cNvSpPr>
          <p:nvPr/>
        </p:nvSpPr>
        <p:spPr bwMode="auto">
          <a:xfrm>
            <a:off x="5410200" y="51054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9700" name="Rectangle 4">
            <a:extLst>
              <a:ext uri="{FF2B5EF4-FFF2-40B4-BE49-F238E27FC236}">
                <a16:creationId xmlns:a16="http://schemas.microsoft.com/office/drawing/2014/main" id="{E2DC7A19-2ACA-469C-B90D-A972126625EE}"/>
              </a:ext>
            </a:extLst>
          </p:cNvPr>
          <p:cNvSpPr>
            <a:spLocks noChangeArrowheads="1"/>
          </p:cNvSpPr>
          <p:nvPr/>
        </p:nvSpPr>
        <p:spPr bwMode="auto">
          <a:xfrm>
            <a:off x="5410200" y="4038600"/>
            <a:ext cx="762000" cy="4572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sym typeface="Symbol" panose="05050102010706020507" pitchFamily="18" charset="2"/>
              </a:rPr>
              <a:t></a:t>
            </a:r>
            <a:endParaRPr lang="en-US" altLang="en-US" sz="2400">
              <a:solidFill>
                <a:srgbClr val="FFFFFF"/>
              </a:solidFill>
              <a:latin typeface="Times New Roman" panose="02020603050405020304" pitchFamily="18" charset="0"/>
            </a:endParaRPr>
          </a:p>
        </p:txBody>
      </p:sp>
      <p:sp>
        <p:nvSpPr>
          <p:cNvPr id="29701" name="Rectangle 5">
            <a:extLst>
              <a:ext uri="{FF2B5EF4-FFF2-40B4-BE49-F238E27FC236}">
                <a16:creationId xmlns:a16="http://schemas.microsoft.com/office/drawing/2014/main" id="{20C933BD-C7B6-4871-89C4-2A431AC0621A}"/>
              </a:ext>
            </a:extLst>
          </p:cNvPr>
          <p:cNvSpPr>
            <a:spLocks noChangeArrowheads="1"/>
          </p:cNvSpPr>
          <p:nvPr/>
        </p:nvSpPr>
        <p:spPr bwMode="auto">
          <a:xfrm>
            <a:off x="3276600" y="20574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Key</a:t>
            </a:r>
          </a:p>
        </p:txBody>
      </p:sp>
      <p:sp>
        <p:nvSpPr>
          <p:cNvPr id="29702" name="Rectangle 6">
            <a:extLst>
              <a:ext uri="{FF2B5EF4-FFF2-40B4-BE49-F238E27FC236}">
                <a16:creationId xmlns:a16="http://schemas.microsoft.com/office/drawing/2014/main" id="{4B5FAD67-D127-45B9-8B79-C1D0E8D9C128}"/>
              </a:ext>
            </a:extLst>
          </p:cNvPr>
          <p:cNvSpPr>
            <a:spLocks noChangeArrowheads="1"/>
          </p:cNvSpPr>
          <p:nvPr/>
        </p:nvSpPr>
        <p:spPr bwMode="auto">
          <a:xfrm>
            <a:off x="3276600" y="55626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Plaintext</a:t>
            </a:r>
          </a:p>
        </p:txBody>
      </p:sp>
      <p:sp>
        <p:nvSpPr>
          <p:cNvPr id="29703" name="Rectangle 7">
            <a:extLst>
              <a:ext uri="{FF2B5EF4-FFF2-40B4-BE49-F238E27FC236}">
                <a16:creationId xmlns:a16="http://schemas.microsoft.com/office/drawing/2014/main" id="{94E00E7F-390E-403C-A692-2768CD66F3CA}"/>
              </a:ext>
            </a:extLst>
          </p:cNvPr>
          <p:cNvSpPr>
            <a:spLocks noChangeArrowheads="1"/>
          </p:cNvSpPr>
          <p:nvPr/>
        </p:nvSpPr>
        <p:spPr bwMode="auto">
          <a:xfrm>
            <a:off x="3276600" y="34290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Stream</a:t>
            </a:r>
          </a:p>
        </p:txBody>
      </p:sp>
      <p:sp>
        <p:nvSpPr>
          <p:cNvPr id="29704" name="Rectangle 8">
            <a:extLst>
              <a:ext uri="{FF2B5EF4-FFF2-40B4-BE49-F238E27FC236}">
                <a16:creationId xmlns:a16="http://schemas.microsoft.com/office/drawing/2014/main" id="{ADF45332-F8A7-4D39-944A-07CAA4127355}"/>
              </a:ext>
            </a:extLst>
          </p:cNvPr>
          <p:cNvSpPr>
            <a:spLocks noChangeArrowheads="1"/>
          </p:cNvSpPr>
          <p:nvPr/>
        </p:nvSpPr>
        <p:spPr bwMode="auto">
          <a:xfrm>
            <a:off x="3276600" y="4495800"/>
            <a:ext cx="5029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914400" rtl="1" fontAlgn="base">
              <a:spcBef>
                <a:spcPct val="0"/>
              </a:spcBef>
              <a:spcAft>
                <a:spcPct val="0"/>
              </a:spcAft>
            </a:pPr>
            <a:r>
              <a:rPr lang="en-US" altLang="en-US" sz="2400">
                <a:solidFill>
                  <a:srgbClr val="FFFFFF"/>
                </a:solidFill>
                <a:latin typeface="Times New Roman" panose="02020603050405020304" pitchFamily="18" charset="0"/>
              </a:rPr>
              <a:t>Ciphertext</a:t>
            </a:r>
          </a:p>
        </p:txBody>
      </p:sp>
      <p:sp>
        <p:nvSpPr>
          <p:cNvPr id="29705" name="AutoShape 9">
            <a:extLst>
              <a:ext uri="{FF2B5EF4-FFF2-40B4-BE49-F238E27FC236}">
                <a16:creationId xmlns:a16="http://schemas.microsoft.com/office/drawing/2014/main" id="{0024BD59-413F-4663-8A64-99C1549051E4}"/>
              </a:ext>
            </a:extLst>
          </p:cNvPr>
          <p:cNvSpPr>
            <a:spLocks noChangeArrowheads="1"/>
          </p:cNvSpPr>
          <p:nvPr/>
        </p:nvSpPr>
        <p:spPr bwMode="auto">
          <a:xfrm>
            <a:off x="4038600" y="2667000"/>
            <a:ext cx="609600" cy="762000"/>
          </a:xfrm>
          <a:prstGeom prst="downArrow">
            <a:avLst>
              <a:gd name="adj1" fmla="val 50000"/>
              <a:gd name="adj2" fmla="val 3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defTabSz="914400" rtl="1" fontAlgn="base">
              <a:spcBef>
                <a:spcPct val="0"/>
              </a:spcBef>
              <a:spcAft>
                <a:spcPct val="0"/>
              </a:spcAft>
            </a:pPr>
            <a:endParaRPr lang="en-US" sz="2400">
              <a:solidFill>
                <a:srgbClr val="FFFFFF"/>
              </a:solidFill>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MACs using block ciphers</a:t>
            </a:r>
            <a:endParaRPr lang="en-US" dirty="0"/>
          </a:p>
        </p:txBody>
      </p:sp>
      <p:sp>
        <p:nvSpPr>
          <p:cNvPr id="3" name="Content Placeholder 2"/>
          <p:cNvSpPr>
            <a:spLocks noGrp="1"/>
          </p:cNvSpPr>
          <p:nvPr>
            <p:ph idx="1"/>
          </p:nvPr>
        </p:nvSpPr>
        <p:spPr>
          <a:xfrm>
            <a:off x="2184264" y="1624148"/>
            <a:ext cx="8915400" cy="3777622"/>
          </a:xfrm>
        </p:spPr>
        <p:txBody>
          <a:bodyPr>
            <a:noAutofit/>
          </a:bodyPr>
          <a:lstStyle/>
          <a:p>
            <a:r>
              <a:rPr lang="en-US" sz="2000" dirty="0"/>
              <a:t>Block ciphers are used in the </a:t>
            </a:r>
            <a:r>
              <a:rPr lang="en-US" sz="2000" b="1" dirty="0"/>
              <a:t>Cipher block chaining mode </a:t>
            </a:r>
            <a:r>
              <a:rPr lang="en-US" sz="2000" dirty="0"/>
              <a:t>(</a:t>
            </a:r>
            <a:r>
              <a:rPr lang="en-US" sz="2000" b="1" dirty="0"/>
              <a:t>CBC mode</a:t>
            </a:r>
            <a:r>
              <a:rPr lang="en-US" sz="2000" dirty="0"/>
              <a:t>) in order to generate a MAC. </a:t>
            </a:r>
          </a:p>
          <a:p>
            <a:r>
              <a:rPr lang="en-US" sz="2000" dirty="0"/>
              <a:t>Any block cipher-for example, AES in the CBC mode-can be used.</a:t>
            </a:r>
          </a:p>
          <a:p>
            <a:r>
              <a:rPr lang="en-US" sz="2000" dirty="0"/>
              <a:t>The MAC of the message is in fact the output of the last round of the CBC operation. </a:t>
            </a:r>
          </a:p>
          <a:p>
            <a:r>
              <a:rPr lang="en-US" sz="2000" dirty="0"/>
              <a:t>The length of the MAC output is the same as the block length of the block cipher used to generate MAC. </a:t>
            </a:r>
          </a:p>
          <a:p>
            <a:r>
              <a:rPr lang="en-US" sz="2000" dirty="0"/>
              <a:t>MACs are verified simply by computing the MAC of the message and comparing it with the received MAC.</a:t>
            </a:r>
          </a:p>
          <a:p>
            <a:pPr lvl="1"/>
            <a:r>
              <a:rPr lang="en-US" sz="2000" dirty="0"/>
              <a:t>If they are the same, then the message integrity is confirmed;</a:t>
            </a:r>
          </a:p>
          <a:p>
            <a:pPr lvl="1"/>
            <a:r>
              <a:rPr lang="en-US" sz="2000" dirty="0"/>
              <a:t> otherwise, the message is considered altered. </a:t>
            </a:r>
          </a:p>
          <a:p>
            <a:r>
              <a:rPr lang="en-US" sz="2000" dirty="0"/>
              <a:t>MACs work like digital signatures, but they cannot provide the nonrepudiation service due to their symmetric nature.</a:t>
            </a:r>
          </a:p>
        </p:txBody>
      </p:sp>
    </p:spTree>
    <p:extLst>
      <p:ext uri="{BB962C8B-B14F-4D97-AF65-F5344CB8AC3E}">
        <p14:creationId xmlns:p14="http://schemas.microsoft.com/office/powerpoint/2010/main" val="24605067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HMACs (hash-based MACs)</a:t>
            </a:r>
            <a:endParaRPr lang="en-US" dirty="0"/>
          </a:p>
        </p:txBody>
      </p:sp>
      <p:sp>
        <p:nvSpPr>
          <p:cNvPr id="3" name="Content Placeholder 2"/>
          <p:cNvSpPr>
            <a:spLocks noGrp="1"/>
          </p:cNvSpPr>
          <p:nvPr>
            <p:ph idx="1"/>
          </p:nvPr>
        </p:nvSpPr>
        <p:spPr>
          <a:xfrm>
            <a:off x="2393269" y="1480457"/>
            <a:ext cx="8915400" cy="3777622"/>
          </a:xfrm>
        </p:spPr>
        <p:txBody>
          <a:bodyPr>
            <a:noAutofit/>
          </a:bodyPr>
          <a:lstStyle/>
          <a:p>
            <a:r>
              <a:rPr lang="en-US" sz="2400" dirty="0"/>
              <a:t>Similar to the hash function, they produce a fixed length output and take an arbitrarily long message as the input. </a:t>
            </a:r>
          </a:p>
          <a:p>
            <a:r>
              <a:rPr lang="en-US" sz="2400" dirty="0"/>
              <a:t>Sender signs a message using MAC </a:t>
            </a:r>
          </a:p>
          <a:p>
            <a:r>
              <a:rPr lang="en-US" sz="2400" dirty="0"/>
              <a:t>Receiver verifies it using the shared key.</a:t>
            </a:r>
          </a:p>
          <a:p>
            <a:r>
              <a:rPr lang="en-US" sz="2400" dirty="0"/>
              <a:t> The key is hashed with the message using either of the two methods known as secret prefix or the secret suffix method. </a:t>
            </a:r>
          </a:p>
          <a:p>
            <a:pPr lvl="1"/>
            <a:r>
              <a:rPr lang="en-US" sz="2400" dirty="0"/>
              <a:t>In the first method, the key is concatenated with the message, that is, the key comes first and the message comes after, </a:t>
            </a:r>
          </a:p>
          <a:p>
            <a:pPr lvl="1"/>
            <a:r>
              <a:rPr lang="en-US" sz="2400" dirty="0"/>
              <a:t>whereas in the latter method, the key comes after the message:</a:t>
            </a:r>
          </a:p>
        </p:txBody>
      </p:sp>
    </p:spTree>
    <p:extLst>
      <p:ext uri="{BB962C8B-B14F-4D97-AF65-F5344CB8AC3E}">
        <p14:creationId xmlns:p14="http://schemas.microsoft.com/office/powerpoint/2010/main" val="29125078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02407" y="934351"/>
            <a:ext cx="3496117" cy="1199249"/>
          </a:xfrm>
          <a:prstGeom prst="rect">
            <a:avLst/>
          </a:prstGeom>
        </p:spPr>
      </p:pic>
      <p:pic>
        <p:nvPicPr>
          <p:cNvPr id="5" name="Picture 4"/>
          <p:cNvPicPr>
            <a:picLocks noChangeAspect="1"/>
          </p:cNvPicPr>
          <p:nvPr/>
        </p:nvPicPr>
        <p:blipFill>
          <a:blip r:embed="rId3"/>
          <a:stretch>
            <a:fillRect/>
          </a:stretch>
        </p:blipFill>
        <p:spPr>
          <a:xfrm>
            <a:off x="3918857" y="2546763"/>
            <a:ext cx="4024207" cy="2780709"/>
          </a:xfrm>
          <a:prstGeom prst="rect">
            <a:avLst/>
          </a:prstGeom>
        </p:spPr>
      </p:pic>
    </p:spTree>
    <p:extLst>
      <p:ext uri="{BB962C8B-B14F-4D97-AF65-F5344CB8AC3E}">
        <p14:creationId xmlns:p14="http://schemas.microsoft.com/office/powerpoint/2010/main" val="25611337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trees</a:t>
            </a:r>
          </a:p>
        </p:txBody>
      </p:sp>
      <p:sp>
        <p:nvSpPr>
          <p:cNvPr id="3" name="Content Placeholder 2"/>
          <p:cNvSpPr>
            <a:spLocks noGrp="1"/>
          </p:cNvSpPr>
          <p:nvPr>
            <p:ph idx="1"/>
          </p:nvPr>
        </p:nvSpPr>
        <p:spPr>
          <a:xfrm>
            <a:off x="2118949" y="1264555"/>
            <a:ext cx="8915400" cy="3777622"/>
          </a:xfrm>
        </p:spPr>
        <p:txBody>
          <a:bodyPr>
            <a:noAutofit/>
          </a:bodyPr>
          <a:lstStyle/>
          <a:p>
            <a:r>
              <a:rPr lang="en-US" sz="2400" dirty="0"/>
              <a:t>The concept of </a:t>
            </a:r>
            <a:r>
              <a:rPr lang="en-US" sz="2400" dirty="0" err="1"/>
              <a:t>Merkle</a:t>
            </a:r>
            <a:r>
              <a:rPr lang="en-US" sz="2400" dirty="0"/>
              <a:t> tree was introduced by </a:t>
            </a:r>
            <a:r>
              <a:rPr lang="en-US" sz="2400" i="1" dirty="0"/>
              <a:t>Ralph </a:t>
            </a:r>
            <a:r>
              <a:rPr lang="en-US" sz="2400" i="1" dirty="0" err="1"/>
              <a:t>Merkle</a:t>
            </a:r>
            <a:r>
              <a:rPr lang="en-US" sz="2400" dirty="0"/>
              <a:t>. </a:t>
            </a:r>
          </a:p>
          <a:p>
            <a:r>
              <a:rPr lang="en-US" sz="2400" dirty="0"/>
              <a:t>A visualization of </a:t>
            </a:r>
            <a:r>
              <a:rPr lang="en-US" sz="2400" dirty="0" err="1"/>
              <a:t>Merkle</a:t>
            </a:r>
            <a:r>
              <a:rPr lang="en-US" sz="2400" dirty="0"/>
              <a:t> tree makes it easy to understand. </a:t>
            </a:r>
          </a:p>
          <a:p>
            <a:r>
              <a:rPr lang="en-US" sz="2400" dirty="0" err="1"/>
              <a:t>Merkle</a:t>
            </a:r>
            <a:r>
              <a:rPr lang="en-US" sz="2400" dirty="0"/>
              <a:t> trees allow secure and efficient verification of large data sets.</a:t>
            </a:r>
          </a:p>
          <a:p>
            <a:r>
              <a:rPr lang="en-US" sz="2400" dirty="0"/>
              <a:t>It is a binary tree in which first, </a:t>
            </a:r>
          </a:p>
          <a:p>
            <a:pPr lvl="1"/>
            <a:r>
              <a:rPr lang="en-US" sz="2400" dirty="0"/>
              <a:t> inputs are placed at the leaves (node with no children),</a:t>
            </a:r>
          </a:p>
          <a:p>
            <a:pPr lvl="1"/>
            <a:r>
              <a:rPr lang="en-US" sz="2400" dirty="0"/>
              <a:t>values of pairs of child nodes are hashed together in order to produce a value for the parent node (internal node) until a single hash value known as </a:t>
            </a:r>
            <a:r>
              <a:rPr lang="en-US" sz="2400" dirty="0" err="1"/>
              <a:t>Merkle</a:t>
            </a:r>
            <a:r>
              <a:rPr lang="en-US" sz="2400" dirty="0"/>
              <a:t> root is achieved:</a:t>
            </a:r>
          </a:p>
        </p:txBody>
      </p:sp>
    </p:spTree>
    <p:extLst>
      <p:ext uri="{BB962C8B-B14F-4D97-AF65-F5344CB8AC3E}">
        <p14:creationId xmlns:p14="http://schemas.microsoft.com/office/powerpoint/2010/main" val="4150064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51216" y="1332411"/>
            <a:ext cx="10959763" cy="5172891"/>
          </a:xfrm>
          <a:prstGeom prst="rect">
            <a:avLst/>
          </a:prstGeom>
        </p:spPr>
      </p:pic>
    </p:spTree>
    <p:extLst>
      <p:ext uri="{BB962C8B-B14F-4D97-AF65-F5344CB8AC3E}">
        <p14:creationId xmlns:p14="http://schemas.microsoft.com/office/powerpoint/2010/main" val="28740335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r>
              <a:rPr lang="en-US" sz="2400" dirty="0"/>
              <a:t>A </a:t>
            </a:r>
            <a:r>
              <a:rPr lang="en-US" sz="2400" dirty="0" err="1"/>
              <a:t>Merkle</a:t>
            </a:r>
            <a:r>
              <a:rPr lang="en-US" sz="2400" dirty="0"/>
              <a:t> tree, in the most general sense, is a way of hashing a large number of “chunks” of data together which relies on splitting the chunks into buckets, </a:t>
            </a:r>
          </a:p>
          <a:p>
            <a:pPr lvl="1"/>
            <a:r>
              <a:rPr lang="en-US" sz="2400" dirty="0"/>
              <a:t>where each bucket contains only a few chunks, </a:t>
            </a:r>
          </a:p>
          <a:p>
            <a:pPr lvl="1"/>
            <a:r>
              <a:rPr lang="en-US" sz="2400" dirty="0"/>
              <a:t>then taking the hash of each bucket and repeating the same process,</a:t>
            </a:r>
          </a:p>
          <a:p>
            <a:pPr lvl="1"/>
            <a:r>
              <a:rPr lang="en-US" sz="2400" dirty="0"/>
              <a:t> continuing to do so until the total number of hashes remaining becomes only one: the root hash.</a:t>
            </a:r>
          </a:p>
        </p:txBody>
      </p:sp>
    </p:spTree>
    <p:extLst>
      <p:ext uri="{BB962C8B-B14F-4D97-AF65-F5344CB8AC3E}">
        <p14:creationId xmlns:p14="http://schemas.microsoft.com/office/powerpoint/2010/main" val="34887434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Patricia trees</a:t>
            </a:r>
          </a:p>
        </p:txBody>
      </p:sp>
      <p:sp>
        <p:nvSpPr>
          <p:cNvPr id="3" name="Content Placeholder 2"/>
          <p:cNvSpPr>
            <a:spLocks noGrp="1"/>
          </p:cNvSpPr>
          <p:nvPr>
            <p:ph idx="1"/>
          </p:nvPr>
        </p:nvSpPr>
        <p:spPr/>
        <p:txBody>
          <a:bodyPr>
            <a:normAutofit/>
          </a:bodyPr>
          <a:lstStyle/>
          <a:p>
            <a:r>
              <a:rPr lang="en-US" sz="2000" dirty="0" err="1"/>
              <a:t>Trie</a:t>
            </a:r>
            <a:r>
              <a:rPr lang="en-US" sz="2000" dirty="0"/>
              <a:t> or a digital tree is an ordered tree data structure used to store a dataset.</a:t>
            </a:r>
          </a:p>
          <a:p>
            <a:r>
              <a:rPr lang="en-US" sz="2000" dirty="0"/>
              <a:t>Practical Algorithm to Retrieve Information Coded in Alphanumeric (Patricia), also known as Radix tree</a:t>
            </a:r>
          </a:p>
          <a:p>
            <a:pPr lvl="1"/>
            <a:r>
              <a:rPr lang="en-US" sz="2000" dirty="0"/>
              <a:t> Compact representation of a </a:t>
            </a:r>
            <a:r>
              <a:rPr lang="en-US" sz="2000" dirty="0" err="1"/>
              <a:t>trie</a:t>
            </a:r>
            <a:r>
              <a:rPr lang="en-US" sz="2000" dirty="0"/>
              <a:t> in which a node that is the only child of a parent is merged with its parent.</a:t>
            </a:r>
          </a:p>
          <a:p>
            <a:r>
              <a:rPr lang="en-US" sz="2000" dirty="0" err="1"/>
              <a:t>Merkle</a:t>
            </a:r>
            <a:r>
              <a:rPr lang="en-US" sz="2000" dirty="0"/>
              <a:t>-Patricia tree, based on the definitions of Patricia and </a:t>
            </a:r>
            <a:r>
              <a:rPr lang="en-US" sz="2000" dirty="0" err="1"/>
              <a:t>Merkle</a:t>
            </a:r>
            <a:r>
              <a:rPr lang="en-US" sz="2000" dirty="0"/>
              <a:t>, is a tree that has a root node that contains the hash value of the entire data structure.</a:t>
            </a:r>
          </a:p>
        </p:txBody>
      </p:sp>
    </p:spTree>
    <p:extLst>
      <p:ext uri="{BB962C8B-B14F-4D97-AF65-F5344CB8AC3E}">
        <p14:creationId xmlns:p14="http://schemas.microsoft.com/office/powerpoint/2010/main" val="31879172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descr="https://miro.medium.com/max/400/0*t6uY2JJbTUyRZM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83" y="1485900"/>
            <a:ext cx="4893038" cy="458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172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Patricia </a:t>
            </a:r>
            <a:r>
              <a:rPr lang="en-US" sz="2400" dirty="0" err="1"/>
              <a:t>trie</a:t>
            </a:r>
            <a:r>
              <a:rPr lang="en-US" sz="2400" dirty="0"/>
              <a:t> is a data structure which is also called Prefix tree, radix tree or </a:t>
            </a:r>
            <a:r>
              <a:rPr lang="en-US" sz="2400" dirty="0" err="1"/>
              <a:t>trie</a:t>
            </a:r>
            <a:endParaRPr lang="en-US" sz="2400" b="1" dirty="0"/>
          </a:p>
          <a:p>
            <a:r>
              <a:rPr lang="en-US" sz="2400" dirty="0"/>
              <a:t> </a:t>
            </a:r>
            <a:r>
              <a:rPr lang="en-US" sz="2400" dirty="0" err="1"/>
              <a:t>Trie</a:t>
            </a:r>
            <a:r>
              <a:rPr lang="en-US" sz="2400" dirty="0"/>
              <a:t> uses a key as a path so the nodes that share the same prefix can also share the same path. </a:t>
            </a:r>
          </a:p>
          <a:p>
            <a:r>
              <a:rPr lang="en-US" sz="2400" dirty="0"/>
              <a:t>This structure is fastest at finding common prefixes, simple to implement, and requires small memory. </a:t>
            </a:r>
          </a:p>
          <a:p>
            <a:r>
              <a:rPr lang="en-US" sz="2400" dirty="0"/>
              <a:t>it is commonly used for implementing routing tables, systems that are used in low specification machines like the router.</a:t>
            </a:r>
          </a:p>
        </p:txBody>
      </p:sp>
    </p:spTree>
    <p:extLst>
      <p:ext uri="{BB962C8B-B14F-4D97-AF65-F5344CB8AC3E}">
        <p14:creationId xmlns:p14="http://schemas.microsoft.com/office/powerpoint/2010/main" val="10194004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Patricia </a:t>
            </a:r>
            <a:r>
              <a:rPr lang="en-US" dirty="0" err="1"/>
              <a:t>Trie</a:t>
            </a:r>
            <a:endParaRPr lang="en-US" dirty="0"/>
          </a:p>
        </p:txBody>
      </p:sp>
      <p:sp>
        <p:nvSpPr>
          <p:cNvPr id="3" name="Content Placeholder 2"/>
          <p:cNvSpPr>
            <a:spLocks noGrp="1"/>
          </p:cNvSpPr>
          <p:nvPr>
            <p:ph idx="1"/>
          </p:nvPr>
        </p:nvSpPr>
        <p:spPr>
          <a:xfrm>
            <a:off x="2180138" y="1122948"/>
            <a:ext cx="8915400" cy="3777622"/>
          </a:xfrm>
        </p:spPr>
        <p:txBody>
          <a:bodyPr>
            <a:noAutofit/>
          </a:bodyPr>
          <a:lstStyle/>
          <a:p>
            <a:r>
              <a:rPr lang="en-US" sz="2400" dirty="0"/>
              <a:t>In the MPT, as well as in the </a:t>
            </a:r>
            <a:r>
              <a:rPr lang="en-US" sz="2400" dirty="0" err="1"/>
              <a:t>Merkle</a:t>
            </a:r>
            <a:r>
              <a:rPr lang="en-US" sz="2400" dirty="0"/>
              <a:t> tree, every node has a hash value. </a:t>
            </a:r>
          </a:p>
          <a:p>
            <a:r>
              <a:rPr lang="en-US" sz="2400" dirty="0"/>
              <a:t>Each node’s hash is decided by the sha3 hash value of its contents. </a:t>
            </a:r>
          </a:p>
          <a:p>
            <a:r>
              <a:rPr lang="en-US" sz="2400" dirty="0"/>
              <a:t>This hash is also used as the key that refers to the node. </a:t>
            </a:r>
          </a:p>
          <a:p>
            <a:r>
              <a:rPr lang="en-US" sz="2400" dirty="0"/>
              <a:t>Go-</a:t>
            </a:r>
            <a:r>
              <a:rPr lang="en-US" sz="2400" dirty="0" err="1"/>
              <a:t>ethereum</a:t>
            </a:r>
            <a:r>
              <a:rPr lang="en-US" sz="2400" dirty="0"/>
              <a:t> uses </a:t>
            </a:r>
            <a:r>
              <a:rPr lang="en-US" sz="2400" dirty="0" err="1"/>
              <a:t>levelDB</a:t>
            </a:r>
            <a:r>
              <a:rPr lang="en-US" sz="2400" dirty="0"/>
              <a:t>, and parity uses </a:t>
            </a:r>
            <a:r>
              <a:rPr lang="en-US" sz="2400" dirty="0" err="1"/>
              <a:t>rocksDB</a:t>
            </a:r>
            <a:r>
              <a:rPr lang="en-US" sz="2400" dirty="0"/>
              <a:t> to store states. </a:t>
            </a:r>
          </a:p>
          <a:p>
            <a:pPr lvl="1"/>
            <a:r>
              <a:rPr lang="en-US" sz="2400" dirty="0"/>
              <a:t>They are key-value storages.</a:t>
            </a:r>
          </a:p>
          <a:p>
            <a:pPr lvl="1"/>
            <a:r>
              <a:rPr lang="en-US" sz="2400" dirty="0"/>
              <a:t> Keys and values saved in the storage are not the key-values of the </a:t>
            </a:r>
            <a:r>
              <a:rPr lang="en-US" sz="2400" dirty="0" err="1"/>
              <a:t>Ethereum</a:t>
            </a:r>
            <a:r>
              <a:rPr lang="en-US" sz="2400" dirty="0"/>
              <a:t> state. </a:t>
            </a:r>
          </a:p>
          <a:p>
            <a:pPr lvl="1"/>
            <a:r>
              <a:rPr lang="en-US" sz="2400" dirty="0"/>
              <a:t>The value that is stored in the storage is the content of MPT node while the key is the hash of this node.</a:t>
            </a:r>
          </a:p>
        </p:txBody>
      </p:sp>
    </p:spTree>
    <p:extLst>
      <p:ext uri="{BB962C8B-B14F-4D97-AF65-F5344CB8AC3E}">
        <p14:creationId xmlns:p14="http://schemas.microsoft.com/office/powerpoint/2010/main" val="358624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761" y="231181"/>
            <a:ext cx="8911687" cy="1280890"/>
          </a:xfrm>
        </p:spPr>
        <p:txBody>
          <a:bodyPr/>
          <a:lstStyle/>
          <a:p>
            <a:r>
              <a:rPr lang="en-US" b="1" dirty="0"/>
              <a:t>Block ciphers</a:t>
            </a:r>
            <a:endParaRPr lang="en-US" dirty="0"/>
          </a:p>
        </p:txBody>
      </p:sp>
      <p:sp>
        <p:nvSpPr>
          <p:cNvPr id="3" name="Content Placeholder 2"/>
          <p:cNvSpPr>
            <a:spLocks noGrp="1"/>
          </p:cNvSpPr>
          <p:nvPr>
            <p:ph idx="1"/>
          </p:nvPr>
        </p:nvSpPr>
        <p:spPr>
          <a:xfrm>
            <a:off x="1546922" y="1011716"/>
            <a:ext cx="8915400" cy="3777622"/>
          </a:xfrm>
        </p:spPr>
        <p:txBody>
          <a:bodyPr>
            <a:normAutofit/>
          </a:bodyPr>
          <a:lstStyle/>
          <a:p>
            <a:r>
              <a:rPr lang="en-US" sz="2400" dirty="0"/>
              <a:t>Encryption algorithms that break up a text to be encrypted (plain text) into blocks of fixed length </a:t>
            </a:r>
          </a:p>
          <a:p>
            <a:r>
              <a:rPr lang="en-US" sz="2400" dirty="0"/>
              <a:t>Apply encryption block by block. </a:t>
            </a:r>
          </a:p>
          <a:p>
            <a:r>
              <a:rPr lang="en-US" sz="2400" dirty="0"/>
              <a:t>Block ciphers are usually built using a design strategy known as </a:t>
            </a:r>
            <a:r>
              <a:rPr lang="en-US" sz="2400" dirty="0" err="1"/>
              <a:t>Fiestel</a:t>
            </a:r>
            <a:r>
              <a:rPr lang="en-US" sz="2400" dirty="0"/>
              <a:t> cipher. </a:t>
            </a:r>
          </a:p>
        </p:txBody>
      </p:sp>
      <p:pic>
        <p:nvPicPr>
          <p:cNvPr id="4" name="Picture 3"/>
          <p:cNvPicPr>
            <a:picLocks noChangeAspect="1"/>
          </p:cNvPicPr>
          <p:nvPr/>
        </p:nvPicPr>
        <p:blipFill>
          <a:blip r:embed="rId2"/>
          <a:stretch>
            <a:fillRect/>
          </a:stretch>
        </p:blipFill>
        <p:spPr>
          <a:xfrm>
            <a:off x="4014775" y="3457118"/>
            <a:ext cx="3979694" cy="3330323"/>
          </a:xfrm>
          <a:prstGeom prst="rect">
            <a:avLst/>
          </a:prstGeom>
        </p:spPr>
      </p:pic>
    </p:spTree>
    <p:extLst>
      <p:ext uri="{BB962C8B-B14F-4D97-AF65-F5344CB8AC3E}">
        <p14:creationId xmlns:p14="http://schemas.microsoft.com/office/powerpoint/2010/main" val="27085540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ko-KR">
                <a:ea typeface="Gulim" pitchFamily="34" charset="-127"/>
              </a:rPr>
              <a:t>Hash Tables</a:t>
            </a:r>
          </a:p>
        </p:txBody>
      </p:sp>
      <p:sp>
        <p:nvSpPr>
          <p:cNvPr id="10243" name="Rectangle 3"/>
          <p:cNvSpPr>
            <a:spLocks noGrp="1" noChangeArrowheads="1"/>
          </p:cNvSpPr>
          <p:nvPr>
            <p:ph type="body" sz="half" idx="1"/>
          </p:nvPr>
        </p:nvSpPr>
        <p:spPr>
          <a:xfrm>
            <a:off x="2135188" y="1981200"/>
            <a:ext cx="3884612" cy="4400550"/>
          </a:xfrm>
        </p:spPr>
        <p:txBody>
          <a:bodyPr>
            <a:normAutofit lnSpcReduction="10000"/>
          </a:bodyPr>
          <a:lstStyle/>
          <a:p>
            <a:pPr eaLnBrk="1" hangingPunct="1"/>
            <a:r>
              <a:rPr lang="en-US" altLang="ko-KR" sz="2400" dirty="0">
                <a:ea typeface="Gulim" pitchFamily="34" charset="-127"/>
              </a:rPr>
              <a:t>Store arbitrary keys and satellite data (value)</a:t>
            </a:r>
          </a:p>
          <a:p>
            <a:pPr lvl="1" eaLnBrk="1" hangingPunct="1"/>
            <a:r>
              <a:rPr lang="en-US" altLang="ko-KR" sz="2000" dirty="0">
                <a:ea typeface="Gulim" pitchFamily="34" charset="-127"/>
              </a:rPr>
              <a:t>put(</a:t>
            </a:r>
            <a:r>
              <a:rPr lang="en-US" altLang="ko-KR" sz="2000" dirty="0" err="1">
                <a:ea typeface="Gulim" pitchFamily="34" charset="-127"/>
              </a:rPr>
              <a:t>key,value</a:t>
            </a:r>
            <a:r>
              <a:rPr lang="en-US" altLang="ko-KR" sz="2000" dirty="0">
                <a:ea typeface="Gulim" pitchFamily="34" charset="-127"/>
              </a:rPr>
              <a:t>)</a:t>
            </a:r>
          </a:p>
          <a:p>
            <a:pPr lvl="1" eaLnBrk="1" hangingPunct="1"/>
            <a:r>
              <a:rPr lang="en-US" altLang="ko-KR" sz="2000" dirty="0">
                <a:ea typeface="Gulim" pitchFamily="34" charset="-127"/>
              </a:rPr>
              <a:t>value = get(key)</a:t>
            </a:r>
          </a:p>
          <a:p>
            <a:pPr eaLnBrk="1" hangingPunct="1"/>
            <a:r>
              <a:rPr lang="en-US" altLang="ko-KR" sz="2400" dirty="0">
                <a:ea typeface="Gulim" pitchFamily="34" charset="-127"/>
              </a:rPr>
              <a:t>Lookup must be fast</a:t>
            </a:r>
          </a:p>
          <a:p>
            <a:pPr lvl="1" eaLnBrk="1" hangingPunct="1"/>
            <a:r>
              <a:rPr lang="en-US" altLang="ko-KR" sz="2000" dirty="0">
                <a:ea typeface="Gulim" pitchFamily="34" charset="-127"/>
              </a:rPr>
              <a:t>Calculate hash function h() on key that returns a storage cell</a:t>
            </a:r>
          </a:p>
          <a:p>
            <a:pPr lvl="1" eaLnBrk="1" hangingPunct="1"/>
            <a:r>
              <a:rPr lang="en-US" altLang="ko-KR" sz="2000" dirty="0">
                <a:ea typeface="Gulim" pitchFamily="34" charset="-127"/>
              </a:rPr>
              <a:t>Chained hash table: Store key (and optional value) there</a:t>
            </a:r>
            <a:endParaRPr lang="ko-KR" altLang="en-US" sz="2000" dirty="0">
              <a:ea typeface="Gulim" pitchFamily="34" charset="-127"/>
            </a:endParaRPr>
          </a:p>
        </p:txBody>
      </p:sp>
      <p:pic>
        <p:nvPicPr>
          <p:cNvPr id="102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19850" y="1916114"/>
            <a:ext cx="3879850" cy="4249737"/>
          </a:xfrm>
          <a:noFill/>
        </p:spPr>
      </p:pic>
    </p:spTree>
    <p:extLst>
      <p:ext uri="{BB962C8B-B14F-4D97-AF65-F5344CB8AC3E}">
        <p14:creationId xmlns:p14="http://schemas.microsoft.com/office/powerpoint/2010/main" val="5876584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982" y="362853"/>
            <a:ext cx="8911687" cy="1280890"/>
          </a:xfrm>
        </p:spPr>
        <p:txBody>
          <a:bodyPr/>
          <a:lstStyle/>
          <a:p>
            <a:r>
              <a:rPr lang="en-US" b="1" dirty="0"/>
              <a:t>Distributed hash tables (DHTs)</a:t>
            </a:r>
            <a:endParaRPr lang="en-US" dirty="0"/>
          </a:p>
        </p:txBody>
      </p:sp>
      <p:sp>
        <p:nvSpPr>
          <p:cNvPr id="3" name="Content Placeholder 2"/>
          <p:cNvSpPr>
            <a:spLocks noGrp="1"/>
          </p:cNvSpPr>
          <p:nvPr>
            <p:ph idx="1"/>
          </p:nvPr>
        </p:nvSpPr>
        <p:spPr/>
        <p:txBody>
          <a:bodyPr>
            <a:noAutofit/>
          </a:bodyPr>
          <a:lstStyle/>
          <a:p>
            <a:r>
              <a:rPr lang="en-US" sz="2400" dirty="0"/>
              <a:t>A hash table is a data structure that is used to map keys to values. </a:t>
            </a:r>
          </a:p>
          <a:p>
            <a:r>
              <a:rPr lang="en-US" sz="2400" dirty="0"/>
              <a:t>Internally, a hash function is used to calculate an index into an array of buckets, from which the required value can be found. </a:t>
            </a:r>
          </a:p>
          <a:p>
            <a:r>
              <a:rPr lang="en-US" sz="2400" dirty="0"/>
              <a:t>Buckets have records stored in them using a hash key and are organized in a particular order.</a:t>
            </a:r>
          </a:p>
          <a:p>
            <a:r>
              <a:rPr lang="en-US" sz="2400" dirty="0"/>
              <a:t>Distributed hash table as a  data structure where data is spread across various nodes and nodes are equivalent to buckets in a peer-to-peer to network.</a:t>
            </a:r>
          </a:p>
        </p:txBody>
      </p:sp>
    </p:spTree>
    <p:extLst>
      <p:ext uri="{BB962C8B-B14F-4D97-AF65-F5344CB8AC3E}">
        <p14:creationId xmlns:p14="http://schemas.microsoft.com/office/powerpoint/2010/main" val="28789294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Helvetica" panose="020B0604020202020204" pitchFamily="34" charset="0"/>
              </a:rPr>
              <a:t>What is a DHT?</a:t>
            </a:r>
          </a:p>
        </p:txBody>
      </p:sp>
      <p:sp>
        <p:nvSpPr>
          <p:cNvPr id="46083" name="Rectangle 3"/>
          <p:cNvSpPr>
            <a:spLocks noGrp="1" noChangeArrowheads="1"/>
          </p:cNvSpPr>
          <p:nvPr>
            <p:ph type="body" idx="1"/>
          </p:nvPr>
        </p:nvSpPr>
        <p:spPr>
          <a:xfrm>
            <a:off x="2209800" y="1981200"/>
            <a:ext cx="8001000" cy="4114800"/>
          </a:xfrm>
        </p:spPr>
        <p:txBody>
          <a:bodyPr>
            <a:normAutofit fontScale="92500" lnSpcReduction="10000"/>
          </a:bodyPr>
          <a:lstStyle/>
          <a:p>
            <a:pPr>
              <a:lnSpc>
                <a:spcPct val="90000"/>
              </a:lnSpc>
            </a:pPr>
            <a:r>
              <a:rPr lang="en-US" altLang="en-US" sz="2400">
                <a:latin typeface="Helvetica" panose="020B0604020202020204" pitchFamily="34" charset="0"/>
              </a:rPr>
              <a:t>Hash Table</a:t>
            </a:r>
          </a:p>
          <a:p>
            <a:pPr lvl="1">
              <a:lnSpc>
                <a:spcPct val="90000"/>
              </a:lnSpc>
            </a:pPr>
            <a:r>
              <a:rPr lang="en-US" altLang="en-US" sz="2400">
                <a:latin typeface="Helvetica" panose="020B0604020202020204" pitchFamily="34" charset="0"/>
              </a:rPr>
              <a:t>data structure that maps “keys” to “values”</a:t>
            </a:r>
          </a:p>
          <a:p>
            <a:pPr lvl="1">
              <a:lnSpc>
                <a:spcPct val="90000"/>
              </a:lnSpc>
            </a:pPr>
            <a:r>
              <a:rPr lang="en-US" altLang="en-US" sz="2400">
                <a:latin typeface="Helvetica" panose="020B0604020202020204" pitchFamily="34" charset="0"/>
              </a:rPr>
              <a:t>essential building block in software systems</a:t>
            </a:r>
          </a:p>
          <a:p>
            <a:pPr>
              <a:lnSpc>
                <a:spcPct val="90000"/>
              </a:lnSpc>
            </a:pPr>
            <a:endParaRPr lang="en-US" altLang="en-US" sz="2400">
              <a:latin typeface="Helvetica" panose="020B0604020202020204" pitchFamily="34" charset="0"/>
            </a:endParaRPr>
          </a:p>
          <a:p>
            <a:pPr>
              <a:lnSpc>
                <a:spcPct val="90000"/>
              </a:lnSpc>
            </a:pPr>
            <a:r>
              <a:rPr lang="en-US" altLang="en-US" sz="2400">
                <a:latin typeface="Helvetica" panose="020B0604020202020204" pitchFamily="34" charset="0"/>
              </a:rPr>
              <a:t>Distributed Hash Table (DHT) </a:t>
            </a:r>
          </a:p>
          <a:p>
            <a:pPr lvl="1">
              <a:lnSpc>
                <a:spcPct val="90000"/>
              </a:lnSpc>
            </a:pPr>
            <a:r>
              <a:rPr lang="en-US" altLang="en-US" sz="2400">
                <a:latin typeface="Helvetica" panose="020B0604020202020204" pitchFamily="34" charset="0"/>
              </a:rPr>
              <a:t>similar, but spread across many hosts</a:t>
            </a:r>
          </a:p>
          <a:p>
            <a:pPr lvl="1">
              <a:lnSpc>
                <a:spcPct val="90000"/>
              </a:lnSpc>
            </a:pPr>
            <a:endParaRPr lang="en-US" altLang="en-US" sz="2400">
              <a:latin typeface="Helvetica" panose="020B0604020202020204" pitchFamily="34" charset="0"/>
            </a:endParaRPr>
          </a:p>
          <a:p>
            <a:pPr>
              <a:lnSpc>
                <a:spcPct val="90000"/>
              </a:lnSpc>
            </a:pPr>
            <a:r>
              <a:rPr lang="en-US" altLang="en-US" sz="2400">
                <a:latin typeface="Helvetica" panose="020B0604020202020204" pitchFamily="34" charset="0"/>
              </a:rPr>
              <a:t>Interface </a:t>
            </a:r>
          </a:p>
          <a:p>
            <a:pPr lvl="1">
              <a:lnSpc>
                <a:spcPct val="90000"/>
              </a:lnSpc>
            </a:pPr>
            <a:r>
              <a:rPr lang="en-US" altLang="en-US" sz="2400">
                <a:latin typeface="Helvetica" panose="020B0604020202020204" pitchFamily="34" charset="0"/>
              </a:rPr>
              <a:t>insert(key, value)</a:t>
            </a:r>
          </a:p>
          <a:p>
            <a:pPr lvl="1">
              <a:lnSpc>
                <a:spcPct val="90000"/>
              </a:lnSpc>
            </a:pPr>
            <a:r>
              <a:rPr lang="en-US" altLang="en-US" sz="2400">
                <a:latin typeface="Helvetica" panose="020B0604020202020204" pitchFamily="34" charset="0"/>
              </a:rPr>
              <a:t>lookup(key)</a:t>
            </a:r>
          </a:p>
        </p:txBody>
      </p:sp>
    </p:spTree>
    <p:extLst>
      <p:ext uri="{BB962C8B-B14F-4D97-AF65-F5344CB8AC3E}">
        <p14:creationId xmlns:p14="http://schemas.microsoft.com/office/powerpoint/2010/main" val="21002298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06024" y="871528"/>
            <a:ext cx="9898588" cy="4510370"/>
          </a:xfrm>
          <a:prstGeom prst="rect">
            <a:avLst/>
          </a:prstGeom>
        </p:spPr>
      </p:pic>
    </p:spTree>
    <p:extLst>
      <p:ext uri="{BB962C8B-B14F-4D97-AF65-F5344CB8AC3E}">
        <p14:creationId xmlns:p14="http://schemas.microsoft.com/office/powerpoint/2010/main" val="1155342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hash tables (DHTs)</a:t>
            </a:r>
            <a:endParaRPr lang="en-US" dirty="0"/>
          </a:p>
        </p:txBody>
      </p:sp>
      <p:sp>
        <p:nvSpPr>
          <p:cNvPr id="3" name="Content Placeholder 2"/>
          <p:cNvSpPr>
            <a:spLocks noGrp="1"/>
          </p:cNvSpPr>
          <p:nvPr>
            <p:ph idx="1"/>
          </p:nvPr>
        </p:nvSpPr>
        <p:spPr/>
        <p:txBody>
          <a:bodyPr>
            <a:noAutofit/>
          </a:bodyPr>
          <a:lstStyle/>
          <a:p>
            <a:r>
              <a:rPr lang="en-US" sz="2400" dirty="0"/>
              <a:t>Data is passed through a hash function, which results in generating a compact key. </a:t>
            </a:r>
          </a:p>
          <a:p>
            <a:r>
              <a:rPr lang="en-US" sz="2400" dirty="0"/>
              <a:t>This key is then linked with the data (values) on the peer-to-peer network. </a:t>
            </a:r>
          </a:p>
          <a:p>
            <a:r>
              <a:rPr lang="en-US" sz="2400" dirty="0"/>
              <a:t>When users on the network request the data (via the filename), the filename can be hashed again to produce the same key </a:t>
            </a:r>
          </a:p>
          <a:p>
            <a:pPr lvl="1"/>
            <a:r>
              <a:rPr lang="en-US" sz="2400" dirty="0"/>
              <a:t>any node on the network can then be requested to find the corresponding data.</a:t>
            </a:r>
          </a:p>
          <a:p>
            <a:r>
              <a:rPr lang="en-US" sz="2400" dirty="0"/>
              <a:t>DHTs provides decentralization, fault tolerance, and scalability:</a:t>
            </a:r>
          </a:p>
        </p:txBody>
      </p:sp>
    </p:spTree>
    <p:extLst>
      <p:ext uri="{BB962C8B-B14F-4D97-AF65-F5344CB8AC3E}">
        <p14:creationId xmlns:p14="http://schemas.microsoft.com/office/powerpoint/2010/main" val="2187930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Helvetica" panose="020B0604020202020204" pitchFamily="34" charset="0"/>
              </a:rPr>
              <a:t>How do DHTs work?</a:t>
            </a:r>
          </a:p>
        </p:txBody>
      </p:sp>
      <p:sp>
        <p:nvSpPr>
          <p:cNvPr id="48131" name="Rectangle 3"/>
          <p:cNvSpPr>
            <a:spLocks noGrp="1" noChangeArrowheads="1"/>
          </p:cNvSpPr>
          <p:nvPr>
            <p:ph type="body" idx="1"/>
          </p:nvPr>
        </p:nvSpPr>
        <p:spPr>
          <a:xfrm>
            <a:off x="2514600" y="1981200"/>
            <a:ext cx="7391400" cy="4114800"/>
          </a:xfrm>
        </p:spPr>
        <p:txBody>
          <a:bodyPr/>
          <a:lstStyle/>
          <a:p>
            <a:pPr>
              <a:buFontTx/>
              <a:buNone/>
            </a:pPr>
            <a:endParaRPr lang="en-US" altLang="en-US" sz="2600">
              <a:latin typeface="Helvetica" panose="020B0604020202020204" pitchFamily="34" charset="0"/>
            </a:endParaRPr>
          </a:p>
          <a:p>
            <a:pPr>
              <a:buFontTx/>
              <a:buNone/>
            </a:pPr>
            <a:r>
              <a:rPr lang="en-US" altLang="en-US" sz="2600">
                <a:latin typeface="Helvetica" panose="020B0604020202020204" pitchFamily="34" charset="0"/>
              </a:rPr>
              <a:t>Every DHT node supports a single operation:</a:t>
            </a:r>
          </a:p>
          <a:p>
            <a:pPr>
              <a:buFontTx/>
              <a:buNone/>
            </a:pPr>
            <a:endParaRPr lang="en-US" altLang="en-US" sz="2600">
              <a:latin typeface="Helvetica" panose="020B0604020202020204" pitchFamily="34" charset="0"/>
            </a:endParaRPr>
          </a:p>
          <a:p>
            <a:pPr lvl="1"/>
            <a:r>
              <a:rPr lang="en-US" altLang="en-US" sz="2600">
                <a:latin typeface="Helvetica" panose="020B0604020202020204" pitchFamily="34" charset="0"/>
              </a:rPr>
              <a:t>Given </a:t>
            </a:r>
            <a:r>
              <a:rPr lang="en-US" altLang="en-US" sz="2600" i="1">
                <a:latin typeface="Helvetica" panose="020B0604020202020204" pitchFamily="34" charset="0"/>
              </a:rPr>
              <a:t>key </a:t>
            </a:r>
            <a:r>
              <a:rPr lang="en-US" altLang="en-US" sz="2600">
                <a:latin typeface="Helvetica" panose="020B0604020202020204" pitchFamily="34" charset="0"/>
              </a:rPr>
              <a:t>as input; route messages to node holding </a:t>
            </a:r>
            <a:r>
              <a:rPr lang="en-US" altLang="en-US" sz="2600" i="1">
                <a:latin typeface="Helvetica" panose="020B0604020202020204" pitchFamily="34" charset="0"/>
              </a:rPr>
              <a:t>key</a:t>
            </a:r>
          </a:p>
          <a:p>
            <a:pPr lvl="2"/>
            <a:r>
              <a:rPr lang="en-US" altLang="en-US" sz="2200">
                <a:latin typeface="Helvetica" panose="020B0604020202020204" pitchFamily="34" charset="0"/>
              </a:rPr>
              <a:t>DHTs are </a:t>
            </a:r>
            <a:r>
              <a:rPr lang="en-US" altLang="en-US" sz="2200" i="1">
                <a:latin typeface="Helvetica" panose="020B0604020202020204" pitchFamily="34" charset="0"/>
              </a:rPr>
              <a:t>content-addressable</a:t>
            </a:r>
          </a:p>
          <a:p>
            <a:endParaRPr lang="en-US" altLang="en-US" sz="2600">
              <a:latin typeface="Helvetica" panose="020B0604020202020204" pitchFamily="34" charset="0"/>
            </a:endParaRPr>
          </a:p>
        </p:txBody>
      </p:sp>
    </p:spTree>
    <p:extLst>
      <p:ext uri="{BB962C8B-B14F-4D97-AF65-F5344CB8AC3E}">
        <p14:creationId xmlns:p14="http://schemas.microsoft.com/office/powerpoint/2010/main" val="11304476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6629401" y="5029200"/>
            <a:ext cx="468313" cy="609600"/>
            <a:chOff x="240" y="1392"/>
            <a:chExt cx="295" cy="384"/>
          </a:xfrm>
        </p:grpSpPr>
        <p:grpSp>
          <p:nvGrpSpPr>
            <p:cNvPr id="11267" name="Group 3"/>
            <p:cNvGrpSpPr>
              <a:grpSpLocks/>
            </p:cNvGrpSpPr>
            <p:nvPr/>
          </p:nvGrpSpPr>
          <p:grpSpPr bwMode="auto">
            <a:xfrm>
              <a:off x="282" y="1530"/>
              <a:ext cx="198" cy="246"/>
              <a:chOff x="282" y="1530"/>
              <a:chExt cx="252" cy="300"/>
            </a:xfrm>
          </p:grpSpPr>
          <p:sp>
            <p:nvSpPr>
              <p:cNvPr id="11268"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269" name="AutoShape 5"/>
              <p:cNvCxnSpPr>
                <a:cxnSpLocks noChangeShapeType="1"/>
                <a:stCxn id="11268" idx="0"/>
                <a:endCxn id="1126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0" name="AutoShape 6"/>
              <p:cNvCxnSpPr>
                <a:cxnSpLocks noChangeShapeType="1"/>
                <a:stCxn id="11268" idx="1"/>
                <a:endCxn id="1126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1"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75"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1276"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7"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8"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9"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0"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1"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2"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3"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4"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5" name="Picture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6"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287" name="Group 23"/>
          <p:cNvGrpSpPr>
            <a:grpSpLocks/>
          </p:cNvGrpSpPr>
          <p:nvPr/>
        </p:nvGrpSpPr>
        <p:grpSpPr bwMode="auto">
          <a:xfrm>
            <a:off x="2819401" y="2438400"/>
            <a:ext cx="468313" cy="609600"/>
            <a:chOff x="240" y="1392"/>
            <a:chExt cx="295" cy="384"/>
          </a:xfrm>
        </p:grpSpPr>
        <p:grpSp>
          <p:nvGrpSpPr>
            <p:cNvPr id="11288" name="Group 24"/>
            <p:cNvGrpSpPr>
              <a:grpSpLocks/>
            </p:cNvGrpSpPr>
            <p:nvPr/>
          </p:nvGrpSpPr>
          <p:grpSpPr bwMode="auto">
            <a:xfrm>
              <a:off x="282" y="1530"/>
              <a:ext cx="198" cy="246"/>
              <a:chOff x="282" y="1530"/>
              <a:chExt cx="252" cy="300"/>
            </a:xfrm>
          </p:grpSpPr>
          <p:sp>
            <p:nvSpPr>
              <p:cNvPr id="11289" name="Rectangle 2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290" name="AutoShape 26"/>
              <p:cNvCxnSpPr>
                <a:cxnSpLocks noChangeShapeType="1"/>
                <a:stCxn id="11289" idx="0"/>
                <a:endCxn id="1128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27"/>
              <p:cNvCxnSpPr>
                <a:cxnSpLocks noChangeShapeType="1"/>
                <a:stCxn id="11289" idx="1"/>
                <a:endCxn id="1128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92" name="Line 2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Line 2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Line 3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Line 3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96" name="Text Box 3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297" name="Group 33"/>
          <p:cNvGrpSpPr>
            <a:grpSpLocks/>
          </p:cNvGrpSpPr>
          <p:nvPr/>
        </p:nvGrpSpPr>
        <p:grpSpPr bwMode="auto">
          <a:xfrm>
            <a:off x="4953001" y="1752600"/>
            <a:ext cx="468313" cy="609600"/>
            <a:chOff x="240" y="1392"/>
            <a:chExt cx="295" cy="384"/>
          </a:xfrm>
        </p:grpSpPr>
        <p:grpSp>
          <p:nvGrpSpPr>
            <p:cNvPr id="11298" name="Group 34"/>
            <p:cNvGrpSpPr>
              <a:grpSpLocks/>
            </p:cNvGrpSpPr>
            <p:nvPr/>
          </p:nvGrpSpPr>
          <p:grpSpPr bwMode="auto">
            <a:xfrm>
              <a:off x="282" y="1530"/>
              <a:ext cx="198" cy="246"/>
              <a:chOff x="282" y="1530"/>
              <a:chExt cx="252" cy="300"/>
            </a:xfrm>
          </p:grpSpPr>
          <p:sp>
            <p:nvSpPr>
              <p:cNvPr id="11299" name="Rectangle 3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00" name="AutoShape 36"/>
              <p:cNvCxnSpPr>
                <a:cxnSpLocks noChangeShapeType="1"/>
                <a:stCxn id="11299" idx="0"/>
                <a:endCxn id="1129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01" name="AutoShape 37"/>
              <p:cNvCxnSpPr>
                <a:cxnSpLocks noChangeShapeType="1"/>
                <a:stCxn id="11299" idx="1"/>
                <a:endCxn id="1129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02" name="Line 3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3" name="Line 3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4" name="Line 4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 name="Line 4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06" name="Text Box 4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07" name="Group 43"/>
          <p:cNvGrpSpPr>
            <a:grpSpLocks/>
          </p:cNvGrpSpPr>
          <p:nvPr/>
        </p:nvGrpSpPr>
        <p:grpSpPr bwMode="auto">
          <a:xfrm>
            <a:off x="7010401" y="2667000"/>
            <a:ext cx="468313" cy="609600"/>
            <a:chOff x="240" y="1392"/>
            <a:chExt cx="295" cy="384"/>
          </a:xfrm>
        </p:grpSpPr>
        <p:grpSp>
          <p:nvGrpSpPr>
            <p:cNvPr id="11308" name="Group 44"/>
            <p:cNvGrpSpPr>
              <a:grpSpLocks/>
            </p:cNvGrpSpPr>
            <p:nvPr/>
          </p:nvGrpSpPr>
          <p:grpSpPr bwMode="auto">
            <a:xfrm>
              <a:off x="282" y="1530"/>
              <a:ext cx="198" cy="246"/>
              <a:chOff x="282" y="1530"/>
              <a:chExt cx="252" cy="300"/>
            </a:xfrm>
          </p:grpSpPr>
          <p:sp>
            <p:nvSpPr>
              <p:cNvPr id="11309" name="Rectangle 4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10" name="AutoShape 46"/>
              <p:cNvCxnSpPr>
                <a:cxnSpLocks noChangeShapeType="1"/>
                <a:stCxn id="11309" idx="0"/>
                <a:endCxn id="1130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11" name="AutoShape 47"/>
              <p:cNvCxnSpPr>
                <a:cxnSpLocks noChangeShapeType="1"/>
                <a:stCxn id="11309" idx="1"/>
                <a:endCxn id="1130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12" name="Line 4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 name="Line 4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 name="Line 5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5" name="Line 5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16" name="Text Box 5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17" name="Group 53"/>
          <p:cNvGrpSpPr>
            <a:grpSpLocks/>
          </p:cNvGrpSpPr>
          <p:nvPr/>
        </p:nvGrpSpPr>
        <p:grpSpPr bwMode="auto">
          <a:xfrm>
            <a:off x="8915401" y="3581400"/>
            <a:ext cx="468313" cy="609600"/>
            <a:chOff x="240" y="1392"/>
            <a:chExt cx="295" cy="384"/>
          </a:xfrm>
        </p:grpSpPr>
        <p:grpSp>
          <p:nvGrpSpPr>
            <p:cNvPr id="11318" name="Group 54"/>
            <p:cNvGrpSpPr>
              <a:grpSpLocks/>
            </p:cNvGrpSpPr>
            <p:nvPr/>
          </p:nvGrpSpPr>
          <p:grpSpPr bwMode="auto">
            <a:xfrm>
              <a:off x="282" y="1530"/>
              <a:ext cx="198" cy="246"/>
              <a:chOff x="282" y="1530"/>
              <a:chExt cx="252" cy="300"/>
            </a:xfrm>
          </p:grpSpPr>
          <p:sp>
            <p:nvSpPr>
              <p:cNvPr id="11319" name="Rectangle 5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20" name="AutoShape 56"/>
              <p:cNvCxnSpPr>
                <a:cxnSpLocks noChangeShapeType="1"/>
                <a:stCxn id="11319" idx="0"/>
                <a:endCxn id="1131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21" name="AutoShape 57"/>
              <p:cNvCxnSpPr>
                <a:cxnSpLocks noChangeShapeType="1"/>
                <a:stCxn id="11319" idx="1"/>
                <a:endCxn id="1131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22" name="Line 5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Line 5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Line 6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Line 6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26" name="Text Box 6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27" name="Group 63"/>
          <p:cNvGrpSpPr>
            <a:grpSpLocks/>
          </p:cNvGrpSpPr>
          <p:nvPr/>
        </p:nvGrpSpPr>
        <p:grpSpPr bwMode="auto">
          <a:xfrm>
            <a:off x="8305801" y="1905000"/>
            <a:ext cx="468313" cy="609600"/>
            <a:chOff x="240" y="1392"/>
            <a:chExt cx="295" cy="384"/>
          </a:xfrm>
        </p:grpSpPr>
        <p:grpSp>
          <p:nvGrpSpPr>
            <p:cNvPr id="11328" name="Group 64"/>
            <p:cNvGrpSpPr>
              <a:grpSpLocks/>
            </p:cNvGrpSpPr>
            <p:nvPr/>
          </p:nvGrpSpPr>
          <p:grpSpPr bwMode="auto">
            <a:xfrm>
              <a:off x="282" y="1530"/>
              <a:ext cx="198" cy="246"/>
              <a:chOff x="282" y="1530"/>
              <a:chExt cx="252" cy="300"/>
            </a:xfrm>
          </p:grpSpPr>
          <p:sp>
            <p:nvSpPr>
              <p:cNvPr id="11329" name="Rectangle 6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30" name="AutoShape 66"/>
              <p:cNvCxnSpPr>
                <a:cxnSpLocks noChangeShapeType="1"/>
                <a:stCxn id="11329" idx="0"/>
                <a:endCxn id="1132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31" name="AutoShape 67"/>
              <p:cNvCxnSpPr>
                <a:cxnSpLocks noChangeShapeType="1"/>
                <a:stCxn id="11329" idx="1"/>
                <a:endCxn id="1132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32" name="Line 6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3" name="Line 6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Line 7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Line 7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36" name="Text Box 7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37" name="Group 73"/>
          <p:cNvGrpSpPr>
            <a:grpSpLocks/>
          </p:cNvGrpSpPr>
          <p:nvPr/>
        </p:nvGrpSpPr>
        <p:grpSpPr bwMode="auto">
          <a:xfrm>
            <a:off x="4038601" y="5257801"/>
            <a:ext cx="468313" cy="619125"/>
            <a:chOff x="1584" y="3552"/>
            <a:chExt cx="295" cy="390"/>
          </a:xfrm>
        </p:grpSpPr>
        <p:grpSp>
          <p:nvGrpSpPr>
            <p:cNvPr id="11338" name="Group 74"/>
            <p:cNvGrpSpPr>
              <a:grpSpLocks/>
            </p:cNvGrpSpPr>
            <p:nvPr/>
          </p:nvGrpSpPr>
          <p:grpSpPr bwMode="auto">
            <a:xfrm>
              <a:off x="1632" y="3696"/>
              <a:ext cx="198" cy="246"/>
              <a:chOff x="282" y="1530"/>
              <a:chExt cx="252" cy="300"/>
            </a:xfrm>
          </p:grpSpPr>
          <p:sp>
            <p:nvSpPr>
              <p:cNvPr id="11339" name="Rectangle 7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40" name="AutoShape 76"/>
              <p:cNvCxnSpPr>
                <a:cxnSpLocks noChangeShapeType="1"/>
                <a:stCxn id="11339" idx="0"/>
                <a:endCxn id="1133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41" name="AutoShape 77"/>
              <p:cNvCxnSpPr>
                <a:cxnSpLocks noChangeShapeType="1"/>
                <a:stCxn id="11339" idx="1"/>
                <a:endCxn id="1133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42" name="Line 7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Line 7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4" name="Line 8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5" name="Line 8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46" name="Text Box 82"/>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1347" name="Group 83"/>
          <p:cNvGrpSpPr>
            <a:grpSpLocks/>
          </p:cNvGrpSpPr>
          <p:nvPr/>
        </p:nvGrpSpPr>
        <p:grpSpPr bwMode="auto">
          <a:xfrm>
            <a:off x="8991601" y="4876800"/>
            <a:ext cx="468313" cy="609600"/>
            <a:chOff x="240" y="1392"/>
            <a:chExt cx="295" cy="384"/>
          </a:xfrm>
        </p:grpSpPr>
        <p:grpSp>
          <p:nvGrpSpPr>
            <p:cNvPr id="11348" name="Group 84"/>
            <p:cNvGrpSpPr>
              <a:grpSpLocks/>
            </p:cNvGrpSpPr>
            <p:nvPr/>
          </p:nvGrpSpPr>
          <p:grpSpPr bwMode="auto">
            <a:xfrm>
              <a:off x="282" y="1530"/>
              <a:ext cx="198" cy="246"/>
              <a:chOff x="282" y="1530"/>
              <a:chExt cx="252" cy="300"/>
            </a:xfrm>
          </p:grpSpPr>
          <p:sp>
            <p:nvSpPr>
              <p:cNvPr id="11349" name="Rectangle 8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50" name="AutoShape 86"/>
              <p:cNvCxnSpPr>
                <a:cxnSpLocks noChangeShapeType="1"/>
                <a:stCxn id="11349" idx="0"/>
                <a:endCxn id="1134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51" name="AutoShape 87"/>
              <p:cNvCxnSpPr>
                <a:cxnSpLocks noChangeShapeType="1"/>
                <a:stCxn id="11349" idx="1"/>
                <a:endCxn id="1134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52" name="Line 8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Line 8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4" name="Line 9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5" name="Line 9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56" name="Text Box 9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57" name="Group 93"/>
          <p:cNvGrpSpPr>
            <a:grpSpLocks/>
          </p:cNvGrpSpPr>
          <p:nvPr/>
        </p:nvGrpSpPr>
        <p:grpSpPr bwMode="auto">
          <a:xfrm>
            <a:off x="1828801" y="4419600"/>
            <a:ext cx="468313" cy="609600"/>
            <a:chOff x="240" y="1392"/>
            <a:chExt cx="295" cy="384"/>
          </a:xfrm>
        </p:grpSpPr>
        <p:grpSp>
          <p:nvGrpSpPr>
            <p:cNvPr id="11358" name="Group 94"/>
            <p:cNvGrpSpPr>
              <a:grpSpLocks/>
            </p:cNvGrpSpPr>
            <p:nvPr/>
          </p:nvGrpSpPr>
          <p:grpSpPr bwMode="auto">
            <a:xfrm>
              <a:off x="282" y="1530"/>
              <a:ext cx="198" cy="246"/>
              <a:chOff x="282" y="1530"/>
              <a:chExt cx="252" cy="300"/>
            </a:xfrm>
          </p:grpSpPr>
          <p:sp>
            <p:nvSpPr>
              <p:cNvPr id="11359" name="Rectangle 9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60" name="AutoShape 96"/>
              <p:cNvCxnSpPr>
                <a:cxnSpLocks noChangeShapeType="1"/>
                <a:stCxn id="11359" idx="0"/>
                <a:endCxn id="1135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1" name="AutoShape 97"/>
              <p:cNvCxnSpPr>
                <a:cxnSpLocks noChangeShapeType="1"/>
                <a:stCxn id="11359" idx="1"/>
                <a:endCxn id="1135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2" name="Line 9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Line 9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4" name="Line 10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5" name="Line 10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66" name="Text Box 10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67" name="Group 103"/>
          <p:cNvGrpSpPr>
            <a:grpSpLocks/>
          </p:cNvGrpSpPr>
          <p:nvPr/>
        </p:nvGrpSpPr>
        <p:grpSpPr bwMode="auto">
          <a:xfrm>
            <a:off x="4953001" y="3124200"/>
            <a:ext cx="468313" cy="609600"/>
            <a:chOff x="240" y="1392"/>
            <a:chExt cx="295" cy="384"/>
          </a:xfrm>
        </p:grpSpPr>
        <p:grpSp>
          <p:nvGrpSpPr>
            <p:cNvPr id="11368" name="Group 104"/>
            <p:cNvGrpSpPr>
              <a:grpSpLocks/>
            </p:cNvGrpSpPr>
            <p:nvPr/>
          </p:nvGrpSpPr>
          <p:grpSpPr bwMode="auto">
            <a:xfrm>
              <a:off x="282" y="1530"/>
              <a:ext cx="198" cy="246"/>
              <a:chOff x="282" y="1530"/>
              <a:chExt cx="252" cy="300"/>
            </a:xfrm>
          </p:grpSpPr>
          <p:sp>
            <p:nvSpPr>
              <p:cNvPr id="11369" name="Rectangle 10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70" name="AutoShape 106"/>
              <p:cNvCxnSpPr>
                <a:cxnSpLocks noChangeShapeType="1"/>
                <a:stCxn id="11369" idx="0"/>
                <a:endCxn id="1136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1" name="AutoShape 107"/>
              <p:cNvCxnSpPr>
                <a:cxnSpLocks noChangeShapeType="1"/>
                <a:stCxn id="11369" idx="1"/>
                <a:endCxn id="1136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72" name="Line 10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3" name="Line 10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4" name="Line 11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5" name="Line 11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76" name="Text Box 11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1377" name="Group 113"/>
          <p:cNvGrpSpPr>
            <a:grpSpLocks/>
          </p:cNvGrpSpPr>
          <p:nvPr/>
        </p:nvGrpSpPr>
        <p:grpSpPr bwMode="auto">
          <a:xfrm>
            <a:off x="3657601" y="3657600"/>
            <a:ext cx="468313" cy="609600"/>
            <a:chOff x="240" y="1392"/>
            <a:chExt cx="295" cy="384"/>
          </a:xfrm>
        </p:grpSpPr>
        <p:grpSp>
          <p:nvGrpSpPr>
            <p:cNvPr id="11378" name="Group 114"/>
            <p:cNvGrpSpPr>
              <a:grpSpLocks/>
            </p:cNvGrpSpPr>
            <p:nvPr/>
          </p:nvGrpSpPr>
          <p:grpSpPr bwMode="auto">
            <a:xfrm>
              <a:off x="282" y="1530"/>
              <a:ext cx="198" cy="246"/>
              <a:chOff x="282" y="1530"/>
              <a:chExt cx="252" cy="300"/>
            </a:xfrm>
          </p:grpSpPr>
          <p:sp>
            <p:nvSpPr>
              <p:cNvPr id="11379" name="Rectangle 115"/>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1380" name="AutoShape 116"/>
              <p:cNvCxnSpPr>
                <a:cxnSpLocks noChangeShapeType="1"/>
                <a:stCxn id="11379" idx="0"/>
                <a:endCxn id="11379"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81" name="AutoShape 117"/>
              <p:cNvCxnSpPr>
                <a:cxnSpLocks noChangeShapeType="1"/>
                <a:stCxn id="11379" idx="1"/>
                <a:endCxn id="11379"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82" name="Line 118"/>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3" name="Line 119"/>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4" name="Line 120"/>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5" name="Line 121"/>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86" name="Text Box 122"/>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1387" name="Rectangle 123"/>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Tree>
    <p:extLst>
      <p:ext uri="{BB962C8B-B14F-4D97-AF65-F5344CB8AC3E}">
        <p14:creationId xmlns:p14="http://schemas.microsoft.com/office/powerpoint/2010/main" val="8109066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6629401" y="5029200"/>
            <a:ext cx="468313" cy="609600"/>
            <a:chOff x="240" y="1392"/>
            <a:chExt cx="295" cy="384"/>
          </a:xfrm>
        </p:grpSpPr>
        <p:grpSp>
          <p:nvGrpSpPr>
            <p:cNvPr id="12291" name="Group 3"/>
            <p:cNvGrpSpPr>
              <a:grpSpLocks/>
            </p:cNvGrpSpPr>
            <p:nvPr/>
          </p:nvGrpSpPr>
          <p:grpSpPr bwMode="auto">
            <a:xfrm>
              <a:off x="282" y="1530"/>
              <a:ext cx="198" cy="246"/>
              <a:chOff x="282" y="1530"/>
              <a:chExt cx="252" cy="300"/>
            </a:xfrm>
          </p:grpSpPr>
          <p:sp>
            <p:nvSpPr>
              <p:cNvPr id="12292"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293" name="AutoShape 5"/>
              <p:cNvCxnSpPr>
                <a:cxnSpLocks noChangeShapeType="1"/>
                <a:stCxn id="12292" idx="0"/>
                <a:endCxn id="1229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 name="AutoShape 6"/>
              <p:cNvCxnSpPr>
                <a:cxnSpLocks noChangeShapeType="1"/>
                <a:stCxn id="12292" idx="1"/>
                <a:endCxn id="1229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5"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99"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2300"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3"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4"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5"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6"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7"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8"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9" name="Line 2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Line 2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Line 2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Line 2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2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Line 2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Line 2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Line 2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Line 2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Line 3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Line 3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Line 3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324"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5"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26" name="Line 3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7" name="Line 3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8" name="Line 4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9" name="Line 4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330" name="Group 42"/>
          <p:cNvGrpSpPr>
            <a:grpSpLocks/>
          </p:cNvGrpSpPr>
          <p:nvPr/>
        </p:nvGrpSpPr>
        <p:grpSpPr bwMode="auto">
          <a:xfrm>
            <a:off x="2819401" y="2438400"/>
            <a:ext cx="468313" cy="609600"/>
            <a:chOff x="240" y="1392"/>
            <a:chExt cx="295" cy="384"/>
          </a:xfrm>
        </p:grpSpPr>
        <p:grpSp>
          <p:nvGrpSpPr>
            <p:cNvPr id="12331" name="Group 43"/>
            <p:cNvGrpSpPr>
              <a:grpSpLocks/>
            </p:cNvGrpSpPr>
            <p:nvPr/>
          </p:nvGrpSpPr>
          <p:grpSpPr bwMode="auto">
            <a:xfrm>
              <a:off x="282" y="1530"/>
              <a:ext cx="198" cy="246"/>
              <a:chOff x="282" y="1530"/>
              <a:chExt cx="252" cy="300"/>
            </a:xfrm>
          </p:grpSpPr>
          <p:sp>
            <p:nvSpPr>
              <p:cNvPr id="12332"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33" name="AutoShape 45"/>
              <p:cNvCxnSpPr>
                <a:cxnSpLocks noChangeShapeType="1"/>
                <a:stCxn id="12332" idx="0"/>
                <a:endCxn id="1233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34" name="AutoShape 46"/>
              <p:cNvCxnSpPr>
                <a:cxnSpLocks noChangeShapeType="1"/>
                <a:stCxn id="12332" idx="1"/>
                <a:endCxn id="1233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5"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6"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7"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8"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39"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40" name="Group 52"/>
          <p:cNvGrpSpPr>
            <a:grpSpLocks/>
          </p:cNvGrpSpPr>
          <p:nvPr/>
        </p:nvGrpSpPr>
        <p:grpSpPr bwMode="auto">
          <a:xfrm>
            <a:off x="4953001" y="1752600"/>
            <a:ext cx="468313" cy="609600"/>
            <a:chOff x="240" y="1392"/>
            <a:chExt cx="295" cy="384"/>
          </a:xfrm>
        </p:grpSpPr>
        <p:grpSp>
          <p:nvGrpSpPr>
            <p:cNvPr id="12341" name="Group 53"/>
            <p:cNvGrpSpPr>
              <a:grpSpLocks/>
            </p:cNvGrpSpPr>
            <p:nvPr/>
          </p:nvGrpSpPr>
          <p:grpSpPr bwMode="auto">
            <a:xfrm>
              <a:off x="282" y="1530"/>
              <a:ext cx="198" cy="246"/>
              <a:chOff x="282" y="1530"/>
              <a:chExt cx="252" cy="300"/>
            </a:xfrm>
          </p:grpSpPr>
          <p:sp>
            <p:nvSpPr>
              <p:cNvPr id="12342"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43" name="AutoShape 55"/>
              <p:cNvCxnSpPr>
                <a:cxnSpLocks noChangeShapeType="1"/>
                <a:stCxn id="12342" idx="0"/>
                <a:endCxn id="1234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4" name="AutoShape 56"/>
              <p:cNvCxnSpPr>
                <a:cxnSpLocks noChangeShapeType="1"/>
                <a:stCxn id="12342" idx="1"/>
                <a:endCxn id="1234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5"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6"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7"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8"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49"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50" name="Group 62"/>
          <p:cNvGrpSpPr>
            <a:grpSpLocks/>
          </p:cNvGrpSpPr>
          <p:nvPr/>
        </p:nvGrpSpPr>
        <p:grpSpPr bwMode="auto">
          <a:xfrm>
            <a:off x="7010401" y="2667000"/>
            <a:ext cx="468313" cy="609600"/>
            <a:chOff x="240" y="1392"/>
            <a:chExt cx="295" cy="384"/>
          </a:xfrm>
        </p:grpSpPr>
        <p:grpSp>
          <p:nvGrpSpPr>
            <p:cNvPr id="12351" name="Group 63"/>
            <p:cNvGrpSpPr>
              <a:grpSpLocks/>
            </p:cNvGrpSpPr>
            <p:nvPr/>
          </p:nvGrpSpPr>
          <p:grpSpPr bwMode="auto">
            <a:xfrm>
              <a:off x="282" y="1530"/>
              <a:ext cx="198" cy="246"/>
              <a:chOff x="282" y="1530"/>
              <a:chExt cx="252" cy="300"/>
            </a:xfrm>
          </p:grpSpPr>
          <p:sp>
            <p:nvSpPr>
              <p:cNvPr id="12352"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53" name="AutoShape 65"/>
              <p:cNvCxnSpPr>
                <a:cxnSpLocks noChangeShapeType="1"/>
                <a:stCxn id="12352" idx="0"/>
                <a:endCxn id="1235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4" name="AutoShape 66"/>
              <p:cNvCxnSpPr>
                <a:cxnSpLocks noChangeShapeType="1"/>
                <a:stCxn id="12352" idx="1"/>
                <a:endCxn id="1235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5"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6"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7"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8"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59"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60" name="Group 72"/>
          <p:cNvGrpSpPr>
            <a:grpSpLocks/>
          </p:cNvGrpSpPr>
          <p:nvPr/>
        </p:nvGrpSpPr>
        <p:grpSpPr bwMode="auto">
          <a:xfrm>
            <a:off x="8915401" y="3581400"/>
            <a:ext cx="468313" cy="609600"/>
            <a:chOff x="240" y="1392"/>
            <a:chExt cx="295" cy="384"/>
          </a:xfrm>
        </p:grpSpPr>
        <p:grpSp>
          <p:nvGrpSpPr>
            <p:cNvPr id="12361" name="Group 73"/>
            <p:cNvGrpSpPr>
              <a:grpSpLocks/>
            </p:cNvGrpSpPr>
            <p:nvPr/>
          </p:nvGrpSpPr>
          <p:grpSpPr bwMode="auto">
            <a:xfrm>
              <a:off x="282" y="1530"/>
              <a:ext cx="198" cy="246"/>
              <a:chOff x="282" y="1530"/>
              <a:chExt cx="252" cy="300"/>
            </a:xfrm>
          </p:grpSpPr>
          <p:sp>
            <p:nvSpPr>
              <p:cNvPr id="12362"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63" name="AutoShape 75"/>
              <p:cNvCxnSpPr>
                <a:cxnSpLocks noChangeShapeType="1"/>
                <a:stCxn id="12362" idx="0"/>
                <a:endCxn id="1236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4" name="AutoShape 76"/>
              <p:cNvCxnSpPr>
                <a:cxnSpLocks noChangeShapeType="1"/>
                <a:stCxn id="12362" idx="1"/>
                <a:endCxn id="1236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65"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6"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7"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8"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69"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70" name="Group 82"/>
          <p:cNvGrpSpPr>
            <a:grpSpLocks/>
          </p:cNvGrpSpPr>
          <p:nvPr/>
        </p:nvGrpSpPr>
        <p:grpSpPr bwMode="auto">
          <a:xfrm>
            <a:off x="8305801" y="1905000"/>
            <a:ext cx="468313" cy="609600"/>
            <a:chOff x="240" y="1392"/>
            <a:chExt cx="295" cy="384"/>
          </a:xfrm>
        </p:grpSpPr>
        <p:grpSp>
          <p:nvGrpSpPr>
            <p:cNvPr id="12371" name="Group 83"/>
            <p:cNvGrpSpPr>
              <a:grpSpLocks/>
            </p:cNvGrpSpPr>
            <p:nvPr/>
          </p:nvGrpSpPr>
          <p:grpSpPr bwMode="auto">
            <a:xfrm>
              <a:off x="282" y="1530"/>
              <a:ext cx="198" cy="246"/>
              <a:chOff x="282" y="1530"/>
              <a:chExt cx="252" cy="300"/>
            </a:xfrm>
          </p:grpSpPr>
          <p:sp>
            <p:nvSpPr>
              <p:cNvPr id="12372"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73" name="AutoShape 85"/>
              <p:cNvCxnSpPr>
                <a:cxnSpLocks noChangeShapeType="1"/>
                <a:stCxn id="12372" idx="0"/>
                <a:endCxn id="1237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74" name="AutoShape 86"/>
              <p:cNvCxnSpPr>
                <a:cxnSpLocks noChangeShapeType="1"/>
                <a:stCxn id="12372" idx="1"/>
                <a:endCxn id="1237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5"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6"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7"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8"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79"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380" name="Group 92"/>
          <p:cNvGrpSpPr>
            <a:grpSpLocks/>
          </p:cNvGrpSpPr>
          <p:nvPr/>
        </p:nvGrpSpPr>
        <p:grpSpPr bwMode="auto">
          <a:xfrm>
            <a:off x="4038601" y="5257801"/>
            <a:ext cx="468313" cy="619125"/>
            <a:chOff x="1584" y="3552"/>
            <a:chExt cx="295" cy="390"/>
          </a:xfrm>
        </p:grpSpPr>
        <p:grpSp>
          <p:nvGrpSpPr>
            <p:cNvPr id="12381" name="Group 93"/>
            <p:cNvGrpSpPr>
              <a:grpSpLocks/>
            </p:cNvGrpSpPr>
            <p:nvPr/>
          </p:nvGrpSpPr>
          <p:grpSpPr bwMode="auto">
            <a:xfrm>
              <a:off x="1632" y="3696"/>
              <a:ext cx="198" cy="246"/>
              <a:chOff x="282" y="1530"/>
              <a:chExt cx="252" cy="300"/>
            </a:xfrm>
          </p:grpSpPr>
          <p:sp>
            <p:nvSpPr>
              <p:cNvPr id="12382"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83" name="AutoShape 95"/>
              <p:cNvCxnSpPr>
                <a:cxnSpLocks noChangeShapeType="1"/>
                <a:stCxn id="12382" idx="0"/>
                <a:endCxn id="1238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84" name="AutoShape 96"/>
              <p:cNvCxnSpPr>
                <a:cxnSpLocks noChangeShapeType="1"/>
                <a:stCxn id="12382" idx="1"/>
                <a:endCxn id="1238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85"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6"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7"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8"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89"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2390" name="Group 102"/>
          <p:cNvGrpSpPr>
            <a:grpSpLocks/>
          </p:cNvGrpSpPr>
          <p:nvPr/>
        </p:nvGrpSpPr>
        <p:grpSpPr bwMode="auto">
          <a:xfrm>
            <a:off x="8991601" y="4876800"/>
            <a:ext cx="468313" cy="609600"/>
            <a:chOff x="240" y="1392"/>
            <a:chExt cx="295" cy="384"/>
          </a:xfrm>
        </p:grpSpPr>
        <p:grpSp>
          <p:nvGrpSpPr>
            <p:cNvPr id="12391" name="Group 103"/>
            <p:cNvGrpSpPr>
              <a:grpSpLocks/>
            </p:cNvGrpSpPr>
            <p:nvPr/>
          </p:nvGrpSpPr>
          <p:grpSpPr bwMode="auto">
            <a:xfrm>
              <a:off x="282" y="1530"/>
              <a:ext cx="198" cy="246"/>
              <a:chOff x="282" y="1530"/>
              <a:chExt cx="252" cy="300"/>
            </a:xfrm>
          </p:grpSpPr>
          <p:sp>
            <p:nvSpPr>
              <p:cNvPr id="12392"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393" name="AutoShape 105"/>
              <p:cNvCxnSpPr>
                <a:cxnSpLocks noChangeShapeType="1"/>
                <a:stCxn id="12392" idx="0"/>
                <a:endCxn id="1239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 name="AutoShape 106"/>
              <p:cNvCxnSpPr>
                <a:cxnSpLocks noChangeShapeType="1"/>
                <a:stCxn id="12392" idx="1"/>
                <a:endCxn id="1239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95"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6"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7"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8"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99"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00" name="Group 112"/>
          <p:cNvGrpSpPr>
            <a:grpSpLocks/>
          </p:cNvGrpSpPr>
          <p:nvPr/>
        </p:nvGrpSpPr>
        <p:grpSpPr bwMode="auto">
          <a:xfrm>
            <a:off x="1828801" y="4419600"/>
            <a:ext cx="468313" cy="609600"/>
            <a:chOff x="240" y="1392"/>
            <a:chExt cx="295" cy="384"/>
          </a:xfrm>
        </p:grpSpPr>
        <p:grpSp>
          <p:nvGrpSpPr>
            <p:cNvPr id="12401" name="Group 113"/>
            <p:cNvGrpSpPr>
              <a:grpSpLocks/>
            </p:cNvGrpSpPr>
            <p:nvPr/>
          </p:nvGrpSpPr>
          <p:grpSpPr bwMode="auto">
            <a:xfrm>
              <a:off x="282" y="1530"/>
              <a:ext cx="198" cy="246"/>
              <a:chOff x="282" y="1530"/>
              <a:chExt cx="252" cy="300"/>
            </a:xfrm>
          </p:grpSpPr>
          <p:sp>
            <p:nvSpPr>
              <p:cNvPr id="12402"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03" name="AutoShape 115"/>
              <p:cNvCxnSpPr>
                <a:cxnSpLocks noChangeShapeType="1"/>
                <a:stCxn id="12402" idx="0"/>
                <a:endCxn id="1240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04" name="AutoShape 116"/>
              <p:cNvCxnSpPr>
                <a:cxnSpLocks noChangeShapeType="1"/>
                <a:stCxn id="12402" idx="1"/>
                <a:endCxn id="1240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05"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6"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7"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8"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09"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10" name="Group 122"/>
          <p:cNvGrpSpPr>
            <a:grpSpLocks/>
          </p:cNvGrpSpPr>
          <p:nvPr/>
        </p:nvGrpSpPr>
        <p:grpSpPr bwMode="auto">
          <a:xfrm>
            <a:off x="4953001" y="3124200"/>
            <a:ext cx="468313" cy="609600"/>
            <a:chOff x="240" y="1392"/>
            <a:chExt cx="295" cy="384"/>
          </a:xfrm>
        </p:grpSpPr>
        <p:grpSp>
          <p:nvGrpSpPr>
            <p:cNvPr id="12411" name="Group 123"/>
            <p:cNvGrpSpPr>
              <a:grpSpLocks/>
            </p:cNvGrpSpPr>
            <p:nvPr/>
          </p:nvGrpSpPr>
          <p:grpSpPr bwMode="auto">
            <a:xfrm>
              <a:off x="282" y="1530"/>
              <a:ext cx="198" cy="246"/>
              <a:chOff x="282" y="1530"/>
              <a:chExt cx="252" cy="300"/>
            </a:xfrm>
          </p:grpSpPr>
          <p:sp>
            <p:nvSpPr>
              <p:cNvPr id="12412"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13" name="AutoShape 125"/>
              <p:cNvCxnSpPr>
                <a:cxnSpLocks noChangeShapeType="1"/>
                <a:stCxn id="12412" idx="0"/>
                <a:endCxn id="1241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14" name="AutoShape 126"/>
              <p:cNvCxnSpPr>
                <a:cxnSpLocks noChangeShapeType="1"/>
                <a:stCxn id="12412" idx="1"/>
                <a:endCxn id="1241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15"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6"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7"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8"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19"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2420" name="Group 132"/>
          <p:cNvGrpSpPr>
            <a:grpSpLocks/>
          </p:cNvGrpSpPr>
          <p:nvPr/>
        </p:nvGrpSpPr>
        <p:grpSpPr bwMode="auto">
          <a:xfrm>
            <a:off x="3657601" y="3657600"/>
            <a:ext cx="468313" cy="609600"/>
            <a:chOff x="240" y="1392"/>
            <a:chExt cx="295" cy="384"/>
          </a:xfrm>
        </p:grpSpPr>
        <p:grpSp>
          <p:nvGrpSpPr>
            <p:cNvPr id="12421" name="Group 133"/>
            <p:cNvGrpSpPr>
              <a:grpSpLocks/>
            </p:cNvGrpSpPr>
            <p:nvPr/>
          </p:nvGrpSpPr>
          <p:grpSpPr bwMode="auto">
            <a:xfrm>
              <a:off x="282" y="1530"/>
              <a:ext cx="198" cy="246"/>
              <a:chOff x="282" y="1530"/>
              <a:chExt cx="252" cy="300"/>
            </a:xfrm>
          </p:grpSpPr>
          <p:sp>
            <p:nvSpPr>
              <p:cNvPr id="12422"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2423" name="AutoShape 135"/>
              <p:cNvCxnSpPr>
                <a:cxnSpLocks noChangeShapeType="1"/>
                <a:stCxn id="12422" idx="0"/>
                <a:endCxn id="1242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24" name="AutoShape 136"/>
              <p:cNvCxnSpPr>
                <a:cxnSpLocks noChangeShapeType="1"/>
                <a:stCxn id="12422" idx="1"/>
                <a:endCxn id="1242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25"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6"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7"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8"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29"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2430"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2432" name="Text Box 144"/>
          <p:cNvSpPr txBox="1">
            <a:spLocks noChangeArrowheads="1"/>
          </p:cNvSpPr>
          <p:nvPr/>
        </p:nvSpPr>
        <p:spPr bwMode="auto">
          <a:xfrm>
            <a:off x="2057400" y="6284914"/>
            <a:ext cx="78057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a:latin typeface="Comic Sans MS" panose="030F0702030302020204" pitchFamily="66" charset="0"/>
              </a:rPr>
              <a:t>Neighboring nodes are “connected” at the application-level</a:t>
            </a:r>
          </a:p>
        </p:txBody>
      </p:sp>
    </p:spTree>
    <p:extLst>
      <p:ext uri="{BB962C8B-B14F-4D97-AF65-F5344CB8AC3E}">
        <p14:creationId xmlns:p14="http://schemas.microsoft.com/office/powerpoint/2010/main" val="18025563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6629401" y="5029200"/>
            <a:ext cx="468313" cy="609600"/>
            <a:chOff x="240" y="1392"/>
            <a:chExt cx="295" cy="384"/>
          </a:xfrm>
        </p:grpSpPr>
        <p:grpSp>
          <p:nvGrpSpPr>
            <p:cNvPr id="13315" name="Group 3"/>
            <p:cNvGrpSpPr>
              <a:grpSpLocks/>
            </p:cNvGrpSpPr>
            <p:nvPr/>
          </p:nvGrpSpPr>
          <p:grpSpPr bwMode="auto">
            <a:xfrm>
              <a:off x="282" y="1530"/>
              <a:ext cx="198" cy="246"/>
              <a:chOff x="282" y="1530"/>
              <a:chExt cx="252" cy="300"/>
            </a:xfrm>
          </p:grpSpPr>
          <p:sp>
            <p:nvSpPr>
              <p:cNvPr id="13316" name="Rectangle 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17" name="AutoShape 5"/>
              <p:cNvCxnSpPr>
                <a:cxnSpLocks noChangeShapeType="1"/>
                <a:stCxn id="13316" idx="0"/>
                <a:endCxn id="133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AutoShape 6"/>
              <p:cNvCxnSpPr>
                <a:cxnSpLocks noChangeShapeType="1"/>
                <a:stCxn id="13316" idx="1"/>
                <a:endCxn id="133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19" name="Line 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3" name="Text Box 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pic>
        <p:nvPicPr>
          <p:cNvPr id="1332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6"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8"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9"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0"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1"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2"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33" name="Line 2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Line 3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7" name="Line 3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348"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49"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50" name="Line 3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1" name="Line 3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2" name="Line 4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53" name="Line 4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54" name="Group 42"/>
          <p:cNvGrpSpPr>
            <a:grpSpLocks/>
          </p:cNvGrpSpPr>
          <p:nvPr/>
        </p:nvGrpSpPr>
        <p:grpSpPr bwMode="auto">
          <a:xfrm>
            <a:off x="2819401" y="2438400"/>
            <a:ext cx="468313" cy="609600"/>
            <a:chOff x="240" y="1392"/>
            <a:chExt cx="295" cy="384"/>
          </a:xfrm>
        </p:grpSpPr>
        <p:grpSp>
          <p:nvGrpSpPr>
            <p:cNvPr id="13355" name="Group 43"/>
            <p:cNvGrpSpPr>
              <a:grpSpLocks/>
            </p:cNvGrpSpPr>
            <p:nvPr/>
          </p:nvGrpSpPr>
          <p:grpSpPr bwMode="auto">
            <a:xfrm>
              <a:off x="282" y="1530"/>
              <a:ext cx="198" cy="246"/>
              <a:chOff x="282" y="1530"/>
              <a:chExt cx="252" cy="300"/>
            </a:xfrm>
          </p:grpSpPr>
          <p:sp>
            <p:nvSpPr>
              <p:cNvPr id="13356"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57" name="AutoShape 45"/>
              <p:cNvCxnSpPr>
                <a:cxnSpLocks noChangeShapeType="1"/>
                <a:stCxn id="13356" idx="0"/>
                <a:endCxn id="1335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8" name="AutoShape 46"/>
              <p:cNvCxnSpPr>
                <a:cxnSpLocks noChangeShapeType="1"/>
                <a:stCxn id="13356" idx="1"/>
                <a:endCxn id="1335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9"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0"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1"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62"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63"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64" name="Group 52"/>
          <p:cNvGrpSpPr>
            <a:grpSpLocks/>
          </p:cNvGrpSpPr>
          <p:nvPr/>
        </p:nvGrpSpPr>
        <p:grpSpPr bwMode="auto">
          <a:xfrm>
            <a:off x="4953001" y="1752600"/>
            <a:ext cx="468313" cy="609600"/>
            <a:chOff x="240" y="1392"/>
            <a:chExt cx="295" cy="384"/>
          </a:xfrm>
        </p:grpSpPr>
        <p:grpSp>
          <p:nvGrpSpPr>
            <p:cNvPr id="13365" name="Group 53"/>
            <p:cNvGrpSpPr>
              <a:grpSpLocks/>
            </p:cNvGrpSpPr>
            <p:nvPr/>
          </p:nvGrpSpPr>
          <p:grpSpPr bwMode="auto">
            <a:xfrm>
              <a:off x="282" y="1530"/>
              <a:ext cx="198" cy="246"/>
              <a:chOff x="282" y="1530"/>
              <a:chExt cx="252" cy="300"/>
            </a:xfrm>
          </p:grpSpPr>
          <p:sp>
            <p:nvSpPr>
              <p:cNvPr id="13366"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67" name="AutoShape 55"/>
              <p:cNvCxnSpPr>
                <a:cxnSpLocks noChangeShapeType="1"/>
                <a:stCxn id="13366" idx="0"/>
                <a:endCxn id="1336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68" name="AutoShape 56"/>
              <p:cNvCxnSpPr>
                <a:cxnSpLocks noChangeShapeType="1"/>
                <a:stCxn id="13366" idx="1"/>
                <a:endCxn id="1336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69"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0"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1"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2"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73"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74" name="Group 62"/>
          <p:cNvGrpSpPr>
            <a:grpSpLocks/>
          </p:cNvGrpSpPr>
          <p:nvPr/>
        </p:nvGrpSpPr>
        <p:grpSpPr bwMode="auto">
          <a:xfrm>
            <a:off x="7010401" y="2667000"/>
            <a:ext cx="468313" cy="609600"/>
            <a:chOff x="240" y="1392"/>
            <a:chExt cx="295" cy="384"/>
          </a:xfrm>
        </p:grpSpPr>
        <p:grpSp>
          <p:nvGrpSpPr>
            <p:cNvPr id="13375" name="Group 63"/>
            <p:cNvGrpSpPr>
              <a:grpSpLocks/>
            </p:cNvGrpSpPr>
            <p:nvPr/>
          </p:nvGrpSpPr>
          <p:grpSpPr bwMode="auto">
            <a:xfrm>
              <a:off x="282" y="1530"/>
              <a:ext cx="198" cy="246"/>
              <a:chOff x="282" y="1530"/>
              <a:chExt cx="252" cy="300"/>
            </a:xfrm>
          </p:grpSpPr>
          <p:sp>
            <p:nvSpPr>
              <p:cNvPr id="13376"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77" name="AutoShape 65"/>
              <p:cNvCxnSpPr>
                <a:cxnSpLocks noChangeShapeType="1"/>
                <a:stCxn id="13376" idx="0"/>
                <a:endCxn id="133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78" name="AutoShape 66"/>
              <p:cNvCxnSpPr>
                <a:cxnSpLocks noChangeShapeType="1"/>
                <a:stCxn id="13376" idx="1"/>
                <a:endCxn id="133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79"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0"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1"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2"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83"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84" name="Group 72"/>
          <p:cNvGrpSpPr>
            <a:grpSpLocks/>
          </p:cNvGrpSpPr>
          <p:nvPr/>
        </p:nvGrpSpPr>
        <p:grpSpPr bwMode="auto">
          <a:xfrm>
            <a:off x="8915401" y="3581400"/>
            <a:ext cx="468313" cy="609600"/>
            <a:chOff x="240" y="1392"/>
            <a:chExt cx="295" cy="384"/>
          </a:xfrm>
        </p:grpSpPr>
        <p:grpSp>
          <p:nvGrpSpPr>
            <p:cNvPr id="13385" name="Group 73"/>
            <p:cNvGrpSpPr>
              <a:grpSpLocks/>
            </p:cNvGrpSpPr>
            <p:nvPr/>
          </p:nvGrpSpPr>
          <p:grpSpPr bwMode="auto">
            <a:xfrm>
              <a:off x="282" y="1530"/>
              <a:ext cx="198" cy="246"/>
              <a:chOff x="282" y="1530"/>
              <a:chExt cx="252" cy="300"/>
            </a:xfrm>
          </p:grpSpPr>
          <p:sp>
            <p:nvSpPr>
              <p:cNvPr id="13386"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87" name="AutoShape 75"/>
              <p:cNvCxnSpPr>
                <a:cxnSpLocks noChangeShapeType="1"/>
                <a:stCxn id="13386" idx="0"/>
                <a:endCxn id="1338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88" name="AutoShape 76"/>
              <p:cNvCxnSpPr>
                <a:cxnSpLocks noChangeShapeType="1"/>
                <a:stCxn id="13386" idx="1"/>
                <a:endCxn id="1338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89"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0"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1"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2"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93"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394" name="Group 82"/>
          <p:cNvGrpSpPr>
            <a:grpSpLocks/>
          </p:cNvGrpSpPr>
          <p:nvPr/>
        </p:nvGrpSpPr>
        <p:grpSpPr bwMode="auto">
          <a:xfrm>
            <a:off x="8305801" y="1905000"/>
            <a:ext cx="468313" cy="609600"/>
            <a:chOff x="240" y="1392"/>
            <a:chExt cx="295" cy="384"/>
          </a:xfrm>
        </p:grpSpPr>
        <p:grpSp>
          <p:nvGrpSpPr>
            <p:cNvPr id="13395" name="Group 83"/>
            <p:cNvGrpSpPr>
              <a:grpSpLocks/>
            </p:cNvGrpSpPr>
            <p:nvPr/>
          </p:nvGrpSpPr>
          <p:grpSpPr bwMode="auto">
            <a:xfrm>
              <a:off x="282" y="1530"/>
              <a:ext cx="198" cy="246"/>
              <a:chOff x="282" y="1530"/>
              <a:chExt cx="252" cy="300"/>
            </a:xfrm>
          </p:grpSpPr>
          <p:sp>
            <p:nvSpPr>
              <p:cNvPr id="13396"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397" name="AutoShape 85"/>
              <p:cNvCxnSpPr>
                <a:cxnSpLocks noChangeShapeType="1"/>
                <a:stCxn id="13396" idx="0"/>
                <a:endCxn id="1339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98" name="AutoShape 86"/>
              <p:cNvCxnSpPr>
                <a:cxnSpLocks noChangeShapeType="1"/>
                <a:stCxn id="13396" idx="1"/>
                <a:endCxn id="1339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99"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0"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1"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2"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03"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04" name="Group 92"/>
          <p:cNvGrpSpPr>
            <a:grpSpLocks/>
          </p:cNvGrpSpPr>
          <p:nvPr/>
        </p:nvGrpSpPr>
        <p:grpSpPr bwMode="auto">
          <a:xfrm>
            <a:off x="4038601" y="5257801"/>
            <a:ext cx="468313" cy="619125"/>
            <a:chOff x="1584" y="3552"/>
            <a:chExt cx="295" cy="390"/>
          </a:xfrm>
        </p:grpSpPr>
        <p:grpSp>
          <p:nvGrpSpPr>
            <p:cNvPr id="13405" name="Group 93"/>
            <p:cNvGrpSpPr>
              <a:grpSpLocks/>
            </p:cNvGrpSpPr>
            <p:nvPr/>
          </p:nvGrpSpPr>
          <p:grpSpPr bwMode="auto">
            <a:xfrm>
              <a:off x="1632" y="3696"/>
              <a:ext cx="198" cy="246"/>
              <a:chOff x="282" y="1530"/>
              <a:chExt cx="252" cy="300"/>
            </a:xfrm>
          </p:grpSpPr>
          <p:sp>
            <p:nvSpPr>
              <p:cNvPr id="13406"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07" name="AutoShape 95"/>
              <p:cNvCxnSpPr>
                <a:cxnSpLocks noChangeShapeType="1"/>
                <a:stCxn id="13406" idx="0"/>
                <a:endCxn id="1340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08" name="AutoShape 96"/>
              <p:cNvCxnSpPr>
                <a:cxnSpLocks noChangeShapeType="1"/>
                <a:stCxn id="13406" idx="1"/>
                <a:endCxn id="1340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09"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0"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1"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2"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13"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3414" name="Group 102"/>
          <p:cNvGrpSpPr>
            <a:grpSpLocks/>
          </p:cNvGrpSpPr>
          <p:nvPr/>
        </p:nvGrpSpPr>
        <p:grpSpPr bwMode="auto">
          <a:xfrm>
            <a:off x="8991601" y="4876800"/>
            <a:ext cx="468313" cy="609600"/>
            <a:chOff x="240" y="1392"/>
            <a:chExt cx="295" cy="384"/>
          </a:xfrm>
        </p:grpSpPr>
        <p:grpSp>
          <p:nvGrpSpPr>
            <p:cNvPr id="13415" name="Group 103"/>
            <p:cNvGrpSpPr>
              <a:grpSpLocks/>
            </p:cNvGrpSpPr>
            <p:nvPr/>
          </p:nvGrpSpPr>
          <p:grpSpPr bwMode="auto">
            <a:xfrm>
              <a:off x="282" y="1530"/>
              <a:ext cx="198" cy="246"/>
              <a:chOff x="282" y="1530"/>
              <a:chExt cx="252" cy="300"/>
            </a:xfrm>
          </p:grpSpPr>
          <p:sp>
            <p:nvSpPr>
              <p:cNvPr id="13416"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17" name="AutoShape 105"/>
              <p:cNvCxnSpPr>
                <a:cxnSpLocks noChangeShapeType="1"/>
                <a:stCxn id="13416" idx="0"/>
                <a:endCxn id="1341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8" name="AutoShape 106"/>
              <p:cNvCxnSpPr>
                <a:cxnSpLocks noChangeShapeType="1"/>
                <a:stCxn id="13416" idx="1"/>
                <a:endCxn id="1341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9"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0"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1"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22"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23"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24" name="Group 112"/>
          <p:cNvGrpSpPr>
            <a:grpSpLocks/>
          </p:cNvGrpSpPr>
          <p:nvPr/>
        </p:nvGrpSpPr>
        <p:grpSpPr bwMode="auto">
          <a:xfrm>
            <a:off x="1828801" y="4419600"/>
            <a:ext cx="468313" cy="609600"/>
            <a:chOff x="240" y="1392"/>
            <a:chExt cx="295" cy="384"/>
          </a:xfrm>
        </p:grpSpPr>
        <p:grpSp>
          <p:nvGrpSpPr>
            <p:cNvPr id="13425" name="Group 113"/>
            <p:cNvGrpSpPr>
              <a:grpSpLocks/>
            </p:cNvGrpSpPr>
            <p:nvPr/>
          </p:nvGrpSpPr>
          <p:grpSpPr bwMode="auto">
            <a:xfrm>
              <a:off x="282" y="1530"/>
              <a:ext cx="198" cy="246"/>
              <a:chOff x="282" y="1530"/>
              <a:chExt cx="252" cy="300"/>
            </a:xfrm>
          </p:grpSpPr>
          <p:sp>
            <p:nvSpPr>
              <p:cNvPr id="13426"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27" name="AutoShape 115"/>
              <p:cNvCxnSpPr>
                <a:cxnSpLocks noChangeShapeType="1"/>
                <a:stCxn id="13426" idx="0"/>
                <a:endCxn id="1342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28" name="AutoShape 116"/>
              <p:cNvCxnSpPr>
                <a:cxnSpLocks noChangeShapeType="1"/>
                <a:stCxn id="13426" idx="1"/>
                <a:endCxn id="1342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29"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0"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1"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32"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33"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34" name="Group 122"/>
          <p:cNvGrpSpPr>
            <a:grpSpLocks/>
          </p:cNvGrpSpPr>
          <p:nvPr/>
        </p:nvGrpSpPr>
        <p:grpSpPr bwMode="auto">
          <a:xfrm>
            <a:off x="4953001" y="3124200"/>
            <a:ext cx="468313" cy="609600"/>
            <a:chOff x="240" y="1392"/>
            <a:chExt cx="295" cy="384"/>
          </a:xfrm>
        </p:grpSpPr>
        <p:grpSp>
          <p:nvGrpSpPr>
            <p:cNvPr id="13435" name="Group 123"/>
            <p:cNvGrpSpPr>
              <a:grpSpLocks/>
            </p:cNvGrpSpPr>
            <p:nvPr/>
          </p:nvGrpSpPr>
          <p:grpSpPr bwMode="auto">
            <a:xfrm>
              <a:off x="282" y="1530"/>
              <a:ext cx="198" cy="246"/>
              <a:chOff x="282" y="1530"/>
              <a:chExt cx="252" cy="300"/>
            </a:xfrm>
          </p:grpSpPr>
          <p:sp>
            <p:nvSpPr>
              <p:cNvPr id="13436"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37" name="AutoShape 125"/>
              <p:cNvCxnSpPr>
                <a:cxnSpLocks noChangeShapeType="1"/>
                <a:stCxn id="13436" idx="0"/>
                <a:endCxn id="1343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38" name="AutoShape 126"/>
              <p:cNvCxnSpPr>
                <a:cxnSpLocks noChangeShapeType="1"/>
                <a:stCxn id="13436" idx="1"/>
                <a:endCxn id="1343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39"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0"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1"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42"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43"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3444" name="Group 132"/>
          <p:cNvGrpSpPr>
            <a:grpSpLocks/>
          </p:cNvGrpSpPr>
          <p:nvPr/>
        </p:nvGrpSpPr>
        <p:grpSpPr bwMode="auto">
          <a:xfrm>
            <a:off x="3657601" y="3657600"/>
            <a:ext cx="468313" cy="609600"/>
            <a:chOff x="240" y="1392"/>
            <a:chExt cx="295" cy="384"/>
          </a:xfrm>
        </p:grpSpPr>
        <p:grpSp>
          <p:nvGrpSpPr>
            <p:cNvPr id="13445" name="Group 133"/>
            <p:cNvGrpSpPr>
              <a:grpSpLocks/>
            </p:cNvGrpSpPr>
            <p:nvPr/>
          </p:nvGrpSpPr>
          <p:grpSpPr bwMode="auto">
            <a:xfrm>
              <a:off x="282" y="1530"/>
              <a:ext cx="198" cy="246"/>
              <a:chOff x="282" y="1530"/>
              <a:chExt cx="252" cy="300"/>
            </a:xfrm>
          </p:grpSpPr>
          <p:sp>
            <p:nvSpPr>
              <p:cNvPr id="13446"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3447" name="AutoShape 135"/>
              <p:cNvCxnSpPr>
                <a:cxnSpLocks noChangeShapeType="1"/>
                <a:stCxn id="13446" idx="0"/>
                <a:endCxn id="134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48" name="AutoShape 136"/>
              <p:cNvCxnSpPr>
                <a:cxnSpLocks noChangeShapeType="1"/>
                <a:stCxn id="13446" idx="1"/>
                <a:endCxn id="134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49"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0"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1"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52"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53"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3454"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3455" name="Text Box 143"/>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984032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971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724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029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962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7" name="Line 11"/>
          <p:cNvSpPr>
            <a:spLocks noChangeShapeType="1"/>
          </p:cNvSpPr>
          <p:nvPr/>
        </p:nvSpPr>
        <p:spPr bwMode="auto">
          <a:xfrm>
            <a:off x="3429000" y="3276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2"/>
          <p:cNvSpPr>
            <a:spLocks noChangeShapeType="1"/>
          </p:cNvSpPr>
          <p:nvPr/>
        </p:nvSpPr>
        <p:spPr bwMode="auto">
          <a:xfrm flipV="1">
            <a:off x="3581400" y="2286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3"/>
          <p:cNvSpPr>
            <a:spLocks noChangeShapeType="1"/>
          </p:cNvSpPr>
          <p:nvPr/>
        </p:nvSpPr>
        <p:spPr bwMode="auto">
          <a:xfrm flipH="1">
            <a:off x="5410200" y="2590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Line 14"/>
          <p:cNvSpPr>
            <a:spLocks noChangeShapeType="1"/>
          </p:cNvSpPr>
          <p:nvPr/>
        </p:nvSpPr>
        <p:spPr bwMode="auto">
          <a:xfrm>
            <a:off x="3429000" y="4267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5"/>
          <p:cNvSpPr>
            <a:spLocks noChangeShapeType="1"/>
          </p:cNvSpPr>
          <p:nvPr/>
        </p:nvSpPr>
        <p:spPr bwMode="auto">
          <a:xfrm flipH="1">
            <a:off x="4038600" y="41910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Line 16"/>
          <p:cNvSpPr>
            <a:spLocks noChangeShapeType="1"/>
          </p:cNvSpPr>
          <p:nvPr/>
        </p:nvSpPr>
        <p:spPr bwMode="auto">
          <a:xfrm>
            <a:off x="5791200" y="2286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Line 17"/>
          <p:cNvSpPr>
            <a:spLocks noChangeShapeType="1"/>
          </p:cNvSpPr>
          <p:nvPr/>
        </p:nvSpPr>
        <p:spPr bwMode="auto">
          <a:xfrm flipV="1">
            <a:off x="5562600" y="3200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Line 18"/>
          <p:cNvSpPr>
            <a:spLocks noChangeShapeType="1"/>
          </p:cNvSpPr>
          <p:nvPr/>
        </p:nvSpPr>
        <p:spPr bwMode="auto">
          <a:xfrm flipH="1">
            <a:off x="6477000" y="3429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Line 19"/>
          <p:cNvSpPr>
            <a:spLocks noChangeShapeType="1"/>
          </p:cNvSpPr>
          <p:nvPr/>
        </p:nvSpPr>
        <p:spPr bwMode="auto">
          <a:xfrm flipV="1">
            <a:off x="4191000" y="4953000"/>
            <a:ext cx="2057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6" name="Line 20"/>
          <p:cNvSpPr>
            <a:spLocks noChangeShapeType="1"/>
          </p:cNvSpPr>
          <p:nvPr/>
        </p:nvSpPr>
        <p:spPr bwMode="auto">
          <a:xfrm>
            <a:off x="5562600" y="4114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Line 21"/>
          <p:cNvSpPr>
            <a:spLocks noChangeShapeType="1"/>
          </p:cNvSpPr>
          <p:nvPr/>
        </p:nvSpPr>
        <p:spPr bwMode="auto">
          <a:xfrm>
            <a:off x="5791200" y="2209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Line 22"/>
          <p:cNvSpPr>
            <a:spLocks noChangeShapeType="1"/>
          </p:cNvSpPr>
          <p:nvPr/>
        </p:nvSpPr>
        <p:spPr bwMode="auto">
          <a:xfrm>
            <a:off x="8153400" y="2743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Line 23"/>
          <p:cNvSpPr>
            <a:spLocks noChangeShapeType="1"/>
          </p:cNvSpPr>
          <p:nvPr/>
        </p:nvSpPr>
        <p:spPr bwMode="auto">
          <a:xfrm>
            <a:off x="7010400" y="3352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Line 24"/>
          <p:cNvSpPr>
            <a:spLocks noChangeShapeType="1"/>
          </p:cNvSpPr>
          <p:nvPr/>
        </p:nvSpPr>
        <p:spPr bwMode="auto">
          <a:xfrm flipV="1">
            <a:off x="6629400" y="4267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Line 25"/>
          <p:cNvSpPr>
            <a:spLocks noChangeShapeType="1"/>
          </p:cNvSpPr>
          <p:nvPr/>
        </p:nvSpPr>
        <p:spPr bwMode="auto">
          <a:xfrm>
            <a:off x="3733800" y="3124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62"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518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3" name="Picture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876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64" name="Line 28"/>
          <p:cNvSpPr>
            <a:spLocks noChangeShapeType="1"/>
          </p:cNvSpPr>
          <p:nvPr/>
        </p:nvSpPr>
        <p:spPr bwMode="auto">
          <a:xfrm flipH="1">
            <a:off x="2743200" y="4267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Line 29"/>
          <p:cNvSpPr>
            <a:spLocks noChangeShapeType="1"/>
          </p:cNvSpPr>
          <p:nvPr/>
        </p:nvSpPr>
        <p:spPr bwMode="auto">
          <a:xfrm>
            <a:off x="2743200" y="50292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Line 30"/>
          <p:cNvSpPr>
            <a:spLocks noChangeShapeType="1"/>
          </p:cNvSpPr>
          <p:nvPr/>
        </p:nvSpPr>
        <p:spPr bwMode="auto">
          <a:xfrm>
            <a:off x="8763000" y="4419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7" name="Line 31"/>
          <p:cNvSpPr>
            <a:spLocks noChangeShapeType="1"/>
          </p:cNvSpPr>
          <p:nvPr/>
        </p:nvSpPr>
        <p:spPr bwMode="auto">
          <a:xfrm>
            <a:off x="6629400" y="4953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68" name="Group 32"/>
          <p:cNvGrpSpPr>
            <a:grpSpLocks/>
          </p:cNvGrpSpPr>
          <p:nvPr/>
        </p:nvGrpSpPr>
        <p:grpSpPr bwMode="auto">
          <a:xfrm>
            <a:off x="6629401" y="5029200"/>
            <a:ext cx="468313" cy="609600"/>
            <a:chOff x="240" y="1392"/>
            <a:chExt cx="295" cy="384"/>
          </a:xfrm>
        </p:grpSpPr>
        <p:grpSp>
          <p:nvGrpSpPr>
            <p:cNvPr id="14369" name="Group 33"/>
            <p:cNvGrpSpPr>
              <a:grpSpLocks/>
            </p:cNvGrpSpPr>
            <p:nvPr/>
          </p:nvGrpSpPr>
          <p:grpSpPr bwMode="auto">
            <a:xfrm>
              <a:off x="282" y="1530"/>
              <a:ext cx="198" cy="246"/>
              <a:chOff x="282" y="1530"/>
              <a:chExt cx="252" cy="300"/>
            </a:xfrm>
          </p:grpSpPr>
          <p:sp>
            <p:nvSpPr>
              <p:cNvPr id="14370" name="Rectangle 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71" name="AutoShape 35"/>
              <p:cNvCxnSpPr>
                <a:cxnSpLocks noChangeShapeType="1"/>
                <a:stCxn id="14370" idx="0"/>
                <a:endCxn id="1437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2" name="AutoShape 36"/>
              <p:cNvCxnSpPr>
                <a:cxnSpLocks noChangeShapeType="1"/>
                <a:stCxn id="14370" idx="1"/>
                <a:endCxn id="1437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3" name="Line 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Line 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77" name="Text Box 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78" name="Group 42"/>
          <p:cNvGrpSpPr>
            <a:grpSpLocks/>
          </p:cNvGrpSpPr>
          <p:nvPr/>
        </p:nvGrpSpPr>
        <p:grpSpPr bwMode="auto">
          <a:xfrm>
            <a:off x="2819401" y="2438400"/>
            <a:ext cx="468313" cy="609600"/>
            <a:chOff x="240" y="1392"/>
            <a:chExt cx="295" cy="384"/>
          </a:xfrm>
        </p:grpSpPr>
        <p:grpSp>
          <p:nvGrpSpPr>
            <p:cNvPr id="14379" name="Group 43"/>
            <p:cNvGrpSpPr>
              <a:grpSpLocks/>
            </p:cNvGrpSpPr>
            <p:nvPr/>
          </p:nvGrpSpPr>
          <p:grpSpPr bwMode="auto">
            <a:xfrm>
              <a:off x="282" y="1530"/>
              <a:ext cx="198" cy="246"/>
              <a:chOff x="282" y="1530"/>
              <a:chExt cx="252" cy="300"/>
            </a:xfrm>
          </p:grpSpPr>
          <p:sp>
            <p:nvSpPr>
              <p:cNvPr id="14380" name="Rectangle 4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81" name="AutoShape 45"/>
              <p:cNvCxnSpPr>
                <a:cxnSpLocks noChangeShapeType="1"/>
                <a:stCxn id="14380" idx="0"/>
                <a:endCxn id="1438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2" name="AutoShape 46"/>
              <p:cNvCxnSpPr>
                <a:cxnSpLocks noChangeShapeType="1"/>
                <a:stCxn id="14380" idx="1"/>
                <a:endCxn id="1438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3" name="Line 4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4" name="Line 4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5" name="Line 4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Line 5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87" name="Text Box 5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88" name="Group 52"/>
          <p:cNvGrpSpPr>
            <a:grpSpLocks/>
          </p:cNvGrpSpPr>
          <p:nvPr/>
        </p:nvGrpSpPr>
        <p:grpSpPr bwMode="auto">
          <a:xfrm>
            <a:off x="4953001" y="1752600"/>
            <a:ext cx="468313" cy="609600"/>
            <a:chOff x="240" y="1392"/>
            <a:chExt cx="295" cy="384"/>
          </a:xfrm>
        </p:grpSpPr>
        <p:grpSp>
          <p:nvGrpSpPr>
            <p:cNvPr id="14389" name="Group 53"/>
            <p:cNvGrpSpPr>
              <a:grpSpLocks/>
            </p:cNvGrpSpPr>
            <p:nvPr/>
          </p:nvGrpSpPr>
          <p:grpSpPr bwMode="auto">
            <a:xfrm>
              <a:off x="282" y="1530"/>
              <a:ext cx="198" cy="246"/>
              <a:chOff x="282" y="1530"/>
              <a:chExt cx="252" cy="300"/>
            </a:xfrm>
          </p:grpSpPr>
          <p:sp>
            <p:nvSpPr>
              <p:cNvPr id="14390" name="Rectangle 5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391" name="AutoShape 55"/>
              <p:cNvCxnSpPr>
                <a:cxnSpLocks noChangeShapeType="1"/>
                <a:stCxn id="14390" idx="0"/>
                <a:endCxn id="1439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92" name="AutoShape 56"/>
              <p:cNvCxnSpPr>
                <a:cxnSpLocks noChangeShapeType="1"/>
                <a:stCxn id="14390" idx="1"/>
                <a:endCxn id="1439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93" name="Line 5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4" name="Line 5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5" name="Line 5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6" name="Line 6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97" name="Text Box 6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398" name="Group 62"/>
          <p:cNvGrpSpPr>
            <a:grpSpLocks/>
          </p:cNvGrpSpPr>
          <p:nvPr/>
        </p:nvGrpSpPr>
        <p:grpSpPr bwMode="auto">
          <a:xfrm>
            <a:off x="7010401" y="2667000"/>
            <a:ext cx="468313" cy="609600"/>
            <a:chOff x="240" y="1392"/>
            <a:chExt cx="295" cy="384"/>
          </a:xfrm>
        </p:grpSpPr>
        <p:grpSp>
          <p:nvGrpSpPr>
            <p:cNvPr id="14399" name="Group 63"/>
            <p:cNvGrpSpPr>
              <a:grpSpLocks/>
            </p:cNvGrpSpPr>
            <p:nvPr/>
          </p:nvGrpSpPr>
          <p:grpSpPr bwMode="auto">
            <a:xfrm>
              <a:off x="282" y="1530"/>
              <a:ext cx="198" cy="246"/>
              <a:chOff x="282" y="1530"/>
              <a:chExt cx="252" cy="300"/>
            </a:xfrm>
          </p:grpSpPr>
          <p:sp>
            <p:nvSpPr>
              <p:cNvPr id="14400" name="Rectangle 6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01" name="AutoShape 65"/>
              <p:cNvCxnSpPr>
                <a:cxnSpLocks noChangeShapeType="1"/>
                <a:stCxn id="14400" idx="0"/>
                <a:endCxn id="1440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2" name="AutoShape 66"/>
              <p:cNvCxnSpPr>
                <a:cxnSpLocks noChangeShapeType="1"/>
                <a:stCxn id="14400" idx="1"/>
                <a:endCxn id="1440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03" name="Line 6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4" name="Line 6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Line 6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Line 7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07" name="Text Box 7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08" name="Group 72"/>
          <p:cNvGrpSpPr>
            <a:grpSpLocks/>
          </p:cNvGrpSpPr>
          <p:nvPr/>
        </p:nvGrpSpPr>
        <p:grpSpPr bwMode="auto">
          <a:xfrm>
            <a:off x="8915401" y="3581400"/>
            <a:ext cx="468313" cy="609600"/>
            <a:chOff x="240" y="1392"/>
            <a:chExt cx="295" cy="384"/>
          </a:xfrm>
        </p:grpSpPr>
        <p:grpSp>
          <p:nvGrpSpPr>
            <p:cNvPr id="14409" name="Group 73"/>
            <p:cNvGrpSpPr>
              <a:grpSpLocks/>
            </p:cNvGrpSpPr>
            <p:nvPr/>
          </p:nvGrpSpPr>
          <p:grpSpPr bwMode="auto">
            <a:xfrm>
              <a:off x="282" y="1530"/>
              <a:ext cx="198" cy="246"/>
              <a:chOff x="282" y="1530"/>
              <a:chExt cx="252" cy="300"/>
            </a:xfrm>
          </p:grpSpPr>
          <p:sp>
            <p:nvSpPr>
              <p:cNvPr id="14410" name="Rectangle 7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11" name="AutoShape 75"/>
              <p:cNvCxnSpPr>
                <a:cxnSpLocks noChangeShapeType="1"/>
                <a:stCxn id="14410" idx="0"/>
                <a:endCxn id="1441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12" name="AutoShape 76"/>
              <p:cNvCxnSpPr>
                <a:cxnSpLocks noChangeShapeType="1"/>
                <a:stCxn id="14410" idx="1"/>
                <a:endCxn id="1441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13" name="Line 7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4" name="Line 7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5" name="Line 7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6" name="Line 8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17" name="Text Box 8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18" name="Group 82"/>
          <p:cNvGrpSpPr>
            <a:grpSpLocks/>
          </p:cNvGrpSpPr>
          <p:nvPr/>
        </p:nvGrpSpPr>
        <p:grpSpPr bwMode="auto">
          <a:xfrm>
            <a:off x="8305801" y="1905000"/>
            <a:ext cx="468313" cy="609600"/>
            <a:chOff x="240" y="1392"/>
            <a:chExt cx="295" cy="384"/>
          </a:xfrm>
        </p:grpSpPr>
        <p:grpSp>
          <p:nvGrpSpPr>
            <p:cNvPr id="14419" name="Group 83"/>
            <p:cNvGrpSpPr>
              <a:grpSpLocks/>
            </p:cNvGrpSpPr>
            <p:nvPr/>
          </p:nvGrpSpPr>
          <p:grpSpPr bwMode="auto">
            <a:xfrm>
              <a:off x="282" y="1530"/>
              <a:ext cx="198" cy="246"/>
              <a:chOff x="282" y="1530"/>
              <a:chExt cx="252" cy="300"/>
            </a:xfrm>
          </p:grpSpPr>
          <p:sp>
            <p:nvSpPr>
              <p:cNvPr id="14420" name="Rectangle 8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21" name="AutoShape 85"/>
              <p:cNvCxnSpPr>
                <a:cxnSpLocks noChangeShapeType="1"/>
                <a:stCxn id="14420" idx="0"/>
                <a:endCxn id="1442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22" name="AutoShape 86"/>
              <p:cNvCxnSpPr>
                <a:cxnSpLocks noChangeShapeType="1"/>
                <a:stCxn id="14420" idx="1"/>
                <a:endCxn id="1442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23" name="Line 8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4" name="Line 8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5" name="Line 8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6" name="Line 9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27" name="Text Box 9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28" name="Group 92"/>
          <p:cNvGrpSpPr>
            <a:grpSpLocks/>
          </p:cNvGrpSpPr>
          <p:nvPr/>
        </p:nvGrpSpPr>
        <p:grpSpPr bwMode="auto">
          <a:xfrm>
            <a:off x="4038601" y="5257801"/>
            <a:ext cx="468313" cy="619125"/>
            <a:chOff x="1584" y="3552"/>
            <a:chExt cx="295" cy="390"/>
          </a:xfrm>
        </p:grpSpPr>
        <p:grpSp>
          <p:nvGrpSpPr>
            <p:cNvPr id="14429" name="Group 93"/>
            <p:cNvGrpSpPr>
              <a:grpSpLocks/>
            </p:cNvGrpSpPr>
            <p:nvPr/>
          </p:nvGrpSpPr>
          <p:grpSpPr bwMode="auto">
            <a:xfrm>
              <a:off x="1632" y="3696"/>
              <a:ext cx="198" cy="246"/>
              <a:chOff x="282" y="1530"/>
              <a:chExt cx="252" cy="300"/>
            </a:xfrm>
          </p:grpSpPr>
          <p:sp>
            <p:nvSpPr>
              <p:cNvPr id="14430" name="Rectangle 9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31" name="AutoShape 95"/>
              <p:cNvCxnSpPr>
                <a:cxnSpLocks noChangeShapeType="1"/>
                <a:stCxn id="14430" idx="0"/>
                <a:endCxn id="1443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2" name="AutoShape 96"/>
              <p:cNvCxnSpPr>
                <a:cxnSpLocks noChangeShapeType="1"/>
                <a:stCxn id="14430" idx="1"/>
                <a:endCxn id="1443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33" name="Line 9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4" name="Line 9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5" name="Line 9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6" name="Line 10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37" name="Text Box 101"/>
            <p:cNvSpPr txBox="1">
              <a:spLocks noChangeArrowheads="1"/>
            </p:cNvSpPr>
            <p:nvPr/>
          </p:nvSpPr>
          <p:spPr bwMode="auto">
            <a:xfrm>
              <a:off x="1584" y="355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latin typeface="Comic Sans MS" panose="030F0702030302020204" pitchFamily="66" charset="0"/>
                </a:rPr>
                <a:t>K  V</a:t>
              </a:r>
            </a:p>
          </p:txBody>
        </p:sp>
      </p:grpSp>
      <p:grpSp>
        <p:nvGrpSpPr>
          <p:cNvPr id="14438" name="Group 102"/>
          <p:cNvGrpSpPr>
            <a:grpSpLocks/>
          </p:cNvGrpSpPr>
          <p:nvPr/>
        </p:nvGrpSpPr>
        <p:grpSpPr bwMode="auto">
          <a:xfrm>
            <a:off x="8991601" y="4876800"/>
            <a:ext cx="468313" cy="609600"/>
            <a:chOff x="240" y="1392"/>
            <a:chExt cx="295" cy="384"/>
          </a:xfrm>
        </p:grpSpPr>
        <p:grpSp>
          <p:nvGrpSpPr>
            <p:cNvPr id="14439" name="Group 103"/>
            <p:cNvGrpSpPr>
              <a:grpSpLocks/>
            </p:cNvGrpSpPr>
            <p:nvPr/>
          </p:nvGrpSpPr>
          <p:grpSpPr bwMode="auto">
            <a:xfrm>
              <a:off x="282" y="1530"/>
              <a:ext cx="198" cy="246"/>
              <a:chOff x="282" y="1530"/>
              <a:chExt cx="252" cy="300"/>
            </a:xfrm>
          </p:grpSpPr>
          <p:sp>
            <p:nvSpPr>
              <p:cNvPr id="14440" name="Rectangle 10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41" name="AutoShape 105"/>
              <p:cNvCxnSpPr>
                <a:cxnSpLocks noChangeShapeType="1"/>
                <a:stCxn id="14440" idx="0"/>
                <a:endCxn id="1444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2" name="AutoShape 106"/>
              <p:cNvCxnSpPr>
                <a:cxnSpLocks noChangeShapeType="1"/>
                <a:stCxn id="14440" idx="1"/>
                <a:endCxn id="1444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43" name="Line 10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 name="Line 10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5" name="Line 10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6" name="Line 11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47" name="Text Box 11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48" name="Group 112"/>
          <p:cNvGrpSpPr>
            <a:grpSpLocks/>
          </p:cNvGrpSpPr>
          <p:nvPr/>
        </p:nvGrpSpPr>
        <p:grpSpPr bwMode="auto">
          <a:xfrm>
            <a:off x="1828801" y="4419600"/>
            <a:ext cx="468313" cy="609600"/>
            <a:chOff x="240" y="1392"/>
            <a:chExt cx="295" cy="384"/>
          </a:xfrm>
        </p:grpSpPr>
        <p:grpSp>
          <p:nvGrpSpPr>
            <p:cNvPr id="14449" name="Group 113"/>
            <p:cNvGrpSpPr>
              <a:grpSpLocks/>
            </p:cNvGrpSpPr>
            <p:nvPr/>
          </p:nvGrpSpPr>
          <p:grpSpPr bwMode="auto">
            <a:xfrm>
              <a:off x="282" y="1530"/>
              <a:ext cx="198" cy="246"/>
              <a:chOff x="282" y="1530"/>
              <a:chExt cx="252" cy="300"/>
            </a:xfrm>
          </p:grpSpPr>
          <p:sp>
            <p:nvSpPr>
              <p:cNvPr id="14450" name="Rectangle 11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51" name="AutoShape 115"/>
              <p:cNvCxnSpPr>
                <a:cxnSpLocks noChangeShapeType="1"/>
                <a:stCxn id="14450" idx="0"/>
                <a:endCxn id="1445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52" name="AutoShape 116"/>
              <p:cNvCxnSpPr>
                <a:cxnSpLocks noChangeShapeType="1"/>
                <a:stCxn id="14450" idx="1"/>
                <a:endCxn id="1445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53" name="Line 11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4" name="Line 11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5" name="Line 11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6" name="Line 12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57" name="Text Box 12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58" name="Group 122"/>
          <p:cNvGrpSpPr>
            <a:grpSpLocks/>
          </p:cNvGrpSpPr>
          <p:nvPr/>
        </p:nvGrpSpPr>
        <p:grpSpPr bwMode="auto">
          <a:xfrm>
            <a:off x="4953001" y="3124200"/>
            <a:ext cx="468313" cy="609600"/>
            <a:chOff x="240" y="1392"/>
            <a:chExt cx="295" cy="384"/>
          </a:xfrm>
        </p:grpSpPr>
        <p:grpSp>
          <p:nvGrpSpPr>
            <p:cNvPr id="14459" name="Group 123"/>
            <p:cNvGrpSpPr>
              <a:grpSpLocks/>
            </p:cNvGrpSpPr>
            <p:nvPr/>
          </p:nvGrpSpPr>
          <p:grpSpPr bwMode="auto">
            <a:xfrm>
              <a:off x="282" y="1530"/>
              <a:ext cx="198" cy="246"/>
              <a:chOff x="282" y="1530"/>
              <a:chExt cx="252" cy="300"/>
            </a:xfrm>
          </p:grpSpPr>
          <p:sp>
            <p:nvSpPr>
              <p:cNvPr id="14460" name="Rectangle 12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61" name="AutoShape 125"/>
              <p:cNvCxnSpPr>
                <a:cxnSpLocks noChangeShapeType="1"/>
                <a:stCxn id="14460" idx="0"/>
                <a:endCxn id="1446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62" name="AutoShape 126"/>
              <p:cNvCxnSpPr>
                <a:cxnSpLocks noChangeShapeType="1"/>
                <a:stCxn id="14460" idx="1"/>
                <a:endCxn id="1446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63" name="Line 12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4" name="Line 12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5" name="Line 12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6" name="Line 13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67" name="Text Box 13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grpSp>
        <p:nvGrpSpPr>
          <p:cNvPr id="14468" name="Group 132"/>
          <p:cNvGrpSpPr>
            <a:grpSpLocks/>
          </p:cNvGrpSpPr>
          <p:nvPr/>
        </p:nvGrpSpPr>
        <p:grpSpPr bwMode="auto">
          <a:xfrm>
            <a:off x="3657601" y="3657600"/>
            <a:ext cx="468313" cy="609600"/>
            <a:chOff x="240" y="1392"/>
            <a:chExt cx="295" cy="384"/>
          </a:xfrm>
        </p:grpSpPr>
        <p:grpSp>
          <p:nvGrpSpPr>
            <p:cNvPr id="14469" name="Group 133"/>
            <p:cNvGrpSpPr>
              <a:grpSpLocks/>
            </p:cNvGrpSpPr>
            <p:nvPr/>
          </p:nvGrpSpPr>
          <p:grpSpPr bwMode="auto">
            <a:xfrm>
              <a:off x="282" y="1530"/>
              <a:ext cx="198" cy="246"/>
              <a:chOff x="282" y="1530"/>
              <a:chExt cx="252" cy="300"/>
            </a:xfrm>
          </p:grpSpPr>
          <p:sp>
            <p:nvSpPr>
              <p:cNvPr id="14470" name="Rectangle 134"/>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cxnSp>
            <p:nvCxnSpPr>
              <p:cNvPr id="14471" name="AutoShape 135"/>
              <p:cNvCxnSpPr>
                <a:cxnSpLocks noChangeShapeType="1"/>
                <a:stCxn id="14470" idx="0"/>
                <a:endCxn id="14470"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2" name="AutoShape 136"/>
              <p:cNvCxnSpPr>
                <a:cxnSpLocks noChangeShapeType="1"/>
                <a:stCxn id="14470" idx="1"/>
                <a:endCxn id="14470"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73" name="Line 137"/>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4" name="Line 138"/>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5" name="Line 139"/>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6" name="Line 140"/>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77" name="Text Box 141"/>
            <p:cNvSpPr txBox="1">
              <a:spLocks noChangeArrowheads="1"/>
            </p:cNvSpPr>
            <p:nvPr/>
          </p:nvSpPr>
          <p:spPr bwMode="auto">
            <a:xfrm>
              <a:off x="240" y="1392"/>
              <a:ext cx="2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200">
                  <a:solidFill>
                    <a:schemeClr val="tx2"/>
                  </a:solidFill>
                  <a:latin typeface="Comic Sans MS" panose="030F0702030302020204" pitchFamily="66" charset="0"/>
                </a:rPr>
                <a:t>K  V</a:t>
              </a:r>
            </a:p>
          </p:txBody>
        </p:sp>
      </p:grpSp>
      <p:sp>
        <p:nvSpPr>
          <p:cNvPr id="14478" name="Rectangle 142"/>
          <p:cNvSpPr>
            <a:spLocks noGrp="1" noChangeArrowheads="1"/>
          </p:cNvSpPr>
          <p:nvPr>
            <p:ph type="title"/>
          </p:nvPr>
        </p:nvSpPr>
        <p:spPr>
          <a:xfrm>
            <a:off x="2209800" y="304800"/>
            <a:ext cx="7772400" cy="1143000"/>
          </a:xfrm>
          <a:noFill/>
          <a:ln/>
        </p:spPr>
        <p:txBody>
          <a:bodyPr/>
          <a:lstStyle/>
          <a:p>
            <a:r>
              <a:rPr lang="en-US" altLang="en-US">
                <a:latin typeface="Helvetica" panose="020B0604020202020204" pitchFamily="34" charset="0"/>
              </a:rPr>
              <a:t>DHT: basic idea </a:t>
            </a:r>
          </a:p>
        </p:txBody>
      </p:sp>
      <p:sp>
        <p:nvSpPr>
          <p:cNvPr id="14479" name="Text Box 143"/>
          <p:cNvSpPr txBox="1">
            <a:spLocks noChangeArrowheads="1"/>
          </p:cNvSpPr>
          <p:nvPr/>
        </p:nvSpPr>
        <p:spPr bwMode="auto">
          <a:xfrm>
            <a:off x="1752600" y="5348288"/>
            <a:ext cx="1531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FF3300"/>
                </a:solidFill>
                <a:latin typeface="Arial" panose="020B0604020202020204" pitchFamily="34" charset="0"/>
              </a:rPr>
              <a:t>insert(K</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,V</a:t>
            </a:r>
            <a:r>
              <a:rPr lang="en-US" altLang="en-US" b="1" baseline="-25000">
                <a:solidFill>
                  <a:srgbClr val="FF3300"/>
                </a:solidFill>
                <a:latin typeface="Arial" panose="020B0604020202020204" pitchFamily="34" charset="0"/>
              </a:rPr>
              <a:t>1</a:t>
            </a:r>
            <a:r>
              <a:rPr lang="en-US" altLang="en-US" b="1">
                <a:solidFill>
                  <a:srgbClr val="FF3300"/>
                </a:solidFill>
                <a:latin typeface="Arial" panose="020B0604020202020204" pitchFamily="34" charset="0"/>
              </a:rPr>
              <a:t>)</a:t>
            </a:r>
          </a:p>
        </p:txBody>
      </p:sp>
      <p:sp>
        <p:nvSpPr>
          <p:cNvPr id="14480" name="Text Box 144"/>
          <p:cNvSpPr txBox="1">
            <a:spLocks noChangeArrowheads="1"/>
          </p:cNvSpPr>
          <p:nvPr/>
        </p:nvSpPr>
        <p:spPr bwMode="auto">
          <a:xfrm>
            <a:off x="1889126" y="6248400"/>
            <a:ext cx="806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u="sng">
                <a:latin typeface="Times New Roman" panose="02020603050405020304" pitchFamily="18" charset="0"/>
              </a:rPr>
              <a:t>Operation: take </a:t>
            </a:r>
            <a:r>
              <a:rPr lang="en-US" altLang="en-US" sz="2400" i="1" u="sng">
                <a:latin typeface="Times New Roman" panose="02020603050405020304" pitchFamily="18" charset="0"/>
              </a:rPr>
              <a:t>key</a:t>
            </a:r>
            <a:r>
              <a:rPr lang="en-US" altLang="en-US" sz="2400" u="sng">
                <a:latin typeface="Times New Roman" panose="02020603050405020304" pitchFamily="18" charset="0"/>
              </a:rPr>
              <a:t> as input; route messages to node holding </a:t>
            </a:r>
            <a:r>
              <a:rPr lang="en-US" altLang="en-US" sz="2400" i="1" u="sng">
                <a:latin typeface="Times New Roman" panose="02020603050405020304" pitchFamily="18" charset="0"/>
              </a:rPr>
              <a:t>key</a:t>
            </a:r>
            <a:endParaRPr lang="en-US" altLang="en-US" sz="2400" u="sng">
              <a:latin typeface="Times New Roman" panose="02020603050405020304" pitchFamily="18" charset="0"/>
            </a:endParaRPr>
          </a:p>
        </p:txBody>
      </p:sp>
    </p:spTree>
    <p:extLst>
      <p:ext uri="{BB962C8B-B14F-4D97-AF65-F5344CB8AC3E}">
        <p14:creationId xmlns:p14="http://schemas.microsoft.com/office/powerpoint/2010/main" val="37067655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9|49.4"/>
</p:tagLst>
</file>

<file path=ppt/tags/tag2.xml><?xml version="1.0" encoding="utf-8"?>
<p:tagLst xmlns:a="http://schemas.openxmlformats.org/drawingml/2006/main" xmlns:r="http://schemas.openxmlformats.org/officeDocument/2006/relationships" xmlns:p="http://schemas.openxmlformats.org/presentationml/2006/main">
  <p:tag name="TIMING" val="|34.9|49.4"/>
</p:tagLst>
</file>

<file path=ppt/tags/tag3.xml><?xml version="1.0" encoding="utf-8"?>
<p:tagLst xmlns:a="http://schemas.openxmlformats.org/drawingml/2006/main" xmlns:r="http://schemas.openxmlformats.org/officeDocument/2006/relationships" xmlns:p="http://schemas.openxmlformats.org/presentationml/2006/main">
  <p:tag name="TIMING" val="|34.9|49.4"/>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굴림" pitchFamily="34" charset="-127"/>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6921</TotalTime>
  <Words>7616</Words>
  <Application>Microsoft Office PowerPoint</Application>
  <PresentationFormat>Widescreen</PresentationFormat>
  <Paragraphs>792</Paragraphs>
  <Slides>124</Slides>
  <Notes>21</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124</vt:i4>
      </vt:variant>
    </vt:vector>
  </HeadingPairs>
  <TitlesOfParts>
    <vt:vector size="141" baseType="lpstr">
      <vt:lpstr>Arial</vt:lpstr>
      <vt:lpstr>Bookman Old Style</vt:lpstr>
      <vt:lpstr>Calibri</vt:lpstr>
      <vt:lpstr>Century Gothic</vt:lpstr>
      <vt:lpstr>Comic Sans MS</vt:lpstr>
      <vt:lpstr>Courier New</vt:lpstr>
      <vt:lpstr>Helvetica</vt:lpstr>
      <vt:lpstr>Tahoma</vt:lpstr>
      <vt:lpstr>Times</vt:lpstr>
      <vt:lpstr>Times New Roman</vt:lpstr>
      <vt:lpstr>Verdana</vt:lpstr>
      <vt:lpstr>Wingdings</vt:lpstr>
      <vt:lpstr>Wingdings 3</vt:lpstr>
      <vt:lpstr>Wisp</vt:lpstr>
      <vt:lpstr>Blends</vt:lpstr>
      <vt:lpstr>Default Design</vt:lpstr>
      <vt:lpstr>Equation</vt:lpstr>
      <vt:lpstr>Hash functions</vt:lpstr>
      <vt:lpstr>Cryptographic primitives</vt:lpstr>
      <vt:lpstr>Generic cryptography model</vt:lpstr>
      <vt:lpstr>Cryptographic primitives</vt:lpstr>
      <vt:lpstr>Symmetric cryptography</vt:lpstr>
      <vt:lpstr>Stream ciphers</vt:lpstr>
      <vt:lpstr>Example of Stream Encryption</vt:lpstr>
      <vt:lpstr>Example of Stream Decryption</vt:lpstr>
      <vt:lpstr>Block ciphers</vt:lpstr>
      <vt:lpstr>Block ciphers</vt:lpstr>
      <vt:lpstr>Block cipher encryption modes</vt:lpstr>
      <vt:lpstr>Block cipher encryption modes</vt:lpstr>
      <vt:lpstr>Block encryption modes</vt:lpstr>
      <vt:lpstr>Block cipher encryption modes</vt:lpstr>
      <vt:lpstr>Cipher block chaining </vt:lpstr>
      <vt:lpstr>Block cipher encryption modes</vt:lpstr>
      <vt:lpstr>PowerPoint Presentation</vt:lpstr>
      <vt:lpstr>Data Encryption Standard (DES)</vt:lpstr>
      <vt:lpstr>PowerPoint Presentation</vt:lpstr>
      <vt:lpstr>PowerPoint Presentation</vt:lpstr>
      <vt:lpstr>PowerPoint Presentation</vt:lpstr>
      <vt:lpstr>PowerPoint Presentation</vt:lpstr>
      <vt:lpstr>PowerPoint Presentation</vt:lpstr>
      <vt:lpstr>Advanced Encryption Standard (AES)</vt:lpstr>
      <vt:lpstr>Advanced Encryption Standard (AES)</vt:lpstr>
      <vt:lpstr>Operation of AES </vt:lpstr>
      <vt:lpstr>PowerPoint Presentation</vt:lpstr>
      <vt:lpstr>PowerPoint Presentation</vt:lpstr>
      <vt:lpstr>Asymmetric cryptography</vt:lpstr>
      <vt:lpstr>PowerPoint Presentation</vt:lpstr>
      <vt:lpstr>PowerPoint Presentation</vt:lpstr>
      <vt:lpstr>PowerPoint Presentation</vt:lpstr>
      <vt:lpstr>RSA</vt:lpstr>
      <vt:lpstr>PowerPoint Presentation</vt:lpstr>
      <vt:lpstr>Encryption and decryption using RSA</vt:lpstr>
      <vt:lpstr>Definition of Elliptic curves</vt:lpstr>
      <vt:lpstr>What is Elliptic Curve Cryptography?</vt:lpstr>
      <vt:lpstr>PowerPoint Presentation</vt:lpstr>
      <vt:lpstr>Generic Procedures of ECC</vt:lpstr>
      <vt:lpstr>Elliptic Curve Cryptography</vt:lpstr>
      <vt:lpstr>Why use ECC?</vt:lpstr>
      <vt:lpstr>Security of ECC</vt:lpstr>
      <vt:lpstr>Applications of ECC</vt:lpstr>
      <vt:lpstr>Benefits of ECC</vt:lpstr>
      <vt:lpstr>Summary of ECC</vt:lpstr>
      <vt:lpstr>Cryptographic primitives</vt:lpstr>
      <vt:lpstr>Hash Functions</vt:lpstr>
      <vt:lpstr>PowerPoint Presentation</vt:lpstr>
      <vt:lpstr>Hash functions</vt:lpstr>
      <vt:lpstr>Hash functions</vt:lpstr>
      <vt:lpstr>Two practical properties of hash functions</vt:lpstr>
      <vt:lpstr>Security properties of hash functions</vt:lpstr>
      <vt:lpstr>Security properties of hash functions</vt:lpstr>
      <vt:lpstr>Security Requirements for Cryptographic Hash Functions</vt:lpstr>
      <vt:lpstr>PowerPoint Presentation</vt:lpstr>
      <vt:lpstr>PowerPoint Presentation</vt:lpstr>
      <vt:lpstr>Hash functions</vt:lpstr>
      <vt:lpstr>Hash functions</vt:lpstr>
      <vt:lpstr>Internals of a Hash Function</vt:lpstr>
      <vt:lpstr>Merkle-Damgard Construction for Hash Functions</vt:lpstr>
      <vt:lpstr>Message Digest (MD)</vt:lpstr>
      <vt:lpstr>MD5</vt:lpstr>
      <vt:lpstr>MD5 Algorithm </vt:lpstr>
      <vt:lpstr>Secure Hash Algorithms (SHAs)</vt:lpstr>
      <vt:lpstr>Secure Hash Algorithms (SHAs)</vt:lpstr>
      <vt:lpstr>Secure Hash Algorithms (SHAs)</vt:lpstr>
      <vt:lpstr>Applications</vt:lpstr>
      <vt:lpstr>Design of Secure Hash Algorithms (SHA):  SHA-256</vt:lpstr>
      <vt:lpstr>The algorithm works as follows (SHA-256):</vt:lpstr>
      <vt:lpstr>PowerPoint Presentation</vt:lpstr>
      <vt:lpstr>PowerPoint Presentation</vt:lpstr>
      <vt:lpstr>PowerPoint Presentation</vt:lpstr>
      <vt:lpstr>PowerPoint Presentation</vt:lpstr>
      <vt:lpstr>PowerPoint Presentation</vt:lpstr>
      <vt:lpstr>Design of SHA3 (Keccak)</vt:lpstr>
      <vt:lpstr>PowerPoint Presentation</vt:lpstr>
      <vt:lpstr>SHA-3 absorbing and squeezing function in SHA3</vt:lpstr>
      <vt:lpstr>PowerPoint Presentation</vt:lpstr>
      <vt:lpstr>Message Authentication codes (MACs)</vt:lpstr>
      <vt:lpstr>MACs using block ciphers</vt:lpstr>
      <vt:lpstr>HMACs (hash-based MACs)</vt:lpstr>
      <vt:lpstr>PowerPoint Presentation</vt:lpstr>
      <vt:lpstr>Merkle trees</vt:lpstr>
      <vt:lpstr>PowerPoint Presentation</vt:lpstr>
      <vt:lpstr>PowerPoint Presentation</vt:lpstr>
      <vt:lpstr>Patricia trees</vt:lpstr>
      <vt:lpstr>PowerPoint Presentation</vt:lpstr>
      <vt:lpstr>PowerPoint Presentation</vt:lpstr>
      <vt:lpstr>Merkle Patricia Trie</vt:lpstr>
      <vt:lpstr>Hash Tables</vt:lpstr>
      <vt:lpstr>Distributed hash tables (DHTs)</vt:lpstr>
      <vt:lpstr>What is a DHT?</vt:lpstr>
      <vt:lpstr>PowerPoint Presentation</vt:lpstr>
      <vt:lpstr>Distributed hash tables (DHTs)</vt:lpstr>
      <vt:lpstr>How do DHTs work?</vt:lpstr>
      <vt:lpstr>DHT: basic idea </vt:lpstr>
      <vt:lpstr>DHT: basic idea </vt:lpstr>
      <vt:lpstr>DHT: basic idea </vt:lpstr>
      <vt:lpstr>DHT: basic idea </vt:lpstr>
      <vt:lpstr>DHT: basic idea </vt:lpstr>
      <vt:lpstr>DHT: basic idea </vt:lpstr>
      <vt:lpstr>DHT: basic idea </vt:lpstr>
      <vt:lpstr>     DHT </vt:lpstr>
      <vt:lpstr>Digital signatures</vt:lpstr>
      <vt:lpstr>Digital signatures</vt:lpstr>
      <vt:lpstr>Digital signatures</vt:lpstr>
      <vt:lpstr>PowerPoint Presentation</vt:lpstr>
      <vt:lpstr>Digital signatures</vt:lpstr>
      <vt:lpstr>Digital signatures</vt:lpstr>
      <vt:lpstr>PowerPoint Presentation</vt:lpstr>
      <vt:lpstr>Fully Homomorphic Encryption</vt:lpstr>
      <vt:lpstr>The goal</vt:lpstr>
      <vt:lpstr>Example 1: Private              Search</vt:lpstr>
      <vt:lpstr>Example 2: Private Cloud Computing</vt:lpstr>
      <vt:lpstr>Fully Homomorphic Encryption</vt:lpstr>
      <vt:lpstr>Homomorphic encryption</vt:lpstr>
      <vt:lpstr>Signcryption</vt:lpstr>
      <vt:lpstr>Features of Digital Signcryption</vt:lpstr>
      <vt:lpstr>Features of Digital Signcryption </vt:lpstr>
      <vt:lpstr>Features of Digital Signcryption</vt:lpstr>
      <vt:lpstr>Zero knowledge proofs</vt:lpstr>
      <vt:lpstr>Zero knowledge proofs</vt:lpstr>
      <vt:lpstr>Blind signatures</vt:lpstr>
      <vt:lpstr>Encoding schemes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functions</dc:title>
  <dc:creator>Sanjay H A</dc:creator>
  <cp:lastModifiedBy>Sanjay H A</cp:lastModifiedBy>
  <cp:revision>120</cp:revision>
  <dcterms:created xsi:type="dcterms:W3CDTF">2019-08-25T12:44:56Z</dcterms:created>
  <dcterms:modified xsi:type="dcterms:W3CDTF">2020-02-08T01:43:27Z</dcterms:modified>
</cp:coreProperties>
</file>