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93" r:id="rId37"/>
    <p:sldId id="294" r:id="rId38"/>
    <p:sldId id="274" r:id="rId39"/>
    <p:sldId id="292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9" r:id="rId53"/>
    <p:sldId id="307" r:id="rId54"/>
    <p:sldId id="308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71" r:id="rId64"/>
    <p:sldId id="372" r:id="rId65"/>
    <p:sldId id="373" r:id="rId66"/>
    <p:sldId id="321" r:id="rId67"/>
    <p:sldId id="322" r:id="rId68"/>
    <p:sldId id="318" r:id="rId69"/>
    <p:sldId id="374" r:id="rId70"/>
    <p:sldId id="319" r:id="rId71"/>
    <p:sldId id="320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75" r:id="rId93"/>
    <p:sldId id="376" r:id="rId94"/>
    <p:sldId id="343" r:id="rId95"/>
    <p:sldId id="344" r:id="rId96"/>
    <p:sldId id="345" r:id="rId97"/>
    <p:sldId id="347" r:id="rId98"/>
    <p:sldId id="346" r:id="rId99"/>
    <p:sldId id="350" r:id="rId100"/>
    <p:sldId id="377" r:id="rId101"/>
    <p:sldId id="348" r:id="rId102"/>
    <p:sldId id="351" r:id="rId103"/>
    <p:sldId id="378" r:id="rId104"/>
    <p:sldId id="352" r:id="rId105"/>
    <p:sldId id="353" r:id="rId106"/>
    <p:sldId id="354" r:id="rId107"/>
    <p:sldId id="355" r:id="rId108"/>
    <p:sldId id="356" r:id="rId109"/>
    <p:sldId id="357" r:id="rId110"/>
    <p:sldId id="359" r:id="rId111"/>
    <p:sldId id="358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79" r:id="rId121"/>
    <p:sldId id="368" r:id="rId122"/>
    <p:sldId id="380" r:id="rId123"/>
    <p:sldId id="369" r:id="rId124"/>
    <p:sldId id="370" r:id="rId125"/>
    <p:sldId id="381" r:id="rId1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5C01D-621D-4E1C-9DF4-C82DF5D843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  <p14:sldId id="275"/>
            <p14:sldId id="277"/>
            <p14:sldId id="278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67"/>
            <p14:sldId id="268"/>
            <p14:sldId id="269"/>
            <p14:sldId id="270"/>
            <p14:sldId id="271"/>
            <p14:sldId id="272"/>
            <p14:sldId id="273"/>
            <p14:sldId id="293"/>
            <p14:sldId id="294"/>
            <p14:sldId id="274"/>
            <p14:sldId id="292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9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71"/>
            <p14:sldId id="372"/>
            <p14:sldId id="373"/>
            <p14:sldId id="321"/>
            <p14:sldId id="322"/>
            <p14:sldId id="318"/>
            <p14:sldId id="374"/>
            <p14:sldId id="319"/>
            <p14:sldId id="320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75"/>
            <p14:sldId id="376"/>
            <p14:sldId id="343"/>
            <p14:sldId id="344"/>
            <p14:sldId id="345"/>
            <p14:sldId id="347"/>
            <p14:sldId id="346"/>
            <p14:sldId id="350"/>
            <p14:sldId id="377"/>
            <p14:sldId id="348"/>
            <p14:sldId id="351"/>
            <p14:sldId id="378"/>
            <p14:sldId id="352"/>
            <p14:sldId id="353"/>
            <p14:sldId id="354"/>
            <p14:sldId id="355"/>
            <p14:sldId id="356"/>
            <p14:sldId id="357"/>
            <p14:sldId id="359"/>
            <p14:sldId id="358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79"/>
            <p14:sldId id="368"/>
            <p14:sldId id="380"/>
            <p14:sldId id="369"/>
            <p14:sldId id="370"/>
            <p14:sldId id="381"/>
          </p14:sldIdLst>
        </p14:section>
        <p14:section name="Untitled Section" id="{EFFD4D45-D021-46DD-9A91-BDA79113BCA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61690-5CCC-45C6-9AFF-7522CDD249A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45878-176D-4F0F-8444-AAA0730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5878-176D-4F0F-8444-AAA073059E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3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/>
            <a:fld id="{C3C21341-7D25-4F04-AADF-445C3F19983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76288"/>
            <a:ext cx="682307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900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Three different roles that a node might play.  The different roles correspond to different responsibilities in the consensus algorithm.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cs typeface="DejaVu Sans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Proposer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	Advocates for a client.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	Suggest different proposals for consideration by the Acceptors.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		Proposal is a (N,V) pair.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cs typeface="DejaVu Sans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Acceptor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	Responsible for reaching consensus.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	Accept proposals which meet certain constraints.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cs typeface="DejaVu Sans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Learner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>
                <a:latin typeface="Arial" panose="020B0604020202020204" pitchFamily="34" charset="0"/>
                <a:cs typeface="DejaVu Sans" charset="0"/>
              </a:rPr>
              <a:t>	Determines when consensus is reached.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4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FFE97F86-2F4D-467A-8380-AA4297B958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FE34C5-AE54-498C-8816-B31CCDCA03F6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13FAAB8D-D3E7-412A-AB01-64D7CBC21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BFF0CC0-5A3D-4657-9C4F-14B966015E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97D78C39-2B3D-4872-B37C-BBB61EA757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4D30A5-EDEB-4B82-AD5D-F9E25C1214D8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3044C4F1-B49C-4FE2-AFE8-1FDDBEB9A10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EF600431-CEC9-452B-9D07-1DBEBDC1B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E8556108-D1DF-46F9-BD90-BA7F184F40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E1A144-1B3A-4B27-8DE1-5A61F8E9660F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4B2FC659-A628-4BBE-B80B-5E29125B09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61AC2C34-B4F6-4B56-8FBC-BDEB7DC5A1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lockchain.asp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lockchain.asp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Double_spending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Essentials &amp; </a:t>
            </a:r>
            <a:r>
              <a:rPr lang="en-US" dirty="0" err="1"/>
              <a:t>DApps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Contents:  UNIT-5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3200" dirty="0" err="1"/>
              <a:t>Hyperledger</a:t>
            </a:r>
            <a:r>
              <a:rPr lang="en-US" sz="3200" dirty="0"/>
              <a:t>, </a:t>
            </a:r>
            <a:r>
              <a:rPr lang="en-US" sz="3200" dirty="0" err="1"/>
              <a:t>Hyperledger</a:t>
            </a:r>
            <a:r>
              <a:rPr lang="en-US" sz="3200" dirty="0"/>
              <a:t> as a protocol, Fabric, </a:t>
            </a:r>
            <a:r>
              <a:rPr lang="en-US" sz="3200" dirty="0" err="1"/>
              <a:t>Hyperledger</a:t>
            </a:r>
            <a:r>
              <a:rPr lang="en-US" sz="3200" dirty="0"/>
              <a:t> Fabric, </a:t>
            </a:r>
            <a:r>
              <a:rPr lang="en-US" sz="3200" dirty="0" err="1"/>
              <a:t>Sawtooth</a:t>
            </a:r>
            <a:r>
              <a:rPr lang="en-US" sz="3200" dirty="0"/>
              <a:t> lake, </a:t>
            </a:r>
            <a:r>
              <a:rPr lang="en-US" sz="3200" dirty="0" err="1"/>
              <a:t>Corda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88667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1DD5-2386-4A81-93E9-7D918A0A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B5A7-B994-4FCE-B307-4A153F13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AF858-E3BB-43D8-9FB8-4FD7EAB3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398680"/>
            <a:ext cx="11479237" cy="64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967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r>
              <a:rPr lang="en-US" b="1" dirty="0"/>
              <a:t>-</a:t>
            </a:r>
            <a:r>
              <a:rPr lang="en-US" dirty="0"/>
              <a:t>Semi-private </a:t>
            </a:r>
            <a:r>
              <a:rPr lang="en-US" dirty="0" err="1"/>
              <a:t>blockchains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2437" y="2006991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Part of the blockchain is private and part of it is public. </a:t>
            </a:r>
          </a:p>
          <a:p>
            <a:r>
              <a:rPr lang="en-US" sz="3200" dirty="0"/>
              <a:t>The private part is controlled by a group of individuals </a:t>
            </a:r>
          </a:p>
          <a:p>
            <a:pPr lvl="1"/>
            <a:r>
              <a:rPr lang="en-US" sz="2800" dirty="0"/>
              <a:t>whereas the public part is open for participation by anyone</a:t>
            </a:r>
          </a:p>
        </p:txBody>
      </p:sp>
    </p:spTree>
    <p:extLst>
      <p:ext uri="{BB962C8B-B14F-4D97-AF65-F5344CB8AC3E}">
        <p14:creationId xmlns:p14="http://schemas.microsoft.com/office/powerpoint/2010/main" val="17484969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r>
              <a:rPr lang="en-US" b="1" dirty="0"/>
              <a:t>-</a:t>
            </a:r>
            <a:r>
              <a:rPr lang="en-US" dirty="0"/>
              <a:t>Sidechains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48" y="138545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More precisely known as pegged sidechains, </a:t>
            </a:r>
          </a:p>
          <a:p>
            <a:pPr lvl="1"/>
            <a:r>
              <a:rPr lang="en-US" sz="2200" dirty="0"/>
              <a:t>This is a concept whereby coins can be moved from one blockchain to another and moved back. </a:t>
            </a:r>
          </a:p>
          <a:p>
            <a:r>
              <a:rPr lang="en-US" sz="2400" dirty="0"/>
              <a:t>Common uses include the creation of new altcoins (alternative cryptocurrencies) whereby coins are </a:t>
            </a:r>
            <a:r>
              <a:rPr lang="en-US" sz="2400" i="1" dirty="0"/>
              <a:t>burnt </a:t>
            </a:r>
            <a:r>
              <a:rPr lang="en-US" sz="2400" dirty="0"/>
              <a:t>as a proof of adequate stake.</a:t>
            </a:r>
          </a:p>
          <a:p>
            <a:r>
              <a:rPr lang="en-US" sz="2400" dirty="0"/>
              <a:t>There are two types of sidechain. </a:t>
            </a:r>
          </a:p>
          <a:p>
            <a:pPr lvl="1"/>
            <a:r>
              <a:rPr lang="en-US" sz="2400" dirty="0"/>
              <a:t>The example provided above for </a:t>
            </a:r>
            <a:r>
              <a:rPr lang="en-US" sz="2400" i="1" dirty="0"/>
              <a:t>burning </a:t>
            </a:r>
            <a:r>
              <a:rPr lang="en-US" sz="2400" dirty="0"/>
              <a:t>coins is applicable to a one-way pegged sidechain. </a:t>
            </a:r>
          </a:p>
          <a:p>
            <a:pPr lvl="1"/>
            <a:r>
              <a:rPr lang="en-US" sz="2400" dirty="0"/>
              <a:t>The second type is called a two-way pegged sidechain, which allows the movement of coins from the main chain to the sidechain and back to the main chain when required.</a:t>
            </a:r>
          </a:p>
        </p:txBody>
      </p:sp>
    </p:spTree>
    <p:extLst>
      <p:ext uri="{BB962C8B-B14F-4D97-AF65-F5344CB8AC3E}">
        <p14:creationId xmlns:p14="http://schemas.microsoft.com/office/powerpoint/2010/main" val="17074899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5AFE-79C5-4433-8085-F9DEE2EF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3A3B-4A28-4356-A5F7-6548638A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87761-1EEB-4D78-95A4-D8D142CE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1" y="362243"/>
            <a:ext cx="8060787" cy="60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590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r>
              <a:rPr lang="en-US" b="1" dirty="0"/>
              <a:t>-</a:t>
            </a:r>
            <a:r>
              <a:rPr lang="en-US" dirty="0"/>
              <a:t>Permissioned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133599"/>
            <a:ext cx="9426430" cy="4197927"/>
          </a:xfrm>
        </p:spPr>
        <p:txBody>
          <a:bodyPr>
            <a:noAutofit/>
          </a:bodyPr>
          <a:lstStyle/>
          <a:p>
            <a:r>
              <a:rPr lang="en-US" sz="2400" dirty="0"/>
              <a:t>A permissioned ledger is a </a:t>
            </a:r>
            <a:r>
              <a:rPr lang="en-US" sz="2400" dirty="0" err="1"/>
              <a:t>blockchain</a:t>
            </a:r>
            <a:r>
              <a:rPr lang="en-US" sz="2400" dirty="0"/>
              <a:t> whereby the participants of the network are known and already trusted. </a:t>
            </a:r>
          </a:p>
          <a:p>
            <a:r>
              <a:rPr lang="en-US" sz="2400" dirty="0"/>
              <a:t>Permissioned ledgers do not need to use a distributed consensus mechanism</a:t>
            </a:r>
          </a:p>
          <a:p>
            <a:pPr lvl="1"/>
            <a:r>
              <a:rPr lang="en-US" sz="2200" dirty="0"/>
              <a:t> instead an </a:t>
            </a:r>
            <a:r>
              <a:rPr lang="en-US" sz="2200" i="1" dirty="0"/>
              <a:t>agreement protocol </a:t>
            </a:r>
            <a:r>
              <a:rPr lang="en-US" sz="2200" dirty="0"/>
              <a:t>can be used to maintain a shared version of truth about the state of the records on the blockchain. </a:t>
            </a:r>
          </a:p>
          <a:p>
            <a:r>
              <a:rPr lang="en-US" sz="2400" dirty="0"/>
              <a:t>There is also no requirement for a permissioned </a:t>
            </a:r>
            <a:r>
              <a:rPr lang="en-US" sz="2400" dirty="0" err="1"/>
              <a:t>blockchain</a:t>
            </a:r>
            <a:r>
              <a:rPr lang="en-US" sz="2400" dirty="0"/>
              <a:t> to be private as it can be a public </a:t>
            </a:r>
            <a:r>
              <a:rPr lang="en-US" sz="2400" dirty="0" err="1"/>
              <a:t>blockchain</a:t>
            </a:r>
            <a:r>
              <a:rPr lang="en-US" sz="2400" dirty="0"/>
              <a:t> but with regulated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4065903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r>
              <a:rPr lang="en-US" b="1" dirty="0"/>
              <a:t>-</a:t>
            </a:r>
            <a:r>
              <a:rPr lang="en-US" dirty="0"/>
              <a:t>Distributed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ledger is distributed among its participants and spread across multiple sites or organizations.</a:t>
            </a:r>
          </a:p>
          <a:p>
            <a:r>
              <a:rPr lang="en-US" sz="2400" dirty="0"/>
              <a:t> This type can either be private or public.</a:t>
            </a:r>
          </a:p>
          <a:p>
            <a:r>
              <a:rPr lang="en-US" sz="2400" dirty="0"/>
              <a:t> The key idea is that, unlike many other blockchains, the records are stored contiguously instead of sorted into blocks.</a:t>
            </a:r>
          </a:p>
          <a:p>
            <a:pPr lvl="1"/>
            <a:r>
              <a:rPr lang="en-US" sz="2200" dirty="0"/>
              <a:t> This concept is used in </a:t>
            </a:r>
            <a:r>
              <a:rPr lang="en-US" sz="2200" b="1" dirty="0"/>
              <a:t>Ripple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3286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425" y="0"/>
            <a:ext cx="8911687" cy="1280890"/>
          </a:xfrm>
        </p:spPr>
        <p:txBody>
          <a:bodyPr/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444" y="1280890"/>
            <a:ext cx="10171112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Shared ledger</a:t>
            </a:r>
          </a:p>
          <a:p>
            <a:pPr lvl="1"/>
            <a:r>
              <a:rPr lang="en-US" sz="2400" dirty="0"/>
              <a:t>This is generic term that is used to describe any application or database that is shared by the public or a consortium.</a:t>
            </a:r>
          </a:p>
          <a:p>
            <a:r>
              <a:rPr lang="en-US" sz="2400" b="1" dirty="0"/>
              <a:t>Fully private and proprietary </a:t>
            </a:r>
            <a:r>
              <a:rPr lang="en-US" sz="2400" b="1" dirty="0" err="1"/>
              <a:t>blockchains</a:t>
            </a:r>
            <a:endParaRPr lang="en-US" sz="2400" b="1" dirty="0"/>
          </a:p>
          <a:p>
            <a:pPr lvl="1"/>
            <a:r>
              <a:rPr lang="en-US" sz="2400" dirty="0"/>
              <a:t>These </a:t>
            </a:r>
            <a:r>
              <a:rPr lang="en-US" sz="2400" dirty="0" err="1"/>
              <a:t>blockchains</a:t>
            </a:r>
            <a:r>
              <a:rPr lang="en-US" sz="2400" dirty="0"/>
              <a:t> perhaps have no mainstream application as they deviate from the core idea of decentralization in </a:t>
            </a:r>
            <a:r>
              <a:rPr lang="en-US" sz="2400" dirty="0" err="1"/>
              <a:t>blockchain</a:t>
            </a:r>
            <a:r>
              <a:rPr lang="en-US" sz="2400" dirty="0"/>
              <a:t> technology.</a:t>
            </a:r>
          </a:p>
          <a:p>
            <a:pPr lvl="1"/>
            <a:r>
              <a:rPr lang="en-US" sz="2400" dirty="0"/>
              <a:t> Nonetheless in specific private settings within an organization there might be a need to share data and provide some level of guarantee of the authenticity of the data. </a:t>
            </a:r>
          </a:p>
          <a:p>
            <a:pPr lvl="1"/>
            <a:r>
              <a:rPr lang="en-US" sz="2400" b="1" dirty="0"/>
              <a:t>For example</a:t>
            </a:r>
            <a:r>
              <a:rPr lang="en-US" sz="2400" dirty="0"/>
              <a:t>, for collaboration and sharing data between various government departments.</a:t>
            </a:r>
          </a:p>
        </p:txBody>
      </p:sp>
    </p:spTree>
    <p:extLst>
      <p:ext uri="{BB962C8B-B14F-4D97-AF65-F5344CB8AC3E}">
        <p14:creationId xmlns:p14="http://schemas.microsoft.com/office/powerpoint/2010/main" val="34772763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684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Tokenized </a:t>
            </a:r>
            <a:r>
              <a:rPr lang="en-US" sz="2400" b="1" dirty="0" err="1"/>
              <a:t>blockchains</a:t>
            </a:r>
            <a:endParaRPr lang="en-US" sz="2400" b="1" dirty="0"/>
          </a:p>
          <a:p>
            <a:pPr lvl="1"/>
            <a:r>
              <a:rPr lang="en-US" sz="2400" dirty="0"/>
              <a:t>These </a:t>
            </a:r>
            <a:r>
              <a:rPr lang="en-US" sz="2400" dirty="0" err="1"/>
              <a:t>blockchains</a:t>
            </a:r>
            <a:r>
              <a:rPr lang="en-US" sz="2400" dirty="0"/>
              <a:t> are standard </a:t>
            </a:r>
            <a:r>
              <a:rPr lang="en-US" sz="2400" dirty="0" err="1"/>
              <a:t>blockchains</a:t>
            </a:r>
            <a:r>
              <a:rPr lang="en-US" sz="2400" dirty="0"/>
              <a:t> that generate cryptocurrency as a result of a consensus process via mining or via initial distribution</a:t>
            </a:r>
          </a:p>
          <a:p>
            <a:r>
              <a:rPr lang="en-US" sz="2400" b="1" dirty="0" err="1"/>
              <a:t>Tokenless</a:t>
            </a:r>
            <a:r>
              <a:rPr lang="en-US" sz="2400" b="1" dirty="0"/>
              <a:t> </a:t>
            </a:r>
            <a:r>
              <a:rPr lang="en-US" sz="2400" b="1" dirty="0" err="1"/>
              <a:t>blockchains</a:t>
            </a:r>
            <a:endParaRPr lang="en-US" sz="2400" b="1" dirty="0"/>
          </a:p>
          <a:p>
            <a:pPr lvl="1"/>
            <a:r>
              <a:rPr lang="en-US" sz="2400" dirty="0"/>
              <a:t>These are probably not real </a:t>
            </a:r>
            <a:r>
              <a:rPr lang="en-US" sz="2400" dirty="0" err="1"/>
              <a:t>blockchains</a:t>
            </a:r>
            <a:r>
              <a:rPr lang="en-US" sz="2400" dirty="0"/>
              <a:t> because they lack the basic unit of transfer of value </a:t>
            </a:r>
          </a:p>
          <a:p>
            <a:pPr lvl="1"/>
            <a:r>
              <a:rPr lang="en-US" sz="2400" dirty="0"/>
              <a:t>These are still valuable in situations where there is no need to transfer value between nodes and </a:t>
            </a:r>
            <a:r>
              <a:rPr lang="en-US" sz="2400" b="1" dirty="0"/>
              <a:t>only sharing some data among various already trusted parties is required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26538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Consensus in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65529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Consensus is basically a distributed computing concept that has been used in </a:t>
            </a:r>
            <a:r>
              <a:rPr lang="en-US" sz="2400" dirty="0" err="1"/>
              <a:t>blockchain</a:t>
            </a:r>
            <a:r>
              <a:rPr lang="en-US" sz="2400" dirty="0"/>
              <a:t> in order to provide a means of agreeing to a single version of truth by all peers on the </a:t>
            </a:r>
            <a:r>
              <a:rPr lang="en-US" sz="2400" dirty="0" err="1"/>
              <a:t>blockchain</a:t>
            </a:r>
            <a:r>
              <a:rPr lang="en-US" sz="2400" dirty="0"/>
              <a:t> network. </a:t>
            </a:r>
          </a:p>
          <a:p>
            <a:r>
              <a:rPr lang="en-US" sz="2400" dirty="0"/>
              <a:t>Two categories of consensus mechanism exist:</a:t>
            </a:r>
          </a:p>
          <a:p>
            <a:pPr lvl="1"/>
            <a:r>
              <a:rPr lang="en-US" sz="2400" dirty="0"/>
              <a:t> Proof-based, leader-based, or the </a:t>
            </a:r>
            <a:r>
              <a:rPr lang="en-US" sz="2400" i="1" dirty="0" err="1"/>
              <a:t>Nakamoto</a:t>
            </a:r>
            <a:r>
              <a:rPr lang="en-US" sz="2400" i="1" dirty="0"/>
              <a:t> consensus </a:t>
            </a:r>
            <a:r>
              <a:rPr lang="en-US" sz="2400" dirty="0"/>
              <a:t>whereby a leader is elected and proposes a final value</a:t>
            </a:r>
          </a:p>
          <a:p>
            <a:pPr lvl="1"/>
            <a:r>
              <a:rPr lang="en-US" sz="2400" dirty="0"/>
              <a:t> Byzantine fault tolerance-based, which is a more traditional approach based on rounds of votes</a:t>
            </a:r>
          </a:p>
        </p:txBody>
      </p:sp>
    </p:spTree>
    <p:extLst>
      <p:ext uri="{BB962C8B-B14F-4D97-AF65-F5344CB8AC3E}">
        <p14:creationId xmlns:p14="http://schemas.microsoft.com/office/powerpoint/2010/main" val="14882330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910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This type of consensus mechanism relies on proof that enough computational resources have been spent before proposing a value for acceptance by the network. </a:t>
            </a:r>
          </a:p>
          <a:p>
            <a:pPr lvl="1"/>
            <a:r>
              <a:rPr lang="en-US" sz="2400" dirty="0"/>
              <a:t>Used in bitcoin and other cryptocurrencies.</a:t>
            </a:r>
          </a:p>
          <a:p>
            <a:r>
              <a:rPr lang="en-US" sz="2400" dirty="0"/>
              <a:t> Currently, this is the only algorithm that has proven astonishingly successful against </a:t>
            </a:r>
            <a:r>
              <a:rPr lang="en-US" sz="2400" b="1" dirty="0"/>
              <a:t>Sybil attacks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Sybil Attack : node in the network operates multiple identities actively at the same time and undermines the authority/power in reputation systems.</a:t>
            </a:r>
          </a:p>
        </p:txBody>
      </p:sp>
    </p:spTree>
    <p:extLst>
      <p:ext uri="{BB962C8B-B14F-4D97-AF65-F5344CB8AC3E}">
        <p14:creationId xmlns:p14="http://schemas.microsoft.com/office/powerpoint/2010/main" val="269387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3200" dirty="0"/>
              <a:t>TEXTBOOK</a:t>
            </a:r>
          </a:p>
          <a:p>
            <a:pPr lvl="1"/>
            <a:r>
              <a:rPr lang="en-US" sz="3200" dirty="0"/>
              <a:t>Imran Bashir. “</a:t>
            </a:r>
            <a:r>
              <a:rPr lang="en-US" sz="3200" dirty="0" err="1"/>
              <a:t>Mastring</a:t>
            </a:r>
            <a:r>
              <a:rPr lang="en-US" sz="3200" dirty="0"/>
              <a:t> </a:t>
            </a:r>
            <a:r>
              <a:rPr lang="en-US" sz="3200" dirty="0" err="1"/>
              <a:t>BlockChain</a:t>
            </a:r>
            <a:r>
              <a:rPr lang="en-US" sz="3200" dirty="0"/>
              <a:t>”, </a:t>
            </a:r>
            <a:r>
              <a:rPr lang="en-US" sz="3200" dirty="0" err="1"/>
              <a:t>Packt</a:t>
            </a:r>
            <a:endParaRPr lang="en-US" sz="3200" dirty="0"/>
          </a:p>
          <a:p>
            <a:r>
              <a:rPr lang="en-US" sz="3200" dirty="0"/>
              <a:t> REFERENCEBOOKS</a:t>
            </a:r>
          </a:p>
          <a:p>
            <a:pPr lvl="1"/>
            <a:r>
              <a:rPr lang="en-US" sz="3200" dirty="0"/>
              <a:t>Mastering Bitcoin: Programming the Open </a:t>
            </a:r>
            <a:r>
              <a:rPr lang="en-US" sz="3200" dirty="0" err="1"/>
              <a:t>Blockchain</a:t>
            </a:r>
            <a:r>
              <a:rPr lang="en-US" sz="3200" dirty="0"/>
              <a:t> Paperback – 2017 by Andreas M. </a:t>
            </a:r>
            <a:r>
              <a:rPr lang="en-US" sz="3200" dirty="0" err="1"/>
              <a:t>O’rielly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63283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of 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089" y="1503219"/>
            <a:ext cx="8915400" cy="4006222"/>
          </a:xfrm>
        </p:spPr>
        <p:txBody>
          <a:bodyPr>
            <a:noAutofit/>
          </a:bodyPr>
          <a:lstStyle/>
          <a:p>
            <a:r>
              <a:rPr lang="en-US" sz="2400" dirty="0"/>
              <a:t>This algorithm works on the idea that a node or user has enough stake in the system; </a:t>
            </a:r>
          </a:p>
          <a:p>
            <a:pPr lvl="1"/>
            <a:r>
              <a:rPr lang="en-US" sz="2400" dirty="0"/>
              <a:t>Example the user has invested enough in the system so that any malicious attempt would outweigh the benefits of performing an attack on the system. </a:t>
            </a:r>
          </a:p>
          <a:p>
            <a:r>
              <a:rPr lang="en-US" sz="2400" dirty="0"/>
              <a:t>This idea was first introduced by </a:t>
            </a:r>
            <a:r>
              <a:rPr lang="en-US" sz="2400" dirty="0" err="1"/>
              <a:t>Peercoin</a:t>
            </a:r>
            <a:r>
              <a:rPr lang="en-US" sz="2400" dirty="0"/>
              <a:t> and is going to be used in the </a:t>
            </a:r>
            <a:r>
              <a:rPr lang="en-US" sz="2400" dirty="0" err="1"/>
              <a:t>Ethereum</a:t>
            </a:r>
            <a:r>
              <a:rPr lang="en-US" sz="2400" dirty="0"/>
              <a:t> 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</a:p>
          <a:p>
            <a:r>
              <a:rPr lang="en-US" sz="2400" dirty="0"/>
              <a:t>Another important concept in </a:t>
            </a:r>
            <a:r>
              <a:rPr lang="en-US" sz="2400" b="1" dirty="0"/>
              <a:t>Proof of Stake </a:t>
            </a:r>
            <a:r>
              <a:rPr lang="en-US" sz="2400" dirty="0"/>
              <a:t>(</a:t>
            </a:r>
            <a:r>
              <a:rPr lang="en-US" sz="2400" b="1" dirty="0" err="1"/>
              <a:t>PoS</a:t>
            </a:r>
            <a:r>
              <a:rPr lang="en-US" sz="2400" dirty="0"/>
              <a:t>) is coin age, which is a derived from the amount of time and the number of coins that have not been spent.</a:t>
            </a:r>
          </a:p>
          <a:p>
            <a:r>
              <a:rPr lang="en-US" sz="2400" dirty="0"/>
              <a:t> In this model, the chances of proposing and signing the next block increase with the coin age.</a:t>
            </a:r>
          </a:p>
        </p:txBody>
      </p:sp>
    </p:spTree>
    <p:extLst>
      <p:ext uri="{BB962C8B-B14F-4D97-AF65-F5344CB8AC3E}">
        <p14:creationId xmlns:p14="http://schemas.microsoft.com/office/powerpoint/2010/main" val="308641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41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Delegated Proof of 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625" y="1795975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Delegated Proof of Stake (DPOS) is an innovation over standard </a:t>
            </a:r>
            <a:r>
              <a:rPr lang="en-US" sz="2800" dirty="0" err="1"/>
              <a:t>PoS</a:t>
            </a:r>
            <a:endParaRPr lang="en-US" sz="2800" dirty="0"/>
          </a:p>
          <a:p>
            <a:r>
              <a:rPr lang="en-US" sz="2800" dirty="0"/>
              <a:t>Each node that has stake in the system can delegate the validation of a transaction to other nodes by voting. </a:t>
            </a:r>
          </a:p>
          <a:p>
            <a:r>
              <a:rPr lang="en-US" sz="2800" dirty="0"/>
              <a:t>This is used in the </a:t>
            </a:r>
            <a:r>
              <a:rPr lang="en-US" sz="2800" dirty="0" err="1"/>
              <a:t>bitshares</a:t>
            </a:r>
            <a:r>
              <a:rPr lang="en-US" sz="2800" dirty="0"/>
              <a:t> </a:t>
            </a:r>
            <a:r>
              <a:rPr lang="en-US" sz="2800" dirty="0" err="1"/>
              <a:t>blockchain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73675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252" y="97637"/>
            <a:ext cx="8911687" cy="5673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Proof of Elapsed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251" y="789709"/>
            <a:ext cx="10293927" cy="5278581"/>
          </a:xfrm>
        </p:spPr>
        <p:txBody>
          <a:bodyPr>
            <a:noAutofit/>
          </a:bodyPr>
          <a:lstStyle/>
          <a:p>
            <a:r>
              <a:rPr lang="en-US" sz="2000" dirty="0"/>
              <a:t>Introduced by </a:t>
            </a:r>
            <a:r>
              <a:rPr lang="en-US" sz="2000" b="1" dirty="0"/>
              <a:t>Intel</a:t>
            </a:r>
          </a:p>
          <a:p>
            <a:r>
              <a:rPr lang="en-US" sz="2000" dirty="0"/>
              <a:t>Proof of elapsed time (POET) is a </a:t>
            </a:r>
            <a:r>
              <a:rPr lang="en-US" sz="2000" u="sng" dirty="0" err="1">
                <a:hlinkClick r:id="rId2"/>
              </a:rPr>
              <a:t>blockchain</a:t>
            </a:r>
            <a:r>
              <a:rPr lang="en-US" sz="2000" dirty="0"/>
              <a:t> network consensus mechanism algorithm that prevents high resource utilization and high energy consumption </a:t>
            </a:r>
          </a:p>
          <a:p>
            <a:r>
              <a:rPr lang="en-US" sz="2000" dirty="0"/>
              <a:t>Uses </a:t>
            </a:r>
            <a:r>
              <a:rPr lang="en-US" sz="2000" b="1" dirty="0"/>
              <a:t>Trusted Execution Environment </a:t>
            </a:r>
            <a:r>
              <a:rPr lang="en-US" sz="2000" dirty="0"/>
              <a:t>(</a:t>
            </a:r>
            <a:r>
              <a:rPr lang="en-US" sz="2000" b="1" dirty="0"/>
              <a:t>TEE</a:t>
            </a:r>
            <a:r>
              <a:rPr lang="en-US" sz="2000" dirty="0"/>
              <a:t>) to provide randomness and safety in the leader election process via a guaranteed wait time.</a:t>
            </a:r>
          </a:p>
          <a:p>
            <a:pPr lvl="1"/>
            <a:r>
              <a:rPr lang="en-US" sz="2000" dirty="0"/>
              <a:t> Each participating node in the network is required to wait for a randomly chosen time period, </a:t>
            </a:r>
          </a:p>
          <a:p>
            <a:pPr lvl="1"/>
            <a:r>
              <a:rPr lang="en-US" sz="2000" dirty="0"/>
              <a:t>first one to complete the designated waiting time wins the new block.</a:t>
            </a:r>
          </a:p>
          <a:p>
            <a:pPr lvl="1"/>
            <a:r>
              <a:rPr lang="en-US" sz="2000" dirty="0"/>
              <a:t> Each node in the </a:t>
            </a:r>
            <a:r>
              <a:rPr lang="en-US" sz="2000" dirty="0" err="1"/>
              <a:t>blockchain</a:t>
            </a:r>
            <a:r>
              <a:rPr lang="en-US" sz="2000" dirty="0"/>
              <a:t> network generates a random wait time and goes to sleep for that specified duration. </a:t>
            </a:r>
          </a:p>
          <a:p>
            <a:pPr lvl="1"/>
            <a:r>
              <a:rPr lang="en-US" sz="2000" dirty="0"/>
              <a:t>The one to wake up first – that is, the one with the shortest wait time – wakes up and commits a new block to the </a:t>
            </a:r>
            <a:r>
              <a:rPr lang="en-US" sz="2000" dirty="0" err="1"/>
              <a:t>blockchain</a:t>
            </a:r>
            <a:r>
              <a:rPr lang="en-US" sz="2000" dirty="0"/>
              <a:t>, broadcasting the necessary information to the whole peer network .</a:t>
            </a:r>
          </a:p>
          <a:p>
            <a:r>
              <a:rPr lang="en-US" sz="2000" dirty="0"/>
              <a:t> It requires the Intel </a:t>
            </a:r>
            <a:r>
              <a:rPr lang="en-US" sz="2000" b="1" dirty="0"/>
              <a:t>SGX </a:t>
            </a:r>
            <a:r>
              <a:rPr lang="en-US" sz="2000" dirty="0"/>
              <a:t>(</a:t>
            </a:r>
            <a:r>
              <a:rPr lang="en-US" sz="2000" b="1" dirty="0"/>
              <a:t>Software Guard Extensions</a:t>
            </a:r>
            <a:r>
              <a:rPr lang="en-US" sz="2000" dirty="0"/>
              <a:t>) processor in order to provide the security guarantee and for it to be secure. </a:t>
            </a:r>
          </a:p>
          <a:p>
            <a:pPr lvl="1"/>
            <a:r>
              <a:rPr lang="en-US" sz="1800" i="1" dirty="0" err="1"/>
              <a:t>Hyperledger</a:t>
            </a:r>
            <a:r>
              <a:rPr lang="en-US" sz="1800" i="1" dirty="0"/>
              <a:t> </a:t>
            </a:r>
            <a:r>
              <a:rPr lang="en-US" sz="1800" dirty="0"/>
              <a:t>in the context of the Intel </a:t>
            </a:r>
            <a:r>
              <a:rPr lang="en-US" sz="1800" dirty="0" err="1"/>
              <a:t>Sawtooth</a:t>
            </a:r>
            <a:r>
              <a:rPr lang="en-US" sz="1800" dirty="0"/>
              <a:t> Lake </a:t>
            </a:r>
            <a:r>
              <a:rPr lang="en-US" sz="1800" dirty="0" err="1"/>
              <a:t>blockchain</a:t>
            </a:r>
            <a:r>
              <a:rPr lang="en-US" sz="1800" dirty="0"/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27058751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Deposit-based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2437" y="1711569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Nodes that wish to participate on the network have to put in a security deposit before they can propose a block.</a:t>
            </a:r>
          </a:p>
          <a:p>
            <a:r>
              <a:rPr lang="en-US" sz="2800" dirty="0"/>
              <a:t>The protocol governs through the controlling of these security deposits, which implicitly governs the incentives of validators.</a:t>
            </a:r>
          </a:p>
        </p:txBody>
      </p:sp>
    </p:spTree>
    <p:extLst>
      <p:ext uri="{BB962C8B-B14F-4D97-AF65-F5344CB8AC3E}">
        <p14:creationId xmlns:p14="http://schemas.microsoft.com/office/powerpoint/2010/main" val="42009012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5127897"/>
          </a:xfrm>
        </p:spPr>
        <p:txBody>
          <a:bodyPr>
            <a:normAutofit/>
          </a:bodyPr>
          <a:lstStyle/>
          <a:p>
            <a:r>
              <a:rPr lang="en-US" sz="2800" dirty="0"/>
              <a:t>Proof of importance not only relies on how much stake a user has in the system but it also monitors the usage and movement of tokens by the user to establish a level of trust and importance. </a:t>
            </a:r>
          </a:p>
          <a:p>
            <a:r>
              <a:rPr lang="en-US" sz="2800" dirty="0"/>
              <a:t>This is used in </a:t>
            </a:r>
            <a:r>
              <a:rPr lang="en-US" sz="2800" dirty="0" err="1"/>
              <a:t>Nemcoin</a:t>
            </a:r>
            <a:r>
              <a:rPr lang="en-US" sz="2800" dirty="0"/>
              <a:t>.</a:t>
            </a:r>
          </a:p>
          <a:p>
            <a:r>
              <a:rPr lang="en-US" sz="2800" dirty="0"/>
              <a:t>Proof importance uses other various metrics in order to evaluate nodes. </a:t>
            </a:r>
          </a:p>
          <a:p>
            <a:pPr lvl="1"/>
            <a:r>
              <a:rPr lang="en-US" sz="2800" dirty="0"/>
              <a:t>net transfers</a:t>
            </a:r>
          </a:p>
          <a:p>
            <a:pPr lvl="1"/>
            <a:r>
              <a:rPr lang="en-US" sz="2800" dirty="0"/>
              <a:t>amount of vested currency,</a:t>
            </a:r>
          </a:p>
          <a:p>
            <a:pPr lvl="1"/>
            <a:r>
              <a:rPr lang="en-US" sz="2800" dirty="0"/>
              <a:t>activity clusters</a:t>
            </a:r>
          </a:p>
        </p:txBody>
      </p:sp>
    </p:spTree>
    <p:extLst>
      <p:ext uri="{BB962C8B-B14F-4D97-AF65-F5344CB8AC3E}">
        <p14:creationId xmlns:p14="http://schemas.microsoft.com/office/powerpoint/2010/main" val="10970374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Federated consensus or federated Byzantine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556" y="221800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Used in the stellar consensus protocol</a:t>
            </a:r>
          </a:p>
          <a:p>
            <a:r>
              <a:rPr lang="en-US" sz="2800" dirty="0"/>
              <a:t>Nodes in this protocol keep a group of publicly trusted peers </a:t>
            </a:r>
          </a:p>
          <a:p>
            <a:pPr lvl="1"/>
            <a:r>
              <a:rPr lang="en-US" sz="2600" dirty="0"/>
              <a:t>Propagates only those transactions that have been validated by the majority of trusted nodes.</a:t>
            </a:r>
          </a:p>
        </p:txBody>
      </p:sp>
    </p:spTree>
    <p:extLst>
      <p:ext uri="{BB962C8B-B14F-4D97-AF65-F5344CB8AC3E}">
        <p14:creationId xmlns:p14="http://schemas.microsoft.com/office/powerpoint/2010/main" val="86249690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Reputation-based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42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Leader is elected on the basis of the reputation it has built over time on the network. </a:t>
            </a:r>
          </a:p>
          <a:p>
            <a:r>
              <a:rPr lang="en-US" sz="3200" dirty="0"/>
              <a:t>This can be based on the voting from other members.</a:t>
            </a:r>
          </a:p>
        </p:txBody>
      </p:sp>
    </p:spTree>
    <p:extLst>
      <p:ext uri="{BB962C8B-B14F-4D97-AF65-F5344CB8AC3E}">
        <p14:creationId xmlns:p14="http://schemas.microsoft.com/office/powerpoint/2010/main" val="942155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679917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/>
              <a:t>Practical Byzantine Fault Tolerance </a:t>
            </a:r>
            <a:r>
              <a:rPr lang="en-US" sz="2800" dirty="0"/>
              <a:t>(</a:t>
            </a:r>
            <a:r>
              <a:rPr lang="en-US" sz="2800" b="1" dirty="0"/>
              <a:t>PBFT</a:t>
            </a:r>
            <a:r>
              <a:rPr lang="en-US" sz="2800" dirty="0"/>
              <a:t>) achieves state machine replication</a:t>
            </a:r>
          </a:p>
          <a:p>
            <a:pPr lvl="1"/>
            <a:r>
              <a:rPr lang="en-US" sz="2400" dirty="0"/>
              <a:t> which provides tolerance against Byzantine nodes. </a:t>
            </a:r>
          </a:p>
          <a:p>
            <a:r>
              <a:rPr lang="en-US" sz="2800" dirty="0"/>
              <a:t>PBFT, PAXOS, RAFT, and Federated Byzantine Agreement (FBA), are also being used or have been proposed for use in many different implementations of distributed systems and </a:t>
            </a:r>
            <a:r>
              <a:rPr lang="en-US" sz="2800" dirty="0" err="1"/>
              <a:t>blockchains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0328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707" y="153055"/>
            <a:ext cx="8911687" cy="581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CAP theorem and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113" y="1540189"/>
            <a:ext cx="9748281" cy="3777622"/>
          </a:xfrm>
        </p:spPr>
        <p:txBody>
          <a:bodyPr>
            <a:noAutofit/>
          </a:bodyPr>
          <a:lstStyle/>
          <a:p>
            <a:r>
              <a:rPr lang="en-US" sz="2800" dirty="0"/>
              <a:t>CAP theorem is violated in </a:t>
            </a:r>
            <a:r>
              <a:rPr lang="en-US" sz="2800" dirty="0" err="1"/>
              <a:t>blockchain</a:t>
            </a:r>
            <a:r>
              <a:rPr lang="en-US" sz="2800" dirty="0"/>
              <a:t>, </a:t>
            </a:r>
          </a:p>
          <a:p>
            <a:pPr lvl="1"/>
            <a:r>
              <a:rPr lang="en-US" sz="2800" dirty="0"/>
              <a:t>bitcoin, </a:t>
            </a:r>
          </a:p>
          <a:p>
            <a:r>
              <a:rPr lang="en-US" sz="2800" dirty="0"/>
              <a:t>In </a:t>
            </a:r>
            <a:r>
              <a:rPr lang="en-US" sz="2800" dirty="0" err="1"/>
              <a:t>blockchains</a:t>
            </a:r>
            <a:r>
              <a:rPr lang="en-US" sz="2800" dirty="0"/>
              <a:t> consistency is sacrificed in favor of availability and partition tolerance.</a:t>
            </a:r>
          </a:p>
          <a:p>
            <a:r>
              <a:rPr lang="en-US" sz="2800" dirty="0"/>
              <a:t> In this scenario, </a:t>
            </a:r>
            <a:r>
              <a:rPr lang="en-US" sz="2800" b="1" dirty="0"/>
              <a:t>Consistency </a:t>
            </a:r>
            <a:r>
              <a:rPr lang="en-US" sz="2800" dirty="0"/>
              <a:t>(</a:t>
            </a:r>
            <a:r>
              <a:rPr lang="en-US" sz="2800" b="1" dirty="0"/>
              <a:t>C</a:t>
            </a:r>
            <a:r>
              <a:rPr lang="en-US" sz="2800" dirty="0"/>
              <a:t>) on the </a:t>
            </a:r>
            <a:r>
              <a:rPr lang="en-US" sz="2800" dirty="0" err="1"/>
              <a:t>blockchain</a:t>
            </a:r>
            <a:r>
              <a:rPr lang="en-US" sz="2800" dirty="0"/>
              <a:t> is not achieved simultaneously with </a:t>
            </a:r>
            <a:r>
              <a:rPr lang="en-US" sz="2800" b="1" dirty="0"/>
              <a:t>Partition tolerance </a:t>
            </a:r>
            <a:r>
              <a:rPr lang="en-US" sz="2800" dirty="0"/>
              <a:t>(</a:t>
            </a:r>
            <a:r>
              <a:rPr lang="en-US" sz="2800" b="1" dirty="0"/>
              <a:t>P</a:t>
            </a:r>
            <a:r>
              <a:rPr lang="en-US" sz="2800" dirty="0"/>
              <a:t>) and </a:t>
            </a:r>
            <a:r>
              <a:rPr lang="en-US" sz="2800" b="1" dirty="0"/>
              <a:t>Availability </a:t>
            </a:r>
            <a:r>
              <a:rPr lang="en-US" sz="2800" dirty="0"/>
              <a:t>(</a:t>
            </a:r>
            <a:r>
              <a:rPr lang="en-US" sz="2800" b="1" dirty="0"/>
              <a:t>A</a:t>
            </a:r>
            <a:r>
              <a:rPr lang="en-US" sz="2800" dirty="0"/>
              <a:t>), but it is achieved over time. </a:t>
            </a:r>
          </a:p>
          <a:p>
            <a:pPr lvl="1"/>
            <a:r>
              <a:rPr lang="en-US" sz="2800" dirty="0"/>
              <a:t>This is called </a:t>
            </a:r>
            <a:r>
              <a:rPr lang="en-US" sz="2800" i="1" dirty="0"/>
              <a:t>eventual consistency</a:t>
            </a:r>
            <a:r>
              <a:rPr lang="en-US" sz="2800" dirty="0"/>
              <a:t>, where consistency is achieved as a result of validation from multiple nodes over time. </a:t>
            </a:r>
          </a:p>
        </p:txBody>
      </p:sp>
    </p:spTree>
    <p:extLst>
      <p:ext uri="{BB962C8B-B14F-4D97-AF65-F5344CB8AC3E}">
        <p14:creationId xmlns:p14="http://schemas.microsoft.com/office/powerpoint/2010/main" val="337898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Distributed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A distributed system is</a:t>
            </a:r>
          </a:p>
          <a:p>
            <a:pPr marL="0" indent="0" algn="ctr">
              <a:buNone/>
            </a:pPr>
            <a:r>
              <a:rPr lang="en-US" sz="3200" b="1" dirty="0"/>
              <a:t> a collection of independent computers</a:t>
            </a:r>
          </a:p>
          <a:p>
            <a:pPr marL="0" indent="0" algn="ctr">
              <a:buNone/>
            </a:pPr>
            <a:r>
              <a:rPr lang="en-US" sz="3200" b="1" dirty="0"/>
              <a:t> that appears to its users</a:t>
            </a:r>
          </a:p>
          <a:p>
            <a:pPr marL="0" indent="0" algn="ctr">
              <a:buNone/>
            </a:pPr>
            <a:r>
              <a:rPr lang="en-US" sz="3200" b="1" dirty="0"/>
              <a:t>as a single coherent system.</a:t>
            </a:r>
          </a:p>
          <a:p>
            <a:pPr marL="0" indent="0" algn="ctr">
              <a:buNone/>
            </a:pPr>
            <a:r>
              <a:rPr lang="en-US" sz="3200" b="1" dirty="0"/>
              <a:t>... or ...</a:t>
            </a:r>
          </a:p>
          <a:p>
            <a:pPr marL="0" indent="0" algn="ctr">
              <a:buNone/>
            </a:pPr>
            <a:r>
              <a:rPr lang="en-US" sz="3200" b="1" dirty="0"/>
              <a:t>as a single system. </a:t>
            </a:r>
          </a:p>
        </p:txBody>
      </p:sp>
    </p:spTree>
    <p:extLst>
      <p:ext uri="{BB962C8B-B14F-4D97-AF65-F5344CB8AC3E}">
        <p14:creationId xmlns:p14="http://schemas.microsoft.com/office/powerpoint/2010/main" val="280487428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31BE-598B-4A7F-A286-B5D15EEE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theorem and 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CD92-809D-49B9-BA5E-C403C62D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this purpose, the concept of mining was introduced in bitcoin; </a:t>
            </a:r>
          </a:p>
          <a:p>
            <a:r>
              <a:rPr lang="en-US" sz="2800" dirty="0"/>
              <a:t>This is a process that facilitates the achievement of consensus by using a consensus algorithm called </a:t>
            </a:r>
            <a:r>
              <a:rPr lang="en-US" sz="2800" dirty="0" err="1"/>
              <a:t>PoW</a:t>
            </a:r>
            <a:r>
              <a:rPr lang="en-US" sz="2800" dirty="0"/>
              <a:t>. </a:t>
            </a:r>
          </a:p>
          <a:p>
            <a:r>
              <a:rPr lang="en-US" sz="2800" dirty="0"/>
              <a:t>Mining can be defined as a process that is used to add more blocks to the blockchain.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620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710" y="1773382"/>
            <a:ext cx="8911688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Decentralization</a:t>
            </a:r>
          </a:p>
          <a:p>
            <a:pPr lvl="1"/>
            <a:r>
              <a:rPr lang="en-US" sz="2800" dirty="0"/>
              <a:t>no need for a trusted third party or intermediary to validate transactions</a:t>
            </a:r>
            <a:endParaRPr lang="en-US" sz="2800" b="1" dirty="0"/>
          </a:p>
          <a:p>
            <a:r>
              <a:rPr lang="en-US" sz="2800" b="1" dirty="0"/>
              <a:t>Transparency and trust</a:t>
            </a:r>
          </a:p>
          <a:p>
            <a:pPr lvl="1"/>
            <a:r>
              <a:rPr lang="en-US" sz="2800" dirty="0" err="1"/>
              <a:t>blockchains</a:t>
            </a:r>
            <a:r>
              <a:rPr lang="en-US" sz="2800" dirty="0"/>
              <a:t> are shared and everyone can see what is on the </a:t>
            </a:r>
            <a:r>
              <a:rPr lang="en-US" sz="2800" dirty="0" err="1"/>
              <a:t>blockchain</a:t>
            </a:r>
            <a:endParaRPr lang="en-US" sz="2800" b="1" dirty="0"/>
          </a:p>
          <a:p>
            <a:r>
              <a:rPr lang="en-US" sz="2800" b="1" dirty="0"/>
              <a:t>Immutability</a:t>
            </a:r>
          </a:p>
          <a:p>
            <a:pPr lvl="1"/>
            <a:r>
              <a:rPr lang="en-US" sz="2800" dirty="0"/>
              <a:t>Once the data has been written to the blockchain, it is extremely difficult to change it back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226173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2883-1918-4E29-950D-86E44E5C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6405-DCB9-4371-975B-097AF2A4C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170" y="1603717"/>
            <a:ext cx="8609428" cy="4307505"/>
          </a:xfrm>
        </p:spPr>
        <p:txBody>
          <a:bodyPr>
            <a:normAutofit/>
          </a:bodyPr>
          <a:lstStyle/>
          <a:p>
            <a:r>
              <a:rPr lang="en-US" sz="2400" b="1" dirty="0"/>
              <a:t>High availability</a:t>
            </a:r>
          </a:p>
          <a:p>
            <a:pPr lvl="1"/>
            <a:r>
              <a:rPr lang="en-US" sz="2400" dirty="0"/>
              <a:t>data is replicated and updated on each and every node</a:t>
            </a:r>
            <a:endParaRPr lang="en-US" sz="2400" b="1" dirty="0"/>
          </a:p>
          <a:p>
            <a:r>
              <a:rPr lang="en-US" sz="2400" b="1" dirty="0"/>
              <a:t>Highly secure</a:t>
            </a:r>
          </a:p>
          <a:p>
            <a:pPr lvl="1"/>
            <a:r>
              <a:rPr lang="en-US" sz="2400" dirty="0"/>
              <a:t>All transactions on a blockchain are cryptographically secured and provide integrity</a:t>
            </a:r>
          </a:p>
          <a:p>
            <a:r>
              <a:rPr lang="en-US" sz="2800" b="1" dirty="0"/>
              <a:t>Simplification of current paradigms</a:t>
            </a:r>
          </a:p>
          <a:p>
            <a:pPr lvl="1"/>
            <a:r>
              <a:rPr lang="en-US" sz="2800" dirty="0"/>
              <a:t>Blockchain can serve as a single shared ledger among interested parties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5015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65" y="1709001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Faster dealings</a:t>
            </a:r>
          </a:p>
          <a:p>
            <a:pPr lvl="1"/>
            <a:r>
              <a:rPr lang="en-US" sz="2800" dirty="0"/>
              <a:t>Blockchain does not require a lengthy process of verification, reconciliation, and clearance </a:t>
            </a:r>
          </a:p>
          <a:p>
            <a:pPr lvl="2"/>
            <a:r>
              <a:rPr lang="en-US" sz="2600" dirty="0"/>
              <a:t>Because a single version of agreed upon data is already available on a shared ledger</a:t>
            </a:r>
          </a:p>
          <a:p>
            <a:r>
              <a:rPr lang="en-US" sz="2800" b="1" dirty="0"/>
              <a:t>Cost saving</a:t>
            </a:r>
          </a:p>
          <a:p>
            <a:pPr lvl="1"/>
            <a:r>
              <a:rPr lang="en-US" sz="2800" dirty="0"/>
              <a:t>No third party or clearing houses are required in the </a:t>
            </a:r>
            <a:r>
              <a:rPr lang="en-US" sz="2800" dirty="0" err="1"/>
              <a:t>blockchain</a:t>
            </a:r>
            <a:r>
              <a:rPr lang="en-US" sz="2800" dirty="0"/>
              <a:t> model	</a:t>
            </a:r>
            <a:endParaRPr lang="en-US" sz="2800" b="1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50619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Challenges and limitations of </a:t>
            </a:r>
            <a:r>
              <a:rPr lang="en-US" b="1" dirty="0" err="1"/>
              <a:t>blockchain</a:t>
            </a:r>
            <a:br>
              <a:rPr lang="en-US" b="1" dirty="0"/>
            </a:br>
            <a:r>
              <a:rPr lang="en-US" b="1" dirty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Scalability</a:t>
            </a:r>
          </a:p>
          <a:p>
            <a:r>
              <a:rPr lang="en-US" sz="3200" dirty="0"/>
              <a:t>Adaptability</a:t>
            </a:r>
          </a:p>
          <a:p>
            <a:r>
              <a:rPr lang="en-US" sz="3200" dirty="0"/>
              <a:t>Regulation</a:t>
            </a:r>
          </a:p>
          <a:p>
            <a:r>
              <a:rPr lang="en-US" sz="3200" dirty="0"/>
              <a:t>Relatively immature technology</a:t>
            </a:r>
          </a:p>
          <a:p>
            <a:r>
              <a:rPr lang="en-US" sz="3200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84098927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528A-59D3-4A03-A85A-D99E6F0A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7FBD-9D9B-487A-85B9-770F0B17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Imran Bashir. “</a:t>
            </a:r>
            <a:r>
              <a:rPr lang="en-US" sz="3200" dirty="0" err="1"/>
              <a:t>Mastring</a:t>
            </a:r>
            <a:r>
              <a:rPr lang="en-US" sz="3200" dirty="0"/>
              <a:t> </a:t>
            </a:r>
            <a:r>
              <a:rPr lang="en-US" sz="3200" dirty="0" err="1"/>
              <a:t>BlockChain</a:t>
            </a:r>
            <a:r>
              <a:rPr lang="en-US" sz="3200" dirty="0"/>
              <a:t>”, </a:t>
            </a:r>
            <a:r>
              <a:rPr lang="en-US" sz="3200" dirty="0" err="1"/>
              <a:t>Packt</a:t>
            </a:r>
            <a:endParaRPr lang="en-US" sz="3200" dirty="0"/>
          </a:p>
          <a:p>
            <a:r>
              <a:rPr lang="en-US" sz="3200" dirty="0"/>
              <a:t>Web Materials</a:t>
            </a:r>
          </a:p>
        </p:txBody>
      </p:sp>
    </p:spTree>
    <p:extLst>
      <p:ext uri="{BB962C8B-B14F-4D97-AF65-F5344CB8AC3E}">
        <p14:creationId xmlns:p14="http://schemas.microsoft.com/office/powerpoint/2010/main" val="242541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 and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 resources (reduce costs) </a:t>
            </a:r>
          </a:p>
          <a:p>
            <a:r>
              <a:rPr lang="en-US" sz="2400" dirty="0"/>
              <a:t> Data resources (shared usage of information) </a:t>
            </a:r>
          </a:p>
          <a:p>
            <a:r>
              <a:rPr lang="en-US" sz="2400" dirty="0"/>
              <a:t>Service resources </a:t>
            </a:r>
          </a:p>
          <a:p>
            <a:pPr lvl="1"/>
            <a:r>
              <a:rPr lang="en-US" sz="2400" dirty="0"/>
              <a:t> search engines </a:t>
            </a:r>
          </a:p>
          <a:p>
            <a:pPr lvl="1"/>
            <a:r>
              <a:rPr lang="en-US" sz="2400" dirty="0"/>
              <a:t>computer-supported cooperative working </a:t>
            </a:r>
          </a:p>
          <a:p>
            <a:r>
              <a:rPr lang="en-US" sz="2400" dirty="0"/>
              <a:t>Service vs. server (node or process )</a:t>
            </a:r>
          </a:p>
        </p:txBody>
      </p:sp>
    </p:spTree>
    <p:extLst>
      <p:ext uri="{BB962C8B-B14F-4D97-AF65-F5344CB8AC3E}">
        <p14:creationId xmlns:p14="http://schemas.microsoft.com/office/powerpoint/2010/main" val="148535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285" y="163483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one single “system”</a:t>
            </a:r>
          </a:p>
          <a:p>
            <a:r>
              <a:rPr lang="en-US" sz="2400" dirty="0"/>
              <a:t>one or several autonomous subsystems</a:t>
            </a:r>
          </a:p>
          <a:p>
            <a:r>
              <a:rPr lang="en-US" sz="2400" dirty="0"/>
              <a:t>a collection of processors </a:t>
            </a:r>
          </a:p>
          <a:p>
            <a:pPr lvl="1"/>
            <a:r>
              <a:rPr lang="en-US" sz="2400" dirty="0"/>
              <a:t>parallel processing</a:t>
            </a:r>
          </a:p>
          <a:p>
            <a:pPr lvl="1"/>
            <a:r>
              <a:rPr lang="en-US" sz="2400" dirty="0"/>
              <a:t>Increased performance, reliability, fault tolerance</a:t>
            </a:r>
          </a:p>
          <a:p>
            <a:r>
              <a:rPr lang="en-US" sz="2400" dirty="0"/>
              <a:t>partitioned or replicated data</a:t>
            </a:r>
          </a:p>
          <a:p>
            <a:pPr lvl="1"/>
            <a:r>
              <a:rPr lang="en-US" sz="2400" dirty="0"/>
              <a:t> increased performance, reliability, fault tolerance</a:t>
            </a:r>
          </a:p>
          <a:p>
            <a:r>
              <a:rPr lang="en-US" sz="2400" dirty="0"/>
              <a:t>Dependable systems, grid systems,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354687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Sharing of information and services</a:t>
            </a:r>
          </a:p>
          <a:p>
            <a:r>
              <a:rPr lang="en-US" sz="2400" dirty="0"/>
              <a:t>Possibility to add components improves</a:t>
            </a:r>
          </a:p>
          <a:p>
            <a:r>
              <a:rPr lang="en-US" sz="2400" dirty="0"/>
              <a:t>availability</a:t>
            </a:r>
          </a:p>
          <a:p>
            <a:r>
              <a:rPr lang="en-US" sz="2400" dirty="0"/>
              <a:t>Reliability</a:t>
            </a:r>
          </a:p>
          <a:p>
            <a:r>
              <a:rPr lang="en-US" sz="2400" dirty="0"/>
              <a:t>fault tolerance</a:t>
            </a:r>
          </a:p>
          <a:p>
            <a:r>
              <a:rPr lang="en-US" sz="2400" dirty="0"/>
              <a:t>performance</a:t>
            </a:r>
          </a:p>
          <a:p>
            <a:r>
              <a:rPr lang="en-US" sz="2400" dirty="0"/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Making resources accessible</a:t>
            </a:r>
          </a:p>
          <a:p>
            <a:r>
              <a:rPr lang="en-US" sz="2400" dirty="0"/>
              <a:t>Distribution transparency</a:t>
            </a:r>
          </a:p>
          <a:p>
            <a:r>
              <a:rPr lang="en-US" sz="2400" dirty="0"/>
              <a:t>Openness</a:t>
            </a:r>
          </a:p>
          <a:p>
            <a:r>
              <a:rPr lang="en-US" sz="2400" dirty="0"/>
              <a:t>Scalability</a:t>
            </a:r>
          </a:p>
          <a:p>
            <a:r>
              <a:rPr lang="en-US" sz="2400" dirty="0"/>
              <a:t>Security</a:t>
            </a:r>
          </a:p>
          <a:p>
            <a:r>
              <a:rPr lang="en-US" sz="2400" dirty="0"/>
              <a:t>System design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17556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Making Resources Accessible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Naming</a:t>
            </a:r>
          </a:p>
          <a:p>
            <a:r>
              <a:rPr lang="en-US" sz="2400" dirty="0"/>
              <a:t>Access control</a:t>
            </a:r>
          </a:p>
          <a:p>
            <a:r>
              <a:rPr lang="en-US" sz="2400" dirty="0"/>
              <a:t>Security</a:t>
            </a:r>
          </a:p>
          <a:p>
            <a:r>
              <a:rPr lang="en-US" sz="2400" dirty="0"/>
              <a:t>Availability</a:t>
            </a:r>
          </a:p>
          <a:p>
            <a:r>
              <a:rPr lang="en-US" sz="2400" dirty="0"/>
              <a:t> Performance</a:t>
            </a:r>
          </a:p>
          <a:p>
            <a:r>
              <a:rPr lang="en-US" sz="2400" dirty="0"/>
              <a:t>Mutual exclusion of users, fairness</a:t>
            </a:r>
          </a:p>
          <a:p>
            <a:r>
              <a:rPr lang="en-US" sz="2400" dirty="0"/>
              <a:t>Consistency in some cases </a:t>
            </a:r>
          </a:p>
        </p:txBody>
      </p:sp>
    </p:spTree>
    <p:extLst>
      <p:ext uri="{BB962C8B-B14F-4D97-AF65-F5344CB8AC3E}">
        <p14:creationId xmlns:p14="http://schemas.microsoft.com/office/powerpoint/2010/main" val="186685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380" y="0"/>
            <a:ext cx="8911687" cy="1280890"/>
          </a:xfrm>
        </p:spPr>
        <p:txBody>
          <a:bodyPr/>
          <a:lstStyle/>
          <a:p>
            <a:r>
              <a:rPr lang="en-US" dirty="0"/>
              <a:t>Transparencies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157" y="112221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Access :</a:t>
            </a:r>
            <a:r>
              <a:rPr lang="en-US" sz="2400" dirty="0"/>
              <a:t> Hide differences in data representation and how a resource is accessed</a:t>
            </a:r>
          </a:p>
          <a:p>
            <a:r>
              <a:rPr lang="en-US" sz="2400" b="1" dirty="0"/>
              <a:t>Location: </a:t>
            </a:r>
            <a:r>
              <a:rPr lang="en-US" sz="2400" dirty="0"/>
              <a:t>Hide where a resource is located </a:t>
            </a:r>
          </a:p>
          <a:p>
            <a:r>
              <a:rPr lang="en-US" sz="2400" b="1" dirty="0"/>
              <a:t>Migration :</a:t>
            </a:r>
            <a:r>
              <a:rPr lang="en-US" sz="2400" dirty="0"/>
              <a:t>Hide that a resource may move to another location </a:t>
            </a:r>
          </a:p>
          <a:p>
            <a:r>
              <a:rPr lang="en-US" sz="2400" b="1" dirty="0"/>
              <a:t>Relocation :</a:t>
            </a:r>
            <a:r>
              <a:rPr lang="en-US" sz="2400" dirty="0"/>
              <a:t>Hide that a resource may be moved to another location  while in use (the others don’t notice)</a:t>
            </a:r>
          </a:p>
          <a:p>
            <a:r>
              <a:rPr lang="en-US" sz="2400" b="1" dirty="0"/>
              <a:t>Replication</a:t>
            </a:r>
            <a:r>
              <a:rPr lang="en-US" sz="2400" dirty="0"/>
              <a:t> :Hide that a resource is replicated</a:t>
            </a:r>
          </a:p>
          <a:p>
            <a:r>
              <a:rPr lang="en-US" sz="2400" b="1" dirty="0"/>
              <a:t>Concurrency</a:t>
            </a:r>
            <a:r>
              <a:rPr lang="en-US" sz="2400" dirty="0"/>
              <a:t> :Hide that a resource may be shared by several competitive users</a:t>
            </a:r>
          </a:p>
          <a:p>
            <a:r>
              <a:rPr lang="en-US" sz="2400" b="1" dirty="0"/>
              <a:t>Failure</a:t>
            </a:r>
            <a:r>
              <a:rPr lang="en-US" sz="2400" dirty="0"/>
              <a:t> :Hide the failure and recovery of a resource</a:t>
            </a:r>
          </a:p>
          <a:p>
            <a:r>
              <a:rPr lang="en-US" sz="2400" b="1" dirty="0"/>
              <a:t>Persistence: </a:t>
            </a:r>
            <a:r>
              <a:rPr lang="en-US" sz="2400" dirty="0"/>
              <a:t>Hide whether a (software) resource is in memory or on disk </a:t>
            </a:r>
          </a:p>
        </p:txBody>
      </p:sp>
    </p:spTree>
    <p:extLst>
      <p:ext uri="{BB962C8B-B14F-4D97-AF65-F5344CB8AC3E}">
        <p14:creationId xmlns:p14="http://schemas.microsoft.com/office/powerpoint/2010/main" val="142456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6910"/>
            <a:ext cx="8911687" cy="1280890"/>
          </a:xfrm>
        </p:spPr>
        <p:txBody>
          <a:bodyPr/>
          <a:lstStyle/>
          <a:p>
            <a:r>
              <a:rPr lang="en-US" dirty="0"/>
              <a:t>Omission and arbitrary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574" y="807355"/>
            <a:ext cx="9450388" cy="5056909"/>
          </a:xfrm>
        </p:spPr>
        <p:txBody>
          <a:bodyPr>
            <a:noAutofit/>
          </a:bodyPr>
          <a:lstStyle/>
          <a:p>
            <a:r>
              <a:rPr lang="en-US" sz="2000" b="1" dirty="0"/>
              <a:t>Fail-stop </a:t>
            </a:r>
            <a:r>
              <a:rPr lang="en-US" sz="2000" dirty="0"/>
              <a:t>:Process halts and remains halted. Other processes may detect this state.</a:t>
            </a:r>
          </a:p>
          <a:p>
            <a:r>
              <a:rPr lang="en-US" sz="2000" b="1" dirty="0"/>
              <a:t>Crash </a:t>
            </a:r>
            <a:r>
              <a:rPr lang="en-US" sz="2000" dirty="0"/>
              <a:t>:Process halts and remains halted. Other processes may not be able to detect this state.</a:t>
            </a:r>
          </a:p>
          <a:p>
            <a:r>
              <a:rPr lang="en-US" sz="2000" b="1" dirty="0"/>
              <a:t>Omission</a:t>
            </a:r>
            <a:r>
              <a:rPr lang="en-US" sz="2000" dirty="0"/>
              <a:t> :A message inserted in an outgoing message buffer never arrives at the other end’s incoming message buffer.</a:t>
            </a:r>
          </a:p>
          <a:p>
            <a:r>
              <a:rPr lang="en-US" sz="2000" b="1" dirty="0" err="1"/>
              <a:t>Send-omission</a:t>
            </a:r>
            <a:r>
              <a:rPr lang="en-US" sz="2000" dirty="0" err="1"/>
              <a:t>:A</a:t>
            </a:r>
            <a:r>
              <a:rPr lang="en-US" sz="2000" dirty="0"/>
              <a:t> process completes send, but the message is not put in its outgoing message buffer.</a:t>
            </a:r>
          </a:p>
          <a:p>
            <a:r>
              <a:rPr lang="en-US" sz="2000" b="1" dirty="0"/>
              <a:t>Receive-omission :</a:t>
            </a:r>
            <a:r>
              <a:rPr lang="en-US" sz="2000" dirty="0"/>
              <a:t> A message is put in a process’s incoming message buffer, but that process does not receive it.</a:t>
            </a:r>
          </a:p>
          <a:p>
            <a:r>
              <a:rPr lang="en-US" sz="2000" dirty="0"/>
              <a:t>Arbitrary(Byzantine) :Process/channel exhibits arbitrary </a:t>
            </a:r>
            <a:r>
              <a:rPr lang="en-US" sz="2000" dirty="0" err="1"/>
              <a:t>behaviour</a:t>
            </a:r>
            <a:r>
              <a:rPr lang="en-US" sz="2000" dirty="0"/>
              <a:t>: it may send/transmit arbitrary messages at arbitrary times, commit omissions; a process may stop or take an incorrect step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47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Student will be able to illustrate the </a:t>
            </a:r>
            <a:r>
              <a:rPr lang="en-US" dirty="0" err="1"/>
              <a:t>Blockchain</a:t>
            </a:r>
            <a:r>
              <a:rPr lang="en-US" dirty="0"/>
              <a:t> terminologies with its applications.- L2</a:t>
            </a:r>
          </a:p>
          <a:p>
            <a:pPr lvl="0"/>
            <a:r>
              <a:rPr lang="en-US" dirty="0"/>
              <a:t>Student will be able to analyze the working principles of </a:t>
            </a:r>
            <a:r>
              <a:rPr lang="en-US" dirty="0" err="1"/>
              <a:t>Blockchain</a:t>
            </a:r>
            <a:r>
              <a:rPr lang="en-US" dirty="0"/>
              <a:t>	-L2</a:t>
            </a:r>
          </a:p>
          <a:p>
            <a:pPr lvl="0"/>
            <a:r>
              <a:rPr lang="en-US" dirty="0"/>
              <a:t>Student will be Able to comprehend the principles and methodologies used in Bitcoin –L2</a:t>
            </a:r>
          </a:p>
          <a:p>
            <a:pPr lvl="0"/>
            <a:r>
              <a:rPr lang="en-US" dirty="0"/>
              <a:t>Student will be Able to create </a:t>
            </a:r>
            <a:r>
              <a:rPr lang="en-US" dirty="0" err="1"/>
              <a:t>Ethereum</a:t>
            </a:r>
            <a:r>
              <a:rPr lang="en-US" dirty="0"/>
              <a:t> Network, Wallets, Nodes, Smart contract &amp; </a:t>
            </a:r>
            <a:r>
              <a:rPr lang="en-US" dirty="0" err="1"/>
              <a:t>DApps</a:t>
            </a:r>
            <a:r>
              <a:rPr lang="en-US" dirty="0"/>
              <a:t> –L4</a:t>
            </a:r>
          </a:p>
          <a:p>
            <a:pPr lvl="0"/>
            <a:r>
              <a:rPr lang="en-US" dirty="0"/>
              <a:t>Student will be Able to develop </a:t>
            </a:r>
            <a:r>
              <a:rPr lang="en-US" dirty="0" err="1"/>
              <a:t>Blockchain</a:t>
            </a:r>
            <a:r>
              <a:rPr lang="en-US" dirty="0"/>
              <a:t> Based Application Architecture using </a:t>
            </a:r>
            <a:r>
              <a:rPr lang="en-US" dirty="0" err="1"/>
              <a:t>Hyperledger</a:t>
            </a:r>
            <a:r>
              <a:rPr lang="en-US" dirty="0"/>
              <a:t> –L3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0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failures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Clock </a:t>
            </a:r>
            <a:r>
              <a:rPr lang="en-US" sz="2800" dirty="0"/>
              <a:t>:Process’s local clock exceeds the bounds on its rate of drift from real time.</a:t>
            </a:r>
          </a:p>
          <a:p>
            <a:r>
              <a:rPr lang="en-US" sz="2800" b="1" dirty="0"/>
              <a:t>Performance</a:t>
            </a:r>
            <a:r>
              <a:rPr lang="en-US" sz="2800" dirty="0"/>
              <a:t> : Process exceeds the bounds on the interval between two steps.</a:t>
            </a:r>
          </a:p>
          <a:p>
            <a:r>
              <a:rPr lang="en-US" sz="2800" b="1" dirty="0"/>
              <a:t>Performance </a:t>
            </a:r>
            <a:r>
              <a:rPr lang="en-US" sz="2800" dirty="0"/>
              <a:t>: A message’s transmission takes longer than the stated bound.</a:t>
            </a:r>
          </a:p>
        </p:txBody>
      </p:sp>
    </p:spTree>
    <p:extLst>
      <p:ext uri="{BB962C8B-B14F-4D97-AF65-F5344CB8AC3E}">
        <p14:creationId xmlns:p14="http://schemas.microsoft.com/office/powerpoint/2010/main" val="52569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57" y="0"/>
            <a:ext cx="8911687" cy="1280890"/>
          </a:xfrm>
        </p:spPr>
        <p:txBody>
          <a:bodyPr/>
          <a:lstStyle/>
          <a:p>
            <a:r>
              <a:rPr lang="en-US" dirty="0"/>
              <a:t>Failure Handling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244" y="640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More components </a:t>
            </a:r>
          </a:p>
          <a:p>
            <a:pPr lvl="1"/>
            <a:r>
              <a:rPr lang="en-US" sz="2400" dirty="0"/>
              <a:t> increased fault rate</a:t>
            </a:r>
          </a:p>
          <a:p>
            <a:r>
              <a:rPr lang="en-US" sz="2400" dirty="0"/>
              <a:t> Increased possibilities</a:t>
            </a:r>
          </a:p>
          <a:p>
            <a:pPr lvl="1"/>
            <a:r>
              <a:rPr lang="en-US" sz="2400" dirty="0"/>
              <a:t>more redundancy =&gt; more possibilities for fault tolerance</a:t>
            </a:r>
          </a:p>
          <a:p>
            <a:pPr lvl="1"/>
            <a:r>
              <a:rPr lang="en-US" sz="2400" dirty="0"/>
              <a:t> no centralized control =&gt; no fatal failure</a:t>
            </a:r>
          </a:p>
          <a:p>
            <a:r>
              <a:rPr lang="en-US" sz="2400" dirty="0"/>
              <a:t> Issues</a:t>
            </a:r>
          </a:p>
          <a:p>
            <a:pPr lvl="1"/>
            <a:r>
              <a:rPr lang="en-US" sz="2400" dirty="0"/>
              <a:t>Detecting failures</a:t>
            </a:r>
          </a:p>
          <a:p>
            <a:pPr lvl="1"/>
            <a:r>
              <a:rPr lang="en-US" sz="2400" dirty="0"/>
              <a:t>Masking failures</a:t>
            </a:r>
          </a:p>
          <a:p>
            <a:pPr lvl="1"/>
            <a:r>
              <a:rPr lang="en-US" sz="2400" dirty="0"/>
              <a:t>Recovery from failures</a:t>
            </a:r>
          </a:p>
          <a:p>
            <a:pPr lvl="1"/>
            <a:r>
              <a:rPr lang="en-US" sz="2400" dirty="0"/>
              <a:t> Tolerating failures</a:t>
            </a:r>
          </a:p>
          <a:p>
            <a:pPr lvl="1"/>
            <a:r>
              <a:rPr lang="en-US" sz="2400" dirty="0"/>
              <a:t>Redundancy</a:t>
            </a:r>
          </a:p>
          <a:p>
            <a:pPr lvl="1"/>
            <a:r>
              <a:rPr lang="en-US" sz="2200" dirty="0"/>
              <a:t> partial failures </a:t>
            </a:r>
          </a:p>
        </p:txBody>
      </p:sp>
    </p:spTree>
    <p:extLst>
      <p:ext uri="{BB962C8B-B14F-4D97-AF65-F5344CB8AC3E}">
        <p14:creationId xmlns:p14="http://schemas.microsoft.com/office/powerpoint/2010/main" val="147438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539" y="138545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Concurrency:</a:t>
            </a:r>
          </a:p>
          <a:p>
            <a:pPr lvl="1"/>
            <a:r>
              <a:rPr lang="en-US" sz="2400" dirty="0"/>
              <a:t>Several simultaneous users =&gt; integrity of data</a:t>
            </a:r>
          </a:p>
          <a:p>
            <a:pPr lvl="2"/>
            <a:r>
              <a:rPr lang="en-US" sz="2400" dirty="0"/>
              <a:t>mutual exclusion</a:t>
            </a:r>
          </a:p>
          <a:p>
            <a:pPr lvl="2"/>
            <a:r>
              <a:rPr lang="en-US" sz="2400" dirty="0"/>
              <a:t> synchronization</a:t>
            </a:r>
          </a:p>
          <a:p>
            <a:pPr lvl="2"/>
            <a:r>
              <a:rPr lang="en-US" sz="2400" dirty="0"/>
              <a:t> transaction processing in data bases</a:t>
            </a:r>
          </a:p>
          <a:p>
            <a:pPr lvl="1"/>
            <a:r>
              <a:rPr lang="en-US" sz="2400" dirty="0"/>
              <a:t>Replicated data: consistency of information?</a:t>
            </a:r>
          </a:p>
          <a:p>
            <a:pPr lvl="1"/>
            <a:r>
              <a:rPr lang="en-US" sz="2400" dirty="0"/>
              <a:t>Partitioned data: how to determine the state of the system?</a:t>
            </a:r>
          </a:p>
          <a:p>
            <a:pPr lvl="1"/>
            <a:r>
              <a:rPr lang="en-US" sz="2400" dirty="0"/>
              <a:t>Order of messages?</a:t>
            </a:r>
          </a:p>
          <a:p>
            <a:r>
              <a:rPr lang="en-US" sz="2400" dirty="0"/>
              <a:t>There is no global clock! </a:t>
            </a:r>
          </a:p>
        </p:txBody>
      </p:sp>
    </p:spTree>
    <p:extLst>
      <p:ext uri="{BB962C8B-B14F-4D97-AF65-F5344CB8AC3E}">
        <p14:creationId xmlns:p14="http://schemas.microsoft.com/office/powerpoint/2010/main" val="333549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Scalability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system will remain effective when there is a significant increase in</a:t>
            </a:r>
          </a:p>
          <a:p>
            <a:pPr lvl="1"/>
            <a:r>
              <a:rPr lang="en-US" sz="2800" dirty="0"/>
              <a:t>number of resources</a:t>
            </a:r>
          </a:p>
          <a:p>
            <a:pPr lvl="1"/>
            <a:r>
              <a:rPr lang="en-US" sz="2800" dirty="0"/>
              <a:t> number of users</a:t>
            </a:r>
          </a:p>
          <a:p>
            <a:pPr lvl="1"/>
            <a:r>
              <a:rPr lang="en-US" sz="2800" dirty="0"/>
              <a:t>The architecture and the implementation must allow it</a:t>
            </a:r>
          </a:p>
          <a:p>
            <a:pPr lvl="1"/>
            <a:r>
              <a:rPr lang="en-US" sz="2800" dirty="0"/>
              <a:t>The algorithms must be efficient under the circumstances to be expected</a:t>
            </a:r>
          </a:p>
        </p:txBody>
      </p:sp>
    </p:spTree>
    <p:extLst>
      <p:ext uri="{BB962C8B-B14F-4D97-AF65-F5344CB8AC3E}">
        <p14:creationId xmlns:p14="http://schemas.microsoft.com/office/powerpoint/2010/main" val="155638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230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Security: confidentiality, integrity, availability</a:t>
            </a:r>
          </a:p>
          <a:p>
            <a:r>
              <a:rPr lang="en-US" sz="2000" dirty="0"/>
              <a:t> Vulnerable components </a:t>
            </a:r>
          </a:p>
          <a:p>
            <a:pPr lvl="1"/>
            <a:r>
              <a:rPr lang="en-US" sz="2000" dirty="0"/>
              <a:t>channels (links &lt;–&gt; end-to-end paths)</a:t>
            </a:r>
          </a:p>
          <a:p>
            <a:pPr lvl="1"/>
            <a:r>
              <a:rPr lang="en-US" sz="2000" dirty="0"/>
              <a:t>processes (clients, servers, outsiders)</a:t>
            </a:r>
          </a:p>
          <a:p>
            <a:r>
              <a:rPr lang="en-US" sz="2000" dirty="0"/>
              <a:t>Threats</a:t>
            </a:r>
          </a:p>
          <a:p>
            <a:pPr lvl="1"/>
            <a:r>
              <a:rPr lang="en-US" sz="2000" dirty="0"/>
              <a:t>information leakage</a:t>
            </a:r>
          </a:p>
          <a:p>
            <a:pPr lvl="1"/>
            <a:r>
              <a:rPr lang="en-US" sz="2000" dirty="0"/>
              <a:t> integrity violation</a:t>
            </a:r>
          </a:p>
          <a:p>
            <a:pPr lvl="1"/>
            <a:r>
              <a:rPr lang="en-US" sz="2000" dirty="0"/>
              <a:t>denial of service</a:t>
            </a:r>
          </a:p>
          <a:p>
            <a:pPr lvl="1"/>
            <a:r>
              <a:rPr lang="en-US" sz="2000" dirty="0"/>
              <a:t> illegitimate usage</a:t>
            </a:r>
          </a:p>
          <a:p>
            <a:r>
              <a:rPr lang="en-US" sz="2000" dirty="0"/>
              <a:t> Current issues:</a:t>
            </a:r>
          </a:p>
          <a:p>
            <a:pPr lvl="1"/>
            <a:r>
              <a:rPr lang="en-US" sz="2000" dirty="0"/>
              <a:t>Denial-of-service attacks, security of mobile code, information flow;</a:t>
            </a:r>
          </a:p>
          <a:p>
            <a:pPr lvl="1"/>
            <a:r>
              <a:rPr lang="en-US" sz="2000" dirty="0"/>
              <a:t>open wireless ad-hoc environments </a:t>
            </a:r>
          </a:p>
        </p:txBody>
      </p:sp>
    </p:spTree>
    <p:extLst>
      <p:ext uri="{BB962C8B-B14F-4D97-AF65-F5344CB8AC3E}">
        <p14:creationId xmlns:p14="http://schemas.microsoft.com/office/powerpoint/2010/main" val="52454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13" y="1"/>
            <a:ext cx="929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5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Threats to channels </a:t>
            </a:r>
          </a:p>
          <a:p>
            <a:pPr lvl="1"/>
            <a:r>
              <a:rPr lang="en-US" sz="2400" dirty="0"/>
              <a:t> eavesdropping (data, traffic)</a:t>
            </a:r>
          </a:p>
          <a:p>
            <a:pPr lvl="1"/>
            <a:r>
              <a:rPr lang="en-US" sz="2400" dirty="0"/>
              <a:t>tampering, replaying</a:t>
            </a:r>
          </a:p>
          <a:p>
            <a:pPr lvl="1"/>
            <a:r>
              <a:rPr lang="en-US" sz="2400" dirty="0"/>
              <a:t> masquerading</a:t>
            </a:r>
          </a:p>
          <a:p>
            <a:pPr lvl="1"/>
            <a:r>
              <a:rPr lang="en-US" sz="2400" dirty="0"/>
              <a:t>denial of service</a:t>
            </a:r>
          </a:p>
          <a:p>
            <a:r>
              <a:rPr lang="en-US" sz="2400" dirty="0"/>
              <a:t>Threats to processes </a:t>
            </a:r>
          </a:p>
          <a:p>
            <a:pPr lvl="1"/>
            <a:r>
              <a:rPr lang="en-US" sz="2400" dirty="0"/>
              <a:t> server: client’s identity;</a:t>
            </a:r>
          </a:p>
          <a:p>
            <a:pPr lvl="1"/>
            <a:r>
              <a:rPr lang="en-US" sz="2400" dirty="0"/>
              <a:t> client: server’s identity</a:t>
            </a:r>
          </a:p>
          <a:p>
            <a:pPr lvl="1"/>
            <a:r>
              <a:rPr lang="en-US" sz="2400" dirty="0"/>
              <a:t>unauthorized access (insecure access model)</a:t>
            </a:r>
          </a:p>
          <a:p>
            <a:r>
              <a:rPr lang="en-US" sz="2400" dirty="0"/>
              <a:t>unauthorized information flow (insecure flow model)</a:t>
            </a:r>
          </a:p>
        </p:txBody>
      </p:sp>
    </p:spTree>
    <p:extLst>
      <p:ext uri="{BB962C8B-B14F-4D97-AF65-F5344CB8AC3E}">
        <p14:creationId xmlns:p14="http://schemas.microsoft.com/office/powerpoint/2010/main" val="1091985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401782"/>
            <a:ext cx="9767455" cy="57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41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71" y="277746"/>
            <a:ext cx="8911687" cy="640445"/>
          </a:xfrm>
        </p:spPr>
        <p:txBody>
          <a:bodyPr/>
          <a:lstStyle/>
          <a:p>
            <a:r>
              <a:rPr lang="en-US" dirty="0"/>
              <a:t>Defeating Security Threats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285" y="101517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Techniques</a:t>
            </a:r>
          </a:p>
          <a:p>
            <a:pPr lvl="1"/>
            <a:r>
              <a:rPr lang="en-US" sz="2400" dirty="0"/>
              <a:t>cryptography</a:t>
            </a:r>
          </a:p>
          <a:p>
            <a:pPr lvl="1"/>
            <a:r>
              <a:rPr lang="en-US" sz="2400" dirty="0"/>
              <a:t> authentication</a:t>
            </a:r>
          </a:p>
          <a:p>
            <a:pPr lvl="1"/>
            <a:r>
              <a:rPr lang="en-US" sz="2400" dirty="0"/>
              <a:t>access control techniques</a:t>
            </a:r>
          </a:p>
          <a:p>
            <a:pPr lvl="2"/>
            <a:r>
              <a:rPr lang="en-US" sz="2400" dirty="0"/>
              <a:t>intranet: firewalls</a:t>
            </a:r>
          </a:p>
          <a:p>
            <a:pPr lvl="2"/>
            <a:r>
              <a:rPr lang="en-US" sz="2400" dirty="0"/>
              <a:t>services, objects: access control lists, capabilities</a:t>
            </a:r>
          </a:p>
          <a:p>
            <a:r>
              <a:rPr lang="en-US" sz="2400" dirty="0"/>
              <a:t>Policies</a:t>
            </a:r>
          </a:p>
          <a:p>
            <a:pPr lvl="1"/>
            <a:r>
              <a:rPr lang="en-US" sz="2400" dirty="0"/>
              <a:t> access control models</a:t>
            </a:r>
          </a:p>
          <a:p>
            <a:pPr lvl="1"/>
            <a:r>
              <a:rPr lang="en-US" sz="2400" dirty="0"/>
              <a:t> lattice models</a:t>
            </a:r>
          </a:p>
          <a:p>
            <a:pPr lvl="1"/>
            <a:r>
              <a:rPr lang="en-US" sz="2400" dirty="0"/>
              <a:t>information flow models</a:t>
            </a:r>
          </a:p>
          <a:p>
            <a:r>
              <a:rPr lang="en-US" sz="2400" dirty="0"/>
              <a:t>Leads to: secure channels, secure processes, controlled access, controlled flows</a:t>
            </a:r>
          </a:p>
        </p:txBody>
      </p:sp>
    </p:spTree>
    <p:extLst>
      <p:ext uri="{BB962C8B-B14F-4D97-AF65-F5344CB8AC3E}">
        <p14:creationId xmlns:p14="http://schemas.microsoft.com/office/powerpoint/2010/main" val="3900646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376" y="155170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Distributed systems are a computing paradigm whereby </a:t>
            </a:r>
            <a:r>
              <a:rPr lang="en-US" sz="2400" b="1" dirty="0"/>
              <a:t>two or more nodes work with each other in a coordinated fashion </a:t>
            </a:r>
            <a:r>
              <a:rPr lang="en-US" sz="2400" dirty="0"/>
              <a:t>in order to achieve a common outcome </a:t>
            </a:r>
          </a:p>
          <a:p>
            <a:r>
              <a:rPr lang="en-US" sz="2400" dirty="0"/>
              <a:t>DS modeled in such a way that end users see it as a </a:t>
            </a:r>
            <a:r>
              <a:rPr lang="en-US" sz="2400" b="1" dirty="0"/>
              <a:t>single logical platform</a:t>
            </a:r>
            <a:r>
              <a:rPr lang="en-US" sz="2400" dirty="0"/>
              <a:t>.</a:t>
            </a:r>
          </a:p>
          <a:p>
            <a:r>
              <a:rPr lang="en-US" sz="2400" dirty="0"/>
              <a:t>Node can be defined as an </a:t>
            </a:r>
            <a:r>
              <a:rPr lang="en-US" sz="2400" b="1" dirty="0"/>
              <a:t>individual player in a distributed system</a:t>
            </a:r>
            <a:r>
              <a:rPr lang="en-US" sz="2400" dirty="0"/>
              <a:t> and have their own memory and processor.</a:t>
            </a:r>
          </a:p>
          <a:p>
            <a:r>
              <a:rPr lang="en-US" sz="2400" dirty="0"/>
              <a:t>All nodes are capable of </a:t>
            </a:r>
            <a:r>
              <a:rPr lang="en-US" sz="2400" b="1" dirty="0"/>
              <a:t>sending and receiving messages</a:t>
            </a:r>
            <a:r>
              <a:rPr lang="en-US" sz="2400" dirty="0"/>
              <a:t> to and from each other. </a:t>
            </a:r>
          </a:p>
          <a:p>
            <a:r>
              <a:rPr lang="en-US" sz="2400" dirty="0"/>
              <a:t>Nodes can be </a:t>
            </a:r>
            <a:r>
              <a:rPr lang="en-US" sz="2400" dirty="0">
                <a:solidFill>
                  <a:srgbClr val="00B050"/>
                </a:solidFill>
              </a:rPr>
              <a:t>honest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C000"/>
                </a:solidFill>
              </a:rPr>
              <a:t>faulty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FF0000"/>
                </a:solidFill>
              </a:rPr>
              <a:t>malicious</a:t>
            </a:r>
          </a:p>
        </p:txBody>
      </p:sp>
    </p:spTree>
    <p:extLst>
      <p:ext uri="{BB962C8B-B14F-4D97-AF65-F5344CB8AC3E}">
        <p14:creationId xmlns:p14="http://schemas.microsoft.com/office/powerpoint/2010/main" val="219984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CO-PO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96795"/>
              </p:ext>
            </p:extLst>
          </p:nvPr>
        </p:nvGraphicFramePr>
        <p:xfrm>
          <a:off x="1593274" y="1676400"/>
          <a:ext cx="9795160" cy="43087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01254">
                  <a:extLst>
                    <a:ext uri="{9D8B030D-6E8A-4147-A177-3AD203B41FA5}">
                      <a16:colId xmlns:a16="http://schemas.microsoft.com/office/drawing/2014/main" val="2345664225"/>
                    </a:ext>
                  </a:extLst>
                </a:gridCol>
                <a:gridCol w="534661">
                  <a:extLst>
                    <a:ext uri="{9D8B030D-6E8A-4147-A177-3AD203B41FA5}">
                      <a16:colId xmlns:a16="http://schemas.microsoft.com/office/drawing/2014/main" val="466201011"/>
                    </a:ext>
                  </a:extLst>
                </a:gridCol>
                <a:gridCol w="640056">
                  <a:extLst>
                    <a:ext uri="{9D8B030D-6E8A-4147-A177-3AD203B41FA5}">
                      <a16:colId xmlns:a16="http://schemas.microsoft.com/office/drawing/2014/main" val="3273885684"/>
                    </a:ext>
                  </a:extLst>
                </a:gridCol>
                <a:gridCol w="643350">
                  <a:extLst>
                    <a:ext uri="{9D8B030D-6E8A-4147-A177-3AD203B41FA5}">
                      <a16:colId xmlns:a16="http://schemas.microsoft.com/office/drawing/2014/main" val="2021676942"/>
                    </a:ext>
                  </a:extLst>
                </a:gridCol>
                <a:gridCol w="529171">
                  <a:extLst>
                    <a:ext uri="{9D8B030D-6E8A-4147-A177-3AD203B41FA5}">
                      <a16:colId xmlns:a16="http://schemas.microsoft.com/office/drawing/2014/main" val="74052059"/>
                    </a:ext>
                  </a:extLst>
                </a:gridCol>
                <a:gridCol w="600532">
                  <a:extLst>
                    <a:ext uri="{9D8B030D-6E8A-4147-A177-3AD203B41FA5}">
                      <a16:colId xmlns:a16="http://schemas.microsoft.com/office/drawing/2014/main" val="1663670064"/>
                    </a:ext>
                  </a:extLst>
                </a:gridCol>
                <a:gridCol w="521487">
                  <a:extLst>
                    <a:ext uri="{9D8B030D-6E8A-4147-A177-3AD203B41FA5}">
                      <a16:colId xmlns:a16="http://schemas.microsoft.com/office/drawing/2014/main" val="3201334745"/>
                    </a:ext>
                  </a:extLst>
                </a:gridCol>
                <a:gridCol w="529171">
                  <a:extLst>
                    <a:ext uri="{9D8B030D-6E8A-4147-A177-3AD203B41FA5}">
                      <a16:colId xmlns:a16="http://schemas.microsoft.com/office/drawing/2014/main" val="2681848250"/>
                    </a:ext>
                  </a:extLst>
                </a:gridCol>
                <a:gridCol w="587358">
                  <a:extLst>
                    <a:ext uri="{9D8B030D-6E8A-4147-A177-3AD203B41FA5}">
                      <a16:colId xmlns:a16="http://schemas.microsoft.com/office/drawing/2014/main" val="3099818560"/>
                    </a:ext>
                  </a:extLst>
                </a:gridCol>
                <a:gridCol w="600532">
                  <a:extLst>
                    <a:ext uri="{9D8B030D-6E8A-4147-A177-3AD203B41FA5}">
                      <a16:colId xmlns:a16="http://schemas.microsoft.com/office/drawing/2014/main" val="1362971217"/>
                    </a:ext>
                  </a:extLst>
                </a:gridCol>
                <a:gridCol w="655426">
                  <a:extLst>
                    <a:ext uri="{9D8B030D-6E8A-4147-A177-3AD203B41FA5}">
                      <a16:colId xmlns:a16="http://schemas.microsoft.com/office/drawing/2014/main" val="1345599665"/>
                    </a:ext>
                  </a:extLst>
                </a:gridCol>
                <a:gridCol w="657622">
                  <a:extLst>
                    <a:ext uri="{9D8B030D-6E8A-4147-A177-3AD203B41FA5}">
                      <a16:colId xmlns:a16="http://schemas.microsoft.com/office/drawing/2014/main" val="3339123832"/>
                    </a:ext>
                  </a:extLst>
                </a:gridCol>
                <a:gridCol w="589554">
                  <a:extLst>
                    <a:ext uri="{9D8B030D-6E8A-4147-A177-3AD203B41FA5}">
                      <a16:colId xmlns:a16="http://schemas.microsoft.com/office/drawing/2014/main" val="520780525"/>
                    </a:ext>
                  </a:extLst>
                </a:gridCol>
                <a:gridCol w="854140">
                  <a:extLst>
                    <a:ext uri="{9D8B030D-6E8A-4147-A177-3AD203B41FA5}">
                      <a16:colId xmlns:a16="http://schemas.microsoft.com/office/drawing/2014/main" val="1406189119"/>
                    </a:ext>
                  </a:extLst>
                </a:gridCol>
                <a:gridCol w="850846">
                  <a:extLst>
                    <a:ext uri="{9D8B030D-6E8A-4147-A177-3AD203B41FA5}">
                      <a16:colId xmlns:a16="http://schemas.microsoft.com/office/drawing/2014/main" val="2600507793"/>
                    </a:ext>
                  </a:extLst>
                </a:gridCol>
              </a:tblGrid>
              <a:tr h="792300">
                <a:tc>
                  <a:txBody>
                    <a:bodyPr/>
                    <a:lstStyle/>
                    <a:p>
                      <a:pPr marL="4826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92075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57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marR="48895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72015"/>
                  </a:ext>
                </a:extLst>
              </a:tr>
              <a:tr h="650697">
                <a:tc>
                  <a:txBody>
                    <a:bodyPr/>
                    <a:lstStyle/>
                    <a:p>
                      <a:pPr marL="144145" marR="0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500088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108816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54782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620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656633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17523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67945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14IS71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620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98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048" y="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 node that can exhibit </a:t>
            </a:r>
            <a:r>
              <a:rPr lang="en-US" sz="2400" b="1" dirty="0"/>
              <a:t>arbitrary behavior </a:t>
            </a:r>
            <a:r>
              <a:rPr lang="en-US" sz="2400" dirty="0"/>
              <a:t>is also known as a </a:t>
            </a:r>
            <a:r>
              <a:rPr lang="en-US" sz="2400" b="1" dirty="0"/>
              <a:t>Byzantine node</a:t>
            </a:r>
            <a:r>
              <a:rPr lang="en-US" sz="2400" dirty="0"/>
              <a:t>. </a:t>
            </a:r>
          </a:p>
          <a:p>
            <a:r>
              <a:rPr lang="en-US" sz="2400" dirty="0"/>
              <a:t>This arbitrary behavior can </a:t>
            </a:r>
            <a:r>
              <a:rPr lang="en-US" sz="2400" b="1" dirty="0"/>
              <a:t>be intentionally malicious</a:t>
            </a:r>
            <a:r>
              <a:rPr lang="en-US" sz="2400" dirty="0"/>
              <a:t>, which is </a:t>
            </a:r>
            <a:r>
              <a:rPr lang="en-US" sz="2400" b="1" dirty="0"/>
              <a:t>detrimental</a:t>
            </a:r>
            <a:r>
              <a:rPr lang="en-US" sz="2400" dirty="0"/>
              <a:t> to the operation of the network. </a:t>
            </a:r>
          </a:p>
          <a:p>
            <a:r>
              <a:rPr lang="en-US" sz="2400" dirty="0"/>
              <a:t>Generally, any </a:t>
            </a:r>
            <a:r>
              <a:rPr lang="en-US" sz="2400" b="1" dirty="0"/>
              <a:t>unexpected behavior </a:t>
            </a:r>
            <a:r>
              <a:rPr lang="en-US" sz="2400" dirty="0"/>
              <a:t>of a node on the network can be categorized as </a:t>
            </a:r>
            <a:r>
              <a:rPr lang="en-US" sz="2400" b="1" dirty="0"/>
              <a:t>Byzantine</a:t>
            </a:r>
            <a:r>
              <a:rPr lang="en-US" sz="24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452" y="2675770"/>
            <a:ext cx="5056592" cy="3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8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in distributed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Coordination</a:t>
            </a:r>
            <a:r>
              <a:rPr lang="en-US" sz="2400" dirty="0"/>
              <a:t> between nodes </a:t>
            </a:r>
          </a:p>
          <a:p>
            <a:r>
              <a:rPr lang="en-US" sz="2400" b="1" dirty="0"/>
              <a:t>Fault tolerance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Even if some of the nodes become faulty or network links break, </a:t>
            </a:r>
            <a:r>
              <a:rPr lang="en-US" sz="2400" b="1" dirty="0"/>
              <a:t>the distributed system should tolerate </a:t>
            </a:r>
          </a:p>
          <a:p>
            <a:pPr lvl="1"/>
            <a:r>
              <a:rPr lang="en-US" sz="2400" dirty="0"/>
              <a:t>D S should </a:t>
            </a:r>
            <a:r>
              <a:rPr lang="en-US" sz="2400" b="1" dirty="0"/>
              <a:t>continue to work </a:t>
            </a:r>
            <a:r>
              <a:rPr lang="en-US" sz="2400" dirty="0"/>
              <a:t>flawlessly in order to achieve the desired result. </a:t>
            </a:r>
          </a:p>
          <a:p>
            <a:pPr lvl="1"/>
            <a:r>
              <a:rPr lang="en-US" sz="2400" dirty="0"/>
              <a:t>Several algorithms and mechanisms has been proposed to overcome these issues.</a:t>
            </a:r>
          </a:p>
          <a:p>
            <a:r>
              <a:rPr lang="en-US" sz="2400" dirty="0"/>
              <a:t>Distributed systems are so challenging to design that a theorem known as the </a:t>
            </a:r>
            <a:r>
              <a:rPr lang="en-US" sz="2400" b="1" dirty="0"/>
              <a:t>CAP theorem </a:t>
            </a:r>
            <a:r>
              <a:rPr lang="en-US" sz="2400" dirty="0"/>
              <a:t>has been proved and states that a </a:t>
            </a:r>
            <a:r>
              <a:rPr lang="en-US" sz="2400" b="1" dirty="0"/>
              <a:t>distributed system cannot have all much desired properties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609286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theorem (</a:t>
            </a:r>
            <a:r>
              <a:rPr lang="en-US" dirty="0"/>
              <a:t>Brewer's theorem)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Introduced originally by </a:t>
            </a:r>
            <a:r>
              <a:rPr lang="en-US" sz="2400" i="1" dirty="0"/>
              <a:t>Eric Brewer </a:t>
            </a:r>
            <a:r>
              <a:rPr lang="en-US" sz="2400" dirty="0"/>
              <a:t>in 1998;</a:t>
            </a:r>
          </a:p>
          <a:p>
            <a:r>
              <a:rPr lang="en-US" sz="2400" dirty="0"/>
              <a:t> In 2002 it was proved as a theorem by </a:t>
            </a:r>
            <a:r>
              <a:rPr lang="en-US" sz="2400" i="1" dirty="0"/>
              <a:t>Seth Gilbert </a:t>
            </a:r>
            <a:r>
              <a:rPr lang="en-US" sz="2400" dirty="0"/>
              <a:t>and </a:t>
            </a:r>
            <a:r>
              <a:rPr lang="en-US" sz="2400" i="1" dirty="0"/>
              <a:t>Nancy Lynch</a:t>
            </a:r>
            <a:r>
              <a:rPr lang="en-US" sz="2400" dirty="0"/>
              <a:t>.</a:t>
            </a:r>
          </a:p>
          <a:p>
            <a:r>
              <a:rPr lang="en-US" sz="2400" dirty="0"/>
              <a:t>The theorem states that any distributed system cannot have </a:t>
            </a:r>
            <a:r>
              <a:rPr lang="en-US" sz="2400" dirty="0">
                <a:solidFill>
                  <a:srgbClr val="FF0000"/>
                </a:solidFill>
              </a:rPr>
              <a:t>Consistency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Availability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70C0"/>
                </a:solidFill>
              </a:rPr>
              <a:t>Partition tolerance </a:t>
            </a:r>
            <a:r>
              <a:rPr lang="en-US" sz="2400" dirty="0"/>
              <a:t>simultaneously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Somehow </a:t>
            </a:r>
            <a:r>
              <a:rPr lang="en-US" sz="2400" dirty="0" err="1">
                <a:solidFill>
                  <a:schemeClr val="accent1"/>
                </a:solidFill>
              </a:rPr>
              <a:t>blockchain</a:t>
            </a:r>
            <a:r>
              <a:rPr lang="en-US" sz="2400" dirty="0">
                <a:solidFill>
                  <a:schemeClr val="accent1"/>
                </a:solidFill>
              </a:rPr>
              <a:t> manages to achieve all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93730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8691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Consistency </a:t>
            </a:r>
            <a:r>
              <a:rPr lang="en-US" sz="2800" dirty="0"/>
              <a:t>is a property that ensures that all nodes in a distributed system have a single latest copy of data</a:t>
            </a:r>
          </a:p>
          <a:p>
            <a:r>
              <a:rPr lang="en-US" sz="2800" b="1" dirty="0"/>
              <a:t>Availability </a:t>
            </a:r>
            <a:r>
              <a:rPr lang="en-US" sz="2800" dirty="0"/>
              <a:t>means that the system is up, accessible for use, and is accepting incoming requests and responding with data without any failures as and when required</a:t>
            </a:r>
          </a:p>
          <a:p>
            <a:r>
              <a:rPr lang="en-US" sz="2800" b="1" dirty="0"/>
              <a:t>Partition tolerance </a:t>
            </a:r>
            <a:r>
              <a:rPr lang="en-US" sz="2800" dirty="0"/>
              <a:t>ensures that if a group of nodes fails the distributed system still continues to operate correctly</a:t>
            </a:r>
          </a:p>
        </p:txBody>
      </p:sp>
    </p:spTree>
    <p:extLst>
      <p:ext uri="{BB962C8B-B14F-4D97-AF65-F5344CB8AC3E}">
        <p14:creationId xmlns:p14="http://schemas.microsoft.com/office/powerpoint/2010/main" val="348994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achieve fault tolerance, replication is used.</a:t>
            </a:r>
          </a:p>
          <a:p>
            <a:r>
              <a:rPr lang="en-US" sz="2400" dirty="0"/>
              <a:t> Consistency is achieved using consensus algorithms to ensure that all nodes have the same copy of data. This is also called </a:t>
            </a:r>
            <a:r>
              <a:rPr lang="en-US" sz="2400" b="1" dirty="0"/>
              <a:t>state machine replication. </a:t>
            </a:r>
          </a:p>
          <a:p>
            <a:r>
              <a:rPr lang="en-US" sz="2400" dirty="0" err="1"/>
              <a:t>Blockchain</a:t>
            </a:r>
            <a:r>
              <a:rPr lang="en-US" sz="2400" dirty="0"/>
              <a:t> is basically a method to achieve </a:t>
            </a:r>
            <a:r>
              <a:rPr lang="en-US" sz="2400" b="1" dirty="0"/>
              <a:t>state machine replication.</a:t>
            </a:r>
          </a:p>
        </p:txBody>
      </p:sp>
    </p:spTree>
    <p:extLst>
      <p:ext uri="{BB962C8B-B14F-4D97-AF65-F5344CB8AC3E}">
        <p14:creationId xmlns:p14="http://schemas.microsoft.com/office/powerpoint/2010/main" val="1926418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Faulty node has simply </a:t>
            </a:r>
            <a:r>
              <a:rPr lang="en-US" sz="2800" b="1" dirty="0"/>
              <a:t>crashed</a:t>
            </a:r>
            <a:r>
              <a:rPr lang="en-US" sz="2800" dirty="0"/>
              <a:t> </a:t>
            </a:r>
          </a:p>
          <a:p>
            <a:r>
              <a:rPr lang="en-US" sz="2800" dirty="0"/>
              <a:t>Faulty node can exhibit </a:t>
            </a:r>
            <a:r>
              <a:rPr lang="en-US" sz="2800" b="1" dirty="0"/>
              <a:t>malicious or inconsistent behavior arbitrarily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Difficult to deal with since it can cause confusion due to misleading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03028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993" y="0"/>
            <a:ext cx="8911687" cy="1280890"/>
          </a:xfrm>
        </p:spPr>
        <p:txBody>
          <a:bodyPr/>
          <a:lstStyle/>
          <a:p>
            <a:r>
              <a:rPr lang="en-US" b="1" dirty="0"/>
              <a:t>Byzantine Generals problem</a:t>
            </a:r>
            <a:endParaRPr lang="en-US" altLang="en-US" dirty="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880382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Generals = Computer Components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abstract problem…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division of Byzantine army is directed by its own general.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There are n Generals, some of which are </a:t>
            </a:r>
            <a:r>
              <a:rPr lang="en-US" altLang="en-US" sz="2000" b="1" dirty="0"/>
              <a:t>traitors</a:t>
            </a:r>
            <a:r>
              <a:rPr lang="en-US" alt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 armies are camped outside enemy castle, observing enemy.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Communicate with each other by </a:t>
            </a:r>
            <a:r>
              <a:rPr lang="en-US" altLang="en-US" sz="2000" b="1" dirty="0"/>
              <a:t>messengers.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Requirements: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G1: All </a:t>
            </a:r>
            <a:r>
              <a:rPr lang="en-US" altLang="en-US" sz="2000" b="1" i="1" dirty="0"/>
              <a:t>loyal generals </a:t>
            </a:r>
            <a:r>
              <a:rPr lang="en-US" altLang="en-US" sz="2000" dirty="0"/>
              <a:t>decide upon the same plan of action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G2: A </a:t>
            </a:r>
            <a:r>
              <a:rPr lang="en-US" altLang="en-US" sz="2000" b="1" dirty="0"/>
              <a:t>small number of traitors </a:t>
            </a:r>
            <a:r>
              <a:rPr lang="en-US" altLang="en-US" sz="2000" dirty="0"/>
              <a:t>cannot cause the loyal generals to adopt a bad plan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Note: We </a:t>
            </a:r>
            <a:r>
              <a:rPr lang="en-US" altLang="en-US" sz="2000" b="1" dirty="0"/>
              <a:t>do not </a:t>
            </a:r>
            <a:r>
              <a:rPr lang="en-US" altLang="en-US" sz="2000" dirty="0"/>
              <a:t>have to identify the traitors.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04" y="0"/>
            <a:ext cx="4495740" cy="241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13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89212" y="1506583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Coping with </a:t>
            </a:r>
            <a:r>
              <a:rPr lang="en-US" altLang="en-US" sz="2400" b="1" dirty="0"/>
              <a:t>failures </a:t>
            </a:r>
            <a:r>
              <a:rPr lang="en-US" altLang="en-US" sz="2400" dirty="0"/>
              <a:t>in computer systems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Failed component sends </a:t>
            </a:r>
            <a:r>
              <a:rPr lang="en-US" altLang="en-US" sz="2400" b="1" dirty="0"/>
              <a:t>conflicting information</a:t>
            </a:r>
            <a:r>
              <a:rPr lang="en-US" altLang="en-US" sz="2400" dirty="0"/>
              <a:t> to different parts of system.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Agreement </a:t>
            </a:r>
            <a:r>
              <a:rPr lang="en-US" altLang="en-US" sz="2400" dirty="0"/>
              <a:t>in the presence of faults.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P2P Networks?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Good nodes have to “</a:t>
            </a:r>
            <a:r>
              <a:rPr lang="en-US" altLang="en-US" sz="2400" b="1" dirty="0"/>
              <a:t>agree to do the same thing</a:t>
            </a:r>
            <a:r>
              <a:rPr lang="en-US" altLang="en-US" sz="2400" dirty="0"/>
              <a:t>”.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Faulty nodes </a:t>
            </a:r>
            <a:r>
              <a:rPr lang="en-US" altLang="en-US" sz="2400" b="1" dirty="0"/>
              <a:t>generate corrupted and misleading message</a:t>
            </a:r>
            <a:r>
              <a:rPr lang="en-US" altLang="en-US" sz="2400" dirty="0"/>
              <a:t>s.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Non-malicious:</a:t>
            </a:r>
            <a:r>
              <a:rPr lang="en-US" altLang="en-US" sz="2400" dirty="0"/>
              <a:t> Software bugs, hardware failures, power failures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Malicious reasons</a:t>
            </a:r>
            <a:r>
              <a:rPr lang="en-US" altLang="en-US" sz="2400" dirty="0"/>
              <a:t>: Machine compromised.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280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343" y="263891"/>
            <a:ext cx="8911687" cy="1280890"/>
          </a:xfrm>
        </p:spPr>
        <p:txBody>
          <a:bodyPr/>
          <a:lstStyle/>
          <a:p>
            <a:r>
              <a:rPr lang="en-US" b="1" dirty="0"/>
              <a:t>Byzantine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249" y="90433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In September 1962, </a:t>
            </a:r>
            <a:r>
              <a:rPr lang="en-US" sz="2400" i="1" dirty="0"/>
              <a:t>Paul </a:t>
            </a:r>
            <a:r>
              <a:rPr lang="en-US" sz="2400" i="1" dirty="0" err="1"/>
              <a:t>Baran</a:t>
            </a:r>
            <a:r>
              <a:rPr lang="en-US" sz="2400" i="1" dirty="0"/>
              <a:t> </a:t>
            </a:r>
            <a:r>
              <a:rPr lang="en-US" sz="2400" dirty="0"/>
              <a:t>introduced </a:t>
            </a:r>
            <a:r>
              <a:rPr lang="en-US" sz="2400" b="1" dirty="0"/>
              <a:t>the idea of cryptographic signatures </a:t>
            </a:r>
            <a:r>
              <a:rPr lang="en-US" sz="2400" dirty="0"/>
              <a:t>with his paper </a:t>
            </a:r>
            <a:r>
              <a:rPr lang="en-US" sz="2400" i="1" dirty="0"/>
              <a:t>On distributed communications networks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This is the paper where the concept of </a:t>
            </a:r>
            <a:r>
              <a:rPr lang="en-US" sz="2400" b="1" dirty="0"/>
              <a:t>decentralized networks</a:t>
            </a:r>
            <a:r>
              <a:rPr lang="en-US" sz="2400" dirty="0"/>
              <a:t> was also introduced for the very first time.</a:t>
            </a:r>
          </a:p>
          <a:p>
            <a:r>
              <a:rPr lang="en-US" sz="2400" dirty="0"/>
              <a:t>Then in 1982 a thought experiment was proposed by </a:t>
            </a:r>
            <a:r>
              <a:rPr lang="en-US" sz="2400" i="1" dirty="0" err="1"/>
              <a:t>Lamport</a:t>
            </a:r>
            <a:r>
              <a:rPr lang="en-US" sz="2400" i="1" dirty="0"/>
              <a:t> et al. </a:t>
            </a:r>
            <a:r>
              <a:rPr lang="en-US" sz="2400" dirty="0"/>
              <a:t>whereby a group of army generals who are leading different parts of the Byzantine army are planning to attack or retreat from a city.</a:t>
            </a:r>
          </a:p>
          <a:p>
            <a:r>
              <a:rPr lang="en-US" sz="2400" dirty="0"/>
              <a:t>The only way of communication between them is a messenger and they need to agree to attack at the same time in order to win. </a:t>
            </a:r>
          </a:p>
          <a:p>
            <a:r>
              <a:rPr lang="en-US" sz="2400" dirty="0"/>
              <a:t>The issue is that one or more generals can be traitors and can communicate a misleading message.</a:t>
            </a:r>
          </a:p>
        </p:txBody>
      </p:sp>
    </p:spTree>
    <p:extLst>
      <p:ext uri="{BB962C8B-B14F-4D97-AF65-F5344CB8AC3E}">
        <p14:creationId xmlns:p14="http://schemas.microsoft.com/office/powerpoint/2010/main" val="3986706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15" y="40930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Need for a </a:t>
            </a:r>
            <a:r>
              <a:rPr lang="en-US" sz="2400" b="1" dirty="0"/>
              <a:t>viable mechanism </a:t>
            </a:r>
            <a:r>
              <a:rPr lang="en-US" sz="2400" dirty="0"/>
              <a:t>that allows agreement between generals even in the presence of treacherous generals so that the attack can still take place at the same time.</a:t>
            </a:r>
          </a:p>
          <a:p>
            <a:r>
              <a:rPr lang="en-US" sz="2400" dirty="0"/>
              <a:t> In distributed systems, generals can be considered as </a:t>
            </a:r>
            <a:r>
              <a:rPr lang="en-US" sz="2400" b="1" dirty="0"/>
              <a:t>nodes</a:t>
            </a:r>
            <a:r>
              <a:rPr lang="en-US" sz="2400" dirty="0"/>
              <a:t>, traitors can be considered </a:t>
            </a:r>
            <a:r>
              <a:rPr lang="en-US" sz="2400" b="1" dirty="0"/>
              <a:t>Byzantine (malicious) nodes</a:t>
            </a:r>
            <a:r>
              <a:rPr lang="en-US" sz="2400" dirty="0"/>
              <a:t>, and the messenger can be thought of as a </a:t>
            </a:r>
            <a:r>
              <a:rPr lang="en-US" sz="2400" b="1" dirty="0"/>
              <a:t>channel </a:t>
            </a:r>
            <a:r>
              <a:rPr lang="en-US" sz="2400" dirty="0"/>
              <a:t>of communication between the generals.</a:t>
            </a:r>
          </a:p>
          <a:p>
            <a:r>
              <a:rPr lang="en-US" sz="2400" dirty="0"/>
              <a:t>In 1999,</a:t>
            </a:r>
            <a:r>
              <a:rPr lang="en-US" sz="2400" i="1" dirty="0"/>
              <a:t>Castro </a:t>
            </a:r>
            <a:r>
              <a:rPr lang="en-US" sz="2400" dirty="0"/>
              <a:t>and </a:t>
            </a:r>
            <a:r>
              <a:rPr lang="en-US" sz="2400" i="1" dirty="0" err="1"/>
              <a:t>Liskov</a:t>
            </a:r>
            <a:r>
              <a:rPr lang="en-US" sz="2400" i="1" dirty="0"/>
              <a:t> </a:t>
            </a:r>
            <a:r>
              <a:rPr lang="en-US" sz="2400" dirty="0"/>
              <a:t>presented the </a:t>
            </a:r>
            <a:r>
              <a:rPr lang="en-US" sz="2400" b="1" dirty="0"/>
              <a:t>Practical Byzantine Fault Tolerance </a:t>
            </a:r>
            <a:r>
              <a:rPr lang="en-US" sz="2400" dirty="0"/>
              <a:t>(</a:t>
            </a:r>
            <a:r>
              <a:rPr lang="en-US" sz="2400" b="1" dirty="0"/>
              <a:t>PBFT</a:t>
            </a:r>
            <a:r>
              <a:rPr lang="en-US" sz="2400" dirty="0"/>
              <a:t>) algorithm. </a:t>
            </a:r>
          </a:p>
          <a:p>
            <a:r>
              <a:rPr lang="en-US" sz="2400" dirty="0"/>
              <a:t>In2009, the first practical implementation was made with the invention of bitcoin where the </a:t>
            </a:r>
            <a:r>
              <a:rPr lang="en-US" sz="2400" b="1" dirty="0"/>
              <a:t>Proof of Work </a:t>
            </a:r>
            <a:r>
              <a:rPr lang="en-US" sz="2400" dirty="0"/>
              <a:t>(</a:t>
            </a:r>
            <a:r>
              <a:rPr lang="en-US" sz="2400" b="1" dirty="0" err="1"/>
              <a:t>PoW</a:t>
            </a:r>
            <a:r>
              <a:rPr lang="en-US" sz="2400" dirty="0"/>
              <a:t>) algorithm was developed as a mechanism to achieve consensus.</a:t>
            </a:r>
          </a:p>
        </p:txBody>
      </p:sp>
    </p:spTree>
    <p:extLst>
      <p:ext uri="{BB962C8B-B14F-4D97-AF65-F5344CB8AC3E}">
        <p14:creationId xmlns:p14="http://schemas.microsoft.com/office/powerpoint/2010/main" val="248653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Methodology: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Black board teaching/Power Point Presentations</a:t>
            </a:r>
          </a:p>
          <a:p>
            <a:pPr lvl="0"/>
            <a:r>
              <a:rPr lang="en-US" sz="3200" dirty="0"/>
              <a:t>Hands-on Training/</a:t>
            </a:r>
            <a:r>
              <a:rPr lang="en-US" sz="3200" dirty="0" err="1"/>
              <a:t>Assignemnet</a:t>
            </a:r>
            <a:endParaRPr lang="en-US" sz="3200" dirty="0"/>
          </a:p>
          <a:p>
            <a:pPr lvl="0"/>
            <a:r>
              <a:rPr lang="en-US" sz="3200" dirty="0"/>
              <a:t>Case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11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Consensus is a </a:t>
            </a:r>
            <a:r>
              <a:rPr lang="en-US" sz="2400" dirty="0">
                <a:solidFill>
                  <a:srgbClr val="FF0000"/>
                </a:solidFill>
              </a:rPr>
              <a:t>process of agreement </a:t>
            </a:r>
            <a:r>
              <a:rPr lang="en-US" sz="2400" dirty="0"/>
              <a:t>between distrusting nodes on a final state of data.</a:t>
            </a:r>
          </a:p>
          <a:p>
            <a:r>
              <a:rPr lang="en-US" sz="2400" dirty="0"/>
              <a:t>It is easy to reach an agreement between two nodes </a:t>
            </a:r>
          </a:p>
          <a:p>
            <a:r>
              <a:rPr lang="en-US" sz="2400" dirty="0"/>
              <a:t>But when multiple nodes are participating in a distributed system and they need to agree on a single value – </a:t>
            </a:r>
            <a:r>
              <a:rPr lang="en-US" sz="2400" dirty="0">
                <a:solidFill>
                  <a:srgbClr val="FF0000"/>
                </a:solidFill>
              </a:rPr>
              <a:t>Difficult Task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Distributed consensus</a:t>
            </a:r>
            <a:r>
              <a:rPr lang="en-US" sz="2400" dirty="0"/>
              <a:t>: Achieving consensus between multiple nodes</a:t>
            </a:r>
          </a:p>
        </p:txBody>
      </p:sp>
    </p:spTree>
    <p:extLst>
      <p:ext uri="{BB962C8B-B14F-4D97-AF65-F5344CB8AC3E}">
        <p14:creationId xmlns:p14="http://schemas.microsoft.com/office/powerpoint/2010/main" val="1288479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Consensus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consensus mechanism is a </a:t>
            </a:r>
            <a:r>
              <a:rPr lang="en-US" sz="2400" dirty="0">
                <a:solidFill>
                  <a:srgbClr val="FF0000"/>
                </a:solidFill>
              </a:rPr>
              <a:t>set of steps </a:t>
            </a:r>
            <a:r>
              <a:rPr lang="en-US" sz="2400" dirty="0"/>
              <a:t>that are taken by all, or most, nodes in order to agree on a proposed state or value. </a:t>
            </a:r>
          </a:p>
          <a:p>
            <a:r>
              <a:rPr lang="en-US" sz="2400" dirty="0"/>
              <a:t>Consensus mechanisms have recently come into the </a:t>
            </a:r>
            <a:r>
              <a:rPr lang="en-US" sz="2400" b="1" dirty="0">
                <a:solidFill>
                  <a:srgbClr val="FF0000"/>
                </a:solidFill>
              </a:rPr>
              <a:t>limelight and gained much popularity </a:t>
            </a:r>
            <a:r>
              <a:rPr lang="en-US" sz="2400" dirty="0"/>
              <a:t>with the advent of </a:t>
            </a:r>
            <a:r>
              <a:rPr lang="en-US" sz="2400" b="1" dirty="0"/>
              <a:t>bitcoin and </a:t>
            </a:r>
            <a:r>
              <a:rPr lang="en-US" sz="2400" b="1" dirty="0" err="1"/>
              <a:t>blockchain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284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167" y="624110"/>
            <a:ext cx="10702834" cy="12177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Requirements which must be met in order to provide the desired results in a consensus mechanism.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167" y="2133600"/>
            <a:ext cx="10202090" cy="37776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Agreement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All honest nodes decide on the </a:t>
            </a:r>
            <a:r>
              <a:rPr lang="en-US" sz="2400" b="1" dirty="0"/>
              <a:t>same value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Termination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All honest nodes terminate execution of the consensus process and eventually </a:t>
            </a:r>
            <a:r>
              <a:rPr lang="en-US" sz="2400" b="1" dirty="0"/>
              <a:t>reach a decision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Validity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The value agreed upon by all </a:t>
            </a:r>
            <a:r>
              <a:rPr lang="en-US" sz="2400" b="1" dirty="0"/>
              <a:t>honest nodes </a:t>
            </a:r>
            <a:r>
              <a:rPr lang="en-US" sz="2400" dirty="0"/>
              <a:t>must be the same as the </a:t>
            </a:r>
            <a:r>
              <a:rPr lang="en-US" sz="2400" b="1" dirty="0"/>
              <a:t>initial value</a:t>
            </a:r>
            <a:r>
              <a:rPr lang="en-US" sz="2400" dirty="0"/>
              <a:t> proposed by at least one honest node.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Fault tolerant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 consensus algorithm should be able to run in the presence of faulty or malicious nodes </a:t>
            </a:r>
            <a:r>
              <a:rPr lang="en-US" sz="2400" b="1" dirty="0"/>
              <a:t>(Byzantine nodes).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Integrity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The </a:t>
            </a:r>
            <a:r>
              <a:rPr lang="en-US" sz="2400" b="1" dirty="0"/>
              <a:t>nodes make decisions only once </a:t>
            </a:r>
            <a:r>
              <a:rPr lang="en-US" sz="2400" dirty="0"/>
              <a:t>in a single consensus cycle. No node makes the decision more than once.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2208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Byzantine fault tolerance-based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 This method relies on a simple scheme of nodes that are  </a:t>
            </a:r>
            <a:r>
              <a:rPr lang="en-US" sz="2400" b="1" dirty="0"/>
              <a:t>publishing signed messages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When a </a:t>
            </a:r>
            <a:r>
              <a:rPr lang="en-US" sz="2400" b="1" dirty="0"/>
              <a:t>certain number of messages are received</a:t>
            </a:r>
            <a:r>
              <a:rPr lang="en-US" sz="2400" dirty="0"/>
              <a:t>, then an agreement is reached.</a:t>
            </a:r>
          </a:p>
          <a:p>
            <a:r>
              <a:rPr lang="en-US" sz="2400" b="1" dirty="0"/>
              <a:t>Leader-based consensus mechanisms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This type of mechanism requires nodes to compete for the</a:t>
            </a:r>
            <a:r>
              <a:rPr lang="en-US" sz="2400" b="1" dirty="0"/>
              <a:t> </a:t>
            </a:r>
            <a:r>
              <a:rPr lang="en-US" sz="2400" b="1" i="1" dirty="0"/>
              <a:t>leader</a:t>
            </a:r>
            <a:r>
              <a:rPr lang="en-US" sz="2400" i="1" dirty="0"/>
              <a:t>-election lottery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node that wins it proposes a final value</a:t>
            </a:r>
          </a:p>
        </p:txBody>
      </p:sp>
    </p:spTree>
    <p:extLst>
      <p:ext uri="{BB962C8B-B14F-4D97-AF65-F5344CB8AC3E}">
        <p14:creationId xmlns:p14="http://schemas.microsoft.com/office/powerpoint/2010/main" val="326223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775" y="168343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err="1"/>
              <a:t>Paxos</a:t>
            </a:r>
            <a:r>
              <a:rPr lang="en-US" sz="2400" dirty="0"/>
              <a:t>, the most famous protocol introduced by </a:t>
            </a:r>
            <a:r>
              <a:rPr lang="en-US" sz="2400" b="1" dirty="0"/>
              <a:t>Leslie </a:t>
            </a:r>
            <a:r>
              <a:rPr lang="en-US" sz="2400" b="1" dirty="0" err="1"/>
              <a:t>Lamport</a:t>
            </a:r>
            <a:r>
              <a:rPr lang="en-US" sz="2400" b="1" dirty="0"/>
              <a:t> </a:t>
            </a:r>
            <a:r>
              <a:rPr lang="en-US" sz="2400" dirty="0"/>
              <a:t>in 1989. 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Paxos</a:t>
            </a:r>
            <a:r>
              <a:rPr lang="en-US" sz="2400" dirty="0"/>
              <a:t> nodes are assigned various roles such as </a:t>
            </a:r>
          </a:p>
          <a:p>
            <a:pPr lvl="1"/>
            <a:r>
              <a:rPr lang="en-US" sz="2400" dirty="0"/>
              <a:t>Proposer</a:t>
            </a:r>
          </a:p>
          <a:p>
            <a:pPr lvl="1"/>
            <a:r>
              <a:rPr lang="en-US" sz="2400" dirty="0"/>
              <a:t>Acceptor</a:t>
            </a:r>
          </a:p>
          <a:p>
            <a:pPr lvl="1"/>
            <a:r>
              <a:rPr lang="en-US" sz="2400" dirty="0"/>
              <a:t> Learner.</a:t>
            </a:r>
          </a:p>
          <a:p>
            <a:r>
              <a:rPr lang="en-US" sz="2400" dirty="0"/>
              <a:t> Nodes or processes are named replicas and consensus is achieved in the presence of faulty nodes by agreement among a majority of nodes.</a:t>
            </a:r>
          </a:p>
        </p:txBody>
      </p:sp>
    </p:spTree>
    <p:extLst>
      <p:ext uri="{BB962C8B-B14F-4D97-AF65-F5344CB8AC3E}">
        <p14:creationId xmlns:p14="http://schemas.microsoft.com/office/powerpoint/2010/main" val="3434762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281245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696017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110789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525561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/>
            <a:fld id="{E08DEF91-2F4C-42C0-A549-F777E035994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body"/>
          </p:nvPr>
        </p:nvSpPr>
        <p:spPr>
          <a:xfrm>
            <a:off x="6196811" y="1604329"/>
            <a:ext cx="4015142" cy="4526396"/>
          </a:xfrm>
        </p:spPr>
        <p:txBody>
          <a:bodyPr vert="horz" lIns="91440" tIns="22403" rIns="91440" bIns="45720" rtlCol="0" anchor="t">
            <a:normAutofit/>
          </a:bodyPr>
          <a:lstStyle/>
          <a:p>
            <a:pPr marL="391729" indent="-293797">
              <a:spcAft>
                <a:spcPts val="1293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b="1" i="1" dirty="0"/>
              <a:t>Proposal</a:t>
            </a:r>
          </a:p>
          <a:p>
            <a:pPr marL="783458" lvl="1" indent="-293797" algn="l">
              <a:spcAft>
                <a:spcPts val="1032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/>
              <a:t>An alternative proposed by a proposer.</a:t>
            </a:r>
          </a:p>
          <a:p>
            <a:pPr marL="783458" lvl="1" indent="-293797" algn="l">
              <a:spcAft>
                <a:spcPts val="1032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/>
              <a:t>Consists of a unique </a:t>
            </a:r>
            <a:r>
              <a:rPr lang="en-US" sz="1814" b="1" i="1" dirty="0"/>
              <a:t>number</a:t>
            </a:r>
            <a:r>
              <a:rPr lang="en-US" sz="1814" dirty="0"/>
              <a:t> and a proposed </a:t>
            </a:r>
            <a:r>
              <a:rPr lang="en-US" sz="1814" b="1" i="1" dirty="0"/>
              <a:t>value.</a:t>
            </a:r>
          </a:p>
          <a:p>
            <a:pPr marL="1175187" lvl="2" indent="-260673" algn="l">
              <a:lnSpc>
                <a:spcPct val="97000"/>
              </a:lnSpc>
              <a:spcAft>
                <a:spcPts val="771"/>
              </a:spcAft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>
                <a:latin typeface="Courier 10 Pitch" pitchFamily="1" charset="0"/>
              </a:rPr>
              <a:t>( 42, B )</a:t>
            </a:r>
          </a:p>
          <a:p>
            <a:pPr marL="391729" indent="-293797">
              <a:spcAft>
                <a:spcPts val="1293"/>
              </a:spcAft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endParaRPr lang="en-US" sz="1814" dirty="0"/>
          </a:p>
          <a:p>
            <a:pPr marL="391729" indent="-293797">
              <a:spcAft>
                <a:spcPts val="1293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/>
              <a:t>We say a value is </a:t>
            </a:r>
            <a:r>
              <a:rPr lang="en-US" sz="1814" b="1" i="1" dirty="0"/>
              <a:t>chosen</a:t>
            </a:r>
            <a:r>
              <a:rPr lang="en-US" sz="1814" dirty="0"/>
              <a:t> when consensus is reached on that value.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980049" y="273629"/>
            <a:ext cx="8229024" cy="1144921"/>
          </a:xfrm>
        </p:spPr>
        <p:txBody>
          <a:bodyPr vert="horz" lIns="91440" tIns="35205" rIns="91440" bIns="45720" rtlCol="0" anchor="ctr">
            <a:normAutofit/>
          </a:bodyPr>
          <a:lstStyle/>
          <a:p>
            <a:pPr marL="0" indent="0" algn="ctr">
              <a:spcAft>
                <a:spcPct val="0"/>
              </a:spcAft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  <a:defRPr/>
            </a:pPr>
            <a:r>
              <a:rPr lang="en-US" sz="3992" dirty="0" err="1"/>
              <a:t>Paxos</a:t>
            </a:r>
            <a:r>
              <a:rPr lang="en-US" sz="3992" dirty="0"/>
              <a:t> Terms</a:t>
            </a: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1980049" y="1604329"/>
            <a:ext cx="4313252" cy="452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2403" rIns="0" bIns="0"/>
          <a:lstStyle>
            <a:lvl1pPr marL="43180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marL="86360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b="1" i="1" dirty="0">
                <a:solidFill>
                  <a:srgbClr val="000000"/>
                </a:solidFill>
              </a:rPr>
              <a:t>Proposer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Suggests values for consideration by Acceptors. 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Advocates for a client.</a:t>
            </a:r>
          </a:p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b="1" i="1" dirty="0">
                <a:solidFill>
                  <a:srgbClr val="000000"/>
                </a:solidFill>
              </a:rPr>
              <a:t>Acceptor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Considers the values proposed by proposers.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Renders an accept/reject decision.</a:t>
            </a:r>
          </a:p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b="1" i="1" dirty="0">
                <a:solidFill>
                  <a:srgbClr val="000000"/>
                </a:solidFill>
              </a:rPr>
              <a:t>Learner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Learns the chosen value.</a:t>
            </a:r>
          </a:p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In practice, each node will usually play all three roles.</a:t>
            </a:r>
          </a:p>
        </p:txBody>
      </p:sp>
    </p:spTree>
    <p:extLst>
      <p:ext uri="{BB962C8B-B14F-4D97-AF65-F5344CB8AC3E}">
        <p14:creationId xmlns:p14="http://schemas.microsoft.com/office/powerpoint/2010/main" val="675656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Oval 3"/>
          <p:cNvSpPr>
            <a:spLocks noChangeArrowheads="1"/>
          </p:cNvSpPr>
          <p:nvPr/>
        </p:nvSpPr>
        <p:spPr bwMode="auto">
          <a:xfrm>
            <a:off x="5562600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12" name="Line 4"/>
          <p:cNvSpPr>
            <a:spLocks noChangeShapeType="1"/>
          </p:cNvSpPr>
          <p:nvPr/>
        </p:nvSpPr>
        <p:spPr bwMode="auto">
          <a:xfrm flipV="1">
            <a:off x="6248401" y="2286000"/>
            <a:ext cx="835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13" name="Line 5"/>
          <p:cNvSpPr>
            <a:spLocks noChangeShapeType="1"/>
          </p:cNvSpPr>
          <p:nvPr/>
        </p:nvSpPr>
        <p:spPr bwMode="auto">
          <a:xfrm>
            <a:off x="6096001" y="2362200"/>
            <a:ext cx="9874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14" name="Oval 6"/>
          <p:cNvSpPr>
            <a:spLocks noChangeArrowheads="1"/>
          </p:cNvSpPr>
          <p:nvPr/>
        </p:nvSpPr>
        <p:spPr bwMode="auto">
          <a:xfrm>
            <a:off x="7235825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15" name="Oval 7"/>
          <p:cNvSpPr>
            <a:spLocks noChangeArrowheads="1"/>
          </p:cNvSpPr>
          <p:nvPr/>
        </p:nvSpPr>
        <p:spPr bwMode="auto">
          <a:xfrm>
            <a:off x="7235825" y="2819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5816" name="Oval 8"/>
          <p:cNvSpPr>
            <a:spLocks noChangeArrowheads="1"/>
          </p:cNvSpPr>
          <p:nvPr/>
        </p:nvSpPr>
        <p:spPr bwMode="auto">
          <a:xfrm>
            <a:off x="7235825" y="4343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75817" name="Line 9"/>
          <p:cNvSpPr>
            <a:spLocks noChangeShapeType="1"/>
          </p:cNvSpPr>
          <p:nvPr/>
        </p:nvSpPr>
        <p:spPr bwMode="auto">
          <a:xfrm>
            <a:off x="6096001" y="2514600"/>
            <a:ext cx="1139825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7312025" y="3200401"/>
            <a:ext cx="30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7315200" y="5181600"/>
            <a:ext cx="205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(“accept”,1 ,</a:t>
            </a:r>
            <a:r>
              <a:rPr lang="en-US" altLang="zh-CN" sz="2400" i="1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4000" i="1">
              <a:solidFill>
                <a:schemeClr val="folHlink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5820" name="Line 12"/>
          <p:cNvSpPr>
            <a:spLocks noChangeShapeType="1"/>
          </p:cNvSpPr>
          <p:nvPr/>
        </p:nvSpPr>
        <p:spPr bwMode="auto">
          <a:xfrm>
            <a:off x="7769225" y="2438400"/>
            <a:ext cx="9906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1" name="Line 13"/>
          <p:cNvSpPr>
            <a:spLocks noChangeShapeType="1"/>
          </p:cNvSpPr>
          <p:nvPr/>
        </p:nvSpPr>
        <p:spPr bwMode="auto">
          <a:xfrm>
            <a:off x="7845425" y="23622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2" name="Line 14"/>
          <p:cNvSpPr>
            <a:spLocks noChangeShapeType="1"/>
          </p:cNvSpPr>
          <p:nvPr/>
        </p:nvSpPr>
        <p:spPr bwMode="auto">
          <a:xfrm flipV="1">
            <a:off x="7921625" y="2209800"/>
            <a:ext cx="685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3" name="Line 15"/>
          <p:cNvSpPr>
            <a:spLocks noChangeShapeType="1"/>
          </p:cNvSpPr>
          <p:nvPr/>
        </p:nvSpPr>
        <p:spPr bwMode="auto">
          <a:xfrm>
            <a:off x="7845425" y="4648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4" name="Line 16"/>
          <p:cNvSpPr>
            <a:spLocks noChangeShapeType="1"/>
          </p:cNvSpPr>
          <p:nvPr/>
        </p:nvSpPr>
        <p:spPr bwMode="auto">
          <a:xfrm flipV="1">
            <a:off x="7769225" y="2286000"/>
            <a:ext cx="12192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5" name="Oval 17"/>
          <p:cNvSpPr>
            <a:spLocks noChangeArrowheads="1"/>
          </p:cNvSpPr>
          <p:nvPr/>
        </p:nvSpPr>
        <p:spPr bwMode="auto">
          <a:xfrm>
            <a:off x="9064625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26" name="Oval 18"/>
          <p:cNvSpPr>
            <a:spLocks noChangeArrowheads="1"/>
          </p:cNvSpPr>
          <p:nvPr/>
        </p:nvSpPr>
        <p:spPr bwMode="auto">
          <a:xfrm>
            <a:off x="9064625" y="2819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5827" name="Oval 19"/>
          <p:cNvSpPr>
            <a:spLocks noChangeArrowheads="1"/>
          </p:cNvSpPr>
          <p:nvPr/>
        </p:nvSpPr>
        <p:spPr bwMode="auto">
          <a:xfrm>
            <a:off x="9064625" y="4343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9140825" y="3200401"/>
            <a:ext cx="30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5829" name="Line 21"/>
          <p:cNvSpPr>
            <a:spLocks noChangeShapeType="1"/>
          </p:cNvSpPr>
          <p:nvPr/>
        </p:nvSpPr>
        <p:spPr bwMode="auto">
          <a:xfrm flipV="1">
            <a:off x="7769225" y="3276600"/>
            <a:ext cx="12192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30" name="AutoShape 22"/>
          <p:cNvSpPr>
            <a:spLocks/>
          </p:cNvSpPr>
          <p:nvPr/>
        </p:nvSpPr>
        <p:spPr bwMode="auto">
          <a:xfrm rot="5400000">
            <a:off x="8191500" y="4152900"/>
            <a:ext cx="304800" cy="1752600"/>
          </a:xfrm>
          <a:prstGeom prst="rightBrace">
            <a:avLst>
              <a:gd name="adj1" fmla="val 47917"/>
              <a:gd name="adj2" fmla="val 4912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7677150" y="56816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5832" name="AutoShape 24"/>
          <p:cNvSpPr>
            <a:spLocks/>
          </p:cNvSpPr>
          <p:nvPr/>
        </p:nvSpPr>
        <p:spPr bwMode="auto">
          <a:xfrm>
            <a:off x="9601200" y="2209800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33" name="Oval 25"/>
          <p:cNvSpPr>
            <a:spLocks noChangeArrowheads="1"/>
          </p:cNvSpPr>
          <p:nvPr/>
        </p:nvSpPr>
        <p:spPr bwMode="auto">
          <a:xfrm>
            <a:off x="2514600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34" name="Line 26"/>
          <p:cNvSpPr>
            <a:spLocks noChangeShapeType="1"/>
          </p:cNvSpPr>
          <p:nvPr/>
        </p:nvSpPr>
        <p:spPr bwMode="auto">
          <a:xfrm flipV="1">
            <a:off x="3048000" y="2286000"/>
            <a:ext cx="685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35" name="Line 27"/>
          <p:cNvSpPr>
            <a:spLocks noChangeShapeType="1"/>
          </p:cNvSpPr>
          <p:nvPr/>
        </p:nvSpPr>
        <p:spPr bwMode="auto">
          <a:xfrm>
            <a:off x="2971800" y="2438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36" name="Oval 28"/>
          <p:cNvSpPr>
            <a:spLocks noChangeArrowheads="1"/>
          </p:cNvSpPr>
          <p:nvPr/>
        </p:nvSpPr>
        <p:spPr bwMode="auto">
          <a:xfrm>
            <a:off x="3886200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37" name="Oval 29"/>
          <p:cNvSpPr>
            <a:spLocks noChangeArrowheads="1"/>
          </p:cNvSpPr>
          <p:nvPr/>
        </p:nvSpPr>
        <p:spPr bwMode="auto">
          <a:xfrm>
            <a:off x="3886200" y="2819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5838" name="Oval 30"/>
          <p:cNvSpPr>
            <a:spLocks noChangeArrowheads="1"/>
          </p:cNvSpPr>
          <p:nvPr/>
        </p:nvSpPr>
        <p:spPr bwMode="auto">
          <a:xfrm>
            <a:off x="3886200" y="4343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75839" name="Line 31"/>
          <p:cNvSpPr>
            <a:spLocks noChangeShapeType="1"/>
          </p:cNvSpPr>
          <p:nvPr/>
        </p:nvSpPr>
        <p:spPr bwMode="auto">
          <a:xfrm>
            <a:off x="2895600" y="2514600"/>
            <a:ext cx="9906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3962400" y="3200401"/>
            <a:ext cx="30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2209801" y="30480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(“prepare”,1)</a:t>
            </a:r>
            <a:endParaRPr lang="en-US" altLang="zh-CN" sz="4000" i="1">
              <a:solidFill>
                <a:schemeClr val="folHlink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5842" name="Line 34"/>
          <p:cNvSpPr>
            <a:spLocks noChangeShapeType="1"/>
          </p:cNvSpPr>
          <p:nvPr/>
        </p:nvSpPr>
        <p:spPr bwMode="auto">
          <a:xfrm flipV="1">
            <a:off x="4419600" y="2590800"/>
            <a:ext cx="1219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3" name="Line 35"/>
          <p:cNvSpPr>
            <a:spLocks noChangeShapeType="1"/>
          </p:cNvSpPr>
          <p:nvPr/>
        </p:nvSpPr>
        <p:spPr bwMode="auto">
          <a:xfrm flipV="1">
            <a:off x="4495800" y="2514600"/>
            <a:ext cx="990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4" name="Line 36"/>
          <p:cNvSpPr>
            <a:spLocks noChangeShapeType="1"/>
          </p:cNvSpPr>
          <p:nvPr/>
        </p:nvSpPr>
        <p:spPr bwMode="auto">
          <a:xfrm flipV="1">
            <a:off x="4419600" y="2286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4040189" y="3657600"/>
            <a:ext cx="201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(“ack”,1, </a:t>
            </a:r>
            <a:r>
              <a:rPr lang="en-US" altLang="zh-CN" sz="2400">
                <a:solidFill>
                  <a:schemeClr val="folHlink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^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>
                <a:solidFill>
                  <a:schemeClr val="folHlink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^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75846" name="AutoShape 38"/>
          <p:cNvSpPr>
            <a:spLocks noChangeArrowheads="1"/>
          </p:cNvSpPr>
          <p:nvPr/>
        </p:nvSpPr>
        <p:spPr bwMode="auto">
          <a:xfrm rot="10800000">
            <a:off x="8458200" y="6096000"/>
            <a:ext cx="1981200" cy="457200"/>
          </a:xfrm>
          <a:prstGeom prst="wedgeRoundRectCallout">
            <a:avLst>
              <a:gd name="adj1" fmla="val -24120"/>
              <a:gd name="adj2" fmla="val 645139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r>
              <a:rPr lang="en-US" altLang="zh-CN" sz="2400">
                <a:latin typeface="Times" panose="02020603050405020304" pitchFamily="18" charset="0"/>
                <a:ea typeface="宋体" panose="02010600030101010101" pitchFamily="2" charset="-122"/>
              </a:rPr>
              <a:t>decide </a:t>
            </a:r>
            <a:r>
              <a:rPr lang="en-US" altLang="zh-CN" sz="2400" i="1">
                <a:latin typeface="Times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47" name="Text Box 39"/>
          <p:cNvSpPr txBox="1">
            <a:spLocks noChangeArrowheads="1"/>
          </p:cNvSpPr>
          <p:nvPr/>
        </p:nvSpPr>
        <p:spPr bwMode="auto">
          <a:xfrm>
            <a:off x="5334000" y="3048000"/>
            <a:ext cx="205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(“accept”,1 ,</a:t>
            </a:r>
            <a:r>
              <a:rPr lang="en-US" altLang="zh-CN" sz="2400" i="1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4000" i="1">
              <a:solidFill>
                <a:schemeClr val="folHlink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4563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784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Another alternative to </a:t>
            </a:r>
            <a:r>
              <a:rPr lang="en-US" sz="2400" dirty="0" err="1"/>
              <a:t>Paxos</a:t>
            </a:r>
            <a:r>
              <a:rPr lang="en-US" sz="2400" dirty="0"/>
              <a:t> is </a:t>
            </a:r>
            <a:r>
              <a:rPr lang="en-US" sz="2400" b="1" dirty="0"/>
              <a:t>RAFT</a:t>
            </a:r>
            <a:r>
              <a:rPr lang="en-US" sz="2400" dirty="0"/>
              <a:t>, which works by assigning any of three states, that is,</a:t>
            </a:r>
          </a:p>
          <a:p>
            <a:pPr lvl="1"/>
            <a:r>
              <a:rPr lang="en-US" sz="2400" dirty="0"/>
              <a:t>Follower</a:t>
            </a:r>
          </a:p>
          <a:p>
            <a:pPr lvl="1"/>
            <a:r>
              <a:rPr lang="en-US" sz="2400" dirty="0"/>
              <a:t>Candidate</a:t>
            </a:r>
          </a:p>
          <a:p>
            <a:pPr lvl="1"/>
            <a:r>
              <a:rPr lang="en-US" sz="2400" dirty="0"/>
              <a:t>Leader.</a:t>
            </a:r>
          </a:p>
          <a:p>
            <a:r>
              <a:rPr lang="en-US" sz="2400" dirty="0"/>
              <a:t> A Leader is elected after a candidate node receives enough votes </a:t>
            </a:r>
          </a:p>
          <a:p>
            <a:r>
              <a:rPr lang="en-US" sz="2400" dirty="0"/>
              <a:t>All changes now have to go through the Leader, who commits the proposed changes once replication on the majority of follower nodes is completed.</a:t>
            </a:r>
          </a:p>
        </p:txBody>
      </p:sp>
    </p:spTree>
    <p:extLst>
      <p:ext uri="{BB962C8B-B14F-4D97-AF65-F5344CB8AC3E}">
        <p14:creationId xmlns:p14="http://schemas.microsoft.com/office/powerpoint/2010/main" val="3590196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97" y="222069"/>
            <a:ext cx="10112124" cy="60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20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Blockchain</a:t>
            </a:r>
            <a:r>
              <a:rPr lang="en-US" sz="2400" dirty="0"/>
              <a:t> was introduced with the invention of bitcoin in 2008 and then with its practical implementation in 2009. </a:t>
            </a:r>
          </a:p>
          <a:p>
            <a:r>
              <a:rPr lang="en-US" sz="2400" dirty="0"/>
              <a:t>The concept of electronic cash or digital currency is not new. </a:t>
            </a:r>
          </a:p>
          <a:p>
            <a:r>
              <a:rPr lang="en-US" sz="2400" dirty="0"/>
              <a:t>Since the 1980s, e-cash protocols have existed that are based on a model proposed by David </a:t>
            </a:r>
            <a:r>
              <a:rPr lang="en-US" sz="2400" dirty="0" err="1"/>
              <a:t>Chaum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83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062461" cy="400622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3200" dirty="0"/>
              <a:t>Three internals, 30Marks each will be conducted and the Average of best of two will be taken.</a:t>
            </a:r>
          </a:p>
          <a:p>
            <a:pPr lvl="0"/>
            <a:r>
              <a:rPr lang="en-US" sz="3200" dirty="0"/>
              <a:t>Rubrics evaluation for the Programming Assignment will be conducted for 10 marks.</a:t>
            </a:r>
          </a:p>
          <a:p>
            <a:pPr lvl="0"/>
            <a:r>
              <a:rPr lang="en-US" sz="3200" dirty="0"/>
              <a:t>Rubrics evaluation for the Case </a:t>
            </a:r>
            <a:r>
              <a:rPr lang="en-US" sz="3200" dirty="0" err="1"/>
              <a:t>Studywill</a:t>
            </a:r>
            <a:r>
              <a:rPr lang="en-US" sz="3200" dirty="0"/>
              <a:t> be conducted for 10 marks. </a:t>
            </a:r>
          </a:p>
          <a:p>
            <a:pPr lvl="0"/>
            <a:r>
              <a:rPr lang="en-US" sz="3200" dirty="0"/>
              <a:t>Final examination, of 100 Marks will be conducted and will be evaluated for 50 Marks.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3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Electronic 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idea of electronic cash is also essential to appreciate the first and astonishingly successful application of </a:t>
            </a:r>
            <a:r>
              <a:rPr lang="en-US" sz="2400" dirty="0" err="1"/>
              <a:t>blockchain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the bitcoin, or broadly cryptocurrencies. </a:t>
            </a:r>
          </a:p>
          <a:p>
            <a:r>
              <a:rPr lang="en-US" sz="2400" dirty="0"/>
              <a:t>Theoretical concepts in distributed systems such as consensus algorithms provided the basis of the practical implementation of Proof of Work algorithms in bitcoin; </a:t>
            </a:r>
          </a:p>
          <a:p>
            <a:r>
              <a:rPr lang="en-US" sz="2400" dirty="0"/>
              <a:t>Ideas from different electronic cash schemes also paved the way for the invention of cryptocurrencies, specifically bitcoin</a:t>
            </a:r>
          </a:p>
        </p:txBody>
      </p:sp>
    </p:spTree>
    <p:extLst>
      <p:ext uri="{BB962C8B-B14F-4D97-AF65-F5344CB8AC3E}">
        <p14:creationId xmlns:p14="http://schemas.microsoft.com/office/powerpoint/2010/main" val="4164586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electronic 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09"/>
            <a:ext cx="9065976" cy="4920407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Fundamental issues that need to be addressed in e-cash systems are </a:t>
            </a:r>
          </a:p>
          <a:p>
            <a:pPr lvl="1"/>
            <a:r>
              <a:rPr lang="en-US" sz="2200" dirty="0"/>
              <a:t>Accountability </a:t>
            </a:r>
          </a:p>
          <a:p>
            <a:pPr lvl="1"/>
            <a:r>
              <a:rPr lang="en-US" sz="2200" dirty="0"/>
              <a:t>Anonymity. </a:t>
            </a:r>
          </a:p>
          <a:p>
            <a:r>
              <a:rPr lang="en-US" sz="2200" dirty="0"/>
              <a:t>David </a:t>
            </a:r>
            <a:r>
              <a:rPr lang="en-US" sz="2200" dirty="0" err="1"/>
              <a:t>Chaum</a:t>
            </a:r>
            <a:r>
              <a:rPr lang="en-US" sz="2200" dirty="0"/>
              <a:t> addressed both of these issues in his seminal paper in 1984 by introducing two cryptographic operations, </a:t>
            </a:r>
          </a:p>
          <a:p>
            <a:pPr lvl="1"/>
            <a:r>
              <a:rPr lang="en-US" sz="2200" dirty="0"/>
              <a:t>Blind signatures </a:t>
            </a:r>
          </a:p>
          <a:p>
            <a:pPr lvl="1"/>
            <a:r>
              <a:rPr lang="en-US" sz="2200" dirty="0"/>
              <a:t>Secret sharing.</a:t>
            </a:r>
          </a:p>
          <a:p>
            <a:r>
              <a:rPr lang="en-US" sz="2200" dirty="0"/>
              <a:t>Blind signatures allow signing a document without actually seeing it </a:t>
            </a:r>
          </a:p>
          <a:p>
            <a:r>
              <a:rPr lang="en-US" sz="2200" dirty="0"/>
              <a:t>Secret sharing is a concept that allows the detection of using the same e-cash token twice (</a:t>
            </a:r>
            <a:r>
              <a:rPr lang="en-US" sz="2200" b="1" dirty="0"/>
              <a:t>double spending</a:t>
            </a:r>
            <a:r>
              <a:rPr lang="en-US" sz="2200" dirty="0"/>
              <a:t>).</a:t>
            </a:r>
          </a:p>
          <a:p>
            <a:r>
              <a:rPr lang="en-US" sz="2200" dirty="0" err="1"/>
              <a:t>Chaum</a:t>
            </a:r>
            <a:r>
              <a:rPr lang="en-US" sz="2200" dirty="0"/>
              <a:t>, Fiat, and </a:t>
            </a:r>
            <a:r>
              <a:rPr lang="en-US" sz="2200" dirty="0" err="1"/>
              <a:t>Naor</a:t>
            </a:r>
            <a:r>
              <a:rPr lang="en-US" sz="2200" dirty="0"/>
              <a:t> (CFN) Protocol : e-cash schemes that introduced anonymity and double spending detection.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2313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388078"/>
            <a:ext cx="9094856" cy="55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24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Brand's e-cash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Brand's e-cash </a:t>
            </a:r>
            <a:r>
              <a:rPr lang="en-US" sz="2400" dirty="0"/>
              <a:t>is another system that improved on CFN, made it more efficient, and introduced the concept of security reduction to prove statements about the e-cash scheme. </a:t>
            </a:r>
          </a:p>
          <a:p>
            <a:pPr lvl="1"/>
            <a:r>
              <a:rPr lang="en-US" sz="2400" dirty="0"/>
              <a:t>Security reduction is a technique used in cryptography to prove that a certain algorithm is secure by using another problem as a comparison. </a:t>
            </a:r>
          </a:p>
          <a:p>
            <a:pPr lvl="1"/>
            <a:r>
              <a:rPr lang="en-US" sz="2400" dirty="0"/>
              <a:t> cryptographic security algorithm is as hard to break as some other hard problem; thus by comparison it can be deduced that the cryptographic security algorithm is secure too.</a:t>
            </a:r>
          </a:p>
        </p:txBody>
      </p:sp>
    </p:spTree>
    <p:extLst>
      <p:ext uri="{BB962C8B-B14F-4D97-AF65-F5344CB8AC3E}">
        <p14:creationId xmlns:p14="http://schemas.microsoft.com/office/powerpoint/2010/main" val="968300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42" y="119142"/>
            <a:ext cx="8911687" cy="52230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hashcash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913" y="641444"/>
            <a:ext cx="9962415" cy="3777622"/>
          </a:xfrm>
        </p:spPr>
        <p:txBody>
          <a:bodyPr>
            <a:noAutofit/>
          </a:bodyPr>
          <a:lstStyle/>
          <a:p>
            <a:r>
              <a:rPr lang="en-US" sz="2400" dirty="0"/>
              <a:t>A different but relevant concept called </a:t>
            </a:r>
            <a:r>
              <a:rPr lang="en-US" sz="2400" b="1" dirty="0" err="1"/>
              <a:t>hashcash</a:t>
            </a:r>
            <a:r>
              <a:rPr lang="en-US" sz="2400" b="1" dirty="0"/>
              <a:t> </a:t>
            </a:r>
            <a:r>
              <a:rPr lang="en-US" sz="2400" dirty="0"/>
              <a:t>was introduced by </a:t>
            </a:r>
            <a:r>
              <a:rPr lang="en-US" sz="2400" i="1" dirty="0"/>
              <a:t>Adam Back </a:t>
            </a:r>
            <a:r>
              <a:rPr lang="en-US" sz="2400" dirty="0"/>
              <a:t>in 1997 as a </a:t>
            </a:r>
            <a:r>
              <a:rPr lang="en-US" sz="2400" dirty="0" err="1"/>
              <a:t>PoW</a:t>
            </a:r>
            <a:r>
              <a:rPr lang="en-US" sz="2400" dirty="0"/>
              <a:t> system to control e-mail spam. </a:t>
            </a:r>
          </a:p>
          <a:p>
            <a:r>
              <a:rPr lang="en-US" sz="2400" dirty="0"/>
              <a:t>if legitimate users want to send e-mails then they are required to </a:t>
            </a:r>
            <a:r>
              <a:rPr lang="en-US" sz="2400" b="1" dirty="0"/>
              <a:t>compute a hash as a proof that they have spent a reasonable amount of computing resources </a:t>
            </a:r>
            <a:r>
              <a:rPr lang="en-US" sz="2400" dirty="0"/>
              <a:t>before sending the e-mail. </a:t>
            </a:r>
          </a:p>
          <a:p>
            <a:r>
              <a:rPr lang="en-US" sz="2400" b="1" dirty="0"/>
              <a:t>Generating </a:t>
            </a:r>
            <a:r>
              <a:rPr lang="en-US" sz="2400" b="1" dirty="0" err="1"/>
              <a:t>hashcash</a:t>
            </a:r>
            <a:r>
              <a:rPr lang="en-US" sz="2400" b="1" dirty="0"/>
              <a:t> is a compute intensive process </a:t>
            </a:r>
            <a:r>
              <a:rPr lang="en-US" sz="2400" dirty="0"/>
              <a:t>but does not inhibit a legitimate user from sending the e-mail</a:t>
            </a:r>
          </a:p>
          <a:p>
            <a:pPr lvl="1"/>
            <a:r>
              <a:rPr lang="en-US" sz="2400" dirty="0"/>
              <a:t>because the usual number</a:t>
            </a:r>
          </a:p>
          <a:p>
            <a:pPr lvl="1"/>
            <a:r>
              <a:rPr lang="en-US" sz="2400" dirty="0"/>
              <a:t>e-mails required to be sent by a legitimate user is presumably quite low.</a:t>
            </a:r>
          </a:p>
          <a:p>
            <a:r>
              <a:rPr lang="en-US" sz="2400" dirty="0"/>
              <a:t>If a spammer wants to send e-mails, usually thousands in number, then it becomes infeasible to compute </a:t>
            </a:r>
            <a:r>
              <a:rPr lang="en-US" sz="2400" dirty="0" err="1"/>
              <a:t>hashcash</a:t>
            </a:r>
            <a:r>
              <a:rPr lang="en-US" sz="2400" dirty="0"/>
              <a:t> for all e-mails, thus making the spamming effort expensive;</a:t>
            </a:r>
          </a:p>
        </p:txBody>
      </p:sp>
    </p:spTree>
    <p:extLst>
      <p:ext uri="{BB962C8B-B14F-4D97-AF65-F5344CB8AC3E}">
        <p14:creationId xmlns:p14="http://schemas.microsoft.com/office/powerpoint/2010/main" val="3491913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847" y="175587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Hashcash</a:t>
            </a:r>
            <a:r>
              <a:rPr lang="en-US" sz="2400" dirty="0"/>
              <a:t> is popularized by its use in the </a:t>
            </a:r>
            <a:r>
              <a:rPr lang="en-US" sz="2400" b="1" dirty="0"/>
              <a:t>bitcoin mining </a:t>
            </a:r>
            <a:r>
              <a:rPr lang="en-US" sz="2400" dirty="0"/>
              <a:t>process.</a:t>
            </a:r>
          </a:p>
          <a:p>
            <a:r>
              <a:rPr lang="en-US" sz="2400" dirty="0"/>
              <a:t> This idea of using </a:t>
            </a:r>
            <a:r>
              <a:rPr lang="en-US" sz="2400" b="1" dirty="0"/>
              <a:t>computational puzzles or pricing functions</a:t>
            </a:r>
            <a:r>
              <a:rPr lang="en-US" sz="2400" dirty="0"/>
              <a:t> to prevent e-mail spam was introduced originally in 1992 by </a:t>
            </a:r>
            <a:r>
              <a:rPr lang="en-US" sz="2400" i="1" dirty="0"/>
              <a:t>Cynthia </a:t>
            </a:r>
            <a:r>
              <a:rPr lang="en-US" sz="2400" i="1" dirty="0" err="1"/>
              <a:t>Dwork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Moni </a:t>
            </a:r>
            <a:r>
              <a:rPr lang="en-US" sz="2400" i="1" dirty="0" err="1"/>
              <a:t>Naor</a:t>
            </a:r>
            <a:r>
              <a:rPr lang="en-US" sz="2400" dirty="0"/>
              <a:t>. </a:t>
            </a:r>
          </a:p>
          <a:p>
            <a:r>
              <a:rPr lang="en-US" sz="2400" dirty="0"/>
              <a:t>Pricing function was the name given to the </a:t>
            </a:r>
            <a:r>
              <a:rPr lang="en-US" sz="2400" b="1" dirty="0"/>
              <a:t>hard functions</a:t>
            </a:r>
            <a:r>
              <a:rPr lang="en-US" sz="2400" dirty="0"/>
              <a:t> that are required to be computed before access to a resource can be granted. </a:t>
            </a:r>
          </a:p>
          <a:p>
            <a:r>
              <a:rPr lang="en-US" sz="2400" i="1" dirty="0"/>
              <a:t>Adam Back </a:t>
            </a:r>
            <a:r>
              <a:rPr lang="en-US" sz="2400" dirty="0"/>
              <a:t>invented </a:t>
            </a:r>
            <a:r>
              <a:rPr lang="en-US" sz="2400" dirty="0" err="1"/>
              <a:t>hashcash</a:t>
            </a:r>
            <a:r>
              <a:rPr lang="en-US" sz="2400" dirty="0"/>
              <a:t> independently in 1997, which introduced the usage of computing hash functions as </a:t>
            </a:r>
            <a:r>
              <a:rPr lang="en-US" sz="2400" b="1" dirty="0" err="1"/>
              <a:t>PoW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823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1998 b-money was introduced by Wei Dai and proposed the idea of </a:t>
            </a:r>
            <a:r>
              <a:rPr lang="en-US" sz="2800" b="1" dirty="0"/>
              <a:t>creating money </a:t>
            </a:r>
            <a:r>
              <a:rPr lang="en-US" sz="2800" dirty="0"/>
              <a:t>via </a:t>
            </a:r>
            <a:r>
              <a:rPr lang="en-US" sz="2800" b="1" dirty="0"/>
              <a:t>solving computational puzzles</a:t>
            </a:r>
            <a:r>
              <a:rPr lang="en-US" sz="2800" dirty="0"/>
              <a:t> such as </a:t>
            </a:r>
            <a:r>
              <a:rPr lang="en-US" sz="2800" dirty="0" err="1"/>
              <a:t>hashcash</a:t>
            </a:r>
            <a:r>
              <a:rPr lang="en-US" sz="2800" dirty="0"/>
              <a:t>. </a:t>
            </a:r>
          </a:p>
          <a:p>
            <a:r>
              <a:rPr lang="en-US" sz="2800" dirty="0"/>
              <a:t>It's based on a peer-to-peer network where each node maintains its own list of transactions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644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BitGold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748" y="2133600"/>
            <a:ext cx="9478864" cy="3777622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Another similar idea by </a:t>
            </a:r>
            <a:r>
              <a:rPr lang="en-US" sz="3000" i="1" dirty="0"/>
              <a:t>Nick Szabo </a:t>
            </a:r>
            <a:r>
              <a:rPr lang="en-US" sz="3000" dirty="0"/>
              <a:t>called </a:t>
            </a:r>
            <a:r>
              <a:rPr lang="en-US" sz="3000" b="1" dirty="0" err="1"/>
              <a:t>BitGold</a:t>
            </a:r>
            <a:r>
              <a:rPr lang="en-US" sz="3000" dirty="0"/>
              <a:t> was introduced in 2005 and also proposed </a:t>
            </a:r>
            <a:r>
              <a:rPr lang="en-US" sz="3000" b="1" dirty="0"/>
              <a:t>solving computational puzzles to mint digital currency</a:t>
            </a:r>
            <a:r>
              <a:rPr lang="en-US" sz="3000" dirty="0"/>
              <a:t>. </a:t>
            </a:r>
          </a:p>
          <a:p>
            <a:r>
              <a:rPr lang="en-US" sz="3000" dirty="0"/>
              <a:t>In 2005 </a:t>
            </a:r>
            <a:r>
              <a:rPr lang="en-US" sz="3000" i="1" dirty="0"/>
              <a:t>Hal Finney </a:t>
            </a:r>
            <a:r>
              <a:rPr lang="en-US" sz="3000" dirty="0"/>
              <a:t>introduced the concept of </a:t>
            </a:r>
            <a:r>
              <a:rPr lang="en-US" sz="3000" b="1" dirty="0"/>
              <a:t>cryptographic currency </a:t>
            </a:r>
            <a:r>
              <a:rPr lang="en-US" sz="3000" dirty="0"/>
              <a:t>by combining ideas from </a:t>
            </a:r>
            <a:r>
              <a:rPr lang="en-US" sz="3000" b="1" dirty="0"/>
              <a:t>b-money and </a:t>
            </a:r>
            <a:r>
              <a:rPr lang="en-US" sz="3000" b="1" dirty="0" err="1"/>
              <a:t>hashcash</a:t>
            </a:r>
            <a:r>
              <a:rPr lang="en-US" sz="3000" b="1" dirty="0"/>
              <a:t> </a:t>
            </a:r>
            <a:r>
              <a:rPr lang="en-US" sz="3000" dirty="0"/>
              <a:t>puzzles </a:t>
            </a:r>
          </a:p>
          <a:p>
            <a:pPr lvl="1"/>
            <a:r>
              <a:rPr lang="en-US" sz="3000" dirty="0"/>
              <a:t>but it still relied on a centralized trusted authori</a:t>
            </a:r>
            <a:r>
              <a:rPr lang="en-US" sz="2400" dirty="0"/>
              <a:t>ty.</a:t>
            </a:r>
          </a:p>
        </p:txBody>
      </p:sp>
    </p:spTree>
    <p:extLst>
      <p:ext uri="{BB962C8B-B14F-4D97-AF65-F5344CB8AC3E}">
        <p14:creationId xmlns:p14="http://schemas.microsoft.com/office/powerpoint/2010/main" val="1677128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2009 the first practical implementation of a cryptocurrency named </a:t>
            </a:r>
            <a:r>
              <a:rPr lang="en-US" sz="2400" b="1" dirty="0">
                <a:solidFill>
                  <a:srgbClr val="FF0000"/>
                </a:solidFill>
              </a:rPr>
              <a:t>bitcoin </a:t>
            </a:r>
            <a:r>
              <a:rPr lang="en-US" sz="2400" dirty="0"/>
              <a:t>was introduced; </a:t>
            </a:r>
          </a:p>
          <a:p>
            <a:r>
              <a:rPr lang="en-US" sz="2400" dirty="0"/>
              <a:t>For the very first time it solved the problem of </a:t>
            </a:r>
            <a:r>
              <a:rPr lang="en-US" sz="2400" b="1" dirty="0"/>
              <a:t>distributed consensus in a trustless network.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It uses </a:t>
            </a:r>
            <a:r>
              <a:rPr lang="en-US" sz="2400" b="1" dirty="0"/>
              <a:t>public key cryptography </a:t>
            </a:r>
            <a:r>
              <a:rPr lang="en-US" sz="2400" dirty="0"/>
              <a:t>with </a:t>
            </a:r>
            <a:r>
              <a:rPr lang="en-US" sz="2400" b="1" dirty="0" err="1">
                <a:solidFill>
                  <a:srgbClr val="FF0000"/>
                </a:solidFill>
              </a:rPr>
              <a:t>hashcash</a:t>
            </a:r>
            <a:r>
              <a:rPr lang="en-US" sz="2400" b="1" dirty="0">
                <a:solidFill>
                  <a:srgbClr val="FF0000"/>
                </a:solidFill>
              </a:rPr>
              <a:t> as </a:t>
            </a:r>
            <a:r>
              <a:rPr lang="en-US" sz="2400" b="1" dirty="0" err="1">
                <a:solidFill>
                  <a:srgbClr val="FF0000"/>
                </a:solidFill>
              </a:rPr>
              <a:t>PoW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provide a secure, controlled, and decentralized method of minting digital currency. </a:t>
            </a:r>
          </a:p>
          <a:p>
            <a:r>
              <a:rPr lang="en-US" sz="2400" dirty="0"/>
              <a:t>The key innovation is the idea of an </a:t>
            </a:r>
            <a:r>
              <a:rPr lang="en-US" sz="2400" b="1" dirty="0"/>
              <a:t>ordered list of blocks </a:t>
            </a:r>
            <a:r>
              <a:rPr lang="en-US" sz="2400" dirty="0"/>
              <a:t>composed of transactions and cryptographically secured by the </a:t>
            </a:r>
            <a:r>
              <a:rPr lang="en-US" sz="2400" b="1" dirty="0" err="1"/>
              <a:t>PoW</a:t>
            </a:r>
            <a:r>
              <a:rPr lang="en-US" sz="2400" b="1" dirty="0"/>
              <a:t> mechanism</a:t>
            </a:r>
          </a:p>
        </p:txBody>
      </p:sp>
    </p:spTree>
    <p:extLst>
      <p:ext uri="{BB962C8B-B14F-4D97-AF65-F5344CB8AC3E}">
        <p14:creationId xmlns:p14="http://schemas.microsoft.com/office/powerpoint/2010/main" val="1314740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246" y="187234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/>
              <a:t>Ideas and concepts from electronic cash schemes and distributed systems were combined together to invent bitcoin </a:t>
            </a:r>
          </a:p>
          <a:p>
            <a:r>
              <a:rPr lang="en-US" sz="2000" b="1" dirty="0"/>
              <a:t>Now it is known as </a:t>
            </a:r>
            <a:r>
              <a:rPr lang="en-US" sz="2000" b="1" dirty="0" err="1"/>
              <a:t>blockchain</a:t>
            </a:r>
            <a:r>
              <a:rPr lang="en-US" sz="2000" b="1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9" y="1328351"/>
            <a:ext cx="9315647" cy="56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Contents:  UNIT-1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Distributed systems, CAP theorem, Byzantine Generals problem, Consensus. The history of </a:t>
            </a:r>
            <a:r>
              <a:rPr lang="en-US" sz="2400" dirty="0" err="1"/>
              <a:t>blockchain</a:t>
            </a:r>
            <a:r>
              <a:rPr lang="en-US" sz="2400" dirty="0"/>
              <a:t>, Introduction to </a:t>
            </a:r>
            <a:r>
              <a:rPr lang="en-US" sz="2400" dirty="0" err="1"/>
              <a:t>blockchain</a:t>
            </a:r>
            <a:r>
              <a:rPr lang="en-US" sz="2400" dirty="0"/>
              <a:t>, Various technical definitions of </a:t>
            </a:r>
            <a:r>
              <a:rPr lang="en-US" sz="2400" dirty="0" err="1"/>
              <a:t>blockchains</a:t>
            </a:r>
            <a:r>
              <a:rPr lang="en-US" sz="2400" dirty="0"/>
              <a:t>, Generic elements of a </a:t>
            </a:r>
            <a:r>
              <a:rPr lang="en-US" sz="2400" dirty="0" err="1"/>
              <a:t>blockchain</a:t>
            </a:r>
            <a:r>
              <a:rPr lang="en-US" sz="2400" dirty="0"/>
              <a:t>, Features of a </a:t>
            </a:r>
            <a:r>
              <a:rPr lang="en-US" sz="2400" dirty="0" err="1"/>
              <a:t>blockchain</a:t>
            </a:r>
            <a:r>
              <a:rPr lang="en-US" sz="2400" dirty="0"/>
              <a:t>, Applications of </a:t>
            </a:r>
            <a:r>
              <a:rPr lang="en-US" sz="2400" dirty="0" err="1"/>
              <a:t>blockchain</a:t>
            </a:r>
            <a:r>
              <a:rPr lang="en-US" sz="2400" dirty="0"/>
              <a:t> technology, Tiers of </a:t>
            </a:r>
            <a:r>
              <a:rPr lang="en-US" sz="2400" dirty="0" err="1"/>
              <a:t>blockchain</a:t>
            </a:r>
            <a:r>
              <a:rPr lang="en-US" sz="2400" dirty="0"/>
              <a:t> technology, Consensus in </a:t>
            </a:r>
            <a:r>
              <a:rPr lang="en-US" sz="2400" dirty="0" err="1"/>
              <a:t>blockchain</a:t>
            </a:r>
            <a:r>
              <a:rPr lang="en-US" sz="2400" dirty="0"/>
              <a:t>, CAP theorem and </a:t>
            </a:r>
            <a:r>
              <a:rPr lang="en-US" sz="2400" dirty="0" err="1"/>
              <a:t>blockchain</a:t>
            </a:r>
            <a:r>
              <a:rPr lang="en-US" sz="2400" dirty="0"/>
              <a:t>, Benefits and limitations of </a:t>
            </a:r>
            <a:r>
              <a:rPr lang="en-US" sz="2400" dirty="0" err="1"/>
              <a:t>blockchain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0334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Blockchain</a:t>
            </a:r>
            <a:r>
              <a:rPr lang="en-US" sz="2400" b="1" dirty="0"/>
              <a:t> </a:t>
            </a:r>
            <a:r>
              <a:rPr lang="en-US" sz="2400" dirty="0"/>
              <a:t>at its core is a </a:t>
            </a:r>
            <a:r>
              <a:rPr lang="en-US" sz="2400" b="1" dirty="0"/>
              <a:t>peer-to-peer distributed ledger</a:t>
            </a:r>
            <a:r>
              <a:rPr lang="en-US" sz="2400" dirty="0"/>
              <a:t> that is </a:t>
            </a:r>
          </a:p>
          <a:p>
            <a:pPr lvl="1"/>
            <a:r>
              <a:rPr lang="en-US" sz="2400" dirty="0"/>
              <a:t>cryptographically secure</a:t>
            </a:r>
          </a:p>
          <a:p>
            <a:pPr lvl="1"/>
            <a:r>
              <a:rPr lang="en-US" sz="2400" dirty="0"/>
              <a:t>append-only</a:t>
            </a:r>
          </a:p>
          <a:p>
            <a:pPr lvl="1"/>
            <a:r>
              <a:rPr lang="en-US" sz="2400" dirty="0"/>
              <a:t>immutable (extremely hard to change)</a:t>
            </a:r>
          </a:p>
          <a:p>
            <a:pPr lvl="1"/>
            <a:r>
              <a:rPr lang="en-US" sz="2400" dirty="0"/>
              <a:t> updateable only via consensus or agreement among peers.</a:t>
            </a:r>
          </a:p>
          <a:p>
            <a:r>
              <a:rPr lang="en-US" sz="2400" dirty="0" err="1"/>
              <a:t>Blockchain</a:t>
            </a:r>
            <a:r>
              <a:rPr lang="en-US" sz="2400" dirty="0"/>
              <a:t> can be thought of as </a:t>
            </a:r>
            <a:r>
              <a:rPr lang="en-US" sz="2400" b="1" dirty="0"/>
              <a:t>a layer of a distributed peer-to-peer network</a:t>
            </a:r>
            <a:r>
              <a:rPr lang="en-US" sz="2400" dirty="0"/>
              <a:t> running on top 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3869569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53942"/>
            <a:ext cx="8911687" cy="792836"/>
          </a:xfrm>
        </p:spPr>
        <p:txBody>
          <a:bodyPr/>
          <a:lstStyle/>
          <a:p>
            <a:r>
              <a:rPr lang="en-US" dirty="0"/>
              <a:t>The network view of a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73" y="807000"/>
            <a:ext cx="5865224" cy="60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13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a business point of view a </a:t>
            </a:r>
            <a:r>
              <a:rPr lang="en-US" sz="2400" dirty="0" err="1"/>
              <a:t>blockchain</a:t>
            </a:r>
            <a:r>
              <a:rPr lang="en-US" sz="2400" dirty="0"/>
              <a:t> can be defined as a platform whereby </a:t>
            </a:r>
            <a:r>
              <a:rPr lang="en-US" sz="2400" b="1" dirty="0"/>
              <a:t>peers can exchange values using transactions without the need for a central trusted arbitrator</a:t>
            </a:r>
            <a:r>
              <a:rPr lang="en-US" sz="2400" dirty="0"/>
              <a:t>. </a:t>
            </a:r>
          </a:p>
          <a:p>
            <a:r>
              <a:rPr lang="en-US" sz="2400" dirty="0"/>
              <a:t>This allows </a:t>
            </a:r>
            <a:r>
              <a:rPr lang="en-US" sz="2400" dirty="0" err="1"/>
              <a:t>blockchain</a:t>
            </a:r>
            <a:r>
              <a:rPr lang="en-US" sz="2400" dirty="0"/>
              <a:t> to be a </a:t>
            </a:r>
            <a:r>
              <a:rPr lang="en-US" sz="2400" b="1" dirty="0"/>
              <a:t>decentralized consensus mechanism</a:t>
            </a:r>
            <a:r>
              <a:rPr lang="en-US" sz="2400" dirty="0"/>
              <a:t> where no single authority is in charge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518488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49D646D5-06E2-49C7-86CE-63908473F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71" rIns="91440" bIns="45720" rtlCol="0" anchor="t">
            <a:normAutofit/>
          </a:bodyPr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State Machines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7B2769B4-135E-42AD-A430-F8E3ECCCF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4575496" cy="4526396"/>
          </a:xfrm>
          <a:ln/>
        </p:spPr>
        <p:txBody>
          <a:bodyPr>
            <a:normAutofit/>
          </a:bodyPr>
          <a:lstStyle/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400" dirty="0"/>
              <a:t>State Variables</a:t>
            </a:r>
          </a:p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400" dirty="0"/>
              <a:t>Deterministic Commands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321A8617-7DBE-44A2-B8F9-4D07B7CD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86" y="2654199"/>
            <a:ext cx="7202907" cy="330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7C19F69A-A4C3-4DC3-845D-1046CBB8F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71" rIns="91440" bIns="45720" rtlCol="0" anchor="t">
            <a:normAutofit/>
          </a:bodyPr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Consensus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1A48DC6-CF07-4359-BF21-5A391E0C4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526396"/>
          </a:xfrm>
          <a:ln/>
        </p:spPr>
        <p:txBody>
          <a:bodyPr/>
          <a:lstStyle/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400" dirty="0"/>
              <a:t>Termination</a:t>
            </a:r>
          </a:p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400" dirty="0"/>
              <a:t>Validity </a:t>
            </a:r>
          </a:p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400" dirty="0"/>
              <a:t>Integrity</a:t>
            </a:r>
          </a:p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400" dirty="0"/>
              <a:t>Agreement</a:t>
            </a:r>
          </a:p>
          <a:p>
            <a:pPr marL="387409" indent="-288036">
              <a:buClrTx/>
              <a:buSzPct val="45000"/>
              <a:buNone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endParaRPr lang="en-US" altLang="en-US" dirty="0"/>
          </a:p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3538" dirty="0">
                <a:solidFill>
                  <a:srgbClr val="CC0000"/>
                </a:solidFill>
              </a:rPr>
              <a:t>Ensures procedures are called in same order across all machines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D95A5908-7DA8-44B8-90B4-5A30431AB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  <a:ln/>
        </p:spPr>
        <p:txBody>
          <a:bodyPr vert="horz" lIns="91440" tIns="35271" rIns="91440" bIns="45720" rtlCol="0" anchor="t">
            <a:normAutofit/>
          </a:bodyPr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 altLang="en-US"/>
              <a:t>Fault Tolerant State Machines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B83EFDA-26F3-4618-BD9E-222567635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7350" y="1960047"/>
            <a:ext cx="8879856" cy="4163477"/>
          </a:xfrm>
          <a:ln/>
        </p:spPr>
        <p:txBody>
          <a:bodyPr>
            <a:normAutofit/>
          </a:bodyPr>
          <a:lstStyle/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800" dirty="0"/>
              <a:t>Implement the state machine on multiple processors.</a:t>
            </a:r>
          </a:p>
          <a:p>
            <a:pPr marL="383088" indent="-288036">
              <a:buSzPct val="45000"/>
              <a:buFont typeface="Wingdings" panose="05000000000000000000" pitchFamily="2" charset="2"/>
              <a:buChar char="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800" dirty="0"/>
              <a:t>State Machine Replication</a:t>
            </a:r>
          </a:p>
          <a:p>
            <a:pPr marL="774817" lvl="1" indent="-289477">
              <a:buSzPct val="75000"/>
              <a:buFont typeface="Symbol" panose="05050102010706020507" pitchFamily="18" charset="2"/>
              <a:buChar char="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400" dirty="0"/>
              <a:t>Each starts in the same initial state </a:t>
            </a:r>
          </a:p>
          <a:p>
            <a:pPr marL="774817" lvl="1" indent="-289477">
              <a:buSzPct val="75000"/>
              <a:buFont typeface="Symbol" panose="05050102010706020507" pitchFamily="18" charset="2"/>
              <a:buChar char="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400" dirty="0"/>
              <a:t>Executes the same requests</a:t>
            </a:r>
          </a:p>
          <a:p>
            <a:pPr marL="774817" lvl="1" indent="-289477">
              <a:buSzPct val="75000"/>
              <a:buFont typeface="Symbol" panose="05050102010706020507" pitchFamily="18" charset="2"/>
              <a:buChar char="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400" dirty="0"/>
              <a:t>Requires consensus to execute in same order</a:t>
            </a:r>
          </a:p>
          <a:p>
            <a:pPr marL="774817" lvl="1" indent="-289477">
              <a:buSzPct val="75000"/>
              <a:buFont typeface="Symbol" panose="05050102010706020507" pitchFamily="18" charset="2"/>
              <a:buChar char="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400" dirty="0"/>
              <a:t>Deterministic, each will do the exact same thing</a:t>
            </a:r>
          </a:p>
          <a:p>
            <a:pPr marL="774817" lvl="1" indent="-289477">
              <a:buSzPct val="75000"/>
              <a:buFont typeface="Symbol" panose="05050102010706020507" pitchFamily="18" charset="2"/>
              <a:buChar char=""/>
              <a:tabLst>
                <a:tab pos="383088" algn="l"/>
                <a:tab pos="485341" algn="l"/>
                <a:tab pos="900113" algn="l"/>
                <a:tab pos="1314885" algn="l"/>
                <a:tab pos="1729657" algn="l"/>
                <a:tab pos="2144428" algn="l"/>
                <a:tab pos="2559200" algn="l"/>
                <a:tab pos="2973972" algn="l"/>
                <a:tab pos="3388744" algn="l"/>
                <a:tab pos="3803516" algn="l"/>
                <a:tab pos="4218288" algn="l"/>
                <a:tab pos="4633060" algn="l"/>
                <a:tab pos="5047831" algn="l"/>
                <a:tab pos="5462603" algn="l"/>
                <a:tab pos="5877375" algn="l"/>
                <a:tab pos="6292147" algn="l"/>
                <a:tab pos="6706919" algn="l"/>
                <a:tab pos="7121691" algn="l"/>
                <a:tab pos="7536462" algn="l"/>
                <a:tab pos="7951234" algn="l"/>
                <a:tab pos="8366006" algn="l"/>
              </a:tabLst>
            </a:pPr>
            <a:r>
              <a:rPr lang="en-US" altLang="en-US" sz="2400" dirty="0"/>
              <a:t>Produce the same output.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replication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state machine replication or state machine approach is a general method </a:t>
            </a:r>
            <a:r>
              <a:rPr lang="en-US" sz="2400" b="1" dirty="0"/>
              <a:t>for implementing a fault-tolerant service</a:t>
            </a:r>
            <a:r>
              <a:rPr lang="en-US" sz="2400" dirty="0"/>
              <a:t> by replicating servers and coordinating client interactions with server replicas</a:t>
            </a:r>
          </a:p>
          <a:p>
            <a:pPr lvl="1"/>
            <a:r>
              <a:rPr lang="en-US" sz="2400" dirty="0"/>
              <a:t>Make server deterministic (state machine) </a:t>
            </a:r>
          </a:p>
          <a:p>
            <a:pPr lvl="1"/>
            <a:r>
              <a:rPr lang="en-US" sz="2400" dirty="0"/>
              <a:t>Replicate server </a:t>
            </a:r>
          </a:p>
          <a:p>
            <a:pPr lvl="1"/>
            <a:r>
              <a:rPr lang="en-US" sz="2400" dirty="0"/>
              <a:t>Ensure correct replicas step through the same sequence of state transitions </a:t>
            </a:r>
          </a:p>
          <a:p>
            <a:pPr lvl="1"/>
            <a:r>
              <a:rPr lang="en-US" sz="2400" dirty="0"/>
              <a:t>Vote on replica outputs for 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12671964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non-faulty state machines receive all commands in the same order</a:t>
            </a:r>
          </a:p>
          <a:p>
            <a:r>
              <a:rPr lang="en-US" sz="2400" dirty="0"/>
              <a:t>Every non-faulty state machine processes the commands it receives in the same order</a:t>
            </a:r>
          </a:p>
        </p:txBody>
      </p:sp>
    </p:spTree>
    <p:extLst>
      <p:ext uri="{BB962C8B-B14F-4D97-AF65-F5344CB8AC3E}">
        <p14:creationId xmlns:p14="http://schemas.microsoft.com/office/powerpoint/2010/main" val="20177218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405" y="103605"/>
            <a:ext cx="8911687" cy="1280890"/>
          </a:xfrm>
        </p:spPr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829" y="744050"/>
            <a:ext cx="9404838" cy="3777622"/>
          </a:xfrm>
        </p:spPr>
        <p:txBody>
          <a:bodyPr>
            <a:noAutofit/>
          </a:bodyPr>
          <a:lstStyle/>
          <a:p>
            <a:r>
              <a:rPr lang="en-US" sz="2800" dirty="0"/>
              <a:t>A block is simply a selection of transactions bundled together in order to organize them logically. </a:t>
            </a:r>
          </a:p>
          <a:p>
            <a:r>
              <a:rPr lang="en-US" sz="2800" dirty="0"/>
              <a:t>It is made up of transactions and its size is variable depending on the type and design of the </a:t>
            </a:r>
            <a:r>
              <a:rPr lang="en-US" sz="2800" dirty="0" err="1"/>
              <a:t>blockchain</a:t>
            </a:r>
            <a:r>
              <a:rPr lang="en-US" sz="2800" dirty="0"/>
              <a:t> in use. </a:t>
            </a:r>
          </a:p>
          <a:p>
            <a:r>
              <a:rPr lang="en-US" sz="2800" dirty="0"/>
              <a:t>A reference to a previous block is also included in the block unless it's a genesis block. </a:t>
            </a:r>
          </a:p>
          <a:p>
            <a:r>
              <a:rPr lang="en-US" sz="2800" dirty="0"/>
              <a:t>A genesis block is the first block in the </a:t>
            </a:r>
            <a:r>
              <a:rPr lang="en-US" sz="2800" dirty="0" err="1"/>
              <a:t>blockchain</a:t>
            </a:r>
            <a:r>
              <a:rPr lang="en-US" sz="2800" dirty="0"/>
              <a:t> that was hardcoded at the time the </a:t>
            </a:r>
            <a:r>
              <a:rPr lang="en-US" sz="2800" dirty="0" err="1"/>
              <a:t>blockchain</a:t>
            </a:r>
            <a:r>
              <a:rPr lang="en-US" sz="2800" dirty="0"/>
              <a:t> was started. </a:t>
            </a:r>
          </a:p>
          <a:p>
            <a:r>
              <a:rPr lang="en-US" sz="2800" dirty="0"/>
              <a:t>The structure of a block is also dependent on the type and design of a blockchain</a:t>
            </a:r>
          </a:p>
        </p:txBody>
      </p:sp>
    </p:spTree>
    <p:extLst>
      <p:ext uri="{BB962C8B-B14F-4D97-AF65-F5344CB8AC3E}">
        <p14:creationId xmlns:p14="http://schemas.microsoft.com/office/powerpoint/2010/main" val="3701690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6938-9CAF-41E4-9781-E0925399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608" y="159877"/>
            <a:ext cx="8911687" cy="1280890"/>
          </a:xfrm>
        </p:spPr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867-488E-4F46-9538-EED75315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608" y="1440766"/>
            <a:ext cx="8915400" cy="4397325"/>
          </a:xfrm>
        </p:spPr>
        <p:txBody>
          <a:bodyPr>
            <a:normAutofit/>
          </a:bodyPr>
          <a:lstStyle/>
          <a:p>
            <a:r>
              <a:rPr lang="en-US" sz="2400" dirty="0"/>
              <a:t>Generally there are a few attributes that are essential to the functionality of a block</a:t>
            </a:r>
          </a:p>
          <a:p>
            <a:pPr lvl="1"/>
            <a:r>
              <a:rPr lang="en-US" sz="2400" dirty="0"/>
              <a:t>Block header</a:t>
            </a:r>
          </a:p>
          <a:p>
            <a:pPr lvl="1"/>
            <a:r>
              <a:rPr lang="en-US" sz="2400" dirty="0"/>
              <a:t> Pointers to previous` blocks</a:t>
            </a:r>
          </a:p>
          <a:p>
            <a:pPr lvl="1"/>
            <a:r>
              <a:rPr lang="en-US" sz="2400" dirty="0"/>
              <a:t>Time stamp</a:t>
            </a:r>
          </a:p>
          <a:p>
            <a:pPr lvl="1"/>
            <a:r>
              <a:rPr lang="en-US" sz="2400" dirty="0"/>
              <a:t> Nonce</a:t>
            </a:r>
          </a:p>
          <a:p>
            <a:pPr lvl="1"/>
            <a:r>
              <a:rPr lang="en-US" sz="2400" dirty="0"/>
              <a:t> Transaction counter</a:t>
            </a:r>
          </a:p>
          <a:p>
            <a:pPr lvl="1"/>
            <a:r>
              <a:rPr lang="en-US" sz="2400" dirty="0"/>
              <a:t> Transactions</a:t>
            </a:r>
          </a:p>
          <a:p>
            <a:pPr lvl="1"/>
            <a:r>
              <a:rPr lang="en-US" sz="2400" dirty="0"/>
              <a:t> Other attributes.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62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Contents:  UNIT-2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Decentralization using </a:t>
            </a:r>
            <a:r>
              <a:rPr lang="en-US" dirty="0" err="1"/>
              <a:t>blockchain</a:t>
            </a:r>
            <a:r>
              <a:rPr lang="en-US" dirty="0"/>
              <a:t>, Methods of decentralization, </a:t>
            </a:r>
            <a:r>
              <a:rPr lang="en-US" dirty="0" err="1"/>
              <a:t>Blockchain</a:t>
            </a:r>
            <a:r>
              <a:rPr lang="en-US" dirty="0"/>
              <a:t> and full ecosystem decentralization, Smart contract, Decentralized organizations, Decentralized autonomous organizations, Decentralized autonomous corporations, Decentralized autonomous societies Decentralized applications, Platforms for decentralization, </a:t>
            </a:r>
          </a:p>
          <a:p>
            <a:r>
              <a:rPr lang="en-US" dirty="0"/>
              <a:t>Hash functions: Compression of arbitrary messages into fixed length </a:t>
            </a:r>
            <a:r>
              <a:rPr lang="en-US" dirty="0" err="1"/>
              <a:t>digest,Easy</a:t>
            </a:r>
            <a:r>
              <a:rPr lang="en-US" dirty="0"/>
              <a:t> to compute, Pre-image resistance, Second pre-image </a:t>
            </a:r>
            <a:r>
              <a:rPr lang="en-US" dirty="0" err="1"/>
              <a:t>resistance,Collision</a:t>
            </a:r>
            <a:r>
              <a:rPr lang="en-US" dirty="0"/>
              <a:t> </a:t>
            </a:r>
            <a:r>
              <a:rPr lang="en-US" dirty="0" err="1"/>
              <a:t>resistance,Message</a:t>
            </a:r>
            <a:r>
              <a:rPr lang="en-US" dirty="0"/>
              <a:t> Digest (MD),Secure Hash Algorithms (SHAs), </a:t>
            </a:r>
            <a:r>
              <a:rPr lang="en-US" dirty="0" err="1"/>
              <a:t>Merkle</a:t>
            </a:r>
            <a:r>
              <a:rPr lang="en-US" dirty="0"/>
              <a:t> trees, Patricia trees, Distributed hash tables (DHTs), Digital signatures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872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a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79" y="1241946"/>
            <a:ext cx="5491234" cy="50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637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Various technical definitions of </a:t>
            </a:r>
            <a:r>
              <a:rPr lang="en-US" b="1" dirty="0" err="1"/>
              <a:t>blockchains</a:t>
            </a:r>
            <a:r>
              <a:rPr lang="en-US" b="1" dirty="0"/>
              <a:t> – Definition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Blockchain</a:t>
            </a:r>
            <a:r>
              <a:rPr lang="en-US" sz="3600" dirty="0"/>
              <a:t> is a decentralized consensus mechanism. </a:t>
            </a:r>
          </a:p>
          <a:p>
            <a:pPr lvl="1"/>
            <a:r>
              <a:rPr lang="en-US" sz="3600" dirty="0"/>
              <a:t>In a </a:t>
            </a:r>
            <a:r>
              <a:rPr lang="en-US" sz="3600" dirty="0" err="1"/>
              <a:t>blockchain</a:t>
            </a:r>
            <a:r>
              <a:rPr lang="en-US" sz="3600" dirty="0"/>
              <a:t>, all peers eventually come to an agreement regarding the state of a transaction.</a:t>
            </a:r>
          </a:p>
        </p:txBody>
      </p:sp>
    </p:spTree>
    <p:extLst>
      <p:ext uri="{BB962C8B-B14F-4D97-AF65-F5344CB8AC3E}">
        <p14:creationId xmlns:p14="http://schemas.microsoft.com/office/powerpoint/2010/main" val="4108306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367" y="1726267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err="1"/>
              <a:t>Blockchain</a:t>
            </a:r>
            <a:r>
              <a:rPr lang="en-US" sz="2800" dirty="0"/>
              <a:t> is a distributed shared ledger.</a:t>
            </a:r>
          </a:p>
          <a:p>
            <a:r>
              <a:rPr lang="en-US" sz="2800" dirty="0" err="1"/>
              <a:t>Blockchain</a:t>
            </a:r>
            <a:r>
              <a:rPr lang="en-US" sz="2800" dirty="0"/>
              <a:t> can be considered as a shared ledger of transactions. </a:t>
            </a:r>
          </a:p>
          <a:p>
            <a:r>
              <a:rPr lang="en-US" sz="2800" dirty="0"/>
              <a:t>The transaction are ordered and grouped into blocks.</a:t>
            </a:r>
          </a:p>
          <a:p>
            <a:r>
              <a:rPr lang="en-US" sz="2800" dirty="0"/>
              <a:t>Real-world model is based on private databases that each organization maintains whereas the </a:t>
            </a:r>
            <a:r>
              <a:rPr lang="en-US" sz="2800" b="1" dirty="0">
                <a:solidFill>
                  <a:srgbClr val="FF0000"/>
                </a:solidFill>
              </a:rPr>
              <a:t>distributed ledger </a:t>
            </a:r>
            <a:r>
              <a:rPr lang="en-US" sz="2800" dirty="0"/>
              <a:t>can serve as a </a:t>
            </a:r>
            <a:r>
              <a:rPr lang="en-US" sz="2800" b="1" dirty="0">
                <a:solidFill>
                  <a:srgbClr val="FF0000"/>
                </a:solidFill>
              </a:rPr>
              <a:t>single source </a:t>
            </a:r>
            <a:r>
              <a:rPr lang="en-US" sz="2800" dirty="0"/>
              <a:t>of truth for all member organizations that are using the </a:t>
            </a:r>
            <a:r>
              <a:rPr lang="en-US" sz="2800" dirty="0" err="1"/>
              <a:t>blockchain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4210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677" y="156039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/>
              <a:t>Blockchain</a:t>
            </a:r>
            <a:r>
              <a:rPr lang="en-US" sz="2400" dirty="0"/>
              <a:t> is a data structure; </a:t>
            </a:r>
          </a:p>
          <a:p>
            <a:r>
              <a:rPr lang="en-US" sz="2400" dirty="0"/>
              <a:t>it is basically a linked list that uses hash pointers  instead of normal pointers. </a:t>
            </a:r>
          </a:p>
          <a:p>
            <a:r>
              <a:rPr lang="en-US" sz="2400" dirty="0"/>
              <a:t>Hash pointers are used to point to the previous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41" y="3968121"/>
            <a:ext cx="7564556" cy="24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74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elements of a </a:t>
            </a:r>
            <a:r>
              <a:rPr lang="en-US" dirty="0" err="1"/>
              <a:t>blockchain</a:t>
            </a:r>
            <a:r>
              <a:rPr lang="en-US" dirty="0"/>
              <a:t> - </a:t>
            </a:r>
            <a:r>
              <a:rPr lang="en-US" b="1" dirty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Addresses are </a:t>
            </a:r>
            <a:r>
              <a:rPr lang="en-US" sz="2400" b="1" dirty="0"/>
              <a:t>unique identifiers </a:t>
            </a:r>
            <a:r>
              <a:rPr lang="en-US" sz="2400" dirty="0"/>
              <a:t>that are used in a transaction on the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  <a:r>
              <a:rPr lang="en-US" sz="2400" b="1" dirty="0"/>
              <a:t>to denote senders and recipients.</a:t>
            </a:r>
            <a:r>
              <a:rPr lang="en-US" sz="2400" dirty="0"/>
              <a:t> </a:t>
            </a:r>
          </a:p>
          <a:p>
            <a:r>
              <a:rPr lang="en-US" sz="2400" dirty="0"/>
              <a:t>An address is usually a public key or derived from a public key.</a:t>
            </a:r>
          </a:p>
          <a:p>
            <a:r>
              <a:rPr lang="en-US" sz="2400" dirty="0"/>
              <a:t>Addresses can be reused by the same user, addresses themselves are unique. </a:t>
            </a:r>
          </a:p>
          <a:p>
            <a:r>
              <a:rPr lang="en-US" sz="2400" b="1" dirty="0"/>
              <a:t>In practice, single user may not use the same address again </a:t>
            </a:r>
            <a:r>
              <a:rPr lang="en-US" sz="2400" dirty="0"/>
              <a:t>and generate a new one for each transaction.</a:t>
            </a:r>
          </a:p>
        </p:txBody>
      </p:sp>
    </p:spTree>
    <p:extLst>
      <p:ext uri="{BB962C8B-B14F-4D97-AF65-F5344CB8AC3E}">
        <p14:creationId xmlns:p14="http://schemas.microsoft.com/office/powerpoint/2010/main" val="27092703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Bitcoin is in fact a pseudonymous(false) system.</a:t>
            </a:r>
          </a:p>
          <a:p>
            <a:pPr lvl="1"/>
            <a:r>
              <a:rPr lang="en-US" sz="2400" dirty="0"/>
              <a:t> End users are usually not directly identifiable </a:t>
            </a:r>
          </a:p>
          <a:p>
            <a:pPr lvl="1"/>
            <a:r>
              <a:rPr lang="en-US" sz="2400" dirty="0"/>
              <a:t>But some research in de-anonymizing bitcoin users have shown that users can be identified successfully. </a:t>
            </a:r>
          </a:p>
          <a:p>
            <a:r>
              <a:rPr lang="en-US" sz="2400" dirty="0"/>
              <a:t>As a good practice it is suggested that users generate a new address for each transaction</a:t>
            </a:r>
          </a:p>
          <a:p>
            <a:pPr lvl="1"/>
            <a:r>
              <a:rPr lang="en-US" sz="2200" dirty="0"/>
              <a:t> In order to avoid linking transactions to the common owner, thus avoiding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30237538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transaction is the fundamental unit of a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</a:p>
          <a:p>
            <a:r>
              <a:rPr lang="en-US" sz="2400" dirty="0"/>
              <a:t>A transaction represents a transfer of value from one address to another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5083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540189"/>
            <a:ext cx="9517380" cy="3777622"/>
          </a:xfrm>
        </p:spPr>
        <p:txBody>
          <a:bodyPr>
            <a:noAutofit/>
          </a:bodyPr>
          <a:lstStyle/>
          <a:p>
            <a:r>
              <a:rPr lang="en-US" sz="2800" dirty="0"/>
              <a:t>A block is composed of multiple transactions and some other elements such as the previous</a:t>
            </a:r>
          </a:p>
          <a:p>
            <a:pPr lvl="1"/>
            <a:r>
              <a:rPr lang="en-US" sz="2800" dirty="0"/>
              <a:t>block hash (hash pointer)</a:t>
            </a:r>
          </a:p>
          <a:p>
            <a:pPr lvl="1"/>
            <a:r>
              <a:rPr lang="en-US" sz="2800" dirty="0"/>
              <a:t>Timestamp</a:t>
            </a:r>
          </a:p>
          <a:p>
            <a:pPr lvl="1"/>
            <a:r>
              <a:rPr lang="en-US" sz="2800" dirty="0"/>
              <a:t> Nonce.</a:t>
            </a:r>
          </a:p>
          <a:p>
            <a:pPr lvl="2"/>
            <a:r>
              <a:rPr lang="en-US" sz="2800" dirty="0"/>
              <a:t>A nonce ("number only used once") is a number added to a hashed block that, when rehashed, meets the difficulty level restrictions. </a:t>
            </a:r>
          </a:p>
          <a:p>
            <a:pPr lvl="2"/>
            <a:r>
              <a:rPr lang="en-US" sz="2800" dirty="0"/>
              <a:t>The nonce is the number that </a:t>
            </a:r>
            <a:r>
              <a:rPr lang="en-US" sz="2800" u="sng" dirty="0" err="1">
                <a:hlinkClick r:id="rId2"/>
              </a:rPr>
              <a:t>blockchain</a:t>
            </a:r>
            <a:r>
              <a:rPr lang="en-US" sz="2800" dirty="0"/>
              <a:t> miners are solving for.</a:t>
            </a:r>
          </a:p>
        </p:txBody>
      </p:sp>
    </p:spTree>
    <p:extLst>
      <p:ext uri="{BB962C8B-B14F-4D97-AF65-F5344CB8AC3E}">
        <p14:creationId xmlns:p14="http://schemas.microsoft.com/office/powerpoint/2010/main" val="28375318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The nonce can be found as a 4-byte field in a block header, </a:t>
            </a:r>
          </a:p>
          <a:p>
            <a:r>
              <a:rPr lang="en-US" sz="2400" dirty="0"/>
              <a:t>Its value adjusted by miners so that the </a:t>
            </a:r>
            <a:r>
              <a:rPr lang="en-US" sz="2400" b="1" dirty="0"/>
              <a:t>hash of the block will be less than or equal to the current target hash value set by the network</a:t>
            </a:r>
            <a:r>
              <a:rPr lang="en-US" sz="2400" dirty="0"/>
              <a:t>.</a:t>
            </a:r>
          </a:p>
          <a:p>
            <a:r>
              <a:rPr lang="en-US" sz="2400" dirty="0"/>
              <a:t>Miners will hash slight variations of the input data, which for the mining process will be the nonce, </a:t>
            </a:r>
          </a:p>
          <a:p>
            <a:r>
              <a:rPr lang="en-US" sz="2400" dirty="0"/>
              <a:t>Finding such a hash value during the mining process is known as a golden nonce.</a:t>
            </a:r>
          </a:p>
        </p:txBody>
      </p:sp>
    </p:spTree>
    <p:extLst>
      <p:ext uri="{BB962C8B-B14F-4D97-AF65-F5344CB8AC3E}">
        <p14:creationId xmlns:p14="http://schemas.microsoft.com/office/powerpoint/2010/main" val="4241302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Network topology whereby all peers can communicate with each other and send and receive messages.</a:t>
            </a:r>
          </a:p>
        </p:txBody>
      </p:sp>
    </p:spTree>
    <p:extLst>
      <p:ext uri="{BB962C8B-B14F-4D97-AF65-F5344CB8AC3E}">
        <p14:creationId xmlns:p14="http://schemas.microsoft.com/office/powerpoint/2010/main" val="129778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Contents:  UNIT-3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Bitcoin, Bitcoin definition, Transactions, The transaction life cycle, The transaction structure, Types of transaction, The structure of a block , The structure of a block header, The genesis block, The bitcoin network, Wallets, Smart Contracts-History, Definition, </a:t>
            </a:r>
            <a:r>
              <a:rPr lang="en-US" sz="2400" dirty="0" err="1"/>
              <a:t>Ricardian</a:t>
            </a:r>
            <a:r>
              <a:rPr lang="en-US" sz="2400" dirty="0"/>
              <a:t> contracts, Smart contract templates, Oracles, Smart Oracles, Deploying smart contracts on a </a:t>
            </a:r>
            <a:r>
              <a:rPr lang="en-US" sz="2400" dirty="0" err="1"/>
              <a:t>blockchain</a:t>
            </a:r>
            <a:r>
              <a:rPr lang="en-US" sz="2400" dirty="0"/>
              <a:t>, The DAO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8979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or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This element performs various operations on a transaction. </a:t>
            </a:r>
          </a:p>
          <a:p>
            <a:r>
              <a:rPr lang="en-US" sz="2400" dirty="0"/>
              <a:t>Transaction scripts are predefined sets of commands for nodes to transfer tokens from one address to another and perform various other functions. </a:t>
            </a:r>
          </a:p>
          <a:p>
            <a:r>
              <a:rPr lang="en-US" sz="2400" dirty="0"/>
              <a:t>Turing complete programming language is a desirable feature of </a:t>
            </a:r>
            <a:r>
              <a:rPr lang="en-US" sz="2400" dirty="0" err="1"/>
              <a:t>blockchains</a:t>
            </a:r>
            <a:r>
              <a:rPr 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587967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virtual machine allows Turing complete code to be run on a </a:t>
            </a:r>
            <a:r>
              <a:rPr lang="en-US" sz="2400" dirty="0" err="1"/>
              <a:t>blockchain</a:t>
            </a:r>
            <a:r>
              <a:rPr lang="en-US" sz="2400" dirty="0"/>
              <a:t> (as smart contracts) </a:t>
            </a:r>
          </a:p>
          <a:p>
            <a:r>
              <a:rPr lang="en-US" sz="2400" dirty="0"/>
              <a:t>Virtual machines are not available on all </a:t>
            </a:r>
            <a:r>
              <a:rPr lang="en-US" sz="2400" dirty="0" err="1"/>
              <a:t>blockchains</a:t>
            </a:r>
            <a:r>
              <a:rPr lang="en-US" sz="2400" dirty="0"/>
              <a:t>; </a:t>
            </a:r>
          </a:p>
          <a:p>
            <a:r>
              <a:rPr lang="en-US" sz="2400" dirty="0"/>
              <a:t>Various </a:t>
            </a:r>
            <a:r>
              <a:rPr lang="en-US" sz="2400" dirty="0" err="1"/>
              <a:t>blockchains</a:t>
            </a:r>
            <a:r>
              <a:rPr lang="en-US" sz="2400" dirty="0"/>
              <a:t> use virtual machines to run programs</a:t>
            </a:r>
          </a:p>
          <a:p>
            <a:pPr lvl="1"/>
            <a:r>
              <a:rPr lang="en-US" sz="2400" dirty="0" err="1"/>
              <a:t>Ethereum</a:t>
            </a:r>
            <a:r>
              <a:rPr lang="en-US" sz="2400" dirty="0"/>
              <a:t> Virtual Machine (EVM) </a:t>
            </a:r>
          </a:p>
          <a:p>
            <a:pPr lvl="1"/>
            <a:r>
              <a:rPr lang="en-US" sz="2400" dirty="0"/>
              <a:t>Chain Virtual Machine (CVM).</a:t>
            </a:r>
          </a:p>
        </p:txBody>
      </p:sp>
    </p:spTree>
    <p:extLst>
      <p:ext uri="{BB962C8B-B14F-4D97-AF65-F5344CB8AC3E}">
        <p14:creationId xmlns:p14="http://schemas.microsoft.com/office/powerpoint/2010/main" val="13616901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blockchain</a:t>
            </a:r>
            <a:r>
              <a:rPr lang="en-US" sz="2800" dirty="0"/>
              <a:t> can be viewed as a state transition mechanism </a:t>
            </a:r>
          </a:p>
          <a:p>
            <a:pPr lvl="1"/>
            <a:r>
              <a:rPr lang="en-US" sz="2800" dirty="0"/>
              <a:t>whereby a state is modified from its initial form to the next and eventually to a final form as a result of a transaction execution and validation process by nodes.</a:t>
            </a:r>
          </a:p>
        </p:txBody>
      </p:sp>
    </p:spTree>
    <p:extLst>
      <p:ext uri="{BB962C8B-B14F-4D97-AF65-F5344CB8AC3E}">
        <p14:creationId xmlns:p14="http://schemas.microsoft.com/office/powerpoint/2010/main" val="2564797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node in a </a:t>
            </a:r>
            <a:r>
              <a:rPr lang="en-US" sz="2400" dirty="0" err="1"/>
              <a:t>blockchain</a:t>
            </a:r>
            <a:r>
              <a:rPr lang="en-US" sz="2400" dirty="0"/>
              <a:t> network performs various functions depending on the role it takes.</a:t>
            </a:r>
          </a:p>
          <a:p>
            <a:r>
              <a:rPr lang="en-US" sz="2400" dirty="0"/>
              <a:t>A node can propose and validate transactions and perform mining to facilitate consensus and secure the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</a:p>
          <a:p>
            <a:r>
              <a:rPr lang="en-US" sz="2400" dirty="0"/>
              <a:t>Nodes can also perform other functions such as </a:t>
            </a:r>
          </a:p>
          <a:p>
            <a:pPr lvl="1"/>
            <a:r>
              <a:rPr lang="en-US" sz="2400" dirty="0"/>
              <a:t>simple payment verification (lightweight nodes)</a:t>
            </a:r>
          </a:p>
          <a:p>
            <a:pPr lvl="1"/>
            <a:r>
              <a:rPr lang="en-US" sz="2400" dirty="0"/>
              <a:t>validators, </a:t>
            </a:r>
          </a:p>
          <a:p>
            <a:pPr lvl="1"/>
            <a:r>
              <a:rPr lang="en-US" sz="2400" dirty="0"/>
              <a:t> many others functions.</a:t>
            </a:r>
          </a:p>
        </p:txBody>
      </p:sp>
    </p:spTree>
    <p:extLst>
      <p:ext uri="{BB962C8B-B14F-4D97-AF65-F5344CB8AC3E}">
        <p14:creationId xmlns:p14="http://schemas.microsoft.com/office/powerpoint/2010/main" val="29840538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Programs run on top of the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</a:p>
          <a:p>
            <a:r>
              <a:rPr lang="en-US" sz="2400" dirty="0"/>
              <a:t>Encapsulate the business logic to be executed when certain conditions are met. </a:t>
            </a:r>
          </a:p>
          <a:p>
            <a:r>
              <a:rPr lang="en-US" sz="2400" dirty="0"/>
              <a:t>The smart contract feature is not available in all </a:t>
            </a:r>
            <a:r>
              <a:rPr lang="en-US" sz="2400" dirty="0" err="1"/>
              <a:t>blockchains</a:t>
            </a:r>
            <a:r>
              <a:rPr lang="en-US" sz="2400" dirty="0"/>
              <a:t> </a:t>
            </a:r>
          </a:p>
          <a:p>
            <a:r>
              <a:rPr lang="en-US" sz="2400" dirty="0"/>
              <a:t>It is becoming a very desirable feature due to the flexibility and power it provides to the </a:t>
            </a:r>
            <a:r>
              <a:rPr lang="en-US" sz="2400" dirty="0" err="1"/>
              <a:t>blockchain</a:t>
            </a:r>
            <a:r>
              <a:rPr lang="en-US" sz="2400" dirty="0"/>
              <a:t> applications.</a:t>
            </a:r>
          </a:p>
          <a:p>
            <a:r>
              <a:rPr lang="en-US" sz="2400" dirty="0"/>
              <a:t>Self-automated computer programs that can carry out the terms of any contract</a:t>
            </a:r>
          </a:p>
          <a:p>
            <a:r>
              <a:rPr lang="en-US" sz="2400" dirty="0"/>
              <a:t>Mostly based on objective conditions precedent</a:t>
            </a:r>
          </a:p>
          <a:p>
            <a:pPr lvl="1"/>
            <a:r>
              <a:rPr lang="en-US" sz="2400" dirty="0"/>
              <a:t>“If, then” criteria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6292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104"/>
            <a:ext cx="12050973" cy="684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69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144" y="142391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Distributed consensus</a:t>
            </a:r>
          </a:p>
          <a:p>
            <a:pPr lvl="1"/>
            <a:r>
              <a:rPr lang="en-US" sz="2400" dirty="0"/>
              <a:t>Enables a blockchain to present a single version of truth that is agreed upon by all parties</a:t>
            </a:r>
          </a:p>
          <a:p>
            <a:r>
              <a:rPr lang="en-US" sz="2400" b="1" dirty="0"/>
              <a:t>Transaction verification</a:t>
            </a:r>
          </a:p>
          <a:p>
            <a:pPr lvl="1"/>
            <a:r>
              <a:rPr lang="en-US" sz="2400" dirty="0"/>
              <a:t>Any transactions posted from nodes on the </a:t>
            </a:r>
            <a:r>
              <a:rPr lang="en-US" sz="2400" dirty="0" err="1"/>
              <a:t>blockchain</a:t>
            </a:r>
            <a:r>
              <a:rPr lang="en-US" sz="2400" dirty="0"/>
              <a:t> are verified based on a predetermined set of rules </a:t>
            </a:r>
          </a:p>
          <a:p>
            <a:pPr lvl="1"/>
            <a:r>
              <a:rPr lang="en-US" sz="2400" dirty="0"/>
              <a:t> Only valid transactions are selected for inclusion in a block</a:t>
            </a:r>
          </a:p>
          <a:p>
            <a:r>
              <a:rPr lang="en-US" sz="2400" b="1" dirty="0"/>
              <a:t>Platforms for smart contracts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err="1"/>
              <a:t>blockchain</a:t>
            </a:r>
            <a:r>
              <a:rPr lang="en-US" sz="2400" dirty="0"/>
              <a:t> is a platform where programs can run that execute business logic on behalf of the users</a:t>
            </a:r>
          </a:p>
        </p:txBody>
      </p:sp>
    </p:spTree>
    <p:extLst>
      <p:ext uri="{BB962C8B-B14F-4D97-AF65-F5344CB8AC3E}">
        <p14:creationId xmlns:p14="http://schemas.microsoft.com/office/powerpoint/2010/main" val="1840744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165" y="489358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Transferring value between peers</a:t>
            </a:r>
          </a:p>
          <a:p>
            <a:pPr lvl="1"/>
            <a:r>
              <a:rPr lang="en-US" sz="2400" dirty="0" err="1"/>
              <a:t>Blockchain</a:t>
            </a:r>
            <a:r>
              <a:rPr lang="en-US" sz="2400" dirty="0"/>
              <a:t> enables the transfer of value between its users via tokens. </a:t>
            </a:r>
          </a:p>
          <a:p>
            <a:r>
              <a:rPr lang="en-US" sz="2400" b="1" dirty="0"/>
              <a:t>Generating cryptocurrency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err="1"/>
              <a:t>blockchain</a:t>
            </a:r>
            <a:r>
              <a:rPr lang="en-US" sz="2400" dirty="0"/>
              <a:t> can generate cryptocurrency as an incentive to its miners who validate the transactions and  spend resources in order to secure the </a:t>
            </a:r>
            <a:r>
              <a:rPr lang="en-US" sz="2400" dirty="0" err="1"/>
              <a:t>blockchain</a:t>
            </a:r>
            <a:r>
              <a:rPr lang="en-US" sz="2400" dirty="0"/>
              <a:t>.</a:t>
            </a:r>
          </a:p>
          <a:p>
            <a:r>
              <a:rPr lang="en-US" sz="2400" b="1" dirty="0"/>
              <a:t>Smart property</a:t>
            </a:r>
          </a:p>
          <a:p>
            <a:pPr lvl="1"/>
            <a:r>
              <a:rPr lang="en-US" sz="2400" dirty="0"/>
              <a:t>Linking a digital or physical asset to the blockchain in an irrevocable manner  such that it cannot be claimed by anyone else; </a:t>
            </a:r>
          </a:p>
          <a:p>
            <a:pPr lvl="1"/>
            <a:r>
              <a:rPr lang="en-US" sz="2400" dirty="0"/>
              <a:t>Full control on  your asset and it cannot be double spent or double owned</a:t>
            </a:r>
          </a:p>
        </p:txBody>
      </p:sp>
    </p:spTree>
    <p:extLst>
      <p:ext uri="{BB962C8B-B14F-4D97-AF65-F5344CB8AC3E}">
        <p14:creationId xmlns:p14="http://schemas.microsoft.com/office/powerpoint/2010/main" val="21657033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027" y="0"/>
            <a:ext cx="9357946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Provider of security</a:t>
            </a:r>
          </a:p>
          <a:p>
            <a:pPr lvl="1"/>
            <a:r>
              <a:rPr lang="en-US" sz="2400" dirty="0" err="1"/>
              <a:t>Blockchain</a:t>
            </a:r>
            <a:r>
              <a:rPr lang="en-US" sz="2400" dirty="0"/>
              <a:t> is based on </a:t>
            </a:r>
            <a:r>
              <a:rPr lang="en-US" sz="2400" b="1" dirty="0"/>
              <a:t>proven cryptographic technology</a:t>
            </a:r>
            <a:r>
              <a:rPr lang="en-US" sz="2400" dirty="0"/>
              <a:t> that ensures the integrity and availability of data</a:t>
            </a:r>
          </a:p>
          <a:p>
            <a:pPr lvl="2"/>
            <a:r>
              <a:rPr lang="en-US" sz="2200" dirty="0"/>
              <a:t>Confidentiality is not provided due to the requirements of transparency</a:t>
            </a:r>
          </a:p>
          <a:p>
            <a:pPr lvl="1"/>
            <a:r>
              <a:rPr lang="en-US" sz="2400" dirty="0"/>
              <a:t>Other security services such as </a:t>
            </a:r>
            <a:r>
              <a:rPr lang="en-US" sz="2400" b="1" dirty="0"/>
              <a:t>nonrepudiation and authentication </a:t>
            </a:r>
            <a:r>
              <a:rPr lang="en-US" sz="2400" dirty="0"/>
              <a:t>are also provided by blockchain as all actions are secured by using private keys and digital signatures.</a:t>
            </a:r>
          </a:p>
          <a:p>
            <a:r>
              <a:rPr lang="en-US" sz="2400" b="1" dirty="0"/>
              <a:t>Immutability</a:t>
            </a:r>
          </a:p>
          <a:p>
            <a:pPr lvl="1"/>
            <a:r>
              <a:rPr lang="en-US" sz="2400" dirty="0"/>
              <a:t>Records once added onto the </a:t>
            </a:r>
            <a:r>
              <a:rPr lang="en-US" sz="2400" dirty="0" err="1"/>
              <a:t>blockchain</a:t>
            </a:r>
            <a:r>
              <a:rPr lang="en-US" sz="2400" dirty="0"/>
              <a:t> are immutable. </a:t>
            </a:r>
          </a:p>
          <a:p>
            <a:pPr lvl="1"/>
            <a:r>
              <a:rPr lang="en-US" sz="2400" dirty="0"/>
              <a:t>There is the possibility of </a:t>
            </a:r>
            <a:r>
              <a:rPr lang="en-US" sz="2400" b="1" dirty="0"/>
              <a:t>rolling back the changes </a:t>
            </a:r>
            <a:r>
              <a:rPr lang="en-US" sz="2400" dirty="0"/>
              <a:t>but this is considered almost impossible to do as it will require an </a:t>
            </a:r>
            <a:r>
              <a:rPr lang="en-US" sz="2400" b="1" dirty="0"/>
              <a:t>unaffordable amount of computing resources</a:t>
            </a:r>
          </a:p>
        </p:txBody>
      </p:sp>
    </p:spTree>
    <p:extLst>
      <p:ext uri="{BB962C8B-B14F-4D97-AF65-F5344CB8AC3E}">
        <p14:creationId xmlns:p14="http://schemas.microsoft.com/office/powerpoint/2010/main" val="4570369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722" y="106760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Uniqueness</a:t>
            </a:r>
          </a:p>
          <a:p>
            <a:pPr lvl="1"/>
            <a:r>
              <a:rPr lang="en-US" sz="2400" dirty="0"/>
              <a:t>Ensures that every transaction is unique and has not been spent already. </a:t>
            </a:r>
          </a:p>
          <a:p>
            <a:pPr lvl="1"/>
            <a:r>
              <a:rPr lang="en-US" sz="2400" dirty="0"/>
              <a:t>Especially relevant in </a:t>
            </a:r>
            <a:r>
              <a:rPr lang="en-US" sz="2400" b="1" dirty="0"/>
              <a:t>cryptocurrencies</a:t>
            </a:r>
          </a:p>
          <a:p>
            <a:r>
              <a:rPr lang="en-US" sz="2400" b="1" dirty="0"/>
              <a:t>Smart contracts</a:t>
            </a:r>
          </a:p>
          <a:p>
            <a:pPr lvl="1"/>
            <a:r>
              <a:rPr lang="en-US" sz="2400" dirty="0"/>
              <a:t>Revolutionary feature of </a:t>
            </a:r>
            <a:r>
              <a:rPr lang="en-US" sz="2400" dirty="0" err="1"/>
              <a:t>blockchain</a:t>
            </a:r>
            <a:r>
              <a:rPr lang="en-US" sz="2400" dirty="0"/>
              <a:t> as it allows </a:t>
            </a:r>
            <a:r>
              <a:rPr lang="en-US" sz="2400" b="1" dirty="0"/>
              <a:t>flexibility, programmability, </a:t>
            </a:r>
            <a:r>
              <a:rPr lang="en-US" sz="2400" dirty="0"/>
              <a:t>and much </a:t>
            </a:r>
            <a:r>
              <a:rPr lang="en-US" sz="2400" b="1" dirty="0"/>
              <a:t>desirable control of actions </a:t>
            </a:r>
            <a:r>
              <a:rPr lang="en-US" sz="2400" dirty="0"/>
              <a:t>that users of </a:t>
            </a:r>
            <a:r>
              <a:rPr lang="en-US" sz="2400" dirty="0" err="1"/>
              <a:t>blockchain</a:t>
            </a:r>
            <a:r>
              <a:rPr lang="en-US" sz="2400" dirty="0"/>
              <a:t> need to perform according to their specific business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87132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Contents:  UNIT-4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 101, Introduction, </a:t>
            </a:r>
            <a:r>
              <a:rPr lang="en-US" sz="2400" dirty="0" err="1"/>
              <a:t>Ethereum</a:t>
            </a:r>
            <a:r>
              <a:rPr lang="en-US" sz="2400" dirty="0"/>
              <a:t> clients and releases, The </a:t>
            </a:r>
            <a:r>
              <a:rPr lang="en-US" sz="2400" dirty="0" err="1"/>
              <a:t>Ethereum</a:t>
            </a:r>
            <a:r>
              <a:rPr lang="en-US" sz="2400" dirty="0"/>
              <a:t> stack,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, Currency (ETH and ETC), Forks, Gas, The consensus mechanism, The world state, Transactions, Contract creation transaction, Message call transaction, Elements of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, </a:t>
            </a:r>
            <a:r>
              <a:rPr lang="en-US" sz="2400" dirty="0" err="1"/>
              <a:t>Ethereum</a:t>
            </a:r>
            <a:r>
              <a:rPr lang="en-US" sz="2400" dirty="0"/>
              <a:t> virtual machine (EVM), Accounts, Block, Ether, Messages, Mining, The </a:t>
            </a:r>
            <a:r>
              <a:rPr lang="en-US" sz="2400" dirty="0" err="1"/>
              <a:t>Ethereum</a:t>
            </a:r>
            <a:r>
              <a:rPr lang="en-US" sz="2400" dirty="0"/>
              <a:t> network</a:t>
            </a:r>
          </a:p>
          <a:p>
            <a:r>
              <a:rPr lang="en-US" sz="2400" dirty="0"/>
              <a:t>Hands-on:  Clients and wallets -</a:t>
            </a:r>
            <a:r>
              <a:rPr lang="en-US" sz="2400" dirty="0" err="1"/>
              <a:t>Geth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7252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202080"/>
            <a:ext cx="8911687" cy="1280890"/>
          </a:xfrm>
        </p:spPr>
        <p:txBody>
          <a:bodyPr/>
          <a:lstStyle/>
          <a:p>
            <a:r>
              <a:rPr lang="en-US" b="1" dirty="0"/>
              <a:t>Applications of </a:t>
            </a:r>
            <a:r>
              <a:rPr lang="en-US" b="1" dirty="0" err="1"/>
              <a:t>blockchain</a:t>
            </a:r>
            <a:r>
              <a:rPr lang="en-US" b="1" dirty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510" y="148297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/>
              <a:t>Blockchain</a:t>
            </a:r>
            <a:r>
              <a:rPr lang="en-US" sz="2400" dirty="0"/>
              <a:t> technology has a multitude of applications in various sectors including but not  limited to </a:t>
            </a:r>
            <a:r>
              <a:rPr lang="en-US" sz="2400" b="1" dirty="0"/>
              <a:t>finance, government, media, law, and arts</a:t>
            </a:r>
            <a:r>
              <a:rPr lang="en-US" sz="2400" dirty="0"/>
              <a:t>.</a:t>
            </a:r>
          </a:p>
          <a:p>
            <a:r>
              <a:rPr lang="en-US" sz="2400" dirty="0"/>
              <a:t>Almost all industries have already realized the potential and promise of </a:t>
            </a:r>
            <a:r>
              <a:rPr lang="en-US" sz="2400" dirty="0" err="1"/>
              <a:t>blockchain</a:t>
            </a:r>
            <a:r>
              <a:rPr lang="en-US" sz="2400" dirty="0"/>
              <a:t> and have already embarked, or soon will embark</a:t>
            </a:r>
          </a:p>
        </p:txBody>
      </p:sp>
    </p:spTree>
    <p:extLst>
      <p:ext uri="{BB962C8B-B14F-4D97-AF65-F5344CB8AC3E}">
        <p14:creationId xmlns:p14="http://schemas.microsoft.com/office/powerpoint/2010/main" val="23097536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57" y="221339"/>
            <a:ext cx="8911687" cy="1280890"/>
          </a:xfrm>
        </p:spPr>
        <p:txBody>
          <a:bodyPr/>
          <a:lstStyle/>
          <a:p>
            <a:r>
              <a:rPr lang="en-US" b="1" dirty="0"/>
              <a:t>How </a:t>
            </a:r>
            <a:r>
              <a:rPr lang="en-US" b="1" dirty="0" err="1"/>
              <a:t>blockchains</a:t>
            </a:r>
            <a:r>
              <a:rPr lang="en-US" b="1" dirty="0"/>
              <a:t> accumulate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202" y="1333417"/>
            <a:ext cx="9871755" cy="4950822"/>
          </a:xfrm>
        </p:spPr>
        <p:txBody>
          <a:bodyPr>
            <a:normAutofit/>
          </a:bodyPr>
          <a:lstStyle/>
          <a:p>
            <a:r>
              <a:rPr lang="en-US" sz="2800" dirty="0"/>
              <a:t>A node starts a transaction by signing it with its private key.</a:t>
            </a:r>
          </a:p>
          <a:p>
            <a:r>
              <a:rPr lang="en-US" sz="2800" dirty="0"/>
              <a:t>The transaction is propagated (flooded) by using much desirable Gossip protocol to peers</a:t>
            </a:r>
          </a:p>
          <a:p>
            <a:pPr lvl="1"/>
            <a:r>
              <a:rPr lang="en-US" sz="2400" dirty="0"/>
              <a:t>Peers validates the transaction based on pre-set criteria. </a:t>
            </a:r>
          </a:p>
          <a:p>
            <a:pPr lvl="1"/>
            <a:r>
              <a:rPr lang="en-US" sz="2400" dirty="0"/>
              <a:t>Usually, more than one node is required to validate the transactions.</a:t>
            </a:r>
          </a:p>
          <a:p>
            <a:r>
              <a:rPr lang="en-US" sz="2800" dirty="0"/>
              <a:t>Once the transaction is validated, it is included in a block, which is then propagated on to the network. </a:t>
            </a:r>
          </a:p>
          <a:p>
            <a:pPr lvl="1"/>
            <a:r>
              <a:rPr lang="en-US" sz="2400" dirty="0"/>
              <a:t>At this point, the transaction is considered confirmed.</a:t>
            </a:r>
          </a:p>
        </p:txBody>
      </p:sp>
    </p:spTree>
    <p:extLst>
      <p:ext uri="{BB962C8B-B14F-4D97-AF65-F5344CB8AC3E}">
        <p14:creationId xmlns:p14="http://schemas.microsoft.com/office/powerpoint/2010/main" val="25393353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71EA-E717-4A4D-8099-AE603737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blockchains accumulate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53F3-9F99-433F-A530-21F83282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025" y="1711569"/>
            <a:ext cx="9408525" cy="4717366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The newly created block now becomes part of the ledger and the next block links itself cryptographically back to this block.</a:t>
            </a:r>
          </a:p>
          <a:p>
            <a:pPr lvl="1"/>
            <a:r>
              <a:rPr lang="en-US" sz="3000" dirty="0"/>
              <a:t> This link is a hash pointer. </a:t>
            </a:r>
          </a:p>
          <a:p>
            <a:pPr lvl="1"/>
            <a:r>
              <a:rPr lang="en-US" sz="3000" dirty="0"/>
              <a:t>At this stage, the transaction gets its second confirmation and the block gets its first.</a:t>
            </a:r>
          </a:p>
          <a:p>
            <a:r>
              <a:rPr lang="en-US" sz="3000" dirty="0"/>
              <a:t>Transactions are then reconfirmed every time a new block is created. </a:t>
            </a:r>
          </a:p>
          <a:p>
            <a:pPr lvl="1"/>
            <a:r>
              <a:rPr lang="en-US" sz="3000" dirty="0"/>
              <a:t>Usually, six confirmations in the bitcoin network are required to consider the transaction final.</a:t>
            </a:r>
          </a:p>
          <a:p>
            <a:pPr lvl="1"/>
            <a:r>
              <a:rPr lang="en-US" sz="3000" dirty="0"/>
              <a:t> To be secure against </a:t>
            </a:r>
            <a:r>
              <a:rPr lang="en-US" sz="3000" dirty="0">
                <a:hlinkClick r:id="rId2" tooltip="Double spending"/>
              </a:rPr>
              <a:t>double spending</a:t>
            </a:r>
            <a:r>
              <a:rPr lang="en-US" sz="3000" dirty="0"/>
              <a:t>, a transaction should not be considered as </a:t>
            </a:r>
            <a:r>
              <a:rPr lang="en-US" sz="3000" b="1" dirty="0"/>
              <a:t>confirmed</a:t>
            </a:r>
            <a:r>
              <a:rPr lang="en-US" sz="3000" dirty="0"/>
              <a:t> until it is a certain number of blocks deep.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7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D7CC-1316-4B6E-AFE5-85D78C7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A60A-286C-4EAB-B058-31E54A7E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E2971-BA11-4C41-AAEE-C867E0751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21" y="397489"/>
            <a:ext cx="10381957" cy="64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313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695239"/>
          </a:xfrm>
        </p:spPr>
        <p:txBody>
          <a:bodyPr/>
          <a:lstStyle/>
          <a:p>
            <a:r>
              <a:rPr lang="en-US" b="1" dirty="0"/>
              <a:t>Tiers of </a:t>
            </a:r>
            <a:r>
              <a:rPr lang="en-US" b="1" dirty="0" err="1"/>
              <a:t>blockchain</a:t>
            </a:r>
            <a:r>
              <a:rPr lang="en-US" b="1" dirty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00" y="1265655"/>
            <a:ext cx="8014115" cy="5992944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Blockchain</a:t>
            </a:r>
            <a:r>
              <a:rPr lang="en-US" sz="2400" b="1" dirty="0"/>
              <a:t> 1.0</a:t>
            </a:r>
          </a:p>
          <a:p>
            <a:pPr lvl="1"/>
            <a:r>
              <a:rPr lang="en-US" sz="2400" dirty="0"/>
              <a:t>Introduced with the invention of bitcoin and is basically used for cryptocurrencies.</a:t>
            </a:r>
          </a:p>
          <a:p>
            <a:pPr lvl="1"/>
            <a:r>
              <a:rPr lang="en-US" sz="2400" dirty="0"/>
              <a:t>Categorize Generation 1 of </a:t>
            </a:r>
            <a:r>
              <a:rPr lang="en-US" sz="2400" dirty="0" err="1"/>
              <a:t>blockchain</a:t>
            </a:r>
            <a:r>
              <a:rPr lang="en-US" sz="2400" dirty="0"/>
              <a:t> technology to only include cryptographic currencies.</a:t>
            </a:r>
          </a:p>
          <a:p>
            <a:pPr lvl="1"/>
            <a:r>
              <a:rPr lang="en-US" sz="2400" dirty="0"/>
              <a:t>All alternative coins and bitcoin fall into this category. </a:t>
            </a:r>
          </a:p>
          <a:p>
            <a:pPr lvl="1"/>
            <a:r>
              <a:rPr lang="en-US" sz="2400" dirty="0"/>
              <a:t>This includes core applications such as payments and applications.</a:t>
            </a:r>
          </a:p>
          <a:p>
            <a:pPr lvl="1"/>
            <a:r>
              <a:rPr lang="en-US" sz="2600" dirty="0"/>
              <a:t> This generation started in 2009 when Bitcoin was released and ended in early 2010.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916" y="1117599"/>
            <a:ext cx="3527460" cy="44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16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491" y="0"/>
            <a:ext cx="8911687" cy="642987"/>
          </a:xfrm>
        </p:spPr>
        <p:txBody>
          <a:bodyPr/>
          <a:lstStyle/>
          <a:p>
            <a:r>
              <a:rPr lang="en-US" b="1" dirty="0"/>
              <a:t>Tiers of </a:t>
            </a:r>
            <a:r>
              <a:rPr lang="en-US" b="1" dirty="0" err="1"/>
              <a:t>blockchain</a:t>
            </a:r>
            <a:r>
              <a:rPr lang="en-US" b="1" dirty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62" y="1110343"/>
            <a:ext cx="8184161" cy="5747657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/>
              <a:t>Blockchain</a:t>
            </a:r>
            <a:r>
              <a:rPr lang="en-US" sz="2400" b="1" dirty="0"/>
              <a:t> 2.0</a:t>
            </a:r>
          </a:p>
          <a:p>
            <a:pPr lvl="1"/>
            <a:r>
              <a:rPr lang="en-US" sz="2400" dirty="0"/>
              <a:t>Generation 2.0 </a:t>
            </a:r>
            <a:r>
              <a:rPr lang="en-US" sz="2400" dirty="0" err="1"/>
              <a:t>blockchains</a:t>
            </a:r>
            <a:r>
              <a:rPr lang="en-US" sz="2400" dirty="0"/>
              <a:t> are used by financial services and contracts are introduced in this generation. </a:t>
            </a:r>
          </a:p>
          <a:p>
            <a:pPr lvl="1"/>
            <a:r>
              <a:rPr lang="en-US" sz="2400" dirty="0"/>
              <a:t>This includes various financial assets, for example derivatives, options, swaps, and bonds. </a:t>
            </a:r>
          </a:p>
          <a:p>
            <a:pPr lvl="1"/>
            <a:r>
              <a:rPr lang="en-US" sz="2400" dirty="0"/>
              <a:t>Applications that are beyond currency, finance, and markets are included at this tier.</a:t>
            </a:r>
          </a:p>
          <a:p>
            <a:pPr lvl="1"/>
            <a:r>
              <a:rPr lang="en-US" sz="2600" dirty="0"/>
              <a:t> </a:t>
            </a:r>
            <a:r>
              <a:rPr lang="en-US" sz="2600" dirty="0" err="1"/>
              <a:t>Ethereum</a:t>
            </a:r>
            <a:r>
              <a:rPr lang="en-US" sz="2600" dirty="0"/>
              <a:t>, </a:t>
            </a:r>
            <a:r>
              <a:rPr lang="en-US" sz="2600" dirty="0" err="1"/>
              <a:t>Hyperledger</a:t>
            </a:r>
            <a:r>
              <a:rPr lang="en-US" sz="2600" dirty="0"/>
              <a:t>, and other newer </a:t>
            </a:r>
            <a:r>
              <a:rPr lang="en-US" sz="2600" dirty="0" err="1"/>
              <a:t>blockchain</a:t>
            </a:r>
            <a:r>
              <a:rPr lang="en-US" sz="2600" dirty="0"/>
              <a:t> platforms are considered part of </a:t>
            </a:r>
            <a:r>
              <a:rPr lang="en-US" sz="2600" dirty="0" err="1"/>
              <a:t>Blockchain</a:t>
            </a:r>
            <a:r>
              <a:rPr lang="en-US" sz="2600" dirty="0"/>
              <a:t> 2.0. </a:t>
            </a:r>
          </a:p>
          <a:p>
            <a:pPr lvl="1"/>
            <a:r>
              <a:rPr lang="en-US" sz="2600" dirty="0"/>
              <a:t>This generation started when ideas related to using </a:t>
            </a:r>
            <a:r>
              <a:rPr lang="en-US" sz="2600" dirty="0" err="1"/>
              <a:t>blockchain</a:t>
            </a:r>
            <a:r>
              <a:rPr lang="en-US" sz="2600" dirty="0"/>
              <a:t> for other purposes started to emerge in 2010.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923" y="1298726"/>
            <a:ext cx="3557533" cy="40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138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605" y="166912"/>
            <a:ext cx="8911687" cy="640445"/>
          </a:xfrm>
        </p:spPr>
        <p:txBody>
          <a:bodyPr/>
          <a:lstStyle/>
          <a:p>
            <a:r>
              <a:rPr lang="en-US" b="1" dirty="0"/>
              <a:t>Tiers of </a:t>
            </a:r>
            <a:r>
              <a:rPr lang="en-US" b="1" dirty="0" err="1"/>
              <a:t>blockchain</a:t>
            </a:r>
            <a:r>
              <a:rPr lang="en-US" b="1" dirty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200" y="826923"/>
            <a:ext cx="10371909" cy="4319451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/>
              <a:t>Blockchain</a:t>
            </a:r>
            <a:r>
              <a:rPr lang="en-US" sz="2000" b="1" dirty="0"/>
              <a:t> 3.0</a:t>
            </a:r>
          </a:p>
          <a:p>
            <a:pPr lvl="1"/>
            <a:r>
              <a:rPr lang="en-US" sz="2400" dirty="0"/>
              <a:t>Generation 3 </a:t>
            </a:r>
            <a:r>
              <a:rPr lang="en-US" sz="2400" dirty="0" err="1"/>
              <a:t>blockchains</a:t>
            </a:r>
            <a:r>
              <a:rPr lang="en-US" sz="2400" dirty="0"/>
              <a:t> are used to implement applications beyond the financial services industry</a:t>
            </a:r>
          </a:p>
          <a:p>
            <a:pPr lvl="1"/>
            <a:r>
              <a:rPr lang="en-US" sz="2400" dirty="0"/>
              <a:t>Used in more general-purpose industries such as government, health, media, the arts, and justice.</a:t>
            </a:r>
          </a:p>
          <a:p>
            <a:pPr lvl="1"/>
            <a:r>
              <a:rPr lang="en-US" sz="2400" dirty="0"/>
              <a:t>Again, as in </a:t>
            </a:r>
            <a:r>
              <a:rPr lang="en-US" sz="2400" dirty="0" err="1"/>
              <a:t>Blockchain</a:t>
            </a:r>
            <a:r>
              <a:rPr lang="en-US" sz="2400" dirty="0"/>
              <a:t> 2.0, </a:t>
            </a:r>
            <a:r>
              <a:rPr lang="en-US" sz="2400" dirty="0" err="1"/>
              <a:t>Ethereum</a:t>
            </a:r>
            <a:r>
              <a:rPr lang="en-US" sz="2400" dirty="0"/>
              <a:t>, </a:t>
            </a:r>
            <a:r>
              <a:rPr lang="en-US" sz="2400" dirty="0" err="1"/>
              <a:t>Hyperledger</a:t>
            </a:r>
            <a:r>
              <a:rPr lang="en-US" sz="2400" dirty="0"/>
              <a:t>, and newer </a:t>
            </a:r>
            <a:r>
              <a:rPr lang="en-US" sz="2400" dirty="0" err="1"/>
              <a:t>blockchains</a:t>
            </a:r>
            <a:r>
              <a:rPr lang="en-US" sz="2400" dirty="0"/>
              <a:t> with the ability to code smart contracts are considered part of this </a:t>
            </a:r>
            <a:r>
              <a:rPr lang="en-US" sz="2400" dirty="0" err="1"/>
              <a:t>blockchain</a:t>
            </a:r>
            <a:r>
              <a:rPr lang="en-US" sz="2400" dirty="0"/>
              <a:t> technology tier. </a:t>
            </a:r>
          </a:p>
          <a:p>
            <a:pPr lvl="1"/>
            <a:r>
              <a:rPr lang="en-US" sz="2400" dirty="0"/>
              <a:t>This generation of </a:t>
            </a:r>
            <a:r>
              <a:rPr lang="en-US" sz="2400" dirty="0" err="1"/>
              <a:t>blockchain</a:t>
            </a:r>
            <a:r>
              <a:rPr lang="en-US" sz="2400" dirty="0"/>
              <a:t> emerged around 2012 when multiple applications of </a:t>
            </a:r>
            <a:r>
              <a:rPr lang="en-US" sz="2400" dirty="0" err="1"/>
              <a:t>blockchain</a:t>
            </a:r>
            <a:r>
              <a:rPr lang="en-US" sz="2400" dirty="0"/>
              <a:t> technology in different industries were researched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" y="5126809"/>
            <a:ext cx="9546271" cy="173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755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605" y="166912"/>
            <a:ext cx="8911687" cy="640445"/>
          </a:xfrm>
        </p:spPr>
        <p:txBody>
          <a:bodyPr/>
          <a:lstStyle/>
          <a:p>
            <a:r>
              <a:rPr lang="en-US" b="1" dirty="0"/>
              <a:t>Tiers of </a:t>
            </a:r>
            <a:r>
              <a:rPr lang="en-US" b="1" dirty="0" err="1"/>
              <a:t>blockchain</a:t>
            </a:r>
            <a:r>
              <a:rPr lang="en-US" b="1" dirty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03" y="972954"/>
            <a:ext cx="10371909" cy="5718134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Generation X (</a:t>
            </a:r>
            <a:r>
              <a:rPr lang="en-US" sz="2400" b="1" dirty="0" err="1"/>
              <a:t>Blockchain</a:t>
            </a:r>
            <a:r>
              <a:rPr lang="en-US" sz="2400" b="1" dirty="0"/>
              <a:t> X)</a:t>
            </a:r>
          </a:p>
          <a:p>
            <a:pPr lvl="1"/>
            <a:r>
              <a:rPr lang="en-US" sz="2400" dirty="0"/>
              <a:t>This is a vision of </a:t>
            </a:r>
            <a:r>
              <a:rPr lang="en-US" sz="2400" dirty="0" err="1"/>
              <a:t>blockchain</a:t>
            </a:r>
            <a:r>
              <a:rPr lang="en-US" sz="2400" dirty="0"/>
              <a:t> singularity where one day we will have a </a:t>
            </a:r>
            <a:r>
              <a:rPr lang="en-US" sz="2400" b="1" dirty="0"/>
              <a:t>public </a:t>
            </a:r>
            <a:r>
              <a:rPr lang="en-US" sz="2400" b="1" dirty="0" err="1"/>
              <a:t>blockchain</a:t>
            </a:r>
            <a:r>
              <a:rPr lang="en-US" sz="2400" b="1" dirty="0"/>
              <a:t> service </a:t>
            </a:r>
            <a:r>
              <a:rPr lang="en-US" sz="2400" dirty="0"/>
              <a:t>available that anyone can use just like the Google search engine</a:t>
            </a:r>
          </a:p>
          <a:p>
            <a:pPr lvl="1"/>
            <a:r>
              <a:rPr lang="en-US" sz="2400" dirty="0"/>
              <a:t> It will provide services in all realms of society.</a:t>
            </a:r>
          </a:p>
          <a:p>
            <a:pPr lvl="1"/>
            <a:r>
              <a:rPr lang="en-US" sz="2400" dirty="0"/>
              <a:t> This is a public open distributed ledger with general purpose rational agents (</a:t>
            </a:r>
            <a:r>
              <a:rPr lang="en-US" sz="2400" dirty="0" err="1"/>
              <a:t>Machina</a:t>
            </a:r>
            <a:r>
              <a:rPr lang="en-US" sz="2400" dirty="0"/>
              <a:t> </a:t>
            </a:r>
            <a:r>
              <a:rPr lang="en-US" sz="2400" dirty="0" err="1"/>
              <a:t>Economicus</a:t>
            </a:r>
            <a:r>
              <a:rPr lang="en-US" sz="2400" dirty="0"/>
              <a:t>) running on </a:t>
            </a:r>
            <a:r>
              <a:rPr lang="en-US" sz="2400" dirty="0" err="1"/>
              <a:t>blockchain</a:t>
            </a:r>
            <a:r>
              <a:rPr lang="en-US" sz="2400" dirty="0"/>
              <a:t>, making decisions and interacting with other intelligent autonomous agents on behalf of humans and regulated by code instead of law or paper contracts.</a:t>
            </a:r>
          </a:p>
          <a:p>
            <a:pPr lvl="1"/>
            <a:r>
              <a:rPr lang="en-US" sz="2400" dirty="0" err="1"/>
              <a:t>Machina</a:t>
            </a:r>
            <a:r>
              <a:rPr lang="en-US" sz="2400" dirty="0"/>
              <a:t> </a:t>
            </a:r>
            <a:r>
              <a:rPr lang="en-US" sz="2400" dirty="0" err="1"/>
              <a:t>Economicus</a:t>
            </a:r>
            <a:r>
              <a:rPr lang="en-US" sz="2400" dirty="0"/>
              <a:t> is a concept which comes from the field of Artificial Intelligence (AI) and computational economics. It can be defined as a machine that makes logical and perfect decisions.</a:t>
            </a:r>
          </a:p>
        </p:txBody>
      </p:sp>
    </p:spTree>
    <p:extLst>
      <p:ext uri="{BB962C8B-B14F-4D97-AF65-F5344CB8AC3E}">
        <p14:creationId xmlns:p14="http://schemas.microsoft.com/office/powerpoint/2010/main" val="3317431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r>
              <a:rPr lang="en-US" b="1" dirty="0"/>
              <a:t>-</a:t>
            </a:r>
            <a:r>
              <a:rPr lang="en-US" dirty="0"/>
              <a:t>Public </a:t>
            </a:r>
            <a:r>
              <a:rPr lang="en-US" dirty="0" err="1"/>
              <a:t>blockchains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848" y="1641230"/>
            <a:ext cx="9171379" cy="459265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Blockchains are open to the public </a:t>
            </a:r>
          </a:p>
          <a:p>
            <a:pPr lvl="1"/>
            <a:r>
              <a:rPr lang="en-US" sz="2200" dirty="0"/>
              <a:t>Anyone can participate as a node in the decision-making process.</a:t>
            </a:r>
          </a:p>
          <a:p>
            <a:r>
              <a:rPr lang="en-US" sz="2400" dirty="0"/>
              <a:t> Users may or may not be rewarded for their participation. </a:t>
            </a:r>
          </a:p>
          <a:p>
            <a:r>
              <a:rPr lang="en-US" sz="2400" dirty="0"/>
              <a:t>Ledgers are not owned by anyone and are publicly open for anyone to participate in. </a:t>
            </a:r>
          </a:p>
          <a:p>
            <a:r>
              <a:rPr lang="en-US" sz="2400" dirty="0"/>
              <a:t>All users of the permission-less ledger maintain a copy of the ledger on their local nodes and use a distributed consensus mechanism in order to reach a decision about the eventual state of the ledger. </a:t>
            </a:r>
          </a:p>
          <a:p>
            <a:r>
              <a:rPr lang="en-US" sz="2400" dirty="0"/>
              <a:t>Public blockchains are also known as permission-less ledgers.</a:t>
            </a:r>
          </a:p>
        </p:txBody>
      </p:sp>
    </p:spTree>
    <p:extLst>
      <p:ext uri="{BB962C8B-B14F-4D97-AF65-F5344CB8AC3E}">
        <p14:creationId xmlns:p14="http://schemas.microsoft.com/office/powerpoint/2010/main" val="737431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r>
              <a:rPr lang="en-US" b="1" dirty="0"/>
              <a:t>-</a:t>
            </a:r>
            <a:r>
              <a:rPr lang="en-US" dirty="0"/>
              <a:t>Private </a:t>
            </a:r>
            <a:r>
              <a:rPr lang="en-US" dirty="0" err="1"/>
              <a:t>blockchains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697502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Private </a:t>
            </a:r>
            <a:r>
              <a:rPr lang="en-US" sz="2800" dirty="0" err="1"/>
              <a:t>blockchains</a:t>
            </a:r>
            <a:r>
              <a:rPr lang="en-US" sz="2800" dirty="0"/>
              <a:t> as the name implies are private </a:t>
            </a:r>
          </a:p>
          <a:p>
            <a:r>
              <a:rPr lang="en-US" sz="2800" dirty="0"/>
              <a:t>Open only to a consortium or group of individuals or organizations that has decided to share the ledger among themselves</a:t>
            </a:r>
          </a:p>
        </p:txBody>
      </p:sp>
    </p:spTree>
    <p:extLst>
      <p:ext uri="{BB962C8B-B14F-4D97-AF65-F5344CB8AC3E}">
        <p14:creationId xmlns:p14="http://schemas.microsoft.com/office/powerpoint/2010/main" val="39047399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28318</TotalTime>
  <Words>7189</Words>
  <Application>Microsoft Office PowerPoint</Application>
  <PresentationFormat>Widescreen</PresentationFormat>
  <Paragraphs>800</Paragraphs>
  <Slides>125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5" baseType="lpstr">
      <vt:lpstr>Arial</vt:lpstr>
      <vt:lpstr>Calibri</vt:lpstr>
      <vt:lpstr>Century Gothic</vt:lpstr>
      <vt:lpstr>Courier 10 Pitch</vt:lpstr>
      <vt:lpstr>Symbol</vt:lpstr>
      <vt:lpstr>Times</vt:lpstr>
      <vt:lpstr>Times New Roman</vt:lpstr>
      <vt:lpstr>Wingdings</vt:lpstr>
      <vt:lpstr>Wingdings 3</vt:lpstr>
      <vt:lpstr>Wisp</vt:lpstr>
      <vt:lpstr>Blockchain Essentials &amp; DApps</vt:lpstr>
      <vt:lpstr>Course Outcomes</vt:lpstr>
      <vt:lpstr>CO-PO Mapping</vt:lpstr>
      <vt:lpstr>Teaching Methodology:</vt:lpstr>
      <vt:lpstr>Assessment Methods</vt:lpstr>
      <vt:lpstr>Course Contents:  UNIT-1 </vt:lpstr>
      <vt:lpstr>Course Contents:  UNIT-2 </vt:lpstr>
      <vt:lpstr>Course Contents:  UNIT-3 </vt:lpstr>
      <vt:lpstr>Course Contents:  UNIT-4 </vt:lpstr>
      <vt:lpstr>Course Contents:  UNIT-5</vt:lpstr>
      <vt:lpstr>PowerPoint Presentation</vt:lpstr>
      <vt:lpstr>Definition of a Distributed System </vt:lpstr>
      <vt:lpstr>Resource Sharing and the Web</vt:lpstr>
      <vt:lpstr>Distributed application </vt:lpstr>
      <vt:lpstr>Why Distribution?</vt:lpstr>
      <vt:lpstr>Goals of DS</vt:lpstr>
      <vt:lpstr>Challenges for Making Resources Accessible </vt:lpstr>
      <vt:lpstr>Transparencies </vt:lpstr>
      <vt:lpstr>Omission and arbitrary failures</vt:lpstr>
      <vt:lpstr>Timing failures </vt:lpstr>
      <vt:lpstr>Failure Handling  </vt:lpstr>
      <vt:lpstr>Concurrency </vt:lpstr>
      <vt:lpstr>Challenges for Scalability </vt:lpstr>
      <vt:lpstr>Challenges for Security </vt:lpstr>
      <vt:lpstr>PowerPoint Presentation</vt:lpstr>
      <vt:lpstr>PowerPoint Presentation</vt:lpstr>
      <vt:lpstr>PowerPoint Presentation</vt:lpstr>
      <vt:lpstr>Defeating Security Threats </vt:lpstr>
      <vt:lpstr>Distributed systems</vt:lpstr>
      <vt:lpstr>PowerPoint Presentation</vt:lpstr>
      <vt:lpstr>Challenge in distributed system Design</vt:lpstr>
      <vt:lpstr>CAP theorem (Brewer's theorem)</vt:lpstr>
      <vt:lpstr>CAP theorem</vt:lpstr>
      <vt:lpstr>PowerPoint Presentation</vt:lpstr>
      <vt:lpstr>Types of fault</vt:lpstr>
      <vt:lpstr>Byzantine Generals problem</vt:lpstr>
      <vt:lpstr>Motivation</vt:lpstr>
      <vt:lpstr>Byzantine Generals problem</vt:lpstr>
      <vt:lpstr>PowerPoint Presentation</vt:lpstr>
      <vt:lpstr>Consensus</vt:lpstr>
      <vt:lpstr>Consensus mechanisms</vt:lpstr>
      <vt:lpstr>Requirements which must be met in order to provide the desired results in a consensus mechanism.</vt:lpstr>
      <vt:lpstr>Types of consensus mechanism</vt:lpstr>
      <vt:lpstr>Practical implementations</vt:lpstr>
      <vt:lpstr>Paxos Terms</vt:lpstr>
      <vt:lpstr>PowerPoint Presentation</vt:lpstr>
      <vt:lpstr>Practical implementations</vt:lpstr>
      <vt:lpstr>PowerPoint Presentation</vt:lpstr>
      <vt:lpstr>The history of blockchain</vt:lpstr>
      <vt:lpstr>Electronic cash</vt:lpstr>
      <vt:lpstr>The concept of electronic cash</vt:lpstr>
      <vt:lpstr>PowerPoint Presentation</vt:lpstr>
      <vt:lpstr>Brand's e-cash</vt:lpstr>
      <vt:lpstr>hashcash</vt:lpstr>
      <vt:lpstr>PowerPoint Presentation</vt:lpstr>
      <vt:lpstr>b-money</vt:lpstr>
      <vt:lpstr>BitGold</vt:lpstr>
      <vt:lpstr>bitcoin</vt:lpstr>
      <vt:lpstr>PowerPoint Presentation</vt:lpstr>
      <vt:lpstr>Introduction to blockchain</vt:lpstr>
      <vt:lpstr>The network view of a blockchain</vt:lpstr>
      <vt:lpstr>Introduction to blockchain</vt:lpstr>
      <vt:lpstr>State Machines</vt:lpstr>
      <vt:lpstr>Consensus</vt:lpstr>
      <vt:lpstr>Fault Tolerant State Machines</vt:lpstr>
      <vt:lpstr>state machine replication </vt:lpstr>
      <vt:lpstr>Replica Coordination</vt:lpstr>
      <vt:lpstr>Block</vt:lpstr>
      <vt:lpstr>Block</vt:lpstr>
      <vt:lpstr>The structure of a block</vt:lpstr>
      <vt:lpstr>Various technical definitions of blockchains – Definition 1</vt:lpstr>
      <vt:lpstr>Definition 2</vt:lpstr>
      <vt:lpstr>Definition 3</vt:lpstr>
      <vt:lpstr>Generic elements of a blockchain - Addresses</vt:lpstr>
      <vt:lpstr>Addresses</vt:lpstr>
      <vt:lpstr>Transaction</vt:lpstr>
      <vt:lpstr>Block</vt:lpstr>
      <vt:lpstr>Block</vt:lpstr>
      <vt:lpstr>Peer-to-peer network</vt:lpstr>
      <vt:lpstr>Scripting or programming language</vt:lpstr>
      <vt:lpstr>Virtual machine</vt:lpstr>
      <vt:lpstr>State machine</vt:lpstr>
      <vt:lpstr>Nodes</vt:lpstr>
      <vt:lpstr>Smart contracts</vt:lpstr>
      <vt:lpstr>Features of a blockchain</vt:lpstr>
      <vt:lpstr>Features of a blockchain</vt:lpstr>
      <vt:lpstr>PowerPoint Presentation</vt:lpstr>
      <vt:lpstr>PowerPoint Presentation</vt:lpstr>
      <vt:lpstr>PowerPoint Presentation</vt:lpstr>
      <vt:lpstr>Applications of blockchain technology</vt:lpstr>
      <vt:lpstr>How blockchains accumulate blocks</vt:lpstr>
      <vt:lpstr>How blockchains accumulate blocks</vt:lpstr>
      <vt:lpstr>PowerPoint Presentation</vt:lpstr>
      <vt:lpstr>Tiers of blockchain technology</vt:lpstr>
      <vt:lpstr>Tiers of blockchain technology</vt:lpstr>
      <vt:lpstr>Tiers of blockchain technology</vt:lpstr>
      <vt:lpstr>Tiers of blockchain technology</vt:lpstr>
      <vt:lpstr>Types of blockchain-Public blockchains </vt:lpstr>
      <vt:lpstr>Types of blockchain-Private blockchains </vt:lpstr>
      <vt:lpstr>PowerPoint Presentation</vt:lpstr>
      <vt:lpstr>Types of blockchain-Semi-private blockchains </vt:lpstr>
      <vt:lpstr>Types of blockchain-Sidechains</vt:lpstr>
      <vt:lpstr>PowerPoint Presentation</vt:lpstr>
      <vt:lpstr>Types of blockchain-Permissioned ledger</vt:lpstr>
      <vt:lpstr>Types of blockchain-Distributed ledger</vt:lpstr>
      <vt:lpstr>Types of blockchain</vt:lpstr>
      <vt:lpstr>Types of blockchain</vt:lpstr>
      <vt:lpstr>Consensus in blockchain</vt:lpstr>
      <vt:lpstr>Proof of Work</vt:lpstr>
      <vt:lpstr>Proof of Stake</vt:lpstr>
      <vt:lpstr>PowerPoint Presentation</vt:lpstr>
      <vt:lpstr>Delegated Proof of Stake</vt:lpstr>
      <vt:lpstr>Proof of Elapsed Time</vt:lpstr>
      <vt:lpstr>Deposit-based consensus</vt:lpstr>
      <vt:lpstr>Proof of importance</vt:lpstr>
      <vt:lpstr>Federated consensus or federated Byzantine consensus</vt:lpstr>
      <vt:lpstr>Reputation-based mechanisms</vt:lpstr>
      <vt:lpstr>Practical Byzantine Fault Tolerance</vt:lpstr>
      <vt:lpstr>CAP theorem and blockchain</vt:lpstr>
      <vt:lpstr>CAP theorem and blockchain</vt:lpstr>
      <vt:lpstr>Benefits of blockchain</vt:lpstr>
      <vt:lpstr>Benefits of blockchain</vt:lpstr>
      <vt:lpstr>Benefits of blockchain</vt:lpstr>
      <vt:lpstr>Challenges and limitations of blockchain technology</vt:lpstr>
      <vt:lpstr>References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Essentials &amp; DApps</dc:title>
  <dc:creator>Sanjay H A</dc:creator>
  <cp:lastModifiedBy>Sanjay H A</cp:lastModifiedBy>
  <cp:revision>153</cp:revision>
  <dcterms:created xsi:type="dcterms:W3CDTF">2019-07-22T00:52:32Z</dcterms:created>
  <dcterms:modified xsi:type="dcterms:W3CDTF">2020-01-25T02:29:10Z</dcterms:modified>
</cp:coreProperties>
</file>