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6" r:id="rId4"/>
    <p:sldId id="258" r:id="rId5"/>
    <p:sldId id="259" r:id="rId6"/>
    <p:sldId id="260" r:id="rId7"/>
    <p:sldId id="261" r:id="rId8"/>
    <p:sldId id="297" r:id="rId9"/>
    <p:sldId id="298" r:id="rId10"/>
    <p:sldId id="299" r:id="rId11"/>
    <p:sldId id="262" r:id="rId12"/>
    <p:sldId id="263" r:id="rId13"/>
    <p:sldId id="300" r:id="rId14"/>
    <p:sldId id="264" r:id="rId15"/>
    <p:sldId id="265" r:id="rId16"/>
    <p:sldId id="266" r:id="rId17"/>
    <p:sldId id="267" r:id="rId18"/>
    <p:sldId id="268" r:id="rId19"/>
    <p:sldId id="269" r:id="rId20"/>
    <p:sldId id="301" r:id="rId21"/>
    <p:sldId id="270" r:id="rId22"/>
    <p:sldId id="271" r:id="rId23"/>
    <p:sldId id="272" r:id="rId24"/>
    <p:sldId id="274" r:id="rId25"/>
    <p:sldId id="273" r:id="rId26"/>
    <p:sldId id="275" r:id="rId27"/>
    <p:sldId id="277" r:id="rId28"/>
    <p:sldId id="276" r:id="rId29"/>
    <p:sldId id="302" r:id="rId30"/>
    <p:sldId id="278" r:id="rId31"/>
    <p:sldId id="279" r:id="rId32"/>
    <p:sldId id="280" r:id="rId33"/>
    <p:sldId id="281" r:id="rId34"/>
    <p:sldId id="282" r:id="rId35"/>
    <p:sldId id="303" r:id="rId36"/>
    <p:sldId id="304" r:id="rId37"/>
    <p:sldId id="283" r:id="rId38"/>
    <p:sldId id="284" r:id="rId39"/>
    <p:sldId id="305" r:id="rId40"/>
    <p:sldId id="306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307" r:id="rId50"/>
    <p:sldId id="293" r:id="rId51"/>
    <p:sldId id="294" r:id="rId52"/>
    <p:sldId id="295" r:id="rId53"/>
    <p:sldId id="381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Decentralization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				</a:t>
            </a:r>
            <a:r>
              <a:rPr lang="en-US" b="1" dirty="0"/>
              <a:t>		-Dr. Sanjay H A</a:t>
            </a:r>
          </a:p>
        </p:txBody>
      </p:sp>
    </p:spTree>
    <p:extLst>
      <p:ext uri="{BB962C8B-B14F-4D97-AF65-F5344CB8AC3E}">
        <p14:creationId xmlns:p14="http://schemas.microsoft.com/office/powerpoint/2010/main" val="278318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F01B-6F11-4219-9283-13233A1C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6295F-C0E9-4384-8E96-398F9F05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9CB23-A08C-4D76-B99C-FDA24243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83" y="0"/>
            <a:ext cx="9367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4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of decentralization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Disintermediation</a:t>
            </a:r>
          </a:p>
          <a:p>
            <a:r>
              <a:rPr lang="en-US" sz="2800" b="1" dirty="0"/>
              <a:t>Through competition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265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634" y="0"/>
            <a:ext cx="8911687" cy="1280890"/>
          </a:xfrm>
        </p:spPr>
        <p:txBody>
          <a:bodyPr/>
          <a:lstStyle/>
          <a:p>
            <a:r>
              <a:rPr lang="en-US" b="1" dirty="0"/>
              <a:t>Disintermediation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1647" y="1119286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Example: </a:t>
            </a:r>
            <a:r>
              <a:rPr lang="en-US" sz="2400" dirty="0"/>
              <a:t>Imagine you want to send money to your friend in another country.</a:t>
            </a:r>
          </a:p>
          <a:p>
            <a:pPr lvl="1"/>
            <a:r>
              <a:rPr lang="en-US" sz="2400" dirty="0"/>
              <a:t> You go to a bank that will transfer your money to the bank for a fee.</a:t>
            </a:r>
          </a:p>
          <a:p>
            <a:pPr lvl="1"/>
            <a:r>
              <a:rPr lang="en-US" sz="2400" dirty="0"/>
              <a:t> Bank keeps a central database that is updated, confirming that you have sent the money. </a:t>
            </a:r>
          </a:p>
          <a:p>
            <a:r>
              <a:rPr lang="en-US" sz="2400" dirty="0"/>
              <a:t>With </a:t>
            </a:r>
            <a:r>
              <a:rPr lang="en-US" sz="2400" dirty="0" err="1"/>
              <a:t>blockchain</a:t>
            </a:r>
            <a:r>
              <a:rPr lang="en-US" sz="2400" dirty="0"/>
              <a:t> technology, it is possible to send this money directly to your friend without the need for a bank.</a:t>
            </a:r>
          </a:p>
          <a:p>
            <a:r>
              <a:rPr lang="en-US" sz="2400" dirty="0"/>
              <a:t> This way, the intermediary is no longer required and decentralization is achieved by disintermediation. </a:t>
            </a:r>
          </a:p>
          <a:p>
            <a:r>
              <a:rPr lang="en-US" sz="2400" dirty="0"/>
              <a:t>This model can be used not only in finance but also in many other different industries.</a:t>
            </a:r>
          </a:p>
        </p:txBody>
      </p:sp>
    </p:spTree>
    <p:extLst>
      <p:ext uri="{BB962C8B-B14F-4D97-AF65-F5344CB8AC3E}">
        <p14:creationId xmlns:p14="http://schemas.microsoft.com/office/powerpoint/2010/main" val="82866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6058-589C-40C2-AD1F-164A480F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1A8B-C2E4-4EBB-81B3-16C889C37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919BA-7AD4-46B5-BC9B-C3C9BBA1E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6" y="153334"/>
            <a:ext cx="8653670" cy="668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19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829" y="372319"/>
            <a:ext cx="8911687" cy="1280890"/>
          </a:xfrm>
        </p:spPr>
        <p:txBody>
          <a:bodyPr/>
          <a:lstStyle/>
          <a:p>
            <a:r>
              <a:rPr lang="en-US" b="1" dirty="0"/>
              <a:t>Through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421" y="1238050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Group of service providers compete with each other in order to be selected for the provision of services by the system. </a:t>
            </a:r>
          </a:p>
          <a:p>
            <a:r>
              <a:rPr lang="en-US" sz="2000" dirty="0"/>
              <a:t>This paradigm </a:t>
            </a:r>
            <a:r>
              <a:rPr lang="en-US" sz="2000" b="1" dirty="0"/>
              <a:t>does not achieve complete decentralization</a:t>
            </a:r>
            <a:r>
              <a:rPr lang="en-US" sz="2000" dirty="0"/>
              <a:t>, but to a certain degree ensures that an intermediary or service provider is not monopolizing the service. </a:t>
            </a:r>
          </a:p>
          <a:p>
            <a:r>
              <a:rPr lang="en-US" sz="2000" dirty="0"/>
              <a:t>In the context of </a:t>
            </a:r>
            <a:r>
              <a:rPr lang="en-US" sz="2000" dirty="0" err="1"/>
              <a:t>blockchain</a:t>
            </a:r>
            <a:r>
              <a:rPr lang="en-US" sz="2000" dirty="0"/>
              <a:t> technology</a:t>
            </a:r>
          </a:p>
          <a:p>
            <a:pPr lvl="1"/>
            <a:r>
              <a:rPr lang="en-US" sz="2000" b="1" dirty="0"/>
              <a:t>Smart contracts can choose an external data provider</a:t>
            </a:r>
            <a:r>
              <a:rPr lang="en-US" sz="2000" dirty="0"/>
              <a:t> from a large number of providers based on their reputation, previous score, reviews, and quality of service.</a:t>
            </a:r>
          </a:p>
          <a:p>
            <a:pPr lvl="1"/>
            <a:r>
              <a:rPr lang="en-US" sz="2000" dirty="0"/>
              <a:t>This will not result in full decentralization, but it </a:t>
            </a:r>
            <a:r>
              <a:rPr lang="en-US" sz="2000" b="1" dirty="0"/>
              <a:t>allows smart contracts to make a free choice</a:t>
            </a:r>
            <a:r>
              <a:rPr lang="en-US" sz="2000" dirty="0"/>
              <a:t> based on the criteria mentioned earlier. </a:t>
            </a:r>
          </a:p>
          <a:p>
            <a:r>
              <a:rPr lang="en-US" sz="2000" dirty="0"/>
              <a:t>This way, an environment of competition is cultivated among service providers, whereby they compete with each other to become the data provider of choice.</a:t>
            </a:r>
          </a:p>
        </p:txBody>
      </p:sp>
    </p:spTree>
    <p:extLst>
      <p:ext uri="{BB962C8B-B14F-4D97-AF65-F5344CB8AC3E}">
        <p14:creationId xmlns:p14="http://schemas.microsoft.com/office/powerpoint/2010/main" val="3011915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0" y="624110"/>
            <a:ext cx="9912269" cy="577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1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decentralization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Transparency</a:t>
            </a:r>
          </a:p>
          <a:p>
            <a:r>
              <a:rPr lang="en-US" sz="2400" dirty="0"/>
              <a:t>Efficiency</a:t>
            </a:r>
          </a:p>
          <a:p>
            <a:r>
              <a:rPr lang="en-US" sz="2400" dirty="0"/>
              <a:t>Cost saving</a:t>
            </a:r>
          </a:p>
          <a:p>
            <a:r>
              <a:rPr lang="en-US" sz="2400" dirty="0"/>
              <a:t> Development of trusted ecosystems</a:t>
            </a:r>
          </a:p>
          <a:p>
            <a:r>
              <a:rPr lang="en-US" sz="2400" dirty="0"/>
              <a:t>Privacy </a:t>
            </a:r>
          </a:p>
          <a:p>
            <a:r>
              <a:rPr lang="en-US" sz="2400" dirty="0"/>
              <a:t>Anonymity</a:t>
            </a:r>
          </a:p>
        </p:txBody>
      </p:sp>
    </p:spTree>
    <p:extLst>
      <p:ext uri="{BB962C8B-B14F-4D97-AF65-F5344CB8AC3E}">
        <p14:creationId xmlns:p14="http://schemas.microsoft.com/office/powerpoint/2010/main" val="2925978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090" y="223231"/>
            <a:ext cx="8911687" cy="128089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782" y="1050234"/>
            <a:ext cx="9158978" cy="4757531"/>
          </a:xfrm>
        </p:spPr>
        <p:txBody>
          <a:bodyPr>
            <a:noAutofit/>
          </a:bodyPr>
          <a:lstStyle/>
          <a:p>
            <a:r>
              <a:rPr lang="en-US" sz="2400" dirty="0"/>
              <a:t>Security requirements</a:t>
            </a:r>
          </a:p>
          <a:p>
            <a:r>
              <a:rPr lang="en-US" sz="2400" dirty="0"/>
              <a:t>Software bugs </a:t>
            </a:r>
          </a:p>
          <a:p>
            <a:r>
              <a:rPr lang="en-US" sz="2400" dirty="0"/>
              <a:t>Human errors</a:t>
            </a:r>
          </a:p>
          <a:p>
            <a:r>
              <a:rPr lang="en-US" sz="2400" dirty="0"/>
              <a:t>For example</a:t>
            </a:r>
          </a:p>
          <a:p>
            <a:pPr lvl="1"/>
            <a:r>
              <a:rPr lang="en-US" sz="2400" dirty="0"/>
              <a:t>In a decentralized system such as bitcoin or </a:t>
            </a:r>
            <a:r>
              <a:rPr lang="en-US" sz="2400" dirty="0" err="1"/>
              <a:t>Ethereum</a:t>
            </a:r>
            <a:r>
              <a:rPr lang="en-US" sz="2400" dirty="0"/>
              <a:t>, where security is usually provided by private keys</a:t>
            </a:r>
          </a:p>
          <a:p>
            <a:pPr lvl="1"/>
            <a:r>
              <a:rPr lang="en-US" sz="2400" dirty="0"/>
              <a:t>How can it be ensured that a smart property associated with these private keys cannot be rendered </a:t>
            </a:r>
          </a:p>
          <a:p>
            <a:pPr lvl="1"/>
            <a:r>
              <a:rPr lang="en-US" sz="2400" dirty="0"/>
              <a:t>Useless if, due to a human error, the private keys are lost or if, due to a bug in the smart contract code</a:t>
            </a:r>
          </a:p>
          <a:p>
            <a:pPr lvl="1"/>
            <a:r>
              <a:rPr lang="en-US" sz="2400" dirty="0"/>
              <a:t>Decentralized application is vulnerable to attack by adversaries</a:t>
            </a:r>
          </a:p>
        </p:txBody>
      </p:sp>
    </p:spTree>
    <p:extLst>
      <p:ext uri="{BB962C8B-B14F-4D97-AF65-F5344CB8AC3E}">
        <p14:creationId xmlns:p14="http://schemas.microsoft.com/office/powerpoint/2010/main" val="174118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decentralize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2" y="150658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 framework has been proposed by </a:t>
            </a:r>
            <a:r>
              <a:rPr lang="en-US" sz="2400" b="1" i="1" dirty="0"/>
              <a:t>Arvind Narayanan </a:t>
            </a:r>
            <a:r>
              <a:rPr lang="en-US" sz="2400" dirty="0"/>
              <a:t>and others that can be used to evaluate the decentralization requirements of a variety of things in the context of </a:t>
            </a:r>
            <a:r>
              <a:rPr lang="en-US" sz="2400" dirty="0" err="1"/>
              <a:t>blockchain</a:t>
            </a:r>
            <a:r>
              <a:rPr lang="en-US" sz="2400" dirty="0"/>
              <a:t> technology. </a:t>
            </a:r>
          </a:p>
          <a:p>
            <a:r>
              <a:rPr lang="en-US" sz="2400" dirty="0"/>
              <a:t>The framework basically proposes </a:t>
            </a:r>
            <a:r>
              <a:rPr lang="en-US" sz="2400" b="1" dirty="0"/>
              <a:t>four questions </a:t>
            </a:r>
            <a:r>
              <a:rPr lang="en-US" sz="2400" dirty="0"/>
              <a:t>that, once answered, provide a clear idea as to how a system can be decentralized. </a:t>
            </a:r>
          </a:p>
          <a:p>
            <a:pPr lvl="1"/>
            <a:r>
              <a:rPr lang="en-US" sz="2400" b="1" dirty="0"/>
              <a:t>What is being decentralized?</a:t>
            </a:r>
          </a:p>
          <a:p>
            <a:pPr lvl="1"/>
            <a:r>
              <a:rPr lang="en-US" sz="2400" b="1" dirty="0"/>
              <a:t>What level of decentralization is required?</a:t>
            </a:r>
          </a:p>
          <a:p>
            <a:pPr lvl="1"/>
            <a:r>
              <a:rPr lang="en-US" sz="2400" b="1" dirty="0"/>
              <a:t>What </a:t>
            </a:r>
            <a:r>
              <a:rPr lang="en-US" sz="2400" b="1" dirty="0" err="1"/>
              <a:t>blockchain</a:t>
            </a:r>
            <a:r>
              <a:rPr lang="en-US" sz="2400" b="1" dirty="0"/>
              <a:t> is used?</a:t>
            </a:r>
          </a:p>
          <a:p>
            <a:pPr lvl="1"/>
            <a:r>
              <a:rPr lang="en-US" sz="2400" b="1" dirty="0"/>
              <a:t>What security mechanism is used?</a:t>
            </a:r>
          </a:p>
        </p:txBody>
      </p:sp>
    </p:spTree>
    <p:extLst>
      <p:ext uri="{BB962C8B-B14F-4D97-AF65-F5344CB8AC3E}">
        <p14:creationId xmlns:p14="http://schemas.microsoft.com/office/powerpoint/2010/main" val="153278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400A34-ABF6-4533-8B5B-C9A8914B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869" y="306333"/>
            <a:ext cx="8911687" cy="1280890"/>
          </a:xfrm>
        </p:spPr>
        <p:txBody>
          <a:bodyPr/>
          <a:lstStyle/>
          <a:p>
            <a:r>
              <a:rPr lang="en-US" b="1" dirty="0"/>
              <a:t>How to decentralize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first question simply asks </a:t>
            </a:r>
            <a:r>
              <a:rPr lang="en-US" sz="2400" b="1" dirty="0"/>
              <a:t>what system is being decentralized</a:t>
            </a:r>
            <a:r>
              <a:rPr lang="en-US" sz="2400" dirty="0"/>
              <a:t>. </a:t>
            </a:r>
          </a:p>
          <a:p>
            <a:pPr lvl="1"/>
            <a:r>
              <a:rPr lang="en-US" sz="2000" dirty="0"/>
              <a:t>Any system, for example an Identity system or trading. </a:t>
            </a:r>
          </a:p>
          <a:p>
            <a:r>
              <a:rPr lang="en-US" sz="2400" dirty="0"/>
              <a:t>The next question can be answered by specifying the </a:t>
            </a:r>
            <a:r>
              <a:rPr lang="en-US" sz="2400" b="1" dirty="0"/>
              <a:t>level of decentralization </a:t>
            </a:r>
            <a:r>
              <a:rPr lang="en-US" sz="2400" dirty="0"/>
              <a:t>required by looking at the scale of decentralization.</a:t>
            </a:r>
          </a:p>
          <a:p>
            <a:pPr lvl="1"/>
            <a:r>
              <a:rPr lang="en-US" sz="2000" dirty="0"/>
              <a:t>full disintermediation / partial disintermediation. </a:t>
            </a:r>
          </a:p>
        </p:txBody>
      </p:sp>
    </p:spTree>
    <p:extLst>
      <p:ext uri="{BB962C8B-B14F-4D97-AF65-F5344CB8AC3E}">
        <p14:creationId xmlns:p14="http://schemas.microsoft.com/office/powerpoint/2010/main" val="307510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485" y="206098"/>
            <a:ext cx="8911687" cy="5254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Decentralization using 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452" y="1323623"/>
            <a:ext cx="9660625" cy="4388064"/>
          </a:xfrm>
        </p:spPr>
        <p:txBody>
          <a:bodyPr>
            <a:noAutofit/>
          </a:bodyPr>
          <a:lstStyle/>
          <a:p>
            <a:r>
              <a:rPr lang="en-US" sz="2800" dirty="0"/>
              <a:t>Decentralization is a core benefit and service provided by the blockchain technology.</a:t>
            </a:r>
          </a:p>
          <a:p>
            <a:r>
              <a:rPr lang="en-US" sz="2800" dirty="0"/>
              <a:t>Blockchain does not need any intermediaries and can function with many different leaders chosen via consensus mechanisms. </a:t>
            </a:r>
          </a:p>
          <a:p>
            <a:pPr lvl="1"/>
            <a:r>
              <a:rPr lang="en-US" sz="2400" dirty="0"/>
              <a:t>This model allows anyone to compete to become the decision-making authority. </a:t>
            </a:r>
          </a:p>
          <a:p>
            <a:pPr lvl="1"/>
            <a:r>
              <a:rPr lang="en-US" sz="2400" dirty="0"/>
              <a:t>This competition is governed by a consensus mechanism and </a:t>
            </a:r>
            <a:r>
              <a:rPr lang="en-US" sz="2400" b="1" dirty="0"/>
              <a:t>Proof of Work </a:t>
            </a:r>
            <a:r>
              <a:rPr lang="en-US" sz="2400" dirty="0"/>
              <a:t>(</a:t>
            </a:r>
            <a:r>
              <a:rPr lang="en-US" sz="2400" b="1" dirty="0" err="1"/>
              <a:t>PoW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35349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C357-F859-4A7F-BB7D-1EBD0BF6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855" y="306333"/>
            <a:ext cx="8911687" cy="1280890"/>
          </a:xfrm>
        </p:spPr>
        <p:txBody>
          <a:bodyPr/>
          <a:lstStyle/>
          <a:p>
            <a:r>
              <a:rPr lang="en-US" b="1" dirty="0"/>
              <a:t>How to decentralize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B7C4-FAC0-49B2-B93C-BD1A87BC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142" y="1404730"/>
            <a:ext cx="8911687" cy="439972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Third question is quite straightforward, where developers can make a choice as to </a:t>
            </a:r>
            <a:r>
              <a:rPr lang="en-US" sz="2400" b="1" dirty="0"/>
              <a:t>which blockchain </a:t>
            </a:r>
            <a:r>
              <a:rPr lang="en-US" sz="2400" dirty="0"/>
              <a:t>is suitable for a particular application.</a:t>
            </a:r>
          </a:p>
          <a:p>
            <a:pPr lvl="1"/>
            <a:r>
              <a:rPr lang="en-US" sz="2000" dirty="0"/>
              <a:t>Bitcoin / Ethereum blockchain or any other blockchain </a:t>
            </a:r>
          </a:p>
          <a:p>
            <a:r>
              <a:rPr lang="en-US" sz="2400" dirty="0"/>
              <a:t>key question needs to be answered about the </a:t>
            </a:r>
            <a:r>
              <a:rPr lang="en-US" sz="2400" b="1" dirty="0"/>
              <a:t>security mechanism </a:t>
            </a:r>
            <a:r>
              <a:rPr lang="en-US" sz="2400" dirty="0"/>
              <a:t>as to how the security of a decentralized system can be guaranteed. </a:t>
            </a:r>
          </a:p>
          <a:p>
            <a:pPr lvl="1"/>
            <a:r>
              <a:rPr lang="en-US" sz="2000" dirty="0"/>
              <a:t>Atomicity, for example, whereby either the transaction executes in full or does not execute at all. This ensures the integrity of the system.</a:t>
            </a:r>
          </a:p>
          <a:p>
            <a:pPr lvl="1"/>
            <a:r>
              <a:rPr lang="en-US" sz="2000" dirty="0"/>
              <a:t> Other mechanisms can include reputation, which  allows varying degrees of trust in a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42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998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Money transfer system -which is required to be decentralized</a:t>
            </a:r>
          </a:p>
          <a:p>
            <a:pPr lvl="1"/>
            <a:r>
              <a:rPr lang="en-US" sz="2400" b="1" dirty="0"/>
              <a:t>Answer 1</a:t>
            </a:r>
            <a:r>
              <a:rPr lang="en-US" sz="2400" dirty="0"/>
              <a:t>: </a:t>
            </a:r>
          </a:p>
          <a:p>
            <a:pPr lvl="2"/>
            <a:r>
              <a:rPr lang="en-US" sz="2400" dirty="0"/>
              <a:t>Money transfer system.</a:t>
            </a:r>
          </a:p>
          <a:p>
            <a:pPr lvl="1"/>
            <a:r>
              <a:rPr lang="en-US" sz="2400" b="1" dirty="0"/>
              <a:t>Answer 2</a:t>
            </a:r>
            <a:r>
              <a:rPr lang="en-US" sz="2400" dirty="0"/>
              <a:t>:</a:t>
            </a:r>
          </a:p>
          <a:p>
            <a:pPr lvl="2"/>
            <a:r>
              <a:rPr lang="en-US" sz="2400" dirty="0"/>
              <a:t> Disintermediation.</a:t>
            </a:r>
          </a:p>
          <a:p>
            <a:pPr lvl="1"/>
            <a:r>
              <a:rPr lang="en-US" sz="2400" b="1" dirty="0"/>
              <a:t>Answer 3</a:t>
            </a:r>
            <a:r>
              <a:rPr lang="en-US" sz="2400" dirty="0"/>
              <a:t>:</a:t>
            </a:r>
          </a:p>
          <a:p>
            <a:pPr lvl="2"/>
            <a:r>
              <a:rPr lang="en-US" sz="2400" dirty="0"/>
              <a:t> Bitcoin.</a:t>
            </a:r>
          </a:p>
          <a:p>
            <a:pPr lvl="1"/>
            <a:r>
              <a:rPr lang="en-US" sz="2400" b="1" dirty="0"/>
              <a:t>Answer 4</a:t>
            </a:r>
            <a:r>
              <a:rPr lang="en-US" sz="2400" dirty="0"/>
              <a:t>: </a:t>
            </a:r>
          </a:p>
          <a:p>
            <a:pPr lvl="2"/>
            <a:r>
              <a:rPr lang="en-US" sz="2400" dirty="0"/>
              <a:t>Atomicity.</a:t>
            </a:r>
          </a:p>
        </p:txBody>
      </p:sp>
    </p:spTree>
    <p:extLst>
      <p:ext uri="{BB962C8B-B14F-4D97-AF65-F5344CB8AC3E}">
        <p14:creationId xmlns:p14="http://schemas.microsoft.com/office/powerpoint/2010/main" val="90365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804" y="425602"/>
            <a:ext cx="8911687" cy="1280890"/>
          </a:xfrm>
        </p:spPr>
        <p:txBody>
          <a:bodyPr/>
          <a:lstStyle/>
          <a:p>
            <a:r>
              <a:rPr lang="en-US" b="1" dirty="0" err="1"/>
              <a:t>Blockchain</a:t>
            </a:r>
            <a:r>
              <a:rPr lang="en-US" b="1" dirty="0"/>
              <a:t> and full ecosystem</a:t>
            </a:r>
            <a:br>
              <a:rPr lang="en-US" b="1" dirty="0"/>
            </a:br>
            <a:r>
              <a:rPr lang="en-US" b="1" dirty="0"/>
              <a:t>decentralization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2014331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In order to achieve complete decentralization, it is necessary that the environment around the blockchain is also decentralized</a:t>
            </a:r>
          </a:p>
          <a:p>
            <a:pPr lvl="1"/>
            <a:r>
              <a:rPr lang="en-US" sz="3600" dirty="0"/>
              <a:t>Storage</a:t>
            </a:r>
          </a:p>
          <a:p>
            <a:pPr lvl="1"/>
            <a:r>
              <a:rPr lang="en-US" sz="3600" dirty="0"/>
              <a:t>Communication</a:t>
            </a:r>
          </a:p>
          <a:p>
            <a:pPr lvl="1"/>
            <a:r>
              <a:rPr lang="en-US" sz="3600" dirty="0"/>
              <a:t>Computation</a:t>
            </a:r>
          </a:p>
        </p:txBody>
      </p:sp>
    </p:spTree>
    <p:extLst>
      <p:ext uri="{BB962C8B-B14F-4D97-AF65-F5344CB8AC3E}">
        <p14:creationId xmlns:p14="http://schemas.microsoft.com/office/powerpoint/2010/main" val="399474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829" y="319310"/>
            <a:ext cx="8911687" cy="1280890"/>
          </a:xfrm>
        </p:spPr>
        <p:txBody>
          <a:bodyPr/>
          <a:lstStyle/>
          <a:p>
            <a:r>
              <a:rPr lang="en-US" b="1" dirty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0007" y="1195633"/>
            <a:ext cx="9211986" cy="3777622"/>
          </a:xfrm>
        </p:spPr>
        <p:txBody>
          <a:bodyPr>
            <a:noAutofit/>
          </a:bodyPr>
          <a:lstStyle/>
          <a:p>
            <a:r>
              <a:rPr lang="en-US" sz="2400" dirty="0"/>
              <a:t>Data can be stored directly in a </a:t>
            </a:r>
            <a:r>
              <a:rPr lang="en-US" sz="2400" dirty="0" err="1"/>
              <a:t>blockchain</a:t>
            </a:r>
            <a:r>
              <a:rPr lang="en-US" sz="2400" dirty="0"/>
              <a:t>, and with this, it does achieve decentralization,</a:t>
            </a:r>
          </a:p>
          <a:p>
            <a:r>
              <a:rPr lang="en-US" sz="2400" dirty="0"/>
              <a:t>Major disadvantage of this approach is that </a:t>
            </a:r>
            <a:r>
              <a:rPr lang="en-US" sz="2400" dirty="0" err="1"/>
              <a:t>blockchain</a:t>
            </a:r>
            <a:r>
              <a:rPr lang="en-US" sz="2400" dirty="0"/>
              <a:t> is not suitable for storing large amounts of data by design</a:t>
            </a:r>
          </a:p>
          <a:p>
            <a:pPr lvl="1"/>
            <a:r>
              <a:rPr lang="en-US" sz="2000" dirty="0"/>
              <a:t>It can store simple transactions and some arbitrary data but is certainly not suitable for storing images or large blobs of data, as is the case in traditional database systems</a:t>
            </a:r>
          </a:p>
          <a:p>
            <a:r>
              <a:rPr lang="en-US" sz="2400" dirty="0"/>
              <a:t>Alternative is to use distributed hash tables (DHTs). </a:t>
            </a:r>
          </a:p>
          <a:p>
            <a:r>
              <a:rPr lang="en-US" sz="2400" dirty="0"/>
              <a:t>DHTs were originally used in peer-to-peer file sharing software, such as </a:t>
            </a:r>
            <a:r>
              <a:rPr lang="en-US" sz="2400" dirty="0" err="1"/>
              <a:t>BitTorrent</a:t>
            </a:r>
            <a:r>
              <a:rPr lang="en-US" sz="2400" dirty="0"/>
              <a:t>, Napster, </a:t>
            </a:r>
            <a:r>
              <a:rPr lang="en-US" sz="2400" dirty="0" err="1"/>
              <a:t>Kazaa</a:t>
            </a:r>
            <a:r>
              <a:rPr lang="en-US" sz="2400" dirty="0"/>
              <a:t>, and Gnutella. </a:t>
            </a:r>
          </a:p>
          <a:p>
            <a:r>
              <a:rPr lang="en-US" sz="2400" dirty="0" err="1"/>
              <a:t>BitTorrent</a:t>
            </a:r>
            <a:r>
              <a:rPr lang="en-US" sz="2400" dirty="0"/>
              <a:t> turns out to be the most scalable and fast network, but the issue is that there is no incentive for users to keep the files indefinitely</a:t>
            </a:r>
          </a:p>
        </p:txBody>
      </p:sp>
    </p:spTree>
    <p:extLst>
      <p:ext uri="{BB962C8B-B14F-4D97-AF65-F5344CB8AC3E}">
        <p14:creationId xmlns:p14="http://schemas.microsoft.com/office/powerpoint/2010/main" val="2943599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29" y="1520240"/>
            <a:ext cx="9595883" cy="47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19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534" y="357808"/>
            <a:ext cx="8911687" cy="923081"/>
          </a:xfrm>
        </p:spPr>
        <p:txBody>
          <a:bodyPr/>
          <a:lstStyle/>
          <a:p>
            <a:r>
              <a:rPr lang="en-US" b="1" dirty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214" y="1280889"/>
            <a:ext cx="9211007" cy="4828363"/>
          </a:xfrm>
        </p:spPr>
        <p:txBody>
          <a:bodyPr>
            <a:noAutofit/>
          </a:bodyPr>
          <a:lstStyle/>
          <a:p>
            <a:r>
              <a:rPr lang="en-US" sz="2800" dirty="0"/>
              <a:t>Users do not usually keep files </a:t>
            </a:r>
            <a:r>
              <a:rPr lang="en-US" sz="2800" dirty="0" err="1"/>
              <a:t>permanentl</a:t>
            </a:r>
            <a:endParaRPr lang="en-US" sz="2800" dirty="0"/>
          </a:p>
          <a:p>
            <a:pPr lvl="1"/>
            <a:r>
              <a:rPr lang="en-US" sz="2600" dirty="0"/>
              <a:t>If nodes leave the network that has data required by someone </a:t>
            </a:r>
            <a:r>
              <a:rPr lang="en-US" sz="2800" dirty="0"/>
              <a:t>there is no  way to retrieve it except having the required nodes rejoin the network again so that the files become available once more. </a:t>
            </a:r>
          </a:p>
          <a:p>
            <a:r>
              <a:rPr lang="en-US" sz="2800" dirty="0"/>
              <a:t>Two main requirements are </a:t>
            </a:r>
            <a:r>
              <a:rPr lang="en-US" sz="2800" b="1" dirty="0"/>
              <a:t>high availability </a:t>
            </a:r>
            <a:r>
              <a:rPr lang="en-US" sz="2800" dirty="0"/>
              <a:t>and </a:t>
            </a:r>
            <a:r>
              <a:rPr lang="en-US" sz="2800" b="1" dirty="0"/>
              <a:t>link stability</a:t>
            </a:r>
          </a:p>
          <a:p>
            <a:pPr lvl="1"/>
            <a:r>
              <a:rPr lang="en-US" sz="2800" dirty="0"/>
              <a:t>Data should be available when required and network links should also always be accessible. </a:t>
            </a:r>
          </a:p>
        </p:txBody>
      </p:sp>
    </p:spTree>
    <p:extLst>
      <p:ext uri="{BB962C8B-B14F-4D97-AF65-F5344CB8AC3E}">
        <p14:creationId xmlns:p14="http://schemas.microsoft.com/office/powerpoint/2010/main" val="2112189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107" y="94023"/>
            <a:ext cx="8911687" cy="1280890"/>
          </a:xfrm>
        </p:spPr>
        <p:txBody>
          <a:bodyPr/>
          <a:lstStyle/>
          <a:p>
            <a:r>
              <a:rPr lang="en-US" b="1" dirty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525" y="1136374"/>
            <a:ext cx="9644270" cy="5277678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Inter Planetary File System </a:t>
            </a:r>
            <a:r>
              <a:rPr lang="en-US" sz="2800" dirty="0"/>
              <a:t>(</a:t>
            </a:r>
            <a:r>
              <a:rPr lang="en-US" sz="2800" b="1" dirty="0"/>
              <a:t>IPFS</a:t>
            </a:r>
            <a:r>
              <a:rPr lang="en-US" sz="2800" dirty="0"/>
              <a:t>) by </a:t>
            </a:r>
            <a:r>
              <a:rPr lang="en-US" sz="2800" i="1" dirty="0"/>
              <a:t>Juan Benet </a:t>
            </a:r>
            <a:r>
              <a:rPr lang="en-US" sz="2800" dirty="0"/>
              <a:t>possesses both properties and the vision is to provide a decentralized World Wide Web by replacing the HTTP protocol. </a:t>
            </a:r>
          </a:p>
          <a:p>
            <a:pPr lvl="1"/>
            <a:r>
              <a:rPr lang="en-US" sz="2600" dirty="0"/>
              <a:t>IPFS uses </a:t>
            </a:r>
            <a:r>
              <a:rPr lang="en-US" sz="2600" b="1" dirty="0" err="1"/>
              <a:t>Kademlia</a:t>
            </a:r>
            <a:r>
              <a:rPr lang="en-US" sz="2600" b="1" dirty="0"/>
              <a:t> DHT </a:t>
            </a:r>
            <a:r>
              <a:rPr lang="en-US" sz="2600" dirty="0"/>
              <a:t>and </a:t>
            </a:r>
            <a:r>
              <a:rPr lang="en-US" sz="2600" b="1" dirty="0" err="1"/>
              <a:t>merkle</a:t>
            </a:r>
            <a:r>
              <a:rPr lang="en-US" sz="2600" b="1" dirty="0"/>
              <a:t> DAG </a:t>
            </a:r>
            <a:r>
              <a:rPr lang="en-US" sz="2600" dirty="0"/>
              <a:t>(Directed Acyclic Graph) to provide the storage and searching functionality, respectively</a:t>
            </a:r>
          </a:p>
          <a:p>
            <a:pPr lvl="1"/>
            <a:r>
              <a:rPr lang="en-US" sz="2600" dirty="0"/>
              <a:t>The </a:t>
            </a:r>
            <a:r>
              <a:rPr lang="en-US" sz="2600" b="1" dirty="0"/>
              <a:t>incentive mechanism </a:t>
            </a:r>
            <a:r>
              <a:rPr lang="en-US" sz="2600" dirty="0"/>
              <a:t>is based on a protocol known as </a:t>
            </a:r>
            <a:r>
              <a:rPr lang="en-US" sz="2600" b="1" dirty="0" err="1"/>
              <a:t>Filecoin</a:t>
            </a:r>
            <a:r>
              <a:rPr lang="en-US" sz="2600" dirty="0"/>
              <a:t> that pays incentives to nodes that store data using the </a:t>
            </a:r>
            <a:r>
              <a:rPr lang="en-US" sz="2600" b="1" dirty="0" err="1"/>
              <a:t>BitSwap</a:t>
            </a:r>
            <a:r>
              <a:rPr lang="en-US" sz="2600" dirty="0"/>
              <a:t> mechanism. </a:t>
            </a:r>
          </a:p>
          <a:p>
            <a:pPr lvl="1"/>
            <a:r>
              <a:rPr lang="en-US" sz="2600" dirty="0"/>
              <a:t>The </a:t>
            </a:r>
            <a:r>
              <a:rPr lang="en-US" sz="2600" dirty="0" err="1"/>
              <a:t>BitSwap</a:t>
            </a:r>
            <a:r>
              <a:rPr lang="en-US" sz="2600" dirty="0"/>
              <a:t> mechanism allows nodes to keep a simple ledger of bytes sent or bytes received under a one-to-one relationship.</a:t>
            </a:r>
          </a:p>
          <a:p>
            <a:pPr lvl="1"/>
            <a:r>
              <a:rPr lang="en-US" sz="2600" b="1" dirty="0" err="1"/>
              <a:t>Git</a:t>
            </a:r>
            <a:r>
              <a:rPr lang="en-US" sz="2600" b="1" dirty="0"/>
              <a:t>-based version control mechanism </a:t>
            </a:r>
            <a:r>
              <a:rPr lang="en-US" sz="2600" dirty="0"/>
              <a:t>is used in IPFS to provide structure and control over the versioning of data.</a:t>
            </a:r>
          </a:p>
        </p:txBody>
      </p:sp>
    </p:spTree>
    <p:extLst>
      <p:ext uri="{BB962C8B-B14F-4D97-AF65-F5344CB8AC3E}">
        <p14:creationId xmlns:p14="http://schemas.microsoft.com/office/powerpoint/2010/main" val="2980988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64327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err="1"/>
              <a:t>Ethereum</a:t>
            </a:r>
            <a:r>
              <a:rPr lang="en-US" sz="2400" dirty="0"/>
              <a:t> has its own decentralized and distributed ecosystem that uses </a:t>
            </a:r>
            <a:r>
              <a:rPr lang="en-US" sz="2400" b="1" dirty="0"/>
              <a:t>Swarm</a:t>
            </a:r>
            <a:r>
              <a:rPr lang="en-US" sz="2400" dirty="0"/>
              <a:t> for storage and the </a:t>
            </a:r>
            <a:r>
              <a:rPr lang="en-US" sz="2400" b="1" dirty="0"/>
              <a:t>whisper</a:t>
            </a:r>
            <a:r>
              <a:rPr lang="en-US" sz="2400" dirty="0"/>
              <a:t> protocol for communication. </a:t>
            </a:r>
          </a:p>
          <a:p>
            <a:r>
              <a:rPr lang="en-US" sz="2400" b="1" dirty="0" err="1"/>
              <a:t>Maidsafe</a:t>
            </a:r>
            <a:r>
              <a:rPr lang="en-US" sz="2400" dirty="0"/>
              <a:t> is aiming to provide a decentralized World Wide Web.</a:t>
            </a:r>
          </a:p>
          <a:p>
            <a:r>
              <a:rPr lang="en-US" sz="2400" b="1" dirty="0" err="1"/>
              <a:t>BigChainDB</a:t>
            </a:r>
            <a:r>
              <a:rPr lang="en-US" sz="2400" dirty="0"/>
              <a:t> is another storage layer decentralization project aimed at providing a scalable, fast, and linearly scalable decentralized database as opposed to a traditional </a:t>
            </a:r>
            <a:r>
              <a:rPr lang="en-US" sz="2400" dirty="0" err="1"/>
              <a:t>filesystem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BigChainDB</a:t>
            </a:r>
            <a:r>
              <a:rPr lang="en-US" sz="2400" dirty="0"/>
              <a:t> complements decentralized processing platforms and file systems such as </a:t>
            </a:r>
            <a:r>
              <a:rPr lang="en-US" sz="2400" dirty="0" err="1"/>
              <a:t>Ethereum</a:t>
            </a:r>
            <a:r>
              <a:rPr lang="en-US" sz="2400" dirty="0"/>
              <a:t> and IPFS.</a:t>
            </a:r>
          </a:p>
        </p:txBody>
      </p:sp>
    </p:spTree>
    <p:extLst>
      <p:ext uri="{BB962C8B-B14F-4D97-AF65-F5344CB8AC3E}">
        <p14:creationId xmlns:p14="http://schemas.microsoft.com/office/powerpoint/2010/main" val="4285619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652" y="424070"/>
            <a:ext cx="8911687" cy="5068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6652" y="1362899"/>
            <a:ext cx="9537696" cy="4481309"/>
          </a:xfrm>
        </p:spPr>
        <p:txBody>
          <a:bodyPr>
            <a:noAutofit/>
          </a:bodyPr>
          <a:lstStyle/>
          <a:p>
            <a:r>
              <a:rPr lang="en-US" sz="2800" dirty="0"/>
              <a:t>Services such as e-mail and online storage are all now based on a paradigm where the service provider is in control and users trust them to give them access to the service when required. </a:t>
            </a:r>
          </a:p>
          <a:p>
            <a:pPr lvl="1"/>
            <a:r>
              <a:rPr lang="en-US" sz="2400" dirty="0"/>
              <a:t>This model is based on the trust of the central authority (the service provider) </a:t>
            </a:r>
          </a:p>
          <a:p>
            <a:pPr lvl="1"/>
            <a:r>
              <a:rPr lang="en-US" sz="2400" dirty="0"/>
              <a:t>Users are not in control of their data; even passwords are stored on trusted third-party systems. </a:t>
            </a:r>
          </a:p>
          <a:p>
            <a:pPr lvl="1"/>
            <a:r>
              <a:rPr lang="en-US" sz="2400" dirty="0"/>
              <a:t>Access to user data is guaranteed and is not dependent on a single third party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27914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2E0D-A71E-45DB-94ED-A26CC851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559" y="60140"/>
            <a:ext cx="8911687" cy="886638"/>
          </a:xfrm>
        </p:spPr>
        <p:txBody>
          <a:bodyPr/>
          <a:lstStyle/>
          <a:p>
            <a:r>
              <a:rPr lang="en-US" b="1" dirty="0"/>
              <a:t>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1CC7-5A3D-474E-AA5D-EEAF8CF2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578" y="1152938"/>
            <a:ext cx="9034668" cy="4797287"/>
          </a:xfrm>
        </p:spPr>
        <p:txBody>
          <a:bodyPr>
            <a:normAutofit/>
          </a:bodyPr>
          <a:lstStyle/>
          <a:p>
            <a:r>
              <a:rPr lang="en-US" sz="2400" dirty="0"/>
              <a:t>Access to the Internet is based on Internet service providers (ISPs) that act as a central hub for Internet users. </a:t>
            </a:r>
          </a:p>
          <a:p>
            <a:pPr lvl="1"/>
            <a:r>
              <a:rPr lang="en-US" sz="2200" dirty="0"/>
              <a:t>If the ISP is shut down for any other reasons, then no communication is possible </a:t>
            </a:r>
          </a:p>
          <a:p>
            <a:r>
              <a:rPr lang="en-US" sz="2400" dirty="0"/>
              <a:t>An alternative is to use mesh networks</a:t>
            </a:r>
          </a:p>
          <a:p>
            <a:pPr lvl="1"/>
            <a:r>
              <a:rPr lang="en-US" sz="2200" dirty="0"/>
              <a:t>Limited in functionality as compared to the Internet</a:t>
            </a:r>
          </a:p>
          <a:p>
            <a:pPr lvl="1"/>
            <a:r>
              <a:rPr lang="en-US" sz="2400" dirty="0"/>
              <a:t>Provide a decentralized alternative where nodes can talk directly to each other without a central hub such as an ISP.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692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3659-50A8-42D8-B97E-D2EB5B44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Decentralization using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34337-1CE2-42BB-B93F-D35FB2EAD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890" y="1540188"/>
            <a:ext cx="9352721" cy="4251011"/>
          </a:xfrm>
        </p:spPr>
        <p:txBody>
          <a:bodyPr>
            <a:normAutofit/>
          </a:bodyPr>
          <a:lstStyle/>
          <a:p>
            <a:r>
              <a:rPr lang="en-US" sz="2400" dirty="0"/>
              <a:t>Decentralization is applied in varying degrees from semi-decentralized to fully decentralized depending on the requirements and circumstances.</a:t>
            </a:r>
          </a:p>
          <a:p>
            <a:r>
              <a:rPr lang="en-US" sz="2400" dirty="0"/>
              <a:t>Example</a:t>
            </a:r>
          </a:p>
          <a:p>
            <a:pPr lvl="1"/>
            <a:r>
              <a:rPr lang="en-US" sz="2000" dirty="0"/>
              <a:t>Information and communication technology (ICT) has conventionally been based on a centralized paradigm</a:t>
            </a:r>
          </a:p>
          <a:p>
            <a:r>
              <a:rPr lang="en-US" sz="2400" dirty="0"/>
              <a:t>With bitcoin and the advent of the blockchain technology, this model has changed and now the technology that allows anyone to start a decentralized system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4887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5115" y="190974"/>
            <a:ext cx="8911687" cy="1699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16" y="1058780"/>
            <a:ext cx="10084886" cy="560824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Original vision of the Internet was to build a decentralized network; </a:t>
            </a:r>
          </a:p>
          <a:p>
            <a:r>
              <a:rPr lang="en-US" sz="2400" dirty="0"/>
              <a:t>Over the years, with the advent of large-scale service providers such as Google, Amazon, and eBay, the control is shifting toward the big players.</a:t>
            </a:r>
          </a:p>
          <a:p>
            <a:r>
              <a:rPr lang="en-US" sz="2400" dirty="0"/>
              <a:t> For example, email is a decentralized system at its core; anyone can run an e-mail server with minimal effort and can start sending and receiving e-mails, </a:t>
            </a:r>
          </a:p>
          <a:p>
            <a:pPr lvl="1"/>
            <a:r>
              <a:rPr lang="en-US" sz="2400" dirty="0"/>
              <a:t>But there is a better alternative available that is already providing a managed service for end users, </a:t>
            </a:r>
          </a:p>
          <a:p>
            <a:r>
              <a:rPr lang="en-US" sz="2400" dirty="0"/>
              <a:t>There is a natural inclination toward selecting a centralized service as it is more convenient and free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Blockchain</a:t>
            </a:r>
            <a:r>
              <a:rPr lang="en-US" sz="2400" dirty="0"/>
              <a:t> has once again given this vision of decentralization to the world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9685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343" y="306333"/>
            <a:ext cx="8911687" cy="1280890"/>
          </a:xfrm>
        </p:spPr>
        <p:txBody>
          <a:bodyPr/>
          <a:lstStyle/>
          <a:p>
            <a:r>
              <a:rPr lang="en-US" dirty="0"/>
              <a:t>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864" y="1417982"/>
            <a:ext cx="8911687" cy="4214191"/>
          </a:xfrm>
        </p:spPr>
        <p:txBody>
          <a:bodyPr>
            <a:normAutofit/>
          </a:bodyPr>
          <a:lstStyle/>
          <a:p>
            <a:r>
              <a:rPr lang="en-US" sz="2800" dirty="0"/>
              <a:t>Decentralization of computing or processing is achieved by a </a:t>
            </a:r>
            <a:r>
              <a:rPr lang="en-US" sz="2800" dirty="0" err="1"/>
              <a:t>blockchain</a:t>
            </a:r>
            <a:r>
              <a:rPr lang="en-US" sz="2800" dirty="0"/>
              <a:t> technology such as </a:t>
            </a:r>
            <a:r>
              <a:rPr lang="en-US" sz="2800" dirty="0" err="1"/>
              <a:t>Ethereum</a:t>
            </a:r>
            <a:endParaRPr lang="en-US" sz="2800" dirty="0"/>
          </a:p>
          <a:p>
            <a:pPr lvl="1"/>
            <a:r>
              <a:rPr lang="en-US" sz="2800" dirty="0"/>
              <a:t>where smart contracts with embedded business logic can run on the network.</a:t>
            </a:r>
          </a:p>
          <a:p>
            <a:r>
              <a:rPr lang="en-US" sz="2800" dirty="0"/>
              <a:t>Other </a:t>
            </a:r>
            <a:r>
              <a:rPr lang="en-US" sz="2800" dirty="0" err="1"/>
              <a:t>blockchain</a:t>
            </a:r>
            <a:r>
              <a:rPr lang="en-US" sz="2800" dirty="0"/>
              <a:t> technologies also provide similar processing layer platforms where business logic can run over the network in a decentralized manner.</a:t>
            </a:r>
          </a:p>
        </p:txBody>
      </p:sp>
    </p:spTree>
    <p:extLst>
      <p:ext uri="{BB962C8B-B14F-4D97-AF65-F5344CB8AC3E}">
        <p14:creationId xmlns:p14="http://schemas.microsoft.com/office/powerpoint/2010/main" val="1883945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77169"/>
            <a:ext cx="7818104" cy="55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28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873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On the bottom  layer, Internet or </a:t>
            </a:r>
            <a:r>
              <a:rPr lang="en-US" sz="2400" dirty="0" err="1"/>
              <a:t>Meshnets</a:t>
            </a:r>
            <a:r>
              <a:rPr lang="en-US" sz="2400" dirty="0"/>
              <a:t> provides a decentralized communication layer</a:t>
            </a:r>
          </a:p>
          <a:p>
            <a:r>
              <a:rPr lang="en-US" sz="2400" dirty="0"/>
              <a:t>Storage layer uses technologies such as IPFS and </a:t>
            </a:r>
            <a:r>
              <a:rPr lang="en-US" sz="2400" dirty="0" err="1"/>
              <a:t>BigChainDB</a:t>
            </a:r>
            <a:r>
              <a:rPr lang="en-US" sz="2400" dirty="0"/>
              <a:t> to enable decentralization</a:t>
            </a:r>
          </a:p>
          <a:p>
            <a:r>
              <a:rPr lang="en-US" sz="2400" dirty="0" err="1"/>
              <a:t>Blockchain</a:t>
            </a:r>
            <a:r>
              <a:rPr lang="en-US" sz="2400" dirty="0"/>
              <a:t> that serves as a decentralized processing layer.</a:t>
            </a:r>
          </a:p>
        </p:txBody>
      </p:sp>
    </p:spTree>
    <p:extLst>
      <p:ext uri="{BB962C8B-B14F-4D97-AF65-F5344CB8AC3E}">
        <p14:creationId xmlns:p14="http://schemas.microsoft.com/office/powerpoint/2010/main" val="445792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697" y="225975"/>
            <a:ext cx="8911687" cy="5384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Smart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2" y="1501039"/>
            <a:ext cx="6025336" cy="4894906"/>
          </a:xfrm>
        </p:spPr>
        <p:txBody>
          <a:bodyPr>
            <a:noAutofit/>
          </a:bodyPr>
          <a:lstStyle/>
          <a:p>
            <a:r>
              <a:rPr lang="en-US" sz="2400" dirty="0"/>
              <a:t>A smart contract can be thought of as a small decentralized program. </a:t>
            </a:r>
          </a:p>
          <a:p>
            <a:r>
              <a:rPr lang="en-US" sz="2400" dirty="0"/>
              <a:t>Smart contracts do not necessarily need a </a:t>
            </a:r>
            <a:r>
              <a:rPr lang="en-US" sz="2400" dirty="0" err="1"/>
              <a:t>blockchain</a:t>
            </a:r>
            <a:r>
              <a:rPr lang="en-US" sz="2400" dirty="0"/>
              <a:t> to run; </a:t>
            </a:r>
          </a:p>
          <a:p>
            <a:pPr lvl="1"/>
            <a:r>
              <a:rPr lang="en-US" sz="2400" dirty="0"/>
              <a:t>However, due to the </a:t>
            </a:r>
            <a:r>
              <a:rPr lang="en-US" sz="2400" b="1" dirty="0"/>
              <a:t>security benefits </a:t>
            </a:r>
            <a:r>
              <a:rPr lang="en-US" sz="2400" dirty="0"/>
              <a:t>that the blockchain technology provides, it is now becoming almost a standard to use blockchain as a decentralized execution platform for smart contracts.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F1D14-53B6-46F7-9933-AE763D48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840" y="764459"/>
            <a:ext cx="4301005" cy="45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29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EE8E-5585-4E68-A280-CE9422C8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551" y="306333"/>
            <a:ext cx="8911687" cy="1280890"/>
          </a:xfrm>
        </p:spPr>
        <p:txBody>
          <a:bodyPr/>
          <a:lstStyle/>
          <a:p>
            <a:r>
              <a:rPr lang="en-US" b="1" dirty="0"/>
              <a:t>Smart contract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1E47-371A-44CC-AD8D-657844AD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751" y="1364974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A smart contract usually contains some business logic and a limited amount of data. </a:t>
            </a:r>
          </a:p>
          <a:p>
            <a:r>
              <a:rPr lang="en-US" sz="2800" dirty="0"/>
              <a:t>Actors or participants in the blockchain use these smart contracts or they run autonomously on behalf of the network participants.</a:t>
            </a:r>
          </a:p>
          <a:p>
            <a:r>
              <a:rPr lang="en-US" sz="2800" dirty="0"/>
              <a:t>Small programs reside on the blockchain and execute business logic if some specific criteria are met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9630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6618-C66D-45A0-8DA5-5D7FF040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C702-BC89-4BDD-BF31-8EEEFFFB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7956A-C6C8-4BC6-AA07-AD6794973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95" y="176509"/>
            <a:ext cx="8911687" cy="650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04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Decentralized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0342" y="19050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Decentralized organization </a:t>
            </a:r>
            <a:r>
              <a:rPr lang="en-US" sz="2800" dirty="0"/>
              <a:t>(</a:t>
            </a:r>
            <a:r>
              <a:rPr lang="en-US" sz="2800" b="1" dirty="0"/>
              <a:t>DOs</a:t>
            </a:r>
            <a:r>
              <a:rPr lang="en-US" sz="2800" dirty="0"/>
              <a:t>)</a:t>
            </a:r>
          </a:p>
          <a:p>
            <a:pPr lvl="1"/>
            <a:r>
              <a:rPr lang="en-US" sz="2600" dirty="0"/>
              <a:t>Software programs that run on a blockchain </a:t>
            </a:r>
          </a:p>
          <a:p>
            <a:pPr lvl="1"/>
            <a:r>
              <a:rPr lang="en-US" sz="2600" dirty="0"/>
              <a:t>Based on the idea of real human organizations with people and protocols. </a:t>
            </a:r>
          </a:p>
          <a:p>
            <a:r>
              <a:rPr lang="en-US" sz="2800" dirty="0"/>
              <a:t>DO, in the form of a smart contract or a set of smart contracts, is added to the blockchain,</a:t>
            </a:r>
          </a:p>
          <a:p>
            <a:pPr lvl="1"/>
            <a:r>
              <a:rPr lang="en-US" sz="2600" dirty="0"/>
              <a:t>It becomes decentralized and parties interact with each other based on the code defined within the DO software.</a:t>
            </a:r>
          </a:p>
        </p:txBody>
      </p:sp>
    </p:spTree>
    <p:extLst>
      <p:ext uri="{BB962C8B-B14F-4D97-AF65-F5344CB8AC3E}">
        <p14:creationId xmlns:p14="http://schemas.microsoft.com/office/powerpoint/2010/main" val="910917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617" y="153847"/>
            <a:ext cx="9505995" cy="773616"/>
          </a:xfrm>
        </p:spPr>
        <p:txBody>
          <a:bodyPr/>
          <a:lstStyle/>
          <a:p>
            <a:r>
              <a:rPr lang="en-US" b="1" dirty="0"/>
              <a:t>Decentralized autonomous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059" y="1261418"/>
            <a:ext cx="9398727" cy="4794826"/>
          </a:xfrm>
        </p:spPr>
        <p:txBody>
          <a:bodyPr>
            <a:noAutofit/>
          </a:bodyPr>
          <a:lstStyle/>
          <a:p>
            <a:r>
              <a:rPr lang="en-US" sz="2400" dirty="0"/>
              <a:t>Just like DOs, a </a:t>
            </a:r>
            <a:r>
              <a:rPr lang="en-US" sz="2400" b="1" dirty="0"/>
              <a:t>Decentralized autonomous organization </a:t>
            </a:r>
            <a:r>
              <a:rPr lang="en-US" sz="2400" dirty="0"/>
              <a:t>(</a:t>
            </a:r>
            <a:r>
              <a:rPr lang="en-US" sz="2400" b="1" dirty="0"/>
              <a:t>DAO</a:t>
            </a:r>
            <a:r>
              <a:rPr lang="en-US" sz="2400" dirty="0"/>
              <a:t>) is also a computer program than runs on top of a blockchain and embedded within it are governance and business logic rules.</a:t>
            </a:r>
          </a:p>
          <a:p>
            <a:r>
              <a:rPr lang="en-US" sz="2400" dirty="0"/>
              <a:t> DAO and DO are basically the same thing, but the main difference is </a:t>
            </a:r>
          </a:p>
          <a:p>
            <a:pPr lvl="1"/>
            <a:r>
              <a:rPr lang="en-US" sz="2400" dirty="0"/>
              <a:t>DAOs are </a:t>
            </a:r>
            <a:r>
              <a:rPr lang="en-US" sz="2400" b="1" dirty="0"/>
              <a:t>autonomous</a:t>
            </a:r>
            <a:r>
              <a:rPr lang="en-US" sz="2400" dirty="0"/>
              <a:t>, which means that they are fully automated and contain artificially intelligent logic</a:t>
            </a:r>
          </a:p>
          <a:p>
            <a:pPr lvl="1"/>
            <a:r>
              <a:rPr lang="en-US" sz="2400" dirty="0"/>
              <a:t>DOs lack this feature and rely on human input in order to execute business logic.</a:t>
            </a:r>
          </a:p>
        </p:txBody>
      </p:sp>
    </p:spTree>
    <p:extLst>
      <p:ext uri="{BB962C8B-B14F-4D97-AF65-F5344CB8AC3E}">
        <p14:creationId xmlns:p14="http://schemas.microsoft.com/office/powerpoint/2010/main" val="452548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1CE2-2AF1-443B-8D54-79C002BD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13" y="306333"/>
            <a:ext cx="9901099" cy="1280890"/>
          </a:xfrm>
        </p:spPr>
        <p:txBody>
          <a:bodyPr/>
          <a:lstStyle/>
          <a:p>
            <a:r>
              <a:rPr lang="en-US" b="1" dirty="0"/>
              <a:t>Decentralized autonomous organizations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399C4-4445-4FF6-B8C3-B674D032F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513" y="1364973"/>
            <a:ext cx="9422296" cy="4784035"/>
          </a:xfrm>
        </p:spPr>
        <p:txBody>
          <a:bodyPr>
            <a:normAutofit/>
          </a:bodyPr>
          <a:lstStyle/>
          <a:p>
            <a:r>
              <a:rPr lang="en-US" sz="2400" dirty="0"/>
              <a:t>Ethereum blockchain led the way with the introduction of DAOs for the first time. </a:t>
            </a:r>
          </a:p>
          <a:p>
            <a:r>
              <a:rPr lang="en-US" sz="2400" dirty="0"/>
              <a:t>In DAO, the code is considered the </a:t>
            </a:r>
            <a:r>
              <a:rPr lang="en-US" sz="2400" b="1" dirty="0"/>
              <a:t>governing entity </a:t>
            </a:r>
            <a:r>
              <a:rPr lang="en-US" sz="2400" dirty="0"/>
              <a:t>rather than humans or paper contracts. </a:t>
            </a:r>
          </a:p>
          <a:p>
            <a:r>
              <a:rPr lang="en-US" sz="2400" b="1" i="1" dirty="0"/>
              <a:t>Curator</a:t>
            </a:r>
            <a:r>
              <a:rPr lang="en-US" sz="2400" b="1" dirty="0"/>
              <a:t>,</a:t>
            </a:r>
            <a:r>
              <a:rPr lang="en-US" sz="2400" dirty="0"/>
              <a:t>, is a human entity that participates as someone who maintains this code and acts as a proposal evaluator for the community</a:t>
            </a:r>
          </a:p>
          <a:p>
            <a:r>
              <a:rPr lang="en-US" sz="2400" dirty="0"/>
              <a:t>DAOs are capable of hiring external </a:t>
            </a:r>
            <a:r>
              <a:rPr lang="en-US" sz="2400" i="1" dirty="0"/>
              <a:t>Contractors </a:t>
            </a:r>
            <a:r>
              <a:rPr lang="en-US" sz="2400" dirty="0"/>
              <a:t>if enough input is received from the token holders (participants).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369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utoShape 2" descr="Image result for Different types of network/system blockcha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85" y="160338"/>
            <a:ext cx="10029371" cy="662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85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D1CF-36B6-477C-AC5C-38FF1C04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84BBC-2588-4DB1-81A0-F2D717D56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B5EC7-B0A9-4A4F-8339-6323395C6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797" y="946778"/>
            <a:ext cx="9758528" cy="51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12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606" y="271413"/>
            <a:ext cx="9924006" cy="825867"/>
          </a:xfrm>
        </p:spPr>
        <p:txBody>
          <a:bodyPr/>
          <a:lstStyle/>
          <a:p>
            <a:r>
              <a:rPr lang="en-US" b="1" dirty="0"/>
              <a:t>Decentralized autonomous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376" y="1097280"/>
            <a:ext cx="10401085" cy="5253162"/>
          </a:xfrm>
        </p:spPr>
        <p:txBody>
          <a:bodyPr>
            <a:noAutofit/>
          </a:bodyPr>
          <a:lstStyle/>
          <a:p>
            <a:r>
              <a:rPr lang="en-US" sz="2400" dirty="0"/>
              <a:t>The most famous DAO project is </a:t>
            </a:r>
            <a:r>
              <a:rPr lang="en-US" sz="2400" i="1" dirty="0"/>
              <a:t>The DAO </a:t>
            </a:r>
            <a:r>
              <a:rPr lang="en-US" sz="2400" dirty="0"/>
              <a:t>(h t </a:t>
            </a:r>
            <a:r>
              <a:rPr lang="en-US" sz="2400" dirty="0" err="1"/>
              <a:t>t</a:t>
            </a:r>
            <a:r>
              <a:rPr lang="en-US" sz="2400" dirty="0"/>
              <a:t> p s ://d a o h u b . o r g ) as it raised 168 million US dollars in its crowd-funding phase. </a:t>
            </a:r>
          </a:p>
          <a:p>
            <a:pPr lvl="1"/>
            <a:r>
              <a:rPr lang="en-US" sz="2400" dirty="0"/>
              <a:t>Venture capital fund which was aimed at providing a decentralized business model with no single entity as an owner. </a:t>
            </a:r>
          </a:p>
          <a:p>
            <a:pPr lvl="1"/>
            <a:r>
              <a:rPr lang="en-US" sz="2400" dirty="0"/>
              <a:t>Hacked due to a bug in the DAO code and millions of dollars' worth of </a:t>
            </a:r>
            <a:r>
              <a:rPr lang="en-US" sz="2400" b="1" dirty="0"/>
              <a:t>Ether currency </a:t>
            </a:r>
            <a:r>
              <a:rPr lang="en-US" sz="2400" dirty="0"/>
              <a:t>(</a:t>
            </a:r>
            <a:r>
              <a:rPr lang="en-US" sz="2400" b="1" dirty="0"/>
              <a:t>ETH</a:t>
            </a:r>
            <a:r>
              <a:rPr lang="en-US" sz="2400" dirty="0"/>
              <a:t>) were siphoned out of the DAO into a child DAO created by the hackers. </a:t>
            </a:r>
          </a:p>
          <a:p>
            <a:pPr lvl="1"/>
            <a:r>
              <a:rPr lang="en-US" sz="2400" dirty="0"/>
              <a:t>It required </a:t>
            </a:r>
            <a:r>
              <a:rPr lang="en-US" sz="2400" b="1" dirty="0"/>
              <a:t>a hard fork </a:t>
            </a:r>
            <a:r>
              <a:rPr lang="en-US" sz="2400" dirty="0"/>
              <a:t>on the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err="1"/>
              <a:t>blockchain</a:t>
            </a:r>
            <a:r>
              <a:rPr lang="en-US" sz="2400" dirty="0"/>
              <a:t> to reverse the impact of the hack and initiate the recovery of the funds. </a:t>
            </a:r>
          </a:p>
          <a:p>
            <a:r>
              <a:rPr lang="en-US" sz="2400" b="1" dirty="0"/>
              <a:t>hard fork</a:t>
            </a:r>
            <a:r>
              <a:rPr lang="en-US" sz="2400" dirty="0"/>
              <a:t>: is a radical change to the protocol that makes previously invalid blocks/transactions valid (or vice-versa).</a:t>
            </a:r>
          </a:p>
          <a:p>
            <a:pPr lvl="1"/>
            <a:r>
              <a:rPr lang="en-US" sz="2400" dirty="0"/>
              <a:t> A </a:t>
            </a:r>
            <a:r>
              <a:rPr lang="en-US" sz="2400" b="1" dirty="0"/>
              <a:t>hard fork</a:t>
            </a:r>
            <a:r>
              <a:rPr lang="en-US" sz="2400" dirty="0"/>
              <a:t> requires all nodes or users to upgrade to the latest version</a:t>
            </a:r>
          </a:p>
        </p:txBody>
      </p:sp>
    </p:spTree>
    <p:extLst>
      <p:ext uri="{BB962C8B-B14F-4D97-AF65-F5344CB8AC3E}">
        <p14:creationId xmlns:p14="http://schemas.microsoft.com/office/powerpoint/2010/main" val="4286971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A415-C6C5-4851-B37A-DD7DD38F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90" y="306333"/>
            <a:ext cx="10182171" cy="1280890"/>
          </a:xfrm>
        </p:spPr>
        <p:txBody>
          <a:bodyPr/>
          <a:lstStyle/>
          <a:p>
            <a:r>
              <a:rPr lang="en-US" b="1" dirty="0"/>
              <a:t>Decentralized autonomous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290" y="139147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DAOs </a:t>
            </a:r>
            <a:r>
              <a:rPr lang="en-US" sz="2400" b="1" dirty="0"/>
              <a:t>do not have any legal status </a:t>
            </a:r>
            <a:r>
              <a:rPr lang="en-US" sz="2400" dirty="0"/>
              <a:t>even though they may contain some intelligent code that enforces some protocols and conditions,</a:t>
            </a:r>
          </a:p>
          <a:p>
            <a:pPr lvl="1"/>
            <a:r>
              <a:rPr lang="en-US" sz="2400" dirty="0"/>
              <a:t> But these rules have no value in the current real-world legal system</a:t>
            </a:r>
          </a:p>
          <a:p>
            <a:r>
              <a:rPr lang="en-US" sz="2400" dirty="0"/>
              <a:t>An </a:t>
            </a:r>
            <a:r>
              <a:rPr lang="en-US" sz="2400" b="1" dirty="0"/>
              <a:t>Autonomous Agent </a:t>
            </a:r>
            <a:r>
              <a:rPr lang="en-US" sz="2400" dirty="0"/>
              <a:t>(</a:t>
            </a:r>
            <a:r>
              <a:rPr lang="en-US" sz="2400" b="1" dirty="0"/>
              <a:t>AA</a:t>
            </a:r>
            <a:r>
              <a:rPr lang="en-US" sz="2400" dirty="0"/>
              <a:t>) is a piece of code  that runs without human intervention.</a:t>
            </a:r>
          </a:p>
          <a:p>
            <a:r>
              <a:rPr lang="en-US" sz="2400" dirty="0"/>
              <a:t> The fact that DAOs are purely decentralized entities makes it possible to run them in any physical jurisdiction. </a:t>
            </a:r>
          </a:p>
          <a:p>
            <a:pPr lvl="1"/>
            <a:r>
              <a:rPr lang="en-US" sz="2400" dirty="0"/>
              <a:t>Issue is how a current legal system would work with such a varied mix of different jurisdictions and geographies.</a:t>
            </a:r>
          </a:p>
        </p:txBody>
      </p:sp>
    </p:spTree>
    <p:extLst>
      <p:ext uri="{BB962C8B-B14F-4D97-AF65-F5344CB8AC3E}">
        <p14:creationId xmlns:p14="http://schemas.microsoft.com/office/powerpoint/2010/main" val="2731157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338" cy="1280890"/>
          </a:xfrm>
        </p:spPr>
        <p:txBody>
          <a:bodyPr/>
          <a:lstStyle/>
          <a:p>
            <a:r>
              <a:rPr lang="en-US" b="1" dirty="0"/>
              <a:t>Decentralized autonomous corporations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638" y="172278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DAOs</a:t>
            </a:r>
            <a:r>
              <a:rPr lang="en-US" sz="2400" dirty="0"/>
              <a:t> and </a:t>
            </a:r>
            <a:r>
              <a:rPr lang="en-US" sz="2400" b="1" dirty="0"/>
              <a:t>Decentralized autonomous corporations </a:t>
            </a:r>
            <a:r>
              <a:rPr lang="en-US" sz="2400" dirty="0"/>
              <a:t>(</a:t>
            </a:r>
            <a:r>
              <a:rPr lang="en-US" sz="2400" b="1" dirty="0"/>
              <a:t>DACs</a:t>
            </a:r>
            <a:r>
              <a:rPr lang="en-US" sz="2400" dirty="0"/>
              <a:t>) are a similar concept but are considered a smaller subset of DAOs. </a:t>
            </a:r>
          </a:p>
          <a:p>
            <a:r>
              <a:rPr lang="en-US" sz="2400" dirty="0"/>
              <a:t>General difference is </a:t>
            </a:r>
          </a:p>
          <a:p>
            <a:pPr lvl="1"/>
            <a:r>
              <a:rPr lang="en-US" sz="2400" dirty="0"/>
              <a:t>DAOs are usually considered to be nonprofit, </a:t>
            </a:r>
          </a:p>
          <a:p>
            <a:pPr lvl="1"/>
            <a:r>
              <a:rPr lang="en-US" sz="2400" dirty="0"/>
              <a:t>DACs can make money via shares offered to the participants and by paying dividends. </a:t>
            </a:r>
          </a:p>
          <a:p>
            <a:r>
              <a:rPr lang="en-US" sz="2400" dirty="0"/>
              <a:t>These corporations can run a business automatically without human intervention based on the logic programmed within them.</a:t>
            </a:r>
          </a:p>
        </p:txBody>
      </p:sp>
    </p:spTree>
    <p:extLst>
      <p:ext uri="{BB962C8B-B14F-4D97-AF65-F5344CB8AC3E}">
        <p14:creationId xmlns:p14="http://schemas.microsoft.com/office/powerpoint/2010/main" val="630825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102" y="0"/>
            <a:ext cx="8911687" cy="856347"/>
          </a:xfrm>
        </p:spPr>
        <p:txBody>
          <a:bodyPr/>
          <a:lstStyle/>
          <a:p>
            <a:r>
              <a:rPr lang="en-US" b="1" dirty="0"/>
              <a:t>Decentralized autonomous societies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816" y="722812"/>
            <a:ext cx="9976258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Decentralized autonomous societies </a:t>
            </a:r>
            <a:r>
              <a:rPr lang="en-US" sz="2400" dirty="0"/>
              <a:t>(</a:t>
            </a:r>
            <a:r>
              <a:rPr lang="en-US" sz="2400" b="1" dirty="0"/>
              <a:t>DASs</a:t>
            </a:r>
            <a:r>
              <a:rPr lang="en-US" sz="2400" dirty="0"/>
              <a:t>) are a concept whereby entire societies can function on a </a:t>
            </a:r>
            <a:r>
              <a:rPr lang="en-US" sz="2400" dirty="0" err="1"/>
              <a:t>blockchain</a:t>
            </a:r>
            <a:r>
              <a:rPr lang="en-US" sz="2400" dirty="0"/>
              <a:t> with the help of </a:t>
            </a:r>
          </a:p>
          <a:p>
            <a:pPr lvl="1"/>
            <a:r>
              <a:rPr lang="en-US" sz="2400" dirty="0"/>
              <a:t>multiple complex smart contracts</a:t>
            </a:r>
          </a:p>
          <a:p>
            <a:pPr lvl="1"/>
            <a:r>
              <a:rPr lang="en-US" sz="2400" dirty="0"/>
              <a:t>combination of DAOs and </a:t>
            </a:r>
            <a:r>
              <a:rPr lang="en-US" sz="2400" b="1" dirty="0"/>
              <a:t>Decentralized applications </a:t>
            </a:r>
            <a:r>
              <a:rPr lang="en-US" sz="2400" dirty="0"/>
              <a:t>(</a:t>
            </a:r>
            <a:r>
              <a:rPr lang="en-US" sz="2400" b="1" dirty="0"/>
              <a:t>DAPPs</a:t>
            </a:r>
            <a:r>
              <a:rPr lang="en-US" sz="2400" dirty="0"/>
              <a:t>) </a:t>
            </a:r>
          </a:p>
          <a:p>
            <a:r>
              <a:rPr lang="en-US" sz="2400" dirty="0"/>
              <a:t>Many services that a government offers can be delivered via </a:t>
            </a:r>
            <a:r>
              <a:rPr lang="en-US" sz="2400" dirty="0" err="1"/>
              <a:t>blockchain</a:t>
            </a:r>
            <a:r>
              <a:rPr lang="en-US" sz="2400" dirty="0"/>
              <a:t>,</a:t>
            </a:r>
          </a:p>
          <a:p>
            <a:pPr lvl="1"/>
            <a:r>
              <a:rPr lang="en-US" sz="2400" dirty="0"/>
              <a:t>Government Identity Card systems, passport issuance, ,records of deeds, marriages, and births. </a:t>
            </a:r>
          </a:p>
          <a:p>
            <a:r>
              <a:rPr lang="en-US" sz="2400" dirty="0"/>
              <a:t> if a government is corrupt and central systems do not provide the satisfactory levels of trust that a society needs</a:t>
            </a:r>
          </a:p>
          <a:p>
            <a:pPr lvl="1"/>
            <a:r>
              <a:rPr lang="en-US" sz="2400" dirty="0"/>
              <a:t>Society can start its own virtual  blockchain that is driven by decentralized consensus and is transparent. </a:t>
            </a:r>
          </a:p>
        </p:txBody>
      </p:sp>
    </p:spTree>
    <p:extLst>
      <p:ext uri="{BB962C8B-B14F-4D97-AF65-F5344CB8AC3E}">
        <p14:creationId xmlns:p14="http://schemas.microsoft.com/office/powerpoint/2010/main" val="661793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Decentralized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11" y="1605405"/>
            <a:ext cx="9257801" cy="4213051"/>
          </a:xfrm>
        </p:spPr>
        <p:txBody>
          <a:bodyPr>
            <a:normAutofit/>
          </a:bodyPr>
          <a:lstStyle/>
          <a:p>
            <a:r>
              <a:rPr lang="en-US" sz="2400" dirty="0"/>
              <a:t>All DAOs, DACs, and DOs are basically decentralized applications that run on top of a </a:t>
            </a:r>
            <a:r>
              <a:rPr lang="en-US" sz="2400" dirty="0" err="1"/>
              <a:t>blockchain</a:t>
            </a:r>
            <a:r>
              <a:rPr lang="en-US" sz="2400" dirty="0"/>
              <a:t> in a peer-to-peer network. </a:t>
            </a:r>
          </a:p>
          <a:p>
            <a:r>
              <a:rPr lang="en-US" sz="2400" dirty="0"/>
              <a:t>Decentralized applications or DAPPs are software programs that can </a:t>
            </a:r>
          </a:p>
          <a:p>
            <a:pPr lvl="1"/>
            <a:r>
              <a:rPr lang="en-US" sz="2400" dirty="0"/>
              <a:t>Run on their own </a:t>
            </a:r>
            <a:r>
              <a:rPr lang="en-US" sz="2400" dirty="0" err="1"/>
              <a:t>blockchain</a:t>
            </a:r>
            <a:endParaRPr lang="en-US" sz="2400" dirty="0"/>
          </a:p>
          <a:p>
            <a:pPr lvl="1"/>
            <a:r>
              <a:rPr lang="en-US" sz="2400" dirty="0"/>
              <a:t>Use another already existing established </a:t>
            </a:r>
            <a:r>
              <a:rPr lang="en-US" sz="2400" dirty="0" err="1"/>
              <a:t>blockchain</a:t>
            </a:r>
            <a:r>
              <a:rPr lang="en-US" sz="2400" dirty="0"/>
              <a:t>,</a:t>
            </a:r>
          </a:p>
          <a:p>
            <a:pPr lvl="1"/>
            <a:r>
              <a:rPr lang="en-US" sz="2400" dirty="0"/>
              <a:t> Use only protocols of an existing </a:t>
            </a:r>
            <a:r>
              <a:rPr lang="en-US" sz="2400" dirty="0" err="1"/>
              <a:t>blockchain</a:t>
            </a:r>
            <a:r>
              <a:rPr lang="en-US" sz="2400" dirty="0"/>
              <a:t> solution.</a:t>
            </a:r>
          </a:p>
          <a:p>
            <a:r>
              <a:rPr lang="en-US" sz="2400" dirty="0"/>
              <a:t> These are called Type I, Type II, and Type III DAPPs.</a:t>
            </a:r>
          </a:p>
        </p:txBody>
      </p:sp>
    </p:spTree>
    <p:extLst>
      <p:ext uri="{BB962C8B-B14F-4D97-AF65-F5344CB8AC3E}">
        <p14:creationId xmlns:p14="http://schemas.microsoft.com/office/powerpoint/2010/main" val="201346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98" y="0"/>
            <a:ext cx="10106886" cy="669113"/>
          </a:xfrm>
        </p:spPr>
        <p:txBody>
          <a:bodyPr/>
          <a:lstStyle/>
          <a:p>
            <a:r>
              <a:rPr lang="en-US" b="1" dirty="0"/>
              <a:t>Requirements of a decentralized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750" y="995903"/>
            <a:ext cx="9780314" cy="4866193"/>
          </a:xfrm>
        </p:spPr>
        <p:txBody>
          <a:bodyPr>
            <a:noAutofit/>
          </a:bodyPr>
          <a:lstStyle/>
          <a:p>
            <a:r>
              <a:rPr lang="en-US" sz="2400" dirty="0"/>
              <a:t>The DAPP should be </a:t>
            </a:r>
            <a:r>
              <a:rPr lang="en-US" sz="2400" b="1" dirty="0"/>
              <a:t>fully open source</a:t>
            </a:r>
            <a:r>
              <a:rPr lang="en-US" sz="2400" dirty="0"/>
              <a:t> and </a:t>
            </a:r>
            <a:r>
              <a:rPr lang="en-US" sz="2400" b="1" dirty="0"/>
              <a:t>autonomous </a:t>
            </a:r>
            <a:r>
              <a:rPr lang="en-US" sz="2400" dirty="0"/>
              <a:t>and no single entity should be in control of a majority of its tokens. </a:t>
            </a:r>
          </a:p>
          <a:p>
            <a:r>
              <a:rPr lang="en-US" sz="2400" dirty="0"/>
              <a:t>All changes to the application must be </a:t>
            </a:r>
            <a:r>
              <a:rPr lang="en-US" sz="2400" b="1" dirty="0"/>
              <a:t>consensus-driven based </a:t>
            </a:r>
            <a:r>
              <a:rPr lang="en-US" sz="2400" dirty="0"/>
              <a:t>on the feedback given by the community.</a:t>
            </a:r>
          </a:p>
          <a:p>
            <a:r>
              <a:rPr lang="en-US" sz="2400" dirty="0"/>
              <a:t>Data and records of operations of the application must be </a:t>
            </a:r>
            <a:r>
              <a:rPr lang="en-US" sz="2400" b="1" dirty="0"/>
              <a:t>cryptographically secured </a:t>
            </a:r>
            <a:r>
              <a:rPr lang="en-US" sz="2400" dirty="0"/>
              <a:t>and stored on a public, decentralized blockchain in order to avoid any central points of failure.</a:t>
            </a:r>
          </a:p>
          <a:p>
            <a:r>
              <a:rPr lang="en-US" sz="2400" dirty="0"/>
              <a:t>A cryptographic token must be used by the application in order to provide access and rewards to those who contribute value to the applications, for example, miners in bitcoin.</a:t>
            </a:r>
          </a:p>
          <a:p>
            <a:r>
              <a:rPr lang="en-US" sz="2400" dirty="0"/>
              <a:t>The tokens must be generated by the decentralized application according to a standard cryptographic algorithm. </a:t>
            </a:r>
          </a:p>
        </p:txBody>
      </p:sp>
    </p:spTree>
    <p:extLst>
      <p:ext uri="{BB962C8B-B14F-4D97-AF65-F5344CB8AC3E}">
        <p14:creationId xmlns:p14="http://schemas.microsoft.com/office/powerpoint/2010/main" val="2311815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Operations of a DAPP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334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Establishment of consensus by a DAPP can be achieved using consensus algorithms such as Proof of Work and Proof of Stake. </a:t>
            </a:r>
          </a:p>
          <a:p>
            <a:r>
              <a:rPr lang="en-US" sz="2400" dirty="0" err="1"/>
              <a:t>PoW</a:t>
            </a:r>
            <a:r>
              <a:rPr lang="en-US" sz="2400" dirty="0"/>
              <a:t> has been found to be incredibly resistant to 51% attacks, as is evident from bitcoin.</a:t>
            </a:r>
          </a:p>
          <a:p>
            <a:r>
              <a:rPr lang="en-US" sz="2400" dirty="0"/>
              <a:t>DAPP can distribute tokens (coins) via mining, fundraising, and development.</a:t>
            </a:r>
          </a:p>
        </p:txBody>
      </p:sp>
    </p:spTree>
    <p:extLst>
      <p:ext uri="{BB962C8B-B14F-4D97-AF65-F5344CB8AC3E}">
        <p14:creationId xmlns:p14="http://schemas.microsoft.com/office/powerpoint/2010/main" val="3410928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731" y="153847"/>
            <a:ext cx="10241281" cy="669113"/>
          </a:xfrm>
        </p:spPr>
        <p:txBody>
          <a:bodyPr/>
          <a:lstStyle/>
          <a:p>
            <a:r>
              <a:rPr lang="en-US" dirty="0"/>
              <a:t>Examples -Decentralized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731" y="822960"/>
            <a:ext cx="9644365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KYC-Chain</a:t>
            </a:r>
            <a:endParaRPr lang="en-US" sz="2400" dirty="0"/>
          </a:p>
          <a:p>
            <a:pPr lvl="1"/>
            <a:r>
              <a:rPr lang="en-US" sz="2400" dirty="0"/>
              <a:t>Application to manage </a:t>
            </a:r>
            <a:r>
              <a:rPr lang="en-US" sz="2400" b="1" dirty="0"/>
              <a:t>Know Your Customer </a:t>
            </a:r>
            <a:r>
              <a:rPr lang="en-US" sz="2400" dirty="0"/>
              <a:t>(</a:t>
            </a:r>
            <a:r>
              <a:rPr lang="en-US" sz="2400" b="1" dirty="0"/>
              <a:t>KYC</a:t>
            </a:r>
            <a:r>
              <a:rPr lang="en-US" sz="2400" dirty="0"/>
              <a:t>) data in a secure and convenient way based on smart contracts.</a:t>
            </a:r>
          </a:p>
          <a:p>
            <a:r>
              <a:rPr lang="en-US" sz="2400" b="1" dirty="0" err="1"/>
              <a:t>OpenBazaar</a:t>
            </a:r>
            <a:endParaRPr lang="en-US" sz="2400" b="1" dirty="0"/>
          </a:p>
          <a:p>
            <a:pPr lvl="1"/>
            <a:r>
              <a:rPr lang="en-US" sz="2400" dirty="0"/>
              <a:t>Decentralized peer-to-peer network that allows commercial activities directly  between sellers and buyers instead of relying on a central party</a:t>
            </a:r>
          </a:p>
          <a:p>
            <a:pPr lvl="2"/>
            <a:r>
              <a:rPr lang="en-US" sz="2200" dirty="0"/>
              <a:t> as opposed to conventional providers such as eBay and Amazon.</a:t>
            </a:r>
          </a:p>
          <a:p>
            <a:pPr lvl="1"/>
            <a:r>
              <a:rPr lang="en-US" sz="2400" dirty="0"/>
              <a:t> It should be noted that this system is not built on top of a blockchain; instead, distributed hash tables are used in a peer-to-peer network in order to enable direct communication and data sharing between peers. </a:t>
            </a:r>
          </a:p>
          <a:p>
            <a:pPr lvl="2"/>
            <a:r>
              <a:rPr lang="en-US" sz="2400" dirty="0"/>
              <a:t>It makes use of bitcoin as a payment network</a:t>
            </a:r>
          </a:p>
        </p:txBody>
      </p:sp>
    </p:spTree>
    <p:extLst>
      <p:ext uri="{BB962C8B-B14F-4D97-AF65-F5344CB8AC3E}">
        <p14:creationId xmlns:p14="http://schemas.microsoft.com/office/powerpoint/2010/main" val="22619088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27B2-F536-4DDF-8BE7-EE7DFFCB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-Decentralized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EE76-DE5D-4F4C-B789-8AFEE064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430" y="2040835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Lazooz</a:t>
            </a:r>
            <a:endParaRPr lang="en-US" sz="2400" b="1" dirty="0"/>
          </a:p>
          <a:p>
            <a:pPr lvl="1"/>
            <a:r>
              <a:rPr lang="en-US" sz="2400" dirty="0"/>
              <a:t>Decentralized equivalent of Uber. </a:t>
            </a:r>
          </a:p>
          <a:p>
            <a:pPr lvl="1"/>
            <a:r>
              <a:rPr lang="en-US" sz="2400" dirty="0"/>
              <a:t>It allows peer-to-peer ride sharing</a:t>
            </a:r>
          </a:p>
          <a:p>
            <a:pPr lvl="1"/>
            <a:r>
              <a:rPr lang="en-US" sz="2400" dirty="0"/>
              <a:t>Users can  be incentivized by </a:t>
            </a:r>
            <a:r>
              <a:rPr lang="en-US" sz="2400" i="1" dirty="0"/>
              <a:t>proof of movement </a:t>
            </a:r>
            <a:r>
              <a:rPr lang="en-US" sz="2400" dirty="0"/>
              <a:t>and can earn </a:t>
            </a:r>
            <a:r>
              <a:rPr lang="en-US" sz="2400" dirty="0" err="1"/>
              <a:t>Zooz</a:t>
            </a:r>
            <a:r>
              <a:rPr lang="en-US" sz="2400" dirty="0"/>
              <a:t> coins.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38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6603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Conventional (client–server) IT systems whereby there is a single authority that controls the system and is solely in-charge of all operations on the system. </a:t>
            </a:r>
          </a:p>
          <a:p>
            <a:r>
              <a:rPr lang="en-US" sz="2400" dirty="0"/>
              <a:t>Online service providers, such as eBay, Google, Amazon, Apple's App Store, and the majority of other providers, use this model of delivering services.</a:t>
            </a:r>
          </a:p>
        </p:txBody>
      </p:sp>
    </p:spTree>
    <p:extLst>
      <p:ext uri="{BB962C8B-B14F-4D97-AF65-F5344CB8AC3E}">
        <p14:creationId xmlns:p14="http://schemas.microsoft.com/office/powerpoint/2010/main" val="1419078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Platforms for decentralization-</a:t>
            </a:r>
            <a:r>
              <a:rPr lang="en-US" b="1" dirty="0" err="1"/>
              <a:t>Ethereum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916" y="1709531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Ethereum tops the list as being the first blockchain that introduced a </a:t>
            </a:r>
            <a:r>
              <a:rPr lang="en-US" sz="2400" b="1" dirty="0"/>
              <a:t>Turing-complete language</a:t>
            </a:r>
            <a:r>
              <a:rPr lang="en-US" sz="2400" dirty="0"/>
              <a:t> and the concept of a </a:t>
            </a:r>
            <a:r>
              <a:rPr lang="en-US" sz="2400" b="1" dirty="0"/>
              <a:t>virtual machine</a:t>
            </a:r>
            <a:r>
              <a:rPr lang="en-US" sz="2400" dirty="0"/>
              <a:t>. </a:t>
            </a:r>
          </a:p>
          <a:p>
            <a:r>
              <a:rPr lang="en-US" sz="2400" dirty="0"/>
              <a:t>With the availability of Turing complete language called </a:t>
            </a:r>
            <a:r>
              <a:rPr lang="en-US" sz="2400" b="1" dirty="0"/>
              <a:t>Solidity</a:t>
            </a:r>
            <a:r>
              <a:rPr lang="en-US" sz="2400" dirty="0"/>
              <a:t>, endless possibilities have opened for the development of decentralized applications. </a:t>
            </a:r>
          </a:p>
          <a:p>
            <a:r>
              <a:rPr lang="en-US" sz="2400" dirty="0"/>
              <a:t>Ethereum proposed in 2013 by </a:t>
            </a:r>
            <a:r>
              <a:rPr lang="en-US" sz="2400" i="1" dirty="0" err="1"/>
              <a:t>Vitalik</a:t>
            </a:r>
            <a:r>
              <a:rPr lang="en-US" sz="2400" i="1" dirty="0"/>
              <a:t> </a:t>
            </a:r>
            <a:r>
              <a:rPr lang="en-US" sz="2400" i="1" dirty="0" err="1"/>
              <a:t>Buterin</a:t>
            </a:r>
            <a:r>
              <a:rPr lang="en-US" sz="2400" i="1" dirty="0"/>
              <a:t> </a:t>
            </a:r>
            <a:r>
              <a:rPr lang="en-US" sz="2400" dirty="0"/>
              <a:t>and provides a public blockchain to develop smart contracts and decentralized applications. </a:t>
            </a:r>
          </a:p>
          <a:p>
            <a:r>
              <a:rPr lang="en-US" sz="2400" dirty="0"/>
              <a:t>Currency tokens on Ethereum are called </a:t>
            </a:r>
            <a:r>
              <a:rPr lang="en-US" sz="2400" b="1" dirty="0"/>
              <a:t>Ethers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4627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Platforms for decentralization-</a:t>
            </a:r>
            <a:r>
              <a:rPr lang="en-US" b="1" dirty="0" err="1"/>
              <a:t>Maidsafe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378" y="1389017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err="1"/>
              <a:t>Maidsafe</a:t>
            </a:r>
            <a:r>
              <a:rPr lang="en-US" sz="2400" dirty="0"/>
              <a:t> provides a </a:t>
            </a:r>
            <a:r>
              <a:rPr lang="en-US" sz="2400" b="1" dirty="0"/>
              <a:t>SAFE </a:t>
            </a:r>
            <a:r>
              <a:rPr lang="en-US" sz="2400" dirty="0"/>
              <a:t>(</a:t>
            </a:r>
            <a:r>
              <a:rPr lang="en-US" sz="2400" b="1" dirty="0"/>
              <a:t>Secure Access for Everyone</a:t>
            </a:r>
            <a:r>
              <a:rPr lang="en-US" sz="2400" dirty="0"/>
              <a:t>) network that is made up of unused computing resources, such as storage, processing power, and the data connections of its users.</a:t>
            </a:r>
          </a:p>
          <a:p>
            <a:r>
              <a:rPr lang="en-US" sz="2400" dirty="0"/>
              <a:t> The files on the network are divided into small chunks of data that are encrypted and distributed throughout the network randomly. </a:t>
            </a:r>
          </a:p>
          <a:p>
            <a:pPr lvl="1"/>
            <a:r>
              <a:rPr lang="en-US" sz="2200" dirty="0"/>
              <a:t>This data can only be retrieved by its respective owner. </a:t>
            </a:r>
          </a:p>
          <a:p>
            <a:r>
              <a:rPr lang="en-US" sz="2400" dirty="0"/>
              <a:t>One key innovation is that duplicate files are automatically rejected on the network, which helps reduce the need for additional computing resources to manage the load. </a:t>
            </a:r>
          </a:p>
          <a:p>
            <a:r>
              <a:rPr lang="en-US" sz="2400" dirty="0"/>
              <a:t>It uses </a:t>
            </a:r>
            <a:r>
              <a:rPr lang="en-US" sz="2400" b="1" dirty="0" err="1"/>
              <a:t>Safecoin</a:t>
            </a:r>
            <a:r>
              <a:rPr lang="en-US" sz="2400" dirty="0"/>
              <a:t> as a token to incentivize its contributors.</a:t>
            </a:r>
          </a:p>
        </p:txBody>
      </p:sp>
    </p:spTree>
    <p:extLst>
      <p:ext uri="{BB962C8B-B14F-4D97-AF65-F5344CB8AC3E}">
        <p14:creationId xmlns:p14="http://schemas.microsoft.com/office/powerpoint/2010/main" val="29498972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Platforms for decentralization-</a:t>
            </a:r>
            <a:r>
              <a:rPr lang="en-US" b="1" dirty="0" err="1"/>
              <a:t>Lisk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800" y="1409700"/>
            <a:ext cx="9548812" cy="53594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err="1"/>
              <a:t>Lisk</a:t>
            </a:r>
            <a:r>
              <a:rPr lang="en-US" sz="2600" dirty="0"/>
              <a:t> is a </a:t>
            </a:r>
            <a:r>
              <a:rPr lang="en-US" sz="2600" dirty="0" err="1"/>
              <a:t>blockchain</a:t>
            </a:r>
            <a:r>
              <a:rPr lang="en-US" sz="2600" dirty="0"/>
              <a:t> application development and cryptocurrency platform.</a:t>
            </a:r>
          </a:p>
          <a:p>
            <a:r>
              <a:rPr lang="en-US" sz="2600" dirty="0"/>
              <a:t> It allows developers to use JavaScript to build decentralized applications and host them in their own respective sidechains.</a:t>
            </a:r>
          </a:p>
          <a:p>
            <a:r>
              <a:rPr lang="en-US" sz="2600" dirty="0"/>
              <a:t> </a:t>
            </a:r>
            <a:r>
              <a:rPr lang="en-US" sz="2600" dirty="0" err="1"/>
              <a:t>Lisk</a:t>
            </a:r>
            <a:r>
              <a:rPr lang="en-US" sz="2600" dirty="0"/>
              <a:t> uses the </a:t>
            </a:r>
            <a:r>
              <a:rPr lang="en-US" sz="2600" b="1" dirty="0"/>
              <a:t>Delegated Proof of Stake </a:t>
            </a:r>
            <a:r>
              <a:rPr lang="en-US" sz="2600" dirty="0"/>
              <a:t>(</a:t>
            </a:r>
            <a:r>
              <a:rPr lang="en-US" sz="2600" b="1" dirty="0"/>
              <a:t>DPOS</a:t>
            </a:r>
            <a:r>
              <a:rPr lang="en-US" sz="2600" dirty="0"/>
              <a:t>) mechanism for consensus whereby 101 nodes can be elected to secure the network and propose blocks. </a:t>
            </a:r>
          </a:p>
          <a:p>
            <a:r>
              <a:rPr lang="en-US" sz="2600" dirty="0"/>
              <a:t>It uses the Node.js and JavaScript backend whereas the frontend allows the use of standard technologies, such as CSS3, HTML5, and JavaScript. </a:t>
            </a:r>
          </a:p>
          <a:p>
            <a:r>
              <a:rPr lang="en-US" sz="2600" dirty="0" err="1"/>
              <a:t>Lisk</a:t>
            </a:r>
            <a:r>
              <a:rPr lang="en-US" sz="2600" dirty="0"/>
              <a:t> uses </a:t>
            </a:r>
            <a:r>
              <a:rPr lang="en-US" sz="2600" b="1" dirty="0"/>
              <a:t>LSK </a:t>
            </a:r>
            <a:r>
              <a:rPr lang="en-US" sz="2600" dirty="0"/>
              <a:t>coin as a currency on the </a:t>
            </a:r>
            <a:r>
              <a:rPr lang="en-US" sz="2600" dirty="0" err="1"/>
              <a:t>blockchain</a:t>
            </a:r>
            <a:r>
              <a:rPr lang="en-US" sz="2600" dirty="0"/>
              <a:t>. </a:t>
            </a:r>
          </a:p>
          <a:p>
            <a:r>
              <a:rPr lang="en-US" sz="2600" dirty="0"/>
              <a:t>Another derivative of </a:t>
            </a:r>
            <a:r>
              <a:rPr lang="en-US" sz="2600" dirty="0" err="1"/>
              <a:t>Lisk</a:t>
            </a:r>
            <a:r>
              <a:rPr lang="en-US" sz="2600" dirty="0"/>
              <a:t> is </a:t>
            </a:r>
            <a:r>
              <a:rPr lang="en-US" sz="2600" b="1" dirty="0"/>
              <a:t>Rise</a:t>
            </a:r>
            <a:r>
              <a:rPr lang="en-US" sz="2600" dirty="0"/>
              <a:t>, which is a </a:t>
            </a:r>
            <a:r>
              <a:rPr lang="en-US" sz="2600" dirty="0" err="1"/>
              <a:t>Lisk</a:t>
            </a:r>
            <a:r>
              <a:rPr lang="en-US" sz="2600" dirty="0"/>
              <a:t>-based decentralized application and digital currency platform. </a:t>
            </a:r>
          </a:p>
          <a:p>
            <a:pPr lvl="1"/>
            <a:r>
              <a:rPr lang="en-US" sz="2600" dirty="0"/>
              <a:t>It has more focus on the security of the system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29574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528A-59D3-4A03-A85A-D99E6F0A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7FBD-9D9B-487A-85B9-770F0B179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Imran Bashir. “</a:t>
            </a:r>
            <a:r>
              <a:rPr lang="en-US" sz="3200" dirty="0" err="1"/>
              <a:t>Mastring</a:t>
            </a:r>
            <a:r>
              <a:rPr lang="en-US" sz="3200" dirty="0"/>
              <a:t> </a:t>
            </a:r>
            <a:r>
              <a:rPr lang="en-US" sz="3200" dirty="0" err="1"/>
              <a:t>BlockChain</a:t>
            </a:r>
            <a:r>
              <a:rPr lang="en-US" sz="3200" dirty="0"/>
              <a:t>”, </a:t>
            </a:r>
            <a:r>
              <a:rPr lang="en-US" sz="3200" dirty="0" err="1"/>
              <a:t>Packt</a:t>
            </a:r>
            <a:endParaRPr lang="en-US" sz="3200" dirty="0"/>
          </a:p>
          <a:p>
            <a:r>
              <a:rPr lang="en-US" sz="3200" dirty="0"/>
              <a:t>Web Materials</a:t>
            </a:r>
          </a:p>
        </p:txBody>
      </p:sp>
    </p:spTree>
    <p:extLst>
      <p:ext uri="{BB962C8B-B14F-4D97-AF65-F5344CB8AC3E}">
        <p14:creationId xmlns:p14="http://schemas.microsoft.com/office/powerpoint/2010/main" val="242541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629" y="1802296"/>
            <a:ext cx="8915400" cy="3777622"/>
          </a:xfrm>
        </p:spPr>
        <p:txBody>
          <a:bodyPr/>
          <a:lstStyle/>
          <a:p>
            <a:r>
              <a:rPr lang="en-US" sz="2400" dirty="0"/>
              <a:t>Data and computation are spread across multiple nodes in the network. </a:t>
            </a:r>
          </a:p>
          <a:p>
            <a:r>
              <a:rPr lang="en-US" sz="2400" dirty="0"/>
              <a:t>Parallel computing v/s Distributed system.</a:t>
            </a:r>
          </a:p>
          <a:p>
            <a:r>
              <a:rPr lang="en-US" sz="2400" dirty="0"/>
              <a:t> Both of these models are used with variations in order to achieve failure tolerance and speed.</a:t>
            </a:r>
          </a:p>
          <a:p>
            <a:r>
              <a:rPr lang="en-US" sz="2400" dirty="0"/>
              <a:t> In this model, there is still a central authority that has control over all nodes and governs processing. </a:t>
            </a:r>
          </a:p>
          <a:p>
            <a:pPr lvl="1"/>
            <a:r>
              <a:rPr lang="en-US" sz="2400" dirty="0"/>
              <a:t>This means that the system is still centralized in nature.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7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630" y="251131"/>
            <a:ext cx="8911687" cy="482795"/>
          </a:xfrm>
        </p:spPr>
        <p:txBody>
          <a:bodyPr>
            <a:normAutofit fontScale="90000"/>
          </a:bodyPr>
          <a:lstStyle/>
          <a:p>
            <a:r>
              <a:rPr lang="en-US" dirty="0"/>
              <a:t>Decentralized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0454" y="822158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key difference between a decentralized system and distributed system </a:t>
            </a:r>
          </a:p>
          <a:p>
            <a:pPr lvl="1"/>
            <a:r>
              <a:rPr lang="en-US" sz="2000" dirty="0"/>
              <a:t>In a distributed system, there still exists a central authority that governs the entire system</a:t>
            </a:r>
          </a:p>
          <a:p>
            <a:pPr lvl="1"/>
            <a:r>
              <a:rPr lang="en-US" sz="2000" dirty="0"/>
              <a:t>In a decentralized system, no such authority exists. </a:t>
            </a:r>
          </a:p>
          <a:p>
            <a:r>
              <a:rPr lang="en-US" sz="2000" dirty="0"/>
              <a:t>A decentralized system is a type of network whereby nodes are not dependent on a single master node; </a:t>
            </a:r>
          </a:p>
          <a:p>
            <a:pPr lvl="1"/>
            <a:r>
              <a:rPr lang="en-US" sz="1800" dirty="0"/>
              <a:t>instead, control is distributed among many nodes. </a:t>
            </a:r>
          </a:p>
          <a:p>
            <a:r>
              <a:rPr lang="en-US" sz="2000" dirty="0"/>
              <a:t>User to agree on something via a consensus algorithm without the need for a central trusted third party, intermediary, or service provider</a:t>
            </a:r>
          </a:p>
          <a:p>
            <a:r>
              <a:rPr lang="en-US" sz="2000" b="1" dirty="0"/>
              <a:t>For example,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Each department in an organization has its own database server </a:t>
            </a:r>
          </a:p>
          <a:p>
            <a:pPr lvl="1"/>
            <a:r>
              <a:rPr lang="en-US" sz="2000" dirty="0"/>
              <a:t>Taking away the power from the central server and distributing it to the sub-departments that manage their own databases.</a:t>
            </a:r>
          </a:p>
        </p:txBody>
      </p:sp>
    </p:spTree>
    <p:extLst>
      <p:ext uri="{BB962C8B-B14F-4D97-AF65-F5344CB8AC3E}">
        <p14:creationId xmlns:p14="http://schemas.microsoft.com/office/powerpoint/2010/main" val="388007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DB7A-F5AB-47FA-BFBB-E7497260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71519-D46F-4B46-AD0E-73B67645D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1E869-61E7-407E-862E-5A146347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75" y="23191"/>
            <a:ext cx="9713843" cy="65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1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81CE-6A7C-4143-9D60-CF3D5B9D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3517-7EE2-4AF4-AAC4-0F810798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24DD0-3357-4048-A36A-01C6811EE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57" y="159026"/>
            <a:ext cx="10224008" cy="634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462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20193</TotalTime>
  <Words>3275</Words>
  <Application>Microsoft Office PowerPoint</Application>
  <PresentationFormat>Widescreen</PresentationFormat>
  <Paragraphs>249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Century Gothic</vt:lpstr>
      <vt:lpstr>Wingdings 3</vt:lpstr>
      <vt:lpstr>Wisp</vt:lpstr>
      <vt:lpstr>Decentralization</vt:lpstr>
      <vt:lpstr>Decentralization using blockchain</vt:lpstr>
      <vt:lpstr>Decentralization using blockchain</vt:lpstr>
      <vt:lpstr>PowerPoint Presentation</vt:lpstr>
      <vt:lpstr>Centralized systems </vt:lpstr>
      <vt:lpstr>Distributed system</vt:lpstr>
      <vt:lpstr>Decentralized system</vt:lpstr>
      <vt:lpstr>PowerPoint Presentation</vt:lpstr>
      <vt:lpstr>PowerPoint Presentation</vt:lpstr>
      <vt:lpstr>PowerPoint Presentation</vt:lpstr>
      <vt:lpstr>Methods of decentralization</vt:lpstr>
      <vt:lpstr>Disintermediation</vt:lpstr>
      <vt:lpstr>PowerPoint Presentation</vt:lpstr>
      <vt:lpstr>Through competition</vt:lpstr>
      <vt:lpstr>PowerPoint Presentation</vt:lpstr>
      <vt:lpstr>Benefits of decentralization</vt:lpstr>
      <vt:lpstr>Challenges</vt:lpstr>
      <vt:lpstr>How to decentralize</vt:lpstr>
      <vt:lpstr>How to decentralize</vt:lpstr>
      <vt:lpstr>How to decentralize</vt:lpstr>
      <vt:lpstr>Examples</vt:lpstr>
      <vt:lpstr>Blockchain and full ecosystem decentralization</vt:lpstr>
      <vt:lpstr>Storage</vt:lpstr>
      <vt:lpstr>PowerPoint Presentation</vt:lpstr>
      <vt:lpstr>Storage</vt:lpstr>
      <vt:lpstr>Storage</vt:lpstr>
      <vt:lpstr>Storage</vt:lpstr>
      <vt:lpstr>Communication</vt:lpstr>
      <vt:lpstr>Communication</vt:lpstr>
      <vt:lpstr>Communication</vt:lpstr>
      <vt:lpstr>Computation</vt:lpstr>
      <vt:lpstr>PowerPoint Presentation</vt:lpstr>
      <vt:lpstr>Decentralized Ecosystem</vt:lpstr>
      <vt:lpstr>Smart contract</vt:lpstr>
      <vt:lpstr>Smart contract</vt:lpstr>
      <vt:lpstr>PowerPoint Presentation</vt:lpstr>
      <vt:lpstr>Decentralized organizations</vt:lpstr>
      <vt:lpstr>Decentralized autonomous organizations</vt:lpstr>
      <vt:lpstr>Decentralized autonomous organizations</vt:lpstr>
      <vt:lpstr>PowerPoint Presentation</vt:lpstr>
      <vt:lpstr>Decentralized autonomous organizations</vt:lpstr>
      <vt:lpstr>Decentralized autonomous organizations</vt:lpstr>
      <vt:lpstr>Decentralized autonomous corporations</vt:lpstr>
      <vt:lpstr>Decentralized autonomous societies</vt:lpstr>
      <vt:lpstr>Decentralized applications</vt:lpstr>
      <vt:lpstr>Requirements of a decentralized application</vt:lpstr>
      <vt:lpstr>Operations of a DAPP</vt:lpstr>
      <vt:lpstr>Examples -Decentralized applications</vt:lpstr>
      <vt:lpstr>Examples -Decentralized applications</vt:lpstr>
      <vt:lpstr>Platforms for decentralization-Ethereum </vt:lpstr>
      <vt:lpstr>Platforms for decentralization-Maidsafe</vt:lpstr>
      <vt:lpstr>Platforms for decentralization-Lisk</vt:lpstr>
      <vt:lpstr>References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Decentralization</dc:title>
  <dc:creator>Sanjay H A</dc:creator>
  <cp:lastModifiedBy>Sanjay H A</cp:lastModifiedBy>
  <cp:revision>92</cp:revision>
  <dcterms:created xsi:type="dcterms:W3CDTF">2019-08-18T12:41:24Z</dcterms:created>
  <dcterms:modified xsi:type="dcterms:W3CDTF">2020-02-05T14:03:41Z</dcterms:modified>
</cp:coreProperties>
</file>