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9"/>
  </p:notesMasterIdLst>
  <p:handoutMasterIdLst>
    <p:handoutMasterId r:id="rId80"/>
  </p:handoutMasterIdLst>
  <p:sldIdLst>
    <p:sldId id="567" r:id="rId2"/>
    <p:sldId id="568" r:id="rId3"/>
    <p:sldId id="569" r:id="rId4"/>
    <p:sldId id="570" r:id="rId5"/>
    <p:sldId id="571" r:id="rId6"/>
    <p:sldId id="572" r:id="rId7"/>
    <p:sldId id="573" r:id="rId8"/>
    <p:sldId id="560" r:id="rId9"/>
    <p:sldId id="561" r:id="rId10"/>
    <p:sldId id="562" r:id="rId11"/>
    <p:sldId id="563" r:id="rId12"/>
    <p:sldId id="564" r:id="rId13"/>
    <p:sldId id="565" r:id="rId14"/>
    <p:sldId id="566" r:id="rId15"/>
    <p:sldId id="553" r:id="rId16"/>
    <p:sldId id="554" r:id="rId17"/>
    <p:sldId id="555" r:id="rId18"/>
    <p:sldId id="556" r:id="rId19"/>
    <p:sldId id="557" r:id="rId20"/>
    <p:sldId id="558" r:id="rId21"/>
    <p:sldId id="559" r:id="rId22"/>
    <p:sldId id="546" r:id="rId23"/>
    <p:sldId id="547" r:id="rId24"/>
    <p:sldId id="548" r:id="rId25"/>
    <p:sldId id="549" r:id="rId26"/>
    <p:sldId id="550" r:id="rId27"/>
    <p:sldId id="551" r:id="rId28"/>
    <p:sldId id="552" r:id="rId29"/>
    <p:sldId id="539" r:id="rId30"/>
    <p:sldId id="540" r:id="rId31"/>
    <p:sldId id="541" r:id="rId32"/>
    <p:sldId id="542" r:id="rId33"/>
    <p:sldId id="543" r:id="rId34"/>
    <p:sldId id="544" r:id="rId35"/>
    <p:sldId id="545" r:id="rId36"/>
    <p:sldId id="532" r:id="rId37"/>
    <p:sldId id="533" r:id="rId38"/>
    <p:sldId id="534" r:id="rId39"/>
    <p:sldId id="535" r:id="rId40"/>
    <p:sldId id="536" r:id="rId41"/>
    <p:sldId id="537" r:id="rId42"/>
    <p:sldId id="538" r:id="rId43"/>
    <p:sldId id="525" r:id="rId44"/>
    <p:sldId id="526" r:id="rId45"/>
    <p:sldId id="527" r:id="rId46"/>
    <p:sldId id="528" r:id="rId47"/>
    <p:sldId id="529" r:id="rId48"/>
    <p:sldId id="530" r:id="rId49"/>
    <p:sldId id="531" r:id="rId50"/>
    <p:sldId id="518" r:id="rId51"/>
    <p:sldId id="519" r:id="rId52"/>
    <p:sldId id="520" r:id="rId53"/>
    <p:sldId id="521" r:id="rId54"/>
    <p:sldId id="522" r:id="rId55"/>
    <p:sldId id="523" r:id="rId56"/>
    <p:sldId id="524" r:id="rId57"/>
    <p:sldId id="511" r:id="rId58"/>
    <p:sldId id="512" r:id="rId59"/>
    <p:sldId id="513" r:id="rId60"/>
    <p:sldId id="514" r:id="rId61"/>
    <p:sldId id="515" r:id="rId62"/>
    <p:sldId id="516" r:id="rId63"/>
    <p:sldId id="517" r:id="rId64"/>
    <p:sldId id="504" r:id="rId65"/>
    <p:sldId id="505" r:id="rId66"/>
    <p:sldId id="506" r:id="rId67"/>
    <p:sldId id="507" r:id="rId68"/>
    <p:sldId id="508" r:id="rId69"/>
    <p:sldId id="509" r:id="rId70"/>
    <p:sldId id="510" r:id="rId71"/>
    <p:sldId id="497" r:id="rId72"/>
    <p:sldId id="498" r:id="rId73"/>
    <p:sldId id="499" r:id="rId74"/>
    <p:sldId id="500" r:id="rId75"/>
    <p:sldId id="501" r:id="rId76"/>
    <p:sldId id="502" r:id="rId77"/>
    <p:sldId id="503" r:id="rId7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lyer's Name" id="{BF59DA8D-15F3-4AC2-B294-AD8A845BD1D4}">
          <p14:sldIdLst>
            <p14:sldId id="567"/>
            <p14:sldId id="568"/>
            <p14:sldId id="569"/>
            <p14:sldId id="570"/>
            <p14:sldId id="571"/>
            <p14:sldId id="572"/>
            <p14:sldId id="573"/>
          </p14:sldIdLst>
        </p14:section>
        <p14:section name="Flyer's Name" id="{FB91FD27-7776-425E-B797-6D422CDF3B17}">
          <p14:sldIdLst>
            <p14:sldId id="560"/>
            <p14:sldId id="561"/>
            <p14:sldId id="562"/>
            <p14:sldId id="563"/>
            <p14:sldId id="564"/>
            <p14:sldId id="565"/>
            <p14:sldId id="566"/>
          </p14:sldIdLst>
        </p14:section>
        <p14:section name="Flyer's Name" id="{70D9CDEA-99CE-4F4C-A3C1-CBA99B511D41}">
          <p14:sldIdLst>
            <p14:sldId id="553"/>
            <p14:sldId id="554"/>
            <p14:sldId id="555"/>
            <p14:sldId id="556"/>
            <p14:sldId id="557"/>
            <p14:sldId id="558"/>
            <p14:sldId id="559"/>
          </p14:sldIdLst>
        </p14:section>
        <p14:section name="Flyer's Name" id="{FD8641D6-7946-49F9-AC65-48B68BFB699E}">
          <p14:sldIdLst>
            <p14:sldId id="546"/>
            <p14:sldId id="547"/>
            <p14:sldId id="548"/>
            <p14:sldId id="549"/>
            <p14:sldId id="550"/>
            <p14:sldId id="551"/>
            <p14:sldId id="552"/>
          </p14:sldIdLst>
        </p14:section>
        <p14:section name="Flyer's Name" id="{180E11E3-F349-4D7E-8380-68C95BD901B7}">
          <p14:sldIdLst>
            <p14:sldId id="539"/>
            <p14:sldId id="540"/>
            <p14:sldId id="541"/>
            <p14:sldId id="542"/>
            <p14:sldId id="543"/>
            <p14:sldId id="544"/>
            <p14:sldId id="545"/>
          </p14:sldIdLst>
        </p14:section>
        <p14:section name="Flyer's Name" id="{269E9A32-2C92-4ED8-8E0C-BDC4DADC5CED}">
          <p14:sldIdLst>
            <p14:sldId id="532"/>
            <p14:sldId id="533"/>
            <p14:sldId id="534"/>
            <p14:sldId id="535"/>
            <p14:sldId id="536"/>
            <p14:sldId id="537"/>
            <p14:sldId id="538"/>
          </p14:sldIdLst>
        </p14:section>
        <p14:section name="Flyer's Name" id="{18416A86-017F-4B87-BF3A-177102A07D4A}">
          <p14:sldIdLst>
            <p14:sldId id="525"/>
            <p14:sldId id="526"/>
            <p14:sldId id="527"/>
            <p14:sldId id="528"/>
            <p14:sldId id="529"/>
            <p14:sldId id="530"/>
            <p14:sldId id="531"/>
          </p14:sldIdLst>
        </p14:section>
        <p14:section name="Flyer's Name" id="{2D3EAE05-C488-4AE9-98CE-1DB7FF4A5F92}">
          <p14:sldIdLst>
            <p14:sldId id="518"/>
            <p14:sldId id="519"/>
            <p14:sldId id="520"/>
            <p14:sldId id="521"/>
            <p14:sldId id="522"/>
            <p14:sldId id="523"/>
            <p14:sldId id="524"/>
          </p14:sldIdLst>
        </p14:section>
        <p14:section name="Flyer's Name" id="{CA3108C0-1A61-421D-88AA-4A1A7F8B234F}">
          <p14:sldIdLst>
            <p14:sldId id="511"/>
            <p14:sldId id="512"/>
            <p14:sldId id="513"/>
            <p14:sldId id="514"/>
            <p14:sldId id="515"/>
            <p14:sldId id="516"/>
            <p14:sldId id="517"/>
          </p14:sldIdLst>
        </p14:section>
        <p14:section name="Flyer's Name" id="{D2CE5612-7F06-45E9-BA34-78E1A5029FC5}">
          <p14:sldIdLst>
            <p14:sldId id="504"/>
            <p14:sldId id="505"/>
            <p14:sldId id="506"/>
            <p14:sldId id="507"/>
            <p14:sldId id="508"/>
            <p14:sldId id="509"/>
            <p14:sldId id="510"/>
          </p14:sldIdLst>
        </p14:section>
        <p14:section name="Flyer's Name" id="{151DCA83-1EC5-4CF2-A033-61DF80E7F8CE}">
          <p14:sldIdLst>
            <p14:sldId id="497"/>
            <p14:sldId id="498"/>
            <p14:sldId id="499"/>
            <p14:sldId id="500"/>
            <p14:sldId id="501"/>
            <p14:sldId id="502"/>
            <p14:sldId id="50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7F7F"/>
    <a:srgbClr val="C61C2B"/>
    <a:srgbClr val="BD19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293" autoAdjust="0"/>
    <p:restoredTop sz="80952" autoAdjust="0"/>
  </p:normalViewPr>
  <p:slideViewPr>
    <p:cSldViewPr snapToGrid="0" snapToObjects="1">
      <p:cViewPr varScale="1">
        <p:scale>
          <a:sx n="102" d="100"/>
          <a:sy n="102" d="100"/>
        </p:scale>
        <p:origin x="219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65" d="100"/>
        <a:sy n="65" d="100"/>
      </p:scale>
      <p:origin x="0" y="-432"/>
    </p:cViewPr>
  </p:sorterViewPr>
  <p:notesViewPr>
    <p:cSldViewPr snapToGrid="0" snapToObjects="1">
      <p:cViewPr varScale="1">
        <p:scale>
          <a:sx n="75" d="100"/>
          <a:sy n="75" d="100"/>
        </p:scale>
        <p:origin x="2296" y="16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notesMaster" Target="notesMasters/notesMaster1.xml"/><Relationship Id="rId80" Type="http://schemas.openxmlformats.org/officeDocument/2006/relationships/handoutMaster" Target="handoutMasters/handoutMaster1.xml"/><Relationship Id="rId81" Type="http://schemas.openxmlformats.org/officeDocument/2006/relationships/presProps" Target="presProps.xml"/><Relationship Id="rId82" Type="http://schemas.openxmlformats.org/officeDocument/2006/relationships/viewProps" Target="viewProps.xml"/><Relationship Id="rId83" Type="http://schemas.openxmlformats.org/officeDocument/2006/relationships/theme" Target="theme/theme1.xml"/><Relationship Id="rId84" Type="http://schemas.openxmlformats.org/officeDocument/2006/relationships/tableStyles" Target="tableStyles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87718C-AD18-6244-AAFF-F84CB3EDD530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9CD1C6-2E38-1045-BA9D-4B9381039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2352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930469-7AEA-C644-B661-9D7C4A2C9DA2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4EABF7-A9C7-2741-B4E5-D06EF1B86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565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1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3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6D2869-FB32-47EA-0737-F9B5BF9E07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BD8AE9B-2037-50A3-56A0-99C09B70999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ECEABBE-C3B8-6EDD-C7F8-CD4FC296C1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28B732-6D2D-A76E-8DDC-A3632F0EF3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4EABF7-A9C7-2741-B4E5-D06EF1B865A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39935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7B7E06-A291-4E8D-E4E1-4C80475B7E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B1BC8D-637F-9653-B73F-980F998030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FB66611-C807-BB1A-7825-FAFF94248B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7E69CF-2ED7-6B9E-669C-6591A413AB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4EABF7-A9C7-2741-B4E5-D06EF1B865A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60840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BFF596-BA61-F244-FEF1-D6C08F3D55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0A395F5-2914-E65D-77A1-624E12EB90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F12BCC7-A8F2-6D24-A08D-D7CF1A64F0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3D0C4C-D271-DBC2-D84A-A9353DC915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4EABF7-A9C7-2741-B4E5-D06EF1B865A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07261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0D5F4E-CD26-FC9F-87AC-CF8FCD8F03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DB9A918-721F-B295-D437-4B5C926791D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89D4FAF-FF55-F94F-7F42-3FB31BDB22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D3B5AB-2390-60C1-03D8-6F70CB5487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4EABF7-A9C7-2741-B4E5-D06EF1B865A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32387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D8F313-031E-9D52-8972-B96DEDA352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5FB0634-0B75-805D-FEE5-65EB02FC5C4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6961632-5A3A-1723-25F0-23C3ED6F1A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3711D0-2F9A-1E05-97D7-7498F4FAF4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4EABF7-A9C7-2741-B4E5-D06EF1B865A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16235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FFC5C2-2995-4297-0D5F-8912AA8778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85BC6AE-CD09-97BE-D8F7-5F7FE5EFCA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34EA9AF-0FE8-2A8E-CC6F-866EADAA9C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28FD33-9F00-9541-7036-CD4521AB3C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4EABF7-A9C7-2741-B4E5-D06EF1B865A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14676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64C008-FFD1-CB6E-835A-F336C52739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5333FC7-9853-E860-C9C2-4C77B861171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EF5863D-873E-85EC-F98A-0A0AF62E33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1FA7A6-81B1-3198-ABCC-35E464C225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4EABF7-A9C7-2741-B4E5-D06EF1B865A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73644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012B6E-7B84-D737-8DC5-D0B85D8289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15EE146-CE09-5F41-4438-4A0E320449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E2C0420-1354-6487-3D47-1E638B47E1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F5CFDC-4FA8-87E4-CD90-B242CDDA07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4EABF7-A9C7-2741-B4E5-D06EF1B865A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00720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41C8E2-65E9-9A6C-AEB6-977B999F2E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5BD6E47-FFB1-5059-71E7-ED9E80AE44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7B5840E-CA62-905A-C6FE-CDDAE21946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BF1B02-49A7-252B-FA57-D846AA2668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4EABF7-A9C7-2741-B4E5-D06EF1B865A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93198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C702DE-325A-53C6-7249-1F30A23BFF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6569B8B-B300-53DE-F1E5-7707AA7600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3C35410-DCA4-6AFF-182C-D2D2FDB07F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A75DFB-4F0C-862F-ECA1-01AC5BAD3F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4EABF7-A9C7-2741-B4E5-D06EF1B865A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65751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EC503D-42F0-C569-6E7F-C6043B43B2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791A269-5035-B8A5-8133-EF5A2B2874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6837A27-55E8-A8D6-AB85-1546D3B9FA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C30583-BBA1-A249-F4F0-41800DA36F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4EABF7-A9C7-2741-B4E5-D06EF1B865A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648201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4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17" y="98287"/>
            <a:ext cx="3023616" cy="54864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22300" y="2374900"/>
            <a:ext cx="7810500" cy="2108200"/>
          </a:xfrm>
        </p:spPr>
        <p:txBody>
          <a:bodyPr>
            <a:noAutofit/>
          </a:bodyPr>
          <a:lstStyle>
            <a:lvl1pPr algn="ctr">
              <a:defRPr sz="5400" spc="3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68561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2300" y="2374900"/>
            <a:ext cx="7810500" cy="2108200"/>
          </a:xfrm>
        </p:spPr>
        <p:txBody>
          <a:bodyPr>
            <a:noAutofit/>
          </a:bodyPr>
          <a:lstStyle>
            <a:lvl1pPr algn="ctr">
              <a:defRPr sz="5400" spc="3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4948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0825"/>
            <a:ext cx="3886200" cy="3940175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0825"/>
            <a:ext cx="3886200" cy="3940175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171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171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3213100" y="101605"/>
            <a:ext cx="5727700" cy="1016000"/>
          </a:xfrm>
        </p:spPr>
        <p:txBody>
          <a:bodyPr>
            <a:no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60976"/>
            <a:ext cx="2197100" cy="2024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09" y="101605"/>
            <a:ext cx="3023616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46584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1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13100" y="101605"/>
            <a:ext cx="5727700" cy="1016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55550"/>
            <a:ext cx="7886700" cy="49969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09" y="101605"/>
            <a:ext cx="3023616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21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1" r:id="rId2"/>
    <p:sldLayoutId id="2147483668" r:id="rId3"/>
    <p:sldLayoutId id="2147483662" r:id="rId4"/>
    <p:sldLayoutId id="2147483664" r:id="rId5"/>
    <p:sldLayoutId id="2147483665" r:id="rId6"/>
    <p:sldLayoutId id="2147483666" r:id="rId7"/>
    <p:sldLayoutId id="2147483667" r:id="rId8"/>
    <p:sldLayoutId id="2147483670" r:id="rId9"/>
  </p:sldLayoutIdLst>
  <p:txStyles>
    <p:titleStyle>
      <a:lvl1pPr algn="r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tx1"/>
          </a:solidFill>
          <a:latin typeface="Century Gothic" charset="0"/>
          <a:ea typeface="Century Gothic" charset="0"/>
          <a:cs typeface="Century Gothic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b="1" kern="1200">
          <a:solidFill>
            <a:schemeClr val="tx1">
              <a:lumMod val="85000"/>
              <a:lumOff val="15000"/>
            </a:schemeClr>
          </a:solidFill>
          <a:latin typeface="Century Gothic" charset="0"/>
          <a:ea typeface="Century Gothic" charset="0"/>
          <a:cs typeface="Century Gothic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Century Gothic" charset="0"/>
          <a:ea typeface="Century Gothic" charset="0"/>
          <a:cs typeface="Century Gothic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Century Gothic" charset="0"/>
          <a:ea typeface="Century Gothic" charset="0"/>
          <a:cs typeface="Century Gothic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Century Gothic" charset="0"/>
          <a:ea typeface="Century Gothic" charset="0"/>
          <a:cs typeface="Century Gothic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Century Gothic" charset="0"/>
          <a:ea typeface="Century Gothic" charset="0"/>
          <a:cs typeface="Century Gothic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6.jp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6.jp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6.jp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6.jp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6.jp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6.jp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6.jp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6.jp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6.jp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6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6.jpg"/></Relationships>
</file>

<file path=ppt/slides/_rels/slide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0EE735-B374-C08F-06BE-AED6210120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289E2-6231-DD65-4F5C-C9A052A00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Echo Yang</a:t>
            </a:r>
          </a:p>
        </p:txBody>
      </p:sp>
    </p:spTree>
    <p:extLst>
      <p:ext uri="{BB962C8B-B14F-4D97-AF65-F5344CB8AC3E}">
        <p14:creationId xmlns:p14="http://schemas.microsoft.com/office/powerpoint/2010/main" val="12906157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2E1263-0A12-E1ED-89AD-B78301DD76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12B53-9421-66C0-8AF5-0117B7CCA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75A11-E368-4F52-8C7A-D323410C12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97185"/>
            <a:ext cx="7886700" cy="49969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Bonus Depends on company results &amp; your results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80AF55-7059-09CD-C1DC-9EFFC6BBB982}"/>
              </a:ext>
            </a:extLst>
          </p:cNvPr>
          <p:cNvSpPr txBox="1"/>
          <p:nvPr/>
        </p:nvSpPr>
        <p:spPr>
          <a:xfrm>
            <a:off x="568411" y="1922749"/>
            <a:ext cx="800717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sz="2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2025 sales were down vs. 2024 and vs. our target.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sz="2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However, we did a better job of managing our costs and improved our profitability.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sz="2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Flyers can receive up to 100% of their bonus. </a:t>
            </a:r>
            <a:endParaRPr lang="zh-TW" altLang="zh-HK" sz="2400" dirty="0">
              <a:effectLst/>
              <a:latin typeface="Aptos" panose="020B0004020202020204" pitchFamily="34" charset="0"/>
              <a:ea typeface="PMingLiU" panose="02020500000000000000" pitchFamily="18" charset="-120"/>
              <a:cs typeface="Aptos" panose="020B0004020202020204" pitchFamily="34" charset="0"/>
            </a:endParaRPr>
          </a:p>
          <a:p>
            <a:endParaRPr lang="zh-HK" alt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BD3A813-833E-696D-2F3E-9F45C72832BD}"/>
              </a:ext>
            </a:extLst>
          </p:cNvPr>
          <p:cNvGraphicFramePr>
            <a:graphicFrameLocks noGrp="1"/>
          </p:cNvGraphicFramePr>
          <p:nvPr/>
        </p:nvGraphicFramePr>
        <p:xfrm>
          <a:off x="1874520" y="3866938"/>
          <a:ext cx="2697480" cy="23670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7480">
                  <a:extLst>
                    <a:ext uri="{9D8B030D-6E8A-4147-A177-3AD203B41FA5}">
                      <a16:colId xmlns:a16="http://schemas.microsoft.com/office/drawing/2014/main" val="1571065473"/>
                    </a:ext>
                  </a:extLst>
                </a:gridCol>
              </a:tblGrid>
              <a:tr h="6808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Your 2025 Bonus Potential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347081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>
                        <a:defRPr sz="3200" b="1"/>
                      </a:pPr>
                      <a:r>
                        <a:t>RMB 1,046</a:t>
                      </a:r>
                    </a:p>
                    <a:p>
                      <a:pPr algn="ctr"/>
                    </a:p>
                    <a:p>
                      <a:pPr algn="ctr"/>
                      <a:r>
                        <a:t>9 Months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61253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00F2EEE-ECEC-2632-5DC7-5EE16B9F25DB}"/>
              </a:ext>
            </a:extLst>
          </p:cNvPr>
          <p:cNvGraphicFramePr>
            <a:graphicFrameLocks noGrp="1"/>
          </p:cNvGraphicFramePr>
          <p:nvPr/>
        </p:nvGraphicFramePr>
        <p:xfrm>
          <a:off x="4572000" y="3866938"/>
          <a:ext cx="2697480" cy="23670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7480">
                  <a:extLst>
                    <a:ext uri="{9D8B030D-6E8A-4147-A177-3AD203B41FA5}">
                      <a16:colId xmlns:a16="http://schemas.microsoft.com/office/drawing/2014/main" val="3803668752"/>
                    </a:ext>
                  </a:extLst>
                </a:gridCol>
              </a:tblGrid>
              <a:tr h="6808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Your 2025 Actual Bonus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347081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>
                        <a:defRPr sz="3200" b="1"/>
                      </a:pPr>
                      <a:r>
                        <a:t>RMB 2,086</a:t>
                      </a:r>
                    </a:p>
                    <a:p>
                      <a:pPr algn="ctr"/>
                    </a:p>
                    <a:p>
                      <a:pPr algn="ctr"/>
                      <a:r>
                        <a:t>6 Months</a:t>
                      </a:r>
                    </a:p>
                    <a:p>
                      <a:pPr algn="ctr"/>
                      <a:r>
                        <a:t>4% of Potential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612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1467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CFAC0A-5969-2E5A-6296-04FBCA2F56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FDF0B-06C2-0F86-8599-758D68D78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2026</a:t>
            </a:r>
          </a:p>
        </p:txBody>
      </p:sp>
    </p:spTree>
    <p:extLst>
      <p:ext uri="{BB962C8B-B14F-4D97-AF65-F5344CB8AC3E}">
        <p14:creationId xmlns:p14="http://schemas.microsoft.com/office/powerpoint/2010/main" val="347756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325BC1-3F0B-F6E0-E36E-CF17E28A89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B86A976-C191-7585-1B08-FBC9A2F95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2026 Salary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E76D3D6-6001-4EEE-F04B-8B3B012B9644}"/>
              </a:ext>
            </a:extLst>
          </p:cNvPr>
          <p:cNvGraphicFramePr>
            <a:graphicFrameLocks noGrp="1"/>
          </p:cNvGraphicFramePr>
          <p:nvPr/>
        </p:nvGraphicFramePr>
        <p:xfrm>
          <a:off x="594360" y="1132625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831904189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Current Salary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486740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>
                        <a:defRPr sz="3200" b="1"/>
                      </a:pPr>
                      <a:r>
                        <a:t>RMB 3,013 </a:t>
                      </a:r>
                    </a:p>
                    <a:p>
                      <a:pPr algn="ctr"/>
                    </a:p>
                    <a:p>
                      <a:pPr algn="ctr"/>
                      <a:r>
                        <a:t>Per month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931988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D043293-2B7C-A5D4-B6E5-EA514EB2F484}"/>
              </a:ext>
            </a:extLst>
          </p:cNvPr>
          <p:cNvGraphicFramePr>
            <a:graphicFrameLocks noGrp="1"/>
          </p:cNvGraphicFramePr>
          <p:nvPr/>
        </p:nvGraphicFramePr>
        <p:xfrm>
          <a:off x="3246120" y="3988974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2802984175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2026 Bonus Potential</a:t>
                      </a:r>
                    </a:p>
                  </a:txBody>
                  <a:tcPr anchor="ctr">
                    <a:solidFill>
                      <a:srgbClr val="C61C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3036867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>
                        <a:defRPr sz="3200" b="1"/>
                      </a:pPr>
                      <a:r>
                        <a:t>RMB 5,002</a:t>
                      </a:r>
                    </a:p>
                    <a:p>
                      <a:pPr algn="ctr"/>
                    </a:p>
                    <a:p>
                      <a:pPr algn="ctr"/>
                      <a:r>
                        <a:t>6 Months</a:t>
                      </a:r>
                    </a:p>
                  </a:txBody>
                  <a:tcPr anchor="ctr">
                    <a:solidFill>
                      <a:srgbClr val="D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057418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7419174-6DF3-17CE-D14D-AB956EE0C638}"/>
              </a:ext>
            </a:extLst>
          </p:cNvPr>
          <p:cNvGraphicFramePr>
            <a:graphicFrameLocks noGrp="1"/>
          </p:cNvGraphicFramePr>
          <p:nvPr/>
        </p:nvGraphicFramePr>
        <p:xfrm>
          <a:off x="3246120" y="1134950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3272648272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2026 Salary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486740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>
                        <a:defRPr sz="3200" b="1"/>
                      </a:pPr>
                      <a:r>
                        <a:t>RMB 4,056 </a:t>
                      </a:r>
                    </a:p>
                    <a:p>
                      <a:pPr algn="ctr"/>
                    </a:p>
                    <a:p>
                      <a:pPr algn="ctr"/>
                      <a:r>
                        <a:t>Per month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93198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63C3563-381A-E9DC-B496-B17FD9D0CFE0}"/>
              </a:ext>
            </a:extLst>
          </p:cNvPr>
          <p:cNvGraphicFramePr>
            <a:graphicFrameLocks noGrp="1"/>
          </p:cNvGraphicFramePr>
          <p:nvPr/>
        </p:nvGraphicFramePr>
        <p:xfrm>
          <a:off x="5897880" y="1132625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2814097784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Merit Increase %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486740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>
                        <a:defRPr sz="3200" b="1"/>
                      </a:pPr>
                      <a:r>
                        <a:t>7 %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931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3695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C9E9B8-E983-778E-3FC6-E4DCFD4883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AC09AC-7E23-E3E8-D763-47A7CC965478}"/>
              </a:ext>
            </a:extLst>
          </p:cNvPr>
          <p:cNvSpPr txBox="1"/>
          <p:nvPr/>
        </p:nvSpPr>
        <p:spPr>
          <a:xfrm>
            <a:off x="3020992" y="2523281"/>
            <a:ext cx="392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Image: Flyer’s salary letter</a:t>
            </a:r>
          </a:p>
        </p:txBody>
      </p:sp>
      <p:pic>
        <p:nvPicPr>
          <p:cNvPr id="3" name="Picture 2" descr="Echo Yan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2255" y="685800"/>
            <a:ext cx="423949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5706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0F2326-EA5D-A546-AA5F-47033B17D9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43933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D87AA6-1FBD-400D-3D0C-476BD7FECB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326BE-39BA-601B-89E8-5D5224878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Abby Qi</a:t>
            </a:r>
          </a:p>
        </p:txBody>
      </p:sp>
    </p:spTree>
    <p:extLst>
      <p:ext uri="{BB962C8B-B14F-4D97-AF65-F5344CB8AC3E}">
        <p14:creationId xmlns:p14="http://schemas.microsoft.com/office/powerpoint/2010/main" val="27202953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0CDBE6-3047-4F26-E4B4-3C15F2D70E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B4919-321E-0590-7D6D-359AD2B90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2025 EOY Bonus</a:t>
            </a:r>
          </a:p>
        </p:txBody>
      </p:sp>
    </p:spTree>
    <p:extLst>
      <p:ext uri="{BB962C8B-B14F-4D97-AF65-F5344CB8AC3E}">
        <p14:creationId xmlns:p14="http://schemas.microsoft.com/office/powerpoint/2010/main" val="5003246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C15800-FAFC-B9EB-EAE6-4C67D7709E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77725-604C-849B-6D92-3A7D21FF1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6D487-8422-50D3-1061-03CF3AF235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97185"/>
            <a:ext cx="7886700" cy="49969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Bonus Depends on company results &amp; your results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FE839D-B668-18E4-2533-3B74911303CD}"/>
              </a:ext>
            </a:extLst>
          </p:cNvPr>
          <p:cNvSpPr txBox="1"/>
          <p:nvPr/>
        </p:nvSpPr>
        <p:spPr>
          <a:xfrm>
            <a:off x="568411" y="1922749"/>
            <a:ext cx="800717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sz="2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2025 sales were down vs. 2024 and vs. our target.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sz="2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However, we did a better job of managing our costs and improved our profitability.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sz="2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Flyers can receive up to 100% of their bonus. </a:t>
            </a:r>
            <a:endParaRPr lang="zh-TW" altLang="zh-HK" sz="2400" dirty="0">
              <a:effectLst/>
              <a:latin typeface="Aptos" panose="020B0004020202020204" pitchFamily="34" charset="0"/>
              <a:ea typeface="PMingLiU" panose="02020500000000000000" pitchFamily="18" charset="-120"/>
              <a:cs typeface="Aptos" panose="020B0004020202020204" pitchFamily="34" charset="0"/>
            </a:endParaRPr>
          </a:p>
          <a:p>
            <a:endParaRPr lang="zh-HK" alt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176048A-FFB6-233D-8AEB-CA4B305187D8}"/>
              </a:ext>
            </a:extLst>
          </p:cNvPr>
          <p:cNvGraphicFramePr>
            <a:graphicFrameLocks noGrp="1"/>
          </p:cNvGraphicFramePr>
          <p:nvPr/>
        </p:nvGraphicFramePr>
        <p:xfrm>
          <a:off x="1874520" y="3866938"/>
          <a:ext cx="2697480" cy="23670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7480">
                  <a:extLst>
                    <a:ext uri="{9D8B030D-6E8A-4147-A177-3AD203B41FA5}">
                      <a16:colId xmlns:a16="http://schemas.microsoft.com/office/drawing/2014/main" val="1571065473"/>
                    </a:ext>
                  </a:extLst>
                </a:gridCol>
              </a:tblGrid>
              <a:tr h="6808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Your 2025 Bonus Potential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347081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>
                        <a:defRPr sz="3200" b="1"/>
                      </a:pPr>
                      <a:r>
                        <a:t>RMB 1,058</a:t>
                      </a:r>
                    </a:p>
                    <a:p>
                      <a:pPr algn="ctr"/>
                    </a:p>
                    <a:p>
                      <a:pPr algn="ctr"/>
                      <a:r>
                        <a:t>2 Months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61253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82DCF30-DD6B-BBDD-E498-81D405C3CEC2}"/>
              </a:ext>
            </a:extLst>
          </p:cNvPr>
          <p:cNvGraphicFramePr>
            <a:graphicFrameLocks noGrp="1"/>
          </p:cNvGraphicFramePr>
          <p:nvPr/>
        </p:nvGraphicFramePr>
        <p:xfrm>
          <a:off x="4572000" y="3866938"/>
          <a:ext cx="2697480" cy="23670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7480">
                  <a:extLst>
                    <a:ext uri="{9D8B030D-6E8A-4147-A177-3AD203B41FA5}">
                      <a16:colId xmlns:a16="http://schemas.microsoft.com/office/drawing/2014/main" val="3803668752"/>
                    </a:ext>
                  </a:extLst>
                </a:gridCol>
              </a:tblGrid>
              <a:tr h="6808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Your 2025 Actual Bonus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347081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>
                        <a:defRPr sz="3200" b="1"/>
                      </a:pPr>
                      <a:r>
                        <a:t>RMB 2,067</a:t>
                      </a:r>
                    </a:p>
                    <a:p>
                      <a:pPr algn="ctr"/>
                    </a:p>
                    <a:p>
                      <a:pPr algn="ctr"/>
                      <a:r>
                        <a:t>7 Months</a:t>
                      </a:r>
                    </a:p>
                    <a:p>
                      <a:pPr algn="ctr"/>
                      <a:r>
                        <a:t>7% of Potential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612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2104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14B7B1-8968-FEB6-1DF7-0460A177DF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42961-AFD2-07D8-81A4-F399BE7BC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2026</a:t>
            </a:r>
          </a:p>
        </p:txBody>
      </p:sp>
    </p:spTree>
    <p:extLst>
      <p:ext uri="{BB962C8B-B14F-4D97-AF65-F5344CB8AC3E}">
        <p14:creationId xmlns:p14="http://schemas.microsoft.com/office/powerpoint/2010/main" val="33586154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520046-9485-3154-F9F9-2C1589F21A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98FC74-AABD-1D9C-3A6B-ECF700230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2026 Salary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B03E252-9244-40C3-4BE7-A10DE3F78D38}"/>
              </a:ext>
            </a:extLst>
          </p:cNvPr>
          <p:cNvGraphicFramePr>
            <a:graphicFrameLocks noGrp="1"/>
          </p:cNvGraphicFramePr>
          <p:nvPr/>
        </p:nvGraphicFramePr>
        <p:xfrm>
          <a:off x="594360" y="1132625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831904189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Current Salary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486740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>
                        <a:defRPr sz="3200" b="1"/>
                      </a:pPr>
                      <a:r>
                        <a:t>RMB 3,034 </a:t>
                      </a:r>
                    </a:p>
                    <a:p>
                      <a:pPr algn="ctr"/>
                    </a:p>
                    <a:p>
                      <a:pPr algn="ctr"/>
                      <a:r>
                        <a:t>Per month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931988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38F8837-CDDD-FF55-59DA-F6DFB839DC64}"/>
              </a:ext>
            </a:extLst>
          </p:cNvPr>
          <p:cNvGraphicFramePr>
            <a:graphicFrameLocks noGrp="1"/>
          </p:cNvGraphicFramePr>
          <p:nvPr/>
        </p:nvGraphicFramePr>
        <p:xfrm>
          <a:off x="3246120" y="3988974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2802984175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2026 Bonus Potential</a:t>
                      </a:r>
                    </a:p>
                  </a:txBody>
                  <a:tcPr anchor="ctr">
                    <a:solidFill>
                      <a:srgbClr val="C61C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3036867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>
                        <a:defRPr sz="3200" b="1"/>
                      </a:pPr>
                      <a:r>
                        <a:t>RMB 5,007</a:t>
                      </a:r>
                    </a:p>
                    <a:p>
                      <a:pPr algn="ctr"/>
                    </a:p>
                    <a:p>
                      <a:pPr algn="ctr"/>
                      <a:r>
                        <a:t>3 Months</a:t>
                      </a:r>
                    </a:p>
                  </a:txBody>
                  <a:tcPr anchor="ctr">
                    <a:solidFill>
                      <a:srgbClr val="D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057418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6C08794-94A7-A728-BCA9-12D36E72CBA0}"/>
              </a:ext>
            </a:extLst>
          </p:cNvPr>
          <p:cNvGraphicFramePr>
            <a:graphicFrameLocks noGrp="1"/>
          </p:cNvGraphicFramePr>
          <p:nvPr/>
        </p:nvGraphicFramePr>
        <p:xfrm>
          <a:off x="3246120" y="1134950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3272648272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2026 Salary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486740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>
                        <a:defRPr sz="3200" b="1"/>
                      </a:pPr>
                      <a:r>
                        <a:t>RMB 4,098 </a:t>
                      </a:r>
                    </a:p>
                    <a:p>
                      <a:pPr algn="ctr"/>
                    </a:p>
                    <a:p>
                      <a:pPr algn="ctr"/>
                      <a:r>
                        <a:t>Per month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93198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CE90A8C-28D7-2A8D-53B1-7E0DCC80D745}"/>
              </a:ext>
            </a:extLst>
          </p:cNvPr>
          <p:cNvGraphicFramePr>
            <a:graphicFrameLocks noGrp="1"/>
          </p:cNvGraphicFramePr>
          <p:nvPr/>
        </p:nvGraphicFramePr>
        <p:xfrm>
          <a:off x="5897880" y="1132625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2814097784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Merit Increase %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486740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>
                        <a:defRPr sz="3200" b="1"/>
                      </a:pPr>
                      <a:r>
                        <a:t>7 %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931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5990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AB752A-3F7A-D93E-2629-05816A2DF6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93075-B4E3-EDC7-6210-B68856C3E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2025 EOY Bonus</a:t>
            </a:r>
          </a:p>
        </p:txBody>
      </p:sp>
    </p:spTree>
    <p:extLst>
      <p:ext uri="{BB962C8B-B14F-4D97-AF65-F5344CB8AC3E}">
        <p14:creationId xmlns:p14="http://schemas.microsoft.com/office/powerpoint/2010/main" val="98612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12664D-4202-661E-8742-3EF6BB690D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6B24BB-7131-D7E5-06B9-C1DE541FBEE7}"/>
              </a:ext>
            </a:extLst>
          </p:cNvPr>
          <p:cNvSpPr txBox="1"/>
          <p:nvPr/>
        </p:nvSpPr>
        <p:spPr>
          <a:xfrm>
            <a:off x="3020992" y="2523281"/>
            <a:ext cx="392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Image: Flyer’s salary letter</a:t>
            </a:r>
          </a:p>
        </p:txBody>
      </p:sp>
      <p:pic>
        <p:nvPicPr>
          <p:cNvPr id="3" name="Picture 2" descr="Echo Yan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2255" y="685800"/>
            <a:ext cx="423949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6902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220B3B-8B33-B99E-F366-6E788F0855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78502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250C46-3AD5-8C4E-2A75-19D3102F44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F94F2-B2E1-1D16-08A7-7AED84C54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Lily Li</a:t>
            </a:r>
          </a:p>
        </p:txBody>
      </p:sp>
    </p:spTree>
    <p:extLst>
      <p:ext uri="{BB962C8B-B14F-4D97-AF65-F5344CB8AC3E}">
        <p14:creationId xmlns:p14="http://schemas.microsoft.com/office/powerpoint/2010/main" val="37947885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2C860F-0A95-82B9-ADDC-8002C1E355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FCE3D-C356-0234-DD4E-473C79D70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2025 EOY Bonus</a:t>
            </a:r>
          </a:p>
        </p:txBody>
      </p:sp>
    </p:spTree>
    <p:extLst>
      <p:ext uri="{BB962C8B-B14F-4D97-AF65-F5344CB8AC3E}">
        <p14:creationId xmlns:p14="http://schemas.microsoft.com/office/powerpoint/2010/main" val="11840996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0BED40-6B65-599D-4FD1-4DF83124CE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38752-E67B-4356-31E9-9231CAD4F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CD504-00A8-DE87-917F-342439379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97185"/>
            <a:ext cx="7886700" cy="49969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Bonus Depends on company results &amp; your results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BCC6A3-2AF7-5877-DC7F-292F66855970}"/>
              </a:ext>
            </a:extLst>
          </p:cNvPr>
          <p:cNvSpPr txBox="1"/>
          <p:nvPr/>
        </p:nvSpPr>
        <p:spPr>
          <a:xfrm>
            <a:off x="568411" y="1922749"/>
            <a:ext cx="800717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sz="2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2025 sales were down vs. 2024 and vs. our target.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sz="2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However, we did a better job of managing our costs and improved our profitability.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sz="2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Flyers can receive up to 100% of their bonus. </a:t>
            </a:r>
            <a:endParaRPr lang="zh-TW" altLang="zh-HK" sz="2400" dirty="0">
              <a:effectLst/>
              <a:latin typeface="Aptos" panose="020B0004020202020204" pitchFamily="34" charset="0"/>
              <a:ea typeface="PMingLiU" panose="02020500000000000000" pitchFamily="18" charset="-120"/>
              <a:cs typeface="Aptos" panose="020B0004020202020204" pitchFamily="34" charset="0"/>
            </a:endParaRPr>
          </a:p>
          <a:p>
            <a:endParaRPr lang="zh-HK" alt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C41CEFD-C13C-178E-A9CB-00066353F8AE}"/>
              </a:ext>
            </a:extLst>
          </p:cNvPr>
          <p:cNvGraphicFramePr>
            <a:graphicFrameLocks noGrp="1"/>
          </p:cNvGraphicFramePr>
          <p:nvPr/>
        </p:nvGraphicFramePr>
        <p:xfrm>
          <a:off x="1874520" y="3866938"/>
          <a:ext cx="2697480" cy="23670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7480">
                  <a:extLst>
                    <a:ext uri="{9D8B030D-6E8A-4147-A177-3AD203B41FA5}">
                      <a16:colId xmlns:a16="http://schemas.microsoft.com/office/drawing/2014/main" val="1571065473"/>
                    </a:ext>
                  </a:extLst>
                </a:gridCol>
              </a:tblGrid>
              <a:tr h="6808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Your 2025 Bonus Potential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347081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>
                        <a:defRPr sz="3200" b="1"/>
                      </a:pPr>
                      <a:r>
                        <a:t>RMB 1,021</a:t>
                      </a:r>
                    </a:p>
                    <a:p>
                      <a:pPr algn="ctr"/>
                    </a:p>
                    <a:p>
                      <a:pPr algn="ctr"/>
                      <a:r>
                        <a:t>7 Months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61253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7440C66-F759-519C-E03D-33D225A37E0F}"/>
              </a:ext>
            </a:extLst>
          </p:cNvPr>
          <p:cNvGraphicFramePr>
            <a:graphicFrameLocks noGrp="1"/>
          </p:cNvGraphicFramePr>
          <p:nvPr/>
        </p:nvGraphicFramePr>
        <p:xfrm>
          <a:off x="4572000" y="3866938"/>
          <a:ext cx="2697480" cy="23670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7480">
                  <a:extLst>
                    <a:ext uri="{9D8B030D-6E8A-4147-A177-3AD203B41FA5}">
                      <a16:colId xmlns:a16="http://schemas.microsoft.com/office/drawing/2014/main" val="3803668752"/>
                    </a:ext>
                  </a:extLst>
                </a:gridCol>
              </a:tblGrid>
              <a:tr h="6808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Your 2025 Actual Bonus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347081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>
                        <a:defRPr sz="3200" b="1"/>
                      </a:pPr>
                      <a:r>
                        <a:t>RMB 2,017</a:t>
                      </a:r>
                    </a:p>
                    <a:p>
                      <a:pPr algn="ctr"/>
                    </a:p>
                    <a:p>
                      <a:pPr algn="ctr"/>
                      <a:r>
                        <a:t>6 Months</a:t>
                      </a:r>
                    </a:p>
                    <a:p>
                      <a:pPr algn="ctr"/>
                      <a:r>
                        <a:t>3% of Potential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612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8645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37EB66-01A7-E3B7-05DB-822DFF53C7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1B5AB-E78D-13E6-E0D4-7A19EB102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2026</a:t>
            </a:r>
          </a:p>
        </p:txBody>
      </p:sp>
    </p:spTree>
    <p:extLst>
      <p:ext uri="{BB962C8B-B14F-4D97-AF65-F5344CB8AC3E}">
        <p14:creationId xmlns:p14="http://schemas.microsoft.com/office/powerpoint/2010/main" val="27377569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D2CEA4-913C-0B8F-352B-D4CD669792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BB992E1-B898-227B-0032-B609BCE35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2026 Salary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4025798-081F-E7AC-ACDB-31F929EB692E}"/>
              </a:ext>
            </a:extLst>
          </p:cNvPr>
          <p:cNvGraphicFramePr>
            <a:graphicFrameLocks noGrp="1"/>
          </p:cNvGraphicFramePr>
          <p:nvPr/>
        </p:nvGraphicFramePr>
        <p:xfrm>
          <a:off x="594360" y="1132625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831904189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Current Salary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486740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>
                        <a:defRPr sz="3200" b="1"/>
                      </a:pPr>
                      <a:r>
                        <a:t>RMB 3,082 </a:t>
                      </a:r>
                    </a:p>
                    <a:p>
                      <a:pPr algn="ctr"/>
                    </a:p>
                    <a:p>
                      <a:pPr algn="ctr"/>
                      <a:r>
                        <a:t>Per month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931988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492CC07-B8C3-4FD4-CC6C-D82046D4C24E}"/>
              </a:ext>
            </a:extLst>
          </p:cNvPr>
          <p:cNvGraphicFramePr>
            <a:graphicFrameLocks noGrp="1"/>
          </p:cNvGraphicFramePr>
          <p:nvPr/>
        </p:nvGraphicFramePr>
        <p:xfrm>
          <a:off x="3246120" y="3988974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2802984175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2026 Bonus Potential</a:t>
                      </a:r>
                    </a:p>
                  </a:txBody>
                  <a:tcPr anchor="ctr">
                    <a:solidFill>
                      <a:srgbClr val="C61C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3036867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>
                        <a:defRPr sz="3200" b="1"/>
                      </a:pPr>
                      <a:r>
                        <a:t>RMB 5,079</a:t>
                      </a:r>
                    </a:p>
                    <a:p>
                      <a:pPr algn="ctr"/>
                    </a:p>
                    <a:p>
                      <a:pPr algn="ctr"/>
                      <a:r>
                        <a:t>5 Months</a:t>
                      </a:r>
                    </a:p>
                  </a:txBody>
                  <a:tcPr anchor="ctr">
                    <a:solidFill>
                      <a:srgbClr val="D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057418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EE68A55-F4DF-7235-9084-A999E2427BA6}"/>
              </a:ext>
            </a:extLst>
          </p:cNvPr>
          <p:cNvGraphicFramePr>
            <a:graphicFrameLocks noGrp="1"/>
          </p:cNvGraphicFramePr>
          <p:nvPr/>
        </p:nvGraphicFramePr>
        <p:xfrm>
          <a:off x="3246120" y="1134950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3272648272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2026 Salary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486740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>
                        <a:defRPr sz="3200" b="1"/>
                      </a:pPr>
                      <a:r>
                        <a:t>RMB 4,052 </a:t>
                      </a:r>
                    </a:p>
                    <a:p>
                      <a:pPr algn="ctr"/>
                    </a:p>
                    <a:p>
                      <a:pPr algn="ctr"/>
                      <a:r>
                        <a:t>Per month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93198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95E7106-DF8B-5965-CA97-0A3056E49E1E}"/>
              </a:ext>
            </a:extLst>
          </p:cNvPr>
          <p:cNvGraphicFramePr>
            <a:graphicFrameLocks noGrp="1"/>
          </p:cNvGraphicFramePr>
          <p:nvPr/>
        </p:nvGraphicFramePr>
        <p:xfrm>
          <a:off x="5897880" y="1132625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2814097784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Merit Increase %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486740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>
                        <a:defRPr sz="3200" b="1"/>
                      </a:pPr>
                      <a:r>
                        <a:t>1 %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931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0429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DD74E7-2A53-F243-A203-49CA4BA2B3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1FDB2C-25D3-D124-D96C-C44A9EFFF903}"/>
              </a:ext>
            </a:extLst>
          </p:cNvPr>
          <p:cNvSpPr txBox="1"/>
          <p:nvPr/>
        </p:nvSpPr>
        <p:spPr>
          <a:xfrm>
            <a:off x="3020992" y="2523281"/>
            <a:ext cx="392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Image: Flyer’s salary letter</a:t>
            </a:r>
          </a:p>
        </p:txBody>
      </p:sp>
      <p:pic>
        <p:nvPicPr>
          <p:cNvPr id="3" name="Picture 2" descr="Echo Yan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2255" y="685800"/>
            <a:ext cx="423949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8567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C06EA0-F8EA-4C1F-07F4-8F85F85EB9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46841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C37CDD-89EC-DDC7-88B7-05821BDBDA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64EBC-B3AC-C105-0F3E-063B9CACD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Emily Peng</a:t>
            </a:r>
          </a:p>
        </p:txBody>
      </p:sp>
    </p:spTree>
    <p:extLst>
      <p:ext uri="{BB962C8B-B14F-4D97-AF65-F5344CB8AC3E}">
        <p14:creationId xmlns:p14="http://schemas.microsoft.com/office/powerpoint/2010/main" val="1971077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0B5135-8073-7B74-1892-410EBB696B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EE01F-2832-CAC0-66F4-4A99467F6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ECDDA-6ECE-AF43-6501-105EE5D81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97185"/>
            <a:ext cx="7886700" cy="49969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Bonus Depends on company results &amp; your results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014B0F-E735-ABB8-8E89-D1476E060936}"/>
              </a:ext>
            </a:extLst>
          </p:cNvPr>
          <p:cNvSpPr txBox="1"/>
          <p:nvPr/>
        </p:nvSpPr>
        <p:spPr>
          <a:xfrm>
            <a:off x="568411" y="1922749"/>
            <a:ext cx="800717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sz="2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2025 sales were down vs. 2024 and vs. our target.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sz="2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However, we did a better job of managing our costs and improved our profitability.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sz="2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Flyers can receive up to 100% of their bonus. </a:t>
            </a:r>
            <a:endParaRPr lang="zh-TW" altLang="zh-HK" sz="2400" dirty="0">
              <a:effectLst/>
              <a:latin typeface="Aptos" panose="020B0004020202020204" pitchFamily="34" charset="0"/>
              <a:ea typeface="PMingLiU" panose="02020500000000000000" pitchFamily="18" charset="-120"/>
              <a:cs typeface="Aptos" panose="020B0004020202020204" pitchFamily="34" charset="0"/>
            </a:endParaRPr>
          </a:p>
          <a:p>
            <a:endParaRPr lang="zh-HK" alt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8D147D3-2660-A395-144B-FC6624C3D37A}"/>
              </a:ext>
            </a:extLst>
          </p:cNvPr>
          <p:cNvGraphicFramePr>
            <a:graphicFrameLocks noGrp="1"/>
          </p:cNvGraphicFramePr>
          <p:nvPr/>
        </p:nvGraphicFramePr>
        <p:xfrm>
          <a:off x="1874520" y="3866938"/>
          <a:ext cx="2697480" cy="23670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7480">
                  <a:extLst>
                    <a:ext uri="{9D8B030D-6E8A-4147-A177-3AD203B41FA5}">
                      <a16:colId xmlns:a16="http://schemas.microsoft.com/office/drawing/2014/main" val="1571065473"/>
                    </a:ext>
                  </a:extLst>
                </a:gridCol>
              </a:tblGrid>
              <a:tr h="6808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Your 2025 Bonus Potential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347081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>
                        <a:defRPr sz="3200" b="1"/>
                      </a:pPr>
                      <a:r>
                        <a:t>RMB 1,029</a:t>
                      </a:r>
                    </a:p>
                    <a:p>
                      <a:pPr algn="ctr"/>
                    </a:p>
                    <a:p>
                      <a:pPr algn="ctr"/>
                      <a:r>
                        <a:t>1 Months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61253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24D9759-FB71-4722-A7E2-8D1F1A67EB6A}"/>
              </a:ext>
            </a:extLst>
          </p:cNvPr>
          <p:cNvGraphicFramePr>
            <a:graphicFrameLocks noGrp="1"/>
          </p:cNvGraphicFramePr>
          <p:nvPr/>
        </p:nvGraphicFramePr>
        <p:xfrm>
          <a:off x="4572000" y="3866938"/>
          <a:ext cx="2697480" cy="23670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7480">
                  <a:extLst>
                    <a:ext uri="{9D8B030D-6E8A-4147-A177-3AD203B41FA5}">
                      <a16:colId xmlns:a16="http://schemas.microsoft.com/office/drawing/2014/main" val="3803668752"/>
                    </a:ext>
                  </a:extLst>
                </a:gridCol>
              </a:tblGrid>
              <a:tr h="6808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Your 2025 Actual Bonus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347081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>
                        <a:defRPr sz="3200" b="1"/>
                      </a:pPr>
                      <a:r>
                        <a:t>RMB 2,012</a:t>
                      </a:r>
                    </a:p>
                    <a:p>
                      <a:pPr algn="ctr"/>
                    </a:p>
                    <a:p>
                      <a:pPr algn="ctr"/>
                      <a:r>
                        <a:t>8 Months</a:t>
                      </a:r>
                    </a:p>
                    <a:p>
                      <a:pPr algn="ctr"/>
                      <a:r>
                        <a:t>4% of Potential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612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1704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67FDD0-6B80-6EED-85C0-3B5561F0DB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6EDFF-33FD-431F-D3DD-B01320BE6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2025 EOY Bonus</a:t>
            </a:r>
          </a:p>
        </p:txBody>
      </p:sp>
    </p:spTree>
    <p:extLst>
      <p:ext uri="{BB962C8B-B14F-4D97-AF65-F5344CB8AC3E}">
        <p14:creationId xmlns:p14="http://schemas.microsoft.com/office/powerpoint/2010/main" val="25004119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16A6FF-DBAC-031D-FAF3-EB0B7031EB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20BFD-6260-DB7E-E221-96D36A269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C928E-95E9-6B8B-05E5-25DA44BEB0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97185"/>
            <a:ext cx="7886700" cy="49969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Bonus Depends on company results &amp; your results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C3A032-AAF2-0047-7F03-09D3B573A22E}"/>
              </a:ext>
            </a:extLst>
          </p:cNvPr>
          <p:cNvSpPr txBox="1"/>
          <p:nvPr/>
        </p:nvSpPr>
        <p:spPr>
          <a:xfrm>
            <a:off x="568411" y="1922749"/>
            <a:ext cx="800717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sz="2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2025 sales were down vs. 2024 and vs. our target.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sz="2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However, we did a better job of managing our costs and improved our profitability.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sz="2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Flyers can receive up to 100% of their bonus. </a:t>
            </a:r>
            <a:endParaRPr lang="zh-TW" altLang="zh-HK" sz="2400" dirty="0">
              <a:effectLst/>
              <a:latin typeface="Aptos" panose="020B0004020202020204" pitchFamily="34" charset="0"/>
              <a:ea typeface="PMingLiU" panose="02020500000000000000" pitchFamily="18" charset="-120"/>
              <a:cs typeface="Aptos" panose="020B0004020202020204" pitchFamily="34" charset="0"/>
            </a:endParaRPr>
          </a:p>
          <a:p>
            <a:endParaRPr lang="zh-HK" alt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7493045-51DC-6DBE-C884-3D25A260C0C2}"/>
              </a:ext>
            </a:extLst>
          </p:cNvPr>
          <p:cNvGraphicFramePr>
            <a:graphicFrameLocks noGrp="1"/>
          </p:cNvGraphicFramePr>
          <p:nvPr/>
        </p:nvGraphicFramePr>
        <p:xfrm>
          <a:off x="1874520" y="3866938"/>
          <a:ext cx="2697480" cy="23670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7480">
                  <a:extLst>
                    <a:ext uri="{9D8B030D-6E8A-4147-A177-3AD203B41FA5}">
                      <a16:colId xmlns:a16="http://schemas.microsoft.com/office/drawing/2014/main" val="1571065473"/>
                    </a:ext>
                  </a:extLst>
                </a:gridCol>
              </a:tblGrid>
              <a:tr h="6808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Your 2025 Bonus Potential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347081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>
                        <a:defRPr sz="3200" b="1"/>
                      </a:pPr>
                      <a:r>
                        <a:t>RMB 1,053</a:t>
                      </a:r>
                    </a:p>
                    <a:p>
                      <a:pPr algn="ctr"/>
                    </a:p>
                    <a:p>
                      <a:pPr algn="ctr"/>
                      <a:r>
                        <a:t>6 Months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61253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92B3EF9-E16A-F6C8-1089-D2702C4600A2}"/>
              </a:ext>
            </a:extLst>
          </p:cNvPr>
          <p:cNvGraphicFramePr>
            <a:graphicFrameLocks noGrp="1"/>
          </p:cNvGraphicFramePr>
          <p:nvPr/>
        </p:nvGraphicFramePr>
        <p:xfrm>
          <a:off x="4572000" y="3866938"/>
          <a:ext cx="2697480" cy="23670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7480">
                  <a:extLst>
                    <a:ext uri="{9D8B030D-6E8A-4147-A177-3AD203B41FA5}">
                      <a16:colId xmlns:a16="http://schemas.microsoft.com/office/drawing/2014/main" val="3803668752"/>
                    </a:ext>
                  </a:extLst>
                </a:gridCol>
              </a:tblGrid>
              <a:tr h="6808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Your 2025 Actual Bonus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347081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>
                        <a:defRPr sz="3200" b="1"/>
                      </a:pPr>
                      <a:r>
                        <a:t>RMB 2,023</a:t>
                      </a:r>
                    </a:p>
                    <a:p>
                      <a:pPr algn="ctr"/>
                    </a:p>
                    <a:p>
                      <a:pPr algn="ctr"/>
                      <a:r>
                        <a:t>7 Months</a:t>
                      </a:r>
                    </a:p>
                    <a:p>
                      <a:pPr algn="ctr"/>
                      <a:r>
                        <a:t>4% of Potential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612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7101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70AC21-A06E-FFA2-E136-F8910762E9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C194F-F859-D7D5-7070-96C5FADA2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2026</a:t>
            </a:r>
          </a:p>
        </p:txBody>
      </p:sp>
    </p:spTree>
    <p:extLst>
      <p:ext uri="{BB962C8B-B14F-4D97-AF65-F5344CB8AC3E}">
        <p14:creationId xmlns:p14="http://schemas.microsoft.com/office/powerpoint/2010/main" val="26361483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8AF2D0-973D-4862-6E6F-B6DA408047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A83E11-6632-F2DA-C89B-EA51F6476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2026 Salary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D8ABCC7-BA57-4397-4183-FD180C420DDB}"/>
              </a:ext>
            </a:extLst>
          </p:cNvPr>
          <p:cNvGraphicFramePr>
            <a:graphicFrameLocks noGrp="1"/>
          </p:cNvGraphicFramePr>
          <p:nvPr/>
        </p:nvGraphicFramePr>
        <p:xfrm>
          <a:off x="594360" y="1132625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831904189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Current Salary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486740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>
                        <a:defRPr sz="3200" b="1"/>
                      </a:pPr>
                      <a:r>
                        <a:t>RMB 3,022 </a:t>
                      </a:r>
                    </a:p>
                    <a:p>
                      <a:pPr algn="ctr"/>
                    </a:p>
                    <a:p>
                      <a:pPr algn="ctr"/>
                      <a:r>
                        <a:t>Per month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931988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57C304C-4F16-1062-213C-E156A5A40A1F}"/>
              </a:ext>
            </a:extLst>
          </p:cNvPr>
          <p:cNvGraphicFramePr>
            <a:graphicFrameLocks noGrp="1"/>
          </p:cNvGraphicFramePr>
          <p:nvPr/>
        </p:nvGraphicFramePr>
        <p:xfrm>
          <a:off x="3246120" y="3988974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2802984175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2026 Bonus Potential</a:t>
                      </a:r>
                    </a:p>
                  </a:txBody>
                  <a:tcPr anchor="ctr">
                    <a:solidFill>
                      <a:srgbClr val="C61C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3036867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>
                        <a:defRPr sz="3200" b="1"/>
                      </a:pPr>
                      <a:r>
                        <a:t>RMB 5,003</a:t>
                      </a:r>
                    </a:p>
                    <a:p>
                      <a:pPr algn="ctr"/>
                    </a:p>
                    <a:p>
                      <a:pPr algn="ctr"/>
                      <a:r>
                        <a:t>9 Months</a:t>
                      </a:r>
                    </a:p>
                  </a:txBody>
                  <a:tcPr anchor="ctr">
                    <a:solidFill>
                      <a:srgbClr val="D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057418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CC70418-7C25-94B8-1B87-70890F3016E9}"/>
              </a:ext>
            </a:extLst>
          </p:cNvPr>
          <p:cNvGraphicFramePr>
            <a:graphicFrameLocks noGrp="1"/>
          </p:cNvGraphicFramePr>
          <p:nvPr/>
        </p:nvGraphicFramePr>
        <p:xfrm>
          <a:off x="3246120" y="1134950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3272648272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2026 Salary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486740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>
                        <a:defRPr sz="3200" b="1"/>
                      </a:pPr>
                      <a:r>
                        <a:t>RMB 4,082 </a:t>
                      </a:r>
                    </a:p>
                    <a:p>
                      <a:pPr algn="ctr"/>
                    </a:p>
                    <a:p>
                      <a:pPr algn="ctr"/>
                      <a:r>
                        <a:t>Per month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93198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0623FBA-9F4C-9814-242F-DC6DB9A303C7}"/>
              </a:ext>
            </a:extLst>
          </p:cNvPr>
          <p:cNvGraphicFramePr>
            <a:graphicFrameLocks noGrp="1"/>
          </p:cNvGraphicFramePr>
          <p:nvPr/>
        </p:nvGraphicFramePr>
        <p:xfrm>
          <a:off x="5897880" y="1132625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2814097784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Merit Increase %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486740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>
                        <a:defRPr sz="3200" b="1"/>
                      </a:pPr>
                      <a:r>
                        <a:t>2 %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931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846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BB8FA1-F6E6-05BC-B23C-135016CA49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7A23812-3AE5-EFD8-5BD3-46ABA122F478}"/>
              </a:ext>
            </a:extLst>
          </p:cNvPr>
          <p:cNvSpPr txBox="1"/>
          <p:nvPr/>
        </p:nvSpPr>
        <p:spPr>
          <a:xfrm>
            <a:off x="3020992" y="2523281"/>
            <a:ext cx="392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Image: Flyer’s salary letter</a:t>
            </a:r>
          </a:p>
        </p:txBody>
      </p:sp>
      <p:pic>
        <p:nvPicPr>
          <p:cNvPr id="3" name="Picture 2" descr="Echo Yan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2255" y="685800"/>
            <a:ext cx="423949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3474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5E559C-4EA5-B234-5598-297B2DD5D0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98004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42E13C-CDA2-DE18-B7C4-8AA356854E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FF003-A01C-2EA9-EA91-9140E58B8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Sylvia Liu</a:t>
            </a:r>
          </a:p>
        </p:txBody>
      </p:sp>
    </p:spTree>
    <p:extLst>
      <p:ext uri="{BB962C8B-B14F-4D97-AF65-F5344CB8AC3E}">
        <p14:creationId xmlns:p14="http://schemas.microsoft.com/office/powerpoint/2010/main" val="41882318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4C6733-0F0F-0686-23F1-F77A393199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B15E4-44F9-877B-976A-2A7D113DB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2025 EOY Bonus</a:t>
            </a:r>
          </a:p>
        </p:txBody>
      </p:sp>
    </p:spTree>
    <p:extLst>
      <p:ext uri="{BB962C8B-B14F-4D97-AF65-F5344CB8AC3E}">
        <p14:creationId xmlns:p14="http://schemas.microsoft.com/office/powerpoint/2010/main" val="2760053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817F53-7A8C-0B7E-CBBF-A001484F53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5EC5B-444A-D4E4-F8AC-4C670879B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4952C-4FF0-9D54-947B-8C81466BE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97185"/>
            <a:ext cx="7886700" cy="49969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Bonus Depends on company results &amp; your results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AA5F76-8B27-3C6E-655C-3E573DDB393D}"/>
              </a:ext>
            </a:extLst>
          </p:cNvPr>
          <p:cNvSpPr txBox="1"/>
          <p:nvPr/>
        </p:nvSpPr>
        <p:spPr>
          <a:xfrm>
            <a:off x="568411" y="1922749"/>
            <a:ext cx="800717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sz="2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2025 sales were down vs. 2024 and vs. our target.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sz="2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However, we did a better job of managing our costs and improved our profitability.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sz="2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Flyers can receive up to 100% of their bonus. </a:t>
            </a:r>
            <a:endParaRPr lang="zh-TW" altLang="zh-HK" sz="2400" dirty="0">
              <a:effectLst/>
              <a:latin typeface="Aptos" panose="020B0004020202020204" pitchFamily="34" charset="0"/>
              <a:ea typeface="PMingLiU" panose="02020500000000000000" pitchFamily="18" charset="-120"/>
              <a:cs typeface="Aptos" panose="020B0004020202020204" pitchFamily="34" charset="0"/>
            </a:endParaRPr>
          </a:p>
          <a:p>
            <a:endParaRPr lang="zh-HK" alt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42F0CEA-2AC9-D1D9-87E9-B6A1584E8274}"/>
              </a:ext>
            </a:extLst>
          </p:cNvPr>
          <p:cNvGraphicFramePr>
            <a:graphicFrameLocks noGrp="1"/>
          </p:cNvGraphicFramePr>
          <p:nvPr/>
        </p:nvGraphicFramePr>
        <p:xfrm>
          <a:off x="1874520" y="3866938"/>
          <a:ext cx="2697480" cy="23670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7480">
                  <a:extLst>
                    <a:ext uri="{9D8B030D-6E8A-4147-A177-3AD203B41FA5}">
                      <a16:colId xmlns:a16="http://schemas.microsoft.com/office/drawing/2014/main" val="1571065473"/>
                    </a:ext>
                  </a:extLst>
                </a:gridCol>
              </a:tblGrid>
              <a:tr h="6808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Your 2025 Bonus Potential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347081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>
                        <a:defRPr sz="3200" b="1"/>
                      </a:pPr>
                      <a:r>
                        <a:t>RMB 1,050</a:t>
                      </a:r>
                    </a:p>
                    <a:p>
                      <a:pPr algn="ctr"/>
                    </a:p>
                    <a:p>
                      <a:pPr algn="ctr"/>
                      <a:r>
                        <a:t>8 Months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61253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9009051-93D5-E89D-B622-050A306B5B9C}"/>
              </a:ext>
            </a:extLst>
          </p:cNvPr>
          <p:cNvGraphicFramePr>
            <a:graphicFrameLocks noGrp="1"/>
          </p:cNvGraphicFramePr>
          <p:nvPr/>
        </p:nvGraphicFramePr>
        <p:xfrm>
          <a:off x="4572000" y="3866938"/>
          <a:ext cx="2697480" cy="23670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7480">
                  <a:extLst>
                    <a:ext uri="{9D8B030D-6E8A-4147-A177-3AD203B41FA5}">
                      <a16:colId xmlns:a16="http://schemas.microsoft.com/office/drawing/2014/main" val="3803668752"/>
                    </a:ext>
                  </a:extLst>
                </a:gridCol>
              </a:tblGrid>
              <a:tr h="6808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Your 2025 Actual Bonus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347081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>
                        <a:defRPr sz="3200" b="1"/>
                      </a:pPr>
                      <a:r>
                        <a:t>RMB 2,086</a:t>
                      </a:r>
                    </a:p>
                    <a:p>
                      <a:pPr algn="ctr"/>
                    </a:p>
                    <a:p>
                      <a:pPr algn="ctr"/>
                      <a:r>
                        <a:t>0 Months</a:t>
                      </a:r>
                    </a:p>
                    <a:p>
                      <a:pPr algn="ctr"/>
                      <a:r>
                        <a:t>5% of Potential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612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8374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0CB721-4DAB-72EA-14E6-68C6B83CD5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32AE5-47F6-6FEA-D41B-92DB72554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2026</a:t>
            </a:r>
          </a:p>
        </p:txBody>
      </p:sp>
    </p:spTree>
    <p:extLst>
      <p:ext uri="{BB962C8B-B14F-4D97-AF65-F5344CB8AC3E}">
        <p14:creationId xmlns:p14="http://schemas.microsoft.com/office/powerpoint/2010/main" val="1228743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A640B2-654D-8BE8-57B9-467061271A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3F539-452A-6691-25E0-396AABF16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2026</a:t>
            </a:r>
          </a:p>
        </p:txBody>
      </p:sp>
    </p:spTree>
    <p:extLst>
      <p:ext uri="{BB962C8B-B14F-4D97-AF65-F5344CB8AC3E}">
        <p14:creationId xmlns:p14="http://schemas.microsoft.com/office/powerpoint/2010/main" val="208505449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D03520-34DE-6171-4E64-8CB47AF85D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8B8E413-1A0E-2501-754C-687A80E12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2026 Salary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24F06B5-7BA2-D366-28CC-8B9CD08FC25C}"/>
              </a:ext>
            </a:extLst>
          </p:cNvPr>
          <p:cNvGraphicFramePr>
            <a:graphicFrameLocks noGrp="1"/>
          </p:cNvGraphicFramePr>
          <p:nvPr/>
        </p:nvGraphicFramePr>
        <p:xfrm>
          <a:off x="594360" y="1132625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831904189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Current Salary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486740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>
                        <a:defRPr sz="3200" b="1"/>
                      </a:pPr>
                      <a:r>
                        <a:t>RMB 3,047 </a:t>
                      </a:r>
                    </a:p>
                    <a:p>
                      <a:pPr algn="ctr"/>
                    </a:p>
                    <a:p>
                      <a:pPr algn="ctr"/>
                      <a:r>
                        <a:t>Per month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931988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BF49332-68B7-0C63-172C-06E36ABD89DA}"/>
              </a:ext>
            </a:extLst>
          </p:cNvPr>
          <p:cNvGraphicFramePr>
            <a:graphicFrameLocks noGrp="1"/>
          </p:cNvGraphicFramePr>
          <p:nvPr/>
        </p:nvGraphicFramePr>
        <p:xfrm>
          <a:off x="3246120" y="3988974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2802984175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2026 Bonus Potential</a:t>
                      </a:r>
                    </a:p>
                  </a:txBody>
                  <a:tcPr anchor="ctr">
                    <a:solidFill>
                      <a:srgbClr val="C61C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3036867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>
                        <a:defRPr sz="3200" b="1"/>
                      </a:pPr>
                      <a:r>
                        <a:t>RMB 5,019</a:t>
                      </a:r>
                    </a:p>
                    <a:p>
                      <a:pPr algn="ctr"/>
                    </a:p>
                    <a:p>
                      <a:pPr algn="ctr"/>
                      <a:r>
                        <a:t>9 Months</a:t>
                      </a:r>
                    </a:p>
                  </a:txBody>
                  <a:tcPr anchor="ctr">
                    <a:solidFill>
                      <a:srgbClr val="D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057418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1C80049-3754-1E16-4433-CE0523C78A8A}"/>
              </a:ext>
            </a:extLst>
          </p:cNvPr>
          <p:cNvGraphicFramePr>
            <a:graphicFrameLocks noGrp="1"/>
          </p:cNvGraphicFramePr>
          <p:nvPr/>
        </p:nvGraphicFramePr>
        <p:xfrm>
          <a:off x="3246120" y="1134950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3272648272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2026 Salary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486740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>
                        <a:defRPr sz="3200" b="1"/>
                      </a:pPr>
                      <a:r>
                        <a:t>RMB 4,005 </a:t>
                      </a:r>
                    </a:p>
                    <a:p>
                      <a:pPr algn="ctr"/>
                    </a:p>
                    <a:p>
                      <a:pPr algn="ctr"/>
                      <a:r>
                        <a:t>Per month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93198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430F6D0-0D16-8627-DB1E-81BD0BE380BC}"/>
              </a:ext>
            </a:extLst>
          </p:cNvPr>
          <p:cNvGraphicFramePr>
            <a:graphicFrameLocks noGrp="1"/>
          </p:cNvGraphicFramePr>
          <p:nvPr/>
        </p:nvGraphicFramePr>
        <p:xfrm>
          <a:off x="5897880" y="1132625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2814097784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Merit Increase %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486740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>
                        <a:defRPr sz="3200" b="1"/>
                      </a:pPr>
                      <a:r>
                        <a:t>1 %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931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3247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640D41-49BF-0BFB-6DD9-8CD2CD2884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AAC9A23-21C2-679E-9ECB-63F5C7FB182A}"/>
              </a:ext>
            </a:extLst>
          </p:cNvPr>
          <p:cNvSpPr txBox="1"/>
          <p:nvPr/>
        </p:nvSpPr>
        <p:spPr>
          <a:xfrm>
            <a:off x="3020992" y="2523281"/>
            <a:ext cx="392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Image: Flyer’s salary letter</a:t>
            </a:r>
          </a:p>
        </p:txBody>
      </p:sp>
      <p:pic>
        <p:nvPicPr>
          <p:cNvPr id="3" name="Picture 2" descr="Echo Yan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2255" y="685800"/>
            <a:ext cx="423949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8946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70BDDA-C0A4-9D1F-EE40-2D59EE869B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169589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91DF55-48C0-9870-34C7-B97991CFD6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F9D9F-0685-8E2B-F0C7-6357191F3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Jane Chen</a:t>
            </a:r>
          </a:p>
        </p:txBody>
      </p:sp>
    </p:spTree>
    <p:extLst>
      <p:ext uri="{BB962C8B-B14F-4D97-AF65-F5344CB8AC3E}">
        <p14:creationId xmlns:p14="http://schemas.microsoft.com/office/powerpoint/2010/main" val="418881786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34A05F-6DF8-16E3-9E90-C63B6C9AAE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DAE6A-F701-AC25-9651-5E309EFF3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2025 EOY Bonus</a:t>
            </a:r>
          </a:p>
        </p:txBody>
      </p:sp>
    </p:spTree>
    <p:extLst>
      <p:ext uri="{BB962C8B-B14F-4D97-AF65-F5344CB8AC3E}">
        <p14:creationId xmlns:p14="http://schemas.microsoft.com/office/powerpoint/2010/main" val="115530972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95D6AB-44CD-5467-29F8-784FAEA569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906F5-F900-C715-CFDD-7940B3141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B50CF-84D0-4F35-F4E9-F1501B276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97185"/>
            <a:ext cx="7886700" cy="49969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Bonus Depends on company results &amp; your results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22A4EE-0EA6-6383-3256-F9B7C15D5C2D}"/>
              </a:ext>
            </a:extLst>
          </p:cNvPr>
          <p:cNvSpPr txBox="1"/>
          <p:nvPr/>
        </p:nvSpPr>
        <p:spPr>
          <a:xfrm>
            <a:off x="568411" y="1922749"/>
            <a:ext cx="800717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sz="2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2025 sales were down vs. 2024 and vs. our target.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sz="2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However, we did a better job of managing our costs and improved our profitability.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sz="2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Flyers can receive up to 100% of their bonus. </a:t>
            </a:r>
            <a:endParaRPr lang="zh-TW" altLang="zh-HK" sz="2400" dirty="0">
              <a:effectLst/>
              <a:latin typeface="Aptos" panose="020B0004020202020204" pitchFamily="34" charset="0"/>
              <a:ea typeface="PMingLiU" panose="02020500000000000000" pitchFamily="18" charset="-120"/>
              <a:cs typeface="Aptos" panose="020B0004020202020204" pitchFamily="34" charset="0"/>
            </a:endParaRPr>
          </a:p>
          <a:p>
            <a:endParaRPr lang="zh-HK" alt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22897A5-E79C-1992-575A-D464FFB63737}"/>
              </a:ext>
            </a:extLst>
          </p:cNvPr>
          <p:cNvGraphicFramePr>
            <a:graphicFrameLocks noGrp="1"/>
          </p:cNvGraphicFramePr>
          <p:nvPr/>
        </p:nvGraphicFramePr>
        <p:xfrm>
          <a:off x="1874520" y="3866938"/>
          <a:ext cx="2697480" cy="23670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7480">
                  <a:extLst>
                    <a:ext uri="{9D8B030D-6E8A-4147-A177-3AD203B41FA5}">
                      <a16:colId xmlns:a16="http://schemas.microsoft.com/office/drawing/2014/main" val="1571065473"/>
                    </a:ext>
                  </a:extLst>
                </a:gridCol>
              </a:tblGrid>
              <a:tr h="6808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Your 2025 Bonus Potential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347081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>
                        <a:defRPr sz="3200" b="1"/>
                      </a:pPr>
                      <a:r>
                        <a:t>RMB 1,040</a:t>
                      </a:r>
                    </a:p>
                    <a:p>
                      <a:pPr algn="ctr"/>
                    </a:p>
                    <a:p>
                      <a:pPr algn="ctr"/>
                      <a:r>
                        <a:t>5 Months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61253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450CA76-1B3D-7F56-0B14-54ADE8FC7421}"/>
              </a:ext>
            </a:extLst>
          </p:cNvPr>
          <p:cNvGraphicFramePr>
            <a:graphicFrameLocks noGrp="1"/>
          </p:cNvGraphicFramePr>
          <p:nvPr/>
        </p:nvGraphicFramePr>
        <p:xfrm>
          <a:off x="4572000" y="3866938"/>
          <a:ext cx="2697480" cy="23670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7480">
                  <a:extLst>
                    <a:ext uri="{9D8B030D-6E8A-4147-A177-3AD203B41FA5}">
                      <a16:colId xmlns:a16="http://schemas.microsoft.com/office/drawing/2014/main" val="3803668752"/>
                    </a:ext>
                  </a:extLst>
                </a:gridCol>
              </a:tblGrid>
              <a:tr h="6808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Your 2025 Actual Bonus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347081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>
                        <a:defRPr sz="3200" b="1"/>
                      </a:pPr>
                      <a:r>
                        <a:t>RMB 2,020</a:t>
                      </a:r>
                    </a:p>
                    <a:p>
                      <a:pPr algn="ctr"/>
                    </a:p>
                    <a:p>
                      <a:pPr algn="ctr"/>
                      <a:r>
                        <a:t>7 Months</a:t>
                      </a:r>
                    </a:p>
                    <a:p>
                      <a:pPr algn="ctr"/>
                      <a:r>
                        <a:t>5% of Potential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612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3234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47AA6C-6813-324A-EE3D-A6543DF466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86AC8-3146-BC9E-03F5-CA823B157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2026</a:t>
            </a:r>
          </a:p>
        </p:txBody>
      </p:sp>
    </p:spTree>
    <p:extLst>
      <p:ext uri="{BB962C8B-B14F-4D97-AF65-F5344CB8AC3E}">
        <p14:creationId xmlns:p14="http://schemas.microsoft.com/office/powerpoint/2010/main" val="242925093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C2B2E2-F422-F170-9C8E-22FFA7F673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114D4AE-FFE9-43B9-B3DB-30B35A195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2026 Salary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464E1AA-D851-622B-B7A2-A9D5E31A5229}"/>
              </a:ext>
            </a:extLst>
          </p:cNvPr>
          <p:cNvGraphicFramePr>
            <a:graphicFrameLocks noGrp="1"/>
          </p:cNvGraphicFramePr>
          <p:nvPr/>
        </p:nvGraphicFramePr>
        <p:xfrm>
          <a:off x="594360" y="1132625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831904189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Current Salary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486740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>
                        <a:defRPr sz="3200" b="1"/>
                      </a:pPr>
                      <a:r>
                        <a:t>RMB 3,075 </a:t>
                      </a:r>
                    </a:p>
                    <a:p>
                      <a:pPr algn="ctr"/>
                    </a:p>
                    <a:p>
                      <a:pPr algn="ctr"/>
                      <a:r>
                        <a:t>Per month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931988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A7FD6A8-B193-1731-BFE7-86CB452DC272}"/>
              </a:ext>
            </a:extLst>
          </p:cNvPr>
          <p:cNvGraphicFramePr>
            <a:graphicFrameLocks noGrp="1"/>
          </p:cNvGraphicFramePr>
          <p:nvPr/>
        </p:nvGraphicFramePr>
        <p:xfrm>
          <a:off x="3246120" y="3988974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2802984175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2026 Bonus Potential</a:t>
                      </a:r>
                    </a:p>
                  </a:txBody>
                  <a:tcPr anchor="ctr">
                    <a:solidFill>
                      <a:srgbClr val="C61C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3036867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>
                        <a:defRPr sz="3200" b="1"/>
                      </a:pPr>
                      <a:r>
                        <a:t>RMB 5,093</a:t>
                      </a:r>
                    </a:p>
                    <a:p>
                      <a:pPr algn="ctr"/>
                    </a:p>
                    <a:p>
                      <a:pPr algn="ctr"/>
                      <a:r>
                        <a:t>7 Months</a:t>
                      </a:r>
                    </a:p>
                  </a:txBody>
                  <a:tcPr anchor="ctr">
                    <a:solidFill>
                      <a:srgbClr val="D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057418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888D2B7-693F-5BF6-3FFB-8095B0375F96}"/>
              </a:ext>
            </a:extLst>
          </p:cNvPr>
          <p:cNvGraphicFramePr>
            <a:graphicFrameLocks noGrp="1"/>
          </p:cNvGraphicFramePr>
          <p:nvPr/>
        </p:nvGraphicFramePr>
        <p:xfrm>
          <a:off x="3246120" y="1134950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3272648272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2026 Salary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486740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>
                        <a:defRPr sz="3200" b="1"/>
                      </a:pPr>
                      <a:r>
                        <a:t>RMB 4,016 </a:t>
                      </a:r>
                    </a:p>
                    <a:p>
                      <a:pPr algn="ctr"/>
                    </a:p>
                    <a:p>
                      <a:pPr algn="ctr"/>
                      <a:r>
                        <a:t>Per month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93198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2785E12-8EE8-07D9-538D-E7D4852D1D64}"/>
              </a:ext>
            </a:extLst>
          </p:cNvPr>
          <p:cNvGraphicFramePr>
            <a:graphicFrameLocks noGrp="1"/>
          </p:cNvGraphicFramePr>
          <p:nvPr/>
        </p:nvGraphicFramePr>
        <p:xfrm>
          <a:off x="5897880" y="1132625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2814097784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Merit Increase %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486740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>
                        <a:defRPr sz="3200" b="1"/>
                      </a:pPr>
                      <a:r>
                        <a:t>1 %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931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9205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068B0B-E215-3E03-A6BC-CB13FB3990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B2A20A5-4AC9-F4F1-48B3-35D002BDB97E}"/>
              </a:ext>
            </a:extLst>
          </p:cNvPr>
          <p:cNvSpPr txBox="1"/>
          <p:nvPr/>
        </p:nvSpPr>
        <p:spPr>
          <a:xfrm>
            <a:off x="3020992" y="2523281"/>
            <a:ext cx="392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Image: Flyer’s salary letter</a:t>
            </a:r>
          </a:p>
        </p:txBody>
      </p:sp>
      <p:pic>
        <p:nvPicPr>
          <p:cNvPr id="3" name="Picture 2" descr="Echo Yan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2255" y="685800"/>
            <a:ext cx="423949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2122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31D049-6AB5-AC04-C079-645CC26166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5496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904682-1496-D9DB-3860-583B7AEA14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89F322F-8024-922B-B7BD-7C45F984C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2026 Salary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B4CFDAE-C129-1C75-2F8D-02BEF6FDED7F}"/>
              </a:ext>
            </a:extLst>
          </p:cNvPr>
          <p:cNvGraphicFramePr>
            <a:graphicFrameLocks noGrp="1"/>
          </p:cNvGraphicFramePr>
          <p:nvPr/>
        </p:nvGraphicFramePr>
        <p:xfrm>
          <a:off x="594360" y="1132625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831904189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Current Salary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486740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>
                        <a:defRPr sz="3200" b="1"/>
                      </a:pPr>
                      <a:r>
                        <a:t>RMB 3,022 </a:t>
                      </a:r>
                    </a:p>
                    <a:p>
                      <a:pPr algn="ctr"/>
                    </a:p>
                    <a:p>
                      <a:pPr algn="ctr"/>
                      <a:r>
                        <a:t>Per month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931988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8C436EB-266E-7E82-6412-02B6A0D73B66}"/>
              </a:ext>
            </a:extLst>
          </p:cNvPr>
          <p:cNvGraphicFramePr>
            <a:graphicFrameLocks noGrp="1"/>
          </p:cNvGraphicFramePr>
          <p:nvPr/>
        </p:nvGraphicFramePr>
        <p:xfrm>
          <a:off x="3246120" y="3988974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2802984175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2026 Bonus Potential</a:t>
                      </a:r>
                    </a:p>
                  </a:txBody>
                  <a:tcPr anchor="ctr">
                    <a:solidFill>
                      <a:srgbClr val="C61C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3036867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>
                        <a:defRPr sz="3200" b="1"/>
                      </a:pPr>
                      <a:r>
                        <a:t>RMB 5,047</a:t>
                      </a:r>
                    </a:p>
                    <a:p>
                      <a:pPr algn="ctr"/>
                    </a:p>
                    <a:p>
                      <a:pPr algn="ctr"/>
                      <a:r>
                        <a:t>0 Months</a:t>
                      </a:r>
                    </a:p>
                  </a:txBody>
                  <a:tcPr anchor="ctr">
                    <a:solidFill>
                      <a:srgbClr val="D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057418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CE069B4-D5E8-0C07-00FD-ECA4ECFEEED9}"/>
              </a:ext>
            </a:extLst>
          </p:cNvPr>
          <p:cNvGraphicFramePr>
            <a:graphicFrameLocks noGrp="1"/>
          </p:cNvGraphicFramePr>
          <p:nvPr/>
        </p:nvGraphicFramePr>
        <p:xfrm>
          <a:off x="3246120" y="1134950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3272648272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2026 Salary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486740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>
                        <a:defRPr sz="3200" b="1"/>
                      </a:pPr>
                      <a:r>
                        <a:t>RMB 4,075 </a:t>
                      </a:r>
                    </a:p>
                    <a:p>
                      <a:pPr algn="ctr"/>
                    </a:p>
                    <a:p>
                      <a:pPr algn="ctr"/>
                      <a:r>
                        <a:t>Per month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93198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43650E5-F575-787A-4CAD-EF74748212B4}"/>
              </a:ext>
            </a:extLst>
          </p:cNvPr>
          <p:cNvGraphicFramePr>
            <a:graphicFrameLocks noGrp="1"/>
          </p:cNvGraphicFramePr>
          <p:nvPr/>
        </p:nvGraphicFramePr>
        <p:xfrm>
          <a:off x="5897880" y="1132625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2814097784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Merit Increase %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486740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>
                        <a:defRPr sz="3200" b="1"/>
                      </a:pPr>
                      <a:r>
                        <a:t>4 %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931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4158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563CD4-729A-396B-AC25-337652774C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64F3E-E041-8741-2E90-02364C554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Lyn Zhou</a:t>
            </a:r>
          </a:p>
        </p:txBody>
      </p:sp>
    </p:spTree>
    <p:extLst>
      <p:ext uri="{BB962C8B-B14F-4D97-AF65-F5344CB8AC3E}">
        <p14:creationId xmlns:p14="http://schemas.microsoft.com/office/powerpoint/2010/main" val="180720809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B0C8E5-0A0F-9F81-86ED-E663D16220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CA70E-DEF1-2BB8-A84B-F65D5F64C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2025 EOY Bonus</a:t>
            </a:r>
          </a:p>
        </p:txBody>
      </p:sp>
    </p:spTree>
    <p:extLst>
      <p:ext uri="{BB962C8B-B14F-4D97-AF65-F5344CB8AC3E}">
        <p14:creationId xmlns:p14="http://schemas.microsoft.com/office/powerpoint/2010/main" val="170831214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AEA597-FB23-06FC-FFB0-F1845B09F3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E00E2-151B-B3C3-257D-80CB8C9BE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4FD2F-42F8-4292-CDB2-45AC07EF1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97185"/>
            <a:ext cx="7886700" cy="49969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Bonus Depends on company results &amp; your results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3BB368-4CD7-3C69-57D9-13467CAF1E36}"/>
              </a:ext>
            </a:extLst>
          </p:cNvPr>
          <p:cNvSpPr txBox="1"/>
          <p:nvPr/>
        </p:nvSpPr>
        <p:spPr>
          <a:xfrm>
            <a:off x="568411" y="1922749"/>
            <a:ext cx="800717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sz="2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2025 sales were down vs. 2024 and vs. our target.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sz="2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However, we did a better job of managing our costs and improved our profitability.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sz="2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Flyers can receive up to 100% of their bonus. </a:t>
            </a:r>
            <a:endParaRPr lang="zh-TW" altLang="zh-HK" sz="2400" dirty="0">
              <a:effectLst/>
              <a:latin typeface="Aptos" panose="020B0004020202020204" pitchFamily="34" charset="0"/>
              <a:ea typeface="PMingLiU" panose="02020500000000000000" pitchFamily="18" charset="-120"/>
              <a:cs typeface="Aptos" panose="020B0004020202020204" pitchFamily="34" charset="0"/>
            </a:endParaRPr>
          </a:p>
          <a:p>
            <a:endParaRPr lang="zh-HK" alt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4707EA7-E1FF-921F-D30C-A97CE66A5794}"/>
              </a:ext>
            </a:extLst>
          </p:cNvPr>
          <p:cNvGraphicFramePr>
            <a:graphicFrameLocks noGrp="1"/>
          </p:cNvGraphicFramePr>
          <p:nvPr/>
        </p:nvGraphicFramePr>
        <p:xfrm>
          <a:off x="1874520" y="3866938"/>
          <a:ext cx="2697480" cy="23670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7480">
                  <a:extLst>
                    <a:ext uri="{9D8B030D-6E8A-4147-A177-3AD203B41FA5}">
                      <a16:colId xmlns:a16="http://schemas.microsoft.com/office/drawing/2014/main" val="1571065473"/>
                    </a:ext>
                  </a:extLst>
                </a:gridCol>
              </a:tblGrid>
              <a:tr h="6808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Your 2025 Bonus Potential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347081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>
                        <a:defRPr sz="3200" b="1"/>
                      </a:pPr>
                      <a:r>
                        <a:t>RMB 1,055</a:t>
                      </a:r>
                    </a:p>
                    <a:p>
                      <a:pPr algn="ctr"/>
                    </a:p>
                    <a:p>
                      <a:pPr algn="ctr"/>
                      <a:r>
                        <a:t>7 Months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61253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AA12EE1-95A5-7050-D6D0-73D00F36E7B7}"/>
              </a:ext>
            </a:extLst>
          </p:cNvPr>
          <p:cNvGraphicFramePr>
            <a:graphicFrameLocks noGrp="1"/>
          </p:cNvGraphicFramePr>
          <p:nvPr/>
        </p:nvGraphicFramePr>
        <p:xfrm>
          <a:off x="4572000" y="3866938"/>
          <a:ext cx="2697480" cy="23670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7480">
                  <a:extLst>
                    <a:ext uri="{9D8B030D-6E8A-4147-A177-3AD203B41FA5}">
                      <a16:colId xmlns:a16="http://schemas.microsoft.com/office/drawing/2014/main" val="3803668752"/>
                    </a:ext>
                  </a:extLst>
                </a:gridCol>
              </a:tblGrid>
              <a:tr h="6808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Your 2025 Actual Bonus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347081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>
                        <a:defRPr sz="3200" b="1"/>
                      </a:pPr>
                      <a:r>
                        <a:t>RMB 2,075</a:t>
                      </a:r>
                    </a:p>
                    <a:p>
                      <a:pPr algn="ctr"/>
                    </a:p>
                    <a:p>
                      <a:pPr algn="ctr"/>
                      <a:r>
                        <a:t>8 Months</a:t>
                      </a:r>
                    </a:p>
                    <a:p>
                      <a:pPr algn="ctr"/>
                      <a:r>
                        <a:t>7% of Potential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612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9762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F23FB3-41CF-B826-33CB-4BA173F3A5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7E6C0-1070-EC6B-FF29-BCFDB1BA9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2026</a:t>
            </a:r>
          </a:p>
        </p:txBody>
      </p:sp>
    </p:spTree>
    <p:extLst>
      <p:ext uri="{BB962C8B-B14F-4D97-AF65-F5344CB8AC3E}">
        <p14:creationId xmlns:p14="http://schemas.microsoft.com/office/powerpoint/2010/main" val="170060873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7C6D25-3D1E-D29A-A2E2-3410CE93F0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2F796F6-C62E-AB2A-C7AA-5C5ED6261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2026 Salary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6C23EB9-6071-7CD4-F965-CE2131AA3025}"/>
              </a:ext>
            </a:extLst>
          </p:cNvPr>
          <p:cNvGraphicFramePr>
            <a:graphicFrameLocks noGrp="1"/>
          </p:cNvGraphicFramePr>
          <p:nvPr/>
        </p:nvGraphicFramePr>
        <p:xfrm>
          <a:off x="594360" y="1132625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831904189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Current Salary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486740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>
                        <a:defRPr sz="3200" b="1"/>
                      </a:pPr>
                      <a:r>
                        <a:t>RMB 3,009 </a:t>
                      </a:r>
                    </a:p>
                    <a:p>
                      <a:pPr algn="ctr"/>
                    </a:p>
                    <a:p>
                      <a:pPr algn="ctr"/>
                      <a:r>
                        <a:t>Per month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931988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959CF6E-9992-68D4-B72B-997AA8B42BA1}"/>
              </a:ext>
            </a:extLst>
          </p:cNvPr>
          <p:cNvGraphicFramePr>
            <a:graphicFrameLocks noGrp="1"/>
          </p:cNvGraphicFramePr>
          <p:nvPr/>
        </p:nvGraphicFramePr>
        <p:xfrm>
          <a:off x="3246120" y="3988974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2802984175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2026 Bonus Potential</a:t>
                      </a:r>
                    </a:p>
                  </a:txBody>
                  <a:tcPr anchor="ctr">
                    <a:solidFill>
                      <a:srgbClr val="C61C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3036867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>
                        <a:defRPr sz="3200" b="1"/>
                      </a:pPr>
                      <a:r>
                        <a:t>RMB 5,096</a:t>
                      </a:r>
                    </a:p>
                    <a:p>
                      <a:pPr algn="ctr"/>
                    </a:p>
                    <a:p>
                      <a:pPr algn="ctr"/>
                      <a:r>
                        <a:t>6 Months</a:t>
                      </a:r>
                    </a:p>
                  </a:txBody>
                  <a:tcPr anchor="ctr">
                    <a:solidFill>
                      <a:srgbClr val="D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057418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DAD2B9D-6BD1-A104-DB6E-82EEFC99B7E3}"/>
              </a:ext>
            </a:extLst>
          </p:cNvPr>
          <p:cNvGraphicFramePr>
            <a:graphicFrameLocks noGrp="1"/>
          </p:cNvGraphicFramePr>
          <p:nvPr/>
        </p:nvGraphicFramePr>
        <p:xfrm>
          <a:off x="3246120" y="1134950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3272648272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2026 Salary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486740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>
                        <a:defRPr sz="3200" b="1"/>
                      </a:pPr>
                      <a:r>
                        <a:t>RMB 4,014 </a:t>
                      </a:r>
                    </a:p>
                    <a:p>
                      <a:pPr algn="ctr"/>
                    </a:p>
                    <a:p>
                      <a:pPr algn="ctr"/>
                      <a:r>
                        <a:t>Per month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93198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A98AB98-6FAC-ACB9-AF14-D3DC308805C5}"/>
              </a:ext>
            </a:extLst>
          </p:cNvPr>
          <p:cNvGraphicFramePr>
            <a:graphicFrameLocks noGrp="1"/>
          </p:cNvGraphicFramePr>
          <p:nvPr/>
        </p:nvGraphicFramePr>
        <p:xfrm>
          <a:off x="5897880" y="1132625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2814097784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Merit Increase %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486740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>
                        <a:defRPr sz="3200" b="1"/>
                      </a:pPr>
                      <a:r>
                        <a:t>3 %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931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2154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4FA4F7-43D5-2D43-6A01-8B7292E4F3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B010BD3-A2EB-3936-2979-649C8A6B1C53}"/>
              </a:ext>
            </a:extLst>
          </p:cNvPr>
          <p:cNvSpPr txBox="1"/>
          <p:nvPr/>
        </p:nvSpPr>
        <p:spPr>
          <a:xfrm>
            <a:off x="3020992" y="2523281"/>
            <a:ext cx="392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Image: Flyer’s salary letter</a:t>
            </a:r>
          </a:p>
        </p:txBody>
      </p:sp>
      <p:pic>
        <p:nvPicPr>
          <p:cNvPr id="3" name="Picture 2" descr="Echo Yan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2255" y="685800"/>
            <a:ext cx="423949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75985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1EDCD7-E069-D7A9-F5FF-D7B2EBDA0C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695001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F0C84F-6AE3-9F76-A5FD-A0C8B7C3E1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691B5-820F-04F4-9FA1-7E395C0E5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Carrie Liu</a:t>
            </a:r>
          </a:p>
        </p:txBody>
      </p:sp>
    </p:spTree>
    <p:extLst>
      <p:ext uri="{BB962C8B-B14F-4D97-AF65-F5344CB8AC3E}">
        <p14:creationId xmlns:p14="http://schemas.microsoft.com/office/powerpoint/2010/main" val="188016530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085F7C-CDF1-058C-21DC-BCE3335E17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75A46-EA6F-6A19-7B33-95738DEA0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2025 EOY Bonus</a:t>
            </a:r>
          </a:p>
        </p:txBody>
      </p:sp>
    </p:spTree>
    <p:extLst>
      <p:ext uri="{BB962C8B-B14F-4D97-AF65-F5344CB8AC3E}">
        <p14:creationId xmlns:p14="http://schemas.microsoft.com/office/powerpoint/2010/main" val="222634282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BBCB51-EF28-0513-101D-5F426995E4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A1E14-774B-9F2D-29D6-A618A0A5E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B540E-6F29-93D9-345A-255A2B3EAD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97185"/>
            <a:ext cx="7886700" cy="49969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Bonus Depends on company results &amp; your results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BC6A22-FCE3-550D-E553-F2DED8D43A54}"/>
              </a:ext>
            </a:extLst>
          </p:cNvPr>
          <p:cNvSpPr txBox="1"/>
          <p:nvPr/>
        </p:nvSpPr>
        <p:spPr>
          <a:xfrm>
            <a:off x="568411" y="1922749"/>
            <a:ext cx="800717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sz="2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2025 sales were down vs. 2024 and vs. our target.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sz="2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However, we did a better job of managing our costs and improved our profitability.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sz="2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Flyers can receive up to 100% of their bonus. </a:t>
            </a:r>
            <a:endParaRPr lang="zh-TW" altLang="zh-HK" sz="2400" dirty="0">
              <a:effectLst/>
              <a:latin typeface="Aptos" panose="020B0004020202020204" pitchFamily="34" charset="0"/>
              <a:ea typeface="PMingLiU" panose="02020500000000000000" pitchFamily="18" charset="-120"/>
              <a:cs typeface="Aptos" panose="020B0004020202020204" pitchFamily="34" charset="0"/>
            </a:endParaRPr>
          </a:p>
          <a:p>
            <a:endParaRPr lang="zh-HK" alt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7ADDBA2-E84E-3E47-59DA-7FFE19B96458}"/>
              </a:ext>
            </a:extLst>
          </p:cNvPr>
          <p:cNvGraphicFramePr>
            <a:graphicFrameLocks noGrp="1"/>
          </p:cNvGraphicFramePr>
          <p:nvPr/>
        </p:nvGraphicFramePr>
        <p:xfrm>
          <a:off x="1874520" y="3866938"/>
          <a:ext cx="2697480" cy="23670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7480">
                  <a:extLst>
                    <a:ext uri="{9D8B030D-6E8A-4147-A177-3AD203B41FA5}">
                      <a16:colId xmlns:a16="http://schemas.microsoft.com/office/drawing/2014/main" val="1571065473"/>
                    </a:ext>
                  </a:extLst>
                </a:gridCol>
              </a:tblGrid>
              <a:tr h="6808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Your 2025 Bonus Potential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347081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>
                        <a:defRPr sz="3200" b="1"/>
                      </a:pPr>
                      <a:r>
                        <a:t>RMB 1,057</a:t>
                      </a:r>
                    </a:p>
                    <a:p>
                      <a:pPr algn="ctr"/>
                    </a:p>
                    <a:p>
                      <a:pPr algn="ctr"/>
                      <a:r>
                        <a:t>8 Months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61253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A093259-6B1F-8339-234C-93E215A37E95}"/>
              </a:ext>
            </a:extLst>
          </p:cNvPr>
          <p:cNvGraphicFramePr>
            <a:graphicFrameLocks noGrp="1"/>
          </p:cNvGraphicFramePr>
          <p:nvPr/>
        </p:nvGraphicFramePr>
        <p:xfrm>
          <a:off x="4572000" y="3866938"/>
          <a:ext cx="2697480" cy="23670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7480">
                  <a:extLst>
                    <a:ext uri="{9D8B030D-6E8A-4147-A177-3AD203B41FA5}">
                      <a16:colId xmlns:a16="http://schemas.microsoft.com/office/drawing/2014/main" val="3803668752"/>
                    </a:ext>
                  </a:extLst>
                </a:gridCol>
              </a:tblGrid>
              <a:tr h="6808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Your 2025 Actual Bonus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347081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>
                        <a:defRPr sz="3200" b="1"/>
                      </a:pPr>
                      <a:r>
                        <a:t>RMB 2,029</a:t>
                      </a:r>
                    </a:p>
                    <a:p>
                      <a:pPr algn="ctr"/>
                    </a:p>
                    <a:p>
                      <a:pPr algn="ctr"/>
                      <a:r>
                        <a:t>9 Months</a:t>
                      </a:r>
                    </a:p>
                    <a:p>
                      <a:pPr algn="ctr"/>
                      <a:r>
                        <a:t>3% of Potential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612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760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C4FC88-3920-936D-418F-A90843BC69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B71110-7430-B477-2530-1564DEF9F442}"/>
              </a:ext>
            </a:extLst>
          </p:cNvPr>
          <p:cNvSpPr txBox="1"/>
          <p:nvPr/>
        </p:nvSpPr>
        <p:spPr>
          <a:xfrm>
            <a:off x="3020992" y="2523281"/>
            <a:ext cx="392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Image: Flyer’s salary letter</a:t>
            </a:r>
          </a:p>
        </p:txBody>
      </p:sp>
      <p:pic>
        <p:nvPicPr>
          <p:cNvPr id="3" name="Picture 2" descr="Echo Yan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2255" y="685800"/>
            <a:ext cx="423949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54688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B691AD-6953-7F7D-164E-14681ED823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F9A0E-C349-2ED3-0387-F19CD515D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2026</a:t>
            </a:r>
          </a:p>
        </p:txBody>
      </p:sp>
    </p:spTree>
    <p:extLst>
      <p:ext uri="{BB962C8B-B14F-4D97-AF65-F5344CB8AC3E}">
        <p14:creationId xmlns:p14="http://schemas.microsoft.com/office/powerpoint/2010/main" val="64450130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FC0208-082F-3167-2605-882B73324C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925F17-57B5-A592-5ED4-29A5490D2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2026 Salary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DA44B88-8197-2212-C600-7B6C105724C4}"/>
              </a:ext>
            </a:extLst>
          </p:cNvPr>
          <p:cNvGraphicFramePr>
            <a:graphicFrameLocks noGrp="1"/>
          </p:cNvGraphicFramePr>
          <p:nvPr/>
        </p:nvGraphicFramePr>
        <p:xfrm>
          <a:off x="594360" y="1132625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831904189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Current Salary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486740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>
                        <a:defRPr sz="3200" b="1"/>
                      </a:pPr>
                      <a:r>
                        <a:t>RMB 3,070 </a:t>
                      </a:r>
                    </a:p>
                    <a:p>
                      <a:pPr algn="ctr"/>
                    </a:p>
                    <a:p>
                      <a:pPr algn="ctr"/>
                      <a:r>
                        <a:t>Per month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931988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009A748-2CA3-71A6-C062-834D484D4531}"/>
              </a:ext>
            </a:extLst>
          </p:cNvPr>
          <p:cNvGraphicFramePr>
            <a:graphicFrameLocks noGrp="1"/>
          </p:cNvGraphicFramePr>
          <p:nvPr/>
        </p:nvGraphicFramePr>
        <p:xfrm>
          <a:off x="3246120" y="3988974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2802984175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2026 Bonus Potential</a:t>
                      </a:r>
                    </a:p>
                  </a:txBody>
                  <a:tcPr anchor="ctr">
                    <a:solidFill>
                      <a:srgbClr val="C61C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3036867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>
                        <a:defRPr sz="3200" b="1"/>
                      </a:pPr>
                      <a:r>
                        <a:t>RMB 5,027</a:t>
                      </a:r>
                    </a:p>
                    <a:p>
                      <a:pPr algn="ctr"/>
                    </a:p>
                    <a:p>
                      <a:pPr algn="ctr"/>
                      <a:r>
                        <a:t>2 Months</a:t>
                      </a:r>
                    </a:p>
                  </a:txBody>
                  <a:tcPr anchor="ctr">
                    <a:solidFill>
                      <a:srgbClr val="D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057418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D338FDF-BE1D-0C1C-245F-5736D4A71A65}"/>
              </a:ext>
            </a:extLst>
          </p:cNvPr>
          <p:cNvGraphicFramePr>
            <a:graphicFrameLocks noGrp="1"/>
          </p:cNvGraphicFramePr>
          <p:nvPr/>
        </p:nvGraphicFramePr>
        <p:xfrm>
          <a:off x="3246120" y="1134950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3272648272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2026 Salary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486740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>
                        <a:defRPr sz="3200" b="1"/>
                      </a:pPr>
                      <a:r>
                        <a:t>RMB 4,048 </a:t>
                      </a:r>
                    </a:p>
                    <a:p>
                      <a:pPr algn="ctr"/>
                    </a:p>
                    <a:p>
                      <a:pPr algn="ctr"/>
                      <a:r>
                        <a:t>Per month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93198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29DE0BB-2954-1AA7-9AB4-0651FB818B26}"/>
              </a:ext>
            </a:extLst>
          </p:cNvPr>
          <p:cNvGraphicFramePr>
            <a:graphicFrameLocks noGrp="1"/>
          </p:cNvGraphicFramePr>
          <p:nvPr/>
        </p:nvGraphicFramePr>
        <p:xfrm>
          <a:off x="5897880" y="1132625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2814097784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Merit Increase %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486740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>
                        <a:defRPr sz="3200" b="1"/>
                      </a:pPr>
                      <a:r>
                        <a:t>5 %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931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9239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6FA2DF-56F6-7168-26E3-9736C04DAE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A607C97-0960-6082-71EB-111FF3CE6EE2}"/>
              </a:ext>
            </a:extLst>
          </p:cNvPr>
          <p:cNvSpPr txBox="1"/>
          <p:nvPr/>
        </p:nvSpPr>
        <p:spPr>
          <a:xfrm>
            <a:off x="3020992" y="2523281"/>
            <a:ext cx="392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Image: Flyer’s salary letter</a:t>
            </a:r>
          </a:p>
        </p:txBody>
      </p:sp>
      <p:pic>
        <p:nvPicPr>
          <p:cNvPr id="3" name="Picture 2" descr="Echo Yan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2255" y="685800"/>
            <a:ext cx="423949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54486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7C22BE-5580-EFB1-C140-A316A4FF18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788820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118403-6540-AB27-8E9B-EC478927F7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95670-87F0-6EB7-6EBE-0A3907C56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Rainbow Lin</a:t>
            </a:r>
          </a:p>
        </p:txBody>
      </p:sp>
    </p:spTree>
    <p:extLst>
      <p:ext uri="{BB962C8B-B14F-4D97-AF65-F5344CB8AC3E}">
        <p14:creationId xmlns:p14="http://schemas.microsoft.com/office/powerpoint/2010/main" val="2927528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292ECD-229F-7D0D-B5BE-A997A21181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92E1E-D07E-BD8B-028E-FEAE13ADB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2025 EOY Bonus</a:t>
            </a:r>
          </a:p>
        </p:txBody>
      </p:sp>
    </p:spTree>
    <p:extLst>
      <p:ext uri="{BB962C8B-B14F-4D97-AF65-F5344CB8AC3E}">
        <p14:creationId xmlns:p14="http://schemas.microsoft.com/office/powerpoint/2010/main" val="307499926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028642-70FF-FD7E-7803-9CA386213C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C93AE-B698-BAB5-8ABF-7BA748AFE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F24B6-E0FC-ABD9-53B9-792B914F2F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97185"/>
            <a:ext cx="7886700" cy="49969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Bonus Depends on company results &amp; your results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72D194-0A4E-486C-E89F-116A4D22B77B}"/>
              </a:ext>
            </a:extLst>
          </p:cNvPr>
          <p:cNvSpPr txBox="1"/>
          <p:nvPr/>
        </p:nvSpPr>
        <p:spPr>
          <a:xfrm>
            <a:off x="568411" y="1922749"/>
            <a:ext cx="800717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sz="2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2025 sales were down vs. 2024 and vs. our target.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sz="2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However, we did a better job of managing our costs and improved our profitability.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sz="2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Flyers can receive up to 100% of their bonus. </a:t>
            </a:r>
            <a:endParaRPr lang="zh-TW" altLang="zh-HK" sz="2400" dirty="0">
              <a:effectLst/>
              <a:latin typeface="Aptos" panose="020B0004020202020204" pitchFamily="34" charset="0"/>
              <a:ea typeface="PMingLiU" panose="02020500000000000000" pitchFamily="18" charset="-120"/>
              <a:cs typeface="Aptos" panose="020B0004020202020204" pitchFamily="34" charset="0"/>
            </a:endParaRPr>
          </a:p>
          <a:p>
            <a:endParaRPr lang="zh-HK" alt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6CE1C17-C31A-48B3-C77B-00449758DA7E}"/>
              </a:ext>
            </a:extLst>
          </p:cNvPr>
          <p:cNvGraphicFramePr>
            <a:graphicFrameLocks noGrp="1"/>
          </p:cNvGraphicFramePr>
          <p:nvPr/>
        </p:nvGraphicFramePr>
        <p:xfrm>
          <a:off x="1874520" y="3866938"/>
          <a:ext cx="2697480" cy="23670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7480">
                  <a:extLst>
                    <a:ext uri="{9D8B030D-6E8A-4147-A177-3AD203B41FA5}">
                      <a16:colId xmlns:a16="http://schemas.microsoft.com/office/drawing/2014/main" val="1571065473"/>
                    </a:ext>
                  </a:extLst>
                </a:gridCol>
              </a:tblGrid>
              <a:tr h="6808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Your 2025 Bonus Potential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347081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>
                        <a:defRPr sz="3200" b="1"/>
                      </a:pPr>
                      <a:r>
                        <a:t>RMB 1,065</a:t>
                      </a:r>
                    </a:p>
                    <a:p>
                      <a:pPr algn="ctr"/>
                    </a:p>
                    <a:p>
                      <a:pPr algn="ctr"/>
                      <a:r>
                        <a:t>3 Months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61253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409863A-E8DA-AF85-05F5-228E1EF5DF7D}"/>
              </a:ext>
            </a:extLst>
          </p:cNvPr>
          <p:cNvGraphicFramePr>
            <a:graphicFrameLocks noGrp="1"/>
          </p:cNvGraphicFramePr>
          <p:nvPr/>
        </p:nvGraphicFramePr>
        <p:xfrm>
          <a:off x="4572000" y="3866938"/>
          <a:ext cx="2697480" cy="23670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7480">
                  <a:extLst>
                    <a:ext uri="{9D8B030D-6E8A-4147-A177-3AD203B41FA5}">
                      <a16:colId xmlns:a16="http://schemas.microsoft.com/office/drawing/2014/main" val="3803668752"/>
                    </a:ext>
                  </a:extLst>
                </a:gridCol>
              </a:tblGrid>
              <a:tr h="6808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Your 2025 Actual Bonus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347081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>
                        <a:defRPr sz="3200" b="1"/>
                      </a:pPr>
                      <a:r>
                        <a:t>RMB 2,069</a:t>
                      </a:r>
                    </a:p>
                    <a:p>
                      <a:pPr algn="ctr"/>
                    </a:p>
                    <a:p>
                      <a:pPr algn="ctr"/>
                      <a:r>
                        <a:t>1 Months</a:t>
                      </a:r>
                    </a:p>
                    <a:p>
                      <a:pPr algn="ctr"/>
                      <a:r>
                        <a:t>7% of Potential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612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1018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6887EF-2F04-D334-9ABF-4B367BF908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F14C8-9179-A146-B757-19C40C8BB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2026</a:t>
            </a:r>
          </a:p>
        </p:txBody>
      </p:sp>
    </p:spTree>
    <p:extLst>
      <p:ext uri="{BB962C8B-B14F-4D97-AF65-F5344CB8AC3E}">
        <p14:creationId xmlns:p14="http://schemas.microsoft.com/office/powerpoint/2010/main" val="157431556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E14FE2-1EC9-4A6D-3D66-B4EE696C18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9EB4C2-1118-79BB-E085-2E1E8D596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2026 Salary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49394BB-7597-CAFD-80A9-B1AFF198DA41}"/>
              </a:ext>
            </a:extLst>
          </p:cNvPr>
          <p:cNvGraphicFramePr>
            <a:graphicFrameLocks noGrp="1"/>
          </p:cNvGraphicFramePr>
          <p:nvPr/>
        </p:nvGraphicFramePr>
        <p:xfrm>
          <a:off x="594360" y="1132625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831904189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Current Salary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486740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>
                        <a:defRPr sz="3200" b="1"/>
                      </a:pPr>
                      <a:r>
                        <a:t>RMB 3,078 </a:t>
                      </a:r>
                    </a:p>
                    <a:p>
                      <a:pPr algn="ctr"/>
                    </a:p>
                    <a:p>
                      <a:pPr algn="ctr"/>
                      <a:r>
                        <a:t>Per month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931988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0C39562-3621-3F46-92F3-6E6B74AD3238}"/>
              </a:ext>
            </a:extLst>
          </p:cNvPr>
          <p:cNvGraphicFramePr>
            <a:graphicFrameLocks noGrp="1"/>
          </p:cNvGraphicFramePr>
          <p:nvPr/>
        </p:nvGraphicFramePr>
        <p:xfrm>
          <a:off x="3246120" y="3988974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2802984175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2026 Bonus Potential</a:t>
                      </a:r>
                    </a:p>
                  </a:txBody>
                  <a:tcPr anchor="ctr">
                    <a:solidFill>
                      <a:srgbClr val="C61C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3036867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>
                        <a:defRPr sz="3200" b="1"/>
                      </a:pPr>
                      <a:r>
                        <a:t>RMB 5,040</a:t>
                      </a:r>
                    </a:p>
                    <a:p>
                      <a:pPr algn="ctr"/>
                    </a:p>
                    <a:p>
                      <a:pPr algn="ctr"/>
                      <a:r>
                        <a:t>3 Months</a:t>
                      </a:r>
                    </a:p>
                  </a:txBody>
                  <a:tcPr anchor="ctr">
                    <a:solidFill>
                      <a:srgbClr val="D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057418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11B4F93-A46B-1E22-97FB-FC51C3A2B1A7}"/>
              </a:ext>
            </a:extLst>
          </p:cNvPr>
          <p:cNvGraphicFramePr>
            <a:graphicFrameLocks noGrp="1"/>
          </p:cNvGraphicFramePr>
          <p:nvPr/>
        </p:nvGraphicFramePr>
        <p:xfrm>
          <a:off x="3246120" y="1134950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3272648272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2026 Salary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486740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>
                        <a:defRPr sz="3200" b="1"/>
                      </a:pPr>
                      <a:r>
                        <a:t>RMB 4,017 </a:t>
                      </a:r>
                    </a:p>
                    <a:p>
                      <a:pPr algn="ctr"/>
                    </a:p>
                    <a:p>
                      <a:pPr algn="ctr"/>
                      <a:r>
                        <a:t>Per month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93198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0EE591A-547B-D9A4-4142-9E21ED76EFB7}"/>
              </a:ext>
            </a:extLst>
          </p:cNvPr>
          <p:cNvGraphicFramePr>
            <a:graphicFrameLocks noGrp="1"/>
          </p:cNvGraphicFramePr>
          <p:nvPr/>
        </p:nvGraphicFramePr>
        <p:xfrm>
          <a:off x="5897880" y="1132625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2814097784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Merit Increase %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486740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>
                        <a:defRPr sz="3200" b="1"/>
                      </a:pPr>
                      <a:r>
                        <a:t>0 %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931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1479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B3B06C-4A1B-ACDB-4F63-A6ABC049A6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C4DE944-2750-B712-24CE-522EBFFD2D9F}"/>
              </a:ext>
            </a:extLst>
          </p:cNvPr>
          <p:cNvSpPr txBox="1"/>
          <p:nvPr/>
        </p:nvSpPr>
        <p:spPr>
          <a:xfrm>
            <a:off x="3020992" y="2523281"/>
            <a:ext cx="392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Image: Flyer’s salary letter</a:t>
            </a:r>
          </a:p>
        </p:txBody>
      </p:sp>
      <p:pic>
        <p:nvPicPr>
          <p:cNvPr id="3" name="Picture 2" descr="Echo Yan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2255" y="685800"/>
            <a:ext cx="423949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241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2DF635-D856-8A0C-2187-F99A1A107D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930347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BA3464-A1CD-A76E-86AC-AF3CDDE6B3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487721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EC2119-851E-7984-ACDB-C2594C7027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5E1E4-AC81-ADFD-5E01-9617C67E7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Vana Zheng</a:t>
            </a:r>
          </a:p>
        </p:txBody>
      </p:sp>
    </p:spTree>
    <p:extLst>
      <p:ext uri="{BB962C8B-B14F-4D97-AF65-F5344CB8AC3E}">
        <p14:creationId xmlns:p14="http://schemas.microsoft.com/office/powerpoint/2010/main" val="199252677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CA5F98-CFE1-3243-6F92-3EE355BD0C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05950-D7CA-3610-147C-64784BD82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2025 EOY Bonus</a:t>
            </a:r>
          </a:p>
        </p:txBody>
      </p:sp>
    </p:spTree>
    <p:extLst>
      <p:ext uri="{BB962C8B-B14F-4D97-AF65-F5344CB8AC3E}">
        <p14:creationId xmlns:p14="http://schemas.microsoft.com/office/powerpoint/2010/main" val="236918311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F12D62-6006-965F-44CE-C22025089B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04B5A-B1B6-9BDC-2AC0-5968AF368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0C9D0-B36E-6DD8-43AC-CCF831CB9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97185"/>
            <a:ext cx="7886700" cy="49969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Bonus Depends on company results &amp; your results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869380-2086-2AF7-E214-9B7DF1307EEE}"/>
              </a:ext>
            </a:extLst>
          </p:cNvPr>
          <p:cNvSpPr txBox="1"/>
          <p:nvPr/>
        </p:nvSpPr>
        <p:spPr>
          <a:xfrm>
            <a:off x="568411" y="1922749"/>
            <a:ext cx="800717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sz="2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2025 sales were down vs. 2024 and vs. our target.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sz="2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However, we did a better job of managing our costs and improved our profitability.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sz="2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Flyers can receive up to 100% of their bonus. </a:t>
            </a:r>
            <a:endParaRPr lang="zh-TW" altLang="zh-HK" sz="2400" dirty="0">
              <a:effectLst/>
              <a:latin typeface="Aptos" panose="020B0004020202020204" pitchFamily="34" charset="0"/>
              <a:ea typeface="PMingLiU" panose="02020500000000000000" pitchFamily="18" charset="-120"/>
              <a:cs typeface="Aptos" panose="020B0004020202020204" pitchFamily="34" charset="0"/>
            </a:endParaRPr>
          </a:p>
          <a:p>
            <a:endParaRPr lang="zh-HK" alt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780AC89-CDBB-0F86-2F0B-E8DF68A8AC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748837"/>
              </p:ext>
            </p:extLst>
          </p:nvPr>
        </p:nvGraphicFramePr>
        <p:xfrm>
          <a:off x="1874520" y="3866938"/>
          <a:ext cx="2697480" cy="23670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7480">
                  <a:extLst>
                    <a:ext uri="{9D8B030D-6E8A-4147-A177-3AD203B41FA5}">
                      <a16:colId xmlns:a16="http://schemas.microsoft.com/office/drawing/2014/main" val="1571065473"/>
                    </a:ext>
                  </a:extLst>
                </a:gridCol>
              </a:tblGrid>
              <a:tr h="6808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Your 2025 Bonus Potential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347081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>
                        <a:defRPr sz="3200" b="1"/>
                      </a:pPr>
                      <a:r>
                        <a:t>RMB 1,077</a:t>
                      </a:r>
                    </a:p>
                    <a:p>
                      <a:pPr algn="ctr"/>
                    </a:p>
                    <a:p>
                      <a:pPr algn="ctr"/>
                      <a:r>
                        <a:t>0 Months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61253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754C90F-7F40-5AC8-58A7-D4EA378C0E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573352"/>
              </p:ext>
            </p:extLst>
          </p:nvPr>
        </p:nvGraphicFramePr>
        <p:xfrm>
          <a:off x="4572000" y="3866938"/>
          <a:ext cx="2697480" cy="23670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7480">
                  <a:extLst>
                    <a:ext uri="{9D8B030D-6E8A-4147-A177-3AD203B41FA5}">
                      <a16:colId xmlns:a16="http://schemas.microsoft.com/office/drawing/2014/main" val="3803668752"/>
                    </a:ext>
                  </a:extLst>
                </a:gridCol>
              </a:tblGrid>
              <a:tr h="6808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Your 2025 Actual Bonus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347081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>
                        <a:defRPr sz="3200" b="1"/>
                      </a:pPr>
                      <a:r>
                        <a:t>RMB 2,044</a:t>
                      </a:r>
                    </a:p>
                    <a:p>
                      <a:pPr algn="ctr"/>
                    </a:p>
                    <a:p>
                      <a:pPr algn="ctr"/>
                      <a:r>
                        <a:t>7 Months</a:t>
                      </a:r>
                    </a:p>
                    <a:p>
                      <a:pPr algn="ctr"/>
                      <a:r>
                        <a:t>2% of Potential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612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46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1C4D73-2ECE-CC50-A5C1-1329CF4B1A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81BC7-2323-7521-C657-2DD624063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2026</a:t>
            </a:r>
          </a:p>
        </p:txBody>
      </p:sp>
    </p:spTree>
    <p:extLst>
      <p:ext uri="{BB962C8B-B14F-4D97-AF65-F5344CB8AC3E}">
        <p14:creationId xmlns:p14="http://schemas.microsoft.com/office/powerpoint/2010/main" val="173237471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669E20-BAEF-F08A-015E-250B9A464A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7140F6-0710-2186-9111-39654CB41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2026 Salary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D09E091-17FA-D386-5D01-5A70DE5D7621}"/>
              </a:ext>
            </a:extLst>
          </p:cNvPr>
          <p:cNvGraphicFramePr>
            <a:graphicFrameLocks noGrp="1"/>
          </p:cNvGraphicFramePr>
          <p:nvPr/>
        </p:nvGraphicFramePr>
        <p:xfrm>
          <a:off x="594360" y="1132625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831904189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Current Salary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486740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>
                        <a:defRPr sz="3200" b="1"/>
                      </a:pPr>
                      <a:r>
                        <a:t>RMB 3,069 </a:t>
                      </a:r>
                    </a:p>
                    <a:p>
                      <a:pPr algn="ctr"/>
                    </a:p>
                    <a:p>
                      <a:pPr algn="ctr"/>
                      <a:r>
                        <a:t>Per month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931988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B2631A0-9F16-2EBB-EAF7-ABDDE0EE92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1969318"/>
              </p:ext>
            </p:extLst>
          </p:nvPr>
        </p:nvGraphicFramePr>
        <p:xfrm>
          <a:off x="3246120" y="3988974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2802984175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2026 Bonus Potential</a:t>
                      </a:r>
                    </a:p>
                  </a:txBody>
                  <a:tcPr anchor="ctr">
                    <a:solidFill>
                      <a:srgbClr val="C61C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3036867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>
                        <a:defRPr sz="3200" b="1"/>
                      </a:pPr>
                      <a:r>
                        <a:t>RMB 5,018</a:t>
                      </a:r>
                    </a:p>
                    <a:p>
                      <a:pPr algn="ctr"/>
                    </a:p>
                    <a:p>
                      <a:pPr algn="ctr"/>
                      <a:r>
                        <a:t>9 Months</a:t>
                      </a:r>
                    </a:p>
                  </a:txBody>
                  <a:tcPr anchor="ctr">
                    <a:solidFill>
                      <a:srgbClr val="D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057418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9C1FAD9-F871-7A7E-1216-8B59EAF278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0308604"/>
              </p:ext>
            </p:extLst>
          </p:nvPr>
        </p:nvGraphicFramePr>
        <p:xfrm>
          <a:off x="3246120" y="1134950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3272648272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2026 Salary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486740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>
                        <a:defRPr sz="3200" b="1"/>
                      </a:pPr>
                      <a:r>
                        <a:t>RMB 4,098 </a:t>
                      </a:r>
                    </a:p>
                    <a:p>
                      <a:pPr algn="ctr"/>
                    </a:p>
                    <a:p>
                      <a:pPr algn="ctr"/>
                      <a:r>
                        <a:t>Per month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93198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5564161-EC65-136C-B146-AE0B17B40610}"/>
              </a:ext>
            </a:extLst>
          </p:cNvPr>
          <p:cNvGraphicFramePr>
            <a:graphicFrameLocks noGrp="1"/>
          </p:cNvGraphicFramePr>
          <p:nvPr/>
        </p:nvGraphicFramePr>
        <p:xfrm>
          <a:off x="5897880" y="1132625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2814097784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Merit Increase %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486740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>
                        <a:defRPr sz="3200" b="1"/>
                      </a:pPr>
                      <a:r>
                        <a:t>8 %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931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4476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F15D25-F18C-8914-EAD4-4F27F8F9D7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9E7E3EE-6824-2988-BD70-074A40383D90}"/>
              </a:ext>
            </a:extLst>
          </p:cNvPr>
          <p:cNvSpPr txBox="1"/>
          <p:nvPr/>
        </p:nvSpPr>
        <p:spPr>
          <a:xfrm>
            <a:off x="3020992" y="2523281"/>
            <a:ext cx="392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Image: Flyer’s salary letter</a:t>
            </a:r>
          </a:p>
        </p:txBody>
      </p:sp>
      <p:pic>
        <p:nvPicPr>
          <p:cNvPr id="3" name="Picture 2" descr="Echo Yan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2255" y="685800"/>
            <a:ext cx="423949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452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8FC430-200E-CB0E-4EDB-729431B5AA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9736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1F4C90-A31A-1BA5-E0AE-3C485F51D9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34A19-3833-44C6-3E2A-505B566E6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Anita Zheng</a:t>
            </a:r>
          </a:p>
        </p:txBody>
      </p:sp>
    </p:spTree>
    <p:extLst>
      <p:ext uri="{BB962C8B-B14F-4D97-AF65-F5344CB8AC3E}">
        <p14:creationId xmlns:p14="http://schemas.microsoft.com/office/powerpoint/2010/main" val="2473206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B4D02B-F07E-F407-8A2F-3E53245D3A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0AE71-89AF-F743-9AE4-7BDEA5707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2025 EOY Bonus</a:t>
            </a:r>
          </a:p>
        </p:txBody>
      </p:sp>
    </p:spTree>
    <p:extLst>
      <p:ext uri="{BB962C8B-B14F-4D97-AF65-F5344CB8AC3E}">
        <p14:creationId xmlns:p14="http://schemas.microsoft.com/office/powerpoint/2010/main" val="142262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0 - PPT Slide Template - RFUS 2018 Company Meeting PPT Template_Update_jj" id="{DE1C24F4-5395-B64F-AEF4-2E73D25D11A2}" vid="{61E21199-B35D-6548-8C59-C8755FE5FA8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3298</TotalTime>
  <Words>1067</Words>
  <Application>Microsoft Office PowerPoint</Application>
  <PresentationFormat>On-screen Show (4:3)</PresentationFormat>
  <Paragraphs>374</Paragraphs>
  <Slides>77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77</vt:i4>
      </vt:variant>
    </vt:vector>
  </HeadingPairs>
  <TitlesOfParts>
    <vt:vector size="82" baseType="lpstr">
      <vt:lpstr>Aptos</vt:lpstr>
      <vt:lpstr>Arial</vt:lpstr>
      <vt:lpstr>Calibri</vt:lpstr>
      <vt:lpstr>Century Gothic</vt:lpstr>
      <vt:lpstr>Office Theme</vt:lpstr>
      <vt:lpstr>Flyer’s Name</vt:lpstr>
      <vt:lpstr>2025 EOY Bonus</vt:lpstr>
      <vt:lpstr>Bonus</vt:lpstr>
      <vt:lpstr>2026</vt:lpstr>
      <vt:lpstr>2026 Salary</vt:lpstr>
      <vt:lpstr>PowerPoint Presentation</vt:lpstr>
      <vt:lpstr>PowerPoint Presentation</vt:lpstr>
      <vt:lpstr>Flyer’s Name</vt:lpstr>
      <vt:lpstr>2025 EOY Bonus</vt:lpstr>
      <vt:lpstr>Bonus</vt:lpstr>
      <vt:lpstr>2026</vt:lpstr>
      <vt:lpstr>2026 Salary</vt:lpstr>
      <vt:lpstr>PowerPoint Presentation</vt:lpstr>
      <vt:lpstr>PowerPoint Presentation</vt:lpstr>
      <vt:lpstr>Flyer’s Name</vt:lpstr>
      <vt:lpstr>2025 EOY Bonus</vt:lpstr>
      <vt:lpstr>Bonus</vt:lpstr>
      <vt:lpstr>2026</vt:lpstr>
      <vt:lpstr>2026 Salary</vt:lpstr>
      <vt:lpstr>PowerPoint Presentation</vt:lpstr>
      <vt:lpstr>PowerPoint Presentation</vt:lpstr>
      <vt:lpstr>Flyer’s Name</vt:lpstr>
      <vt:lpstr>2025 EOY Bonus</vt:lpstr>
      <vt:lpstr>Bonus</vt:lpstr>
      <vt:lpstr>2026</vt:lpstr>
      <vt:lpstr>2026 Salary</vt:lpstr>
      <vt:lpstr>PowerPoint Presentation</vt:lpstr>
      <vt:lpstr>PowerPoint Presentation</vt:lpstr>
      <vt:lpstr>Flyer’s Name</vt:lpstr>
      <vt:lpstr>2025 EOY Bonus</vt:lpstr>
      <vt:lpstr>Bonus</vt:lpstr>
      <vt:lpstr>2026</vt:lpstr>
      <vt:lpstr>2026 Salary</vt:lpstr>
      <vt:lpstr>PowerPoint Presentation</vt:lpstr>
      <vt:lpstr>PowerPoint Presentation</vt:lpstr>
      <vt:lpstr>Flyer’s Name</vt:lpstr>
      <vt:lpstr>2025 EOY Bonus</vt:lpstr>
      <vt:lpstr>Bonus</vt:lpstr>
      <vt:lpstr>2026</vt:lpstr>
      <vt:lpstr>2026 Salary</vt:lpstr>
      <vt:lpstr>PowerPoint Presentation</vt:lpstr>
      <vt:lpstr>PowerPoint Presentation</vt:lpstr>
      <vt:lpstr>Flyer’s Name</vt:lpstr>
      <vt:lpstr>2025 EOY Bonus</vt:lpstr>
      <vt:lpstr>Bonus</vt:lpstr>
      <vt:lpstr>2026</vt:lpstr>
      <vt:lpstr>2026 Salary</vt:lpstr>
      <vt:lpstr>PowerPoint Presentation</vt:lpstr>
      <vt:lpstr>PowerPoint Presentation</vt:lpstr>
      <vt:lpstr>Flyer’s Name</vt:lpstr>
      <vt:lpstr>2025 EOY Bonus</vt:lpstr>
      <vt:lpstr>Bonus</vt:lpstr>
      <vt:lpstr>2026</vt:lpstr>
      <vt:lpstr>2026 Salary</vt:lpstr>
      <vt:lpstr>PowerPoint Presentation</vt:lpstr>
      <vt:lpstr>PowerPoint Presentation</vt:lpstr>
      <vt:lpstr>Flyer’s Name</vt:lpstr>
      <vt:lpstr>2025 EOY Bonus</vt:lpstr>
      <vt:lpstr>Bonus</vt:lpstr>
      <vt:lpstr>2026</vt:lpstr>
      <vt:lpstr>2026 Salary</vt:lpstr>
      <vt:lpstr>PowerPoint Presentation</vt:lpstr>
      <vt:lpstr>PowerPoint Presentation</vt:lpstr>
      <vt:lpstr>Flyer’s Name</vt:lpstr>
      <vt:lpstr>2025 EOY Bonus</vt:lpstr>
      <vt:lpstr>Bonus</vt:lpstr>
      <vt:lpstr>2026</vt:lpstr>
      <vt:lpstr>2026 Salary</vt:lpstr>
      <vt:lpstr>PowerPoint Presentation</vt:lpstr>
      <vt:lpstr>PowerPoint Presentation</vt:lpstr>
      <vt:lpstr>Flyer’s Name</vt:lpstr>
      <vt:lpstr>2025 EOY Bonus</vt:lpstr>
      <vt:lpstr>Bonus</vt:lpstr>
      <vt:lpstr>2026</vt:lpstr>
      <vt:lpstr>2026 Salary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Selner</dc:creator>
  <cp:lastModifiedBy>Ni Wen</cp:lastModifiedBy>
  <cp:revision>28</cp:revision>
  <dcterms:created xsi:type="dcterms:W3CDTF">2023-01-06T15:59:15Z</dcterms:created>
  <dcterms:modified xsi:type="dcterms:W3CDTF">2025-02-10T08:47:40Z</dcterms:modified>
</cp:coreProperties>
</file>