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2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4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0FF2-976B-4D4B-862E-F929BE2E153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22D6-FD80-4CF2-A652-7D1D7B302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epieceyb/SEU-CS-LEARNING/tree/master/%E6%9C%BA%E5%99%A8%E5%AD%A6%E4%B9%A0/microRts" TargetMode="External"/><Relationship Id="rId2" Type="http://schemas.openxmlformats.org/officeDocument/2006/relationships/hyperlink" Target="https://github.com/chonepieceyb/src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Q-learning and </a:t>
            </a:r>
            <a:r>
              <a:rPr lang="en-US" altLang="zh-CN" dirty="0" err="1" smtClean="0"/>
              <a:t>rts</a:t>
            </a:r>
            <a:r>
              <a:rPr lang="en-US" altLang="zh-CN" dirty="0" smtClean="0"/>
              <a:t>-game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——</a:t>
            </a:r>
            <a:r>
              <a:rPr lang="zh-CN" altLang="en-US" dirty="0" smtClean="0"/>
              <a:t>杨彬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31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05" y="81793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Episode2: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72" y="392738"/>
            <a:ext cx="3426232" cy="18968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1071" y="2485655"/>
            <a:ext cx="846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假设初始状态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矩阵中 我们随机选一个可执行的</a:t>
            </a:r>
            <a:r>
              <a:rPr lang="en-US" altLang="zh-CN" sz="2400" dirty="0" smtClean="0"/>
              <a:t>action,</a:t>
            </a:r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假设选了</a:t>
            </a:r>
            <a:r>
              <a:rPr lang="en-US" altLang="zh-CN" sz="2400" dirty="0" smtClean="0"/>
              <a:t>action 1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04" y="393714"/>
            <a:ext cx="3122955" cy="19612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520" y="532221"/>
            <a:ext cx="3109305" cy="161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96" y="4013894"/>
            <a:ext cx="6234208" cy="15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6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05" y="81793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Episode3: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72" y="392738"/>
            <a:ext cx="3426232" cy="18968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1071" y="2485655"/>
            <a:ext cx="705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当前状态为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矩阵中 我们选择最佳</a:t>
            </a:r>
            <a:r>
              <a:rPr lang="en-US" altLang="zh-CN" sz="2400" dirty="0" smtClean="0"/>
              <a:t>action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04" y="393714"/>
            <a:ext cx="3122955" cy="19612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58" y="621832"/>
            <a:ext cx="3231192" cy="1566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880" y="3678104"/>
            <a:ext cx="7325317" cy="1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1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05" y="81793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Episode3: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72" y="392738"/>
            <a:ext cx="3426232" cy="18968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1071" y="2485655"/>
            <a:ext cx="705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当前状态为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矩阵中 我们选择最佳</a:t>
            </a:r>
            <a:r>
              <a:rPr lang="en-US" altLang="zh-CN" sz="2400" dirty="0" smtClean="0"/>
              <a:t>action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04" y="393714"/>
            <a:ext cx="3122955" cy="19612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58" y="621832"/>
            <a:ext cx="3231192" cy="1566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880" y="3678104"/>
            <a:ext cx="7325317" cy="1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3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1" y="856937"/>
            <a:ext cx="8984058" cy="32847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65839" y="4938663"/>
            <a:ext cx="506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https://blog.csdn.net/itplus/article/details/9361915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82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05" y="81793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简单介绍</a:t>
            </a:r>
            <a:r>
              <a:rPr lang="en-US" altLang="zh-CN" sz="2800" b="1" dirty="0" smtClean="0"/>
              <a:t>:</a:t>
            </a:r>
            <a:endParaRPr lang="zh-CN" altLang="en-US" b="1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564279" y="914399"/>
            <a:ext cx="7888568" cy="528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07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82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765" y="621832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action</a:t>
            </a:r>
            <a:r>
              <a:rPr lang="zh-CN" altLang="en-US" sz="2800" b="1" dirty="0" smtClean="0"/>
              <a:t>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0389" y="1206607"/>
            <a:ext cx="10307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决策我们需要进攻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防守，决策我们接下来要生产什么兵种为主（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中兵种）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     2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4 = 8 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13765" y="2099159"/>
            <a:ext cx="128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state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13765" y="2622379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根据战场上敌我双方每种兵种的数量差、每种兵种的对比权重、每个兵种</a:t>
            </a:r>
            <a:endParaRPr lang="en-US" altLang="zh-CN" sz="2400" dirty="0" smtClean="0"/>
          </a:p>
          <a:p>
            <a:r>
              <a:rPr lang="zh-CN" altLang="en-US" sz="2400" dirty="0" smtClean="0"/>
              <a:t>和敌方基地的距离。评估当前的战力值（战力值为正表示优势，负表示劣势。</a:t>
            </a:r>
            <a:endParaRPr lang="en-US" altLang="zh-CN" sz="2400" dirty="0" smtClean="0"/>
          </a:p>
          <a:p>
            <a:r>
              <a:rPr lang="zh-CN" altLang="en-US" sz="2400" dirty="0" smtClean="0"/>
              <a:t>根据战力值将形势评估成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种（大劣势，劣势，平衡，优势，大优势）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764" y="3993690"/>
            <a:ext cx="995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根据敌方单位的各个兵种的数目，判断出敌方当前主力兵种（</a:t>
            </a:r>
            <a:r>
              <a:rPr lang="en-US" altLang="zh-CN" sz="2400" dirty="0" smtClean="0"/>
              <a:t>4+6=10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13764" y="4626337"/>
            <a:ext cx="1061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根据敌方单位距离我方基地的距离，判断当前敌方的攻守形式（进攻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防守）</a:t>
            </a:r>
            <a:endParaRPr lang="en-US"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42354" y="5194019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2 =100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353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82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661" y="1464188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矩阵：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4820" y="2025027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初始化为 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22545" y="27364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矩阵：</a:t>
            </a:r>
            <a:endParaRPr lang="en-US" altLang="zh-CN" sz="28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22546" y="3312661"/>
            <a:ext cx="430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采用动态</a:t>
            </a:r>
            <a:r>
              <a:rPr lang="en-US" altLang="zh-CN" sz="2400" dirty="0" smtClean="0"/>
              <a:t>reward,</a:t>
            </a:r>
            <a:r>
              <a:rPr lang="zh-CN" altLang="en-US" sz="2400" dirty="0" smtClean="0"/>
              <a:t>不使用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矩阵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3939" y="3929919"/>
            <a:ext cx="529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2</a:t>
            </a:r>
            <a:r>
              <a:rPr lang="zh-CN" altLang="en-US" sz="2400" dirty="0" smtClean="0"/>
              <a:t>将前后决策战力值的差值作为</a:t>
            </a:r>
            <a:r>
              <a:rPr lang="en-US" altLang="zh-CN" sz="2400" dirty="0" smtClean="0"/>
              <a:t>reward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026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82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765" y="62183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实现细节：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397434" y="1278580"/>
            <a:ext cx="9270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我们的</a:t>
            </a:r>
            <a:r>
              <a:rPr lang="en-US" altLang="zh-CN" sz="2400" dirty="0"/>
              <a:t>Q-learning</a:t>
            </a:r>
            <a:r>
              <a:rPr lang="zh-CN" altLang="zh-CN" sz="2400" dirty="0"/>
              <a:t>的训练是每隔一段固定的时间进行一次学习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100</a:t>
            </a:r>
            <a:r>
              <a:rPr lang="zh-CN" altLang="en-US" sz="2400" dirty="0"/>
              <a:t>帧）</a:t>
            </a:r>
          </a:p>
        </p:txBody>
      </p:sp>
      <p:sp>
        <p:nvSpPr>
          <p:cNvPr id="13" name="矩形 12"/>
          <p:cNvSpPr/>
          <p:nvPr/>
        </p:nvSpPr>
        <p:spPr>
          <a:xfrm>
            <a:off x="1397434" y="2278306"/>
            <a:ext cx="9270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在这一次学习的时候我们获得了当前的</a:t>
            </a:r>
            <a:r>
              <a:rPr lang="en-US" altLang="zh-CN" sz="2400" dirty="0"/>
              <a:t>state</a:t>
            </a:r>
            <a:r>
              <a:rPr lang="zh-CN" altLang="zh-CN" sz="2400" dirty="0"/>
              <a:t>，我们将上一次决策的</a:t>
            </a:r>
            <a:r>
              <a:rPr lang="en-US" altLang="zh-CN" sz="2400" dirty="0"/>
              <a:t>state</a:t>
            </a:r>
            <a:r>
              <a:rPr lang="zh-CN" altLang="zh-CN" sz="2400" dirty="0"/>
              <a:t>和战力值以及上一步决策采取的</a:t>
            </a:r>
            <a:r>
              <a:rPr lang="en-US" altLang="zh-CN" sz="2400" dirty="0"/>
              <a:t>action</a:t>
            </a:r>
            <a:r>
              <a:rPr lang="zh-CN" altLang="zh-CN" sz="2400" dirty="0"/>
              <a:t>保存下来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397434" y="3278032"/>
            <a:ext cx="9270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根据当前的</a:t>
            </a:r>
            <a:r>
              <a:rPr lang="en-US" altLang="zh-CN" sz="2400" dirty="0"/>
              <a:t>state</a:t>
            </a:r>
            <a:r>
              <a:rPr lang="zh-CN" altLang="zh-CN" sz="2400" dirty="0"/>
              <a:t>我们计算出上一步的决策的</a:t>
            </a:r>
            <a:r>
              <a:rPr lang="en-US" altLang="zh-CN" sz="2400" dirty="0"/>
              <a:t>reward,</a:t>
            </a:r>
            <a:r>
              <a:rPr lang="zh-CN" altLang="zh-CN" sz="2400" dirty="0"/>
              <a:t>于是我们先更新上一步决策的</a:t>
            </a:r>
            <a:r>
              <a:rPr lang="en-US" altLang="zh-CN" sz="2400" dirty="0"/>
              <a:t>Q</a:t>
            </a:r>
            <a:r>
              <a:rPr lang="zh-CN" altLang="zh-CN" sz="2400" dirty="0"/>
              <a:t>矩阵，然后再进行决策。如此循环反复</a:t>
            </a:r>
            <a:r>
              <a:rPr lang="zh-CN" altLang="zh-CN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7434" y="442007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开局采用固定的策略</a:t>
            </a:r>
          </a:p>
        </p:txBody>
      </p:sp>
    </p:spTree>
    <p:extLst>
      <p:ext uri="{BB962C8B-B14F-4D97-AF65-F5344CB8AC3E}">
        <p14:creationId xmlns:p14="http://schemas.microsoft.com/office/powerpoint/2010/main" val="417866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82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9834" y="911026"/>
            <a:ext cx="9270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Github</a:t>
            </a:r>
            <a:r>
              <a:rPr lang="zh-CN" altLang="zh-CN" sz="2400" b="1" dirty="0" smtClean="0"/>
              <a:t>源码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 </a:t>
            </a:r>
            <a:r>
              <a:rPr lang="zh-CN" altLang="zh-CN" sz="2400" b="1" dirty="0"/>
              <a:t>：</a:t>
            </a:r>
            <a:r>
              <a:rPr lang="en-US" altLang="zh-CN" sz="2400" b="1" u="sng" dirty="0">
                <a:hlinkClick r:id="rId2"/>
              </a:rPr>
              <a:t>https://github.com/chonepieceyb/src.git</a:t>
            </a:r>
            <a:endParaRPr lang="zh-CN" altLang="zh-CN" sz="2400" dirty="0"/>
          </a:p>
          <a:p>
            <a:r>
              <a:rPr lang="en-US" altLang="zh-CN" sz="2400" dirty="0" smtClean="0"/>
              <a:t> V3</a:t>
            </a:r>
            <a:r>
              <a:rPr lang="zh-CN" altLang="en-US" sz="2400" dirty="0" smtClean="0"/>
              <a:t>是演示版本， </a:t>
            </a:r>
            <a:r>
              <a:rPr lang="en-US" altLang="zh-CN" sz="2400" dirty="0" smtClean="0"/>
              <a:t>QL-AI</a:t>
            </a:r>
            <a:r>
              <a:rPr lang="zh-CN" altLang="en-US" sz="2400" dirty="0" smtClean="0"/>
              <a:t>是稳定版本， </a:t>
            </a:r>
            <a:r>
              <a:rPr lang="en-US" altLang="zh-CN" sz="2400" dirty="0" smtClean="0"/>
              <a:t>Final-editionV2</a:t>
            </a:r>
            <a:r>
              <a:rPr lang="zh-CN" altLang="en-US" sz="2400" dirty="0" smtClean="0"/>
              <a:t>是高级版本（更改了很多内容，但是最后因为时间问题没有测试完）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49834" y="2677073"/>
            <a:ext cx="92705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Github</a:t>
            </a:r>
            <a:r>
              <a:rPr lang="zh-CN" altLang="zh-CN" sz="2400" b="1" dirty="0"/>
              <a:t>源码 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：</a:t>
            </a:r>
            <a:r>
              <a:rPr lang="en-US" altLang="zh-CN" sz="2400" dirty="0" smtClean="0">
                <a:hlinkClick r:id="rId3"/>
              </a:rPr>
              <a:t>https://github.com/chonepieceyb/SEU-CS-LEARNING/tree/master/%E6%9C%BA%E5%99%A8%E5%AD%A6%E4%B9%A0/microRts</a:t>
            </a:r>
            <a:endParaRPr lang="zh-CN" altLang="zh-CN" sz="2400" dirty="0"/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这个代码没有那么乱，在本人的学习仓库里，里面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份详细</a:t>
            </a:r>
            <a:r>
              <a:rPr lang="en-US" altLang="zh-CN" sz="2400" dirty="0" err="1" smtClean="0"/>
              <a:t>rts</a:t>
            </a:r>
            <a:r>
              <a:rPr lang="zh-CN" altLang="en-US" sz="2400" dirty="0" smtClean="0"/>
              <a:t>实验报告，同时这个仓库是我的学习仓库，里面还有些别的科目的资料可以自取。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753833" y="5422757"/>
            <a:ext cx="64188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参考资料 </a:t>
            </a:r>
            <a:r>
              <a:rPr lang="en-US" altLang="zh-CN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Watkins-Dayan1992_Article_Q-learning</a:t>
            </a:r>
          </a:p>
          <a:p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2</a:t>
            </a:r>
            <a:r>
              <a:rPr lang="zh-CN" altLang="en-US" kern="1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https://blog.csdn.net/itplus/article/details/9361915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2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76" y="170330"/>
            <a:ext cx="10258869" cy="25097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4" y="3030070"/>
            <a:ext cx="6697530" cy="3044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50" y="3414792"/>
            <a:ext cx="4488569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5764" y="2220777"/>
            <a:ext cx="14093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 Q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75763" y="2707126"/>
            <a:ext cx="9966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/>
              <a:t>以</a:t>
            </a:r>
            <a:r>
              <a:rPr lang="en-US" altLang="zh-CN" sz="2400" dirty="0" smtClean="0"/>
              <a:t>action</a:t>
            </a:r>
            <a:r>
              <a:rPr lang="zh-CN" altLang="zh-CN" sz="2400" dirty="0" smtClean="0"/>
              <a:t>为行，以</a:t>
            </a:r>
            <a:r>
              <a:rPr lang="en-US" altLang="zh-CN" sz="2400" dirty="0" smtClean="0"/>
              <a:t>state</a:t>
            </a:r>
            <a:r>
              <a:rPr lang="zh-CN" altLang="zh-CN" sz="2400" dirty="0" smtClean="0"/>
              <a:t>为列，构造一个</a:t>
            </a:r>
            <a:r>
              <a:rPr lang="en-US" altLang="zh-CN" sz="2400" dirty="0" smtClean="0"/>
              <a:t>Q</a:t>
            </a:r>
            <a:r>
              <a:rPr lang="zh-CN" altLang="zh-CN" sz="2400" dirty="0" smtClean="0"/>
              <a:t>矩阵，</a:t>
            </a:r>
            <a:r>
              <a:rPr lang="en-US" altLang="zh-CN" sz="2400" dirty="0" smtClean="0"/>
              <a:t>Q[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zh-CN" sz="2400" dirty="0" smtClean="0"/>
              <a:t>代表在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这个</a:t>
            </a:r>
            <a:r>
              <a:rPr lang="en-US" altLang="zh-CN" sz="2400" dirty="0" smtClean="0"/>
              <a:t>state</a:t>
            </a:r>
            <a:r>
              <a:rPr lang="zh-CN" altLang="zh-CN" sz="2400" dirty="0" smtClean="0"/>
              <a:t>下，</a:t>
            </a:r>
            <a:endParaRPr lang="en-US" altLang="zh-CN" sz="2400" dirty="0" smtClean="0"/>
          </a:p>
          <a:p>
            <a:r>
              <a:rPr lang="zh-CN" altLang="zh-CN" sz="2400" dirty="0" smtClean="0"/>
              <a:t>采用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这种</a:t>
            </a:r>
            <a:r>
              <a:rPr lang="en-US" altLang="zh-CN" sz="2400" dirty="0" smtClean="0"/>
              <a:t>action</a:t>
            </a:r>
            <a:r>
              <a:rPr lang="zh-CN" altLang="zh-CN" sz="2400" dirty="0" smtClean="0"/>
              <a:t>最终能获得的最大</a:t>
            </a:r>
            <a:r>
              <a:rPr lang="en-US" altLang="zh-CN" sz="2400" dirty="0" smtClean="0"/>
              <a:t>reward</a:t>
            </a:r>
            <a:r>
              <a:rPr lang="zh-CN" altLang="zh-CN" sz="2400" dirty="0" smtClean="0"/>
              <a:t>值的期望。</a:t>
            </a:r>
            <a:r>
              <a:rPr lang="en-US" altLang="zh-CN" sz="2400" dirty="0" smtClean="0"/>
              <a:t>Q-table</a:t>
            </a:r>
            <a:r>
              <a:rPr lang="zh-CN" altLang="zh-CN" sz="2400" dirty="0" smtClean="0"/>
              <a:t>就相当与</a:t>
            </a:r>
            <a:r>
              <a:rPr lang="en-US" altLang="zh-CN" sz="2400" dirty="0" smtClean="0"/>
              <a:t>AI</a:t>
            </a:r>
          </a:p>
          <a:p>
            <a:r>
              <a:rPr lang="zh-CN" altLang="zh-CN" sz="2400" dirty="0" smtClean="0"/>
              <a:t>的大脑，训练的最终目标就是填满</a:t>
            </a:r>
            <a:r>
              <a:rPr lang="en-US" altLang="zh-CN" sz="2400" dirty="0" smtClean="0"/>
              <a:t>Q-table</a:t>
            </a:r>
            <a:r>
              <a:rPr lang="zh-CN" altLang="zh-CN" sz="2400" dirty="0" smtClean="0"/>
              <a:t>并让其收敛。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3" y="4129493"/>
            <a:ext cx="22660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 Reward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764" y="844825"/>
            <a:ext cx="14788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 reward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5763" y="1296365"/>
            <a:ext cx="10289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奖励，</a:t>
            </a:r>
            <a:r>
              <a:rPr lang="en-US" altLang="zh-CN" sz="2400" dirty="0"/>
              <a:t>Q-learning</a:t>
            </a:r>
            <a:r>
              <a:rPr lang="zh-CN" altLang="en-US" sz="2400" dirty="0"/>
              <a:t>的核心，</a:t>
            </a:r>
            <a:r>
              <a:rPr lang="en-US" altLang="zh-CN" sz="2400" dirty="0"/>
              <a:t>Q-learning</a:t>
            </a:r>
            <a:r>
              <a:rPr lang="zh-CN" altLang="en-US" sz="2400" dirty="0"/>
              <a:t>决策的目标就是为了让</a:t>
            </a:r>
            <a:r>
              <a:rPr lang="en-US" altLang="zh-CN" sz="2400" dirty="0"/>
              <a:t>reward</a:t>
            </a:r>
            <a:r>
              <a:rPr lang="zh-CN" altLang="en-US" sz="2400" dirty="0"/>
              <a:t>最大化，</a:t>
            </a:r>
            <a:endParaRPr lang="en-US" altLang="zh-CN" sz="2400" dirty="0"/>
          </a:p>
          <a:p>
            <a:r>
              <a:rPr lang="zh-CN" altLang="en-US" sz="2400" dirty="0"/>
              <a:t>如何设置</a:t>
            </a:r>
            <a:r>
              <a:rPr lang="en-US" altLang="zh-CN" sz="2400" dirty="0"/>
              <a:t>reward</a:t>
            </a:r>
            <a:r>
              <a:rPr lang="zh-CN" altLang="en-US" sz="2400" dirty="0"/>
              <a:t>是</a:t>
            </a:r>
            <a:r>
              <a:rPr lang="en-US" altLang="zh-CN" sz="2400" dirty="0"/>
              <a:t>Q-learning</a:t>
            </a:r>
            <a:r>
              <a:rPr lang="zh-CN" altLang="en-US" sz="2400" dirty="0"/>
              <a:t>的关键</a:t>
            </a:r>
          </a:p>
        </p:txBody>
      </p:sp>
      <p:sp>
        <p:nvSpPr>
          <p:cNvPr id="12" name="矩形 11"/>
          <p:cNvSpPr/>
          <p:nvPr/>
        </p:nvSpPr>
        <p:spPr>
          <a:xfrm>
            <a:off x="1055592" y="4670803"/>
            <a:ext cx="9986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以</a:t>
            </a:r>
            <a:r>
              <a:rPr lang="en-US" altLang="zh-CN" sz="2400" dirty="0"/>
              <a:t>action</a:t>
            </a:r>
            <a:r>
              <a:rPr lang="zh-CN" altLang="zh-CN" sz="2400" dirty="0"/>
              <a:t>为行，以</a:t>
            </a:r>
            <a:r>
              <a:rPr lang="en-US" altLang="zh-CN" sz="2400" dirty="0"/>
              <a:t>state</a:t>
            </a:r>
            <a:r>
              <a:rPr lang="zh-CN" altLang="zh-CN" sz="2400" dirty="0"/>
              <a:t>为列，构造一个</a:t>
            </a:r>
            <a:r>
              <a:rPr lang="en-US" altLang="zh-CN" sz="2400" dirty="0"/>
              <a:t>reward</a:t>
            </a:r>
            <a:r>
              <a:rPr lang="zh-CN" altLang="zh-CN" sz="2400" dirty="0"/>
              <a:t>矩阵，</a:t>
            </a:r>
            <a:r>
              <a:rPr lang="en-US" altLang="zh-CN" sz="2400" dirty="0"/>
              <a:t>reward[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zh-CN" sz="2400" dirty="0"/>
              <a:t>代表在</a:t>
            </a:r>
            <a:r>
              <a:rPr lang="en-US" altLang="zh-CN" sz="2400" dirty="0"/>
              <a:t>j </a:t>
            </a:r>
            <a:r>
              <a:rPr lang="zh-CN" altLang="zh-CN" sz="2400" dirty="0"/>
              <a:t>这个</a:t>
            </a:r>
            <a:r>
              <a:rPr lang="en-US" altLang="zh-CN" sz="2400" dirty="0"/>
              <a:t>state</a:t>
            </a:r>
            <a:r>
              <a:rPr lang="zh-CN" altLang="zh-CN" sz="2400" dirty="0"/>
              <a:t>下，采用</a:t>
            </a:r>
            <a:r>
              <a:rPr lang="en-US" altLang="zh-CN" sz="2400" dirty="0" err="1"/>
              <a:t>i</a:t>
            </a:r>
            <a:r>
              <a:rPr lang="zh-CN" altLang="zh-CN" sz="2400" dirty="0"/>
              <a:t>这种</a:t>
            </a:r>
            <a:r>
              <a:rPr lang="en-US" altLang="zh-CN" sz="2400" dirty="0"/>
              <a:t>action</a:t>
            </a:r>
            <a:r>
              <a:rPr lang="zh-CN" altLang="zh-CN" sz="2400" dirty="0"/>
              <a:t>获得的奖励。</a:t>
            </a:r>
            <a:r>
              <a:rPr lang="en-US" altLang="zh-CN" sz="2400" dirty="0"/>
              <a:t>Reward</a:t>
            </a:r>
            <a:r>
              <a:rPr lang="zh-CN" altLang="zh-CN" sz="2400" dirty="0"/>
              <a:t>矩阵的元素需要认为给定，一种</a:t>
            </a:r>
            <a:r>
              <a:rPr lang="en-US" altLang="zh-CN" sz="2400" dirty="0"/>
              <a:t>reward</a:t>
            </a:r>
            <a:r>
              <a:rPr lang="zh-CN" altLang="zh-CN" sz="2400" dirty="0"/>
              <a:t>矩阵就代表着一种策略。</a:t>
            </a:r>
          </a:p>
        </p:txBody>
      </p:sp>
    </p:spTree>
    <p:extLst>
      <p:ext uri="{BB962C8B-B14F-4D97-AF65-F5344CB8AC3E}">
        <p14:creationId xmlns:p14="http://schemas.microsoft.com/office/powerpoint/2010/main" val="10715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8164" y="17861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决策过程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075764" y="2590991"/>
                <a:ext cx="9986682" cy="1609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/>
                  <a:t>获取当前的</a:t>
                </a:r>
                <a:r>
                  <a:rPr lang="en-US" altLang="zh-CN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𝑗</m:t>
                        </m:r>
                      </m:e>
                      <m:sub>
                        <m:r>
                          <a:rPr lang="en-US" altLang="zh-CN" sz="2400" i="1"/>
                          <m:t>0</m:t>
                        </m:r>
                      </m:sub>
                    </m:sSub>
                  </m:oMath>
                </a14:m>
                <a:r>
                  <a:rPr lang="zh-CN" altLang="zh-CN" sz="2400" dirty="0"/>
                  <a:t>，在</a:t>
                </a:r>
                <a:r>
                  <a:rPr lang="en-US" altLang="zh-CN" sz="2400" dirty="0"/>
                  <a:t>Q-table</a:t>
                </a:r>
                <a:r>
                  <a:rPr lang="zh-CN" altLang="zh-CN" sz="2400" dirty="0"/>
                  <a:t>中，选择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</a:t>
                </a:r>
                <a:r>
                  <a:rPr lang="zh-CN" altLang="zh-CN" sz="2400" dirty="0"/>
                  <a:t>使得</a:t>
                </a:r>
                <a:r>
                  <a:rPr lang="en-US" altLang="zh-CN" sz="2400" dirty="0"/>
                  <a:t>Q-table</a:t>
                </a:r>
                <a:r>
                  <a:rPr lang="zh-CN" altLang="zh-CN" sz="2400" dirty="0"/>
                  <a:t>表格中第</a:t>
                </a:r>
                <a14:m>
                  <m:oMath xmlns:m="http://schemas.openxmlformats.org/officeDocument/2006/math">
                    <m:r>
                      <a:rPr lang="zh-CN" altLang="zh-CN" sz="2400"/>
                      <m:t> </m:t>
                    </m:r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𝑗</m:t>
                        </m:r>
                      </m:e>
                      <m:sub>
                        <m:r>
                          <a:rPr lang="en-US" altLang="zh-CN" sz="2400" i="1"/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列</a:t>
                </a:r>
                <a:r>
                  <a:rPr lang="en-US" altLang="zh-CN" sz="2400" dirty="0"/>
                  <a:t>Q[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</a:t>
                </a:r>
                <a14:m>
                  <m:oMath xmlns:m="http://schemas.openxmlformats.org/officeDocument/2006/math">
                    <m:r>
                      <a:rPr lang="en-US" altLang="zh-CN" sz="2400"/>
                      <m:t> </m:t>
                    </m:r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𝑗</m:t>
                        </m:r>
                      </m:e>
                      <m:sub>
                        <m:r>
                          <a:rPr lang="en-US" altLang="zh-CN" sz="2400" i="1"/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]</a:t>
                </a:r>
                <a:r>
                  <a:rPr lang="zh-CN" altLang="zh-CN" sz="2400" dirty="0"/>
                  <a:t>最大，</a:t>
                </a:r>
                <a:r>
                  <a:rPr lang="en-US" altLang="zh-CN" sz="2400" dirty="0"/>
                  <a:t>AI</a:t>
                </a:r>
                <a:r>
                  <a:rPr lang="zh-CN" altLang="zh-CN" sz="2400" dirty="0"/>
                  <a:t>采用行动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换言之通过</a:t>
                </a:r>
                <a:r>
                  <a:rPr lang="en-US" altLang="zh-CN" sz="2400" dirty="0"/>
                  <a:t>Q-table AI</a:t>
                </a:r>
                <a:r>
                  <a:rPr lang="zh-CN" altLang="zh-CN" sz="2400" dirty="0"/>
                  <a:t>选择了在特定 </a:t>
                </a:r>
                <a:r>
                  <a:rPr lang="en-US" altLang="zh-CN" sz="2400" dirty="0"/>
                  <a:t>state</a:t>
                </a:r>
                <a:r>
                  <a:rPr lang="zh-CN" altLang="zh-CN" sz="2400" dirty="0"/>
                  <a:t>下的最佳的动作。随着游戏的进行，</a:t>
                </a:r>
                <a:r>
                  <a:rPr lang="en-US" altLang="zh-CN" sz="2400" dirty="0"/>
                  <a:t>AI</a:t>
                </a:r>
                <a:r>
                  <a:rPr lang="zh-CN" altLang="zh-CN" sz="2400" dirty="0"/>
                  <a:t>不断通过上述方式进行决策。</a:t>
                </a:r>
              </a:p>
              <a:p>
                <a:endParaRPr lang="zh-CN" altLang="zh-CN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4" y="2590991"/>
                <a:ext cx="9986682" cy="1609800"/>
              </a:xfrm>
              <a:prstGeom prst="rect">
                <a:avLst/>
              </a:prstGeom>
              <a:blipFill rotWithShape="0">
                <a:blip r:embed="rId2"/>
                <a:stretch>
                  <a:fillRect l="-915" t="-4167" r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8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1896" y="6218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训练过程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23364" y="1145052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在第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次</a:t>
            </a:r>
            <a:r>
              <a:rPr lang="en-US" altLang="zh-CN" sz="2000" b="1" dirty="0" smtClean="0"/>
              <a:t>episode: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23364" y="1652883"/>
                <a:ext cx="98844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r>
                  <a:rPr lang="zh-CN" altLang="zh-CN" sz="2400" dirty="0"/>
                  <a:t>首先获取当前的</a:t>
                </a:r>
                <a:r>
                  <a:rPr lang="en-US" altLang="zh-CN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𝑥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/>
                  <a:t>，然后通过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中的决策过程选择一个</a:t>
                </a:r>
                <a:r>
                  <a:rPr lang="en-US" altLang="zh-CN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𝑎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</a:p>
              <a:p>
                <a:r>
                  <a:rPr lang="zh-CN" altLang="zh-CN" sz="2400" dirty="0" smtClean="0"/>
                  <a:t>（</a:t>
                </a:r>
                <a:r>
                  <a:rPr lang="zh-CN" altLang="zh-CN" sz="2400" dirty="0"/>
                  <a:t>如果处于学习初期可以采用生成随机数的方法，随机选择一个</a:t>
                </a:r>
                <a:r>
                  <a:rPr lang="en-US" altLang="zh-CN" sz="2400" dirty="0"/>
                  <a:t>action</a:t>
                </a:r>
                <a:r>
                  <a:rPr lang="zh-CN" altLang="zh-CN" sz="2400" dirty="0"/>
                  <a:t>）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4" y="1652883"/>
                <a:ext cx="988443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25" t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23364" y="2558318"/>
                <a:ext cx="10768076" cy="86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2</a:t>
                </a:r>
                <a:r>
                  <a:rPr lang="zh-CN" altLang="zh-CN" sz="2400" dirty="0" smtClean="0"/>
                  <a:t>决策</a:t>
                </a:r>
                <a:r>
                  <a:rPr lang="zh-CN" altLang="zh-CN" sz="2400" dirty="0"/>
                  <a:t>之后，获取决策后的</a:t>
                </a:r>
                <a:r>
                  <a:rPr lang="en-US" altLang="zh-CN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𝑦</m:t>
                        </m:r>
                      </m:e>
                      <m:sub>
                        <m:r>
                          <a:rPr lang="en-US" altLang="zh-CN" sz="2400" i="1"/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/>
                  <a:t> , </a:t>
                </a:r>
                <a:r>
                  <a:rPr lang="zh-CN" altLang="zh-CN" sz="2400" dirty="0"/>
                  <a:t>根据</a:t>
                </a:r>
                <a:r>
                  <a:rPr lang="en-US" altLang="zh-CN" sz="2400" dirty="0"/>
                  <a:t>reward</a:t>
                </a:r>
                <a:r>
                  <a:rPr lang="zh-CN" altLang="zh-CN" sz="2400" dirty="0"/>
                  <a:t>矩阵以及在</a:t>
                </a:r>
                <a:r>
                  <a:rPr lang="en-US" altLang="zh-CN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𝑥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/>
                  <a:t>下选择</a:t>
                </a:r>
                <a:r>
                  <a:rPr lang="zh-CN" altLang="zh-CN" sz="2400" dirty="0" smtClean="0"/>
                  <a:t>的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𝑎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 smtClean="0"/>
                  <a:t>获取我们上</a:t>
                </a:r>
                <a:r>
                  <a:rPr lang="zh-CN" altLang="zh-CN" sz="2400" dirty="0"/>
                  <a:t>一步决策的奖励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𝑟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 smtClean="0"/>
                  <a:t>。然后根据</a:t>
                </a:r>
                <a:r>
                  <a:rPr lang="en-US" altLang="zh-CN" sz="2400" dirty="0" smtClean="0"/>
                  <a:t>Bellman</a:t>
                </a:r>
                <a:r>
                  <a:rPr lang="zh-CN" altLang="zh-CN" sz="2400" dirty="0"/>
                  <a:t>方程更新 </a:t>
                </a:r>
                <a:r>
                  <a:rPr lang="en-US" altLang="zh-CN" sz="2400" dirty="0"/>
                  <a:t>Q[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𝑎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  <m:r>
                      <a:rPr lang="en-US" altLang="zh-CN" sz="2400" i="1"/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/>
                          <m:t> 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𝑥</m:t>
                            </m:r>
                          </m:e>
                          <m:sub>
                            <m:r>
                              <a:rPr lang="en-US" altLang="zh-CN" sz="2400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4" y="2558318"/>
                <a:ext cx="10768076" cy="867738"/>
              </a:xfrm>
              <a:prstGeom prst="rect">
                <a:avLst/>
              </a:prstGeom>
              <a:blipFill rotWithShape="0">
                <a:blip r:embed="rId3"/>
                <a:stretch>
                  <a:fillRect l="-849" t="-7746" b="-16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45" y="3548802"/>
            <a:ext cx="6628238" cy="1709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828799" y="5308161"/>
                <a:ext cx="85811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4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𝛼</m:t>
                        </m:r>
                      </m:e>
                      <m:sub>
                        <m:r>
                          <a:rPr lang="en-US" altLang="zh-CN" sz="2400" i="1"/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/>
                  <a:t>表示学习速率，值越高，越快放弃之前学习到的内容</a:t>
                </a:r>
                <a:r>
                  <a:rPr lang="zh-CN" altLang="zh-CN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zh-CN" sz="2400" dirty="0" smtClean="0"/>
                  <a:t>γ</a:t>
                </a:r>
                <a:r>
                  <a:rPr lang="zh-CN" altLang="zh-CN" sz="2400" dirty="0"/>
                  <a:t>系数表示对未来情况的重视程度，其值越高对未来越重视。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5308161"/>
                <a:ext cx="8581132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065" t="-8824" r="-7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75660" y="6238545"/>
            <a:ext cx="4579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kern="100" dirty="0" smtClean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Watkins-Dayan1992_Article_Q-learning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613646" y="720443"/>
            <a:ext cx="9592236" cy="57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51896" y="621832"/>
            <a:ext cx="1450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example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26" y="1250778"/>
            <a:ext cx="3860453" cy="25936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28" y="1264224"/>
            <a:ext cx="4031329" cy="2644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20" y="3950142"/>
            <a:ext cx="4527727" cy="24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51896" y="621832"/>
            <a:ext cx="1450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example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6" y="1080376"/>
            <a:ext cx="4501475" cy="3046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82" y="1145052"/>
            <a:ext cx="5568099" cy="30825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06" y="4062429"/>
            <a:ext cx="6525727" cy="13051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80479" y="53675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/>
              <a:t>Γ</a:t>
            </a:r>
            <a:r>
              <a:rPr lang="en-US" altLang="zh-CN" dirty="0" smtClean="0"/>
              <a:t> = 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0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65" y="98612"/>
            <a:ext cx="203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05" y="81793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Episode1: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98" y="261934"/>
            <a:ext cx="3189027" cy="21584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72" y="392738"/>
            <a:ext cx="3426232" cy="18968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1071" y="2485655"/>
            <a:ext cx="846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假设初始状态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矩阵中 我们随机选一个可执行的</a:t>
            </a:r>
            <a:r>
              <a:rPr lang="en-US" altLang="zh-CN" sz="2400" dirty="0" smtClean="0"/>
              <a:t>action,</a:t>
            </a:r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假设选了</a:t>
            </a:r>
            <a:r>
              <a:rPr lang="en-US" altLang="zh-CN" sz="2400" dirty="0" smtClean="0"/>
              <a:t>action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804" y="393714"/>
            <a:ext cx="3122955" cy="19612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40" y="3889600"/>
            <a:ext cx="7247970" cy="15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702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Q-learning and rts-game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and rts-game</dc:title>
  <dc:creator>1759315491@qq.com</dc:creator>
  <cp:lastModifiedBy>1759315491@qq.com</cp:lastModifiedBy>
  <cp:revision>11</cp:revision>
  <dcterms:created xsi:type="dcterms:W3CDTF">2019-12-01T08:14:20Z</dcterms:created>
  <dcterms:modified xsi:type="dcterms:W3CDTF">2019-12-01T09:35:35Z</dcterms:modified>
</cp:coreProperties>
</file>