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111"/>
  </p:notesMasterIdLst>
  <p:handoutMasterIdLst>
    <p:handoutMasterId r:id="rId112"/>
  </p:handoutMasterIdLst>
  <p:sldIdLst>
    <p:sldId id="546" r:id="rId2"/>
    <p:sldId id="545" r:id="rId3"/>
    <p:sldId id="504" r:id="rId4"/>
    <p:sldId id="477" r:id="rId5"/>
    <p:sldId id="478" r:id="rId6"/>
    <p:sldId id="416" r:id="rId7"/>
    <p:sldId id="505" r:id="rId8"/>
    <p:sldId id="405" r:id="rId9"/>
    <p:sldId id="406" r:id="rId10"/>
    <p:sldId id="407" r:id="rId11"/>
    <p:sldId id="408" r:id="rId12"/>
    <p:sldId id="453" r:id="rId13"/>
    <p:sldId id="312" r:id="rId14"/>
    <p:sldId id="400" r:id="rId15"/>
    <p:sldId id="348" r:id="rId16"/>
    <p:sldId id="411" r:id="rId17"/>
    <p:sldId id="413" r:id="rId18"/>
    <p:sldId id="476" r:id="rId19"/>
    <p:sldId id="414" r:id="rId20"/>
    <p:sldId id="479" r:id="rId21"/>
    <p:sldId id="480" r:id="rId22"/>
    <p:sldId id="311" r:id="rId23"/>
    <p:sldId id="482" r:id="rId24"/>
    <p:sldId id="483" r:id="rId25"/>
    <p:sldId id="484" r:id="rId26"/>
    <p:sldId id="485" r:id="rId27"/>
    <p:sldId id="486" r:id="rId28"/>
    <p:sldId id="296" r:id="rId29"/>
    <p:sldId id="295" r:id="rId30"/>
    <p:sldId id="349" r:id="rId31"/>
    <p:sldId id="489" r:id="rId32"/>
    <p:sldId id="490" r:id="rId33"/>
    <p:sldId id="487" r:id="rId34"/>
    <p:sldId id="299" r:id="rId35"/>
    <p:sldId id="347" r:id="rId36"/>
    <p:sldId id="491" r:id="rId37"/>
    <p:sldId id="454" r:id="rId38"/>
    <p:sldId id="455" r:id="rId39"/>
    <p:sldId id="456" r:id="rId40"/>
    <p:sldId id="457" r:id="rId41"/>
    <p:sldId id="458" r:id="rId42"/>
    <p:sldId id="493" r:id="rId43"/>
    <p:sldId id="550" r:id="rId44"/>
    <p:sldId id="551" r:id="rId45"/>
    <p:sldId id="552" r:id="rId46"/>
    <p:sldId id="553" r:id="rId47"/>
    <p:sldId id="300" r:id="rId48"/>
    <p:sldId id="494" r:id="rId49"/>
    <p:sldId id="301" r:id="rId50"/>
    <p:sldId id="314" r:id="rId51"/>
    <p:sldId id="548" r:id="rId52"/>
    <p:sldId id="460" r:id="rId53"/>
    <p:sldId id="461" r:id="rId54"/>
    <p:sldId id="462" r:id="rId55"/>
    <p:sldId id="495" r:id="rId56"/>
    <p:sldId id="496" r:id="rId57"/>
    <p:sldId id="374" r:id="rId58"/>
    <p:sldId id="470" r:id="rId59"/>
    <p:sldId id="463" r:id="rId60"/>
    <p:sldId id="497" r:id="rId61"/>
    <p:sldId id="403" r:id="rId62"/>
    <p:sldId id="498" r:id="rId63"/>
    <p:sldId id="499" r:id="rId64"/>
    <p:sldId id="464" r:id="rId65"/>
    <p:sldId id="465" r:id="rId66"/>
    <p:sldId id="500" r:id="rId67"/>
    <p:sldId id="466" r:id="rId68"/>
    <p:sldId id="501" r:id="rId69"/>
    <p:sldId id="467" r:id="rId70"/>
    <p:sldId id="468" r:id="rId71"/>
    <p:sldId id="502" r:id="rId72"/>
    <p:sldId id="549" r:id="rId73"/>
    <p:sldId id="507" r:id="rId74"/>
    <p:sldId id="508" r:id="rId75"/>
    <p:sldId id="509" r:id="rId76"/>
    <p:sldId id="510" r:id="rId77"/>
    <p:sldId id="511" r:id="rId78"/>
    <p:sldId id="512" r:id="rId79"/>
    <p:sldId id="513" r:id="rId80"/>
    <p:sldId id="514" r:id="rId81"/>
    <p:sldId id="515" r:id="rId82"/>
    <p:sldId id="516" r:id="rId83"/>
    <p:sldId id="517" r:id="rId84"/>
    <p:sldId id="518" r:id="rId85"/>
    <p:sldId id="519" r:id="rId86"/>
    <p:sldId id="520" r:id="rId87"/>
    <p:sldId id="521" r:id="rId88"/>
    <p:sldId id="523" r:id="rId89"/>
    <p:sldId id="524" r:id="rId90"/>
    <p:sldId id="525" r:id="rId91"/>
    <p:sldId id="526" r:id="rId92"/>
    <p:sldId id="527" r:id="rId93"/>
    <p:sldId id="547" r:id="rId94"/>
    <p:sldId id="529" r:id="rId95"/>
    <p:sldId id="530" r:id="rId96"/>
    <p:sldId id="531" r:id="rId97"/>
    <p:sldId id="532" r:id="rId98"/>
    <p:sldId id="533" r:id="rId99"/>
    <p:sldId id="534" r:id="rId100"/>
    <p:sldId id="535" r:id="rId101"/>
    <p:sldId id="536" r:id="rId102"/>
    <p:sldId id="537" r:id="rId103"/>
    <p:sldId id="538" r:id="rId104"/>
    <p:sldId id="539" r:id="rId105"/>
    <p:sldId id="540" r:id="rId106"/>
    <p:sldId id="541" r:id="rId107"/>
    <p:sldId id="542" r:id="rId108"/>
    <p:sldId id="543" r:id="rId109"/>
    <p:sldId id="544" r:id="rId110"/>
  </p:sldIdLst>
  <p:sldSz cx="9144000" cy="6858000" type="screen4x3"/>
  <p:notesSz cx="6815138" cy="99456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  <a:srgbClr val="FF00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70276" autoAdjust="0"/>
  </p:normalViewPr>
  <p:slideViewPr>
    <p:cSldViewPr>
      <p:cViewPr varScale="1">
        <p:scale>
          <a:sx n="81" d="100"/>
          <a:sy n="81" d="100"/>
        </p:scale>
        <p:origin x="20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9.xml"/><Relationship Id="rId1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4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5.wmf"/><Relationship Id="rId1" Type="http://schemas.openxmlformats.org/officeDocument/2006/relationships/image" Target="../media/image58.wmf"/><Relationship Id="rId5" Type="http://schemas.openxmlformats.org/officeDocument/2006/relationships/image" Target="../media/image60.wmf"/><Relationship Id="rId4" Type="http://schemas.openxmlformats.org/officeDocument/2006/relationships/image" Target="../media/image4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5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10" Type="http://schemas.openxmlformats.org/officeDocument/2006/relationships/image" Target="../media/image77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76.wmf"/><Relationship Id="rId1" Type="http://schemas.openxmlformats.org/officeDocument/2006/relationships/image" Target="../media/image81.wmf"/><Relationship Id="rId4" Type="http://schemas.openxmlformats.org/officeDocument/2006/relationships/image" Target="../media/image83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86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33.wmf"/><Relationship Id="rId1" Type="http://schemas.openxmlformats.org/officeDocument/2006/relationships/image" Target="../media/image117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24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0.wmf"/><Relationship Id="rId1" Type="http://schemas.openxmlformats.org/officeDocument/2006/relationships/image" Target="../media/image125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1.wmf"/><Relationship Id="rId5" Type="http://schemas.openxmlformats.org/officeDocument/2006/relationships/image" Target="../media/image124.wmf"/><Relationship Id="rId4" Type="http://schemas.openxmlformats.org/officeDocument/2006/relationships/image" Target="../media/image130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4" Type="http://schemas.openxmlformats.org/officeDocument/2006/relationships/image" Target="../media/image134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2.wmf"/><Relationship Id="rId4" Type="http://schemas.openxmlformats.org/officeDocument/2006/relationships/image" Target="../media/image137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37.wmf"/><Relationship Id="rId1" Type="http://schemas.openxmlformats.org/officeDocument/2006/relationships/image" Target="../media/image138.wmf"/><Relationship Id="rId4" Type="http://schemas.openxmlformats.org/officeDocument/2006/relationships/image" Target="../media/image13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137.wmf"/><Relationship Id="rId1" Type="http://schemas.openxmlformats.org/officeDocument/2006/relationships/image" Target="../media/image145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4" Type="http://schemas.openxmlformats.org/officeDocument/2006/relationships/image" Target="../media/image152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7" Type="http://schemas.openxmlformats.org/officeDocument/2006/relationships/image" Target="../media/image98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155.w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11" Type="http://schemas.openxmlformats.org/officeDocument/2006/relationships/image" Target="../media/image166.wmf"/><Relationship Id="rId5" Type="http://schemas.openxmlformats.org/officeDocument/2006/relationships/image" Target="../media/image160.wmf"/><Relationship Id="rId10" Type="http://schemas.openxmlformats.org/officeDocument/2006/relationships/image" Target="../media/image165.wmf"/><Relationship Id="rId4" Type="http://schemas.openxmlformats.org/officeDocument/2006/relationships/image" Target="../media/image159.wmf"/><Relationship Id="rId9" Type="http://schemas.openxmlformats.org/officeDocument/2006/relationships/image" Target="../media/image164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4" Type="http://schemas.openxmlformats.org/officeDocument/2006/relationships/image" Target="../media/image17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4" Type="http://schemas.openxmlformats.org/officeDocument/2006/relationships/image" Target="../media/image179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6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wmf"/><Relationship Id="rId1" Type="http://schemas.openxmlformats.org/officeDocument/2006/relationships/image" Target="../media/image81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4.wmf"/></Relationships>
</file>

<file path=ppt/drawings/_rels/vmlDrawing6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9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4" Type="http://schemas.openxmlformats.org/officeDocument/2006/relationships/image" Target="../media/image193.wmf"/></Relationships>
</file>

<file path=ppt/drawings/_rels/vmlDrawing6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image" Target="../media/image196.wmf"/><Relationship Id="rId7" Type="http://schemas.openxmlformats.org/officeDocument/2006/relationships/image" Target="../media/image200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Relationship Id="rId9" Type="http://schemas.openxmlformats.org/officeDocument/2006/relationships/image" Target="../media/image202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NULL"/><Relationship Id="rId1" Type="http://schemas.openxmlformats.org/officeDocument/2006/relationships/image" Target="../media/image161.wmf"/><Relationship Id="rId4" Type="http://schemas.openxmlformats.org/officeDocument/2006/relationships/image" Target="../media/image20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4" Type="http://schemas.openxmlformats.org/officeDocument/2006/relationships/image" Target="../media/image208.w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9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3226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1912" y="0"/>
            <a:ext cx="2953226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404"/>
            <a:ext cx="2953226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1912" y="9448404"/>
            <a:ext cx="2953226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fld id="{D4828844-0D03-4195-A58B-0EA1DDF198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8892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3226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1912" y="0"/>
            <a:ext cx="2953226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685" y="4724202"/>
            <a:ext cx="4997768" cy="4475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404"/>
            <a:ext cx="2953226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1"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1912" y="9448404"/>
            <a:ext cx="2953226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fld id="{79B4FC41-C3BA-4BDC-ACEE-832B58F352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4571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06268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4FC41-C3BA-4BDC-ACEE-832B58F352FA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674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067" y="4724202"/>
            <a:ext cx="5755005" cy="447556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2250" indent="-222250" eaLnBrk="1" hangingPunct="1">
              <a:lnSpc>
                <a:spcPct val="85000"/>
              </a:lnSpc>
              <a:spcBef>
                <a:spcPct val="10000"/>
              </a:spcBef>
            </a:pPr>
            <a:endParaRPr lang="zh-CN" altLang="zh-CN" sz="800" smtClean="0"/>
          </a:p>
        </p:txBody>
      </p:sp>
    </p:spTree>
    <p:extLst>
      <p:ext uri="{BB962C8B-B14F-4D97-AF65-F5344CB8AC3E}">
        <p14:creationId xmlns:p14="http://schemas.microsoft.com/office/powerpoint/2010/main" val="1579391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4FC41-C3BA-4BDC-ACEE-832B58F352FA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1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0" y="3268663"/>
            <a:ext cx="9144000" cy="146050"/>
            <a:chOff x="0" y="3268345"/>
            <a:chExt cx="9144000" cy="146304"/>
          </a:xfrm>
        </p:grpSpPr>
        <p:sp>
          <p:nvSpPr>
            <p:cNvPr id="5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3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4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5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B6384-4BAB-4E5E-A843-FBF0A3D112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232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flipH="1">
            <a:off x="0" y="1371600"/>
            <a:ext cx="9144000" cy="73025"/>
            <a:chOff x="0" y="3268345"/>
            <a:chExt cx="9144000" cy="146304"/>
          </a:xfrm>
        </p:grpSpPr>
        <p:sp>
          <p:nvSpPr>
            <p:cNvPr id="5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9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0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1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6E48F-47DC-40D2-A93C-CAC4F7086B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722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 rot="5400000" flipH="1">
            <a:off x="3332163" y="3384550"/>
            <a:ext cx="6867525" cy="73025"/>
            <a:chOff x="0" y="3268345"/>
            <a:chExt cx="9144000" cy="146304"/>
          </a:xfrm>
        </p:grpSpPr>
        <p:sp>
          <p:nvSpPr>
            <p:cNvPr id="5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8"/>
            <p:cNvSpPr/>
            <p:nvPr userDrawn="1"/>
          </p:nvSpPr>
          <p:spPr>
            <a:xfrm>
              <a:off x="5180755" y="3268344"/>
              <a:ext cx="109914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9"/>
            <p:cNvSpPr/>
            <p:nvPr userDrawn="1"/>
          </p:nvSpPr>
          <p:spPr>
            <a:xfrm>
              <a:off x="6279894" y="3268345"/>
              <a:ext cx="1097027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0"/>
            <p:cNvSpPr/>
            <p:nvPr userDrawn="1"/>
          </p:nvSpPr>
          <p:spPr>
            <a:xfrm>
              <a:off x="7376922" y="3268344"/>
              <a:ext cx="1097026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838950" y="6356350"/>
            <a:ext cx="18684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79F34-ABE0-4DC4-B9CB-86F06E4ED5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6018581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66800" y="3048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5B380-42B8-4CA9-97D8-4A68629771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533866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0" y="1371600"/>
            <a:ext cx="9144000" cy="73025"/>
            <a:chOff x="0" y="3268345"/>
            <a:chExt cx="9144000" cy="146304"/>
          </a:xfrm>
        </p:grpSpPr>
        <p:sp>
          <p:nvSpPr>
            <p:cNvPr id="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5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6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7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014B6-2F48-435B-A119-1F40C4893B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244494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>
            <a:grpSpLocks/>
          </p:cNvGrpSpPr>
          <p:nvPr/>
        </p:nvGrpSpPr>
        <p:grpSpPr bwMode="auto">
          <a:xfrm flipH="1">
            <a:off x="0" y="4229100"/>
            <a:ext cx="9144000" cy="146050"/>
            <a:chOff x="0" y="3268345"/>
            <a:chExt cx="9144000" cy="146304"/>
          </a:xfrm>
        </p:grpSpPr>
        <p:sp>
          <p:nvSpPr>
            <p:cNvPr id="5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6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C93B4-AF8F-4522-B5F2-A84E09A5BB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362357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0" y="1371600"/>
            <a:ext cx="9144000" cy="73025"/>
            <a:chOff x="0" y="3268345"/>
            <a:chExt cx="9144000" cy="146304"/>
          </a:xfrm>
        </p:grpSpPr>
        <p:sp>
          <p:nvSpPr>
            <p:cNvPr id="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6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7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8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F2F27-420E-4217-87EF-7388C5ADE1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662248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0" y="1371600"/>
            <a:ext cx="9144000" cy="73025"/>
            <a:chOff x="0" y="3268345"/>
            <a:chExt cx="9144000" cy="146304"/>
          </a:xfrm>
        </p:grpSpPr>
        <p:sp>
          <p:nvSpPr>
            <p:cNvPr id="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8"/>
            <p:cNvSpPr/>
            <p:nvPr userDrawn="1"/>
          </p:nvSpPr>
          <p:spPr>
            <a:xfrm>
              <a:off x="5181600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19"/>
            <p:cNvSpPr/>
            <p:nvPr userDrawn="1"/>
          </p:nvSpPr>
          <p:spPr>
            <a:xfrm>
              <a:off x="6278563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20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4C4CA3-5323-4851-8298-F844ED2E44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122123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2"/>
          <p:cNvGrpSpPr>
            <a:grpSpLocks/>
          </p:cNvGrpSpPr>
          <p:nvPr/>
        </p:nvGrpSpPr>
        <p:grpSpPr bwMode="auto">
          <a:xfrm flipH="1">
            <a:off x="0" y="1371600"/>
            <a:ext cx="9144000" cy="73025"/>
            <a:chOff x="0" y="3268345"/>
            <a:chExt cx="9144000" cy="146304"/>
          </a:xfrm>
        </p:grpSpPr>
        <p:sp>
          <p:nvSpPr>
            <p:cNvPr id="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Rectangle 14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5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6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52F5B-D465-4DE5-809A-8A70909875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03088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-9525" y="-19050"/>
            <a:ext cx="9144000" cy="147638"/>
            <a:chOff x="0" y="3268345"/>
            <a:chExt cx="9144000" cy="146304"/>
          </a:xfrm>
        </p:grpSpPr>
        <p:sp>
          <p:nvSpPr>
            <p:cNvPr id="3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" name="Rectangle 12"/>
            <p:cNvSpPr/>
            <p:nvPr userDrawn="1"/>
          </p:nvSpPr>
          <p:spPr>
            <a:xfrm>
              <a:off x="5495925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Rectangle 13"/>
            <p:cNvSpPr/>
            <p:nvPr userDrawn="1"/>
          </p:nvSpPr>
          <p:spPr>
            <a:xfrm>
              <a:off x="6592888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 userDrawn="1"/>
          </p:nvSpPr>
          <p:spPr>
            <a:xfrm>
              <a:off x="7689850" y="3268345"/>
              <a:ext cx="1096963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17058-1FC1-499F-9FD5-BFA6ADF1A2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6088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3"/>
          <p:cNvGrpSpPr>
            <a:grpSpLocks/>
          </p:cNvGrpSpPr>
          <p:nvPr/>
        </p:nvGrpSpPr>
        <p:grpSpPr bwMode="auto">
          <a:xfrm flipH="1">
            <a:off x="0" y="1143000"/>
            <a:ext cx="9144000" cy="73025"/>
            <a:chOff x="0" y="3268345"/>
            <a:chExt cx="9144000" cy="146304"/>
          </a:xfrm>
        </p:grpSpPr>
        <p:sp>
          <p:nvSpPr>
            <p:cNvPr id="6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5"/>
            <p:cNvSpPr/>
            <p:nvPr userDrawn="1"/>
          </p:nvSpPr>
          <p:spPr>
            <a:xfrm>
              <a:off x="5181600" y="3268345"/>
              <a:ext cx="1096962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6"/>
            <p:cNvSpPr/>
            <p:nvPr userDrawn="1"/>
          </p:nvSpPr>
          <p:spPr>
            <a:xfrm>
              <a:off x="6278562" y="3268345"/>
              <a:ext cx="1096963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7"/>
            <p:cNvSpPr/>
            <p:nvPr userDrawn="1"/>
          </p:nvSpPr>
          <p:spPr>
            <a:xfrm>
              <a:off x="7375525" y="3268345"/>
              <a:ext cx="109855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2B85B-3332-4696-9BFF-B904657CD9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8418553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9525" y="-19050"/>
            <a:ext cx="9144000" cy="147638"/>
            <a:chOff x="0" y="3268345"/>
            <a:chExt cx="9144000" cy="146304"/>
          </a:xfrm>
        </p:grpSpPr>
        <p:sp>
          <p:nvSpPr>
            <p:cNvPr id="6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17"/>
            <p:cNvSpPr/>
            <p:nvPr userDrawn="1"/>
          </p:nvSpPr>
          <p:spPr>
            <a:xfrm>
              <a:off x="5495925" y="3268345"/>
              <a:ext cx="1096963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18"/>
            <p:cNvSpPr/>
            <p:nvPr userDrawn="1"/>
          </p:nvSpPr>
          <p:spPr>
            <a:xfrm>
              <a:off x="6592888" y="3268345"/>
              <a:ext cx="1096962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19"/>
            <p:cNvSpPr/>
            <p:nvPr userDrawn="1"/>
          </p:nvSpPr>
          <p:spPr>
            <a:xfrm>
              <a:off x="7689850" y="3268345"/>
              <a:ext cx="1096963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 rtlCol="0">
            <a:normAutofit/>
          </a:bodyPr>
          <a:lstStyle/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FDD0F39-29CD-474E-B079-D7E48C0B1D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0172128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75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38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375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</a:defRPr>
            </a:lvl1pPr>
          </a:lstStyle>
          <a:p>
            <a:fld id="{A7F778E1-3871-48BB-806D-41766D0905C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54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Gill Sans MT" pitchFamily="34" charset="0"/>
          <a:ea typeface="黑体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 2" panose="05020102010507070707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AC9DE"/>
        </a:buClr>
        <a:buSzPct val="60000"/>
        <a:buFont typeface="Wingdings 2" panose="05020102010507070707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27B74"/>
        </a:buClr>
        <a:buSzPct val="57000"/>
        <a:buFont typeface="Wingdings 2" panose="05020102010507070707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69F11"/>
        </a:buClr>
        <a:buSzPct val="55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anose="05020102010507070707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3" Type="http://schemas.openxmlformats.org/officeDocument/2006/relationships/oleObject" Target="../embeddings/oleObject218.bin"/><Relationship Id="rId7" Type="http://schemas.openxmlformats.org/officeDocument/2006/relationships/oleObject" Target="../embeddings/oleObject2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186.w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185.w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222.bin"/><Relationship Id="rId4" Type="http://schemas.openxmlformats.org/officeDocument/2006/relationships/image" Target="../media/image187.w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4" Type="http://schemas.openxmlformats.org/officeDocument/2006/relationships/image" Target="../media/image189.wmf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225.bin"/><Relationship Id="rId10" Type="http://schemas.openxmlformats.org/officeDocument/2006/relationships/image" Target="../media/image193.wmf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227.bin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201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198.wmf"/><Relationship Id="rId17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0.wmf"/><Relationship Id="rId20" Type="http://schemas.openxmlformats.org/officeDocument/2006/relationships/image" Target="../media/image202.wmf"/><Relationship Id="rId1" Type="http://schemas.openxmlformats.org/officeDocument/2006/relationships/vmlDrawing" Target="../drawings/vmlDrawing68.vml"/><Relationship Id="rId6" Type="http://schemas.openxmlformats.org/officeDocument/2006/relationships/image" Target="../media/image195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10" Type="http://schemas.openxmlformats.org/officeDocument/2006/relationships/image" Target="../media/image197.wmf"/><Relationship Id="rId19" Type="http://schemas.openxmlformats.org/officeDocument/2006/relationships/oleObject" Target="../embeddings/oleObject236.bin"/><Relationship Id="rId4" Type="http://schemas.openxmlformats.org/officeDocument/2006/relationships/image" Target="../media/image194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199.wmf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" Target="slide104.xml"/><Relationship Id="rId2" Type="http://schemas.openxmlformats.org/officeDocument/2006/relationships/slide" Target="slide97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3" Type="http://schemas.openxmlformats.org/officeDocument/2006/relationships/oleObject" Target="../embeddings/oleObject237.bin"/><Relationship Id="rId7" Type="http://schemas.openxmlformats.org/officeDocument/2006/relationships/image" Target="../media/image2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239.bin"/><Relationship Id="rId5" Type="http://schemas.openxmlformats.org/officeDocument/2006/relationships/oleObject" Target="../embeddings/oleObject238.bin"/><Relationship Id="rId4" Type="http://schemas.openxmlformats.org/officeDocument/2006/relationships/image" Target="../media/image161.wmf"/><Relationship Id="rId9" Type="http://schemas.openxmlformats.org/officeDocument/2006/relationships/image" Target="../media/image204.wmf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6" Type="http://schemas.openxmlformats.org/officeDocument/2006/relationships/image" Target="../media/image206.wmf"/><Relationship Id="rId5" Type="http://schemas.openxmlformats.org/officeDocument/2006/relationships/oleObject" Target="../embeddings/oleObject242.bin"/><Relationship Id="rId10" Type="http://schemas.openxmlformats.org/officeDocument/2006/relationships/image" Target="../media/image208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44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4" Type="http://schemas.openxmlformats.org/officeDocument/2006/relationships/image" Target="../media/image209.wmf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2.vml"/><Relationship Id="rId4" Type="http://schemas.openxmlformats.org/officeDocument/2006/relationships/image" Target="../media/image21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1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0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D:\My%20Kupan\Data\1_ZJU\&#26412;&#31185;&#29983;&#25480;&#35838;\&#35745;&#31639;&#26041;&#27861;\&#37073;&#22826;&#33521;&#30340;&#35838;&#20214;\d223-1.avi" TargetMode="External"/><Relationship Id="rId1" Type="http://schemas.microsoft.com/office/2007/relationships/media" Target="file:///D:\My%20Kupan\Data\1_ZJU\&#26412;&#31185;&#29983;&#25480;&#35838;\&#35745;&#31639;&#26041;&#27861;\&#37073;&#22826;&#33521;&#30340;&#35838;&#20214;\d223-1.avi" TargetMode="External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D:\My%20Kupan\Data\1_ZJU\&#26412;&#31185;&#29983;&#25480;&#35838;\&#35745;&#31639;&#26041;&#27861;\&#37073;&#22826;&#33521;&#30340;&#35838;&#20214;\d223-2.avi" TargetMode="External"/><Relationship Id="rId1" Type="http://schemas.microsoft.com/office/2007/relationships/media" Target="file:///D:\My%20Kupan\Data\1_ZJU\&#26412;&#31185;&#29983;&#25480;&#35838;\&#35745;&#31639;&#26041;&#27861;\&#37073;&#22826;&#33521;&#30340;&#35838;&#20214;\d223-2.avi" TargetMode="Externa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D:\My%20Kupan\Data\1_ZJU\&#26412;&#31185;&#29983;&#25480;&#35838;\&#35745;&#31639;&#26041;&#27861;\&#37073;&#22826;&#33521;&#30340;&#35838;&#20214;\d223-3.avi" TargetMode="External"/><Relationship Id="rId1" Type="http://schemas.microsoft.com/office/2007/relationships/media" Target="file:///D:\My%20Kupan\Data\1_ZJU\&#26412;&#31185;&#29983;&#25480;&#35838;\&#35745;&#31639;&#26041;&#27861;\&#37073;&#22826;&#33521;&#30340;&#35838;&#20214;\d223-3.avi" TargetMode="External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D:\My%20Kupan\Data\1_ZJU\&#26412;&#31185;&#29983;&#25480;&#35838;\&#35745;&#31639;&#26041;&#27861;\&#37073;&#22826;&#33521;&#30340;&#35838;&#20214;\d223-4.avi" TargetMode="External"/><Relationship Id="rId1" Type="http://schemas.microsoft.com/office/2007/relationships/media" Target="file:///D:\My%20Kupan\Data\1_ZJU\&#26412;&#31185;&#29983;&#25480;&#35838;\&#35745;&#31639;&#26041;&#27861;\&#37073;&#22826;&#33521;&#30340;&#35838;&#20214;\d223-4.avi" TargetMode="Externa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hyperlink" Target="http://baike.baidu.com/albums/103944/103944.html#0$29790130c89d5daba8018e49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baike.baidu.com/view/400.htm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2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4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49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8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0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6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7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3.bin"/><Relationship Id="rId18" Type="http://schemas.openxmlformats.org/officeDocument/2006/relationships/oleObject" Target="../embeddings/oleObject76.bin"/><Relationship Id="rId3" Type="http://schemas.openxmlformats.org/officeDocument/2006/relationships/oleObject" Target="../embeddings/oleObject68.bin"/><Relationship Id="rId21" Type="http://schemas.openxmlformats.org/officeDocument/2006/relationships/image" Target="../media/image76.wmf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2.wmf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51.jpeg"/><Relationship Id="rId5" Type="http://schemas.openxmlformats.org/officeDocument/2006/relationships/oleObject" Target="../embeddings/oleObject69.bin"/><Relationship Id="rId15" Type="http://schemas.openxmlformats.org/officeDocument/2006/relationships/image" Target="../media/image73.wmf"/><Relationship Id="rId23" Type="http://schemas.openxmlformats.org/officeDocument/2006/relationships/image" Target="../media/image77.wmf"/><Relationship Id="rId10" Type="http://schemas.openxmlformats.org/officeDocument/2006/relationships/image" Target="../media/image71.wmf"/><Relationship Id="rId19" Type="http://schemas.openxmlformats.org/officeDocument/2006/relationships/image" Target="../media/image75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1.bin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slide" Target="slide49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76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80.wmf"/><Relationship Id="rId4" Type="http://schemas.openxmlformats.org/officeDocument/2006/relationships/oleObject" Target="../embeddings/oleObject8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83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6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91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5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3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99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image" Target="../media/image51.jpeg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2.bin"/><Relationship Id="rId14" Type="http://schemas.openxmlformats.org/officeDocument/2006/relationships/slide" Target="slide57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8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7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109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slide" Target="slide62.xml"/><Relationship Id="rId7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86.wmf"/><Relationship Id="rId5" Type="http://schemas.openxmlformats.org/officeDocument/2006/relationships/image" Target="../media/image106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85.w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7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15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0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23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18.wmf"/><Relationship Id="rId3" Type="http://schemas.openxmlformats.org/officeDocument/2006/relationships/audio" Target="../media/audio2.wav"/><Relationship Id="rId7" Type="http://schemas.openxmlformats.org/officeDocument/2006/relationships/image" Target="../media/image119.wmf"/><Relationship Id="rId12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audio" Target="../media/audio4.wav"/><Relationship Id="rId11" Type="http://schemas.openxmlformats.org/officeDocument/2006/relationships/image" Target="../media/image33.wmf"/><Relationship Id="rId5" Type="http://schemas.openxmlformats.org/officeDocument/2006/relationships/audio" Target="../media/audio3.wav"/><Relationship Id="rId10" Type="http://schemas.openxmlformats.org/officeDocument/2006/relationships/oleObject" Target="../embeddings/oleObject126.bin"/><Relationship Id="rId4" Type="http://schemas.openxmlformats.org/officeDocument/2006/relationships/audio" Target="../media/audio1.wav"/><Relationship Id="rId9" Type="http://schemas.openxmlformats.org/officeDocument/2006/relationships/image" Target="../media/image117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20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32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25.wmf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4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31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34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48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37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52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37.wmf"/><Relationship Id="rId11" Type="http://schemas.openxmlformats.org/officeDocument/2006/relationships/slide" Target="slide66.xml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139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5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60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144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76.wmf"/><Relationship Id="rId3" Type="http://schemas.openxmlformats.org/officeDocument/2006/relationships/image" Target="../media/image51.jpeg"/><Relationship Id="rId7" Type="http://schemas.openxmlformats.org/officeDocument/2006/relationships/image" Target="../media/image137.wmf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164.bin"/><Relationship Id="rId11" Type="http://schemas.openxmlformats.org/officeDocument/2006/relationships/oleObject" Target="../embeddings/oleObject167.bin"/><Relationship Id="rId5" Type="http://schemas.openxmlformats.org/officeDocument/2006/relationships/image" Target="../media/image145.wmf"/><Relationship Id="rId15" Type="http://schemas.openxmlformats.org/officeDocument/2006/relationships/oleObject" Target="../embeddings/oleObject169.bin"/><Relationship Id="rId10" Type="http://schemas.openxmlformats.org/officeDocument/2006/relationships/oleObject" Target="../embeddings/oleObject166.bin"/><Relationship Id="rId19" Type="http://schemas.openxmlformats.org/officeDocument/2006/relationships/oleObject" Target="../embeddings/oleObject171.bin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72.wmf"/><Relationship Id="rId14" Type="http://schemas.openxmlformats.org/officeDocument/2006/relationships/image" Target="../media/image74.wmf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46.wmf"/><Relationship Id="rId9" Type="http://schemas.openxmlformats.org/officeDocument/2006/relationships/slide" Target="slide8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78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84.bin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96.wmf"/><Relationship Id="rId17" Type="http://schemas.openxmlformats.org/officeDocument/2006/relationships/image" Target="../media/image51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5" Type="http://schemas.openxmlformats.org/officeDocument/2006/relationships/oleObject" Target="../embeddings/oleObject185.bin"/><Relationship Id="rId10" Type="http://schemas.openxmlformats.org/officeDocument/2006/relationships/image" Target="../media/image155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97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4" Type="http://schemas.openxmlformats.org/officeDocument/2006/relationships/image" Target="../media/image126.w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63.wmf"/><Relationship Id="rId3" Type="http://schemas.openxmlformats.org/officeDocument/2006/relationships/oleObject" Target="../embeddings/oleObject187.bin"/><Relationship Id="rId21" Type="http://schemas.openxmlformats.org/officeDocument/2006/relationships/oleObject" Target="../embeddings/oleObject196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19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2.wmf"/><Relationship Id="rId20" Type="http://schemas.openxmlformats.org/officeDocument/2006/relationships/image" Target="../media/image164.wmf"/><Relationship Id="rId1" Type="http://schemas.openxmlformats.org/officeDocument/2006/relationships/vmlDrawing" Target="../drawings/vmlDrawing57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91.bin"/><Relationship Id="rId24" Type="http://schemas.openxmlformats.org/officeDocument/2006/relationships/image" Target="../media/image166.wmf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23" Type="http://schemas.openxmlformats.org/officeDocument/2006/relationships/oleObject" Target="../embeddings/oleObject197.bin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195.bin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61.wmf"/><Relationship Id="rId22" Type="http://schemas.openxmlformats.org/officeDocument/2006/relationships/image" Target="../media/image165.w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13" Type="http://schemas.openxmlformats.org/officeDocument/2006/relationships/image" Target="../media/image171.wmf"/><Relationship Id="rId3" Type="http://schemas.openxmlformats.org/officeDocument/2006/relationships/slide" Target="slide82.xml"/><Relationship Id="rId7" Type="http://schemas.openxmlformats.org/officeDocument/2006/relationships/image" Target="../media/image168.wmf"/><Relationship Id="rId12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199.bin"/><Relationship Id="rId11" Type="http://schemas.openxmlformats.org/officeDocument/2006/relationships/image" Target="../media/image170.wmf"/><Relationship Id="rId5" Type="http://schemas.openxmlformats.org/officeDocument/2006/relationships/image" Target="../media/image167.wmf"/><Relationship Id="rId10" Type="http://schemas.openxmlformats.org/officeDocument/2006/relationships/oleObject" Target="../embeddings/oleObject201.bin"/><Relationship Id="rId4" Type="http://schemas.openxmlformats.org/officeDocument/2006/relationships/oleObject" Target="../embeddings/oleObject198.bin"/><Relationship Id="rId9" Type="http://schemas.openxmlformats.org/officeDocument/2006/relationships/image" Target="../media/image169.w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oleObject" Target="../embeddings/oleObject203.bin"/><Relationship Id="rId7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173.wmf"/><Relationship Id="rId11" Type="http://schemas.openxmlformats.org/officeDocument/2006/relationships/image" Target="../media/image175.wmf"/><Relationship Id="rId5" Type="http://schemas.openxmlformats.org/officeDocument/2006/relationships/oleObject" Target="../embeddings/oleObject204.bin"/><Relationship Id="rId10" Type="http://schemas.openxmlformats.org/officeDocument/2006/relationships/oleObject" Target="../embeddings/oleObject206.bin"/><Relationship Id="rId4" Type="http://schemas.openxmlformats.org/officeDocument/2006/relationships/image" Target="../media/image172.wmf"/><Relationship Id="rId9" Type="http://schemas.openxmlformats.org/officeDocument/2006/relationships/slide" Target="slide8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208.bin"/><Relationship Id="rId10" Type="http://schemas.openxmlformats.org/officeDocument/2006/relationships/image" Target="../media/image179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210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180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4.bin"/><Relationship Id="rId7" Type="http://schemas.openxmlformats.org/officeDocument/2006/relationships/image" Target="../media/image1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216.bin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81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4" Type="http://schemas.openxmlformats.org/officeDocument/2006/relationships/image" Target="../media/image18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FB4ECA-6B88-4C74-AB7A-926EF1B6C679}" type="datetime13">
              <a:rPr lang="zh-CN" altLang="en-US" sz="1200" smtClean="0">
                <a:solidFill>
                  <a:srgbClr val="000000"/>
                </a:solidFill>
              </a:rPr>
              <a:pPr eaLnBrk="1" hangingPunct="1"/>
              <a:t>上午11时27分26秒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8704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0D78C0-8B2F-4477-8EF5-361DFC295C35}" type="slidenum">
              <a:rPr lang="zh-CN" alt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87044" name="日期占位符 4"/>
          <p:cNvSpPr txBox="1">
            <a:spLocks/>
          </p:cNvSpPr>
          <p:nvPr/>
        </p:nvSpPr>
        <p:spPr bwMode="auto">
          <a:xfrm>
            <a:off x="6573838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2044EC1-3D3E-48F7-9E2C-979F837C5EB9}" type="datetime13">
              <a:rPr lang="zh-CN" altLang="en-US" sz="1200">
                <a:solidFill>
                  <a:srgbClr val="000000"/>
                </a:solidFill>
              </a:rPr>
              <a:pPr algn="r" eaLnBrk="1" hangingPunct="1"/>
              <a:t>上午11时27分26秒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87045" name="灯片编号占位符 5"/>
          <p:cNvSpPr txBox="1">
            <a:spLocks/>
          </p:cNvSpPr>
          <p:nvPr/>
        </p:nvSpPr>
        <p:spPr bwMode="auto">
          <a:xfrm>
            <a:off x="460375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BD57CB-13E3-479A-8954-C3EDFF8C5D3F}" type="slidenum">
              <a:rPr lang="zh-CN" altLang="en-US" sz="120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0338" y="1720850"/>
            <a:ext cx="37433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0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非线性方程</a:t>
            </a:r>
            <a:endParaRPr lang="zh-CN" alt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58000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7047" name="组合 9"/>
          <p:cNvGrpSpPr>
            <a:grpSpLocks/>
          </p:cNvGrpSpPr>
          <p:nvPr/>
        </p:nvGrpSpPr>
        <p:grpSpPr bwMode="auto">
          <a:xfrm>
            <a:off x="0" y="1879600"/>
            <a:ext cx="3203575" cy="430213"/>
            <a:chOff x="-32" y="1879624"/>
            <a:chExt cx="1692000" cy="429752"/>
          </a:xfrm>
        </p:grpSpPr>
        <p:sp>
          <p:nvSpPr>
            <p:cNvPr id="11" name="矩形 10"/>
            <p:cNvSpPr/>
            <p:nvPr/>
          </p:nvSpPr>
          <p:spPr>
            <a:xfrm>
              <a:off x="-32" y="1879624"/>
              <a:ext cx="1692000" cy="144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-32" y="2022346"/>
              <a:ext cx="1692000" cy="1443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-32" y="2165068"/>
              <a:ext cx="1692000" cy="1443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7048" name="组合 13"/>
          <p:cNvGrpSpPr>
            <a:grpSpLocks/>
          </p:cNvGrpSpPr>
          <p:nvPr/>
        </p:nvGrpSpPr>
        <p:grpSpPr bwMode="auto">
          <a:xfrm>
            <a:off x="5867400" y="1863725"/>
            <a:ext cx="3276600" cy="430213"/>
            <a:chOff x="7452032" y="1863858"/>
            <a:chExt cx="1692000" cy="429752"/>
          </a:xfrm>
        </p:grpSpPr>
        <p:sp>
          <p:nvSpPr>
            <p:cNvPr id="15" name="矩形 14"/>
            <p:cNvSpPr/>
            <p:nvPr/>
          </p:nvSpPr>
          <p:spPr>
            <a:xfrm>
              <a:off x="7452032" y="1863858"/>
              <a:ext cx="1692000" cy="144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7452032" y="2006580"/>
              <a:ext cx="1692000" cy="14430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452032" y="2149302"/>
              <a:ext cx="1692000" cy="1443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87049" name="组合 28"/>
          <p:cNvGrpSpPr>
            <a:grpSpLocks/>
          </p:cNvGrpSpPr>
          <p:nvPr/>
        </p:nvGrpSpPr>
        <p:grpSpPr bwMode="auto">
          <a:xfrm>
            <a:off x="0" y="457200"/>
            <a:ext cx="9096375" cy="400050"/>
            <a:chOff x="-32" y="457122"/>
            <a:chExt cx="10423467" cy="400170"/>
          </a:xfrm>
        </p:grpSpPr>
        <p:cxnSp>
          <p:nvCxnSpPr>
            <p:cNvPr id="19" name="直接连接符 18"/>
            <p:cNvCxnSpPr/>
            <p:nvPr/>
          </p:nvCxnSpPr>
          <p:spPr>
            <a:xfrm flipV="1">
              <a:off x="8786241" y="673087"/>
              <a:ext cx="1637194" cy="19056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052" name="组合 27"/>
            <p:cNvGrpSpPr>
              <a:grpSpLocks/>
            </p:cNvGrpSpPr>
            <p:nvPr/>
          </p:nvGrpSpPr>
          <p:grpSpPr bwMode="auto">
            <a:xfrm>
              <a:off x="-32" y="457122"/>
              <a:ext cx="8786274" cy="400170"/>
              <a:chOff x="-32" y="457122"/>
              <a:chExt cx="8786274" cy="400170"/>
            </a:xfrm>
          </p:grpSpPr>
          <p:cxnSp>
            <p:nvCxnSpPr>
              <p:cNvPr id="21" name="直接连接符 20"/>
              <p:cNvCxnSpPr>
                <a:endCxn id="22" idx="1"/>
              </p:cNvCxnSpPr>
              <p:nvPr/>
            </p:nvCxnSpPr>
            <p:spPr>
              <a:xfrm flipV="1">
                <a:off x="-32" y="657207"/>
                <a:ext cx="7054486" cy="14292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7054454" y="457122"/>
                <a:ext cx="1649928" cy="40017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zh-CN" alt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第二章</a:t>
                </a:r>
              </a:p>
            </p:txBody>
          </p:sp>
          <p:cxnSp>
            <p:nvCxnSpPr>
              <p:cNvPr id="23" name="直接连接符 22"/>
              <p:cNvCxnSpPr/>
              <p:nvPr/>
            </p:nvCxnSpPr>
            <p:spPr>
              <a:xfrm rot="5400000">
                <a:off x="6892480" y="652444"/>
                <a:ext cx="323947" cy="0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rot="5400000">
                <a:off x="8623359" y="637242"/>
                <a:ext cx="323947" cy="1819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rot="5400000">
                <a:off x="6946145" y="651534"/>
                <a:ext cx="323947" cy="1819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 rot="5400000">
                <a:off x="8567876" y="638151"/>
                <a:ext cx="323947" cy="0"/>
              </a:xfrm>
              <a:prstGeom prst="line">
                <a:avLst/>
              </a:prstGeom>
              <a:ln w="5715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7050" name="矩形 26"/>
          <p:cNvSpPr>
            <a:spLocks noChangeArrowheads="1"/>
          </p:cNvSpPr>
          <p:nvPr/>
        </p:nvSpPr>
        <p:spPr bwMode="auto">
          <a:xfrm>
            <a:off x="1042988" y="1341438"/>
            <a:ext cx="4572000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4000"/>
              <a:t/>
            </a:r>
            <a:br>
              <a:rPr lang="en-US" altLang="zh-CN" sz="4000"/>
            </a:br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Rectangle 4"/>
          <p:cNvSpPr>
            <a:spLocks noGrp="1" noChangeArrowheads="1"/>
          </p:cNvSpPr>
          <p:nvPr>
            <p:ph idx="1"/>
          </p:nvPr>
        </p:nvSpPr>
        <p:spPr>
          <a:xfrm>
            <a:off x="500063" y="1500188"/>
            <a:ext cx="8361362" cy="4524375"/>
          </a:xfrm>
        </p:spPr>
        <p:txBody>
          <a:bodyPr/>
          <a:lstStyle/>
          <a:p>
            <a:pPr marL="258763" indent="-258763" algn="just" defTabSz="814388" eaLnBrk="1" hangingPunct="1"/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1828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17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岁的法国数学家伽罗华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(E</a:t>
            </a:r>
            <a:r>
              <a:rPr lang="en-US" altLang="zh-CN" sz="2400" b="1" smtClean="0">
                <a:latin typeface="Times New Roman" panose="02020603050405020304" pitchFamily="18" charset="0"/>
                <a:ea typeface="楷体_GB2312" pitchFamily="49" charset="-122"/>
              </a:rPr>
              <a:t>·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Galois 1811-1832)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写出了划时代的论文</a:t>
            </a:r>
            <a:r>
              <a:rPr lang="zh-CN" altLang="en-US" sz="2400" b="1" smtClean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关于五次方程的代数解法问题</a:t>
            </a:r>
            <a:r>
              <a:rPr lang="zh-CN" altLang="en-US" sz="2400" b="1" smtClean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，指出即使在公式中容许用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次方根，并用类似算法求五次或更高次代数方程的根是不可能的</a:t>
            </a:r>
          </a:p>
          <a:p>
            <a:pPr marL="258763" indent="-258763" algn="just" defTabSz="814388" eaLnBrk="1" hangingPunct="1"/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文章呈交法兰西科学院后，因辈份太低遭到冷遇，且文稿丢失。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1830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年伽罗华再进科学院递稿，得到泊松院士的判词</a:t>
            </a:r>
            <a:r>
              <a:rPr lang="zh-CN" altLang="en-US" sz="2400" b="1" smtClean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完全不能理解</a:t>
            </a:r>
            <a:r>
              <a:rPr lang="zh-CN" altLang="en-US" sz="2400" b="1" smtClean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258763" indent="-258763" algn="just" defTabSz="814388" eaLnBrk="1" hangingPunct="1"/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后来伽罗华命运不佳，投考名校巴黎工科大学落榜，屈就高等师院，并卷入政事两次入狱，被开除学籍，又决斗受伤，死于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1832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年。决斗前，他把关于五次代数求解的研究成果写成长信，留了下来。</a:t>
            </a:r>
          </a:p>
        </p:txBody>
      </p:sp>
      <p:sp>
        <p:nvSpPr>
          <p:cNvPr id="9523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EC63B7-E35C-4B73-A8A7-95DAEC724118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95236" name="Group 5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95237" name="Text Box 6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5238" name="Line 7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DA0D7F-21B0-4315-B972-0F224B1E457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100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5542" name="Text Box 2"/>
          <p:cNvSpPr txBox="1">
            <a:spLocks noChangeArrowheads="1"/>
          </p:cNvSpPr>
          <p:nvPr/>
        </p:nvSpPr>
        <p:spPr bwMode="auto">
          <a:xfrm>
            <a:off x="357188" y="1500188"/>
            <a:ext cx="86058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ea typeface="楷体_GB2312" pitchFamily="49" charset="-122"/>
              </a:rPr>
              <a:t>       </a:t>
            </a:r>
            <a:r>
              <a:rPr lang="zh-CN" altLang="en-US">
                <a:ea typeface="楷体_GB2312" pitchFamily="49" charset="-122"/>
              </a:rPr>
              <a:t>与牛顿迭代法类似，当</a:t>
            </a:r>
            <a:r>
              <a:rPr kumimoji="1" lang="en-US" altLang="zh-CN" i="1">
                <a:ea typeface="楷体_GB2312" pitchFamily="49" charset="-122"/>
              </a:rPr>
              <a:t>f 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zh-CN" altLang="en-US">
                <a:ea typeface="楷体_GB2312" pitchFamily="49" charset="-122"/>
              </a:rPr>
              <a:t>在根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*</a:t>
            </a:r>
            <a:r>
              <a:rPr kumimoji="1" lang="zh-CN" altLang="en-US">
                <a:ea typeface="楷体_GB2312" pitchFamily="49" charset="-122"/>
              </a:rPr>
              <a:t>的某邻域内有直到二阶的连续导数，且                 时，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>
                <a:ea typeface="楷体_GB2312" pitchFamily="49" charset="-122"/>
              </a:rPr>
              <a:t>弦截公式可看作是根据方程</a:t>
            </a:r>
            <a:r>
              <a:rPr kumimoji="1" lang="en-US" altLang="zh-CN" i="1">
                <a:ea typeface="楷体_GB2312" pitchFamily="49" charset="-122"/>
              </a:rPr>
              <a:t>f 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)=0</a:t>
            </a:r>
            <a:r>
              <a:rPr kumimoji="1" lang="zh-CN" altLang="en-US">
                <a:ea typeface="楷体_GB2312" pitchFamily="49" charset="-122"/>
              </a:rPr>
              <a:t>的等价方程</a:t>
            </a:r>
          </a:p>
        </p:txBody>
      </p:sp>
      <p:graphicFrame>
        <p:nvGraphicFramePr>
          <p:cNvPr id="65538" name="Object 3"/>
          <p:cNvGraphicFramePr>
            <a:graphicFrameLocks noChangeAspect="1"/>
          </p:cNvGraphicFramePr>
          <p:nvPr/>
        </p:nvGraphicFramePr>
        <p:xfrm>
          <a:off x="2373313" y="2078038"/>
          <a:ext cx="10795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7" name="Equation" r:id="rId3" imgW="596880" imgH="203040" progId="">
                  <p:embed/>
                </p:oleObj>
              </mc:Choice>
              <mc:Fallback>
                <p:oleObj name="Equation" r:id="rId3" imgW="596880" imgH="203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2078038"/>
                        <a:ext cx="1079500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4"/>
          <p:cNvGraphicFramePr>
            <a:graphicFrameLocks noChangeAspect="1"/>
          </p:cNvGraphicFramePr>
          <p:nvPr/>
        </p:nvGraphicFramePr>
        <p:xfrm>
          <a:off x="2444750" y="3086100"/>
          <a:ext cx="358775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8" name="Equation" r:id="rId5" imgW="1803240" imgH="431640" progId="">
                  <p:embed/>
                </p:oleObj>
              </mc:Choice>
              <mc:Fallback>
                <p:oleObj name="Equation" r:id="rId5" imgW="1803240" imgH="431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3086100"/>
                        <a:ext cx="3587750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Text Box 5"/>
          <p:cNvSpPr txBox="1">
            <a:spLocks noChangeArrowheads="1"/>
          </p:cNvSpPr>
          <p:nvPr/>
        </p:nvSpPr>
        <p:spPr bwMode="auto">
          <a:xfrm>
            <a:off x="501650" y="4165600"/>
            <a:ext cx="6005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建立的迭代公式，所以弦截法的迭代函数为</a:t>
            </a:r>
          </a:p>
        </p:txBody>
      </p:sp>
      <p:graphicFrame>
        <p:nvGraphicFramePr>
          <p:cNvPr id="65540" name="Object 6"/>
          <p:cNvGraphicFramePr>
            <a:graphicFrameLocks noChangeAspect="1"/>
          </p:cNvGraphicFramePr>
          <p:nvPr/>
        </p:nvGraphicFramePr>
        <p:xfrm>
          <a:off x="2444750" y="4813300"/>
          <a:ext cx="399256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9" name="Equation" r:id="rId7" imgW="2006280" imgH="431640" progId="">
                  <p:embed/>
                </p:oleObj>
              </mc:Choice>
              <mc:Fallback>
                <p:oleObj name="Equation" r:id="rId7" imgW="2006280" imgH="4316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4813300"/>
                        <a:ext cx="3992563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4" name="Group 7"/>
          <p:cNvGrpSpPr>
            <a:grpSpLocks/>
          </p:cNvGrpSpPr>
          <p:nvPr/>
        </p:nvGrpSpPr>
        <p:grpSpPr bwMode="auto">
          <a:xfrm>
            <a:off x="5435600" y="44450"/>
            <a:ext cx="3673475" cy="366713"/>
            <a:chOff x="2018" y="164"/>
            <a:chExt cx="2314" cy="231"/>
          </a:xfrm>
        </p:grpSpPr>
        <p:sp>
          <p:nvSpPr>
            <p:cNvPr id="65545" name="Text Box 8"/>
            <p:cNvSpPr txBox="1">
              <a:spLocks noChangeArrowheads="1"/>
            </p:cNvSpPr>
            <p:nvPr/>
          </p:nvSpPr>
          <p:spPr bwMode="auto">
            <a:xfrm>
              <a:off x="2018" y="164"/>
              <a:ext cx="2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2.5.1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弦截公式及其收敛性（续）</a:t>
              </a:r>
              <a:endParaRPr kumimoji="1" lang="zh-CN" altLang="en-US" sz="18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5546" name="Line 9"/>
            <p:cNvSpPr>
              <a:spLocks noChangeShapeType="1"/>
            </p:cNvSpPr>
            <p:nvPr/>
          </p:nvSpPr>
          <p:spPr bwMode="auto">
            <a:xfrm>
              <a:off x="2064" y="391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45AC30-A169-4C4F-A9F3-334397F44C4F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101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2071688" y="1500188"/>
          <a:ext cx="3992562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0" name="Equation" r:id="rId3" imgW="2006280" imgH="431640" progId="">
                  <p:embed/>
                </p:oleObj>
              </mc:Choice>
              <mc:Fallback>
                <p:oleObj name="Equation" r:id="rId3" imgW="2006280" imgH="4316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1500188"/>
                        <a:ext cx="3992562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5" name="Group 3"/>
          <p:cNvGrpSpPr>
            <a:grpSpLocks/>
          </p:cNvGrpSpPr>
          <p:nvPr/>
        </p:nvGrpSpPr>
        <p:grpSpPr bwMode="auto">
          <a:xfrm>
            <a:off x="5435600" y="44450"/>
            <a:ext cx="3673475" cy="366713"/>
            <a:chOff x="2018" y="164"/>
            <a:chExt cx="2314" cy="231"/>
          </a:xfrm>
        </p:grpSpPr>
        <p:sp>
          <p:nvSpPr>
            <p:cNvPr id="66568" name="Text Box 4"/>
            <p:cNvSpPr txBox="1">
              <a:spLocks noChangeArrowheads="1"/>
            </p:cNvSpPr>
            <p:nvPr/>
          </p:nvSpPr>
          <p:spPr bwMode="auto">
            <a:xfrm>
              <a:off x="2018" y="164"/>
              <a:ext cx="2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2.5.1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弦截公式及其收敛性（续）</a:t>
              </a:r>
              <a:endParaRPr kumimoji="1" lang="zh-CN" altLang="en-US" sz="18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6569" name="Line 5"/>
            <p:cNvSpPr>
              <a:spLocks noChangeShapeType="1"/>
            </p:cNvSpPr>
            <p:nvPr/>
          </p:nvSpPr>
          <p:spPr bwMode="auto">
            <a:xfrm>
              <a:off x="2064" y="391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560388" y="2887663"/>
            <a:ext cx="2963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当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0</a:t>
            </a:r>
            <a:r>
              <a:rPr lang="zh-CN" altLang="en-US">
                <a:ea typeface="楷体_GB2312" pitchFamily="49" charset="-122"/>
              </a:rPr>
              <a:t>充分接近</a:t>
            </a:r>
            <a:r>
              <a:rPr lang="en-US" altLang="zh-CN" i="1">
                <a:ea typeface="楷体_GB2312" pitchFamily="49" charset="-122"/>
              </a:rPr>
              <a:t>x* </a:t>
            </a:r>
            <a:r>
              <a:rPr lang="zh-CN" altLang="en-US">
                <a:ea typeface="楷体_GB2312" pitchFamily="49" charset="-122"/>
              </a:rPr>
              <a:t>时：</a:t>
            </a:r>
          </a:p>
        </p:txBody>
      </p:sp>
      <p:graphicFrame>
        <p:nvGraphicFramePr>
          <p:cNvPr id="66563" name="Object 7"/>
          <p:cNvGraphicFramePr>
            <a:graphicFrameLocks noChangeAspect="1"/>
          </p:cNvGraphicFramePr>
          <p:nvPr/>
        </p:nvGraphicFramePr>
        <p:xfrm>
          <a:off x="3297238" y="2795588"/>
          <a:ext cx="3024187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name="Equation" r:id="rId5" imgW="901440" imgH="253800" progId="">
                  <p:embed/>
                </p:oleObj>
              </mc:Choice>
              <mc:Fallback>
                <p:oleObj name="Equation" r:id="rId5" imgW="901440" imgH="2538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2795588"/>
                        <a:ext cx="3024187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415925" y="3587750"/>
            <a:ext cx="79200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ea typeface="楷体_GB2312" pitchFamily="49" charset="-122"/>
              </a:rPr>
              <a:t>由定理</a:t>
            </a:r>
            <a:r>
              <a:rPr lang="en-US" altLang="zh-CN">
                <a:ea typeface="楷体_GB2312" pitchFamily="49" charset="-122"/>
              </a:rPr>
              <a:t>2.2</a:t>
            </a:r>
            <a:r>
              <a:rPr lang="zh-CN" altLang="en-US">
                <a:ea typeface="楷体_GB2312" pitchFamily="49" charset="-122"/>
              </a:rPr>
              <a:t>及定理</a:t>
            </a:r>
            <a:r>
              <a:rPr lang="en-US" altLang="zh-CN">
                <a:ea typeface="楷体_GB2312" pitchFamily="49" charset="-122"/>
              </a:rPr>
              <a:t>2.3</a:t>
            </a:r>
            <a:r>
              <a:rPr lang="zh-CN" altLang="en-US">
                <a:ea typeface="楷体_GB2312" pitchFamily="49" charset="-122"/>
              </a:rPr>
              <a:t>知弦截法具有局部收敛性，且具有线性收敛速度。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ea typeface="楷体_GB2312" pitchFamily="49" charset="-122"/>
              </a:rPr>
              <a:t>可见，弦截法的收敛速度比牛顿法慢，但它的优点是不需要计算导数值。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C4324A-00E0-4F91-A33C-89B1A1F02A2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102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762000" y="4530725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切线斜率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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　</a:t>
            </a:r>
            <a:r>
              <a:rPr kumimoji="1"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割线斜率</a:t>
            </a:r>
          </a:p>
        </p:txBody>
      </p:sp>
      <p:graphicFrame>
        <p:nvGraphicFramePr>
          <p:cNvPr id="67586" name="Object 3"/>
          <p:cNvGraphicFramePr>
            <a:graphicFrameLocks noChangeAspect="1"/>
          </p:cNvGraphicFramePr>
          <p:nvPr/>
        </p:nvGraphicFramePr>
        <p:xfrm>
          <a:off x="4838700" y="4378325"/>
          <a:ext cx="28765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7" name="Equation" r:id="rId3" imgW="1638000" imgH="431640" progId="">
                  <p:embed/>
                </p:oleObj>
              </mc:Choice>
              <mc:Fallback>
                <p:oleObj name="Equation" r:id="rId3" imgW="1638000" imgH="4316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4378325"/>
                        <a:ext cx="2876550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Line 4"/>
          <p:cNvSpPr>
            <a:spLocks noChangeAspect="1" noChangeShapeType="1"/>
          </p:cNvSpPr>
          <p:nvPr/>
        </p:nvSpPr>
        <p:spPr bwMode="auto">
          <a:xfrm>
            <a:off x="2133600" y="3411538"/>
            <a:ext cx="504507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0" name="Arc 5"/>
          <p:cNvSpPr>
            <a:spLocks noChangeAspect="1"/>
          </p:cNvSpPr>
          <p:nvPr/>
        </p:nvSpPr>
        <p:spPr bwMode="auto">
          <a:xfrm flipV="1">
            <a:off x="2352675" y="1327150"/>
            <a:ext cx="3181350" cy="252253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1" name="Line 6"/>
          <p:cNvSpPr>
            <a:spLocks noChangeAspect="1" noChangeShapeType="1"/>
          </p:cNvSpPr>
          <p:nvPr/>
        </p:nvSpPr>
        <p:spPr bwMode="auto">
          <a:xfrm flipH="1">
            <a:off x="4454525" y="1765300"/>
            <a:ext cx="1316038" cy="16462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2" name="Line 7"/>
          <p:cNvSpPr>
            <a:spLocks noChangeAspect="1" noChangeShapeType="1"/>
          </p:cNvSpPr>
          <p:nvPr/>
        </p:nvSpPr>
        <p:spPr bwMode="auto">
          <a:xfrm flipH="1">
            <a:off x="4781550" y="1436688"/>
            <a:ext cx="752475" cy="1960562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3" name="Line 8"/>
          <p:cNvSpPr>
            <a:spLocks noChangeAspect="1" noChangeShapeType="1"/>
          </p:cNvSpPr>
          <p:nvPr/>
        </p:nvSpPr>
        <p:spPr bwMode="auto">
          <a:xfrm flipV="1">
            <a:off x="5534025" y="1436688"/>
            <a:ext cx="0" cy="197485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4" name="Text Box 9"/>
          <p:cNvSpPr txBox="1">
            <a:spLocks noChangeArrowheads="1"/>
          </p:cNvSpPr>
          <p:nvPr/>
        </p:nvSpPr>
        <p:spPr bwMode="auto">
          <a:xfrm>
            <a:off x="5334000" y="330835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i="1"/>
              <a:t>x</a:t>
            </a:r>
            <a:r>
              <a:rPr lang="en-US" altLang="zh-CN" sz="2000" baseline="-25000"/>
              <a:t>0</a:t>
            </a:r>
            <a:endParaRPr lang="en-US" altLang="zh-CN" sz="2000" i="1"/>
          </a:p>
        </p:txBody>
      </p: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876800" y="2622550"/>
            <a:ext cx="457200" cy="1082675"/>
            <a:chOff x="2304" y="2112"/>
            <a:chExt cx="288" cy="682"/>
          </a:xfrm>
        </p:grpSpPr>
        <p:sp>
          <p:nvSpPr>
            <p:cNvPr id="67605" name="Line 11"/>
            <p:cNvSpPr>
              <a:spLocks noChangeAspect="1" noChangeShapeType="1"/>
            </p:cNvSpPr>
            <p:nvPr/>
          </p:nvSpPr>
          <p:spPr bwMode="auto">
            <a:xfrm>
              <a:off x="2441" y="2112"/>
              <a:ext cx="0" cy="49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6" name="Text Box 12"/>
            <p:cNvSpPr txBox="1">
              <a:spLocks noChangeArrowheads="1"/>
            </p:cNvSpPr>
            <p:nvPr/>
          </p:nvSpPr>
          <p:spPr bwMode="auto">
            <a:xfrm>
              <a:off x="2304" y="254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x</a:t>
              </a:r>
              <a:r>
                <a:rPr lang="en-US" altLang="zh-CN" sz="2000" i="1" baseline="-25000"/>
                <a:t>k</a:t>
              </a:r>
              <a:endParaRPr lang="en-US" altLang="zh-CN" sz="2000" i="1"/>
            </a:p>
          </p:txBody>
        </p:sp>
      </p:grpSp>
      <p:sp>
        <p:nvSpPr>
          <p:cNvPr id="67596" name="AutoShape 13"/>
          <p:cNvSpPr>
            <a:spLocks noChangeArrowheads="1"/>
          </p:cNvSpPr>
          <p:nvPr/>
        </p:nvSpPr>
        <p:spPr bwMode="auto">
          <a:xfrm>
            <a:off x="6019800" y="1936750"/>
            <a:ext cx="2057400" cy="838200"/>
          </a:xfrm>
          <a:prstGeom prst="wedgeRectCallout">
            <a:avLst>
              <a:gd name="adj1" fmla="val -80634"/>
              <a:gd name="adj2" fmla="val -10986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切线</a:t>
            </a:r>
            <a:r>
              <a:rPr lang="zh-CN" altLang="en-US" b="0"/>
              <a:t> </a:t>
            </a:r>
          </a:p>
          <a:p>
            <a:pPr algn="ctr" eaLnBrk="1" hangingPunct="1"/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tangent line */</a:t>
            </a:r>
          </a:p>
        </p:txBody>
      </p:sp>
      <p:sp>
        <p:nvSpPr>
          <p:cNvPr id="67597" name="AutoShape 14"/>
          <p:cNvSpPr>
            <a:spLocks noChangeArrowheads="1"/>
          </p:cNvSpPr>
          <p:nvPr/>
        </p:nvSpPr>
        <p:spPr bwMode="auto">
          <a:xfrm>
            <a:off x="2667000" y="1125538"/>
            <a:ext cx="1905000" cy="838200"/>
          </a:xfrm>
          <a:prstGeom prst="wedgeRectCallout">
            <a:avLst>
              <a:gd name="adj1" fmla="val 91000"/>
              <a:gd name="adj2" fmla="val 33713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FF3300"/>
                </a:solidFill>
                <a:ea typeface="楷体_GB2312" pitchFamily="49" charset="-122"/>
              </a:rPr>
              <a:t>割线</a:t>
            </a:r>
            <a:r>
              <a:rPr lang="zh-CN" altLang="en-US" b="0"/>
              <a:t> </a:t>
            </a:r>
          </a:p>
          <a:p>
            <a:pPr algn="ctr" eaLnBrk="1" hangingPunct="1"/>
            <a:r>
              <a:rPr lang="en-US" altLang="zh-CN" sz="1800">
                <a:solidFill>
                  <a:srgbClr val="008000"/>
                </a:solidFill>
                <a:latin typeface="Arial" panose="020B0604020202020204" pitchFamily="34" charset="0"/>
              </a:rPr>
              <a:t>/* secant line */</a:t>
            </a:r>
          </a:p>
        </p:txBody>
      </p:sp>
      <p:sp>
        <p:nvSpPr>
          <p:cNvPr id="67598" name="AutoShape 15"/>
          <p:cNvSpPr>
            <a:spLocks noChangeArrowheads="1"/>
          </p:cNvSpPr>
          <p:nvPr/>
        </p:nvSpPr>
        <p:spPr bwMode="auto">
          <a:xfrm>
            <a:off x="304800" y="2192338"/>
            <a:ext cx="4191000" cy="990600"/>
          </a:xfrm>
          <a:prstGeom prst="wedgeEllipseCallout">
            <a:avLst>
              <a:gd name="adj1" fmla="val 56324"/>
              <a:gd name="adj2" fmla="val 72597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000">
                <a:ea typeface="楷体_GB2312" pitchFamily="49" charset="-122"/>
              </a:rPr>
              <a:t>收敛比</a:t>
            </a:r>
            <a:r>
              <a:rPr kumimoji="1" lang="en-US" altLang="zh-CN" sz="2000">
                <a:ea typeface="楷体_GB2312" pitchFamily="49" charset="-122"/>
              </a:rPr>
              <a:t>Newton’s Method </a:t>
            </a:r>
            <a:r>
              <a:rPr kumimoji="1" lang="zh-CN" altLang="en-US" sz="2000">
                <a:ea typeface="楷体_GB2312" pitchFamily="49" charset="-122"/>
              </a:rPr>
              <a:t>慢，且对初值要求同样高。</a:t>
            </a:r>
          </a:p>
        </p:txBody>
      </p:sp>
      <p:sp>
        <p:nvSpPr>
          <p:cNvPr id="67599" name="Text Box 16"/>
          <p:cNvSpPr txBox="1">
            <a:spLocks noChangeArrowheads="1"/>
          </p:cNvSpPr>
          <p:nvPr/>
        </p:nvSpPr>
        <p:spPr bwMode="auto">
          <a:xfrm>
            <a:off x="5562600" y="11255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i="1"/>
              <a:t>p</a:t>
            </a:r>
            <a:r>
              <a:rPr lang="en-US" altLang="zh-CN" sz="2000" baseline="-25000"/>
              <a:t>0</a:t>
            </a:r>
            <a:endParaRPr lang="en-US" altLang="zh-CN" sz="2000" i="1"/>
          </a:p>
        </p:txBody>
      </p:sp>
      <p:sp>
        <p:nvSpPr>
          <p:cNvPr id="67600" name="Text Box 17"/>
          <p:cNvSpPr txBox="1">
            <a:spLocks noChangeArrowheads="1"/>
          </p:cNvSpPr>
          <p:nvPr/>
        </p:nvSpPr>
        <p:spPr bwMode="auto">
          <a:xfrm>
            <a:off x="4724400" y="22685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i="1"/>
              <a:t>p</a:t>
            </a:r>
            <a:r>
              <a:rPr lang="en-US" altLang="zh-CN" sz="2000" i="1" baseline="-25000"/>
              <a:t>k</a:t>
            </a:r>
          </a:p>
        </p:txBody>
      </p:sp>
      <p:sp>
        <p:nvSpPr>
          <p:cNvPr id="67601" name="Text Box 18"/>
          <p:cNvSpPr txBox="1">
            <a:spLocks noChangeArrowheads="1"/>
          </p:cNvSpPr>
          <p:nvPr/>
        </p:nvSpPr>
        <p:spPr bwMode="auto">
          <a:xfrm>
            <a:off x="4427538" y="3292475"/>
            <a:ext cx="596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i="1"/>
              <a:t>x</a:t>
            </a:r>
            <a:r>
              <a:rPr lang="en-US" altLang="zh-CN" sz="2000" i="1" baseline="-25000"/>
              <a:t>k</a:t>
            </a:r>
            <a:r>
              <a:rPr lang="en-US" altLang="zh-CN" sz="2000" baseline="-25000"/>
              <a:t>+1</a:t>
            </a:r>
            <a:endParaRPr lang="en-US" altLang="zh-CN" sz="2000" i="1"/>
          </a:p>
        </p:txBody>
      </p:sp>
      <p:grpSp>
        <p:nvGrpSpPr>
          <p:cNvPr id="67602" name="Group 19"/>
          <p:cNvGrpSpPr>
            <a:grpSpLocks/>
          </p:cNvGrpSpPr>
          <p:nvPr/>
        </p:nvGrpSpPr>
        <p:grpSpPr bwMode="auto">
          <a:xfrm>
            <a:off x="5435600" y="44450"/>
            <a:ext cx="3673475" cy="366713"/>
            <a:chOff x="2018" y="164"/>
            <a:chExt cx="2314" cy="231"/>
          </a:xfrm>
        </p:grpSpPr>
        <p:sp>
          <p:nvSpPr>
            <p:cNvPr id="67603" name="Text Box 20"/>
            <p:cNvSpPr txBox="1">
              <a:spLocks noChangeArrowheads="1"/>
            </p:cNvSpPr>
            <p:nvPr/>
          </p:nvSpPr>
          <p:spPr bwMode="auto">
            <a:xfrm>
              <a:off x="2018" y="164"/>
              <a:ext cx="2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2.5.1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弦截公式及其收敛性（续）</a:t>
              </a:r>
              <a:endParaRPr kumimoji="1" lang="zh-CN" altLang="en-US" sz="18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7604" name="Line 21"/>
            <p:cNvSpPr>
              <a:spLocks noChangeShapeType="1"/>
            </p:cNvSpPr>
            <p:nvPr/>
          </p:nvSpPr>
          <p:spPr bwMode="auto">
            <a:xfrm>
              <a:off x="2064" y="391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CB9197-12E7-47CE-B109-EB8FEAC2F632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103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8615" name="Rectangle 2"/>
          <p:cNvSpPr>
            <a:spLocks noChangeArrowheads="1"/>
          </p:cNvSpPr>
          <p:nvPr/>
        </p:nvSpPr>
        <p:spPr bwMode="auto">
          <a:xfrm>
            <a:off x="381000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8616" name="Rectangle 3"/>
          <p:cNvSpPr>
            <a:spLocks noChangeArrowheads="1"/>
          </p:cNvSpPr>
          <p:nvPr/>
        </p:nvSpPr>
        <p:spPr bwMode="auto">
          <a:xfrm>
            <a:off x="3348038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68610" name="Object 4"/>
          <p:cNvGraphicFramePr>
            <a:graphicFrameLocks noChangeAspect="1"/>
          </p:cNvGraphicFramePr>
          <p:nvPr/>
        </p:nvGraphicFramePr>
        <p:xfrm>
          <a:off x="755650" y="2941638"/>
          <a:ext cx="628967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5" name="Equation" r:id="rId3" imgW="3162240" imgH="685800" progId="">
                  <p:embed/>
                </p:oleObj>
              </mc:Choice>
              <mc:Fallback>
                <p:oleObj name="Equation" r:id="rId3" imgW="3162240" imgH="685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41638"/>
                        <a:ext cx="6289675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5"/>
          <p:cNvGraphicFramePr>
            <a:graphicFrameLocks noChangeAspect="1"/>
          </p:cNvGraphicFramePr>
          <p:nvPr/>
        </p:nvGraphicFramePr>
        <p:xfrm>
          <a:off x="1928813" y="5233988"/>
          <a:ext cx="49466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6" name="Equation" r:id="rId5" imgW="2387520" imgH="431640" progId="">
                  <p:embed/>
                </p:oleObj>
              </mc:Choice>
              <mc:Fallback>
                <p:oleObj name="Equation" r:id="rId5" imgW="2387520" imgH="4316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5233988"/>
                        <a:ext cx="494665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7" name="Text Box 7"/>
          <p:cNvSpPr txBox="1">
            <a:spLocks noChangeArrowheads="1"/>
          </p:cNvSpPr>
          <p:nvPr/>
        </p:nvSpPr>
        <p:spPr bwMode="auto">
          <a:xfrm>
            <a:off x="5076825" y="2870200"/>
            <a:ext cx="3490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C00000"/>
                </a:solidFill>
                <a:ea typeface="楷体_GB2312" pitchFamily="49" charset="-122"/>
              </a:rPr>
              <a:t>需要</a:t>
            </a:r>
            <a:r>
              <a:rPr kumimoji="1" lang="en-US" altLang="zh-CN">
                <a:solidFill>
                  <a:srgbClr val="C00000"/>
                </a:solidFill>
                <a:ea typeface="楷体_GB2312" pitchFamily="49" charset="-122"/>
              </a:rPr>
              <a:t>2</a:t>
            </a:r>
            <a:r>
              <a:rPr kumimoji="1" lang="zh-CN" altLang="en-US">
                <a:solidFill>
                  <a:srgbClr val="C00000"/>
                </a:solidFill>
                <a:ea typeface="楷体_GB2312" pitchFamily="49" charset="-122"/>
              </a:rPr>
              <a:t>个初值 </a:t>
            </a:r>
            <a:r>
              <a:rPr kumimoji="1" lang="en-US" altLang="zh-CN" i="1">
                <a:solidFill>
                  <a:srgbClr val="C00000"/>
                </a:solidFill>
                <a:ea typeface="楷体_GB2312" pitchFamily="49" charset="-122"/>
              </a:rPr>
              <a:t>x</a:t>
            </a:r>
            <a:r>
              <a:rPr kumimoji="1" lang="en-US" altLang="zh-CN" baseline="-25000">
                <a:solidFill>
                  <a:srgbClr val="C00000"/>
                </a:solidFill>
                <a:ea typeface="楷体_GB2312" pitchFamily="49" charset="-122"/>
              </a:rPr>
              <a:t>0</a:t>
            </a:r>
            <a:r>
              <a:rPr kumimoji="1" lang="en-US" altLang="zh-CN">
                <a:solidFill>
                  <a:srgbClr val="C00000"/>
                </a:solidFill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C00000"/>
                </a:solidFill>
                <a:ea typeface="楷体_GB2312" pitchFamily="49" charset="-122"/>
              </a:rPr>
              <a:t>和 </a:t>
            </a:r>
            <a:r>
              <a:rPr kumimoji="1" lang="en-US" altLang="zh-CN" i="1">
                <a:solidFill>
                  <a:srgbClr val="C00000"/>
                </a:solidFill>
                <a:ea typeface="楷体_GB2312" pitchFamily="49" charset="-122"/>
              </a:rPr>
              <a:t>x</a:t>
            </a:r>
            <a:r>
              <a:rPr kumimoji="1" lang="en-US" altLang="zh-CN" baseline="-25000">
                <a:solidFill>
                  <a:srgbClr val="C00000"/>
                </a:solidFill>
                <a:ea typeface="楷体_GB2312" pitchFamily="49" charset="-122"/>
              </a:rPr>
              <a:t>1</a:t>
            </a:r>
            <a:r>
              <a:rPr kumimoji="1" lang="zh-CN" altLang="en-US">
                <a:solidFill>
                  <a:srgbClr val="C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68618" name="Text Box 8"/>
          <p:cNvSpPr txBox="1">
            <a:spLocks noChangeArrowheads="1"/>
          </p:cNvSpPr>
          <p:nvPr/>
        </p:nvSpPr>
        <p:spPr bwMode="auto">
          <a:xfrm>
            <a:off x="395288" y="549275"/>
            <a:ext cx="2881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2.5.2 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快速弦截法</a:t>
            </a:r>
            <a:endParaRPr kumimoji="1"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619" name="Text Box 9"/>
          <p:cNvSpPr txBox="1">
            <a:spLocks noChangeArrowheads="1"/>
          </p:cNvSpPr>
          <p:nvPr/>
        </p:nvSpPr>
        <p:spPr bwMode="auto">
          <a:xfrm>
            <a:off x="790575" y="1501775"/>
            <a:ext cx="539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为了提高弦截法的收敛速度，改用差商</a:t>
            </a:r>
          </a:p>
        </p:txBody>
      </p:sp>
      <p:graphicFrame>
        <p:nvGraphicFramePr>
          <p:cNvPr id="68612" name="Object 10"/>
          <p:cNvGraphicFramePr>
            <a:graphicFrameLocks noChangeAspect="1"/>
          </p:cNvGraphicFramePr>
          <p:nvPr/>
        </p:nvGraphicFramePr>
        <p:xfrm>
          <a:off x="6156325" y="1420813"/>
          <a:ext cx="197008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7" name="Equation" r:id="rId7" imgW="990360" imgH="431640" progId="">
                  <p:embed/>
                </p:oleObj>
              </mc:Choice>
              <mc:Fallback>
                <p:oleObj name="Equation" r:id="rId7" imgW="990360" imgH="43164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420813"/>
                        <a:ext cx="1970088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Text Box 11"/>
          <p:cNvSpPr txBox="1">
            <a:spLocks noChangeArrowheads="1"/>
          </p:cNvSpPr>
          <p:nvPr/>
        </p:nvSpPr>
        <p:spPr bwMode="auto">
          <a:xfrm>
            <a:off x="519113" y="2220913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替代牛顿迭代公式中的导数</a:t>
            </a:r>
          </a:p>
        </p:txBody>
      </p:sp>
      <p:graphicFrame>
        <p:nvGraphicFramePr>
          <p:cNvPr id="68613" name="Object 12"/>
          <p:cNvGraphicFramePr>
            <a:graphicFrameLocks noChangeAspect="1"/>
          </p:cNvGraphicFramePr>
          <p:nvPr/>
        </p:nvGraphicFramePr>
        <p:xfrm>
          <a:off x="4284663" y="2263775"/>
          <a:ext cx="10080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8" name="Equation" r:id="rId9" imgW="431640" imgH="228600" progId="">
                  <p:embed/>
                </p:oleObj>
              </mc:Choice>
              <mc:Fallback>
                <p:oleObj name="Equation" r:id="rId9" imgW="431640" imgH="2286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263775"/>
                        <a:ext cx="100806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0" y="330200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楷体_GB2312" pitchFamily="49" charset="-122"/>
              </a:rPr>
              <a:t>得到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042988" y="4670425"/>
            <a:ext cx="4103687" cy="457200"/>
            <a:chOff x="3606" y="2069"/>
            <a:chExt cx="1497" cy="288"/>
          </a:xfrm>
        </p:grpSpPr>
        <p:sp>
          <p:nvSpPr>
            <p:cNvPr id="313359" name="AutoShape 15"/>
            <p:cNvSpPr>
              <a:spLocks noChangeArrowheads="1"/>
            </p:cNvSpPr>
            <p:nvPr/>
          </p:nvSpPr>
          <p:spPr bwMode="auto">
            <a:xfrm>
              <a:off x="3606" y="2205"/>
              <a:ext cx="318" cy="137"/>
            </a:xfrm>
            <a:prstGeom prst="rightArrow">
              <a:avLst>
                <a:gd name="adj1" fmla="val 50000"/>
                <a:gd name="adj2" fmla="val 58029"/>
              </a:avLst>
            </a:prstGeom>
            <a:gradFill rotWithShape="0">
              <a:gsLst>
                <a:gs pos="0">
                  <a:srgbClr val="CCFFCC"/>
                </a:gs>
                <a:gs pos="50000">
                  <a:schemeClr val="bg1"/>
                </a:gs>
                <a:gs pos="100000">
                  <a:srgbClr val="CCFFCC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8624" name="Text Box 16"/>
            <p:cNvSpPr txBox="1">
              <a:spLocks noChangeArrowheads="1"/>
            </p:cNvSpPr>
            <p:nvPr/>
          </p:nvSpPr>
          <p:spPr bwMode="auto">
            <a:xfrm>
              <a:off x="3969" y="2069"/>
              <a:ext cx="11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楷体_GB2312" pitchFamily="49" charset="-122"/>
                </a:rPr>
                <a:t>快速（</a:t>
              </a:r>
              <a:r>
                <a:rPr kumimoji="1" lang="zh-CN" altLang="en-US" b="0">
                  <a:latin typeface="楷体_GB2312" pitchFamily="49" charset="-122"/>
                  <a:ea typeface="楷体_GB2312" pitchFamily="49" charset="-122"/>
                </a:rPr>
                <a:t>双点）</a:t>
              </a:r>
              <a:r>
                <a:rPr lang="zh-CN" altLang="en-US">
                  <a:ea typeface="楷体_GB2312" pitchFamily="49" charset="-122"/>
                </a:rPr>
                <a:t>弦截法</a:t>
              </a:r>
              <a:endParaRPr kumimoji="1" lang="zh-CN" altLang="en-US" b="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0A8406-A95E-405B-9450-A33577EA961E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104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611188" y="3573463"/>
          <a:ext cx="46482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4" name="Equation" r:id="rId3" imgW="2336760" imgH="685800" progId="">
                  <p:embed/>
                </p:oleObj>
              </mc:Choice>
              <mc:Fallback>
                <p:oleObj name="Equation" r:id="rId3" imgW="2336760" imgH="6858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573463"/>
                        <a:ext cx="464820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698875" y="2157413"/>
            <a:ext cx="366713" cy="814387"/>
            <a:chOff x="3792" y="2943"/>
            <a:chExt cx="231" cy="513"/>
          </a:xfrm>
        </p:grpSpPr>
        <p:sp>
          <p:nvSpPr>
            <p:cNvPr id="69663" name="Line 4"/>
            <p:cNvSpPr>
              <a:spLocks noChangeShapeType="1"/>
            </p:cNvSpPr>
            <p:nvPr/>
          </p:nvSpPr>
          <p:spPr bwMode="auto">
            <a:xfrm>
              <a:off x="3975" y="3168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42" name="Object 5"/>
            <p:cNvGraphicFramePr>
              <a:graphicFrameLocks noChangeAspect="1"/>
            </p:cNvGraphicFramePr>
            <p:nvPr/>
          </p:nvGraphicFramePr>
          <p:xfrm>
            <a:off x="3792" y="2943"/>
            <a:ext cx="231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55" name="公式" r:id="rId5" imgW="279360" imgH="215640" progId="Equation.3">
                    <p:embed/>
                  </p:oleObj>
                </mc:Choice>
                <mc:Fallback>
                  <p:oleObj name="公式" r:id="rId5" imgW="279360" imgH="2156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943"/>
                          <a:ext cx="231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555875" y="533400"/>
            <a:ext cx="3692525" cy="2709863"/>
            <a:chOff x="3168" y="1872"/>
            <a:chExt cx="2326" cy="1707"/>
          </a:xfrm>
        </p:grpSpPr>
        <p:sp>
          <p:nvSpPr>
            <p:cNvPr id="69657" name="Line 7"/>
            <p:cNvSpPr>
              <a:spLocks noChangeShapeType="1"/>
            </p:cNvSpPr>
            <p:nvPr/>
          </p:nvSpPr>
          <p:spPr bwMode="auto">
            <a:xfrm flipV="1">
              <a:off x="3408" y="1872"/>
              <a:ext cx="0" cy="16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8" name="Line 8"/>
            <p:cNvSpPr>
              <a:spLocks noChangeShapeType="1"/>
            </p:cNvSpPr>
            <p:nvPr/>
          </p:nvSpPr>
          <p:spPr bwMode="auto">
            <a:xfrm>
              <a:off x="3168" y="3120"/>
              <a:ext cx="21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9" name="Line 9"/>
            <p:cNvSpPr>
              <a:spLocks noChangeShapeType="1"/>
            </p:cNvSpPr>
            <p:nvPr/>
          </p:nvSpPr>
          <p:spPr bwMode="auto">
            <a:xfrm flipV="1">
              <a:off x="3744" y="1968"/>
              <a:ext cx="1344" cy="15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0" name="Freeform 10"/>
            <p:cNvSpPr>
              <a:spLocks/>
            </p:cNvSpPr>
            <p:nvPr/>
          </p:nvSpPr>
          <p:spPr bwMode="auto">
            <a:xfrm>
              <a:off x="3681" y="2112"/>
              <a:ext cx="1265" cy="1334"/>
            </a:xfrm>
            <a:custGeom>
              <a:avLst/>
              <a:gdLst>
                <a:gd name="T0" fmla="*/ 0 w 1265"/>
                <a:gd name="T1" fmla="*/ 1334 h 1334"/>
                <a:gd name="T2" fmla="*/ 464 w 1265"/>
                <a:gd name="T3" fmla="*/ 1261 h 1334"/>
                <a:gd name="T4" fmla="*/ 891 w 1265"/>
                <a:gd name="T5" fmla="*/ 961 h 1334"/>
                <a:gd name="T6" fmla="*/ 1124 w 1265"/>
                <a:gd name="T7" fmla="*/ 531 h 1334"/>
                <a:gd name="T8" fmla="*/ 1265 w 1265"/>
                <a:gd name="T9" fmla="*/ 0 h 1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65"/>
                <a:gd name="T16" fmla="*/ 0 h 1334"/>
                <a:gd name="T17" fmla="*/ 1265 w 1265"/>
                <a:gd name="T18" fmla="*/ 1334 h 13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65" h="1334">
                  <a:moveTo>
                    <a:pt x="0" y="1334"/>
                  </a:moveTo>
                  <a:cubicBezTo>
                    <a:pt x="76" y="1322"/>
                    <a:pt x="315" y="1323"/>
                    <a:pt x="464" y="1261"/>
                  </a:cubicBezTo>
                  <a:cubicBezTo>
                    <a:pt x="613" y="1199"/>
                    <a:pt x="781" y="1083"/>
                    <a:pt x="891" y="961"/>
                  </a:cubicBezTo>
                  <a:cubicBezTo>
                    <a:pt x="1001" y="839"/>
                    <a:pt x="1062" y="691"/>
                    <a:pt x="1124" y="531"/>
                  </a:cubicBezTo>
                  <a:cubicBezTo>
                    <a:pt x="1186" y="371"/>
                    <a:pt x="1236" y="111"/>
                    <a:pt x="1265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1" name="Line 11"/>
            <p:cNvSpPr>
              <a:spLocks noChangeShapeType="1"/>
            </p:cNvSpPr>
            <p:nvPr/>
          </p:nvSpPr>
          <p:spPr bwMode="auto">
            <a:xfrm flipV="1">
              <a:off x="4944" y="2160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2" name="Line 12"/>
            <p:cNvSpPr>
              <a:spLocks noChangeShapeType="1"/>
            </p:cNvSpPr>
            <p:nvPr/>
          </p:nvSpPr>
          <p:spPr bwMode="auto">
            <a:xfrm>
              <a:off x="3792" y="3120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35" name="Object 13"/>
            <p:cNvGraphicFramePr>
              <a:graphicFrameLocks noChangeAspect="1"/>
            </p:cNvGraphicFramePr>
            <p:nvPr/>
          </p:nvGraphicFramePr>
          <p:xfrm>
            <a:off x="4478" y="3166"/>
            <a:ext cx="178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56" name="公式" r:id="rId7" imgW="215640" imgH="177480" progId="Equation.3">
                    <p:embed/>
                  </p:oleObj>
                </mc:Choice>
                <mc:Fallback>
                  <p:oleObj name="公式" r:id="rId7" imgW="215640" imgH="177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8" y="3166"/>
                          <a:ext cx="178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6" name="Object 14"/>
            <p:cNvGraphicFramePr>
              <a:graphicFrameLocks noChangeAspect="1"/>
            </p:cNvGraphicFramePr>
            <p:nvPr/>
          </p:nvGraphicFramePr>
          <p:xfrm>
            <a:off x="4992" y="2239"/>
            <a:ext cx="502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57" name="公式" r:id="rId9" imgW="583920" imgH="215640" progId="Equation.3">
                    <p:embed/>
                  </p:oleObj>
                </mc:Choice>
                <mc:Fallback>
                  <p:oleObj name="公式" r:id="rId9" imgW="583920" imgH="2156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239"/>
                          <a:ext cx="502" cy="1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7" name="Object 15"/>
            <p:cNvGraphicFramePr>
              <a:graphicFrameLocks noChangeAspect="1"/>
            </p:cNvGraphicFramePr>
            <p:nvPr/>
          </p:nvGraphicFramePr>
          <p:xfrm>
            <a:off x="3552" y="2895"/>
            <a:ext cx="23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58" name="公式" r:id="rId11" imgW="279360" imgH="215640" progId="Equation.3">
                    <p:embed/>
                  </p:oleObj>
                </mc:Choice>
                <mc:Fallback>
                  <p:oleObj name="公式" r:id="rId11" imgW="279360" imgH="2156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895"/>
                          <a:ext cx="232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8" name="Object 16"/>
            <p:cNvGraphicFramePr>
              <a:graphicFrameLocks noChangeAspect="1"/>
            </p:cNvGraphicFramePr>
            <p:nvPr/>
          </p:nvGraphicFramePr>
          <p:xfrm>
            <a:off x="4891" y="3135"/>
            <a:ext cx="146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59" name="公式" r:id="rId13" imgW="177480" imgH="215640" progId="Equation.3">
                    <p:embed/>
                  </p:oleObj>
                </mc:Choice>
                <mc:Fallback>
                  <p:oleObj name="公式" r:id="rId13" imgW="177480" imgH="2156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1" y="3135"/>
                          <a:ext cx="146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9" name="Object 17"/>
            <p:cNvGraphicFramePr>
              <a:graphicFrameLocks noChangeAspect="1"/>
            </p:cNvGraphicFramePr>
            <p:nvPr/>
          </p:nvGraphicFramePr>
          <p:xfrm>
            <a:off x="3792" y="3456"/>
            <a:ext cx="12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60" name="公式" r:id="rId15" imgW="152280" imgH="164880" progId="Equation.3">
                    <p:embed/>
                  </p:oleObj>
                </mc:Choice>
                <mc:Fallback>
                  <p:oleObj name="公式" r:id="rId15" imgW="152280" imgH="1648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456"/>
                          <a:ext cx="129" cy="1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0" name="Object 18"/>
            <p:cNvGraphicFramePr>
              <a:graphicFrameLocks noChangeAspect="1"/>
            </p:cNvGraphicFramePr>
            <p:nvPr/>
          </p:nvGraphicFramePr>
          <p:xfrm>
            <a:off x="4800" y="1989"/>
            <a:ext cx="129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61" name="公式" r:id="rId17" imgW="152280" imgH="164880" progId="Equation.3">
                    <p:embed/>
                  </p:oleObj>
                </mc:Choice>
                <mc:Fallback>
                  <p:oleObj name="公式" r:id="rId17" imgW="152280" imgH="16488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989"/>
                          <a:ext cx="129" cy="1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1" name="Object 19"/>
            <p:cNvGraphicFramePr>
              <a:graphicFrameLocks noChangeAspect="1"/>
            </p:cNvGraphicFramePr>
            <p:nvPr/>
          </p:nvGraphicFramePr>
          <p:xfrm>
            <a:off x="4169" y="2976"/>
            <a:ext cx="151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62" name="公式" r:id="rId19" imgW="139680" imgH="139680" progId="Equation.3">
                    <p:embed/>
                  </p:oleObj>
                </mc:Choice>
                <mc:Fallback>
                  <p:oleObj name="公式" r:id="rId19" imgW="139680" imgH="1396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9" y="2976"/>
                          <a:ext cx="151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775075" y="685800"/>
            <a:ext cx="1752600" cy="2590800"/>
            <a:chOff x="3840" y="2016"/>
            <a:chExt cx="1104" cy="1632"/>
          </a:xfrm>
        </p:grpSpPr>
        <p:sp>
          <p:nvSpPr>
            <p:cNvPr id="69655" name="Line 21"/>
            <p:cNvSpPr>
              <a:spLocks noChangeShapeType="1"/>
            </p:cNvSpPr>
            <p:nvPr/>
          </p:nvSpPr>
          <p:spPr bwMode="auto">
            <a:xfrm flipV="1">
              <a:off x="3840" y="2016"/>
              <a:ext cx="1104" cy="163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6" name="Line 22"/>
            <p:cNvSpPr>
              <a:spLocks noChangeShapeType="1"/>
            </p:cNvSpPr>
            <p:nvPr/>
          </p:nvSpPr>
          <p:spPr bwMode="auto">
            <a:xfrm>
              <a:off x="4176" y="3216"/>
              <a:ext cx="0" cy="144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241675" y="2209800"/>
            <a:ext cx="2514600" cy="1066800"/>
            <a:chOff x="3504" y="2976"/>
            <a:chExt cx="1584" cy="672"/>
          </a:xfrm>
        </p:grpSpPr>
        <p:sp>
          <p:nvSpPr>
            <p:cNvPr id="69653" name="Line 24"/>
            <p:cNvSpPr>
              <a:spLocks noChangeShapeType="1"/>
            </p:cNvSpPr>
            <p:nvPr/>
          </p:nvSpPr>
          <p:spPr bwMode="auto">
            <a:xfrm flipV="1">
              <a:off x="3504" y="2976"/>
              <a:ext cx="1584" cy="67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4" name="Line 25"/>
            <p:cNvSpPr>
              <a:spLocks noChangeShapeType="1"/>
            </p:cNvSpPr>
            <p:nvPr/>
          </p:nvSpPr>
          <p:spPr bwMode="auto">
            <a:xfrm>
              <a:off x="4608" y="2976"/>
              <a:ext cx="0" cy="192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648" name="Text Box 26"/>
          <p:cNvSpPr txBox="1">
            <a:spLocks noChangeArrowheads="1"/>
          </p:cNvSpPr>
          <p:nvPr/>
        </p:nvSpPr>
        <p:spPr bwMode="auto">
          <a:xfrm>
            <a:off x="447675" y="18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pSp>
        <p:nvGrpSpPr>
          <p:cNvPr id="69649" name="Group 27"/>
          <p:cNvGrpSpPr>
            <a:grpSpLocks/>
          </p:cNvGrpSpPr>
          <p:nvPr/>
        </p:nvGrpSpPr>
        <p:grpSpPr bwMode="auto">
          <a:xfrm>
            <a:off x="6588125" y="38100"/>
            <a:ext cx="2492375" cy="366713"/>
            <a:chOff x="3950" y="49"/>
            <a:chExt cx="1570" cy="231"/>
          </a:xfrm>
        </p:grpSpPr>
        <p:sp>
          <p:nvSpPr>
            <p:cNvPr id="69651" name="Rectangle 28"/>
            <p:cNvSpPr>
              <a:spLocks noChangeArrowheads="1"/>
            </p:cNvSpPr>
            <p:nvPr/>
          </p:nvSpPr>
          <p:spPr bwMode="auto">
            <a:xfrm>
              <a:off x="3950" y="49"/>
              <a:ext cx="15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2.5.2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快速弦截法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(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续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)</a:t>
              </a:r>
            </a:p>
          </p:txBody>
        </p:sp>
        <p:sp>
          <p:nvSpPr>
            <p:cNvPr id="69652" name="Line 29"/>
            <p:cNvSpPr>
              <a:spLocks noChangeShapeType="1"/>
            </p:cNvSpPr>
            <p:nvPr/>
          </p:nvSpPr>
          <p:spPr bwMode="auto">
            <a:xfrm>
              <a:off x="3969" y="255"/>
              <a:ext cx="1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50" name="AutoShape 3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5D1014-198A-4CD5-9FB8-B21DCFB1B27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105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23907" name="Text Box 2"/>
          <p:cNvSpPr txBox="1">
            <a:spLocks noChangeArrowheads="1"/>
          </p:cNvSpPr>
          <p:nvPr/>
        </p:nvSpPr>
        <p:spPr bwMode="auto">
          <a:xfrm>
            <a:off x="1008063" y="928688"/>
            <a:ext cx="7164387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ea typeface="楷体_GB2312" pitchFamily="49" charset="-122"/>
              </a:rPr>
              <a:t>弦截法和快速弦截法计算一开始，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ea typeface="楷体_GB2312" pitchFamily="49" charset="-122"/>
              </a:rPr>
              <a:t>都需要给出</a:t>
            </a:r>
            <a:r>
              <a:rPr kumimoji="1" lang="en-US" altLang="zh-CN">
                <a:ea typeface="楷体_GB2312" pitchFamily="49" charset="-122"/>
              </a:rPr>
              <a:t>2</a:t>
            </a:r>
            <a:r>
              <a:rPr kumimoji="1" lang="zh-CN" altLang="en-US">
                <a:ea typeface="楷体_GB2312" pitchFamily="49" charset="-122"/>
              </a:rPr>
              <a:t>个初值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和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1</a:t>
            </a:r>
            <a:r>
              <a:rPr kumimoji="1" lang="zh-CN" altLang="en-US">
                <a:ea typeface="楷体_GB2312" pitchFamily="49" charset="-122"/>
              </a:rPr>
              <a:t>，才能求出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2</a:t>
            </a:r>
            <a:r>
              <a:rPr kumimoji="1" lang="zh-CN" altLang="en-US"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>
                <a:ea typeface="楷体_GB2312" pitchFamily="49" charset="-122"/>
              </a:rPr>
              <a:t>但到后面计算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25000">
                <a:ea typeface="楷体_GB2312" pitchFamily="49" charset="-122"/>
              </a:rPr>
              <a:t>k+</a:t>
            </a:r>
            <a:r>
              <a:rPr kumimoji="1" lang="en-US" altLang="zh-CN" baseline="-25000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</a:rPr>
              <a:t> (</a:t>
            </a:r>
            <a:r>
              <a:rPr kumimoji="1" lang="en-US" altLang="zh-CN" i="1">
                <a:ea typeface="楷体_GB2312" pitchFamily="49" charset="-122"/>
              </a:rPr>
              <a:t>k</a:t>
            </a:r>
            <a:r>
              <a:rPr kumimoji="1" lang="en-US" altLang="zh-CN">
                <a:ea typeface="楷体_GB2312" pitchFamily="49" charset="-122"/>
              </a:rPr>
              <a:t>&gt;1)</a:t>
            </a:r>
            <a:r>
              <a:rPr kumimoji="1" lang="zh-CN" altLang="en-US">
                <a:ea typeface="楷体_GB2312" pitchFamily="49" charset="-122"/>
              </a:rPr>
              <a:t>时，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>
                <a:ea typeface="楷体_GB2312" pitchFamily="49" charset="-122"/>
                <a:hlinkClick r:id="rId2" action="ppaction://hlinksldjump"/>
              </a:rPr>
              <a:t>弦截法</a:t>
            </a:r>
            <a:r>
              <a:rPr kumimoji="1" lang="zh-CN" altLang="en-US">
                <a:ea typeface="楷体_GB2312" pitchFamily="49" charset="-122"/>
              </a:rPr>
              <a:t>只需要前面的信息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25000">
                <a:ea typeface="楷体_GB2312" pitchFamily="49" charset="-122"/>
              </a:rPr>
              <a:t>k</a:t>
            </a:r>
            <a:r>
              <a:rPr kumimoji="1" lang="zh-CN" altLang="en-US">
                <a:ea typeface="楷体_GB2312" pitchFamily="49" charset="-122"/>
              </a:rPr>
              <a:t>及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0</a:t>
            </a:r>
            <a:r>
              <a:rPr kumimoji="1" lang="zh-CN" altLang="en-US"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>
                <a:ea typeface="楷体_GB2312" pitchFamily="49" charset="-122"/>
              </a:rPr>
              <a:t>而</a:t>
            </a:r>
            <a:r>
              <a:rPr kumimoji="1" lang="zh-CN" altLang="en-US">
                <a:ea typeface="楷体_GB2312" pitchFamily="49" charset="-122"/>
                <a:hlinkClick r:id="rId3" action="ppaction://hlinksldjump"/>
              </a:rPr>
              <a:t>快速弦截法</a:t>
            </a:r>
            <a:r>
              <a:rPr kumimoji="1" lang="zh-CN" altLang="en-US">
                <a:ea typeface="楷体_GB2312" pitchFamily="49" charset="-122"/>
              </a:rPr>
              <a:t>却需要用到前面两步信息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25000">
                <a:ea typeface="楷体_GB2312" pitchFamily="49" charset="-122"/>
              </a:rPr>
              <a:t>k</a:t>
            </a:r>
            <a:r>
              <a:rPr kumimoji="1" lang="zh-CN" altLang="en-US">
                <a:ea typeface="楷体_GB2312" pitchFamily="49" charset="-122"/>
              </a:rPr>
              <a:t>及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25000">
                <a:ea typeface="楷体_GB2312" pitchFamily="49" charset="-122"/>
              </a:rPr>
              <a:t>k</a:t>
            </a:r>
            <a:r>
              <a:rPr kumimoji="1" lang="en-US" altLang="zh-CN" baseline="-25000">
                <a:ea typeface="楷体_GB2312" pitchFamily="49" charset="-122"/>
              </a:rPr>
              <a:t>-1</a:t>
            </a:r>
            <a:r>
              <a:rPr kumimoji="1" lang="zh-CN" altLang="en-US"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>
                <a:ea typeface="楷体_GB2312" pitchFamily="49" charset="-122"/>
              </a:rPr>
              <a:t>快速弦截法             两步法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>
                <a:ea typeface="楷体_GB2312" pitchFamily="49" charset="-122"/>
              </a:rPr>
              <a:t>前面介绍的迭代法、弦截法            单步法</a:t>
            </a:r>
          </a:p>
        </p:txBody>
      </p:sp>
      <p:sp>
        <p:nvSpPr>
          <p:cNvPr id="315395" name="AutoShape 3"/>
          <p:cNvSpPr>
            <a:spLocks noChangeArrowheads="1"/>
          </p:cNvSpPr>
          <p:nvPr/>
        </p:nvSpPr>
        <p:spPr bwMode="auto">
          <a:xfrm>
            <a:off x="2698750" y="3376613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5396" name="AutoShape 4"/>
          <p:cNvSpPr>
            <a:spLocks noChangeArrowheads="1"/>
          </p:cNvSpPr>
          <p:nvPr/>
        </p:nvSpPr>
        <p:spPr bwMode="auto">
          <a:xfrm>
            <a:off x="4859338" y="3881438"/>
            <a:ext cx="792162" cy="215900"/>
          </a:xfrm>
          <a:prstGeom prst="rightArrow">
            <a:avLst>
              <a:gd name="adj1" fmla="val 50000"/>
              <a:gd name="adj2" fmla="val 91728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23910" name="Group 5"/>
          <p:cNvGrpSpPr>
            <a:grpSpLocks/>
          </p:cNvGrpSpPr>
          <p:nvPr/>
        </p:nvGrpSpPr>
        <p:grpSpPr bwMode="auto">
          <a:xfrm>
            <a:off x="6588125" y="38100"/>
            <a:ext cx="2492375" cy="366713"/>
            <a:chOff x="3950" y="49"/>
            <a:chExt cx="1570" cy="231"/>
          </a:xfrm>
        </p:grpSpPr>
        <p:sp>
          <p:nvSpPr>
            <p:cNvPr id="123911" name="Rectangle 6"/>
            <p:cNvSpPr>
              <a:spLocks noChangeArrowheads="1"/>
            </p:cNvSpPr>
            <p:nvPr/>
          </p:nvSpPr>
          <p:spPr bwMode="auto">
            <a:xfrm>
              <a:off x="3950" y="49"/>
              <a:ext cx="15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2.5.2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快速弦截法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(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续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)</a:t>
              </a:r>
            </a:p>
          </p:txBody>
        </p:sp>
        <p:sp>
          <p:nvSpPr>
            <p:cNvPr id="123912" name="Line 7"/>
            <p:cNvSpPr>
              <a:spLocks noChangeShapeType="1"/>
            </p:cNvSpPr>
            <p:nvPr/>
          </p:nvSpPr>
          <p:spPr bwMode="auto">
            <a:xfrm>
              <a:off x="3969" y="255"/>
              <a:ext cx="1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13077C-C2B7-4908-99DE-53BBF1EC3F42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106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0663" name="Text Box 2"/>
          <p:cNvSpPr txBox="1">
            <a:spLocks noChangeArrowheads="1"/>
          </p:cNvSpPr>
          <p:nvPr/>
        </p:nvSpPr>
        <p:spPr bwMode="auto">
          <a:xfrm>
            <a:off x="714375" y="857250"/>
            <a:ext cx="424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2.5.3 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快速弦截法的计算步骤</a:t>
            </a:r>
            <a:endParaRPr kumimoji="1"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664" name="Text Box 3"/>
          <p:cNvSpPr txBox="1">
            <a:spLocks noChangeArrowheads="1"/>
          </p:cNvSpPr>
          <p:nvPr/>
        </p:nvSpPr>
        <p:spPr bwMode="auto">
          <a:xfrm>
            <a:off x="642938" y="1571625"/>
            <a:ext cx="7620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步一：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准备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选定初始近似值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0</a:t>
            </a:r>
            <a:r>
              <a:rPr kumimoji="1" lang="zh-CN" altLang="en-US"/>
              <a:t>，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1</a:t>
            </a:r>
            <a:r>
              <a:rPr kumimoji="1" lang="zh-CN" altLang="en-US"/>
              <a:t>，</a:t>
            </a:r>
            <a:r>
              <a:rPr kumimoji="1" lang="zh-CN" altLang="en-US">
                <a:ea typeface="楷体_GB2312" pitchFamily="49" charset="-122"/>
              </a:rPr>
              <a:t>并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计算相应的函数值</a:t>
            </a:r>
            <a:r>
              <a:rPr kumimoji="1" lang="en-US" altLang="zh-CN" b="0" i="1">
                <a:ea typeface="楷体_GB2312" pitchFamily="49" charset="-122"/>
              </a:rPr>
              <a:t>f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25000">
                <a:ea typeface="楷体_GB2312" pitchFamily="49" charset="-122"/>
              </a:rPr>
              <a:t>0</a:t>
            </a:r>
            <a:r>
              <a:rPr kumimoji="1" lang="en-US" altLang="zh-CN" b="0">
                <a:ea typeface="楷体_GB2312" pitchFamily="49" charset="-122"/>
              </a:rPr>
              <a:t>)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b="0" i="1">
                <a:ea typeface="楷体_GB2312" pitchFamily="49" charset="-122"/>
              </a:rPr>
              <a:t>f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25000">
                <a:ea typeface="楷体_GB2312" pitchFamily="49" charset="-122"/>
              </a:rPr>
              <a:t>1</a:t>
            </a:r>
            <a:r>
              <a:rPr kumimoji="1" lang="en-US" altLang="zh-CN" b="0">
                <a:ea typeface="楷体_GB2312" pitchFamily="49" charset="-122"/>
              </a:rPr>
              <a:t>)</a:t>
            </a:r>
            <a:r>
              <a:rPr kumimoji="1" lang="zh-CN" altLang="en-US" b="0">
                <a:ea typeface="楷体_GB2312" pitchFamily="49" charset="-122"/>
              </a:rPr>
              <a:t>。</a:t>
            </a:r>
          </a:p>
        </p:txBody>
      </p:sp>
      <p:sp>
        <p:nvSpPr>
          <p:cNvPr id="70665" name="Text Box 4"/>
          <p:cNvSpPr txBox="1">
            <a:spLocks noChangeArrowheads="1"/>
          </p:cNvSpPr>
          <p:nvPr/>
        </p:nvSpPr>
        <p:spPr bwMode="auto">
          <a:xfrm>
            <a:off x="642938" y="2867025"/>
            <a:ext cx="769461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步二：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迭代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计算</a:t>
            </a:r>
          </a:p>
        </p:txBody>
      </p:sp>
      <p:grpSp>
        <p:nvGrpSpPr>
          <p:cNvPr id="70666" name="Group 5"/>
          <p:cNvGrpSpPr>
            <a:grpSpLocks/>
          </p:cNvGrpSpPr>
          <p:nvPr/>
        </p:nvGrpSpPr>
        <p:grpSpPr bwMode="auto">
          <a:xfrm>
            <a:off x="571500" y="4595813"/>
            <a:ext cx="7923213" cy="830262"/>
            <a:chOff x="340" y="2659"/>
            <a:chExt cx="4991" cy="523"/>
          </a:xfrm>
        </p:grpSpPr>
        <p:sp>
          <p:nvSpPr>
            <p:cNvPr id="70668" name="Text Box 6"/>
            <p:cNvSpPr txBox="1">
              <a:spLocks noChangeArrowheads="1"/>
            </p:cNvSpPr>
            <p:nvPr/>
          </p:nvSpPr>
          <p:spPr bwMode="auto">
            <a:xfrm>
              <a:off x="340" y="2659"/>
              <a:ext cx="499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步三：</a:t>
              </a:r>
              <a:r>
                <a:rPr lang="zh-CN" altLang="en-US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控制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   如果          （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ε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为事先给定的精度要求），则转步四；否则转步二</a:t>
              </a:r>
            </a:p>
          </p:txBody>
        </p:sp>
        <p:graphicFrame>
          <p:nvGraphicFramePr>
            <p:cNvPr id="70661" name="Object 7"/>
            <p:cNvGraphicFramePr>
              <a:graphicFrameLocks noChangeAspect="1"/>
            </p:cNvGraphicFramePr>
            <p:nvPr/>
          </p:nvGraphicFramePr>
          <p:xfrm>
            <a:off x="2064" y="2659"/>
            <a:ext cx="84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09" name="Equation" r:id="rId3" imgW="711000" imgH="253800" progId="">
                    <p:embed/>
                  </p:oleObj>
                </mc:Choice>
                <mc:Fallback>
                  <p:oleObj name="Equation" r:id="rId3" imgW="711000" imgH="25380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659"/>
                          <a:ext cx="84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0658" name="Rectangle 8"/>
          <p:cNvGraphicFramePr>
            <a:graphicFrameLocks/>
          </p:cNvGraphicFramePr>
          <p:nvPr/>
        </p:nvGraphicFramePr>
        <p:xfrm>
          <a:off x="1557338" y="4167188"/>
          <a:ext cx="5715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0" name="Equation" r:id="rId5" imgW="0" imgH="0" progId="Equation.3">
                  <p:embed/>
                </p:oleObj>
              </mc:Choice>
              <mc:Fallback>
                <p:oleObj name="Equation" r:id="rId5" imgW="0" imgH="0" progId="Equation.3">
                  <p:embed/>
                  <p:pic>
                    <p:nvPicPr>
                      <p:cNvPr id="0" name="Rectangle 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4167188"/>
                        <a:ext cx="57150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7" name="Text Box 9"/>
          <p:cNvSpPr txBox="1">
            <a:spLocks noChangeArrowheads="1"/>
          </p:cNvSpPr>
          <p:nvPr/>
        </p:nvSpPr>
        <p:spPr bwMode="auto">
          <a:xfrm>
            <a:off x="642938" y="556895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步四：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结束</a:t>
            </a: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输出满足精度要求的根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1</a:t>
            </a:r>
            <a:r>
              <a:rPr kumimoji="1" lang="zh-CN" altLang="en-US"/>
              <a:t>。</a:t>
            </a:r>
          </a:p>
        </p:txBody>
      </p:sp>
      <p:graphicFrame>
        <p:nvGraphicFramePr>
          <p:cNvPr id="70659" name="Object 10"/>
          <p:cNvGraphicFramePr>
            <a:graphicFrameLocks noChangeAspect="1"/>
          </p:cNvGraphicFramePr>
          <p:nvPr/>
        </p:nvGraphicFramePr>
        <p:xfrm>
          <a:off x="3308350" y="2867025"/>
          <a:ext cx="404177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1" name="Equation" r:id="rId6" imgW="2031840" imgH="431640" progId="">
                  <p:embed/>
                </p:oleObj>
              </mc:Choice>
              <mc:Fallback>
                <p:oleObj name="Equation" r:id="rId6" imgW="2031840" imgH="43164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2867025"/>
                        <a:ext cx="4041775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11"/>
          <p:cNvGraphicFramePr>
            <a:graphicFrameLocks noChangeAspect="1"/>
          </p:cNvGraphicFramePr>
          <p:nvPr/>
        </p:nvGraphicFramePr>
        <p:xfrm>
          <a:off x="3308350" y="3732213"/>
          <a:ext cx="280828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2" name="Equation" r:id="rId8" imgW="1015920" imgH="228600" progId="">
                  <p:embed/>
                </p:oleObj>
              </mc:Choice>
              <mc:Fallback>
                <p:oleObj name="Equation" r:id="rId8" imgW="1015920" imgH="2286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3732213"/>
                        <a:ext cx="2808288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F894C4-3021-4B98-AE2D-D6140AA0991E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107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1687" name="Rectangle 2"/>
          <p:cNvSpPr>
            <a:spLocks noChangeArrowheads="1"/>
          </p:cNvSpPr>
          <p:nvPr/>
        </p:nvSpPr>
        <p:spPr bwMode="auto">
          <a:xfrm>
            <a:off x="609600" y="6096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例：用快速弦截法解方程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30000">
                <a:ea typeface="楷体_GB2312" pitchFamily="49" charset="-122"/>
              </a:rPr>
              <a:t>3</a:t>
            </a:r>
            <a:r>
              <a:rPr kumimoji="1" lang="en-US" altLang="zh-CN">
                <a:ea typeface="楷体_GB2312" pitchFamily="49" charset="-122"/>
              </a:rPr>
              <a:t>-2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-5=0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，取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</a:rPr>
              <a:t>=3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</a:rPr>
              <a:t>=2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/>
          </a:p>
        </p:txBody>
      </p:sp>
      <p:sp>
        <p:nvSpPr>
          <p:cNvPr id="71688" name="Rectangle 3"/>
          <p:cNvSpPr>
            <a:spLocks noChangeArrowheads="1"/>
          </p:cNvSpPr>
          <p:nvPr/>
        </p:nvSpPr>
        <p:spPr bwMode="auto">
          <a:xfrm>
            <a:off x="685800" y="1371600"/>
            <a:ext cx="744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25000">
                <a:ea typeface="楷体_GB2312" pitchFamily="49" charset="-122"/>
              </a:rPr>
              <a:t>0</a:t>
            </a:r>
            <a:r>
              <a:rPr kumimoji="1" lang="en-US" altLang="zh-CN" b="0">
                <a:ea typeface="楷体_GB2312" pitchFamily="49" charset="-122"/>
              </a:rPr>
              <a:t>=3</a:t>
            </a:r>
          </a:p>
        </p:txBody>
      </p:sp>
      <p:graphicFrame>
        <p:nvGraphicFramePr>
          <p:cNvPr id="71682" name="Object 4"/>
          <p:cNvGraphicFramePr>
            <a:graphicFrameLocks noChangeAspect="1"/>
          </p:cNvGraphicFramePr>
          <p:nvPr/>
        </p:nvGraphicFramePr>
        <p:xfrm>
          <a:off x="2667000" y="1371600"/>
          <a:ext cx="2438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1" name="Equation" r:id="rId3" imgW="1549080" imgH="241200" progId="">
                  <p:embed/>
                </p:oleObj>
              </mc:Choice>
              <mc:Fallback>
                <p:oleObj name="Equation" r:id="rId3" imgW="1549080" imgH="241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71600"/>
                        <a:ext cx="24384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Rectangle 5"/>
          <p:cNvSpPr>
            <a:spLocks noChangeArrowheads="1"/>
          </p:cNvSpPr>
          <p:nvPr/>
        </p:nvSpPr>
        <p:spPr bwMode="auto">
          <a:xfrm>
            <a:off x="685800" y="2133600"/>
            <a:ext cx="744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25000">
                <a:ea typeface="楷体_GB2312" pitchFamily="49" charset="-122"/>
              </a:rPr>
              <a:t>1</a:t>
            </a:r>
            <a:r>
              <a:rPr kumimoji="1" lang="en-US" altLang="zh-CN" b="0">
                <a:ea typeface="楷体_GB2312" pitchFamily="49" charset="-122"/>
              </a:rPr>
              <a:t>=2</a:t>
            </a:r>
          </a:p>
        </p:txBody>
      </p:sp>
      <p:graphicFrame>
        <p:nvGraphicFramePr>
          <p:cNvPr id="71683" name="Object 6"/>
          <p:cNvGraphicFramePr>
            <a:graphicFrameLocks noChangeAspect="1"/>
          </p:cNvGraphicFramePr>
          <p:nvPr/>
        </p:nvGraphicFramePr>
        <p:xfrm>
          <a:off x="2657475" y="2057400"/>
          <a:ext cx="2457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2" name="Equation" r:id="rId5" imgW="1562040" imgH="241200" progId="">
                  <p:embed/>
                </p:oleObj>
              </mc:Choice>
              <mc:Fallback>
                <p:oleObj name="Equation" r:id="rId5" imgW="1562040" imgH="241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2057400"/>
                        <a:ext cx="24574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7"/>
          <p:cNvGraphicFramePr>
            <a:graphicFrameLocks noChangeAspect="1"/>
          </p:cNvGraphicFramePr>
          <p:nvPr/>
        </p:nvGraphicFramePr>
        <p:xfrm>
          <a:off x="762000" y="2743200"/>
          <a:ext cx="67818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3" name="Equation" r:id="rId7" imgW="3416040" imgH="431640" progId="">
                  <p:embed/>
                </p:oleObj>
              </mc:Choice>
              <mc:Fallback>
                <p:oleObj name="Equation" r:id="rId7" imgW="3416040" imgH="4316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6781800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Rectangle 8"/>
          <p:cNvSpPr>
            <a:spLocks noChangeArrowheads="1"/>
          </p:cNvSpPr>
          <p:nvPr/>
        </p:nvSpPr>
        <p:spPr bwMode="auto">
          <a:xfrm>
            <a:off x="533400" y="39624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0" i="1"/>
              <a:t>f</a:t>
            </a:r>
            <a:r>
              <a:rPr lang="en-US" altLang="zh-CN" sz="2800" b="0"/>
              <a:t>(</a:t>
            </a:r>
            <a:r>
              <a:rPr lang="en-US" altLang="zh-CN" sz="2800" b="0" i="1"/>
              <a:t>x</a:t>
            </a:r>
            <a:r>
              <a:rPr lang="en-US" altLang="zh-CN" sz="2800" b="0" baseline="-25000"/>
              <a:t>2</a:t>
            </a:r>
            <a:r>
              <a:rPr lang="en-US" altLang="zh-CN" sz="2800" b="0"/>
              <a:t>)= -0.390799919</a:t>
            </a:r>
          </a:p>
        </p:txBody>
      </p:sp>
      <p:graphicFrame>
        <p:nvGraphicFramePr>
          <p:cNvPr id="71685" name="Object 9"/>
          <p:cNvGraphicFramePr>
            <a:graphicFrameLocks noChangeAspect="1"/>
          </p:cNvGraphicFramePr>
          <p:nvPr/>
        </p:nvGraphicFramePr>
        <p:xfrm>
          <a:off x="714375" y="4714875"/>
          <a:ext cx="750252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4" name="Equation" r:id="rId9" imgW="3771720" imgH="685800" progId="">
                  <p:embed/>
                </p:oleObj>
              </mc:Choice>
              <mc:Fallback>
                <p:oleObj name="Equation" r:id="rId9" imgW="3771720" imgH="6858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714875"/>
                        <a:ext cx="7502525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065E5B-E3CF-4779-97F0-287AE132AE2D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108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>
            <a:spLocks noChangeArrowheads="1"/>
          </p:cNvSpPr>
          <p:nvPr/>
        </p:nvSpPr>
        <p:spPr bwMode="auto">
          <a:xfrm>
            <a:off x="609600" y="3290888"/>
            <a:ext cx="2617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0" i="1"/>
              <a:t>x</a:t>
            </a:r>
            <a:r>
              <a:rPr lang="en-US" altLang="zh-CN" sz="2800" b="0" baseline="-25000"/>
              <a:t>4</a:t>
            </a:r>
            <a:r>
              <a:rPr lang="en-US" altLang="zh-CN" sz="2800" b="0"/>
              <a:t>= 2.094510554</a:t>
            </a:r>
          </a:p>
        </p:txBody>
      </p:sp>
      <p:sp>
        <p:nvSpPr>
          <p:cNvPr id="72709" name="Rectangle 3"/>
          <p:cNvSpPr>
            <a:spLocks noChangeArrowheads="1"/>
          </p:cNvSpPr>
          <p:nvPr/>
        </p:nvSpPr>
        <p:spPr bwMode="auto">
          <a:xfrm>
            <a:off x="3886200" y="41290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0" i="1"/>
              <a:t>f </a:t>
            </a:r>
            <a:r>
              <a:rPr lang="en-US" altLang="zh-CN" sz="2800" b="0"/>
              <a:t>(</a:t>
            </a:r>
            <a:r>
              <a:rPr lang="en-US" altLang="zh-CN" sz="2800" b="0" i="1"/>
              <a:t>x</a:t>
            </a:r>
            <a:r>
              <a:rPr lang="en-US" altLang="zh-CN" sz="2800" b="0" baseline="-25000"/>
              <a:t>5</a:t>
            </a:r>
            <a:r>
              <a:rPr lang="en-US" altLang="zh-CN" sz="2800" b="0"/>
              <a:t>)= -5.157851950e-007</a:t>
            </a:r>
          </a:p>
        </p:txBody>
      </p:sp>
      <p:sp>
        <p:nvSpPr>
          <p:cNvPr id="72710" name="Rectangle 4"/>
          <p:cNvSpPr>
            <a:spLocks noChangeArrowheads="1"/>
          </p:cNvSpPr>
          <p:nvPr/>
        </p:nvSpPr>
        <p:spPr bwMode="auto">
          <a:xfrm>
            <a:off x="609600" y="4129088"/>
            <a:ext cx="2617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0" i="1"/>
              <a:t>x</a:t>
            </a:r>
            <a:r>
              <a:rPr lang="en-US" altLang="zh-CN" sz="2800" b="0" baseline="-25000"/>
              <a:t>5</a:t>
            </a:r>
            <a:r>
              <a:rPr lang="en-US" altLang="zh-CN" sz="2800" b="0"/>
              <a:t>= 2.094551435</a:t>
            </a:r>
          </a:p>
        </p:txBody>
      </p:sp>
      <p:sp>
        <p:nvSpPr>
          <p:cNvPr id="72711" name="Rectangle 5"/>
          <p:cNvSpPr>
            <a:spLocks noChangeArrowheads="1"/>
          </p:cNvSpPr>
          <p:nvPr/>
        </p:nvSpPr>
        <p:spPr bwMode="auto">
          <a:xfrm>
            <a:off x="4114800" y="3367088"/>
            <a:ext cx="426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0" i="1"/>
              <a:t>f </a:t>
            </a:r>
            <a:r>
              <a:rPr lang="en-US" altLang="zh-CN" sz="2800" b="0"/>
              <a:t>(</a:t>
            </a:r>
            <a:r>
              <a:rPr lang="en-US" altLang="zh-CN" sz="2800" b="0" i="1"/>
              <a:t>x</a:t>
            </a:r>
            <a:r>
              <a:rPr lang="en-US" altLang="zh-CN" sz="2800" b="0" baseline="-25000"/>
              <a:t>4</a:t>
            </a:r>
            <a:r>
              <a:rPr lang="en-US" altLang="zh-CN" sz="2800" b="0"/>
              <a:t>)= -4.568046392e-004</a:t>
            </a:r>
          </a:p>
        </p:txBody>
      </p:sp>
      <p:sp>
        <p:nvSpPr>
          <p:cNvPr id="72712" name="Rectangle 6"/>
          <p:cNvSpPr>
            <a:spLocks noChangeArrowheads="1"/>
          </p:cNvSpPr>
          <p:nvPr/>
        </p:nvSpPr>
        <p:spPr bwMode="auto">
          <a:xfrm>
            <a:off x="685800" y="4967288"/>
            <a:ext cx="2351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0" i="1"/>
              <a:t>x</a:t>
            </a:r>
            <a:r>
              <a:rPr lang="en-US" altLang="zh-CN" sz="2800" b="0" baseline="-25000"/>
              <a:t>6</a:t>
            </a:r>
            <a:r>
              <a:rPr lang="en-US" altLang="zh-CN" sz="2800" b="0"/>
              <a:t>= </a:t>
            </a:r>
            <a:r>
              <a:rPr lang="en-US" altLang="zh-CN" b="0"/>
              <a:t>2.094551482</a:t>
            </a:r>
          </a:p>
        </p:txBody>
      </p:sp>
      <p:sp>
        <p:nvSpPr>
          <p:cNvPr id="72713" name="Rectangle 7"/>
          <p:cNvSpPr>
            <a:spLocks noChangeArrowheads="1"/>
          </p:cNvSpPr>
          <p:nvPr/>
        </p:nvSpPr>
        <p:spPr bwMode="auto">
          <a:xfrm>
            <a:off x="3962400" y="48910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0" i="1"/>
              <a:t>f </a:t>
            </a:r>
            <a:r>
              <a:rPr lang="en-US" altLang="zh-CN" sz="2800" b="0"/>
              <a:t>(</a:t>
            </a:r>
            <a:r>
              <a:rPr lang="en-US" altLang="zh-CN" sz="2800" b="0" i="1"/>
              <a:t>x</a:t>
            </a:r>
            <a:r>
              <a:rPr lang="en-US" altLang="zh-CN" sz="2800" b="0" baseline="-25000"/>
              <a:t>6</a:t>
            </a:r>
            <a:r>
              <a:rPr lang="en-US" altLang="zh-CN" sz="2800" b="0"/>
              <a:t>)= 1.188471543e-011</a:t>
            </a:r>
          </a:p>
        </p:txBody>
      </p:sp>
      <p:sp>
        <p:nvSpPr>
          <p:cNvPr id="72714" name="Rectangle 8"/>
          <p:cNvSpPr>
            <a:spLocks noChangeArrowheads="1"/>
          </p:cNvSpPr>
          <p:nvPr/>
        </p:nvSpPr>
        <p:spPr bwMode="auto">
          <a:xfrm>
            <a:off x="581025" y="5805488"/>
            <a:ext cx="2868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0" i="1"/>
              <a:t>x</a:t>
            </a:r>
            <a:r>
              <a:rPr lang="en-US" altLang="zh-CN" sz="2800" b="0" i="1" baseline="-25000"/>
              <a:t>7</a:t>
            </a:r>
            <a:r>
              <a:rPr lang="en-US" altLang="zh-CN" sz="2800" b="0" i="1"/>
              <a:t>=x</a:t>
            </a:r>
            <a:r>
              <a:rPr lang="en-US" altLang="zh-CN" sz="2800" b="0" baseline="-25000"/>
              <a:t>6</a:t>
            </a:r>
            <a:r>
              <a:rPr lang="en-US" altLang="zh-CN" sz="2800" b="0"/>
              <a:t>= </a:t>
            </a:r>
            <a:r>
              <a:rPr lang="en-US" altLang="zh-CN" b="0"/>
              <a:t>2.094551482</a:t>
            </a:r>
          </a:p>
        </p:txBody>
      </p:sp>
      <p:graphicFrame>
        <p:nvGraphicFramePr>
          <p:cNvPr id="72706" name="Object 9"/>
          <p:cNvGraphicFramePr>
            <a:graphicFrameLocks noChangeAspect="1"/>
          </p:cNvGraphicFramePr>
          <p:nvPr/>
        </p:nvGraphicFramePr>
        <p:xfrm>
          <a:off x="1371600" y="838200"/>
          <a:ext cx="468947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Equation" r:id="rId3" imgW="2361960" imgH="431640" progId="">
                  <p:embed/>
                </p:oleObj>
              </mc:Choice>
              <mc:Fallback>
                <p:oleObj name="Equation" r:id="rId3" imgW="2361960" imgH="43164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838200"/>
                        <a:ext cx="4689475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Rectangle 10"/>
          <p:cNvSpPr>
            <a:spLocks noChangeArrowheads="1"/>
          </p:cNvSpPr>
          <p:nvPr/>
        </p:nvSpPr>
        <p:spPr bwMode="auto">
          <a:xfrm>
            <a:off x="1219200" y="19812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0" i="1"/>
              <a:t>f</a:t>
            </a:r>
            <a:r>
              <a:rPr lang="en-US" altLang="zh-CN" sz="2800" b="0"/>
              <a:t>(</a:t>
            </a:r>
            <a:r>
              <a:rPr lang="en-US" altLang="zh-CN" sz="2800" b="0" i="1"/>
              <a:t>x</a:t>
            </a:r>
            <a:r>
              <a:rPr lang="en-US" altLang="zh-CN" sz="2800" b="0" baseline="-25000"/>
              <a:t>3</a:t>
            </a:r>
            <a:r>
              <a:rPr lang="en-US" altLang="zh-CN" sz="2800" b="0"/>
              <a:t>)= 0.0224280615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CED0B1-6C11-45E6-A338-05A88896A2BB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109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3732" name="Rectangle 2"/>
          <p:cNvSpPr>
            <a:spLocks noChangeArrowheads="1"/>
          </p:cNvSpPr>
          <p:nvPr/>
        </p:nvSpPr>
        <p:spPr bwMode="auto">
          <a:xfrm>
            <a:off x="609600" y="609600"/>
            <a:ext cx="723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弦截法解方程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30000">
                <a:ea typeface="楷体_GB2312" pitchFamily="49" charset="-122"/>
              </a:rPr>
              <a:t>3</a:t>
            </a:r>
            <a:r>
              <a:rPr kumimoji="1" lang="en-US" altLang="zh-CN" b="0">
                <a:ea typeface="楷体_GB2312" pitchFamily="49" charset="-122"/>
              </a:rPr>
              <a:t>-2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-5=0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，取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25000">
                <a:ea typeface="楷体_GB2312" pitchFamily="49" charset="-122"/>
              </a:rPr>
              <a:t>0</a:t>
            </a:r>
            <a:r>
              <a:rPr kumimoji="1" lang="en-US" altLang="zh-CN" b="0">
                <a:ea typeface="楷体_GB2312" pitchFamily="49" charset="-122"/>
              </a:rPr>
              <a:t>=3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25000">
                <a:ea typeface="楷体_GB2312" pitchFamily="49" charset="-122"/>
              </a:rPr>
              <a:t>1</a:t>
            </a:r>
            <a:r>
              <a:rPr kumimoji="1" lang="en-US" altLang="zh-CN" b="0">
                <a:ea typeface="楷体_GB2312" pitchFamily="49" charset="-122"/>
              </a:rPr>
              <a:t>=2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b="0"/>
          </a:p>
        </p:txBody>
      </p:sp>
      <p:graphicFrame>
        <p:nvGraphicFramePr>
          <p:cNvPr id="73730" name="Object 3"/>
          <p:cNvGraphicFramePr>
            <a:graphicFrameLocks noChangeAspect="1"/>
          </p:cNvGraphicFramePr>
          <p:nvPr/>
        </p:nvGraphicFramePr>
        <p:xfrm>
          <a:off x="838200" y="1447800"/>
          <a:ext cx="429577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6" name="Equation" r:id="rId3" imgW="2158920" imgH="685800" progId="">
                  <p:embed/>
                </p:oleObj>
              </mc:Choice>
              <mc:Fallback>
                <p:oleObj name="Equation" r:id="rId3" imgW="2158920" imgH="6858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7800"/>
                        <a:ext cx="4295775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533400" y="3124200"/>
            <a:ext cx="325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0" i="1"/>
              <a:t>x</a:t>
            </a:r>
            <a:r>
              <a:rPr lang="en-US" altLang="zh-CN" sz="2800" b="0" baseline="-25000"/>
              <a:t>23</a:t>
            </a:r>
            <a:r>
              <a:rPr lang="en-US" altLang="zh-CN" sz="2800" b="0"/>
              <a:t>= </a:t>
            </a:r>
            <a:r>
              <a:rPr lang="en-US" altLang="zh-CN" b="0"/>
              <a:t>2.094551482</a:t>
            </a:r>
            <a:r>
              <a:rPr lang="zh-CN" altLang="en-US" b="0"/>
              <a:t>＝ </a:t>
            </a:r>
            <a:r>
              <a:rPr lang="en-US" altLang="zh-CN" sz="2800" b="0" i="1"/>
              <a:t>x</a:t>
            </a:r>
            <a:r>
              <a:rPr lang="en-US" altLang="zh-CN" sz="2800" b="0" baseline="-25000"/>
              <a:t>24</a:t>
            </a:r>
          </a:p>
        </p:txBody>
      </p:sp>
      <p:sp>
        <p:nvSpPr>
          <p:cNvPr id="73734" name="Rectangle 5"/>
          <p:cNvSpPr>
            <a:spLocks noChangeArrowheads="1"/>
          </p:cNvSpPr>
          <p:nvPr/>
        </p:nvSpPr>
        <p:spPr bwMode="auto">
          <a:xfrm>
            <a:off x="4800600" y="32004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0">
                <a:ea typeface="楷体_GB2312" pitchFamily="49" charset="-122"/>
              </a:rPr>
              <a:t>收敛较慢</a:t>
            </a:r>
            <a:endParaRPr lang="zh-CN" altLang="en-US" b="0" baseline="-25000">
              <a:ea typeface="楷体_GB2312" pitchFamily="49" charset="-122"/>
            </a:endParaRPr>
          </a:p>
        </p:txBody>
      </p:sp>
      <p:sp>
        <p:nvSpPr>
          <p:cNvPr id="73735" name="Text Box 6"/>
          <p:cNvSpPr txBox="1">
            <a:spLocks noChangeArrowheads="1"/>
          </p:cNvSpPr>
          <p:nvPr/>
        </p:nvSpPr>
        <p:spPr bwMode="auto">
          <a:xfrm>
            <a:off x="609600" y="4191000"/>
            <a:ext cx="8001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ea typeface="楷体_GB2312" pitchFamily="49" charset="-122"/>
              </a:rPr>
              <a:t>牛顿法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一步要计算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和 </a:t>
            </a:r>
            <a:r>
              <a:rPr kumimoji="1" lang="en-US" altLang="zh-CN" i="1">
                <a:ea typeface="楷体_GB2312" pitchFamily="49" charset="-122"/>
              </a:rPr>
              <a:t>f ’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</a:t>
            </a:r>
            <a:r>
              <a:rPr kumimoji="1" lang="en-US" altLang="zh-CN" i="1">
                <a:ea typeface="楷体_GB2312" pitchFamily="49" charset="-122"/>
              </a:rPr>
              <a:t> 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，相当于</a:t>
            </a:r>
            <a:r>
              <a:rPr kumimoji="1" lang="en-US" altLang="zh-CN">
                <a:ea typeface="楷体_GB2312" pitchFamily="49" charset="-122"/>
              </a:rPr>
              <a:t>2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个函数值，比较费时。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用弦截法，一步只计算</a:t>
            </a:r>
            <a:r>
              <a:rPr lang="en-US" altLang="zh-CN" b="0" i="1"/>
              <a:t>f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，少算一个函数值。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/>
          <p:cNvSpPr>
            <a:spLocks noGrp="1" noChangeArrowheads="1"/>
          </p:cNvSpPr>
          <p:nvPr>
            <p:ph idx="1"/>
          </p:nvPr>
        </p:nvSpPr>
        <p:spPr>
          <a:xfrm>
            <a:off x="500063" y="1500188"/>
            <a:ext cx="8142287" cy="3200400"/>
          </a:xfrm>
        </p:spPr>
        <p:txBody>
          <a:bodyPr/>
          <a:lstStyle/>
          <a:p>
            <a:pPr marL="258763" indent="-258763" algn="just" defTabSz="814388" eaLnBrk="1" hangingPunct="1"/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十四年后，法国数学家刘维尔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(J</a:t>
            </a:r>
            <a:r>
              <a:rPr lang="en-US" altLang="zh-CN" sz="2400" b="1" smtClean="0">
                <a:latin typeface="Times New Roman" panose="02020603050405020304" pitchFamily="18" charset="0"/>
                <a:ea typeface="楷体_GB2312" pitchFamily="49" charset="-122"/>
              </a:rPr>
              <a:t>·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Liouville)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整理并发表了伽罗华的遗作，人们才意识到这项近代数学发展史上的重要成果的宝贵。</a:t>
            </a:r>
          </a:p>
          <a:p>
            <a:pPr marL="258763" indent="-258763" algn="just" defTabSz="814388" eaLnBrk="1" hangingPunct="1"/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38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年后，即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1870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年，法国数学家若当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(C</a:t>
            </a:r>
            <a:r>
              <a:rPr lang="en-US" altLang="zh-CN" sz="2400" b="1" smtClean="0">
                <a:latin typeface="Times New Roman" panose="02020603050405020304" pitchFamily="18" charset="0"/>
                <a:ea typeface="楷体_GB2312" pitchFamily="49" charset="-122"/>
              </a:rPr>
              <a:t>·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Jordan)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在专著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论置换与代数方程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中阐发了伽罗华的思想，一门现代数学的分支</a:t>
            </a:r>
            <a:r>
              <a:rPr lang="en-US" altLang="zh-CN" sz="2400" b="1" smtClean="0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群论诞生了。</a:t>
            </a:r>
          </a:p>
          <a:p>
            <a:pPr marL="258763" indent="-258763" algn="just" defTabSz="814388" eaLnBrk="1" hangingPunct="1"/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在前几个世纪中，曾开发出一些求解代数方程的有效算法，它们构成了数值分析中的古典算法。</a:t>
            </a:r>
          </a:p>
        </p:txBody>
      </p:sp>
      <p:sp>
        <p:nvSpPr>
          <p:cNvPr id="9625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17452A-A651-4018-A528-69A76C9A011E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500063" y="4643438"/>
            <a:ext cx="80867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8763" indent="-258763" defTabSz="8143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8143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8143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8143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81438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1" lang="zh-CN" altLang="en-US">
                <a:ea typeface="楷体_GB2312" pitchFamily="49" charset="-122"/>
              </a:rPr>
              <a:t>鉴于五次以上的代数方程和一般超越方程都不能解析求出，因此本章只介绍方程的数值解法，它既可以用来求解代数方程，也可以用来解超越方程，但仅限于求方程的实根。</a:t>
            </a:r>
          </a:p>
        </p:txBody>
      </p:sp>
      <p:grpSp>
        <p:nvGrpSpPr>
          <p:cNvPr id="96261" name="Group 6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96262" name="Text Box 7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6263" name="Line 8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0A9757-29D0-4CBA-BA2F-A45F2523755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058" name="Rectangle 2"/>
          <p:cNvSpPr>
            <a:spLocks noChangeArrowheads="1"/>
          </p:cNvSpPr>
          <p:nvPr/>
        </p:nvSpPr>
        <p:spPr bwMode="auto">
          <a:xfrm>
            <a:off x="468313" y="620713"/>
            <a:ext cx="2133600" cy="4572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1" lang="zh-CN" altLang="en-US" b="0" dirty="0">
                <a:latin typeface="宋体" pitchFamily="2" charset="-122"/>
              </a:rPr>
              <a:t>两个基本定理</a:t>
            </a:r>
            <a:r>
              <a:rPr kumimoji="1" lang="zh-CN" altLang="en-US" sz="1100" b="0" dirty="0"/>
              <a:t> </a:t>
            </a:r>
            <a:endParaRPr kumimoji="1" lang="zh-CN" altLang="en-US" b="0" dirty="0"/>
          </a:p>
        </p:txBody>
      </p:sp>
      <p:grpSp>
        <p:nvGrpSpPr>
          <p:cNvPr id="2059" name="Group 18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2062" name="Text Box 19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2063" name="Line 20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60" name="Group 11"/>
          <p:cNvGrpSpPr>
            <a:grpSpLocks/>
          </p:cNvGrpSpPr>
          <p:nvPr/>
        </p:nvGrpSpPr>
        <p:grpSpPr bwMode="auto">
          <a:xfrm>
            <a:off x="381000" y="2060575"/>
            <a:ext cx="8229600" cy="2308225"/>
            <a:chOff x="240" y="912"/>
            <a:chExt cx="5184" cy="1454"/>
          </a:xfrm>
        </p:grpSpPr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240" y="912"/>
              <a:ext cx="5184" cy="145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indent="266700" algn="just">
                <a:defRPr/>
              </a:pPr>
              <a:r>
                <a:rPr kumimoji="1" lang="zh-CN" altLang="en-US" dirty="0"/>
                <a:t>定理</a:t>
              </a:r>
              <a:r>
                <a:rPr kumimoji="1" lang="en-US" altLang="zh-CN" dirty="0"/>
                <a:t>1 </a:t>
              </a:r>
              <a:r>
                <a:rPr kumimoji="1" lang="zh-CN" altLang="en-US" dirty="0"/>
                <a:t>（代数基本定理）</a:t>
              </a:r>
            </a:p>
            <a:p>
              <a:pPr indent="266700" algn="just" eaLnBrk="0" hangingPunct="0">
                <a:defRPr/>
              </a:pPr>
              <a:r>
                <a:rPr kumimoji="1" lang="zh-CN" altLang="en-US" dirty="0"/>
                <a:t>设           为具有复系数的</a:t>
              </a:r>
              <a:r>
                <a:rPr kumimoji="1" lang="en-US" altLang="zh-CN" i="1" dirty="0"/>
                <a:t>n</a:t>
              </a:r>
              <a:r>
                <a:rPr kumimoji="1" lang="zh-CN" altLang="en-US" dirty="0"/>
                <a:t>次代数方程，则              于复数域上恰有</a:t>
              </a:r>
              <a:r>
                <a:rPr kumimoji="1" lang="en-US" altLang="zh-CN" i="1" dirty="0"/>
                <a:t>n</a:t>
              </a:r>
              <a:r>
                <a:rPr kumimoji="1" lang="zh-CN" altLang="en-US" dirty="0"/>
                <a:t>个根（</a:t>
              </a:r>
              <a:r>
                <a:rPr kumimoji="1" lang="en-US" altLang="zh-CN" i="1" dirty="0"/>
                <a:t>r</a:t>
              </a:r>
              <a:r>
                <a:rPr kumimoji="1" lang="zh-CN" altLang="en-US" dirty="0"/>
                <a:t>重根计算</a:t>
              </a:r>
              <a:r>
                <a:rPr kumimoji="1" lang="en-US" altLang="zh-CN" i="1" dirty="0"/>
                <a:t>r</a:t>
              </a:r>
              <a:r>
                <a:rPr kumimoji="1" lang="zh-CN" altLang="en-US" dirty="0"/>
                <a:t>个）。如果            为实系数代数方程，则复数根成对出现，即当                      是                复根，则             亦是                  根。</a:t>
              </a:r>
            </a:p>
            <a:p>
              <a:pPr indent="266700" eaLnBrk="0" hangingPunct="0">
                <a:defRPr/>
              </a:pPr>
              <a:endParaRPr kumimoji="1" lang="en-US" altLang="zh-CN" b="0" dirty="0"/>
            </a:p>
          </p:txBody>
        </p:sp>
        <p:graphicFrame>
          <p:nvGraphicFramePr>
            <p:cNvPr id="2050" name="Object 9"/>
            <p:cNvGraphicFramePr>
              <a:graphicFrameLocks noChangeAspect="1"/>
            </p:cNvGraphicFramePr>
            <p:nvPr/>
          </p:nvGraphicFramePr>
          <p:xfrm>
            <a:off x="3844" y="1392"/>
            <a:ext cx="62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4" r:id="rId3" imgW="571252" imgH="203112" progId="Equation.3">
                    <p:embed/>
                  </p:oleObj>
                </mc:Choice>
                <mc:Fallback>
                  <p:oleObj r:id="rId3" imgW="571252" imgH="20311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" y="1392"/>
                          <a:ext cx="624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8"/>
            <p:cNvGraphicFramePr>
              <a:graphicFrameLocks noChangeAspect="1"/>
            </p:cNvGraphicFramePr>
            <p:nvPr/>
          </p:nvGraphicFramePr>
          <p:xfrm>
            <a:off x="2025" y="1905"/>
            <a:ext cx="912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5" r:id="rId5" imgW="571252" imgH="203112" progId="Equation.3">
                    <p:embed/>
                  </p:oleObj>
                </mc:Choice>
                <mc:Fallback>
                  <p:oleObj r:id="rId5" imgW="571252" imgH="20311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5" y="1905"/>
                          <a:ext cx="912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" name="Object 7"/>
            <p:cNvGraphicFramePr>
              <a:graphicFrameLocks noChangeAspect="1"/>
            </p:cNvGraphicFramePr>
            <p:nvPr/>
          </p:nvGraphicFramePr>
          <p:xfrm>
            <a:off x="4080" y="1152"/>
            <a:ext cx="67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6" r:id="rId6" imgW="571252" imgH="203112" progId="Equation.3">
                    <p:embed/>
                  </p:oleObj>
                </mc:Choice>
                <mc:Fallback>
                  <p:oleObj r:id="rId6" imgW="571252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152"/>
                          <a:ext cx="67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6"/>
            <p:cNvGraphicFramePr>
              <a:graphicFrameLocks noChangeAspect="1"/>
            </p:cNvGraphicFramePr>
            <p:nvPr/>
          </p:nvGraphicFramePr>
          <p:xfrm>
            <a:off x="3419" y="1635"/>
            <a:ext cx="91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7" r:id="rId7" imgW="952087" imgH="203112" progId="Equation.3">
                    <p:embed/>
                  </p:oleObj>
                </mc:Choice>
                <mc:Fallback>
                  <p:oleObj r:id="rId7" imgW="952087" imgH="20311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" y="1635"/>
                          <a:ext cx="912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5"/>
            <p:cNvGraphicFramePr>
              <a:graphicFrameLocks noChangeAspect="1"/>
            </p:cNvGraphicFramePr>
            <p:nvPr/>
          </p:nvGraphicFramePr>
          <p:xfrm>
            <a:off x="4320" y="1632"/>
            <a:ext cx="67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8" r:id="rId9" imgW="571252" imgH="203112" progId="Equation.3">
                    <p:embed/>
                  </p:oleObj>
                </mc:Choice>
                <mc:Fallback>
                  <p:oleObj r:id="rId9" imgW="571252" imgH="20311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632"/>
                          <a:ext cx="67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4"/>
            <p:cNvGraphicFramePr>
              <a:graphicFrameLocks noChangeAspect="1"/>
            </p:cNvGraphicFramePr>
            <p:nvPr/>
          </p:nvGraphicFramePr>
          <p:xfrm>
            <a:off x="1125" y="1860"/>
            <a:ext cx="52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9" r:id="rId10" imgW="469696" imgH="203112" progId="Equation.3">
                    <p:embed/>
                  </p:oleObj>
                </mc:Choice>
                <mc:Fallback>
                  <p:oleObj r:id="rId10" imgW="469696" imgH="20311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" y="1860"/>
                          <a:ext cx="528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3"/>
            <p:cNvGraphicFramePr>
              <a:graphicFrameLocks noChangeAspect="1"/>
            </p:cNvGraphicFramePr>
            <p:nvPr/>
          </p:nvGraphicFramePr>
          <p:xfrm>
            <a:off x="684" y="1176"/>
            <a:ext cx="5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" r:id="rId12" imgW="571252" imgH="203112" progId="Equation.3">
                    <p:embed/>
                  </p:oleObj>
                </mc:Choice>
                <mc:Fallback>
                  <p:oleObj r:id="rId12" imgW="571252" imgH="203112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" y="1176"/>
                          <a:ext cx="57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D0B5A6-A2C6-4792-B36C-4633FF482F35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97283" name="Group 22"/>
          <p:cNvGrpSpPr>
            <a:grpSpLocks/>
          </p:cNvGrpSpPr>
          <p:nvPr/>
        </p:nvGrpSpPr>
        <p:grpSpPr bwMode="auto">
          <a:xfrm>
            <a:off x="2438400" y="3048000"/>
            <a:ext cx="4191000" cy="2576513"/>
            <a:chOff x="1296" y="1152"/>
            <a:chExt cx="2640" cy="1623"/>
          </a:xfrm>
        </p:grpSpPr>
        <p:sp>
          <p:nvSpPr>
            <p:cNvPr id="97288" name="Line 11"/>
            <p:cNvSpPr>
              <a:spLocks noChangeShapeType="1"/>
            </p:cNvSpPr>
            <p:nvPr/>
          </p:nvSpPr>
          <p:spPr bwMode="auto">
            <a:xfrm flipV="1">
              <a:off x="3430" y="1717"/>
              <a:ext cx="11" cy="74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89" name="Text Box 12"/>
            <p:cNvSpPr txBox="1">
              <a:spLocks noChangeArrowheads="1"/>
            </p:cNvSpPr>
            <p:nvPr/>
          </p:nvSpPr>
          <p:spPr bwMode="auto">
            <a:xfrm>
              <a:off x="2506" y="1577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>
                  <a:solidFill>
                    <a:srgbClr val="FF0000"/>
                  </a:solidFill>
                </a:rPr>
                <a:t>f</a:t>
              </a:r>
              <a:r>
                <a:rPr kumimoji="1" lang="en-US" altLang="zh-CN" b="0">
                  <a:solidFill>
                    <a:srgbClr val="FF0000"/>
                  </a:solidFill>
                </a:rPr>
                <a:t>(</a:t>
              </a:r>
              <a:r>
                <a:rPr kumimoji="1" lang="en-US" altLang="zh-CN" b="0" i="1">
                  <a:solidFill>
                    <a:srgbClr val="FF0000"/>
                  </a:solidFill>
                </a:rPr>
                <a:t>x</a:t>
              </a:r>
              <a:r>
                <a:rPr kumimoji="1" lang="en-US" altLang="zh-CN" b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97290" name="Line 14"/>
            <p:cNvSpPr>
              <a:spLocks noChangeShapeType="1"/>
            </p:cNvSpPr>
            <p:nvPr/>
          </p:nvSpPr>
          <p:spPr bwMode="auto">
            <a:xfrm flipV="1">
              <a:off x="1872" y="2496"/>
              <a:ext cx="1" cy="27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1" name="Line 3"/>
            <p:cNvSpPr>
              <a:spLocks noChangeShapeType="1"/>
            </p:cNvSpPr>
            <p:nvPr/>
          </p:nvSpPr>
          <p:spPr bwMode="auto">
            <a:xfrm flipV="1">
              <a:off x="1584" y="1200"/>
              <a:ext cx="1" cy="1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2" name="Line 4"/>
            <p:cNvSpPr>
              <a:spLocks noChangeShapeType="1"/>
            </p:cNvSpPr>
            <p:nvPr/>
          </p:nvSpPr>
          <p:spPr bwMode="auto">
            <a:xfrm>
              <a:off x="1440" y="2511"/>
              <a:ext cx="24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3" name="Text Box 5"/>
            <p:cNvSpPr txBox="1">
              <a:spLocks noChangeArrowheads="1"/>
            </p:cNvSpPr>
            <p:nvPr/>
          </p:nvSpPr>
          <p:spPr bwMode="auto">
            <a:xfrm>
              <a:off x="3648" y="246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b="0" i="1"/>
                <a:t>x</a:t>
              </a:r>
              <a:endParaRPr kumimoji="1" lang="en-US" altLang="zh-CN" b="0" i="1"/>
            </a:p>
          </p:txBody>
        </p:sp>
        <p:sp>
          <p:nvSpPr>
            <p:cNvPr id="97294" name="Text Box 6"/>
            <p:cNvSpPr txBox="1">
              <a:spLocks noChangeArrowheads="1"/>
            </p:cNvSpPr>
            <p:nvPr/>
          </p:nvSpPr>
          <p:spPr bwMode="auto">
            <a:xfrm>
              <a:off x="1296" y="115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/>
                <a:t>y</a:t>
              </a:r>
            </a:p>
          </p:txBody>
        </p:sp>
        <p:sp>
          <p:nvSpPr>
            <p:cNvPr id="97295" name="Text Box 7"/>
            <p:cNvSpPr txBox="1">
              <a:spLocks noChangeArrowheads="1"/>
            </p:cNvSpPr>
            <p:nvPr/>
          </p:nvSpPr>
          <p:spPr bwMode="auto">
            <a:xfrm>
              <a:off x="1296" y="2271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o</a:t>
              </a:r>
            </a:p>
          </p:txBody>
        </p:sp>
        <p:sp>
          <p:nvSpPr>
            <p:cNvPr id="97296" name="Text Box 8"/>
            <p:cNvSpPr txBox="1">
              <a:spLocks noChangeArrowheads="1"/>
            </p:cNvSpPr>
            <p:nvPr/>
          </p:nvSpPr>
          <p:spPr bwMode="auto">
            <a:xfrm>
              <a:off x="3337" y="2485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97297" name="Text Box 10"/>
            <p:cNvSpPr txBox="1">
              <a:spLocks noChangeArrowheads="1"/>
            </p:cNvSpPr>
            <p:nvPr/>
          </p:nvSpPr>
          <p:spPr bwMode="auto">
            <a:xfrm>
              <a:off x="1973" y="245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/>
                <a:t>x</a:t>
              </a:r>
              <a:r>
                <a:rPr kumimoji="1" lang="en-US" altLang="zh-CN" b="0"/>
                <a:t>*</a:t>
              </a:r>
              <a:endParaRPr kumimoji="1" lang="en-US" altLang="zh-CN" b="0">
                <a:solidFill>
                  <a:srgbClr val="FF0000"/>
                </a:solidFill>
              </a:endParaRPr>
            </a:p>
          </p:txBody>
        </p:sp>
        <p:sp>
          <p:nvSpPr>
            <p:cNvPr id="97298" name="Freeform 13"/>
            <p:cNvSpPr>
              <a:spLocks/>
            </p:cNvSpPr>
            <p:nvPr/>
          </p:nvSpPr>
          <p:spPr bwMode="auto">
            <a:xfrm>
              <a:off x="1872" y="1728"/>
              <a:ext cx="1584" cy="1047"/>
            </a:xfrm>
            <a:custGeom>
              <a:avLst/>
              <a:gdLst>
                <a:gd name="T0" fmla="*/ 0 w 1584"/>
                <a:gd name="T1" fmla="*/ 585 h 1104"/>
                <a:gd name="T2" fmla="*/ 96 w 1584"/>
                <a:gd name="T3" fmla="*/ 458 h 1104"/>
                <a:gd name="T4" fmla="*/ 384 w 1584"/>
                <a:gd name="T5" fmla="*/ 279 h 1104"/>
                <a:gd name="T6" fmla="*/ 864 w 1584"/>
                <a:gd name="T7" fmla="*/ 126 h 1104"/>
                <a:gd name="T8" fmla="*/ 1344 w 1584"/>
                <a:gd name="T9" fmla="*/ 26 h 1104"/>
                <a:gd name="T10" fmla="*/ 1584 w 1584"/>
                <a:gd name="T11" fmla="*/ 0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84"/>
                <a:gd name="T19" fmla="*/ 0 h 1104"/>
                <a:gd name="T20" fmla="*/ 1584 w 1584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84" h="1104">
                  <a:moveTo>
                    <a:pt x="0" y="1104"/>
                  </a:moveTo>
                  <a:cubicBezTo>
                    <a:pt x="16" y="1032"/>
                    <a:pt x="32" y="960"/>
                    <a:pt x="96" y="864"/>
                  </a:cubicBezTo>
                  <a:cubicBezTo>
                    <a:pt x="160" y="768"/>
                    <a:pt x="256" y="632"/>
                    <a:pt x="384" y="528"/>
                  </a:cubicBezTo>
                  <a:cubicBezTo>
                    <a:pt x="512" y="424"/>
                    <a:pt x="704" y="320"/>
                    <a:pt x="864" y="240"/>
                  </a:cubicBezTo>
                  <a:cubicBezTo>
                    <a:pt x="1024" y="160"/>
                    <a:pt x="1224" y="88"/>
                    <a:pt x="1344" y="48"/>
                  </a:cubicBezTo>
                  <a:cubicBezTo>
                    <a:pt x="1464" y="8"/>
                    <a:pt x="1524" y="4"/>
                    <a:pt x="1584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299" name="Text Box 15"/>
            <p:cNvSpPr txBox="1">
              <a:spLocks noChangeArrowheads="1"/>
            </p:cNvSpPr>
            <p:nvPr/>
          </p:nvSpPr>
          <p:spPr bwMode="auto">
            <a:xfrm>
              <a:off x="1690" y="2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/>
                <a:t>a</a:t>
              </a:r>
              <a:endParaRPr kumimoji="1" lang="en-US" altLang="zh-CN" b="0" i="1">
                <a:solidFill>
                  <a:srgbClr val="FF0000"/>
                </a:solidFill>
              </a:endParaRPr>
            </a:p>
          </p:txBody>
        </p:sp>
      </p:grpSp>
      <p:sp>
        <p:nvSpPr>
          <p:cNvPr id="67607" name="AutoShape 23" descr="再生纸"/>
          <p:cNvSpPr>
            <a:spLocks noChangeArrowheads="1"/>
          </p:cNvSpPr>
          <p:nvPr/>
        </p:nvSpPr>
        <p:spPr bwMode="auto">
          <a:xfrm>
            <a:off x="1143000" y="914400"/>
            <a:ext cx="7086600" cy="13081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定理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 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设函数</a:t>
            </a:r>
            <a:r>
              <a:rPr kumimoji="1" lang="zh-CN" altLang="en-US" dirty="0">
                <a:ea typeface="楷体_GB2312" pitchFamily="49" charset="-122"/>
              </a:rPr>
              <a:t> </a:t>
            </a:r>
            <a:r>
              <a:rPr kumimoji="1" lang="en-US" altLang="zh-CN" i="1" dirty="0">
                <a:ea typeface="楷体_GB2312" pitchFamily="49" charset="-122"/>
              </a:rPr>
              <a:t>f </a:t>
            </a:r>
            <a:r>
              <a:rPr kumimoji="1" lang="en-US" altLang="zh-CN" dirty="0">
                <a:ea typeface="楷体_GB2312" pitchFamily="49" charset="-122"/>
              </a:rPr>
              <a:t>(</a:t>
            </a:r>
            <a:r>
              <a:rPr kumimoji="1" lang="en-US" altLang="zh-CN" i="1" dirty="0">
                <a:ea typeface="楷体_GB2312" pitchFamily="49" charset="-122"/>
              </a:rPr>
              <a:t>x</a:t>
            </a:r>
            <a:r>
              <a:rPr kumimoji="1" lang="en-US" altLang="zh-CN" dirty="0">
                <a:ea typeface="楷体_GB2312" pitchFamily="49" charset="-122"/>
              </a:rPr>
              <a:t>)</a:t>
            </a:r>
            <a:r>
              <a:rPr kumimoji="1" lang="zh-CN" altLang="en-US" dirty="0">
                <a:ea typeface="楷体_GB2312" pitchFamily="49" charset="-122"/>
              </a:rPr>
              <a:t>在</a:t>
            </a:r>
            <a:r>
              <a:rPr kumimoji="1" lang="zh-CN" altLang="en-US" i="1" dirty="0">
                <a:ea typeface="楷体_GB2312" pitchFamily="49" charset="-122"/>
              </a:rPr>
              <a:t> </a:t>
            </a:r>
            <a:r>
              <a:rPr kumimoji="1" lang="en-US" altLang="zh-CN" dirty="0">
                <a:ea typeface="楷体_GB2312" pitchFamily="49" charset="-122"/>
              </a:rPr>
              <a:t>[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en-US" altLang="zh-CN" dirty="0">
                <a:ea typeface="楷体_GB2312" pitchFamily="49" charset="-122"/>
              </a:rPr>
              <a:t>, </a:t>
            </a:r>
            <a:r>
              <a:rPr kumimoji="1" lang="en-US" altLang="zh-CN" i="1" dirty="0">
                <a:ea typeface="楷体_GB2312" pitchFamily="49" charset="-122"/>
              </a:rPr>
              <a:t>b</a:t>
            </a:r>
            <a:r>
              <a:rPr kumimoji="1" lang="en-US" altLang="zh-CN" dirty="0">
                <a:ea typeface="楷体_GB2312" pitchFamily="49" charset="-122"/>
              </a:rPr>
              <a:t>]</a:t>
            </a:r>
            <a:r>
              <a:rPr kumimoji="1" lang="zh-CN" altLang="en-US" dirty="0">
                <a:ea typeface="楷体_GB2312" pitchFamily="49" charset="-122"/>
              </a:rPr>
              <a:t>内连续，严格单调，且有</a:t>
            </a:r>
            <a:r>
              <a:rPr kumimoji="1" lang="en-US" altLang="zh-CN" i="1" dirty="0">
                <a:ea typeface="楷体_GB2312" pitchFamily="49" charset="-122"/>
              </a:rPr>
              <a:t>f </a:t>
            </a:r>
            <a:r>
              <a:rPr kumimoji="1" lang="en-US" altLang="zh-CN" dirty="0">
                <a:ea typeface="楷体_GB2312" pitchFamily="49" charset="-122"/>
              </a:rPr>
              <a:t>(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en-US" altLang="zh-CN" dirty="0">
                <a:ea typeface="楷体_GB2312" pitchFamily="49" charset="-122"/>
              </a:rPr>
              <a:t>)·</a:t>
            </a:r>
            <a:r>
              <a:rPr kumimoji="1" lang="en-US" altLang="zh-CN" i="1" dirty="0">
                <a:ea typeface="楷体_GB2312" pitchFamily="49" charset="-122"/>
              </a:rPr>
              <a:t>f </a:t>
            </a:r>
            <a:r>
              <a:rPr kumimoji="1" lang="en-US" altLang="zh-CN" dirty="0">
                <a:ea typeface="楷体_GB2312" pitchFamily="49" charset="-122"/>
              </a:rPr>
              <a:t>(</a:t>
            </a:r>
            <a:r>
              <a:rPr kumimoji="1" lang="en-US" altLang="zh-CN" i="1" dirty="0">
                <a:ea typeface="楷体_GB2312" pitchFamily="49" charset="-122"/>
              </a:rPr>
              <a:t>b</a:t>
            </a:r>
            <a:r>
              <a:rPr kumimoji="1" lang="en-US" altLang="zh-CN" dirty="0">
                <a:ea typeface="楷体_GB2312" pitchFamily="49" charset="-122"/>
              </a:rPr>
              <a:t>) &lt; 0</a:t>
            </a:r>
            <a:r>
              <a:rPr kumimoji="1" lang="zh-CN" altLang="en-US" dirty="0">
                <a:ea typeface="楷体_GB2312" pitchFamily="49" charset="-122"/>
              </a:rPr>
              <a:t>，则在</a:t>
            </a:r>
            <a:r>
              <a:rPr kumimoji="1" lang="en-US" altLang="zh-CN" dirty="0">
                <a:ea typeface="楷体_GB2312" pitchFamily="49" charset="-122"/>
              </a:rPr>
              <a:t>[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en-US" altLang="zh-CN" dirty="0">
                <a:ea typeface="楷体_GB2312" pitchFamily="49" charset="-122"/>
              </a:rPr>
              <a:t>, </a:t>
            </a:r>
            <a:r>
              <a:rPr kumimoji="1" lang="en-US" altLang="zh-CN" i="1" dirty="0">
                <a:ea typeface="楷体_GB2312" pitchFamily="49" charset="-122"/>
              </a:rPr>
              <a:t>b</a:t>
            </a:r>
            <a:r>
              <a:rPr kumimoji="1" lang="en-US" altLang="zh-CN" dirty="0">
                <a:ea typeface="楷体_GB2312" pitchFamily="49" charset="-122"/>
              </a:rPr>
              <a:t>]</a:t>
            </a:r>
            <a:r>
              <a:rPr kumimoji="1" lang="zh-CN" altLang="en-US" dirty="0">
                <a:ea typeface="楷体_GB2312" pitchFamily="49" charset="-122"/>
              </a:rPr>
              <a:t>内方程</a:t>
            </a:r>
            <a:r>
              <a:rPr kumimoji="1" lang="en-US" altLang="zh-CN" i="1" dirty="0">
                <a:ea typeface="楷体_GB2312" pitchFamily="49" charset="-122"/>
              </a:rPr>
              <a:t>f </a:t>
            </a:r>
            <a:r>
              <a:rPr kumimoji="1" lang="en-US" altLang="zh-CN" dirty="0">
                <a:ea typeface="楷体_GB2312" pitchFamily="49" charset="-122"/>
              </a:rPr>
              <a:t>(</a:t>
            </a:r>
            <a:r>
              <a:rPr kumimoji="1" lang="en-US" altLang="zh-CN" i="1" dirty="0">
                <a:ea typeface="楷体_GB2312" pitchFamily="49" charset="-122"/>
              </a:rPr>
              <a:t>x</a:t>
            </a:r>
            <a:r>
              <a:rPr kumimoji="1" lang="en-US" altLang="zh-CN" dirty="0">
                <a:ea typeface="楷体_GB2312" pitchFamily="49" charset="-122"/>
              </a:rPr>
              <a:t>)</a:t>
            </a:r>
            <a:r>
              <a:rPr kumimoji="1" lang="zh-CN" altLang="en-US" dirty="0">
                <a:ea typeface="楷体_GB2312" pitchFamily="49" charset="-122"/>
              </a:rPr>
              <a:t>＝</a:t>
            </a:r>
            <a:r>
              <a:rPr kumimoji="1" lang="en-US" altLang="zh-CN" dirty="0">
                <a:ea typeface="楷体_GB2312" pitchFamily="49" charset="-122"/>
              </a:rPr>
              <a:t>0</a:t>
            </a:r>
            <a:r>
              <a:rPr kumimoji="1" lang="zh-CN" altLang="en-US" dirty="0">
                <a:ea typeface="楷体_GB2312" pitchFamily="49" charset="-122"/>
              </a:rPr>
              <a:t>有且仅有一个实根。</a:t>
            </a:r>
          </a:p>
        </p:txBody>
      </p:sp>
      <p:grpSp>
        <p:nvGrpSpPr>
          <p:cNvPr id="97285" name="Group 24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97286" name="Text Box 25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7287" name="Line 26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4FA812-6AA1-4CEC-984C-80E90180604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357188" y="908050"/>
            <a:ext cx="7834312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方程的求根问题一般分三步进行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判定根的存在性，即方程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有没有根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  如果有根，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有几个根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？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确定根的分布范围（根的隔离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分离））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i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确定根所在的区间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使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方程在这个小区间内有且仅有一个根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这一过程称为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根的隔离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做好根的隔离工作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实际上就可以获得方程各个根的初始近似值。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根的精确化   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得到一个根的初始近似值后，再用一种方法把此近似值精确化，使其满足给定的精度要求。</a:t>
            </a:r>
          </a:p>
        </p:txBody>
      </p:sp>
      <p:grpSp>
        <p:nvGrpSpPr>
          <p:cNvPr id="98308" name="Group 8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98311" name="Text Box 9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8312" name="Line 10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5899" name="AutoShape 11"/>
          <p:cNvSpPr>
            <a:spLocks noChangeArrowheads="1"/>
          </p:cNvSpPr>
          <p:nvPr/>
        </p:nvSpPr>
        <p:spPr bwMode="auto">
          <a:xfrm>
            <a:off x="4857750" y="2214563"/>
            <a:ext cx="976313" cy="198437"/>
          </a:xfrm>
          <a:prstGeom prst="rightArrow">
            <a:avLst>
              <a:gd name="adj1" fmla="val 50000"/>
              <a:gd name="adj2" fmla="val 123000"/>
            </a:avLst>
          </a:prstGeom>
          <a:solidFill>
            <a:schemeClr val="accent1"/>
          </a:solidFill>
          <a:ln w="9525" algn="ctr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>
            <a:off x="6000750" y="1857375"/>
            <a:ext cx="26749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利用闭区间上连续函数的零点定理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05AEA5-BABF-409D-8C9F-D60E028B266A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642938" y="1500188"/>
            <a:ext cx="78486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确定根的分布范围（求根的初值）可以采用如下方法：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通过研究函数作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>
                <a:ea typeface="楷体_GB2312" pitchFamily="49" charset="-122"/>
              </a:rPr>
              <a:t>的单调性，极值等性质，就可以描绘出函数的略图，通过观察曲线与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横轴交点的大致位置来确定根的隔离区间。</a:t>
            </a:r>
            <a:r>
              <a:rPr kumimoji="1" lang="en-US" altLang="zh-CN" dirty="0">
                <a:ea typeface="楷体_GB2312" pitchFamily="49" charset="-122"/>
              </a:rPr>
              <a:t>——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描图法</a:t>
            </a:r>
          </a:p>
        </p:txBody>
      </p:sp>
      <p:grpSp>
        <p:nvGrpSpPr>
          <p:cNvPr id="99332" name="Group 12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99333" name="Text Box 13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9334" name="Line 14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132763" cy="4267200"/>
          </a:xfrm>
        </p:spPr>
        <p:txBody>
          <a:bodyPr rtlCol="0">
            <a:normAutofit/>
          </a:bodyPr>
          <a:lstStyle/>
          <a:p>
            <a:pPr marL="258763" indent="-258763" defTabSz="814388" eaLnBrk="1" fontAlgn="auto" hangingPunct="1">
              <a:spcAft>
                <a:spcPts val="0"/>
              </a:spcAft>
              <a:buFont typeface="Cambria"/>
              <a:buChar char="+"/>
              <a:defRPr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画出</a:t>
            </a:r>
            <a:r>
              <a:rPr lang="en-US" altLang="zh-CN" sz="2800" b="1" i="1" dirty="0" smtClean="0">
                <a:ea typeface="楷体_GB2312" pitchFamily="49" charset="-122"/>
              </a:rPr>
              <a:t>y</a:t>
            </a:r>
            <a:r>
              <a:rPr lang="en-US" altLang="zh-CN" sz="2800" b="1" dirty="0" smtClean="0">
                <a:ea typeface="楷体_GB2312" pitchFamily="49" charset="-122"/>
              </a:rPr>
              <a:t> = </a:t>
            </a:r>
            <a:r>
              <a:rPr lang="en-US" altLang="zh-CN" sz="2800" b="1" i="1" dirty="0" smtClean="0">
                <a:ea typeface="楷体_GB2312" pitchFamily="49" charset="-122"/>
              </a:rPr>
              <a:t>f</a:t>
            </a:r>
            <a:r>
              <a:rPr lang="en-US" altLang="zh-CN" sz="2800" b="1" dirty="0" smtClean="0">
                <a:ea typeface="楷体_GB2312" pitchFamily="49" charset="-122"/>
              </a:rPr>
              <a:t> (</a:t>
            </a:r>
            <a:r>
              <a:rPr lang="en-US" altLang="zh-CN" sz="2800" b="1" i="1" dirty="0" smtClean="0">
                <a:ea typeface="楷体_GB2312" pitchFamily="49" charset="-122"/>
              </a:rPr>
              <a:t>x</a:t>
            </a:r>
            <a:r>
              <a:rPr lang="en-US" altLang="zh-CN" sz="2800" b="1" dirty="0" smtClean="0">
                <a:ea typeface="楷体_GB2312" pitchFamily="49" charset="-122"/>
              </a:rPr>
              <a:t>)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的草图，从而看出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曲线与</a:t>
            </a:r>
            <a:r>
              <a:rPr lang="en-US" altLang="zh-CN" sz="2800" b="1" i="1" dirty="0" smtClean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轴交点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的大致位置。</a:t>
            </a:r>
          </a:p>
          <a:p>
            <a:pPr marL="258763" indent="-258763" defTabSz="814388" eaLnBrk="1" fontAlgn="auto" hangingPunct="1">
              <a:spcAft>
                <a:spcPts val="0"/>
              </a:spcAft>
              <a:buFont typeface="Cambria"/>
              <a:buChar char="+"/>
              <a:defRPr/>
            </a:pPr>
            <a:r>
              <a:rPr lang="zh-CN" altLang="en-US" sz="2800" b="1" dirty="0" smtClean="0">
                <a:ea typeface="楷体_GB2312" pitchFamily="49" charset="-122"/>
              </a:rPr>
              <a:t>也可将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 (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) = 0</a:t>
            </a:r>
            <a:r>
              <a:rPr lang="zh-CN" altLang="en-US" sz="2800" b="1" dirty="0" smtClean="0">
                <a:ea typeface="楷体_GB2312" pitchFamily="49" charset="-122"/>
              </a:rPr>
              <a:t>分解为</a:t>
            </a:r>
            <a:r>
              <a:rPr lang="zh-CN" altLang="en-US" sz="2800" b="1" i="1" dirty="0" smtClean="0">
                <a:sym typeface="Symbol" pitchFamily="18" charset="2"/>
              </a:rPr>
              <a:t></a:t>
            </a:r>
            <a:r>
              <a:rPr lang="en-US" altLang="zh-CN" sz="2800" b="1" baseline="-25000" dirty="0" smtClean="0">
                <a:sym typeface="Symbol" pitchFamily="18" charset="2"/>
              </a:rPr>
              <a:t>1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)= </a:t>
            </a:r>
            <a:r>
              <a:rPr lang="en-US" altLang="zh-CN" sz="2800" b="1" i="1" dirty="0" smtClean="0">
                <a:sym typeface="Symbol" pitchFamily="18" charset="2"/>
              </a:rPr>
              <a:t></a:t>
            </a:r>
            <a:r>
              <a:rPr lang="en-US" altLang="zh-CN" sz="2800" b="1" baseline="-25000" dirty="0" smtClean="0">
                <a:sym typeface="Symbol" pitchFamily="18" charset="2"/>
              </a:rPr>
              <a:t>2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x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>
                <a:ea typeface="楷体_GB2312" pitchFamily="49" charset="-122"/>
              </a:rPr>
              <a:t>的形式</a:t>
            </a:r>
            <a:r>
              <a:rPr lang="zh-CN" altLang="en-US" sz="2800" b="1" dirty="0" smtClean="0"/>
              <a:t>，</a:t>
            </a:r>
            <a:r>
              <a:rPr lang="zh-CN" altLang="en-US" sz="2800" b="1" i="1" dirty="0" smtClean="0">
                <a:solidFill>
                  <a:srgbClr val="FF0000"/>
                </a:solidFill>
                <a:sym typeface="Symbol" pitchFamily="18" charset="2"/>
              </a:rPr>
              <a:t></a:t>
            </a:r>
            <a:r>
              <a:rPr lang="en-US" altLang="zh-CN" sz="2800" b="1" baseline="-25000" dirty="0" smtClean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x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与 </a:t>
            </a:r>
            <a:r>
              <a:rPr lang="zh-CN" altLang="en-US" sz="2800" b="1" i="1" dirty="0" smtClean="0">
                <a:solidFill>
                  <a:srgbClr val="FF0000"/>
                </a:solidFill>
                <a:sym typeface="Symbol" pitchFamily="18" charset="2"/>
              </a:rPr>
              <a:t></a:t>
            </a:r>
            <a:r>
              <a:rPr lang="en-US" altLang="zh-CN" sz="2800" b="1" baseline="-25000" dirty="0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x)</a:t>
            </a: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两曲线交点的横坐标</a:t>
            </a:r>
            <a:r>
              <a:rPr lang="zh-CN" altLang="en-US" sz="2800" b="1" dirty="0" smtClean="0">
                <a:ea typeface="楷体_GB2312" pitchFamily="49" charset="-122"/>
              </a:rPr>
              <a:t>所在的子区间即为含根区间。</a:t>
            </a:r>
          </a:p>
          <a:p>
            <a:pPr marL="258763" indent="-258763" defTabSz="8143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2800" b="1" dirty="0" smtClean="0"/>
              <a:t>		</a:t>
            </a:r>
            <a:r>
              <a:rPr lang="zh-CN" altLang="en-US" sz="2400" b="1" dirty="0" smtClean="0">
                <a:ea typeface="楷体_GB2312" pitchFamily="49" charset="-122"/>
              </a:rPr>
              <a:t>例如</a:t>
            </a:r>
            <a:r>
              <a:rPr lang="en-US" altLang="zh-CN" sz="2400" b="1" i="1" dirty="0" smtClean="0"/>
              <a:t>x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err="1" smtClean="0"/>
              <a:t>lgx</a:t>
            </a:r>
            <a:r>
              <a:rPr lang="en-US" altLang="zh-CN" sz="2400" b="1" dirty="0" smtClean="0"/>
              <a:t>)</a:t>
            </a:r>
            <a:r>
              <a:rPr lang="en-US" altLang="zh-CN" sz="2400" b="1" dirty="0" smtClean="0">
                <a:latin typeface="宋体" pitchFamily="2" charset="-122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–</a:t>
            </a:r>
            <a:r>
              <a:rPr lang="en-US" altLang="zh-CN" sz="2400" b="1" dirty="0" smtClean="0">
                <a:latin typeface="宋体" pitchFamily="2" charset="-122"/>
              </a:rPr>
              <a:t>1 = 0</a:t>
            </a:r>
          </a:p>
          <a:p>
            <a:pPr marL="258763" indent="-258763" defTabSz="8143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latin typeface="宋体" pitchFamily="2" charset="-122"/>
              </a:rPr>
              <a:t>		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可以改写为</a:t>
            </a:r>
            <a:r>
              <a:rPr lang="en-US" altLang="zh-CN" sz="2400" b="1" i="1" dirty="0" err="1" smtClean="0"/>
              <a:t>lg</a:t>
            </a:r>
            <a:r>
              <a:rPr lang="en-US" altLang="zh-CN" sz="2400" b="1" i="1" dirty="0" smtClean="0"/>
              <a:t> x </a:t>
            </a:r>
            <a:r>
              <a:rPr lang="en-US" altLang="zh-CN" sz="2400" b="1" dirty="0" smtClean="0">
                <a:latin typeface="宋体" pitchFamily="2" charset="-122"/>
              </a:rPr>
              <a:t>=1/</a:t>
            </a:r>
            <a:r>
              <a:rPr lang="en-US" altLang="zh-CN" sz="2400" b="1" i="1" dirty="0" smtClean="0"/>
              <a:t>x</a:t>
            </a:r>
          </a:p>
          <a:p>
            <a:pPr marL="258763" indent="-258763" defTabSz="8143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sz="2400" b="1" dirty="0" smtClean="0">
                <a:latin typeface="宋体" pitchFamily="2" charset="-122"/>
              </a:rPr>
              <a:t>		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画出对数曲线</a:t>
            </a:r>
            <a:r>
              <a:rPr lang="zh-CN" altLang="en-US" sz="2400" b="1" dirty="0" smtClean="0">
                <a:latin typeface="宋体" pitchFamily="2" charset="-122"/>
              </a:rPr>
              <a:t> </a:t>
            </a:r>
            <a:r>
              <a:rPr lang="en-US" altLang="zh-CN" sz="2400" b="1" i="1" dirty="0" smtClean="0"/>
              <a:t>y </a:t>
            </a:r>
            <a:r>
              <a:rPr lang="en-US" altLang="zh-CN" sz="2400" b="1" dirty="0" smtClean="0">
                <a:latin typeface="宋体" pitchFamily="2" charset="-122"/>
              </a:rPr>
              <a:t>=</a:t>
            </a:r>
            <a:r>
              <a:rPr lang="en-US" altLang="zh-CN" sz="2400" b="1" i="1" dirty="0" err="1" smtClean="0"/>
              <a:t>lg</a:t>
            </a:r>
            <a:r>
              <a:rPr lang="en-US" altLang="zh-CN" sz="2400" b="1" i="1" dirty="0" smtClean="0"/>
              <a:t> x</a:t>
            </a:r>
            <a:r>
              <a:rPr lang="en-US" altLang="zh-CN" sz="2400" b="1" dirty="0" smtClean="0">
                <a:latin typeface="宋体" pitchFamily="2" charset="-122"/>
              </a:rPr>
              <a:t>,</a:t>
            </a:r>
            <a:r>
              <a:rPr lang="zh-CN" altLang="en-US" sz="2400" b="1" dirty="0" smtClean="0">
                <a:ea typeface="楷体_GB2312" pitchFamily="49" charset="-122"/>
              </a:rPr>
              <a:t>与双曲线</a:t>
            </a:r>
            <a:r>
              <a:rPr lang="zh-CN" altLang="en-US" sz="2400" b="1" dirty="0" smtClean="0"/>
              <a:t> </a:t>
            </a:r>
            <a:r>
              <a:rPr lang="en-US" altLang="zh-CN" sz="2400" b="1" i="1" dirty="0" smtClean="0"/>
              <a:t>y </a:t>
            </a:r>
            <a:r>
              <a:rPr lang="en-US" altLang="zh-CN" sz="2400" b="1" dirty="0" smtClean="0"/>
              <a:t>= </a:t>
            </a:r>
            <a:r>
              <a:rPr lang="en-US" altLang="zh-CN" sz="2400" b="1" dirty="0" smtClean="0">
                <a:latin typeface="宋体" pitchFamily="2" charset="-122"/>
              </a:rPr>
              <a:t>1/</a:t>
            </a:r>
            <a:r>
              <a:rPr lang="en-US" altLang="zh-CN" sz="2400" b="1" i="1" dirty="0" smtClean="0"/>
              <a:t>x</a:t>
            </a:r>
            <a:r>
              <a:rPr lang="en-US" altLang="zh-CN" sz="2400" b="1" dirty="0" smtClean="0">
                <a:latin typeface="宋体" pitchFamily="2" charset="-122"/>
              </a:rPr>
              <a:t>,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它们交点的横坐标位于区间</a:t>
            </a:r>
            <a:r>
              <a:rPr lang="en-US" altLang="zh-CN" sz="2400" b="1" dirty="0" smtClean="0">
                <a:latin typeface="宋体" pitchFamily="2" charset="-122"/>
              </a:rPr>
              <a:t>[2,3]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内</a:t>
            </a:r>
            <a:endParaRPr lang="zh-CN" altLang="zh-CN" sz="24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035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B06814-1201-4A01-B464-DF7C7850C3E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100356" name="Group 7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100358" name="Text Box 8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0359" name="Line 9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900113" y="692150"/>
            <a:ext cx="1733550" cy="4619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画图法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D794C4-9FE8-49AE-9BEB-69EA5A011201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819400" y="2057400"/>
          <a:ext cx="100012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3" imgW="393529" imgH="393529" progId="Equation.3">
                  <p:embed/>
                </p:oleObj>
              </mc:Choice>
              <mc:Fallback>
                <p:oleObj name="Equation" r:id="rId3" imgW="393529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57400"/>
                        <a:ext cx="1000125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5605463" y="3419475"/>
          <a:ext cx="17859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5" imgW="494870" imgH="203024" progId="Equation.3">
                  <p:embed/>
                </p:oleObj>
              </mc:Choice>
              <mc:Fallback>
                <p:oleObj name="Equation" r:id="rId5" imgW="494870" imgH="2030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3419475"/>
                        <a:ext cx="1785937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Freeform 6"/>
          <p:cNvSpPr>
            <a:spLocks/>
          </p:cNvSpPr>
          <p:nvPr/>
        </p:nvSpPr>
        <p:spPr bwMode="auto">
          <a:xfrm>
            <a:off x="2598738" y="4189413"/>
            <a:ext cx="2894012" cy="1236662"/>
          </a:xfrm>
          <a:custGeom>
            <a:avLst/>
            <a:gdLst>
              <a:gd name="T0" fmla="*/ 2147483647 w 1620"/>
              <a:gd name="T1" fmla="*/ 0 h 780"/>
              <a:gd name="T2" fmla="*/ 2147483647 w 1620"/>
              <a:gd name="T3" fmla="*/ 2147483647 h 780"/>
              <a:gd name="T4" fmla="*/ 2147483647 w 1620"/>
              <a:gd name="T5" fmla="*/ 2147483647 h 780"/>
              <a:gd name="T6" fmla="*/ 0 w 1620"/>
              <a:gd name="T7" fmla="*/ 2147483647 h 780"/>
              <a:gd name="T8" fmla="*/ 0 60000 65536"/>
              <a:gd name="T9" fmla="*/ 0 60000 65536"/>
              <a:gd name="T10" fmla="*/ 0 60000 65536"/>
              <a:gd name="T11" fmla="*/ 0 60000 65536"/>
              <a:gd name="T12" fmla="*/ 0 w 1620"/>
              <a:gd name="T13" fmla="*/ 0 h 780"/>
              <a:gd name="T14" fmla="*/ 1620 w 1620"/>
              <a:gd name="T15" fmla="*/ 780 h 7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0" h="780">
                <a:moveTo>
                  <a:pt x="1620" y="0"/>
                </a:moveTo>
                <a:cubicBezTo>
                  <a:pt x="1290" y="39"/>
                  <a:pt x="960" y="78"/>
                  <a:pt x="720" y="156"/>
                </a:cubicBezTo>
                <a:cubicBezTo>
                  <a:pt x="480" y="234"/>
                  <a:pt x="300" y="364"/>
                  <a:pt x="180" y="468"/>
                </a:cubicBezTo>
                <a:cubicBezTo>
                  <a:pt x="60" y="572"/>
                  <a:pt x="30" y="728"/>
                  <a:pt x="0" y="78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Freeform 7"/>
          <p:cNvSpPr>
            <a:spLocks/>
          </p:cNvSpPr>
          <p:nvPr/>
        </p:nvSpPr>
        <p:spPr bwMode="auto">
          <a:xfrm>
            <a:off x="2590800" y="2514600"/>
            <a:ext cx="2894013" cy="2224088"/>
          </a:xfrm>
          <a:custGeom>
            <a:avLst/>
            <a:gdLst>
              <a:gd name="T0" fmla="*/ 0 w 1620"/>
              <a:gd name="T1" fmla="*/ 0 h 1404"/>
              <a:gd name="T2" fmla="*/ 2147483647 w 1620"/>
              <a:gd name="T3" fmla="*/ 2147483647 h 1404"/>
              <a:gd name="T4" fmla="*/ 2147483647 w 1620"/>
              <a:gd name="T5" fmla="*/ 2147483647 h 1404"/>
              <a:gd name="T6" fmla="*/ 0 60000 65536"/>
              <a:gd name="T7" fmla="*/ 0 60000 65536"/>
              <a:gd name="T8" fmla="*/ 0 60000 65536"/>
              <a:gd name="T9" fmla="*/ 0 w 1620"/>
              <a:gd name="T10" fmla="*/ 0 h 1404"/>
              <a:gd name="T11" fmla="*/ 1620 w 1620"/>
              <a:gd name="T12" fmla="*/ 1404 h 14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0" h="1404">
                <a:moveTo>
                  <a:pt x="0" y="0"/>
                </a:moveTo>
                <a:cubicBezTo>
                  <a:pt x="45" y="429"/>
                  <a:pt x="90" y="858"/>
                  <a:pt x="360" y="1092"/>
                </a:cubicBezTo>
                <a:cubicBezTo>
                  <a:pt x="630" y="1326"/>
                  <a:pt x="1125" y="1365"/>
                  <a:pt x="1620" y="140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 flipV="1">
            <a:off x="2279650" y="1719263"/>
            <a:ext cx="0" cy="3954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1317625" y="4970463"/>
            <a:ext cx="5784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6" name="Object 10"/>
          <p:cNvGraphicFramePr>
            <a:graphicFrameLocks noChangeAspect="1"/>
          </p:cNvGraphicFramePr>
          <p:nvPr/>
        </p:nvGraphicFramePr>
        <p:xfrm>
          <a:off x="3570288" y="5059363"/>
          <a:ext cx="4286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公式" r:id="rId7" imgW="152280" imgH="139680" progId="Equation.3">
                  <p:embed/>
                </p:oleObj>
              </mc:Choice>
              <mc:Fallback>
                <p:oleObj name="公式" r:id="rId7" imgW="152280" imgH="1396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5059363"/>
                        <a:ext cx="4286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Line 11"/>
          <p:cNvSpPr>
            <a:spLocks noChangeShapeType="1"/>
          </p:cNvSpPr>
          <p:nvPr/>
        </p:nvSpPr>
        <p:spPr bwMode="auto">
          <a:xfrm>
            <a:off x="3733800" y="4495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1676400" y="4937125"/>
            <a:ext cx="609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0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084" name="Text Box 13"/>
          <p:cNvSpPr txBox="1">
            <a:spLocks noChangeArrowheads="1"/>
          </p:cNvSpPr>
          <p:nvPr/>
        </p:nvSpPr>
        <p:spPr bwMode="auto">
          <a:xfrm>
            <a:off x="2971800" y="4953000"/>
            <a:ext cx="609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085" name="Text Box 14"/>
          <p:cNvSpPr txBox="1">
            <a:spLocks noChangeArrowheads="1"/>
          </p:cNvSpPr>
          <p:nvPr/>
        </p:nvSpPr>
        <p:spPr bwMode="auto">
          <a:xfrm>
            <a:off x="4038600" y="4953000"/>
            <a:ext cx="609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0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086" name="Text Box 15"/>
          <p:cNvSpPr txBox="1">
            <a:spLocks noChangeArrowheads="1"/>
          </p:cNvSpPr>
          <p:nvPr/>
        </p:nvSpPr>
        <p:spPr bwMode="auto">
          <a:xfrm>
            <a:off x="2286000" y="1600200"/>
            <a:ext cx="609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000" i="1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3087" name="Text Box 16"/>
          <p:cNvSpPr txBox="1">
            <a:spLocks noChangeArrowheads="1"/>
          </p:cNvSpPr>
          <p:nvPr/>
        </p:nvSpPr>
        <p:spPr bwMode="auto">
          <a:xfrm>
            <a:off x="6553200" y="4953000"/>
            <a:ext cx="609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000" i="1">
                <a:latin typeface="Arial" panose="020B0604020202020204" pitchFamily="34" charset="0"/>
              </a:rPr>
              <a:t>x</a:t>
            </a:r>
          </a:p>
        </p:txBody>
      </p:sp>
      <p:grpSp>
        <p:nvGrpSpPr>
          <p:cNvPr id="3088" name="Group 17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3090" name="Text Box 18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9" name="矩形 18"/>
          <p:cNvSpPr>
            <a:spLocks noChangeArrowheads="1"/>
          </p:cNvSpPr>
          <p:nvPr/>
        </p:nvSpPr>
        <p:spPr bwMode="auto">
          <a:xfrm>
            <a:off x="5724525" y="1773238"/>
            <a:ext cx="3048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x=0:0.1:5;</a:t>
            </a:r>
          </a:p>
          <a:p>
            <a:pPr eaLnBrk="1" hangingPunct="1"/>
            <a:r>
              <a:rPr lang="en-US" altLang="zh-CN"/>
              <a:t> plot(x,log10(x),x,1./x)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99A78C-D7E9-4801-9C2C-32B4839FFF75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4101" name="Group 2"/>
          <p:cNvGrpSpPr>
            <a:grpSpLocks/>
          </p:cNvGrpSpPr>
          <p:nvPr/>
        </p:nvGrpSpPr>
        <p:grpSpPr bwMode="auto">
          <a:xfrm>
            <a:off x="684213" y="1522413"/>
            <a:ext cx="7848600" cy="1384299"/>
            <a:chOff x="432" y="676"/>
            <a:chExt cx="4944" cy="872"/>
          </a:xfrm>
        </p:grpSpPr>
        <p:sp>
          <p:nvSpPr>
            <p:cNvPr id="4106" name="Rectangle 3"/>
            <p:cNvSpPr>
              <a:spLocks noChangeArrowheads="1"/>
            </p:cNvSpPr>
            <p:nvPr/>
          </p:nvSpPr>
          <p:spPr bwMode="auto">
            <a:xfrm>
              <a:off x="432" y="676"/>
              <a:ext cx="4944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latin typeface="楷体_GB2312" pitchFamily="49" charset="-122"/>
                  <a:ea typeface="楷体_GB2312" pitchFamily="49" charset="-122"/>
                </a:rPr>
                <a:t>求根的隔离区间可以采用如下方法：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dirty="0">
                  <a:latin typeface="楷体_GB2312" pitchFamily="49" charset="-122"/>
                  <a:ea typeface="楷体_GB2312" pitchFamily="49" charset="-122"/>
                </a:rPr>
                <a:t>(1)</a:t>
              </a:r>
              <a:r>
                <a:rPr kumimoji="1" lang="zh-CN" altLang="en-US" dirty="0">
                  <a:latin typeface="楷体_GB2312" pitchFamily="49" charset="-122"/>
                  <a:ea typeface="楷体_GB2312" pitchFamily="49" charset="-122"/>
                </a:rPr>
                <a:t>作           </a:t>
              </a:r>
              <a:r>
                <a:rPr kumimoji="1" lang="zh-CN" altLang="zh-CN" dirty="0">
                  <a:latin typeface="楷体_GB2312" pitchFamily="49" charset="-122"/>
                  <a:ea typeface="楷体_GB2312" pitchFamily="49" charset="-122"/>
                </a:rPr>
                <a:t>的草图，由</a:t>
              </a:r>
              <a:r>
                <a:rPr kumimoji="1" lang="zh-CN" altLang="en-US" dirty="0">
                  <a:latin typeface="楷体_GB2312" pitchFamily="49" charset="-122"/>
                  <a:ea typeface="楷体_GB2312" pitchFamily="49" charset="-122"/>
                </a:rPr>
                <a:t>     与横轴交点的大致位置来确定根的隔离区间。</a:t>
              </a:r>
              <a:r>
                <a:rPr kumimoji="1" lang="en-US" altLang="zh-CN" dirty="0">
                  <a:ea typeface="楷体_GB2312" pitchFamily="49" charset="-122"/>
                </a:rPr>
                <a:t>——</a:t>
              </a:r>
              <a:r>
                <a:rPr kumimoji="1" lang="en-US" altLang="zh-CN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画图法</a:t>
              </a:r>
            </a:p>
          </p:txBody>
        </p:sp>
        <p:graphicFrame>
          <p:nvGraphicFramePr>
            <p:cNvPr id="4098" name="Object 4"/>
            <p:cNvGraphicFramePr>
              <a:graphicFrameLocks noChangeAspect="1"/>
            </p:cNvGraphicFramePr>
            <p:nvPr/>
          </p:nvGraphicFramePr>
          <p:xfrm>
            <a:off x="996" y="1060"/>
            <a:ext cx="1080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7" name="Equation" r:id="rId3" imgW="583920" imgH="203040" progId="Equation.3">
                    <p:embed/>
                  </p:oleObj>
                </mc:Choice>
                <mc:Fallback>
                  <p:oleObj name="Equation" r:id="rId3" imgW="583920" imgH="2030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" y="1060"/>
                          <a:ext cx="1080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5"/>
            <p:cNvGraphicFramePr>
              <a:graphicFrameLocks noChangeAspect="1"/>
            </p:cNvGraphicFramePr>
            <p:nvPr/>
          </p:nvGraphicFramePr>
          <p:xfrm>
            <a:off x="2967" y="1060"/>
            <a:ext cx="633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8" name="Equation" r:id="rId5" imgW="342720" imgH="203040" progId="Equation.3">
                    <p:embed/>
                  </p:oleObj>
                </mc:Choice>
                <mc:Fallback>
                  <p:oleObj name="Equation" r:id="rId5" imgW="342720" imgH="2030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" y="1060"/>
                          <a:ext cx="633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611188" y="2889250"/>
            <a:ext cx="7848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(2) 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搜索法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，在连续区间 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[</a:t>
            </a:r>
            <a:r>
              <a:rPr kumimoji="1" lang="en-US" altLang="en-US" i="1" dirty="0" err="1">
                <a:ea typeface="楷体_GB2312" pitchFamily="49" charset="-122"/>
              </a:rPr>
              <a:t>a</a:t>
            </a:r>
            <a:r>
              <a:rPr kumimoji="1" lang="en-US" altLang="en-US" dirty="0" err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en-US" i="1" dirty="0" err="1">
                <a:ea typeface="楷体_GB2312" pitchFamily="49" charset="-122"/>
              </a:rPr>
              <a:t>b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] 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内，选择一系列的 </a:t>
            </a:r>
            <a:r>
              <a:rPr kumimoji="1" lang="en-US" altLang="en-US" i="1" dirty="0">
                <a:ea typeface="楷体_GB2312" pitchFamily="49" charset="-122"/>
              </a:rPr>
              <a:t>x</a:t>
            </a:r>
            <a:r>
              <a:rPr kumimoji="1" lang="en-US" altLang="en-US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值（等步长或不等步长），当出现两个相邻点上函数值反号时，在此小区间内至少有一个实根。</a:t>
            </a:r>
          </a:p>
        </p:txBody>
      </p:sp>
      <p:grpSp>
        <p:nvGrpSpPr>
          <p:cNvPr id="4103" name="Group 10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4104" name="Text Box 11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4105" name="Line 12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5"/>
          <p:cNvSpPr>
            <a:spLocks noGrp="1" noChangeArrowheads="1"/>
          </p:cNvSpPr>
          <p:nvPr>
            <p:ph idx="1"/>
          </p:nvPr>
        </p:nvSpPr>
        <p:spPr>
          <a:xfrm>
            <a:off x="285750" y="1500188"/>
            <a:ext cx="8610600" cy="2362200"/>
          </a:xfrm>
        </p:spPr>
        <p:txBody>
          <a:bodyPr/>
          <a:lstStyle/>
          <a:p>
            <a:pPr marL="258763" indent="-258763" algn="just" defTabSz="814388" eaLnBrk="1" hangingPunct="1">
              <a:buFontTx/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搜索法：对于给定的</a:t>
            </a:r>
            <a:r>
              <a:rPr lang="en-US" altLang="zh-CN" sz="2800" i="1" dirty="0" smtClean="0">
                <a:ea typeface="楷体_GB2312" pitchFamily="49" charset="-122"/>
              </a:rPr>
              <a:t>f</a:t>
            </a:r>
            <a:r>
              <a:rPr lang="en-US" altLang="zh-CN" sz="2800" dirty="0" smtClean="0">
                <a:ea typeface="楷体_GB2312" pitchFamily="49" charset="-122"/>
              </a:rPr>
              <a:t> (</a:t>
            </a:r>
            <a:r>
              <a:rPr lang="en-US" altLang="zh-CN" sz="2800" i="1" dirty="0" smtClean="0">
                <a:ea typeface="楷体_GB2312" pitchFamily="49" charset="-122"/>
              </a:rPr>
              <a:t>x</a:t>
            </a:r>
            <a:r>
              <a:rPr lang="en-US" altLang="zh-CN" sz="2800" dirty="0" smtClean="0">
                <a:ea typeface="楷体_GB2312" pitchFamily="49" charset="-122"/>
              </a:rPr>
              <a:t>)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，设有根区间为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en-US" altLang="zh-CN" sz="2800" dirty="0" smtClean="0">
                <a:ea typeface="楷体_GB2312" pitchFamily="49" charset="-122"/>
              </a:rPr>
              <a:t>A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dirty="0" smtClean="0">
                <a:ea typeface="楷体_GB2312" pitchFamily="49" charset="-122"/>
              </a:rPr>
              <a:t>B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，从</a:t>
            </a:r>
            <a:r>
              <a:rPr lang="en-US" altLang="zh-CN" sz="2800" i="1" dirty="0" smtClean="0">
                <a:ea typeface="楷体_GB2312" pitchFamily="49" charset="-122"/>
              </a:rPr>
              <a:t>x</a:t>
            </a:r>
            <a:r>
              <a:rPr lang="en-US" altLang="zh-CN" sz="2800" baseline="-25000" dirty="0" smtClean="0">
                <a:ea typeface="楷体_GB2312" pitchFamily="49" charset="-122"/>
              </a:rPr>
              <a:t>0</a:t>
            </a:r>
            <a:r>
              <a:rPr lang="en-US" altLang="zh-CN" sz="2800" b="1" dirty="0" smtClean="0">
                <a:ea typeface="楷体_GB2312" pitchFamily="49" charset="-122"/>
              </a:rPr>
              <a:t>=</a:t>
            </a:r>
            <a:r>
              <a:rPr lang="en-US" altLang="zh-CN" sz="2800" dirty="0" smtClean="0">
                <a:ea typeface="楷体_GB2312" pitchFamily="49" charset="-122"/>
              </a:rPr>
              <a:t>A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出发，以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步长</a:t>
            </a:r>
            <a:r>
              <a:rPr lang="en-US" altLang="zh-CN" sz="2800" i="1" dirty="0" smtClean="0">
                <a:solidFill>
                  <a:srgbClr val="FF0000"/>
                </a:solidFill>
                <a:ea typeface="楷体_GB2312" pitchFamily="49" charset="-122"/>
              </a:rPr>
              <a:t>h</a:t>
            </a:r>
            <a:r>
              <a:rPr lang="en-US" altLang="zh-CN" sz="2800" dirty="0" smtClean="0">
                <a:ea typeface="楷体_GB2312" pitchFamily="49" charset="-122"/>
              </a:rPr>
              <a:t>=(B-A)/</a:t>
            </a:r>
            <a:r>
              <a:rPr lang="en-US" altLang="zh-CN" sz="2800" i="1" dirty="0" smtClean="0">
                <a:ea typeface="楷体_GB2312" pitchFamily="49" charset="-122"/>
              </a:rPr>
              <a:t>n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i="1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是正整数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，在</a:t>
            </a:r>
            <a:r>
              <a:rPr lang="en-US" altLang="zh-CN" sz="2800" b="1" dirty="0" smtClean="0">
                <a:ea typeface="楷体_GB2312" pitchFamily="49" charset="-122"/>
              </a:rPr>
              <a:t>[</a:t>
            </a:r>
            <a:r>
              <a:rPr lang="en-US" altLang="zh-CN" sz="2800" dirty="0" smtClean="0">
                <a:ea typeface="楷体_GB2312" pitchFamily="49" charset="-122"/>
              </a:rPr>
              <a:t>A</a:t>
            </a:r>
            <a:r>
              <a:rPr lang="en-US" altLang="zh-CN" sz="2800" b="1" dirty="0" smtClean="0">
                <a:ea typeface="楷体_GB2312" pitchFamily="49" charset="-122"/>
              </a:rPr>
              <a:t>,</a:t>
            </a:r>
            <a:r>
              <a:rPr lang="en-US" altLang="zh-CN" sz="2800" dirty="0" smtClean="0">
                <a:ea typeface="楷体_GB2312" pitchFamily="49" charset="-122"/>
              </a:rPr>
              <a:t>B</a:t>
            </a:r>
            <a:r>
              <a:rPr lang="en-US" altLang="zh-CN" sz="2800" b="1" dirty="0" smtClean="0">
                <a:ea typeface="楷体_GB2312" pitchFamily="49" charset="-122"/>
              </a:rPr>
              <a:t>]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内取定节点：</a:t>
            </a:r>
            <a:r>
              <a:rPr lang="en-US" altLang="zh-CN" sz="2800" i="1" dirty="0" smtClean="0">
                <a:ea typeface="楷体_GB2312" pitchFamily="49" charset="-122"/>
              </a:rPr>
              <a:t>x</a:t>
            </a:r>
            <a:r>
              <a:rPr lang="en-US" altLang="zh-CN" sz="2800" i="1" baseline="-25000" dirty="0" smtClean="0">
                <a:ea typeface="楷体_GB2312" pitchFamily="49" charset="-122"/>
              </a:rPr>
              <a:t>i</a:t>
            </a:r>
            <a:r>
              <a:rPr lang="en-US" altLang="zh-CN" sz="2800" dirty="0" smtClean="0">
                <a:ea typeface="楷体_GB2312" pitchFamily="49" charset="-122"/>
              </a:rPr>
              <a:t>=</a:t>
            </a:r>
            <a:r>
              <a:rPr lang="en-US" altLang="zh-CN" sz="2800" i="1" dirty="0" smtClean="0">
                <a:ea typeface="楷体_GB2312" pitchFamily="49" charset="-122"/>
              </a:rPr>
              <a:t>x</a:t>
            </a:r>
            <a:r>
              <a:rPr lang="en-US" altLang="zh-CN" sz="2800" i="1" baseline="-25000" dirty="0" smtClean="0">
                <a:ea typeface="楷体_GB2312" pitchFamily="49" charset="-122"/>
              </a:rPr>
              <a:t>0</a:t>
            </a:r>
            <a:r>
              <a:rPr lang="zh-CN" altLang="en-US" sz="2800" dirty="0" smtClean="0">
                <a:ea typeface="楷体_GB2312" pitchFamily="49" charset="-122"/>
              </a:rPr>
              <a:t>＋</a:t>
            </a:r>
            <a:r>
              <a:rPr lang="en-US" altLang="zh-CN" sz="2800" i="1" dirty="0" err="1" smtClean="0">
                <a:ea typeface="楷体_GB2312" pitchFamily="49" charset="-122"/>
              </a:rPr>
              <a:t>ih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ea typeface="楷体_GB2312" pitchFamily="49" charset="-122"/>
              </a:rPr>
              <a:t>(</a:t>
            </a:r>
            <a:r>
              <a:rPr lang="en-US" altLang="zh-CN" sz="2800" i="1" dirty="0" err="1" smtClean="0">
                <a:ea typeface="楷体_GB2312" pitchFamily="49" charset="-122"/>
              </a:rPr>
              <a:t>i</a:t>
            </a:r>
            <a:r>
              <a:rPr lang="en-US" altLang="zh-CN" sz="2800" b="1" dirty="0" smtClean="0">
                <a:ea typeface="楷体_GB2312" pitchFamily="49" charset="-122"/>
              </a:rPr>
              <a:t>=0</a:t>
            </a:r>
            <a:r>
              <a:rPr lang="zh-CN" altLang="en-US" sz="2800" b="1" dirty="0" smtClean="0">
                <a:ea typeface="楷体_GB2312" pitchFamily="49" charset="-122"/>
              </a:rPr>
              <a:t>，</a:t>
            </a:r>
            <a:r>
              <a:rPr lang="en-US" altLang="zh-CN" sz="2800" b="1" dirty="0" smtClean="0">
                <a:ea typeface="楷体_GB2312" pitchFamily="49" charset="-122"/>
              </a:rPr>
              <a:t>1</a:t>
            </a:r>
            <a:r>
              <a:rPr lang="zh-CN" altLang="en-US" sz="2800" b="1" dirty="0" smtClean="0">
                <a:ea typeface="楷体_GB2312" pitchFamily="49" charset="-122"/>
              </a:rPr>
              <a:t>，</a:t>
            </a:r>
            <a:r>
              <a:rPr lang="en-US" altLang="zh-CN" sz="2800" b="1" dirty="0" smtClean="0">
                <a:ea typeface="楷体_GB2312" pitchFamily="49" charset="-122"/>
              </a:rPr>
              <a:t>2</a:t>
            </a:r>
            <a:r>
              <a:rPr lang="zh-CN" altLang="en-US" sz="2800" b="1" dirty="0" smtClean="0">
                <a:ea typeface="楷体_GB2312" pitchFamily="49" charset="-122"/>
              </a:rPr>
              <a:t>，</a:t>
            </a:r>
            <a:r>
              <a:rPr lang="en-US" altLang="zh-CN" sz="2800" b="1" dirty="0" smtClean="0">
                <a:ea typeface="楷体_GB2312" pitchFamily="49" charset="-122"/>
              </a:rPr>
              <a:t>…</a:t>
            </a:r>
            <a:r>
              <a:rPr lang="zh-CN" altLang="en-US" sz="2800" b="1" dirty="0" smtClean="0">
                <a:ea typeface="楷体_GB2312" pitchFamily="49" charset="-122"/>
              </a:rPr>
              <a:t>，</a:t>
            </a:r>
            <a:r>
              <a:rPr lang="en-US" altLang="zh-CN" sz="2800" i="1" dirty="0" smtClean="0">
                <a:ea typeface="楷体_GB2312" pitchFamily="49" charset="-122"/>
              </a:rPr>
              <a:t>n</a:t>
            </a:r>
            <a:r>
              <a:rPr lang="en-US" altLang="zh-CN" sz="2800" b="1" dirty="0" smtClean="0">
                <a:ea typeface="楷体_GB2312" pitchFamily="49" charset="-122"/>
              </a:rPr>
              <a:t>)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，从左至右检查</a:t>
            </a:r>
            <a:r>
              <a:rPr lang="en-US" altLang="zh-CN" sz="2800" i="1" dirty="0" smtClean="0">
                <a:ea typeface="楷体_GB2312" pitchFamily="49" charset="-122"/>
              </a:rPr>
              <a:t>f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 (</a:t>
            </a:r>
            <a:r>
              <a:rPr lang="en-US" altLang="zh-CN" sz="2800" i="1" dirty="0" smtClean="0">
                <a:ea typeface="楷体_GB2312" pitchFamily="49" charset="-122"/>
              </a:rPr>
              <a:t>x</a:t>
            </a:r>
            <a:r>
              <a:rPr lang="en-US" altLang="zh-CN" sz="2800" i="1" baseline="-25000" dirty="0" smtClean="0">
                <a:ea typeface="楷体_GB2312" pitchFamily="49" charset="-122"/>
              </a:rPr>
              <a:t>i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的符号，如发现</a:t>
            </a:r>
            <a:r>
              <a:rPr lang="en-US" altLang="zh-CN" sz="2800" i="1" dirty="0" smtClean="0">
                <a:ea typeface="楷体_GB2312" pitchFamily="49" charset="-122"/>
              </a:rPr>
              <a:t>x</a:t>
            </a:r>
            <a:r>
              <a:rPr lang="en-US" altLang="zh-CN" sz="2800" b="1" i="1" baseline="-25000" dirty="0" smtClean="0">
                <a:ea typeface="楷体_GB2312" pitchFamily="49" charset="-122"/>
              </a:rPr>
              <a:t>i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与端点</a:t>
            </a:r>
            <a:r>
              <a:rPr lang="en-US" altLang="zh-CN" sz="2800" i="1" dirty="0" smtClean="0">
                <a:ea typeface="楷体_GB2312" pitchFamily="49" charset="-122"/>
              </a:rPr>
              <a:t>x</a:t>
            </a:r>
            <a:r>
              <a:rPr lang="en-US" altLang="zh-CN" sz="2800" baseline="-25000" dirty="0" smtClean="0">
                <a:ea typeface="楷体_GB2312" pitchFamily="49" charset="-122"/>
              </a:rPr>
              <a:t>0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的函数值异号，则得到一个缩小的有根子区间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［</a:t>
            </a:r>
            <a:r>
              <a:rPr lang="en-US" altLang="zh-CN" sz="2800" i="1" dirty="0" smtClean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en-US" altLang="zh-CN" sz="2800" i="1" baseline="-25000" dirty="0" smtClean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800" baseline="-25000" dirty="0" smtClean="0">
                <a:solidFill>
                  <a:srgbClr val="FF0000"/>
                </a:solidFill>
                <a:ea typeface="楷体_GB2312" pitchFamily="49" charset="-122"/>
              </a:rPr>
              <a:t>-1</a:t>
            </a:r>
            <a:r>
              <a:rPr lang="en-US" altLang="zh-CN" sz="2800" dirty="0" smtClean="0">
                <a:solidFill>
                  <a:srgbClr val="FF0000"/>
                </a:solidFill>
                <a:ea typeface="楷体_GB2312" pitchFamily="49" charset="-122"/>
              </a:rPr>
              <a:t>,</a:t>
            </a:r>
            <a:r>
              <a:rPr lang="en-US" altLang="zh-CN" sz="2800" i="1" dirty="0" smtClean="0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lang="en-US" altLang="zh-CN" sz="2800" i="1" baseline="-25000" dirty="0" smtClean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］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0137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A2FA00-F6B3-42F0-9BD6-2DCD2AD6EC3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19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101380" name="Group 28"/>
          <p:cNvGrpSpPr>
            <a:grpSpLocks/>
          </p:cNvGrpSpPr>
          <p:nvPr/>
        </p:nvGrpSpPr>
        <p:grpSpPr bwMode="auto">
          <a:xfrm>
            <a:off x="714375" y="4000500"/>
            <a:ext cx="7315200" cy="2438400"/>
            <a:chOff x="384" y="2352"/>
            <a:chExt cx="4608" cy="1536"/>
          </a:xfrm>
        </p:grpSpPr>
        <p:grpSp>
          <p:nvGrpSpPr>
            <p:cNvPr id="101384" name="Group 6"/>
            <p:cNvGrpSpPr>
              <a:grpSpLocks/>
            </p:cNvGrpSpPr>
            <p:nvPr/>
          </p:nvGrpSpPr>
          <p:grpSpPr bwMode="auto">
            <a:xfrm>
              <a:off x="384" y="2352"/>
              <a:ext cx="4608" cy="1536"/>
              <a:chOff x="384" y="2352"/>
              <a:chExt cx="4608" cy="1536"/>
            </a:xfrm>
          </p:grpSpPr>
          <p:grpSp>
            <p:nvGrpSpPr>
              <p:cNvPr id="101397" name="Group 7"/>
              <p:cNvGrpSpPr>
                <a:grpSpLocks/>
              </p:cNvGrpSpPr>
              <p:nvPr/>
            </p:nvGrpSpPr>
            <p:grpSpPr bwMode="auto">
              <a:xfrm>
                <a:off x="1008" y="2352"/>
                <a:ext cx="388" cy="1536"/>
                <a:chOff x="1436" y="1226"/>
                <a:chExt cx="388" cy="2566"/>
              </a:xfrm>
            </p:grpSpPr>
            <p:sp>
              <p:nvSpPr>
                <p:cNvPr id="101403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1436" y="1301"/>
                  <a:ext cx="0" cy="249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40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40" y="1226"/>
                  <a:ext cx="384" cy="5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3000" i="1">
                      <a:latin typeface="Arial" panose="020B0604020202020204" pitchFamily="34" charset="0"/>
                    </a:rPr>
                    <a:t>y</a:t>
                  </a:r>
                </a:p>
              </p:txBody>
            </p:sp>
          </p:grpSp>
          <p:grpSp>
            <p:nvGrpSpPr>
              <p:cNvPr id="101398" name="Group 10"/>
              <p:cNvGrpSpPr>
                <a:grpSpLocks/>
              </p:cNvGrpSpPr>
              <p:nvPr/>
            </p:nvGrpSpPr>
            <p:grpSpPr bwMode="auto">
              <a:xfrm>
                <a:off x="384" y="3244"/>
                <a:ext cx="4608" cy="356"/>
                <a:chOff x="830" y="2832"/>
                <a:chExt cx="3682" cy="356"/>
              </a:xfrm>
            </p:grpSpPr>
            <p:sp>
              <p:nvSpPr>
                <p:cNvPr id="101400" name="Line 11"/>
                <p:cNvSpPr>
                  <a:spLocks noChangeShapeType="1"/>
                </p:cNvSpPr>
                <p:nvPr/>
              </p:nvSpPr>
              <p:spPr bwMode="auto">
                <a:xfrm>
                  <a:off x="830" y="2853"/>
                  <a:ext cx="36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401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056" y="2832"/>
                  <a:ext cx="384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3000">
                      <a:latin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10140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128" y="2842"/>
                  <a:ext cx="384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3000" i="1">
                      <a:latin typeface="Arial" panose="020B0604020202020204" pitchFamily="34" charset="0"/>
                    </a:rPr>
                    <a:t>x</a:t>
                  </a:r>
                </a:p>
              </p:txBody>
            </p:sp>
          </p:grpSp>
          <p:sp>
            <p:nvSpPr>
              <p:cNvPr id="101399" name="Freeform 14"/>
              <p:cNvSpPr>
                <a:spLocks/>
              </p:cNvSpPr>
              <p:nvPr/>
            </p:nvSpPr>
            <p:spPr bwMode="auto">
              <a:xfrm>
                <a:off x="1296" y="2448"/>
                <a:ext cx="3024" cy="1224"/>
              </a:xfrm>
              <a:custGeom>
                <a:avLst/>
                <a:gdLst>
                  <a:gd name="T0" fmla="*/ 0 w 3024"/>
                  <a:gd name="T1" fmla="*/ 240 h 1224"/>
                  <a:gd name="T2" fmla="*/ 192 w 3024"/>
                  <a:gd name="T3" fmla="*/ 336 h 1224"/>
                  <a:gd name="T4" fmla="*/ 336 w 3024"/>
                  <a:gd name="T5" fmla="*/ 624 h 1224"/>
                  <a:gd name="T6" fmla="*/ 384 w 3024"/>
                  <a:gd name="T7" fmla="*/ 720 h 1224"/>
                  <a:gd name="T8" fmla="*/ 576 w 3024"/>
                  <a:gd name="T9" fmla="*/ 1008 h 1224"/>
                  <a:gd name="T10" fmla="*/ 816 w 3024"/>
                  <a:gd name="T11" fmla="*/ 1104 h 1224"/>
                  <a:gd name="T12" fmla="*/ 1008 w 3024"/>
                  <a:gd name="T13" fmla="*/ 912 h 1224"/>
                  <a:gd name="T14" fmla="*/ 1056 w 3024"/>
                  <a:gd name="T15" fmla="*/ 624 h 1224"/>
                  <a:gd name="T16" fmla="*/ 1104 w 3024"/>
                  <a:gd name="T17" fmla="*/ 384 h 1224"/>
                  <a:gd name="T18" fmla="*/ 1200 w 3024"/>
                  <a:gd name="T19" fmla="*/ 336 h 1224"/>
                  <a:gd name="T20" fmla="*/ 1248 w 3024"/>
                  <a:gd name="T21" fmla="*/ 432 h 1224"/>
                  <a:gd name="T22" fmla="*/ 1296 w 3024"/>
                  <a:gd name="T23" fmla="*/ 672 h 1224"/>
                  <a:gd name="T24" fmla="*/ 1536 w 3024"/>
                  <a:gd name="T25" fmla="*/ 1056 h 1224"/>
                  <a:gd name="T26" fmla="*/ 1872 w 3024"/>
                  <a:gd name="T27" fmla="*/ 1200 h 1224"/>
                  <a:gd name="T28" fmla="*/ 2016 w 3024"/>
                  <a:gd name="T29" fmla="*/ 912 h 1224"/>
                  <a:gd name="T30" fmla="*/ 2112 w 3024"/>
                  <a:gd name="T31" fmla="*/ 432 h 1224"/>
                  <a:gd name="T32" fmla="*/ 2256 w 3024"/>
                  <a:gd name="T33" fmla="*/ 144 h 1224"/>
                  <a:gd name="T34" fmla="*/ 2400 w 3024"/>
                  <a:gd name="T35" fmla="*/ 480 h 1224"/>
                  <a:gd name="T36" fmla="*/ 2400 w 3024"/>
                  <a:gd name="T37" fmla="*/ 768 h 1224"/>
                  <a:gd name="T38" fmla="*/ 2544 w 3024"/>
                  <a:gd name="T39" fmla="*/ 960 h 1224"/>
                  <a:gd name="T40" fmla="*/ 2688 w 3024"/>
                  <a:gd name="T41" fmla="*/ 768 h 1224"/>
                  <a:gd name="T42" fmla="*/ 2832 w 3024"/>
                  <a:gd name="T43" fmla="*/ 288 h 1224"/>
                  <a:gd name="T44" fmla="*/ 3024 w 3024"/>
                  <a:gd name="T45" fmla="*/ 0 h 122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3024"/>
                  <a:gd name="T70" fmla="*/ 0 h 1224"/>
                  <a:gd name="T71" fmla="*/ 3024 w 3024"/>
                  <a:gd name="T72" fmla="*/ 1224 h 1224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3024" h="1224">
                    <a:moveTo>
                      <a:pt x="0" y="240"/>
                    </a:moveTo>
                    <a:cubicBezTo>
                      <a:pt x="68" y="256"/>
                      <a:pt x="136" y="272"/>
                      <a:pt x="192" y="336"/>
                    </a:cubicBezTo>
                    <a:cubicBezTo>
                      <a:pt x="248" y="400"/>
                      <a:pt x="304" y="560"/>
                      <a:pt x="336" y="624"/>
                    </a:cubicBezTo>
                    <a:cubicBezTo>
                      <a:pt x="368" y="688"/>
                      <a:pt x="344" y="656"/>
                      <a:pt x="384" y="720"/>
                    </a:cubicBezTo>
                    <a:cubicBezTo>
                      <a:pt x="424" y="784"/>
                      <a:pt x="504" y="944"/>
                      <a:pt x="576" y="1008"/>
                    </a:cubicBezTo>
                    <a:cubicBezTo>
                      <a:pt x="648" y="1072"/>
                      <a:pt x="744" y="1120"/>
                      <a:pt x="816" y="1104"/>
                    </a:cubicBezTo>
                    <a:cubicBezTo>
                      <a:pt x="888" y="1088"/>
                      <a:pt x="968" y="992"/>
                      <a:pt x="1008" y="912"/>
                    </a:cubicBezTo>
                    <a:cubicBezTo>
                      <a:pt x="1048" y="832"/>
                      <a:pt x="1040" y="712"/>
                      <a:pt x="1056" y="624"/>
                    </a:cubicBezTo>
                    <a:cubicBezTo>
                      <a:pt x="1072" y="536"/>
                      <a:pt x="1080" y="432"/>
                      <a:pt x="1104" y="384"/>
                    </a:cubicBezTo>
                    <a:cubicBezTo>
                      <a:pt x="1128" y="336"/>
                      <a:pt x="1176" y="328"/>
                      <a:pt x="1200" y="336"/>
                    </a:cubicBezTo>
                    <a:cubicBezTo>
                      <a:pt x="1224" y="344"/>
                      <a:pt x="1232" y="376"/>
                      <a:pt x="1248" y="432"/>
                    </a:cubicBezTo>
                    <a:cubicBezTo>
                      <a:pt x="1264" y="488"/>
                      <a:pt x="1248" y="568"/>
                      <a:pt x="1296" y="672"/>
                    </a:cubicBezTo>
                    <a:cubicBezTo>
                      <a:pt x="1344" y="776"/>
                      <a:pt x="1440" y="968"/>
                      <a:pt x="1536" y="1056"/>
                    </a:cubicBezTo>
                    <a:cubicBezTo>
                      <a:pt x="1632" y="1144"/>
                      <a:pt x="1792" y="1224"/>
                      <a:pt x="1872" y="1200"/>
                    </a:cubicBezTo>
                    <a:cubicBezTo>
                      <a:pt x="1952" y="1176"/>
                      <a:pt x="1976" y="1040"/>
                      <a:pt x="2016" y="912"/>
                    </a:cubicBezTo>
                    <a:cubicBezTo>
                      <a:pt x="2056" y="784"/>
                      <a:pt x="2072" y="560"/>
                      <a:pt x="2112" y="432"/>
                    </a:cubicBezTo>
                    <a:cubicBezTo>
                      <a:pt x="2152" y="304"/>
                      <a:pt x="2208" y="136"/>
                      <a:pt x="2256" y="144"/>
                    </a:cubicBezTo>
                    <a:cubicBezTo>
                      <a:pt x="2304" y="152"/>
                      <a:pt x="2376" y="376"/>
                      <a:pt x="2400" y="480"/>
                    </a:cubicBezTo>
                    <a:cubicBezTo>
                      <a:pt x="2424" y="584"/>
                      <a:pt x="2376" y="688"/>
                      <a:pt x="2400" y="768"/>
                    </a:cubicBezTo>
                    <a:cubicBezTo>
                      <a:pt x="2424" y="848"/>
                      <a:pt x="2496" y="960"/>
                      <a:pt x="2544" y="960"/>
                    </a:cubicBezTo>
                    <a:cubicBezTo>
                      <a:pt x="2592" y="960"/>
                      <a:pt x="2640" y="880"/>
                      <a:pt x="2688" y="768"/>
                    </a:cubicBezTo>
                    <a:cubicBezTo>
                      <a:pt x="2736" y="656"/>
                      <a:pt x="2776" y="416"/>
                      <a:pt x="2832" y="288"/>
                    </a:cubicBezTo>
                    <a:cubicBezTo>
                      <a:pt x="2888" y="160"/>
                      <a:pt x="2984" y="48"/>
                      <a:pt x="3024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1385" name="Text Box 15"/>
            <p:cNvSpPr txBox="1">
              <a:spLocks noChangeArrowheads="1"/>
            </p:cNvSpPr>
            <p:nvPr/>
          </p:nvSpPr>
          <p:spPr bwMode="auto">
            <a:xfrm>
              <a:off x="1104" y="3302"/>
              <a:ext cx="38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300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01386" name="Line 16"/>
            <p:cNvSpPr>
              <a:spLocks noChangeShapeType="1"/>
            </p:cNvSpPr>
            <p:nvPr/>
          </p:nvSpPr>
          <p:spPr bwMode="auto">
            <a:xfrm>
              <a:off x="1296" y="2688"/>
              <a:ext cx="0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87" name="Text Box 17"/>
            <p:cNvSpPr txBox="1">
              <a:spLocks noChangeArrowheads="1"/>
            </p:cNvSpPr>
            <p:nvPr/>
          </p:nvSpPr>
          <p:spPr bwMode="auto">
            <a:xfrm>
              <a:off x="4080" y="3264"/>
              <a:ext cx="384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300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01388" name="Line 18"/>
            <p:cNvSpPr>
              <a:spLocks noChangeShapeType="1"/>
            </p:cNvSpPr>
            <p:nvPr/>
          </p:nvSpPr>
          <p:spPr bwMode="auto">
            <a:xfrm>
              <a:off x="4272" y="2544"/>
              <a:ext cx="0" cy="7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1389" name="Group 19"/>
            <p:cNvGrpSpPr>
              <a:grpSpLocks/>
            </p:cNvGrpSpPr>
            <p:nvPr/>
          </p:nvGrpSpPr>
          <p:grpSpPr bwMode="auto">
            <a:xfrm>
              <a:off x="1440" y="2976"/>
              <a:ext cx="720" cy="816"/>
              <a:chOff x="1440" y="2976"/>
              <a:chExt cx="720" cy="816"/>
            </a:xfrm>
          </p:grpSpPr>
          <p:sp>
            <p:nvSpPr>
              <p:cNvPr id="101394" name="AutoShape 20"/>
              <p:cNvSpPr>
                <a:spLocks noChangeArrowheads="1"/>
              </p:cNvSpPr>
              <p:nvPr/>
            </p:nvSpPr>
            <p:spPr bwMode="auto">
              <a:xfrm>
                <a:off x="1584" y="2976"/>
                <a:ext cx="336" cy="480"/>
              </a:xfrm>
              <a:prstGeom prst="bracketPair">
                <a:avLst>
                  <a:gd name="adj" fmla="val 16667"/>
                </a:avLst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01395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46"/>
                <a:ext cx="384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3000" i="1">
                    <a:solidFill>
                      <a:srgbClr val="FF3300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zh-CN" sz="3000" i="1" baseline="-25000">
                    <a:solidFill>
                      <a:srgbClr val="FF33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01396" name="Text Box 22"/>
              <p:cNvSpPr txBox="1">
                <a:spLocks noChangeArrowheads="1"/>
              </p:cNvSpPr>
              <p:nvPr/>
            </p:nvSpPr>
            <p:spPr bwMode="auto">
              <a:xfrm>
                <a:off x="1776" y="3446"/>
                <a:ext cx="384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3000" i="1">
                    <a:solidFill>
                      <a:srgbClr val="FF3300"/>
                    </a:solidFill>
                    <a:latin typeface="Arial" panose="020B0604020202020204" pitchFamily="34" charset="0"/>
                  </a:rPr>
                  <a:t>b</a:t>
                </a:r>
                <a:r>
                  <a:rPr lang="en-US" altLang="zh-CN" sz="3000" i="1" baseline="-25000">
                    <a:solidFill>
                      <a:srgbClr val="FF33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101390" name="Group 23"/>
            <p:cNvGrpSpPr>
              <a:grpSpLocks/>
            </p:cNvGrpSpPr>
            <p:nvPr/>
          </p:nvGrpSpPr>
          <p:grpSpPr bwMode="auto">
            <a:xfrm>
              <a:off x="2016" y="2976"/>
              <a:ext cx="720" cy="816"/>
              <a:chOff x="1440" y="2976"/>
              <a:chExt cx="720" cy="816"/>
            </a:xfrm>
          </p:grpSpPr>
          <p:sp>
            <p:nvSpPr>
              <p:cNvPr id="101391" name="AutoShape 24"/>
              <p:cNvSpPr>
                <a:spLocks noChangeArrowheads="1"/>
              </p:cNvSpPr>
              <p:nvPr/>
            </p:nvSpPr>
            <p:spPr bwMode="auto">
              <a:xfrm>
                <a:off x="1584" y="2976"/>
                <a:ext cx="336" cy="480"/>
              </a:xfrm>
              <a:prstGeom prst="bracketPair">
                <a:avLst>
                  <a:gd name="adj" fmla="val 16667"/>
                </a:avLst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01392" name="Text Box 25"/>
              <p:cNvSpPr txBox="1">
                <a:spLocks noChangeArrowheads="1"/>
              </p:cNvSpPr>
              <p:nvPr/>
            </p:nvSpPr>
            <p:spPr bwMode="auto">
              <a:xfrm>
                <a:off x="1440" y="3446"/>
                <a:ext cx="384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3000" i="1">
                    <a:solidFill>
                      <a:srgbClr val="FF3300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zh-CN" sz="3000" i="1" baseline="-25000">
                    <a:solidFill>
                      <a:srgbClr val="FF33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01393" name="Text Box 26"/>
              <p:cNvSpPr txBox="1">
                <a:spLocks noChangeArrowheads="1"/>
              </p:cNvSpPr>
              <p:nvPr/>
            </p:nvSpPr>
            <p:spPr bwMode="auto">
              <a:xfrm>
                <a:off x="1776" y="3446"/>
                <a:ext cx="384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3000" i="1">
                    <a:solidFill>
                      <a:srgbClr val="FF3300"/>
                    </a:solidFill>
                    <a:latin typeface="Arial" panose="020B0604020202020204" pitchFamily="34" charset="0"/>
                  </a:rPr>
                  <a:t>b</a:t>
                </a:r>
                <a:r>
                  <a:rPr lang="en-US" altLang="zh-CN" sz="3000" i="1" baseline="-25000">
                    <a:solidFill>
                      <a:srgbClr val="FF33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101381" name="Group 32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101382" name="Text Box 33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1383" name="Line 34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571625"/>
            <a:ext cx="7772400" cy="50292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Tx/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阐明了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误差理论的基本概念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误差在近似值运算中的传播规律及其估算方法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，以及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数值稳定性的概念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25000"/>
              </a:lnSpc>
              <a:buFontTx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按照误差产生的来源不同，有“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过失误差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”和“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非过失误差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”之分。后者又可分为“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模型误差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”、“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观测误差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”、“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截断误差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”和“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舍入误差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”等。</a:t>
            </a:r>
          </a:p>
          <a:p>
            <a:pPr marL="0" indent="0" eaLnBrk="1" hangingPunct="1">
              <a:lnSpc>
                <a:spcPct val="125000"/>
              </a:lnSpc>
              <a:buFontTx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误差的表示法有两种：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绝对误差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相对误差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25000"/>
              </a:lnSpc>
              <a:buFontTx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计算机中进行的都是有限位数的运算，因此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有效数字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的概念是重要的，它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与误差之间有着密切的关联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806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2E4ADD-66FD-4FC9-A2C6-0D6CBFDABFFC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675" y="620713"/>
            <a:ext cx="2244725" cy="584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/>
              <a:t>第一章小结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919CDF-A4D7-4B6A-9C83-1705729BDDD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5158" name="Text Box 5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5159" name="Line 6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107950" y="1557338"/>
            <a:ext cx="194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例 </a:t>
            </a:r>
            <a:r>
              <a:rPr lang="en-US" altLang="zh-CN"/>
              <a:t>2.1 </a:t>
            </a:r>
            <a:r>
              <a:rPr lang="zh-CN" altLang="en-US"/>
              <a:t>求方程</a:t>
            </a: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2051050" y="1608138"/>
          <a:ext cx="47529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3" imgW="2323800" imgH="228600" progId="">
                  <p:embed/>
                </p:oleObj>
              </mc:Choice>
              <mc:Fallback>
                <p:oleObj name="Equation" r:id="rId3" imgW="2323800" imgH="2286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608138"/>
                        <a:ext cx="47529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9"/>
          <p:cNvSpPr txBox="1">
            <a:spLocks noChangeArrowheads="1"/>
          </p:cNvSpPr>
          <p:nvPr/>
        </p:nvSpPr>
        <p:spPr bwMode="auto">
          <a:xfrm>
            <a:off x="6726238" y="1584325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的有根区间。</a:t>
            </a:r>
          </a:p>
        </p:txBody>
      </p:sp>
      <p:sp>
        <p:nvSpPr>
          <p:cNvPr id="5127" name="Text Box 10"/>
          <p:cNvSpPr txBox="1">
            <a:spLocks noChangeArrowheads="1"/>
          </p:cNvSpPr>
          <p:nvPr/>
        </p:nvSpPr>
        <p:spPr bwMode="auto">
          <a:xfrm>
            <a:off x="857250" y="2416175"/>
            <a:ext cx="664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取步长</a:t>
            </a:r>
            <a:r>
              <a:rPr lang="en-US" altLang="zh-CN" i="1"/>
              <a:t>h</a:t>
            </a:r>
            <a:r>
              <a:rPr lang="en-US" altLang="zh-CN"/>
              <a:t>=1</a:t>
            </a:r>
            <a:r>
              <a:rPr lang="zh-CN" altLang="en-US"/>
              <a:t>对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)=0</a:t>
            </a:r>
            <a:r>
              <a:rPr lang="zh-CN" altLang="en-US"/>
              <a:t>的根进行搜索，计算结果为：</a:t>
            </a:r>
          </a:p>
        </p:txBody>
      </p:sp>
      <p:graphicFrame>
        <p:nvGraphicFramePr>
          <p:cNvPr id="250930" name="Group 50"/>
          <p:cNvGraphicFramePr>
            <a:graphicFrameLocks noGrp="1"/>
          </p:cNvGraphicFramePr>
          <p:nvPr/>
        </p:nvGraphicFramePr>
        <p:xfrm>
          <a:off x="571500" y="3416300"/>
          <a:ext cx="8159750" cy="1150938"/>
        </p:xfrm>
        <a:graphic>
          <a:graphicData uri="http://schemas.openxmlformats.org/drawingml/2006/table">
            <a:tbl>
              <a:tblPr/>
              <a:tblGrid>
                <a:gridCol w="1584325"/>
                <a:gridCol w="792163"/>
                <a:gridCol w="935037"/>
                <a:gridCol w="865188"/>
                <a:gridCol w="923925"/>
                <a:gridCol w="1019175"/>
                <a:gridCol w="1020762"/>
                <a:gridCol w="1019175"/>
              </a:tblGrid>
              <a:tr h="576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7" name="Text Box 51"/>
          <p:cNvSpPr txBox="1">
            <a:spLocks noChangeArrowheads="1"/>
          </p:cNvSpPr>
          <p:nvPr/>
        </p:nvSpPr>
        <p:spPr bwMode="auto">
          <a:xfrm>
            <a:off x="571500" y="4916488"/>
            <a:ext cx="688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可知方程的有根区间为：</a:t>
            </a:r>
            <a:r>
              <a:rPr lang="en-US" altLang="zh-CN"/>
              <a:t>[2</a:t>
            </a:r>
            <a:r>
              <a:rPr lang="zh-CN" altLang="en-US"/>
              <a:t>，</a:t>
            </a:r>
            <a:r>
              <a:rPr lang="en-US" altLang="zh-CN"/>
              <a:t>3]</a:t>
            </a:r>
            <a:r>
              <a:rPr lang="zh-CN" altLang="en-US"/>
              <a:t>，</a:t>
            </a:r>
            <a:r>
              <a:rPr lang="en-US" altLang="zh-CN"/>
              <a:t>[3</a:t>
            </a:r>
            <a:r>
              <a:rPr lang="zh-CN" altLang="en-US"/>
              <a:t>，</a:t>
            </a:r>
            <a:r>
              <a:rPr lang="en-US" altLang="zh-CN"/>
              <a:t>4]</a:t>
            </a:r>
            <a:r>
              <a:rPr lang="zh-CN" altLang="en-US"/>
              <a:t>，</a:t>
            </a:r>
            <a:r>
              <a:rPr lang="en-US" altLang="zh-CN"/>
              <a:t>[5</a:t>
            </a:r>
            <a:r>
              <a:rPr lang="zh-CN" altLang="en-US"/>
              <a:t>，</a:t>
            </a:r>
            <a:r>
              <a:rPr lang="en-US" altLang="zh-CN"/>
              <a:t>6]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4BA7A8-D6A4-44C9-B1A3-0A7E74AE8F7F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pic>
        <p:nvPicPr>
          <p:cNvPr id="1024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5588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4" name="Text Box 5"/>
          <p:cNvSpPr txBox="1">
            <a:spLocks noChangeArrowheads="1"/>
          </p:cNvSpPr>
          <p:nvPr/>
        </p:nvSpPr>
        <p:spPr bwMode="auto">
          <a:xfrm>
            <a:off x="2700338" y="2708275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-0.57</a:t>
            </a:r>
          </a:p>
        </p:txBody>
      </p:sp>
      <p:sp>
        <p:nvSpPr>
          <p:cNvPr id="102405" name="Text Box 6"/>
          <p:cNvSpPr txBox="1">
            <a:spLocks noChangeArrowheads="1"/>
          </p:cNvSpPr>
          <p:nvPr/>
        </p:nvSpPr>
        <p:spPr bwMode="auto">
          <a:xfrm>
            <a:off x="4067175" y="2060575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-1.73</a:t>
            </a:r>
          </a:p>
        </p:txBody>
      </p:sp>
      <p:sp>
        <p:nvSpPr>
          <p:cNvPr id="102406" name="Text Box 7"/>
          <p:cNvSpPr txBox="1">
            <a:spLocks noChangeArrowheads="1"/>
          </p:cNvSpPr>
          <p:nvPr/>
        </p:nvSpPr>
        <p:spPr bwMode="auto">
          <a:xfrm>
            <a:off x="4500563" y="2781300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-0.17</a:t>
            </a:r>
          </a:p>
        </p:txBody>
      </p:sp>
      <p:sp>
        <p:nvSpPr>
          <p:cNvPr id="102407" name="Text Box 8"/>
          <p:cNvSpPr txBox="1">
            <a:spLocks noChangeArrowheads="1"/>
          </p:cNvSpPr>
          <p:nvPr/>
        </p:nvSpPr>
        <p:spPr bwMode="auto">
          <a:xfrm>
            <a:off x="6659563" y="2852738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-0.27</a:t>
            </a:r>
          </a:p>
        </p:txBody>
      </p:sp>
      <p:sp>
        <p:nvSpPr>
          <p:cNvPr id="102408" name="Text Box 9"/>
          <p:cNvSpPr txBox="1">
            <a:spLocks noChangeArrowheads="1"/>
          </p:cNvSpPr>
          <p:nvPr/>
        </p:nvSpPr>
        <p:spPr bwMode="auto">
          <a:xfrm>
            <a:off x="7164388" y="981075"/>
            <a:ext cx="71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7.43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37F9BD-544C-44A7-A356-6170EAE5942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103427" name="Group 8"/>
          <p:cNvGrpSpPr>
            <a:grpSpLocks/>
          </p:cNvGrpSpPr>
          <p:nvPr/>
        </p:nvGrpSpPr>
        <p:grpSpPr bwMode="auto">
          <a:xfrm>
            <a:off x="2484438" y="3068638"/>
            <a:ext cx="4191000" cy="2576512"/>
            <a:chOff x="1296" y="1152"/>
            <a:chExt cx="2640" cy="1623"/>
          </a:xfrm>
        </p:grpSpPr>
        <p:sp>
          <p:nvSpPr>
            <p:cNvPr id="103430" name="Line 9"/>
            <p:cNvSpPr>
              <a:spLocks noChangeShapeType="1"/>
            </p:cNvSpPr>
            <p:nvPr/>
          </p:nvSpPr>
          <p:spPr bwMode="auto">
            <a:xfrm flipV="1">
              <a:off x="3430" y="1717"/>
              <a:ext cx="11" cy="74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1" name="Text Box 10"/>
            <p:cNvSpPr txBox="1">
              <a:spLocks noChangeArrowheads="1"/>
            </p:cNvSpPr>
            <p:nvPr/>
          </p:nvSpPr>
          <p:spPr bwMode="auto">
            <a:xfrm>
              <a:off x="2506" y="1577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>
                  <a:solidFill>
                    <a:srgbClr val="FF0000"/>
                  </a:solidFill>
                </a:rPr>
                <a:t>f</a:t>
              </a:r>
              <a:r>
                <a:rPr kumimoji="1" lang="en-US" altLang="zh-CN" b="0">
                  <a:solidFill>
                    <a:srgbClr val="FF0000"/>
                  </a:solidFill>
                </a:rPr>
                <a:t>(</a:t>
              </a:r>
              <a:r>
                <a:rPr kumimoji="1" lang="en-US" altLang="zh-CN" b="0" i="1">
                  <a:solidFill>
                    <a:srgbClr val="FF0000"/>
                  </a:solidFill>
                </a:rPr>
                <a:t>x</a:t>
              </a:r>
              <a:r>
                <a:rPr kumimoji="1" lang="en-US" altLang="zh-CN" b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103432" name="Line 11"/>
            <p:cNvSpPr>
              <a:spLocks noChangeShapeType="1"/>
            </p:cNvSpPr>
            <p:nvPr/>
          </p:nvSpPr>
          <p:spPr bwMode="auto">
            <a:xfrm flipV="1">
              <a:off x="1872" y="2496"/>
              <a:ext cx="1" cy="27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3" name="Line 12"/>
            <p:cNvSpPr>
              <a:spLocks noChangeShapeType="1"/>
            </p:cNvSpPr>
            <p:nvPr/>
          </p:nvSpPr>
          <p:spPr bwMode="auto">
            <a:xfrm flipV="1">
              <a:off x="1584" y="1200"/>
              <a:ext cx="1" cy="1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4" name="Line 13"/>
            <p:cNvSpPr>
              <a:spLocks noChangeShapeType="1"/>
            </p:cNvSpPr>
            <p:nvPr/>
          </p:nvSpPr>
          <p:spPr bwMode="auto">
            <a:xfrm>
              <a:off x="1440" y="2511"/>
              <a:ext cx="24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35" name="Text Box 14"/>
            <p:cNvSpPr txBox="1">
              <a:spLocks noChangeArrowheads="1"/>
            </p:cNvSpPr>
            <p:nvPr/>
          </p:nvSpPr>
          <p:spPr bwMode="auto">
            <a:xfrm>
              <a:off x="3648" y="246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b="0" i="1"/>
                <a:t>x</a:t>
              </a:r>
              <a:endParaRPr kumimoji="1" lang="en-US" altLang="zh-CN" b="0" i="1"/>
            </a:p>
          </p:txBody>
        </p:sp>
        <p:sp>
          <p:nvSpPr>
            <p:cNvPr id="103436" name="Text Box 15"/>
            <p:cNvSpPr txBox="1">
              <a:spLocks noChangeArrowheads="1"/>
            </p:cNvSpPr>
            <p:nvPr/>
          </p:nvSpPr>
          <p:spPr bwMode="auto">
            <a:xfrm>
              <a:off x="1296" y="115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/>
                <a:t>y</a:t>
              </a:r>
            </a:p>
          </p:txBody>
        </p:sp>
        <p:sp>
          <p:nvSpPr>
            <p:cNvPr id="103437" name="Text Box 16"/>
            <p:cNvSpPr txBox="1">
              <a:spLocks noChangeArrowheads="1"/>
            </p:cNvSpPr>
            <p:nvPr/>
          </p:nvSpPr>
          <p:spPr bwMode="auto">
            <a:xfrm>
              <a:off x="1296" y="2271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o</a:t>
              </a:r>
            </a:p>
          </p:txBody>
        </p:sp>
        <p:sp>
          <p:nvSpPr>
            <p:cNvPr id="103438" name="Text Box 17"/>
            <p:cNvSpPr txBox="1">
              <a:spLocks noChangeArrowheads="1"/>
            </p:cNvSpPr>
            <p:nvPr/>
          </p:nvSpPr>
          <p:spPr bwMode="auto">
            <a:xfrm>
              <a:off x="3337" y="2485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103439" name="Text Box 18"/>
            <p:cNvSpPr txBox="1">
              <a:spLocks noChangeArrowheads="1"/>
            </p:cNvSpPr>
            <p:nvPr/>
          </p:nvSpPr>
          <p:spPr bwMode="auto">
            <a:xfrm>
              <a:off x="1973" y="245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/>
                <a:t>x</a:t>
              </a:r>
              <a:r>
                <a:rPr kumimoji="1" lang="en-US" altLang="zh-CN" b="0"/>
                <a:t>*</a:t>
              </a:r>
              <a:endParaRPr kumimoji="1" lang="en-US" altLang="zh-CN" b="0">
                <a:solidFill>
                  <a:srgbClr val="FF0000"/>
                </a:solidFill>
              </a:endParaRPr>
            </a:p>
          </p:txBody>
        </p:sp>
        <p:sp>
          <p:nvSpPr>
            <p:cNvPr id="103440" name="Freeform 19"/>
            <p:cNvSpPr>
              <a:spLocks/>
            </p:cNvSpPr>
            <p:nvPr/>
          </p:nvSpPr>
          <p:spPr bwMode="auto">
            <a:xfrm>
              <a:off x="1872" y="1728"/>
              <a:ext cx="1584" cy="1047"/>
            </a:xfrm>
            <a:custGeom>
              <a:avLst/>
              <a:gdLst>
                <a:gd name="T0" fmla="*/ 0 w 1584"/>
                <a:gd name="T1" fmla="*/ 585 h 1104"/>
                <a:gd name="T2" fmla="*/ 96 w 1584"/>
                <a:gd name="T3" fmla="*/ 458 h 1104"/>
                <a:gd name="T4" fmla="*/ 384 w 1584"/>
                <a:gd name="T5" fmla="*/ 279 h 1104"/>
                <a:gd name="T6" fmla="*/ 864 w 1584"/>
                <a:gd name="T7" fmla="*/ 126 h 1104"/>
                <a:gd name="T8" fmla="*/ 1344 w 1584"/>
                <a:gd name="T9" fmla="*/ 26 h 1104"/>
                <a:gd name="T10" fmla="*/ 1584 w 1584"/>
                <a:gd name="T11" fmla="*/ 0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84"/>
                <a:gd name="T19" fmla="*/ 0 h 1104"/>
                <a:gd name="T20" fmla="*/ 1584 w 1584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84" h="1104">
                  <a:moveTo>
                    <a:pt x="0" y="1104"/>
                  </a:moveTo>
                  <a:cubicBezTo>
                    <a:pt x="16" y="1032"/>
                    <a:pt x="32" y="960"/>
                    <a:pt x="96" y="864"/>
                  </a:cubicBezTo>
                  <a:cubicBezTo>
                    <a:pt x="160" y="768"/>
                    <a:pt x="256" y="632"/>
                    <a:pt x="384" y="528"/>
                  </a:cubicBezTo>
                  <a:cubicBezTo>
                    <a:pt x="512" y="424"/>
                    <a:pt x="704" y="320"/>
                    <a:pt x="864" y="240"/>
                  </a:cubicBezTo>
                  <a:cubicBezTo>
                    <a:pt x="1024" y="160"/>
                    <a:pt x="1224" y="88"/>
                    <a:pt x="1344" y="48"/>
                  </a:cubicBezTo>
                  <a:cubicBezTo>
                    <a:pt x="1464" y="8"/>
                    <a:pt x="1524" y="4"/>
                    <a:pt x="1584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1" name="Text Box 20"/>
            <p:cNvSpPr txBox="1">
              <a:spLocks noChangeArrowheads="1"/>
            </p:cNvSpPr>
            <p:nvPr/>
          </p:nvSpPr>
          <p:spPr bwMode="auto">
            <a:xfrm>
              <a:off x="1690" y="2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/>
                <a:t>a</a:t>
              </a:r>
              <a:endParaRPr kumimoji="1" lang="en-US" altLang="zh-CN" b="0" i="1">
                <a:solidFill>
                  <a:srgbClr val="FF0000"/>
                </a:solidFill>
              </a:endParaRPr>
            </a:p>
          </p:txBody>
        </p:sp>
      </p:grpSp>
      <p:sp>
        <p:nvSpPr>
          <p:cNvPr id="66581" name="AutoShape 21" descr="再生纸"/>
          <p:cNvSpPr>
            <a:spLocks noChangeArrowheads="1"/>
          </p:cNvSpPr>
          <p:nvPr/>
        </p:nvSpPr>
        <p:spPr bwMode="auto">
          <a:xfrm>
            <a:off x="857250" y="1704539"/>
            <a:ext cx="7058025" cy="1328023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定理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 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设函数</a:t>
            </a:r>
            <a:r>
              <a:rPr kumimoji="1" lang="zh-CN" altLang="en-US" dirty="0">
                <a:ea typeface="楷体_GB2312" pitchFamily="49" charset="-122"/>
              </a:rPr>
              <a:t> </a:t>
            </a:r>
            <a:r>
              <a:rPr kumimoji="1" lang="en-US" altLang="zh-CN" i="1" dirty="0">
                <a:ea typeface="楷体_GB2312" pitchFamily="49" charset="-122"/>
              </a:rPr>
              <a:t>f </a:t>
            </a:r>
            <a:r>
              <a:rPr kumimoji="1" lang="en-US" altLang="zh-CN" dirty="0">
                <a:ea typeface="楷体_GB2312" pitchFamily="49" charset="-122"/>
              </a:rPr>
              <a:t>(</a:t>
            </a:r>
            <a:r>
              <a:rPr kumimoji="1" lang="en-US" altLang="zh-CN" i="1" dirty="0">
                <a:ea typeface="楷体_GB2312" pitchFamily="49" charset="-122"/>
              </a:rPr>
              <a:t>x</a:t>
            </a:r>
            <a:r>
              <a:rPr kumimoji="1" lang="en-US" altLang="zh-CN" dirty="0">
                <a:ea typeface="楷体_GB2312" pitchFamily="49" charset="-122"/>
              </a:rPr>
              <a:t>)</a:t>
            </a:r>
            <a:r>
              <a:rPr kumimoji="1" lang="zh-CN" altLang="en-US" dirty="0">
                <a:ea typeface="楷体_GB2312" pitchFamily="49" charset="-122"/>
              </a:rPr>
              <a:t>在</a:t>
            </a:r>
            <a:r>
              <a:rPr kumimoji="1" lang="zh-CN" altLang="en-US" i="1" dirty="0">
                <a:ea typeface="楷体_GB2312" pitchFamily="49" charset="-122"/>
              </a:rPr>
              <a:t> </a:t>
            </a:r>
            <a:r>
              <a:rPr kumimoji="1" lang="en-US" altLang="zh-CN" dirty="0">
                <a:ea typeface="楷体_GB2312" pitchFamily="49" charset="-122"/>
              </a:rPr>
              <a:t>[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en-US" altLang="zh-CN" dirty="0">
                <a:ea typeface="楷体_GB2312" pitchFamily="49" charset="-122"/>
              </a:rPr>
              <a:t>, </a:t>
            </a:r>
            <a:r>
              <a:rPr kumimoji="1" lang="en-US" altLang="zh-CN" i="1" dirty="0">
                <a:ea typeface="楷体_GB2312" pitchFamily="49" charset="-122"/>
              </a:rPr>
              <a:t>b</a:t>
            </a:r>
            <a:r>
              <a:rPr kumimoji="1" lang="en-US" altLang="zh-CN" dirty="0">
                <a:ea typeface="楷体_GB2312" pitchFamily="49" charset="-122"/>
              </a:rPr>
              <a:t>]</a:t>
            </a:r>
            <a:r>
              <a:rPr kumimoji="1" lang="zh-CN" altLang="en-US" dirty="0">
                <a:ea typeface="楷体_GB2312" pitchFamily="49" charset="-122"/>
              </a:rPr>
              <a:t>内</a:t>
            </a: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连续</a:t>
            </a:r>
            <a:r>
              <a:rPr kumimoji="1" lang="zh-CN" altLang="en-US" dirty="0">
                <a:ea typeface="楷体_GB2312" pitchFamily="49" charset="-122"/>
              </a:rPr>
              <a:t>，</a:t>
            </a: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严格单调</a:t>
            </a:r>
            <a:r>
              <a:rPr kumimoji="1" lang="zh-CN" altLang="en-US" dirty="0">
                <a:ea typeface="楷体_GB2312" pitchFamily="49" charset="-122"/>
              </a:rPr>
              <a:t>，且有</a:t>
            </a:r>
            <a:r>
              <a:rPr kumimoji="1" lang="en-US" altLang="zh-CN" i="1" dirty="0">
                <a:solidFill>
                  <a:srgbClr val="FF0000"/>
                </a:solidFill>
                <a:ea typeface="楷体_GB2312" pitchFamily="49" charset="-122"/>
              </a:rPr>
              <a:t>f 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)·</a:t>
            </a:r>
            <a:r>
              <a:rPr kumimoji="1" lang="en-US" altLang="zh-CN" i="1" dirty="0">
                <a:solidFill>
                  <a:srgbClr val="FF0000"/>
                </a:solidFill>
                <a:ea typeface="楷体_GB2312" pitchFamily="49" charset="-122"/>
              </a:rPr>
              <a:t>f 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  <a:ea typeface="楷体_GB2312" pitchFamily="49" charset="-122"/>
              </a:rPr>
              <a:t>b</a:t>
            </a:r>
            <a:r>
              <a:rPr kumimoji="1" lang="en-US" altLang="zh-CN" dirty="0">
                <a:solidFill>
                  <a:srgbClr val="FF0000"/>
                </a:solidFill>
                <a:ea typeface="楷体_GB2312" pitchFamily="49" charset="-122"/>
              </a:rPr>
              <a:t>) &lt; 0</a:t>
            </a:r>
            <a:r>
              <a:rPr kumimoji="1" lang="zh-CN" altLang="en-US" dirty="0">
                <a:ea typeface="楷体_GB2312" pitchFamily="49" charset="-122"/>
              </a:rPr>
              <a:t>，则在</a:t>
            </a:r>
            <a:r>
              <a:rPr kumimoji="1" lang="en-US" altLang="zh-CN" dirty="0">
                <a:ea typeface="楷体_GB2312" pitchFamily="49" charset="-122"/>
              </a:rPr>
              <a:t>[</a:t>
            </a:r>
            <a:r>
              <a:rPr kumimoji="1" lang="en-US" altLang="zh-CN" i="1" dirty="0">
                <a:ea typeface="楷体_GB2312" pitchFamily="49" charset="-122"/>
              </a:rPr>
              <a:t>a</a:t>
            </a:r>
            <a:r>
              <a:rPr kumimoji="1" lang="en-US" altLang="zh-CN" dirty="0">
                <a:ea typeface="楷体_GB2312" pitchFamily="49" charset="-122"/>
              </a:rPr>
              <a:t>, </a:t>
            </a:r>
            <a:r>
              <a:rPr kumimoji="1" lang="en-US" altLang="zh-CN" i="1" dirty="0">
                <a:ea typeface="楷体_GB2312" pitchFamily="49" charset="-122"/>
              </a:rPr>
              <a:t>b</a:t>
            </a:r>
            <a:r>
              <a:rPr kumimoji="1" lang="en-US" altLang="zh-CN" dirty="0">
                <a:ea typeface="楷体_GB2312" pitchFamily="49" charset="-122"/>
              </a:rPr>
              <a:t>]</a:t>
            </a:r>
            <a:r>
              <a:rPr kumimoji="1" lang="zh-CN" altLang="en-US" dirty="0">
                <a:ea typeface="楷体_GB2312" pitchFamily="49" charset="-122"/>
              </a:rPr>
              <a:t>内方程</a:t>
            </a:r>
            <a:r>
              <a:rPr kumimoji="1" lang="en-US" altLang="zh-CN" i="1" dirty="0">
                <a:ea typeface="楷体_GB2312" pitchFamily="49" charset="-122"/>
              </a:rPr>
              <a:t>f </a:t>
            </a:r>
            <a:r>
              <a:rPr kumimoji="1" lang="en-US" altLang="zh-CN" dirty="0">
                <a:ea typeface="楷体_GB2312" pitchFamily="49" charset="-122"/>
              </a:rPr>
              <a:t>(</a:t>
            </a:r>
            <a:r>
              <a:rPr kumimoji="1" lang="en-US" altLang="zh-CN" i="1" dirty="0">
                <a:ea typeface="楷体_GB2312" pitchFamily="49" charset="-122"/>
              </a:rPr>
              <a:t>x</a:t>
            </a:r>
            <a:r>
              <a:rPr kumimoji="1" lang="en-US" altLang="zh-CN" dirty="0">
                <a:ea typeface="楷体_GB2312" pitchFamily="49" charset="-122"/>
              </a:rPr>
              <a:t>)</a:t>
            </a:r>
            <a:r>
              <a:rPr kumimoji="1" lang="zh-CN" altLang="en-US" dirty="0">
                <a:ea typeface="楷体_GB2312" pitchFamily="49" charset="-122"/>
              </a:rPr>
              <a:t>＝</a:t>
            </a:r>
            <a:r>
              <a:rPr kumimoji="1" lang="en-US" altLang="zh-CN" dirty="0">
                <a:ea typeface="楷体_GB2312" pitchFamily="49" charset="-122"/>
              </a:rPr>
              <a:t>0</a:t>
            </a:r>
            <a:r>
              <a:rPr kumimoji="1" lang="zh-CN" altLang="en-US" dirty="0">
                <a:ea typeface="楷体_GB2312" pitchFamily="49" charset="-122"/>
              </a:rPr>
              <a:t>有且仅有一个实根。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23850" y="530225"/>
            <a:ext cx="3373438" cy="5222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/>
              <a:t>2.2   </a:t>
            </a:r>
            <a:r>
              <a:rPr kumimoji="1" lang="zh-CN" altLang="en-US" sz="2800" dirty="0"/>
              <a:t>二分法</a:t>
            </a:r>
            <a:endParaRPr kumimoji="1" lang="zh-CN" altLang="en-US" sz="2800" dirty="0">
              <a:latin typeface="Arial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4"/>
          <p:cNvSpPr>
            <a:spLocks noGrp="1" noChangeArrowheads="1"/>
          </p:cNvSpPr>
          <p:nvPr>
            <p:ph idx="1"/>
          </p:nvPr>
        </p:nvSpPr>
        <p:spPr>
          <a:xfrm>
            <a:off x="611188" y="1549400"/>
            <a:ext cx="8001000" cy="1447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    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二分法的基本思想：用对分区间的方法，通过判别函数</a:t>
            </a:r>
            <a:r>
              <a:rPr lang="en-US" altLang="zh-CN" sz="2800" i="1" smtClean="0">
                <a:ea typeface="楷体_GB2312" pitchFamily="49" charset="-122"/>
              </a:rPr>
              <a:t>f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i="1" smtClean="0">
                <a:ea typeface="楷体_GB2312" pitchFamily="49" charset="-122"/>
              </a:rPr>
              <a:t>x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的符号，逐步将有根区间缩小，使在足够小的区间内，方程有且仅有一根。</a:t>
            </a:r>
          </a:p>
        </p:txBody>
      </p:sp>
      <p:sp>
        <p:nvSpPr>
          <p:cNvPr id="10445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63DAAD-FB4D-412B-A932-70E7A8C76241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104452" name="Group 7"/>
          <p:cNvGrpSpPr>
            <a:grpSpLocks/>
          </p:cNvGrpSpPr>
          <p:nvPr/>
        </p:nvGrpSpPr>
        <p:grpSpPr bwMode="auto">
          <a:xfrm>
            <a:off x="2339975" y="2997200"/>
            <a:ext cx="4191000" cy="2576513"/>
            <a:chOff x="1296" y="1152"/>
            <a:chExt cx="2640" cy="1623"/>
          </a:xfrm>
        </p:grpSpPr>
        <p:sp>
          <p:nvSpPr>
            <p:cNvPr id="104454" name="Line 8"/>
            <p:cNvSpPr>
              <a:spLocks noChangeShapeType="1"/>
            </p:cNvSpPr>
            <p:nvPr/>
          </p:nvSpPr>
          <p:spPr bwMode="auto">
            <a:xfrm flipV="1">
              <a:off x="3430" y="1717"/>
              <a:ext cx="11" cy="74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5" name="Text Box 9"/>
            <p:cNvSpPr txBox="1">
              <a:spLocks noChangeArrowheads="1"/>
            </p:cNvSpPr>
            <p:nvPr/>
          </p:nvSpPr>
          <p:spPr bwMode="auto">
            <a:xfrm>
              <a:off x="2506" y="1577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>
                  <a:solidFill>
                    <a:srgbClr val="FF0000"/>
                  </a:solidFill>
                </a:rPr>
                <a:t>f</a:t>
              </a:r>
              <a:r>
                <a:rPr kumimoji="1" lang="en-US" altLang="zh-CN" b="0">
                  <a:solidFill>
                    <a:srgbClr val="FF0000"/>
                  </a:solidFill>
                </a:rPr>
                <a:t>(</a:t>
              </a:r>
              <a:r>
                <a:rPr kumimoji="1" lang="en-US" altLang="zh-CN" b="0" i="1">
                  <a:solidFill>
                    <a:srgbClr val="FF0000"/>
                  </a:solidFill>
                </a:rPr>
                <a:t>x</a:t>
              </a:r>
              <a:r>
                <a:rPr kumimoji="1" lang="en-US" altLang="zh-CN" b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104456" name="Line 10"/>
            <p:cNvSpPr>
              <a:spLocks noChangeShapeType="1"/>
            </p:cNvSpPr>
            <p:nvPr/>
          </p:nvSpPr>
          <p:spPr bwMode="auto">
            <a:xfrm flipV="1">
              <a:off x="1872" y="2496"/>
              <a:ext cx="1" cy="27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7" name="Line 11"/>
            <p:cNvSpPr>
              <a:spLocks noChangeShapeType="1"/>
            </p:cNvSpPr>
            <p:nvPr/>
          </p:nvSpPr>
          <p:spPr bwMode="auto">
            <a:xfrm flipV="1">
              <a:off x="1584" y="1200"/>
              <a:ext cx="1" cy="1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8" name="Line 12"/>
            <p:cNvSpPr>
              <a:spLocks noChangeShapeType="1"/>
            </p:cNvSpPr>
            <p:nvPr/>
          </p:nvSpPr>
          <p:spPr bwMode="auto">
            <a:xfrm>
              <a:off x="1440" y="2511"/>
              <a:ext cx="24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9" name="Text Box 13"/>
            <p:cNvSpPr txBox="1">
              <a:spLocks noChangeArrowheads="1"/>
            </p:cNvSpPr>
            <p:nvPr/>
          </p:nvSpPr>
          <p:spPr bwMode="auto">
            <a:xfrm>
              <a:off x="3648" y="246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b="0" i="1"/>
                <a:t>x</a:t>
              </a:r>
              <a:endParaRPr kumimoji="1" lang="en-US" altLang="zh-CN" b="0" i="1"/>
            </a:p>
          </p:txBody>
        </p:sp>
        <p:sp>
          <p:nvSpPr>
            <p:cNvPr id="104460" name="Text Box 14"/>
            <p:cNvSpPr txBox="1">
              <a:spLocks noChangeArrowheads="1"/>
            </p:cNvSpPr>
            <p:nvPr/>
          </p:nvSpPr>
          <p:spPr bwMode="auto">
            <a:xfrm>
              <a:off x="1296" y="115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/>
                <a:t>y</a:t>
              </a:r>
            </a:p>
          </p:txBody>
        </p:sp>
        <p:sp>
          <p:nvSpPr>
            <p:cNvPr id="104461" name="Text Box 15"/>
            <p:cNvSpPr txBox="1">
              <a:spLocks noChangeArrowheads="1"/>
            </p:cNvSpPr>
            <p:nvPr/>
          </p:nvSpPr>
          <p:spPr bwMode="auto">
            <a:xfrm>
              <a:off x="1296" y="2271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o</a:t>
              </a:r>
            </a:p>
          </p:txBody>
        </p:sp>
        <p:sp>
          <p:nvSpPr>
            <p:cNvPr id="104462" name="Text Box 16"/>
            <p:cNvSpPr txBox="1">
              <a:spLocks noChangeArrowheads="1"/>
            </p:cNvSpPr>
            <p:nvPr/>
          </p:nvSpPr>
          <p:spPr bwMode="auto">
            <a:xfrm>
              <a:off x="3337" y="2485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104463" name="Text Box 17"/>
            <p:cNvSpPr txBox="1">
              <a:spLocks noChangeArrowheads="1"/>
            </p:cNvSpPr>
            <p:nvPr/>
          </p:nvSpPr>
          <p:spPr bwMode="auto">
            <a:xfrm>
              <a:off x="1973" y="245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/>
                <a:t>x</a:t>
              </a:r>
              <a:r>
                <a:rPr kumimoji="1" lang="en-US" altLang="zh-CN" b="0"/>
                <a:t>*</a:t>
              </a:r>
              <a:endParaRPr kumimoji="1" lang="en-US" altLang="zh-CN" b="0">
                <a:solidFill>
                  <a:srgbClr val="FF0000"/>
                </a:solidFill>
              </a:endParaRPr>
            </a:p>
          </p:txBody>
        </p:sp>
        <p:sp>
          <p:nvSpPr>
            <p:cNvPr id="104464" name="Freeform 18"/>
            <p:cNvSpPr>
              <a:spLocks/>
            </p:cNvSpPr>
            <p:nvPr/>
          </p:nvSpPr>
          <p:spPr bwMode="auto">
            <a:xfrm>
              <a:off x="1872" y="1728"/>
              <a:ext cx="1584" cy="1047"/>
            </a:xfrm>
            <a:custGeom>
              <a:avLst/>
              <a:gdLst>
                <a:gd name="T0" fmla="*/ 0 w 1584"/>
                <a:gd name="T1" fmla="*/ 585 h 1104"/>
                <a:gd name="T2" fmla="*/ 96 w 1584"/>
                <a:gd name="T3" fmla="*/ 458 h 1104"/>
                <a:gd name="T4" fmla="*/ 384 w 1584"/>
                <a:gd name="T5" fmla="*/ 279 h 1104"/>
                <a:gd name="T6" fmla="*/ 864 w 1584"/>
                <a:gd name="T7" fmla="*/ 126 h 1104"/>
                <a:gd name="T8" fmla="*/ 1344 w 1584"/>
                <a:gd name="T9" fmla="*/ 26 h 1104"/>
                <a:gd name="T10" fmla="*/ 1584 w 1584"/>
                <a:gd name="T11" fmla="*/ 0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84"/>
                <a:gd name="T19" fmla="*/ 0 h 1104"/>
                <a:gd name="T20" fmla="*/ 1584 w 1584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84" h="1104">
                  <a:moveTo>
                    <a:pt x="0" y="1104"/>
                  </a:moveTo>
                  <a:cubicBezTo>
                    <a:pt x="16" y="1032"/>
                    <a:pt x="32" y="960"/>
                    <a:pt x="96" y="864"/>
                  </a:cubicBezTo>
                  <a:cubicBezTo>
                    <a:pt x="160" y="768"/>
                    <a:pt x="256" y="632"/>
                    <a:pt x="384" y="528"/>
                  </a:cubicBezTo>
                  <a:cubicBezTo>
                    <a:pt x="512" y="424"/>
                    <a:pt x="704" y="320"/>
                    <a:pt x="864" y="240"/>
                  </a:cubicBezTo>
                  <a:cubicBezTo>
                    <a:pt x="1024" y="160"/>
                    <a:pt x="1224" y="88"/>
                    <a:pt x="1344" y="48"/>
                  </a:cubicBezTo>
                  <a:cubicBezTo>
                    <a:pt x="1464" y="8"/>
                    <a:pt x="1524" y="4"/>
                    <a:pt x="1584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5" name="Text Box 19"/>
            <p:cNvSpPr txBox="1">
              <a:spLocks noChangeArrowheads="1"/>
            </p:cNvSpPr>
            <p:nvPr/>
          </p:nvSpPr>
          <p:spPr bwMode="auto">
            <a:xfrm>
              <a:off x="1690" y="2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/>
                <a:t>a</a:t>
              </a:r>
              <a:endParaRPr kumimoji="1" lang="en-US" altLang="zh-CN" b="0" i="1">
                <a:solidFill>
                  <a:srgbClr val="FF0000"/>
                </a:solidFill>
              </a:endParaRPr>
            </a:p>
          </p:txBody>
        </p:sp>
      </p:grp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323850" y="457200"/>
            <a:ext cx="489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/>
              <a:t>2.2.1   </a:t>
            </a:r>
            <a:r>
              <a:rPr kumimoji="1" lang="zh-CN" altLang="en-US" sz="2800"/>
              <a:t>二分法的构造原理</a:t>
            </a:r>
            <a:endParaRPr kumimoji="1"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85EBD6-4CD1-4D6B-90B1-942CDEDB1F2A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1547813" y="404813"/>
            <a:ext cx="4191000" cy="2576512"/>
            <a:chOff x="1296" y="1152"/>
            <a:chExt cx="2640" cy="1623"/>
          </a:xfrm>
        </p:grpSpPr>
        <p:sp>
          <p:nvSpPr>
            <p:cNvPr id="6156" name="Line 5"/>
            <p:cNvSpPr>
              <a:spLocks noChangeShapeType="1"/>
            </p:cNvSpPr>
            <p:nvPr/>
          </p:nvSpPr>
          <p:spPr bwMode="auto">
            <a:xfrm flipV="1">
              <a:off x="3430" y="1717"/>
              <a:ext cx="11" cy="74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7" name="Text Box 6"/>
            <p:cNvSpPr txBox="1">
              <a:spLocks noChangeArrowheads="1"/>
            </p:cNvSpPr>
            <p:nvPr/>
          </p:nvSpPr>
          <p:spPr bwMode="auto">
            <a:xfrm>
              <a:off x="2506" y="1577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>
                  <a:solidFill>
                    <a:srgbClr val="FF0000"/>
                  </a:solidFill>
                </a:rPr>
                <a:t>f</a:t>
              </a:r>
              <a:r>
                <a:rPr kumimoji="1" lang="en-US" altLang="zh-CN" b="0">
                  <a:solidFill>
                    <a:srgbClr val="FF0000"/>
                  </a:solidFill>
                </a:rPr>
                <a:t>(</a:t>
              </a:r>
              <a:r>
                <a:rPr kumimoji="1" lang="en-US" altLang="zh-CN" b="0" i="1">
                  <a:solidFill>
                    <a:srgbClr val="FF0000"/>
                  </a:solidFill>
                </a:rPr>
                <a:t>x</a:t>
              </a:r>
              <a:r>
                <a:rPr kumimoji="1" lang="en-US" altLang="zh-CN" b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6158" name="Line 7"/>
            <p:cNvSpPr>
              <a:spLocks noChangeShapeType="1"/>
            </p:cNvSpPr>
            <p:nvPr/>
          </p:nvSpPr>
          <p:spPr bwMode="auto">
            <a:xfrm flipV="1">
              <a:off x="1872" y="2496"/>
              <a:ext cx="1" cy="27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Line 8"/>
            <p:cNvSpPr>
              <a:spLocks noChangeShapeType="1"/>
            </p:cNvSpPr>
            <p:nvPr/>
          </p:nvSpPr>
          <p:spPr bwMode="auto">
            <a:xfrm flipV="1">
              <a:off x="1584" y="1200"/>
              <a:ext cx="1" cy="1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Line 9"/>
            <p:cNvSpPr>
              <a:spLocks noChangeShapeType="1"/>
            </p:cNvSpPr>
            <p:nvPr/>
          </p:nvSpPr>
          <p:spPr bwMode="auto">
            <a:xfrm>
              <a:off x="1440" y="2511"/>
              <a:ext cx="24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Text Box 10"/>
            <p:cNvSpPr txBox="1">
              <a:spLocks noChangeArrowheads="1"/>
            </p:cNvSpPr>
            <p:nvPr/>
          </p:nvSpPr>
          <p:spPr bwMode="auto">
            <a:xfrm>
              <a:off x="3648" y="246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b="0" i="1"/>
                <a:t>x</a:t>
              </a:r>
              <a:endParaRPr kumimoji="1" lang="en-US" altLang="zh-CN" b="0" i="1"/>
            </a:p>
          </p:txBody>
        </p:sp>
        <p:sp>
          <p:nvSpPr>
            <p:cNvPr id="6162" name="Text Box 11"/>
            <p:cNvSpPr txBox="1">
              <a:spLocks noChangeArrowheads="1"/>
            </p:cNvSpPr>
            <p:nvPr/>
          </p:nvSpPr>
          <p:spPr bwMode="auto">
            <a:xfrm>
              <a:off x="1296" y="115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/>
                <a:t>y</a:t>
              </a:r>
            </a:p>
          </p:txBody>
        </p:sp>
        <p:sp>
          <p:nvSpPr>
            <p:cNvPr id="6163" name="Text Box 12"/>
            <p:cNvSpPr txBox="1">
              <a:spLocks noChangeArrowheads="1"/>
            </p:cNvSpPr>
            <p:nvPr/>
          </p:nvSpPr>
          <p:spPr bwMode="auto">
            <a:xfrm>
              <a:off x="1296" y="2271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o</a:t>
              </a:r>
            </a:p>
          </p:txBody>
        </p:sp>
        <p:sp>
          <p:nvSpPr>
            <p:cNvPr id="6164" name="Text Box 13"/>
            <p:cNvSpPr txBox="1">
              <a:spLocks noChangeArrowheads="1"/>
            </p:cNvSpPr>
            <p:nvPr/>
          </p:nvSpPr>
          <p:spPr bwMode="auto">
            <a:xfrm>
              <a:off x="3337" y="2485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6165" name="Text Box 14"/>
            <p:cNvSpPr txBox="1">
              <a:spLocks noChangeArrowheads="1"/>
            </p:cNvSpPr>
            <p:nvPr/>
          </p:nvSpPr>
          <p:spPr bwMode="auto">
            <a:xfrm>
              <a:off x="1973" y="245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/>
                <a:t>x</a:t>
              </a:r>
              <a:r>
                <a:rPr kumimoji="1" lang="en-US" altLang="zh-CN" b="0"/>
                <a:t>*</a:t>
              </a:r>
              <a:endParaRPr kumimoji="1" lang="en-US" altLang="zh-CN" b="0">
                <a:solidFill>
                  <a:srgbClr val="FF0000"/>
                </a:solidFill>
              </a:endParaRPr>
            </a:p>
          </p:txBody>
        </p:sp>
        <p:sp>
          <p:nvSpPr>
            <p:cNvPr id="6166" name="Freeform 15"/>
            <p:cNvSpPr>
              <a:spLocks/>
            </p:cNvSpPr>
            <p:nvPr/>
          </p:nvSpPr>
          <p:spPr bwMode="auto">
            <a:xfrm>
              <a:off x="1872" y="1728"/>
              <a:ext cx="1584" cy="1047"/>
            </a:xfrm>
            <a:custGeom>
              <a:avLst/>
              <a:gdLst>
                <a:gd name="T0" fmla="*/ 0 w 1584"/>
                <a:gd name="T1" fmla="*/ 585 h 1104"/>
                <a:gd name="T2" fmla="*/ 96 w 1584"/>
                <a:gd name="T3" fmla="*/ 458 h 1104"/>
                <a:gd name="T4" fmla="*/ 384 w 1584"/>
                <a:gd name="T5" fmla="*/ 279 h 1104"/>
                <a:gd name="T6" fmla="*/ 864 w 1584"/>
                <a:gd name="T7" fmla="*/ 126 h 1104"/>
                <a:gd name="T8" fmla="*/ 1344 w 1584"/>
                <a:gd name="T9" fmla="*/ 26 h 1104"/>
                <a:gd name="T10" fmla="*/ 1584 w 1584"/>
                <a:gd name="T11" fmla="*/ 0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84"/>
                <a:gd name="T19" fmla="*/ 0 h 1104"/>
                <a:gd name="T20" fmla="*/ 1584 w 1584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84" h="1104">
                  <a:moveTo>
                    <a:pt x="0" y="1104"/>
                  </a:moveTo>
                  <a:cubicBezTo>
                    <a:pt x="16" y="1032"/>
                    <a:pt x="32" y="960"/>
                    <a:pt x="96" y="864"/>
                  </a:cubicBezTo>
                  <a:cubicBezTo>
                    <a:pt x="160" y="768"/>
                    <a:pt x="256" y="632"/>
                    <a:pt x="384" y="528"/>
                  </a:cubicBezTo>
                  <a:cubicBezTo>
                    <a:pt x="512" y="424"/>
                    <a:pt x="704" y="320"/>
                    <a:pt x="864" y="240"/>
                  </a:cubicBezTo>
                  <a:cubicBezTo>
                    <a:pt x="1024" y="160"/>
                    <a:pt x="1224" y="88"/>
                    <a:pt x="1344" y="48"/>
                  </a:cubicBezTo>
                  <a:cubicBezTo>
                    <a:pt x="1464" y="8"/>
                    <a:pt x="1524" y="4"/>
                    <a:pt x="1584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Text Box 16"/>
            <p:cNvSpPr txBox="1">
              <a:spLocks noChangeArrowheads="1"/>
            </p:cNvSpPr>
            <p:nvPr/>
          </p:nvSpPr>
          <p:spPr bwMode="auto">
            <a:xfrm>
              <a:off x="1690" y="2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/>
                <a:t>a</a:t>
              </a:r>
              <a:endParaRPr kumimoji="1" lang="en-US" altLang="zh-CN" b="0" i="1">
                <a:solidFill>
                  <a:srgbClr val="FF0000"/>
                </a:solidFill>
              </a:endParaRPr>
            </a:p>
          </p:txBody>
        </p:sp>
      </p:grpSp>
      <p:sp>
        <p:nvSpPr>
          <p:cNvPr id="6149" name="Line 17"/>
          <p:cNvSpPr>
            <a:spLocks noChangeShapeType="1"/>
          </p:cNvSpPr>
          <p:nvPr/>
        </p:nvSpPr>
        <p:spPr bwMode="auto">
          <a:xfrm>
            <a:off x="3635375" y="1773238"/>
            <a:ext cx="0" cy="7921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994" name="Text Box 18"/>
          <p:cNvSpPr txBox="1">
            <a:spLocks noChangeArrowheads="1"/>
          </p:cNvSpPr>
          <p:nvPr/>
        </p:nvSpPr>
        <p:spPr bwMode="auto">
          <a:xfrm>
            <a:off x="3635375" y="21336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b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254995" name="Text Box 19"/>
          <p:cNvSpPr txBox="1">
            <a:spLocks noChangeArrowheads="1"/>
          </p:cNvSpPr>
          <p:nvPr/>
        </p:nvSpPr>
        <p:spPr bwMode="auto">
          <a:xfrm>
            <a:off x="3427413" y="25654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/>
              <a:t>x</a:t>
            </a:r>
            <a:r>
              <a:rPr lang="en-US" altLang="zh-CN" baseline="-25000"/>
              <a:t>0</a:t>
            </a:r>
            <a:endParaRPr lang="en-US" altLang="zh-CN"/>
          </a:p>
        </p:txBody>
      </p:sp>
      <p:sp>
        <p:nvSpPr>
          <p:cNvPr id="254996" name="Text Box 20"/>
          <p:cNvSpPr txBox="1">
            <a:spLocks noChangeArrowheads="1"/>
          </p:cNvSpPr>
          <p:nvPr/>
        </p:nvSpPr>
        <p:spPr bwMode="auto">
          <a:xfrm>
            <a:off x="468313" y="3284538"/>
            <a:ext cx="80645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考察有根的区间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]</a:t>
            </a:r>
            <a:r>
              <a:rPr lang="zh-CN" altLang="en-US"/>
              <a:t>，取中点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zh-CN" altLang="en-US"/>
              <a:t>将它分为两半，</a:t>
            </a:r>
          </a:p>
          <a:p>
            <a:pPr eaLnBrk="1" hangingPunct="1"/>
            <a:r>
              <a:rPr lang="zh-CN" altLang="en-US"/>
              <a:t>然后进行根的搜索，即检查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)</a:t>
            </a:r>
            <a:r>
              <a:rPr lang="zh-CN" altLang="en-US"/>
              <a:t>与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lang="zh-CN" altLang="en-US"/>
              <a:t>是否同号：</a:t>
            </a:r>
          </a:p>
          <a:p>
            <a:pPr eaLnBrk="1" hangingPunct="1"/>
            <a:r>
              <a:rPr lang="zh-CN" altLang="en-US"/>
              <a:t>如果确系同号，说明所求的根</a:t>
            </a:r>
            <a:r>
              <a:rPr lang="en-US" altLang="zh-CN" i="1"/>
              <a:t>x</a:t>
            </a:r>
            <a:r>
              <a:rPr lang="en-US" altLang="zh-CN"/>
              <a:t>*</a:t>
            </a:r>
            <a:r>
              <a:rPr lang="zh-CN" altLang="en-US"/>
              <a:t>在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zh-CN" altLang="en-US"/>
              <a:t>的右侧，</a:t>
            </a:r>
          </a:p>
          <a:p>
            <a:pPr eaLnBrk="1" hangingPunct="1"/>
            <a:r>
              <a:rPr lang="zh-CN" altLang="en-US"/>
              <a:t>这时令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=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,b</a:t>
            </a:r>
            <a:r>
              <a:rPr lang="en-US" altLang="zh-CN" baseline="-25000"/>
              <a:t>1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zh-CN" altLang="en-US"/>
              <a:t>；</a:t>
            </a:r>
          </a:p>
          <a:p>
            <a:pPr eaLnBrk="1" hangingPunct="1"/>
            <a:r>
              <a:rPr lang="zh-CN" altLang="en-US"/>
              <a:t>否则</a:t>
            </a:r>
            <a:r>
              <a:rPr lang="en-US" altLang="zh-CN" i="1"/>
              <a:t>x</a:t>
            </a:r>
            <a:r>
              <a:rPr lang="en-US" altLang="zh-CN"/>
              <a:t>*</a:t>
            </a:r>
            <a:r>
              <a:rPr lang="zh-CN" altLang="en-US"/>
              <a:t>必在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zh-CN" altLang="en-US"/>
              <a:t>的左侧，这时令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en-US" altLang="zh-CN"/>
              <a:t>, b</a:t>
            </a:r>
            <a:r>
              <a:rPr lang="en-US" altLang="zh-CN" baseline="-25000"/>
              <a:t>1</a:t>
            </a:r>
            <a:r>
              <a:rPr lang="en-US" altLang="zh-CN"/>
              <a:t>=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zh-CN" altLang="en-US"/>
              <a:t>；</a:t>
            </a:r>
          </a:p>
          <a:p>
            <a:pPr eaLnBrk="1" hangingPunct="1"/>
            <a:r>
              <a:rPr lang="zh-CN" altLang="en-US"/>
              <a:t>不管出现哪一种情形，新的有根区间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]</a:t>
            </a:r>
            <a:r>
              <a:rPr lang="zh-CN" altLang="en-US"/>
              <a:t>的长度仅为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]</a:t>
            </a:r>
            <a:r>
              <a:rPr lang="zh-CN" altLang="en-US"/>
              <a:t>的一半。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  <p:graphicFrame>
        <p:nvGraphicFramePr>
          <p:cNvPr id="254997" name="Object 21"/>
          <p:cNvGraphicFramePr>
            <a:graphicFrameLocks noChangeAspect="1"/>
          </p:cNvGraphicFramePr>
          <p:nvPr/>
        </p:nvGraphicFramePr>
        <p:xfrm>
          <a:off x="6443663" y="981075"/>
          <a:ext cx="15113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3" imgW="647640" imgH="393480" progId="">
                  <p:embed/>
                </p:oleObj>
              </mc:Choice>
              <mc:Fallback>
                <p:oleObj name="Equation" r:id="rId3" imgW="647640" imgH="393480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981075"/>
                        <a:ext cx="1511300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Line 24"/>
          <p:cNvSpPr>
            <a:spLocks noChangeShapeType="1"/>
          </p:cNvSpPr>
          <p:nvPr/>
        </p:nvSpPr>
        <p:spPr bwMode="auto">
          <a:xfrm>
            <a:off x="5508625" y="377825"/>
            <a:ext cx="363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5002" name="Text Box 26"/>
          <p:cNvSpPr txBox="1">
            <a:spLocks noChangeArrowheads="1"/>
          </p:cNvSpPr>
          <p:nvPr/>
        </p:nvSpPr>
        <p:spPr bwMode="auto">
          <a:xfrm>
            <a:off x="2276475" y="198913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6155" name="Text Box 5"/>
          <p:cNvSpPr txBox="1">
            <a:spLocks noChangeArrowheads="1"/>
          </p:cNvSpPr>
          <p:nvPr/>
        </p:nvSpPr>
        <p:spPr bwMode="auto">
          <a:xfrm>
            <a:off x="5580063" y="-26988"/>
            <a:ext cx="3563937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2.2.1   </a:t>
            </a:r>
            <a:r>
              <a:rPr lang="zh-CN" altLang="en-US" sz="2000">
                <a:ea typeface="楷体_GB2312" pitchFamily="49" charset="-122"/>
              </a:rPr>
              <a:t>二分法的构造原理（续）</a:t>
            </a:r>
            <a:endParaRPr kumimoji="1" lang="zh-CN" altLang="en-US" sz="200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74A73C-777E-4713-92DC-257E3E77CC95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763713" y="620713"/>
            <a:ext cx="4191000" cy="2576512"/>
            <a:chOff x="1296" y="1152"/>
            <a:chExt cx="2640" cy="1623"/>
          </a:xfrm>
        </p:grpSpPr>
        <p:sp>
          <p:nvSpPr>
            <p:cNvPr id="7181" name="Line 5"/>
            <p:cNvSpPr>
              <a:spLocks noChangeShapeType="1"/>
            </p:cNvSpPr>
            <p:nvPr/>
          </p:nvSpPr>
          <p:spPr bwMode="auto">
            <a:xfrm flipV="1">
              <a:off x="3430" y="1717"/>
              <a:ext cx="11" cy="74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2" name="Text Box 6"/>
            <p:cNvSpPr txBox="1">
              <a:spLocks noChangeArrowheads="1"/>
            </p:cNvSpPr>
            <p:nvPr/>
          </p:nvSpPr>
          <p:spPr bwMode="auto">
            <a:xfrm>
              <a:off x="2506" y="1577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>
                  <a:solidFill>
                    <a:srgbClr val="FF0000"/>
                  </a:solidFill>
                </a:rPr>
                <a:t>f</a:t>
              </a:r>
              <a:r>
                <a:rPr kumimoji="1" lang="en-US" altLang="zh-CN" b="0">
                  <a:solidFill>
                    <a:srgbClr val="FF0000"/>
                  </a:solidFill>
                </a:rPr>
                <a:t>(</a:t>
              </a:r>
              <a:r>
                <a:rPr kumimoji="1" lang="en-US" altLang="zh-CN" b="0" i="1">
                  <a:solidFill>
                    <a:srgbClr val="FF0000"/>
                  </a:solidFill>
                </a:rPr>
                <a:t>x</a:t>
              </a:r>
              <a:r>
                <a:rPr kumimoji="1" lang="en-US" altLang="zh-CN" b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7183" name="Line 7"/>
            <p:cNvSpPr>
              <a:spLocks noChangeShapeType="1"/>
            </p:cNvSpPr>
            <p:nvPr/>
          </p:nvSpPr>
          <p:spPr bwMode="auto">
            <a:xfrm flipV="1">
              <a:off x="1872" y="2496"/>
              <a:ext cx="1" cy="27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Line 8"/>
            <p:cNvSpPr>
              <a:spLocks noChangeShapeType="1"/>
            </p:cNvSpPr>
            <p:nvPr/>
          </p:nvSpPr>
          <p:spPr bwMode="auto">
            <a:xfrm flipV="1">
              <a:off x="1584" y="1200"/>
              <a:ext cx="1" cy="1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Line 9"/>
            <p:cNvSpPr>
              <a:spLocks noChangeShapeType="1"/>
            </p:cNvSpPr>
            <p:nvPr/>
          </p:nvSpPr>
          <p:spPr bwMode="auto">
            <a:xfrm>
              <a:off x="1440" y="2511"/>
              <a:ext cx="249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Text Box 10"/>
            <p:cNvSpPr txBox="1">
              <a:spLocks noChangeArrowheads="1"/>
            </p:cNvSpPr>
            <p:nvPr/>
          </p:nvSpPr>
          <p:spPr bwMode="auto">
            <a:xfrm>
              <a:off x="3648" y="246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b="0" i="1"/>
                <a:t>x</a:t>
              </a:r>
              <a:endParaRPr kumimoji="1" lang="en-US" altLang="zh-CN" b="0" i="1"/>
            </a:p>
          </p:txBody>
        </p:sp>
        <p:sp>
          <p:nvSpPr>
            <p:cNvPr id="7187" name="Text Box 11"/>
            <p:cNvSpPr txBox="1">
              <a:spLocks noChangeArrowheads="1"/>
            </p:cNvSpPr>
            <p:nvPr/>
          </p:nvSpPr>
          <p:spPr bwMode="auto">
            <a:xfrm>
              <a:off x="1296" y="115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 i="1"/>
                <a:t>y</a:t>
              </a:r>
            </a:p>
          </p:txBody>
        </p:sp>
        <p:sp>
          <p:nvSpPr>
            <p:cNvPr id="7188" name="Text Box 12"/>
            <p:cNvSpPr txBox="1">
              <a:spLocks noChangeArrowheads="1"/>
            </p:cNvSpPr>
            <p:nvPr/>
          </p:nvSpPr>
          <p:spPr bwMode="auto">
            <a:xfrm>
              <a:off x="1296" y="2271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o</a:t>
              </a:r>
            </a:p>
          </p:txBody>
        </p:sp>
        <p:sp>
          <p:nvSpPr>
            <p:cNvPr id="7189" name="Text Box 13"/>
            <p:cNvSpPr txBox="1">
              <a:spLocks noChangeArrowheads="1"/>
            </p:cNvSpPr>
            <p:nvPr/>
          </p:nvSpPr>
          <p:spPr bwMode="auto">
            <a:xfrm>
              <a:off x="3337" y="2485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b</a:t>
              </a:r>
            </a:p>
          </p:txBody>
        </p:sp>
        <p:sp>
          <p:nvSpPr>
            <p:cNvPr id="7190" name="Text Box 14"/>
            <p:cNvSpPr txBox="1">
              <a:spLocks noChangeArrowheads="1"/>
            </p:cNvSpPr>
            <p:nvPr/>
          </p:nvSpPr>
          <p:spPr bwMode="auto">
            <a:xfrm>
              <a:off x="1973" y="2452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/>
                <a:t>x</a:t>
              </a:r>
              <a:r>
                <a:rPr kumimoji="1" lang="en-US" altLang="zh-CN" b="0"/>
                <a:t>*</a:t>
              </a:r>
              <a:endParaRPr kumimoji="1" lang="en-US" altLang="zh-CN" b="0">
                <a:solidFill>
                  <a:srgbClr val="FF0000"/>
                </a:solidFill>
              </a:endParaRPr>
            </a:p>
          </p:txBody>
        </p:sp>
        <p:sp>
          <p:nvSpPr>
            <p:cNvPr id="7191" name="Freeform 15"/>
            <p:cNvSpPr>
              <a:spLocks/>
            </p:cNvSpPr>
            <p:nvPr/>
          </p:nvSpPr>
          <p:spPr bwMode="auto">
            <a:xfrm>
              <a:off x="1872" y="1728"/>
              <a:ext cx="1584" cy="1047"/>
            </a:xfrm>
            <a:custGeom>
              <a:avLst/>
              <a:gdLst>
                <a:gd name="T0" fmla="*/ 0 w 1584"/>
                <a:gd name="T1" fmla="*/ 585 h 1104"/>
                <a:gd name="T2" fmla="*/ 96 w 1584"/>
                <a:gd name="T3" fmla="*/ 458 h 1104"/>
                <a:gd name="T4" fmla="*/ 384 w 1584"/>
                <a:gd name="T5" fmla="*/ 279 h 1104"/>
                <a:gd name="T6" fmla="*/ 864 w 1584"/>
                <a:gd name="T7" fmla="*/ 126 h 1104"/>
                <a:gd name="T8" fmla="*/ 1344 w 1584"/>
                <a:gd name="T9" fmla="*/ 26 h 1104"/>
                <a:gd name="T10" fmla="*/ 1584 w 1584"/>
                <a:gd name="T11" fmla="*/ 0 h 1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84"/>
                <a:gd name="T19" fmla="*/ 0 h 1104"/>
                <a:gd name="T20" fmla="*/ 1584 w 1584"/>
                <a:gd name="T21" fmla="*/ 1104 h 1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84" h="1104">
                  <a:moveTo>
                    <a:pt x="0" y="1104"/>
                  </a:moveTo>
                  <a:cubicBezTo>
                    <a:pt x="16" y="1032"/>
                    <a:pt x="32" y="960"/>
                    <a:pt x="96" y="864"/>
                  </a:cubicBezTo>
                  <a:cubicBezTo>
                    <a:pt x="160" y="768"/>
                    <a:pt x="256" y="632"/>
                    <a:pt x="384" y="528"/>
                  </a:cubicBezTo>
                  <a:cubicBezTo>
                    <a:pt x="512" y="424"/>
                    <a:pt x="704" y="320"/>
                    <a:pt x="864" y="240"/>
                  </a:cubicBezTo>
                  <a:cubicBezTo>
                    <a:pt x="1024" y="160"/>
                    <a:pt x="1224" y="88"/>
                    <a:pt x="1344" y="48"/>
                  </a:cubicBezTo>
                  <a:cubicBezTo>
                    <a:pt x="1464" y="8"/>
                    <a:pt x="1524" y="4"/>
                    <a:pt x="1584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Text Box 16"/>
            <p:cNvSpPr txBox="1">
              <a:spLocks noChangeArrowheads="1"/>
            </p:cNvSpPr>
            <p:nvPr/>
          </p:nvSpPr>
          <p:spPr bwMode="auto">
            <a:xfrm>
              <a:off x="1690" y="2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i="1"/>
                <a:t>a</a:t>
              </a:r>
              <a:endParaRPr kumimoji="1" lang="en-US" altLang="zh-CN" b="0" i="1">
                <a:solidFill>
                  <a:srgbClr val="FF0000"/>
                </a:solidFill>
              </a:endParaRPr>
            </a:p>
          </p:txBody>
        </p:sp>
      </p:grpSp>
      <p:sp>
        <p:nvSpPr>
          <p:cNvPr id="7173" name="Line 17"/>
          <p:cNvSpPr>
            <a:spLocks noChangeShapeType="1"/>
          </p:cNvSpPr>
          <p:nvPr/>
        </p:nvSpPr>
        <p:spPr bwMode="auto">
          <a:xfrm>
            <a:off x="3851275" y="1989138"/>
            <a:ext cx="0" cy="7921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Text Box 18"/>
          <p:cNvSpPr txBox="1">
            <a:spLocks noChangeArrowheads="1"/>
          </p:cNvSpPr>
          <p:nvPr/>
        </p:nvSpPr>
        <p:spPr bwMode="auto">
          <a:xfrm>
            <a:off x="3851275" y="23495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b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7175" name="Text Box 19"/>
          <p:cNvSpPr txBox="1">
            <a:spLocks noChangeArrowheads="1"/>
          </p:cNvSpPr>
          <p:nvPr/>
        </p:nvSpPr>
        <p:spPr bwMode="auto">
          <a:xfrm>
            <a:off x="3643313" y="27813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/>
              <a:t>x</a:t>
            </a:r>
            <a:r>
              <a:rPr lang="en-US" altLang="zh-CN" baseline="-25000"/>
              <a:t>0</a:t>
            </a:r>
            <a:endParaRPr lang="en-US" altLang="zh-CN"/>
          </a:p>
        </p:txBody>
      </p:sp>
      <p:sp>
        <p:nvSpPr>
          <p:cNvPr id="7176" name="Text Box 20"/>
          <p:cNvSpPr txBox="1">
            <a:spLocks noChangeArrowheads="1"/>
          </p:cNvSpPr>
          <p:nvPr/>
        </p:nvSpPr>
        <p:spPr bwMode="auto">
          <a:xfrm>
            <a:off x="2492375" y="220503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/>
              <a:t>a</a:t>
            </a:r>
            <a:r>
              <a:rPr lang="en-US" altLang="zh-CN" baseline="-25000"/>
              <a:t>1</a:t>
            </a:r>
            <a:endParaRPr lang="en-US" altLang="zh-CN"/>
          </a:p>
        </p:txBody>
      </p:sp>
      <p:sp>
        <p:nvSpPr>
          <p:cNvPr id="256025" name="Text Box 25"/>
          <p:cNvSpPr txBox="1">
            <a:spLocks noChangeArrowheads="1"/>
          </p:cNvSpPr>
          <p:nvPr/>
        </p:nvSpPr>
        <p:spPr bwMode="auto">
          <a:xfrm>
            <a:off x="323850" y="3514725"/>
            <a:ext cx="84994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/>
              <a:t>对压缩了的有根区间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]</a:t>
            </a:r>
            <a:r>
              <a:rPr lang="zh-CN" altLang="en-US"/>
              <a:t>又可以施行同样的手续，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即用中点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baseline="-25000"/>
              <a:t>1 </a:t>
            </a:r>
            <a:r>
              <a:rPr lang="en-US" altLang="zh-CN"/>
              <a:t>+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)/2</a:t>
            </a:r>
            <a:r>
              <a:rPr lang="zh-CN" altLang="en-US"/>
              <a:t>将区间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]</a:t>
            </a:r>
            <a:r>
              <a:rPr lang="zh-CN" altLang="en-US"/>
              <a:t>再分为两半，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然后通过根的搜索判定所求的根在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zh-CN" altLang="en-US"/>
              <a:t>的哪一侧，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从而又确定一个新的有根区间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 baseline="-25000"/>
              <a:t>2</a:t>
            </a:r>
            <a:r>
              <a:rPr lang="en-US" altLang="zh-CN"/>
              <a:t>]</a:t>
            </a:r>
            <a:r>
              <a:rPr lang="zh-CN" altLang="en-US"/>
              <a:t>，其长度是</a:t>
            </a:r>
            <a:r>
              <a:rPr lang="en-US" altLang="zh-CN"/>
              <a:t>[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]</a:t>
            </a:r>
            <a:r>
              <a:rPr lang="zh-CN" altLang="en-US"/>
              <a:t>的一半。</a:t>
            </a:r>
          </a:p>
        </p:txBody>
      </p:sp>
      <p:sp>
        <p:nvSpPr>
          <p:cNvPr id="256026" name="Text Box 26"/>
          <p:cNvSpPr txBox="1">
            <a:spLocks noChangeArrowheads="1"/>
          </p:cNvSpPr>
          <p:nvPr/>
        </p:nvSpPr>
        <p:spPr bwMode="auto">
          <a:xfrm>
            <a:off x="395288" y="5445125"/>
            <a:ext cx="6311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如此反复二分下去，即可得出一系列有根区间</a:t>
            </a:r>
          </a:p>
        </p:txBody>
      </p:sp>
      <p:graphicFrame>
        <p:nvGraphicFramePr>
          <p:cNvPr id="256027" name="Object 27"/>
          <p:cNvGraphicFramePr>
            <a:graphicFrameLocks noChangeAspect="1"/>
          </p:cNvGraphicFramePr>
          <p:nvPr/>
        </p:nvGraphicFramePr>
        <p:xfrm>
          <a:off x="1187450" y="5949950"/>
          <a:ext cx="6264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3" imgW="2679480" imgH="228600" progId="">
                  <p:embed/>
                </p:oleObj>
              </mc:Choice>
              <mc:Fallback>
                <p:oleObj name="Equation" r:id="rId3" imgW="2679480" imgH="22860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949950"/>
                        <a:ext cx="62642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Line 24"/>
          <p:cNvSpPr>
            <a:spLocks noChangeShapeType="1"/>
          </p:cNvSpPr>
          <p:nvPr/>
        </p:nvSpPr>
        <p:spPr bwMode="auto">
          <a:xfrm>
            <a:off x="5508625" y="404813"/>
            <a:ext cx="363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Text Box 5"/>
          <p:cNvSpPr txBox="1">
            <a:spLocks noChangeArrowheads="1"/>
          </p:cNvSpPr>
          <p:nvPr/>
        </p:nvSpPr>
        <p:spPr bwMode="auto">
          <a:xfrm>
            <a:off x="5580063" y="0"/>
            <a:ext cx="3563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2.2.1   </a:t>
            </a:r>
            <a:r>
              <a:rPr lang="zh-CN" altLang="en-US" sz="2000">
                <a:ea typeface="楷体_GB2312" pitchFamily="49" charset="-122"/>
              </a:rPr>
              <a:t>二分法的构造原理（续）</a:t>
            </a:r>
            <a:endParaRPr kumimoji="1" lang="zh-CN" altLang="en-US" sz="200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3E334D-9726-4E26-B91F-3B96C5C6A9B4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1285875" y="1714500"/>
          <a:ext cx="6264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3" imgW="2679480" imgH="228600" progId="">
                  <p:embed/>
                </p:oleObj>
              </mc:Choice>
              <mc:Fallback>
                <p:oleObj name="Equation" r:id="rId3" imgW="2679480" imgH="2286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714500"/>
                        <a:ext cx="62642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204788" y="2363788"/>
            <a:ext cx="85328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dirty="0"/>
              <a:t>        </a:t>
            </a:r>
            <a:r>
              <a:rPr lang="zh-CN" altLang="en-US" dirty="0"/>
              <a:t>其中每个区间都是前一个区间的一半，因此</a:t>
            </a:r>
            <a:r>
              <a:rPr lang="zh-CN" altLang="en-US" dirty="0">
                <a:solidFill>
                  <a:srgbClr val="FF0000"/>
                </a:solidFill>
              </a:rPr>
              <a:t>二分</a:t>
            </a:r>
            <a:r>
              <a:rPr lang="en-US" altLang="zh-CN" i="1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次后的有根区间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i="1" dirty="0" err="1">
                <a:solidFill>
                  <a:srgbClr val="FF0000"/>
                </a:solidFill>
              </a:rPr>
              <a:t>b</a:t>
            </a:r>
            <a:r>
              <a:rPr lang="en-US" altLang="zh-CN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  <a:r>
              <a:rPr lang="zh-CN" altLang="en-US" dirty="0">
                <a:solidFill>
                  <a:srgbClr val="FF0000"/>
                </a:solidFill>
              </a:rPr>
              <a:t>的长度</a:t>
            </a:r>
          </a:p>
        </p:txBody>
      </p:sp>
      <p:graphicFrame>
        <p:nvGraphicFramePr>
          <p:cNvPr id="8195" name="Object 9"/>
          <p:cNvGraphicFramePr>
            <a:graphicFrameLocks noChangeAspect="1"/>
          </p:cNvGraphicFramePr>
          <p:nvPr/>
        </p:nvGraphicFramePr>
        <p:xfrm>
          <a:off x="2941638" y="3443288"/>
          <a:ext cx="276066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5" imgW="1180800" imgH="393480" progId="">
                  <p:embed/>
                </p:oleObj>
              </mc:Choice>
              <mc:Fallback>
                <p:oleObj name="Equation" r:id="rId5" imgW="1180800" imgH="3934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3443288"/>
                        <a:ext cx="2760662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10"/>
          <p:cNvSpPr txBox="1">
            <a:spLocks noChangeArrowheads="1"/>
          </p:cNvSpPr>
          <p:nvPr/>
        </p:nvSpPr>
        <p:spPr bwMode="auto">
          <a:xfrm>
            <a:off x="422275" y="4379913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     </a:t>
            </a:r>
            <a:r>
              <a:rPr lang="zh-CN" altLang="en-US"/>
              <a:t>可见，如果二分过程无限地继续下去，这些有根区间最终必收缩于一点</a:t>
            </a:r>
            <a:r>
              <a:rPr lang="en-US" altLang="zh-CN" i="1"/>
              <a:t>x</a:t>
            </a:r>
            <a:r>
              <a:rPr lang="en-US" altLang="zh-CN"/>
              <a:t>*</a:t>
            </a:r>
            <a:r>
              <a:rPr lang="zh-CN" altLang="en-US"/>
              <a:t>，该点显然就是所求的根。</a:t>
            </a:r>
          </a:p>
        </p:txBody>
      </p:sp>
      <p:sp>
        <p:nvSpPr>
          <p:cNvPr id="8199" name="Line 24"/>
          <p:cNvSpPr>
            <a:spLocks noChangeShapeType="1"/>
          </p:cNvSpPr>
          <p:nvPr/>
        </p:nvSpPr>
        <p:spPr bwMode="auto">
          <a:xfrm>
            <a:off x="5508625" y="377825"/>
            <a:ext cx="363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Text Box 5"/>
          <p:cNvSpPr txBox="1">
            <a:spLocks noChangeArrowheads="1"/>
          </p:cNvSpPr>
          <p:nvPr/>
        </p:nvSpPr>
        <p:spPr bwMode="auto">
          <a:xfrm>
            <a:off x="5580063" y="-26988"/>
            <a:ext cx="3563937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2.2.1   </a:t>
            </a:r>
            <a:r>
              <a:rPr lang="zh-CN" altLang="en-US" sz="2000">
                <a:ea typeface="楷体_GB2312" pitchFamily="49" charset="-122"/>
              </a:rPr>
              <a:t>二分法的构造原理（续）</a:t>
            </a:r>
            <a:endParaRPr kumimoji="1" lang="zh-CN" altLang="en-US" sz="200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E4D49D-F466-45D2-810E-CA537AA3319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9221" name="Text Box 8"/>
          <p:cNvSpPr txBox="1">
            <a:spLocks noChangeArrowheads="1"/>
          </p:cNvSpPr>
          <p:nvPr/>
        </p:nvSpPr>
        <p:spPr bwMode="auto">
          <a:xfrm>
            <a:off x="642938" y="1785938"/>
            <a:ext cx="4779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每次二分后，</a:t>
            </a:r>
            <a:r>
              <a:rPr lang="zh-CN" altLang="en-US" dirty="0">
                <a:solidFill>
                  <a:srgbClr val="FF0000"/>
                </a:solidFill>
              </a:rPr>
              <a:t>设取有根区间的中点</a:t>
            </a:r>
          </a:p>
        </p:txBody>
      </p:sp>
      <p:graphicFrame>
        <p:nvGraphicFramePr>
          <p:cNvPr id="9218" name="Object 9"/>
          <p:cNvGraphicFramePr>
            <a:graphicFrameLocks noChangeAspect="1"/>
          </p:cNvGraphicFramePr>
          <p:nvPr/>
        </p:nvGraphicFramePr>
        <p:xfrm>
          <a:off x="5467350" y="1570038"/>
          <a:ext cx="2255838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3" imgW="965160" imgH="393480" progId="">
                  <p:embed/>
                </p:oleObj>
              </mc:Choice>
              <mc:Fallback>
                <p:oleObj name="Equation" r:id="rId3" imgW="965160" imgH="3934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1570038"/>
                        <a:ext cx="2255838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500063" y="2289175"/>
            <a:ext cx="4464050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作为根的近似值</a:t>
            </a:r>
            <a:r>
              <a:rPr lang="zh-CN" altLang="en-US" dirty="0"/>
              <a:t>，</a:t>
            </a:r>
          </a:p>
        </p:txBody>
      </p:sp>
      <p:sp>
        <p:nvSpPr>
          <p:cNvPr id="258060" name="Text Box 12"/>
          <p:cNvSpPr txBox="1">
            <a:spLocks noChangeArrowheads="1"/>
          </p:cNvSpPr>
          <p:nvPr/>
        </p:nvSpPr>
        <p:spPr bwMode="auto">
          <a:xfrm>
            <a:off x="427038" y="3513138"/>
            <a:ext cx="32464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/>
              <a:t>该序列以根</a:t>
            </a:r>
            <a:r>
              <a:rPr lang="en-US" altLang="zh-CN" i="1"/>
              <a:t>x</a:t>
            </a:r>
            <a:r>
              <a:rPr lang="en-US" altLang="zh-CN"/>
              <a:t>*</a:t>
            </a:r>
            <a:r>
              <a:rPr lang="zh-CN" altLang="en-US"/>
              <a:t>为极限。</a:t>
            </a:r>
          </a:p>
        </p:txBody>
      </p:sp>
      <p:sp>
        <p:nvSpPr>
          <p:cNvPr id="258062" name="Text Box 14"/>
          <p:cNvSpPr txBox="1">
            <a:spLocks noChangeArrowheads="1"/>
          </p:cNvSpPr>
          <p:nvPr/>
        </p:nvSpPr>
        <p:spPr bwMode="auto">
          <a:xfrm>
            <a:off x="596900" y="4154488"/>
            <a:ext cx="600551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/>
              <a:t>在实际计算中，不可能完成这种无穷过程；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/>
              <a:t>对这种无穷过程的截断就会产生截断误差。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/>
              <a:t>数值计算结果允许带有一定的误差。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27038" y="2865438"/>
            <a:ext cx="8335962" cy="568325"/>
            <a:chOff x="249" y="1162"/>
            <a:chExt cx="5251" cy="358"/>
          </a:xfrm>
        </p:grpSpPr>
        <p:graphicFrame>
          <p:nvGraphicFramePr>
            <p:cNvPr id="9219" name="Object 11"/>
            <p:cNvGraphicFramePr>
              <a:graphicFrameLocks noChangeAspect="1"/>
            </p:cNvGraphicFramePr>
            <p:nvPr/>
          </p:nvGraphicFramePr>
          <p:xfrm>
            <a:off x="3969" y="1162"/>
            <a:ext cx="1531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0" name="Equation" r:id="rId5" imgW="977760" imgH="228600" progId="">
                    <p:embed/>
                  </p:oleObj>
                </mc:Choice>
                <mc:Fallback>
                  <p:oleObj name="Equation" r:id="rId5" imgW="977760" imgH="22860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162"/>
                          <a:ext cx="1531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8" name="Rectangle 15"/>
            <p:cNvSpPr>
              <a:spLocks noChangeArrowheads="1"/>
            </p:cNvSpPr>
            <p:nvPr/>
          </p:nvSpPr>
          <p:spPr bwMode="auto">
            <a:xfrm>
              <a:off x="249" y="1207"/>
              <a:ext cx="37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则在二分过程中可以获得一个近似根的序列</a:t>
              </a:r>
            </a:p>
          </p:txBody>
        </p:sp>
      </p:grpSp>
      <p:sp>
        <p:nvSpPr>
          <p:cNvPr id="9226" name="Line 24"/>
          <p:cNvSpPr>
            <a:spLocks noChangeShapeType="1"/>
          </p:cNvSpPr>
          <p:nvPr/>
        </p:nvSpPr>
        <p:spPr bwMode="auto">
          <a:xfrm>
            <a:off x="5508625" y="377825"/>
            <a:ext cx="3635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" name="Text Box 5"/>
          <p:cNvSpPr txBox="1">
            <a:spLocks noChangeArrowheads="1"/>
          </p:cNvSpPr>
          <p:nvPr/>
        </p:nvSpPr>
        <p:spPr bwMode="auto">
          <a:xfrm>
            <a:off x="5580063" y="-26988"/>
            <a:ext cx="3563937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2.2.1   </a:t>
            </a:r>
            <a:r>
              <a:rPr lang="zh-CN" altLang="en-US" sz="2000">
                <a:ea typeface="楷体_GB2312" pitchFamily="49" charset="-122"/>
              </a:rPr>
              <a:t>二分法的构造原理（续）</a:t>
            </a:r>
            <a:endParaRPr kumimoji="1" lang="zh-CN" altLang="en-US" sz="2000"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25CA06-1919-4AA9-9A26-257FDE0236BC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323850" y="485775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 </a:t>
            </a:r>
            <a:r>
              <a:rPr kumimoji="1" lang="en-US" altLang="zh-CN" sz="2800"/>
              <a:t>2.2.2 </a:t>
            </a:r>
            <a:r>
              <a:rPr kumimoji="1" lang="zh-CN" altLang="en-US" sz="2800"/>
              <a:t>误差估计与分析</a:t>
            </a:r>
            <a:r>
              <a:rPr kumimoji="1" lang="zh-CN" altLang="en-US">
                <a:ea typeface="楷体_GB2312" pitchFamily="49" charset="-122"/>
              </a:rPr>
              <a:t>：</a:t>
            </a:r>
          </a:p>
        </p:txBody>
      </p:sp>
      <p:pic>
        <p:nvPicPr>
          <p:cNvPr id="10246" name="Picture 4" descr="MAGNIF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08113"/>
            <a:ext cx="105568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1547813" y="1458913"/>
            <a:ext cx="3887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ea typeface="楷体_GB2312" pitchFamily="49" charset="-122"/>
              </a:rPr>
              <a:t>因为根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*∈[</a:t>
            </a:r>
            <a:r>
              <a:rPr kumimoji="1" lang="en-US" altLang="zh-CN" i="1">
                <a:ea typeface="楷体_GB2312" pitchFamily="49" charset="-122"/>
              </a:rPr>
              <a:t>a</a:t>
            </a:r>
            <a:r>
              <a:rPr kumimoji="1" lang="en-US" altLang="zh-CN" i="1" baseline="-25000">
                <a:ea typeface="楷体_GB2312" pitchFamily="49" charset="-122"/>
              </a:rPr>
              <a:t>k </a:t>
            </a:r>
            <a:r>
              <a:rPr kumimoji="1" lang="zh-CN" altLang="en-US">
                <a:ea typeface="楷体_GB2312" pitchFamily="49" charset="-122"/>
              </a:rPr>
              <a:t>，</a:t>
            </a:r>
            <a:r>
              <a:rPr kumimoji="1" lang="en-US" altLang="zh-CN" i="1">
                <a:ea typeface="楷体_GB2312" pitchFamily="49" charset="-122"/>
              </a:rPr>
              <a:t>b</a:t>
            </a:r>
            <a:r>
              <a:rPr kumimoji="1" lang="en-US" altLang="zh-CN" i="1" baseline="-25000">
                <a:ea typeface="楷体_GB2312" pitchFamily="49" charset="-122"/>
              </a:rPr>
              <a:t>k</a:t>
            </a:r>
            <a:r>
              <a:rPr kumimoji="1" lang="en-US" altLang="zh-CN">
                <a:ea typeface="楷体_GB2312" pitchFamily="49" charset="-122"/>
              </a:rPr>
              <a:t>]</a:t>
            </a:r>
            <a:r>
              <a:rPr kumimoji="1" lang="zh-CN" altLang="en-US">
                <a:ea typeface="楷体_GB2312" pitchFamily="49" charset="-122"/>
              </a:rPr>
              <a:t>，</a:t>
            </a:r>
            <a:r>
              <a:rPr kumimoji="1" lang="zh-CN" altLang="en-US" i="1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所以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323850" y="3259138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ea typeface="楷体_GB2312" pitchFamily="49" charset="-122"/>
              </a:rPr>
              <a:t>对于给定的精度 </a:t>
            </a:r>
            <a:r>
              <a:rPr kumimoji="1" lang="zh-CN" altLang="en-US" i="1">
                <a:ea typeface="楷体_GB2312" pitchFamily="49" charset="-122"/>
                <a:sym typeface="Symbol" panose="05050102010706020507" pitchFamily="18" charset="2"/>
              </a:rPr>
              <a:t>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&gt;0, </a:t>
            </a:r>
            <a:r>
              <a:rPr kumimoji="1" lang="zh-CN" altLang="en-US">
                <a:ea typeface="楷体_GB2312" pitchFamily="49" charset="-122"/>
              </a:rPr>
              <a:t>可估计二分法所需的步数 </a:t>
            </a:r>
            <a:r>
              <a:rPr kumimoji="1" lang="en-US" altLang="zh-CN" i="1">
                <a:ea typeface="楷体_GB2312" pitchFamily="49" charset="-122"/>
              </a:rPr>
              <a:t>k </a:t>
            </a:r>
            <a:r>
              <a:rPr kumimoji="1" lang="zh-CN" altLang="en-US">
                <a:ea typeface="楷体_GB2312" pitchFamily="49" charset="-122"/>
              </a:rPr>
              <a:t>：</a:t>
            </a:r>
            <a:endParaRPr kumimoji="1" lang="zh-CN" altLang="en-US" i="1">
              <a:ea typeface="楷体_GB2312" pitchFamily="49" charset="-122"/>
            </a:endParaRPr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2320925" y="3811588"/>
          <a:ext cx="3849688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4" imgW="1701720" imgH="863280" progId="">
                  <p:embed/>
                </p:oleObj>
              </mc:Choice>
              <mc:Fallback>
                <p:oleObj name="Equation" r:id="rId4" imgW="1701720" imgH="86328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3811588"/>
                        <a:ext cx="3849688" cy="155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60"/>
          <p:cNvGraphicFramePr>
            <a:graphicFrameLocks noChangeAspect="1"/>
          </p:cNvGraphicFramePr>
          <p:nvPr/>
        </p:nvGraphicFramePr>
        <p:xfrm>
          <a:off x="2195513" y="2028825"/>
          <a:ext cx="5040312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6" imgW="1777680" imgH="393480" progId="">
                  <p:embed/>
                </p:oleObj>
              </mc:Choice>
              <mc:Fallback>
                <p:oleObj name="Equation" r:id="rId6" imgW="1777680" imgH="393480" progId="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028825"/>
                        <a:ext cx="5040312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395288" y="5734050"/>
            <a:ext cx="8001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ea typeface="楷体_GB2312" pitchFamily="49" charset="-122"/>
              </a:rPr>
              <a:t>算到第</a:t>
            </a:r>
            <a:r>
              <a:rPr kumimoji="1" lang="en-US" altLang="zh-CN" i="1"/>
              <a:t>k</a:t>
            </a:r>
            <a:r>
              <a:rPr kumimoji="1" lang="en-US" altLang="zh-CN"/>
              <a:t>+1</a:t>
            </a:r>
            <a:r>
              <a:rPr kumimoji="1" lang="zh-CN" altLang="en-US"/>
              <a:t>次二分，计算得到的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25000">
                <a:ea typeface="楷体_GB2312" pitchFamily="49" charset="-122"/>
              </a:rPr>
              <a:t>k </a:t>
            </a:r>
            <a:r>
              <a:rPr kumimoji="1" lang="zh-CN" altLang="en-US">
                <a:ea typeface="楷体_GB2312" pitchFamily="49" charset="-122"/>
              </a:rPr>
              <a:t>就是满足精度要求的近似根。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0E6B97-4FD5-43CE-B6FE-24B69808135C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29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45076" name="Oval 20"/>
          <p:cNvSpPr>
            <a:spLocks noChangeArrowheads="1"/>
          </p:cNvSpPr>
          <p:nvPr/>
        </p:nvSpPr>
        <p:spPr bwMode="auto">
          <a:xfrm>
            <a:off x="827088" y="2205038"/>
            <a:ext cx="3200400" cy="838200"/>
          </a:xfrm>
          <a:prstGeom prst="ellipse">
            <a:avLst/>
          </a:prstGeom>
          <a:gradFill rotWithShape="0">
            <a:gsLst>
              <a:gs pos="0">
                <a:srgbClr val="FFFFCC"/>
              </a:gs>
              <a:gs pos="100000">
                <a:srgbClr val="FFCC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0"/>
              <a:t>When to stop?</a:t>
            </a:r>
          </a:p>
        </p:txBody>
      </p:sp>
      <p:graphicFrame>
        <p:nvGraphicFramePr>
          <p:cNvPr id="45078" name="Object 22"/>
          <p:cNvGraphicFramePr>
            <a:graphicFrameLocks noChangeAspect="1"/>
          </p:cNvGraphicFramePr>
          <p:nvPr/>
        </p:nvGraphicFramePr>
        <p:xfrm>
          <a:off x="2555875" y="5876925"/>
          <a:ext cx="131127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3" imgW="672840" imgH="253800" progId="Equation.3">
                  <p:embed/>
                </p:oleObj>
              </mc:Choice>
              <mc:Fallback>
                <p:oleObj name="Equation" r:id="rId3" imgW="672840" imgH="253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876925"/>
                        <a:ext cx="1311275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1692275" y="58769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或</a:t>
            </a:r>
          </a:p>
        </p:txBody>
      </p:sp>
      <p:sp>
        <p:nvSpPr>
          <p:cNvPr id="45081" name="AutoShape 25"/>
          <p:cNvSpPr>
            <a:spLocks noChangeArrowheads="1"/>
          </p:cNvSpPr>
          <p:nvPr/>
        </p:nvSpPr>
        <p:spPr bwMode="auto">
          <a:xfrm>
            <a:off x="5292725" y="5661025"/>
            <a:ext cx="3124200" cy="719138"/>
          </a:xfrm>
          <a:prstGeom prst="wedgeEllipseCallout">
            <a:avLst>
              <a:gd name="adj1" fmla="val -90852"/>
              <a:gd name="adj2" fmla="val 28144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ea typeface="楷体_GB2312" pitchFamily="49" charset="-122"/>
              </a:rPr>
              <a:t>不能保证</a:t>
            </a:r>
            <a:r>
              <a:rPr lang="zh-CN" altLang="en-US" sz="2000"/>
              <a:t> </a:t>
            </a:r>
            <a:r>
              <a:rPr lang="en-US" altLang="zh-CN" sz="2000" i="1"/>
              <a:t>x</a:t>
            </a:r>
            <a:r>
              <a:rPr lang="en-US" altLang="zh-CN" sz="2000"/>
              <a:t> </a:t>
            </a:r>
            <a:r>
              <a:rPr lang="zh-CN" altLang="en-US" sz="2000">
                <a:ea typeface="楷体_GB2312" pitchFamily="49" charset="-122"/>
              </a:rPr>
              <a:t>的精度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828800" y="2571750"/>
            <a:ext cx="5105400" cy="2057400"/>
            <a:chOff x="1152" y="1620"/>
            <a:chExt cx="3216" cy="1296"/>
          </a:xfrm>
        </p:grpSpPr>
        <p:sp>
          <p:nvSpPr>
            <p:cNvPr id="11281" name="Line 3"/>
            <p:cNvSpPr>
              <a:spLocks noChangeShapeType="1"/>
            </p:cNvSpPr>
            <p:nvPr/>
          </p:nvSpPr>
          <p:spPr bwMode="auto">
            <a:xfrm>
              <a:off x="1152" y="2484"/>
              <a:ext cx="32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Freeform 4"/>
            <p:cNvSpPr>
              <a:spLocks/>
            </p:cNvSpPr>
            <p:nvPr/>
          </p:nvSpPr>
          <p:spPr bwMode="auto">
            <a:xfrm>
              <a:off x="1584" y="1620"/>
              <a:ext cx="1920" cy="1296"/>
            </a:xfrm>
            <a:custGeom>
              <a:avLst/>
              <a:gdLst>
                <a:gd name="T0" fmla="*/ 0 w 1920"/>
                <a:gd name="T1" fmla="*/ 1296 h 1296"/>
                <a:gd name="T2" fmla="*/ 672 w 1920"/>
                <a:gd name="T3" fmla="*/ 1152 h 1296"/>
                <a:gd name="T4" fmla="*/ 1248 w 1920"/>
                <a:gd name="T5" fmla="*/ 960 h 1296"/>
                <a:gd name="T6" fmla="*/ 1536 w 1920"/>
                <a:gd name="T7" fmla="*/ 768 h 1296"/>
                <a:gd name="T8" fmla="*/ 1776 w 1920"/>
                <a:gd name="T9" fmla="*/ 384 h 1296"/>
                <a:gd name="T10" fmla="*/ 1920 w 1920"/>
                <a:gd name="T11" fmla="*/ 0 h 12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0"/>
                <a:gd name="T19" fmla="*/ 0 h 1296"/>
                <a:gd name="T20" fmla="*/ 1920 w 1920"/>
                <a:gd name="T21" fmla="*/ 1296 h 129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0" h="1296">
                  <a:moveTo>
                    <a:pt x="0" y="1296"/>
                  </a:moveTo>
                  <a:cubicBezTo>
                    <a:pt x="232" y="1252"/>
                    <a:pt x="464" y="1208"/>
                    <a:pt x="672" y="1152"/>
                  </a:cubicBezTo>
                  <a:cubicBezTo>
                    <a:pt x="880" y="1096"/>
                    <a:pt x="1104" y="1024"/>
                    <a:pt x="1248" y="960"/>
                  </a:cubicBezTo>
                  <a:cubicBezTo>
                    <a:pt x="1392" y="896"/>
                    <a:pt x="1448" y="864"/>
                    <a:pt x="1536" y="768"/>
                  </a:cubicBezTo>
                  <a:cubicBezTo>
                    <a:pt x="1624" y="672"/>
                    <a:pt x="1712" y="512"/>
                    <a:pt x="1776" y="384"/>
                  </a:cubicBezTo>
                  <a:cubicBezTo>
                    <a:pt x="1840" y="256"/>
                    <a:pt x="1880" y="128"/>
                    <a:pt x="192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8"/>
            <p:cNvSpPr>
              <a:spLocks noChangeShapeType="1"/>
            </p:cNvSpPr>
            <p:nvPr/>
          </p:nvSpPr>
          <p:spPr bwMode="auto">
            <a:xfrm>
              <a:off x="2592" y="24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Oval 10"/>
            <p:cNvSpPr>
              <a:spLocks noChangeArrowheads="1"/>
            </p:cNvSpPr>
            <p:nvPr/>
          </p:nvSpPr>
          <p:spPr bwMode="auto">
            <a:xfrm>
              <a:off x="2976" y="2457"/>
              <a:ext cx="70" cy="70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pSp>
          <p:nvGrpSpPr>
            <p:cNvPr id="11285" name="Group 15"/>
            <p:cNvGrpSpPr>
              <a:grpSpLocks/>
            </p:cNvGrpSpPr>
            <p:nvPr/>
          </p:nvGrpSpPr>
          <p:grpSpPr bwMode="auto">
            <a:xfrm>
              <a:off x="1488" y="2292"/>
              <a:ext cx="192" cy="624"/>
              <a:chOff x="1440" y="1920"/>
              <a:chExt cx="192" cy="624"/>
            </a:xfrm>
          </p:grpSpPr>
          <p:sp>
            <p:nvSpPr>
              <p:cNvPr id="11293" name="Line 7"/>
              <p:cNvSpPr>
                <a:spLocks noChangeShapeType="1"/>
              </p:cNvSpPr>
              <p:nvPr/>
            </p:nvSpPr>
            <p:spPr bwMode="auto">
              <a:xfrm flipV="1">
                <a:off x="1536" y="2112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4" name="Text Box 11"/>
              <p:cNvSpPr txBox="1">
                <a:spLocks noChangeArrowheads="1"/>
              </p:cNvSpPr>
              <p:nvPr/>
            </p:nvSpPr>
            <p:spPr bwMode="auto">
              <a:xfrm>
                <a:off x="1440" y="1920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i="1"/>
                  <a:t>a</a:t>
                </a:r>
              </a:p>
            </p:txBody>
          </p:sp>
        </p:grpSp>
        <p:grpSp>
          <p:nvGrpSpPr>
            <p:cNvPr id="11286" name="Group 16"/>
            <p:cNvGrpSpPr>
              <a:grpSpLocks/>
            </p:cNvGrpSpPr>
            <p:nvPr/>
          </p:nvGrpSpPr>
          <p:grpSpPr bwMode="auto">
            <a:xfrm>
              <a:off x="3408" y="1620"/>
              <a:ext cx="192" cy="1095"/>
              <a:chOff x="3360" y="1248"/>
              <a:chExt cx="192" cy="1095"/>
            </a:xfrm>
          </p:grpSpPr>
          <p:sp>
            <p:nvSpPr>
              <p:cNvPr id="11291" name="Line 6"/>
              <p:cNvSpPr>
                <a:spLocks noChangeShapeType="1"/>
              </p:cNvSpPr>
              <p:nvPr/>
            </p:nvSpPr>
            <p:spPr bwMode="auto">
              <a:xfrm>
                <a:off x="3456" y="1248"/>
                <a:ext cx="0" cy="8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2" name="Text Box 12"/>
              <p:cNvSpPr txBox="1">
                <a:spLocks noChangeArrowheads="1"/>
              </p:cNvSpPr>
              <p:nvPr/>
            </p:nvSpPr>
            <p:spPr bwMode="auto">
              <a:xfrm>
                <a:off x="3360" y="2112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i="1"/>
                  <a:t>b</a:t>
                </a:r>
              </a:p>
            </p:txBody>
          </p:sp>
        </p:grpSp>
        <p:sp>
          <p:nvSpPr>
            <p:cNvPr id="11287" name="Line 9"/>
            <p:cNvSpPr>
              <a:spLocks noChangeShapeType="1"/>
            </p:cNvSpPr>
            <p:nvPr/>
          </p:nvSpPr>
          <p:spPr bwMode="auto">
            <a:xfrm flipV="1">
              <a:off x="3072" y="2436"/>
              <a:ext cx="0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Text Box 14"/>
            <p:cNvSpPr txBox="1">
              <a:spLocks noChangeArrowheads="1"/>
            </p:cNvSpPr>
            <p:nvPr/>
          </p:nvSpPr>
          <p:spPr bwMode="auto">
            <a:xfrm>
              <a:off x="2976" y="248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  <p:sp>
          <p:nvSpPr>
            <p:cNvPr id="11289" name="Text Box 18"/>
            <p:cNvSpPr txBox="1">
              <a:spLocks noChangeArrowheads="1"/>
            </p:cNvSpPr>
            <p:nvPr/>
          </p:nvSpPr>
          <p:spPr bwMode="auto">
            <a:xfrm>
              <a:off x="2496" y="229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a</a:t>
              </a:r>
            </a:p>
          </p:txBody>
        </p:sp>
        <p:sp>
          <p:nvSpPr>
            <p:cNvPr id="11290" name="Text Box 32"/>
            <p:cNvSpPr txBox="1">
              <a:spLocks noChangeArrowheads="1"/>
            </p:cNvSpPr>
            <p:nvPr/>
          </p:nvSpPr>
          <p:spPr bwMode="auto">
            <a:xfrm>
              <a:off x="2880" y="224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3300"/>
                  </a:solidFill>
                </a:rPr>
                <a:t>x*</a:t>
              </a:r>
            </a:p>
          </p:txBody>
        </p:sp>
        <p:graphicFrame>
          <p:nvGraphicFramePr>
            <p:cNvPr id="11270" name="Object 39"/>
            <p:cNvGraphicFramePr>
              <a:graphicFrameLocks noChangeAspect="1"/>
            </p:cNvGraphicFramePr>
            <p:nvPr/>
          </p:nvGraphicFramePr>
          <p:xfrm>
            <a:off x="2380" y="2004"/>
            <a:ext cx="500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6" name="Equation" r:id="rId5" imgW="368280" imgH="393480" progId="Equation.3">
                    <p:embed/>
                  </p:oleObj>
                </mc:Choice>
                <mc:Fallback>
                  <p:oleObj name="Equation" r:id="rId5" imgW="368280" imgH="39348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0" y="2004"/>
                          <a:ext cx="500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7" name="Object 40"/>
          <p:cNvGraphicFramePr>
            <a:graphicFrameLocks noChangeAspect="1"/>
          </p:cNvGraphicFramePr>
          <p:nvPr/>
        </p:nvGraphicFramePr>
        <p:xfrm>
          <a:off x="2484438" y="404813"/>
          <a:ext cx="34194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Equation" r:id="rId7" imgW="1511280" imgH="444240" progId="">
                  <p:embed/>
                </p:oleObj>
              </mc:Choice>
              <mc:Fallback>
                <p:oleObj name="Equation" r:id="rId7" imgW="1511280" imgH="444240" progId="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04813"/>
                        <a:ext cx="34194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41"/>
          <p:cNvSpPr txBox="1">
            <a:spLocks noChangeArrowheads="1"/>
          </p:cNvSpPr>
          <p:nvPr/>
        </p:nvSpPr>
        <p:spPr bwMode="auto">
          <a:xfrm>
            <a:off x="250825" y="549275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一般情况下，由</a:t>
            </a:r>
          </a:p>
        </p:txBody>
      </p:sp>
      <p:sp>
        <p:nvSpPr>
          <p:cNvPr id="11277" name="Text Box 42"/>
          <p:cNvSpPr txBox="1">
            <a:spLocks noChangeArrowheads="1"/>
          </p:cNvSpPr>
          <p:nvPr/>
        </p:nvSpPr>
        <p:spPr bwMode="auto">
          <a:xfrm>
            <a:off x="5867400" y="595313"/>
            <a:ext cx="277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确定</a:t>
            </a:r>
            <a:r>
              <a:rPr lang="en-US" altLang="zh-CN" i="1"/>
              <a:t>k</a:t>
            </a:r>
            <a:r>
              <a:rPr lang="zh-CN" altLang="en-US"/>
              <a:t>的往往偏大。</a:t>
            </a:r>
          </a:p>
        </p:txBody>
      </p:sp>
      <p:sp>
        <p:nvSpPr>
          <p:cNvPr id="11278" name="Text Box 43"/>
          <p:cNvSpPr txBox="1">
            <a:spLocks noChangeArrowheads="1"/>
          </p:cNvSpPr>
          <p:nvPr/>
        </p:nvSpPr>
        <p:spPr bwMode="auto">
          <a:xfrm>
            <a:off x="539750" y="1341438"/>
            <a:ext cx="661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在程序中一般不用此式来决定二分区间的次数</a:t>
            </a:r>
            <a:r>
              <a:rPr lang="zh-CN" altLang="en-US"/>
              <a:t>。</a:t>
            </a:r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835150" y="4941888"/>
            <a:ext cx="4013200" cy="514350"/>
            <a:chOff x="1156" y="3113"/>
            <a:chExt cx="2528" cy="324"/>
          </a:xfrm>
        </p:grpSpPr>
        <p:graphicFrame>
          <p:nvGraphicFramePr>
            <p:cNvPr id="11268" name="Object 21"/>
            <p:cNvGraphicFramePr>
              <a:graphicFrameLocks noChangeAspect="1"/>
            </p:cNvGraphicFramePr>
            <p:nvPr/>
          </p:nvGraphicFramePr>
          <p:xfrm>
            <a:off x="1156" y="3113"/>
            <a:ext cx="998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8" name="Equation" r:id="rId9" imgW="863280" imgH="253800" progId="">
                    <p:embed/>
                  </p:oleObj>
                </mc:Choice>
                <mc:Fallback>
                  <p:oleObj name="Equation" r:id="rId9" imgW="863280" imgH="253800" progId="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113"/>
                          <a:ext cx="998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0" name="Text Box 45"/>
            <p:cNvSpPr txBox="1">
              <a:spLocks noChangeArrowheads="1"/>
            </p:cNvSpPr>
            <p:nvPr/>
          </p:nvSpPr>
          <p:spPr bwMode="auto">
            <a:xfrm>
              <a:off x="2290" y="3113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ea typeface="楷体_GB2312" pitchFamily="49" charset="-122"/>
                </a:rPr>
                <a:t>或</a:t>
              </a:r>
            </a:p>
          </p:txBody>
        </p:sp>
        <p:graphicFrame>
          <p:nvGraphicFramePr>
            <p:cNvPr id="11269" name="Object 46"/>
            <p:cNvGraphicFramePr>
              <a:graphicFrameLocks noChangeAspect="1"/>
            </p:cNvGraphicFramePr>
            <p:nvPr/>
          </p:nvGraphicFramePr>
          <p:xfrm>
            <a:off x="2789" y="3113"/>
            <a:ext cx="895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9" name="Equation" r:id="rId11" imgW="774360" imgH="253800" progId="">
                    <p:embed/>
                  </p:oleObj>
                </mc:Choice>
                <mc:Fallback>
                  <p:oleObj name="Equation" r:id="rId11" imgW="774360" imgH="253800" progId="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3113"/>
                          <a:ext cx="895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xfrm>
            <a:off x="642938" y="928688"/>
            <a:ext cx="8105526" cy="2087562"/>
          </a:xfrm>
        </p:spPr>
        <p:txBody>
          <a:bodyPr rtlCol="0">
            <a:normAutofit fontScale="92500"/>
          </a:bodyPr>
          <a:lstStyle/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 smtClean="0">
                <a:latin typeface="宋体" pitchFamily="2" charset="-122"/>
              </a:rPr>
              <a:t>减少计算误差的措施</a:t>
            </a:r>
            <a:r>
              <a:rPr lang="zh-CN" altLang="en-US" sz="2400" dirty="0" smtClean="0">
                <a:latin typeface="宋体" pitchFamily="2" charset="-122"/>
              </a:rPr>
              <a:t>：</a:t>
            </a:r>
            <a:endParaRPr lang="en-US" altLang="zh-CN" sz="2400" dirty="0" smtClean="0">
              <a:latin typeface="宋体" pitchFamily="2" charset="-122"/>
            </a:endParaRP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endParaRPr lang="zh-CN" altLang="en-US" sz="2400" dirty="0" smtClean="0">
              <a:latin typeface="宋体" pitchFamily="2" charset="-122"/>
            </a:endParaRPr>
          </a:p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zh-CN" altLang="en-US" sz="2400" dirty="0" smtClean="0">
                <a:latin typeface="宋体" pitchFamily="2" charset="-122"/>
              </a:rPr>
              <a:t>    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减少运算次数，避免相近数相减，避免小除数、大乘数和“溢出”，注意运算顺序（如若干数相加时先加绝对值较小的数，避免大数吃小数），防止误差影响扩大（采用稳定算法）。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909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FDD55D-6DD3-458E-B3BD-4D7F1950E95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</a:t>
            </a:fld>
            <a:endParaRPr lang="en-US" altLang="zh-CN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1EBE04-6333-45EB-BDA4-EACAC9998104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152400" y="554038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2.2.3  </a:t>
            </a:r>
            <a:r>
              <a:rPr lang="zh-CN" altLang="en-US">
                <a:ea typeface="楷体_GB2312" pitchFamily="49" charset="-122"/>
              </a:rPr>
              <a:t>二分法的计算步骤</a:t>
            </a:r>
            <a:r>
              <a:rPr lang="zh-CN" altLang="en-US" b="0"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2290" name="Object 35"/>
          <p:cNvGraphicFramePr>
            <a:graphicFrameLocks noChangeAspect="1"/>
          </p:cNvGraphicFramePr>
          <p:nvPr/>
        </p:nvGraphicFramePr>
        <p:xfrm>
          <a:off x="1908175" y="1519238"/>
          <a:ext cx="40322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3" imgW="1498320" imgH="228600" progId="">
                  <p:embed/>
                </p:oleObj>
              </mc:Choice>
              <mc:Fallback>
                <p:oleObj name="Equation" r:id="rId3" imgW="1498320" imgH="228600" progId="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519238"/>
                        <a:ext cx="4032250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36"/>
          <p:cNvSpPr txBox="1">
            <a:spLocks noChangeArrowheads="1"/>
          </p:cNvSpPr>
          <p:nvPr/>
        </p:nvSpPr>
        <p:spPr bwMode="auto">
          <a:xfrm>
            <a:off x="536575" y="2195513"/>
            <a:ext cx="6792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1) </a:t>
            </a:r>
            <a:r>
              <a:rPr lang="zh-CN" altLang="en-US"/>
              <a:t>输入有根区间的端点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zh-CN" altLang="en-US"/>
              <a:t>及预先给定的精度</a:t>
            </a:r>
            <a:r>
              <a:rPr lang="en-US" altLang="zh-CN" i="1"/>
              <a:t>ε</a:t>
            </a:r>
            <a:r>
              <a:rPr lang="zh-CN" altLang="en-US"/>
              <a:t>。</a:t>
            </a:r>
          </a:p>
        </p:txBody>
      </p:sp>
      <p:graphicFrame>
        <p:nvGraphicFramePr>
          <p:cNvPr id="12291" name="Object 38"/>
          <p:cNvGraphicFramePr>
            <a:graphicFrameLocks noChangeAspect="1"/>
          </p:cNvGraphicFramePr>
          <p:nvPr/>
        </p:nvGraphicFramePr>
        <p:xfrm>
          <a:off x="539750" y="2751138"/>
          <a:ext cx="17716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5" imgW="927000" imgH="393480" progId="">
                  <p:embed/>
                </p:oleObj>
              </mc:Choice>
              <mc:Fallback>
                <p:oleObj name="Equation" r:id="rId5" imgW="927000" imgH="393480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751138"/>
                        <a:ext cx="177165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39"/>
          <p:cNvSpPr txBox="1">
            <a:spLocks noChangeArrowheads="1"/>
          </p:cNvSpPr>
          <p:nvPr/>
        </p:nvSpPr>
        <p:spPr bwMode="auto">
          <a:xfrm>
            <a:off x="468313" y="3614738"/>
            <a:ext cx="58625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3)  </a:t>
            </a:r>
            <a:r>
              <a:rPr lang="zh-CN" altLang="en-US" dirty="0"/>
              <a:t>若 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 smtClean="0"/>
              <a:t>) ≈ 0</a:t>
            </a:r>
            <a:r>
              <a:rPr lang="zh-CN" altLang="en-US" dirty="0"/>
              <a:t>，则计算结束；否则转向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12296" name="Text Box 40"/>
          <p:cNvSpPr txBox="1">
            <a:spLocks noChangeArrowheads="1"/>
          </p:cNvSpPr>
          <p:nvPr/>
        </p:nvSpPr>
        <p:spPr bwMode="auto">
          <a:xfrm>
            <a:off x="468313" y="4191000"/>
            <a:ext cx="7991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rabicParenR" startAt="4"/>
            </a:pPr>
            <a:r>
              <a:rPr lang="zh-CN" altLang="en-US"/>
              <a:t>若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&lt; 0</a:t>
            </a:r>
            <a:r>
              <a:rPr lang="zh-CN" altLang="en-US"/>
              <a:t>，</a:t>
            </a:r>
            <a:r>
              <a:rPr lang="en-US" altLang="zh-CN" i="1"/>
              <a:t>x</a:t>
            </a:r>
            <a:r>
              <a:rPr lang="en-US" altLang="zh-CN"/>
              <a:t>→</a:t>
            </a:r>
            <a:r>
              <a:rPr lang="en-US" altLang="zh-CN" i="1"/>
              <a:t>b</a:t>
            </a:r>
            <a:r>
              <a:rPr lang="zh-CN" altLang="en-US"/>
              <a:t>，转向</a:t>
            </a:r>
            <a:r>
              <a:rPr lang="en-US" altLang="zh-CN"/>
              <a:t>5</a:t>
            </a:r>
            <a:r>
              <a:rPr lang="zh-CN" altLang="en-US"/>
              <a:t>）；</a:t>
            </a:r>
          </a:p>
          <a:p>
            <a:pPr eaLnBrk="1" hangingPunct="1"/>
            <a:r>
              <a:rPr lang="zh-CN" altLang="en-US"/>
              <a:t>      否则</a:t>
            </a:r>
            <a:r>
              <a:rPr lang="en-US" altLang="zh-CN" i="1"/>
              <a:t>x</a:t>
            </a:r>
            <a:r>
              <a:rPr lang="en-US" altLang="zh-CN"/>
              <a:t>→</a:t>
            </a:r>
            <a:r>
              <a:rPr lang="en-US" altLang="zh-CN" i="1"/>
              <a:t>a</a:t>
            </a:r>
            <a:r>
              <a:rPr lang="zh-CN" altLang="en-US"/>
              <a:t>，转向</a:t>
            </a:r>
            <a:r>
              <a:rPr lang="en-US" altLang="zh-CN"/>
              <a:t>5</a:t>
            </a:r>
            <a:r>
              <a:rPr lang="zh-CN" altLang="en-US"/>
              <a:t>）</a:t>
            </a:r>
          </a:p>
        </p:txBody>
      </p:sp>
      <p:sp>
        <p:nvSpPr>
          <p:cNvPr id="12297" name="Text Box 41"/>
          <p:cNvSpPr txBox="1">
            <a:spLocks noChangeArrowheads="1"/>
          </p:cNvSpPr>
          <p:nvPr/>
        </p:nvSpPr>
        <p:spPr bwMode="auto">
          <a:xfrm>
            <a:off x="468313" y="5199063"/>
            <a:ext cx="7991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5)  </a:t>
            </a:r>
            <a:r>
              <a:rPr lang="en-US" altLang="zh-CN" i="1"/>
              <a:t>b </a:t>
            </a:r>
            <a:r>
              <a:rPr lang="en-US" altLang="zh-CN"/>
              <a:t>- </a:t>
            </a:r>
            <a:r>
              <a:rPr lang="en-US" altLang="zh-CN" i="1"/>
              <a:t>a</a:t>
            </a:r>
            <a:r>
              <a:rPr lang="en-US" altLang="zh-CN"/>
              <a:t> &lt;</a:t>
            </a:r>
            <a:r>
              <a:rPr lang="en-US" altLang="zh-CN" i="1"/>
              <a:t>ε</a:t>
            </a:r>
            <a:r>
              <a:rPr lang="zh-CN" altLang="en-US"/>
              <a:t>，则输出方程满足精度的根 </a:t>
            </a:r>
            <a:r>
              <a:rPr lang="en-US" altLang="zh-CN" i="1"/>
              <a:t>x</a:t>
            </a:r>
            <a:r>
              <a:rPr lang="zh-CN" altLang="en-US"/>
              <a:t>，结束；</a:t>
            </a:r>
          </a:p>
          <a:p>
            <a:pPr eaLnBrk="1" hangingPunct="1"/>
            <a:r>
              <a:rPr lang="zh-CN" altLang="en-US"/>
              <a:t>    否则转向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DA15AA-CF3E-4F54-A090-DF00DD989613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501650" y="1531938"/>
            <a:ext cx="80311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例 </a:t>
            </a:r>
            <a:r>
              <a:rPr lang="en-US" altLang="zh-CN"/>
              <a:t>2. 2 </a:t>
            </a:r>
            <a:r>
              <a:rPr lang="zh-CN" altLang="en-US"/>
              <a:t>用二分法求方程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)=</a:t>
            </a:r>
            <a:r>
              <a:rPr lang="en-US" altLang="zh-CN" i="1"/>
              <a:t>x</a:t>
            </a:r>
            <a:r>
              <a:rPr lang="en-US" altLang="zh-CN" baseline="30000"/>
              <a:t>3</a:t>
            </a:r>
            <a:r>
              <a:rPr lang="en-US" altLang="zh-CN"/>
              <a:t>-</a:t>
            </a:r>
            <a:r>
              <a:rPr lang="en-US" altLang="zh-CN" i="1"/>
              <a:t>x</a:t>
            </a:r>
            <a:r>
              <a:rPr lang="en-US" altLang="zh-CN"/>
              <a:t>-1=0</a:t>
            </a:r>
            <a:r>
              <a:rPr lang="zh-CN" altLang="en-US"/>
              <a:t>在区间</a:t>
            </a:r>
            <a:r>
              <a:rPr lang="en-US" altLang="zh-CN"/>
              <a:t>[1,1.5]</a:t>
            </a:r>
            <a:r>
              <a:rPr lang="zh-CN" altLang="en-US"/>
              <a:t>内的一个实根，要求用四位小数计算，误差不超过</a:t>
            </a:r>
            <a:r>
              <a:rPr lang="en-US" altLang="zh-CN"/>
              <a:t>0.005</a:t>
            </a:r>
            <a:r>
              <a:rPr lang="zh-CN" altLang="en-US"/>
              <a:t>。</a:t>
            </a:r>
          </a:p>
        </p:txBody>
      </p:sp>
      <p:sp>
        <p:nvSpPr>
          <p:cNvPr id="261125" name="Text Box 5"/>
          <p:cNvSpPr txBox="1">
            <a:spLocks noChangeArrowheads="1"/>
          </p:cNvSpPr>
          <p:nvPr/>
        </p:nvSpPr>
        <p:spPr bwMode="auto">
          <a:xfrm>
            <a:off x="611188" y="2395538"/>
            <a:ext cx="291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解 因为在</a:t>
            </a:r>
            <a:r>
              <a:rPr lang="en-US" altLang="zh-CN"/>
              <a:t>[1,1.5]</a:t>
            </a:r>
            <a:r>
              <a:rPr lang="zh-CN" altLang="en-US"/>
              <a:t>上，</a:t>
            </a:r>
          </a:p>
        </p:txBody>
      </p:sp>
      <p:graphicFrame>
        <p:nvGraphicFramePr>
          <p:cNvPr id="261126" name="Object 6"/>
          <p:cNvGraphicFramePr>
            <a:graphicFrameLocks noChangeAspect="1"/>
          </p:cNvGraphicFramePr>
          <p:nvPr/>
        </p:nvGraphicFramePr>
        <p:xfrm>
          <a:off x="971550" y="2973388"/>
          <a:ext cx="68405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4" imgW="2666880" imgH="228600" progId="Equation.DSMT4">
                  <p:embed/>
                </p:oleObj>
              </mc:Choice>
              <mc:Fallback>
                <p:oleObj name="Equation" r:id="rId4" imgW="26668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73388"/>
                        <a:ext cx="6840538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684213" y="3621088"/>
            <a:ext cx="761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所以方程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)=</a:t>
            </a:r>
            <a:r>
              <a:rPr lang="en-US" altLang="zh-CN" i="1"/>
              <a:t>x</a:t>
            </a:r>
            <a:r>
              <a:rPr lang="en-US" altLang="zh-CN" baseline="30000"/>
              <a:t>3</a:t>
            </a:r>
            <a:r>
              <a:rPr lang="en-US" altLang="zh-CN"/>
              <a:t>-</a:t>
            </a:r>
            <a:r>
              <a:rPr lang="en-US" altLang="zh-CN" i="1"/>
              <a:t>x</a:t>
            </a:r>
            <a:r>
              <a:rPr lang="en-US" altLang="zh-CN"/>
              <a:t>-1=0</a:t>
            </a:r>
            <a:r>
              <a:rPr lang="zh-CN" altLang="en-US"/>
              <a:t>在区间</a:t>
            </a:r>
            <a:r>
              <a:rPr lang="en-US" altLang="zh-CN"/>
              <a:t>[1,1.5]</a:t>
            </a:r>
            <a:r>
              <a:rPr lang="zh-CN" altLang="en-US"/>
              <a:t>内有唯一实根，计得</a:t>
            </a:r>
          </a:p>
        </p:txBody>
      </p:sp>
      <p:graphicFrame>
        <p:nvGraphicFramePr>
          <p:cNvPr id="261128" name="Object 8"/>
          <p:cNvGraphicFramePr>
            <a:graphicFrameLocks noChangeAspect="1"/>
          </p:cNvGraphicFramePr>
          <p:nvPr/>
        </p:nvGraphicFramePr>
        <p:xfrm>
          <a:off x="611188" y="4341813"/>
          <a:ext cx="72691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6" imgW="3213000" imgH="444240" progId="Equation.DSMT4">
                  <p:embed/>
                </p:oleObj>
              </mc:Choice>
              <mc:Fallback>
                <p:oleObj name="Equation" r:id="rId6" imgW="321300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41813"/>
                        <a:ext cx="7269162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611188" y="5275263"/>
            <a:ext cx="7018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取</a:t>
            </a:r>
            <a:r>
              <a:rPr lang="en-US" altLang="zh-CN" i="1"/>
              <a:t>k </a:t>
            </a:r>
            <a:r>
              <a:rPr lang="en-US" altLang="zh-CN"/>
              <a:t>=6</a:t>
            </a:r>
            <a:r>
              <a:rPr lang="zh-CN" altLang="en-US"/>
              <a:t>，即只要二分</a:t>
            </a:r>
            <a:r>
              <a:rPr lang="en-US" altLang="zh-CN"/>
              <a:t>7</a:t>
            </a:r>
            <a:r>
              <a:rPr lang="zh-CN" altLang="en-US"/>
              <a:t>次，便能到达所要求的精度。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7DAB98-130F-449C-A143-C3684743BBC0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262271" name="Group 127"/>
          <p:cNvGraphicFramePr>
            <a:graphicFrameLocks noGrp="1"/>
          </p:cNvGraphicFramePr>
          <p:nvPr/>
        </p:nvGraphicFramePr>
        <p:xfrm>
          <a:off x="1073150" y="1406525"/>
          <a:ext cx="7099300" cy="4145280"/>
        </p:xfrm>
        <a:graphic>
          <a:graphicData uri="http://schemas.openxmlformats.org/drawingml/2006/table">
            <a:tbl>
              <a:tblPr/>
              <a:tblGrid>
                <a:gridCol w="1330325"/>
                <a:gridCol w="1328738"/>
                <a:gridCol w="1330325"/>
                <a:gridCol w="1328737"/>
                <a:gridCol w="1781175"/>
              </a:tblGrid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的符号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1.3438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1.3438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1.3281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1.3281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1.3203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1.3203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1.3281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1.3242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338" name="Object 125"/>
          <p:cNvGraphicFramePr>
            <a:graphicFrameLocks noChangeAspect="1"/>
          </p:cNvGraphicFramePr>
          <p:nvPr/>
        </p:nvGraphicFramePr>
        <p:xfrm>
          <a:off x="1787525" y="549275"/>
          <a:ext cx="51133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Equation" r:id="rId3" imgW="1993680" imgH="203040" progId="">
                  <p:embed/>
                </p:oleObj>
              </mc:Choice>
              <mc:Fallback>
                <p:oleObj name="Equation" r:id="rId3" imgW="1993680" imgH="203040" progId="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549275"/>
                        <a:ext cx="511333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128"/>
          <p:cNvGraphicFramePr>
            <a:graphicFrameLocks noChangeAspect="1"/>
          </p:cNvGraphicFramePr>
          <p:nvPr/>
        </p:nvGraphicFramePr>
        <p:xfrm>
          <a:off x="827088" y="5949950"/>
          <a:ext cx="62658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Equation" r:id="rId5" imgW="2070000" imgH="203040" progId="">
                  <p:embed/>
                </p:oleObj>
              </mc:Choice>
              <mc:Fallback>
                <p:oleObj name="Equation" r:id="rId5" imgW="2070000" imgH="203040" progId="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949950"/>
                        <a:ext cx="6265862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D7A00A5-34C7-48D5-B961-B6E5F742CFB5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105475" name="Group 4"/>
          <p:cNvGrpSpPr>
            <a:grpSpLocks/>
          </p:cNvGrpSpPr>
          <p:nvPr/>
        </p:nvGrpSpPr>
        <p:grpSpPr bwMode="auto">
          <a:xfrm flipV="1">
            <a:off x="977900" y="1773238"/>
            <a:ext cx="685800" cy="838200"/>
            <a:chOff x="2355" y="3183"/>
            <a:chExt cx="649" cy="841"/>
          </a:xfrm>
        </p:grpSpPr>
        <p:sp>
          <p:nvSpPr>
            <p:cNvPr id="105495" name="Freeform 5"/>
            <p:cNvSpPr>
              <a:spLocks/>
            </p:cNvSpPr>
            <p:nvPr/>
          </p:nvSpPr>
          <p:spPr bwMode="auto">
            <a:xfrm>
              <a:off x="2355" y="3183"/>
              <a:ext cx="649" cy="841"/>
            </a:xfrm>
            <a:custGeom>
              <a:avLst/>
              <a:gdLst>
                <a:gd name="T0" fmla="*/ 150 w 649"/>
                <a:gd name="T1" fmla="*/ 6 h 841"/>
                <a:gd name="T2" fmla="*/ 204 w 649"/>
                <a:gd name="T3" fmla="*/ 6 h 841"/>
                <a:gd name="T4" fmla="*/ 282 w 649"/>
                <a:gd name="T5" fmla="*/ 18 h 841"/>
                <a:gd name="T6" fmla="*/ 385 w 649"/>
                <a:gd name="T7" fmla="*/ 54 h 841"/>
                <a:gd name="T8" fmla="*/ 529 w 649"/>
                <a:gd name="T9" fmla="*/ 114 h 841"/>
                <a:gd name="T10" fmla="*/ 565 w 649"/>
                <a:gd name="T11" fmla="*/ 144 h 841"/>
                <a:gd name="T12" fmla="*/ 619 w 649"/>
                <a:gd name="T13" fmla="*/ 240 h 841"/>
                <a:gd name="T14" fmla="*/ 649 w 649"/>
                <a:gd name="T15" fmla="*/ 300 h 841"/>
                <a:gd name="T16" fmla="*/ 619 w 649"/>
                <a:gd name="T17" fmla="*/ 342 h 841"/>
                <a:gd name="T18" fmla="*/ 619 w 649"/>
                <a:gd name="T19" fmla="*/ 372 h 841"/>
                <a:gd name="T20" fmla="*/ 643 w 649"/>
                <a:gd name="T21" fmla="*/ 420 h 841"/>
                <a:gd name="T22" fmla="*/ 637 w 649"/>
                <a:gd name="T23" fmla="*/ 462 h 841"/>
                <a:gd name="T24" fmla="*/ 595 w 649"/>
                <a:gd name="T25" fmla="*/ 492 h 841"/>
                <a:gd name="T26" fmla="*/ 607 w 649"/>
                <a:gd name="T27" fmla="*/ 528 h 841"/>
                <a:gd name="T28" fmla="*/ 589 w 649"/>
                <a:gd name="T29" fmla="*/ 577 h 841"/>
                <a:gd name="T30" fmla="*/ 529 w 649"/>
                <a:gd name="T31" fmla="*/ 595 h 841"/>
                <a:gd name="T32" fmla="*/ 505 w 649"/>
                <a:gd name="T33" fmla="*/ 631 h 841"/>
                <a:gd name="T34" fmla="*/ 457 w 649"/>
                <a:gd name="T35" fmla="*/ 649 h 841"/>
                <a:gd name="T36" fmla="*/ 360 w 649"/>
                <a:gd name="T37" fmla="*/ 655 h 841"/>
                <a:gd name="T38" fmla="*/ 300 w 649"/>
                <a:gd name="T39" fmla="*/ 637 h 841"/>
                <a:gd name="T40" fmla="*/ 258 w 649"/>
                <a:gd name="T41" fmla="*/ 589 h 841"/>
                <a:gd name="T42" fmla="*/ 222 w 649"/>
                <a:gd name="T43" fmla="*/ 528 h 841"/>
                <a:gd name="T44" fmla="*/ 240 w 649"/>
                <a:gd name="T45" fmla="*/ 504 h 841"/>
                <a:gd name="T46" fmla="*/ 276 w 649"/>
                <a:gd name="T47" fmla="*/ 498 h 841"/>
                <a:gd name="T48" fmla="*/ 306 w 649"/>
                <a:gd name="T49" fmla="*/ 522 h 841"/>
                <a:gd name="T50" fmla="*/ 282 w 649"/>
                <a:gd name="T51" fmla="*/ 498 h 841"/>
                <a:gd name="T52" fmla="*/ 270 w 649"/>
                <a:gd name="T53" fmla="*/ 492 h 841"/>
                <a:gd name="T54" fmla="*/ 246 w 649"/>
                <a:gd name="T55" fmla="*/ 474 h 841"/>
                <a:gd name="T56" fmla="*/ 204 w 649"/>
                <a:gd name="T57" fmla="*/ 486 h 841"/>
                <a:gd name="T58" fmla="*/ 198 w 649"/>
                <a:gd name="T59" fmla="*/ 516 h 841"/>
                <a:gd name="T60" fmla="*/ 204 w 649"/>
                <a:gd name="T61" fmla="*/ 607 h 841"/>
                <a:gd name="T62" fmla="*/ 228 w 649"/>
                <a:gd name="T63" fmla="*/ 703 h 841"/>
                <a:gd name="T64" fmla="*/ 228 w 649"/>
                <a:gd name="T65" fmla="*/ 793 h 841"/>
                <a:gd name="T66" fmla="*/ 204 w 649"/>
                <a:gd name="T67" fmla="*/ 829 h 841"/>
                <a:gd name="T68" fmla="*/ 150 w 649"/>
                <a:gd name="T69" fmla="*/ 835 h 841"/>
                <a:gd name="T70" fmla="*/ 132 w 649"/>
                <a:gd name="T71" fmla="*/ 775 h 841"/>
                <a:gd name="T72" fmla="*/ 108 w 649"/>
                <a:gd name="T73" fmla="*/ 709 h 841"/>
                <a:gd name="T74" fmla="*/ 96 w 649"/>
                <a:gd name="T75" fmla="*/ 685 h 841"/>
                <a:gd name="T76" fmla="*/ 84 w 649"/>
                <a:gd name="T77" fmla="*/ 655 h 841"/>
                <a:gd name="T78" fmla="*/ 48 w 649"/>
                <a:gd name="T79" fmla="*/ 522 h 841"/>
                <a:gd name="T80" fmla="*/ 18 w 649"/>
                <a:gd name="T81" fmla="*/ 366 h 841"/>
                <a:gd name="T82" fmla="*/ 0 w 649"/>
                <a:gd name="T83" fmla="*/ 270 h 84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49"/>
                <a:gd name="T127" fmla="*/ 0 h 841"/>
                <a:gd name="T128" fmla="*/ 649 w 649"/>
                <a:gd name="T129" fmla="*/ 841 h 84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49" h="841">
                  <a:moveTo>
                    <a:pt x="108" y="0"/>
                  </a:moveTo>
                  <a:lnTo>
                    <a:pt x="132" y="6"/>
                  </a:lnTo>
                  <a:lnTo>
                    <a:pt x="150" y="6"/>
                  </a:lnTo>
                  <a:lnTo>
                    <a:pt x="168" y="1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28" y="6"/>
                  </a:lnTo>
                  <a:lnTo>
                    <a:pt x="252" y="12"/>
                  </a:lnTo>
                  <a:lnTo>
                    <a:pt x="282" y="18"/>
                  </a:lnTo>
                  <a:lnTo>
                    <a:pt x="312" y="24"/>
                  </a:lnTo>
                  <a:lnTo>
                    <a:pt x="342" y="36"/>
                  </a:lnTo>
                  <a:lnTo>
                    <a:pt x="385" y="54"/>
                  </a:lnTo>
                  <a:lnTo>
                    <a:pt x="427" y="72"/>
                  </a:lnTo>
                  <a:lnTo>
                    <a:pt x="481" y="96"/>
                  </a:lnTo>
                  <a:lnTo>
                    <a:pt x="529" y="114"/>
                  </a:lnTo>
                  <a:lnTo>
                    <a:pt x="547" y="120"/>
                  </a:lnTo>
                  <a:lnTo>
                    <a:pt x="559" y="132"/>
                  </a:lnTo>
                  <a:lnTo>
                    <a:pt x="565" y="144"/>
                  </a:lnTo>
                  <a:lnTo>
                    <a:pt x="577" y="162"/>
                  </a:lnTo>
                  <a:lnTo>
                    <a:pt x="595" y="192"/>
                  </a:lnTo>
                  <a:lnTo>
                    <a:pt x="619" y="240"/>
                  </a:lnTo>
                  <a:lnTo>
                    <a:pt x="637" y="264"/>
                  </a:lnTo>
                  <a:lnTo>
                    <a:pt x="643" y="288"/>
                  </a:lnTo>
                  <a:lnTo>
                    <a:pt x="649" y="300"/>
                  </a:lnTo>
                  <a:lnTo>
                    <a:pt x="643" y="318"/>
                  </a:lnTo>
                  <a:lnTo>
                    <a:pt x="631" y="336"/>
                  </a:lnTo>
                  <a:lnTo>
                    <a:pt x="619" y="342"/>
                  </a:lnTo>
                  <a:lnTo>
                    <a:pt x="613" y="348"/>
                  </a:lnTo>
                  <a:lnTo>
                    <a:pt x="613" y="360"/>
                  </a:lnTo>
                  <a:lnTo>
                    <a:pt x="619" y="372"/>
                  </a:lnTo>
                  <a:lnTo>
                    <a:pt x="625" y="384"/>
                  </a:lnTo>
                  <a:lnTo>
                    <a:pt x="637" y="402"/>
                  </a:lnTo>
                  <a:lnTo>
                    <a:pt x="643" y="420"/>
                  </a:lnTo>
                  <a:lnTo>
                    <a:pt x="643" y="432"/>
                  </a:lnTo>
                  <a:lnTo>
                    <a:pt x="643" y="450"/>
                  </a:lnTo>
                  <a:lnTo>
                    <a:pt x="637" y="462"/>
                  </a:lnTo>
                  <a:lnTo>
                    <a:pt x="625" y="474"/>
                  </a:lnTo>
                  <a:lnTo>
                    <a:pt x="607" y="486"/>
                  </a:lnTo>
                  <a:lnTo>
                    <a:pt x="595" y="492"/>
                  </a:lnTo>
                  <a:lnTo>
                    <a:pt x="595" y="504"/>
                  </a:lnTo>
                  <a:lnTo>
                    <a:pt x="601" y="516"/>
                  </a:lnTo>
                  <a:lnTo>
                    <a:pt x="607" y="528"/>
                  </a:lnTo>
                  <a:lnTo>
                    <a:pt x="601" y="546"/>
                  </a:lnTo>
                  <a:lnTo>
                    <a:pt x="601" y="565"/>
                  </a:lnTo>
                  <a:lnTo>
                    <a:pt x="589" y="577"/>
                  </a:lnTo>
                  <a:lnTo>
                    <a:pt x="577" y="583"/>
                  </a:lnTo>
                  <a:lnTo>
                    <a:pt x="553" y="589"/>
                  </a:lnTo>
                  <a:lnTo>
                    <a:pt x="529" y="595"/>
                  </a:lnTo>
                  <a:lnTo>
                    <a:pt x="517" y="595"/>
                  </a:lnTo>
                  <a:lnTo>
                    <a:pt x="511" y="619"/>
                  </a:lnTo>
                  <a:lnTo>
                    <a:pt x="505" y="631"/>
                  </a:lnTo>
                  <a:lnTo>
                    <a:pt x="493" y="643"/>
                  </a:lnTo>
                  <a:lnTo>
                    <a:pt x="475" y="649"/>
                  </a:lnTo>
                  <a:lnTo>
                    <a:pt x="457" y="649"/>
                  </a:lnTo>
                  <a:lnTo>
                    <a:pt x="433" y="649"/>
                  </a:lnTo>
                  <a:lnTo>
                    <a:pt x="403" y="655"/>
                  </a:lnTo>
                  <a:lnTo>
                    <a:pt x="360" y="655"/>
                  </a:lnTo>
                  <a:lnTo>
                    <a:pt x="342" y="655"/>
                  </a:lnTo>
                  <a:lnTo>
                    <a:pt x="324" y="649"/>
                  </a:lnTo>
                  <a:lnTo>
                    <a:pt x="300" y="637"/>
                  </a:lnTo>
                  <a:lnTo>
                    <a:pt x="282" y="625"/>
                  </a:lnTo>
                  <a:lnTo>
                    <a:pt x="270" y="607"/>
                  </a:lnTo>
                  <a:lnTo>
                    <a:pt x="258" y="589"/>
                  </a:lnTo>
                  <a:lnTo>
                    <a:pt x="240" y="565"/>
                  </a:lnTo>
                  <a:lnTo>
                    <a:pt x="228" y="540"/>
                  </a:lnTo>
                  <a:lnTo>
                    <a:pt x="222" y="528"/>
                  </a:lnTo>
                  <a:lnTo>
                    <a:pt x="228" y="522"/>
                  </a:lnTo>
                  <a:lnTo>
                    <a:pt x="234" y="510"/>
                  </a:lnTo>
                  <a:lnTo>
                    <a:pt x="240" y="504"/>
                  </a:lnTo>
                  <a:lnTo>
                    <a:pt x="252" y="498"/>
                  </a:lnTo>
                  <a:lnTo>
                    <a:pt x="264" y="498"/>
                  </a:lnTo>
                  <a:lnTo>
                    <a:pt x="276" y="498"/>
                  </a:lnTo>
                  <a:lnTo>
                    <a:pt x="288" y="510"/>
                  </a:lnTo>
                  <a:lnTo>
                    <a:pt x="300" y="516"/>
                  </a:lnTo>
                  <a:lnTo>
                    <a:pt x="306" y="522"/>
                  </a:lnTo>
                  <a:lnTo>
                    <a:pt x="318" y="528"/>
                  </a:lnTo>
                  <a:lnTo>
                    <a:pt x="306" y="516"/>
                  </a:lnTo>
                  <a:lnTo>
                    <a:pt x="282" y="498"/>
                  </a:lnTo>
                  <a:lnTo>
                    <a:pt x="288" y="492"/>
                  </a:lnTo>
                  <a:lnTo>
                    <a:pt x="282" y="492"/>
                  </a:lnTo>
                  <a:lnTo>
                    <a:pt x="270" y="492"/>
                  </a:lnTo>
                  <a:lnTo>
                    <a:pt x="264" y="486"/>
                  </a:lnTo>
                  <a:lnTo>
                    <a:pt x="252" y="480"/>
                  </a:lnTo>
                  <a:lnTo>
                    <a:pt x="246" y="474"/>
                  </a:lnTo>
                  <a:lnTo>
                    <a:pt x="228" y="474"/>
                  </a:lnTo>
                  <a:lnTo>
                    <a:pt x="216" y="474"/>
                  </a:lnTo>
                  <a:lnTo>
                    <a:pt x="204" y="486"/>
                  </a:lnTo>
                  <a:lnTo>
                    <a:pt x="198" y="492"/>
                  </a:lnTo>
                  <a:lnTo>
                    <a:pt x="198" y="504"/>
                  </a:lnTo>
                  <a:lnTo>
                    <a:pt x="198" y="516"/>
                  </a:lnTo>
                  <a:lnTo>
                    <a:pt x="198" y="546"/>
                  </a:lnTo>
                  <a:lnTo>
                    <a:pt x="198" y="577"/>
                  </a:lnTo>
                  <a:lnTo>
                    <a:pt x="204" y="607"/>
                  </a:lnTo>
                  <a:lnTo>
                    <a:pt x="204" y="637"/>
                  </a:lnTo>
                  <a:lnTo>
                    <a:pt x="216" y="679"/>
                  </a:lnTo>
                  <a:lnTo>
                    <a:pt x="228" y="703"/>
                  </a:lnTo>
                  <a:lnTo>
                    <a:pt x="234" y="721"/>
                  </a:lnTo>
                  <a:lnTo>
                    <a:pt x="234" y="763"/>
                  </a:lnTo>
                  <a:lnTo>
                    <a:pt x="228" y="793"/>
                  </a:lnTo>
                  <a:lnTo>
                    <a:pt x="222" y="811"/>
                  </a:lnTo>
                  <a:lnTo>
                    <a:pt x="216" y="823"/>
                  </a:lnTo>
                  <a:lnTo>
                    <a:pt x="204" y="829"/>
                  </a:lnTo>
                  <a:lnTo>
                    <a:pt x="186" y="835"/>
                  </a:lnTo>
                  <a:lnTo>
                    <a:pt x="168" y="841"/>
                  </a:lnTo>
                  <a:lnTo>
                    <a:pt x="150" y="835"/>
                  </a:lnTo>
                  <a:lnTo>
                    <a:pt x="144" y="829"/>
                  </a:lnTo>
                  <a:lnTo>
                    <a:pt x="138" y="787"/>
                  </a:lnTo>
                  <a:lnTo>
                    <a:pt x="132" y="775"/>
                  </a:lnTo>
                  <a:lnTo>
                    <a:pt x="132" y="769"/>
                  </a:lnTo>
                  <a:lnTo>
                    <a:pt x="126" y="745"/>
                  </a:lnTo>
                  <a:lnTo>
                    <a:pt x="108" y="709"/>
                  </a:lnTo>
                  <a:lnTo>
                    <a:pt x="102" y="697"/>
                  </a:lnTo>
                  <a:lnTo>
                    <a:pt x="102" y="685"/>
                  </a:lnTo>
                  <a:lnTo>
                    <a:pt x="96" y="685"/>
                  </a:lnTo>
                  <a:lnTo>
                    <a:pt x="96" y="679"/>
                  </a:lnTo>
                  <a:lnTo>
                    <a:pt x="96" y="673"/>
                  </a:lnTo>
                  <a:lnTo>
                    <a:pt x="84" y="655"/>
                  </a:lnTo>
                  <a:lnTo>
                    <a:pt x="78" y="613"/>
                  </a:lnTo>
                  <a:lnTo>
                    <a:pt x="60" y="571"/>
                  </a:lnTo>
                  <a:lnTo>
                    <a:pt x="48" y="522"/>
                  </a:lnTo>
                  <a:lnTo>
                    <a:pt x="30" y="468"/>
                  </a:lnTo>
                  <a:lnTo>
                    <a:pt x="24" y="426"/>
                  </a:lnTo>
                  <a:lnTo>
                    <a:pt x="18" y="366"/>
                  </a:lnTo>
                  <a:lnTo>
                    <a:pt x="18" y="306"/>
                  </a:lnTo>
                  <a:lnTo>
                    <a:pt x="18" y="300"/>
                  </a:lnTo>
                  <a:lnTo>
                    <a:pt x="0" y="270"/>
                  </a:lnTo>
                  <a:lnTo>
                    <a:pt x="72" y="20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B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6" name="Freeform 6"/>
            <p:cNvSpPr>
              <a:spLocks/>
            </p:cNvSpPr>
            <p:nvPr/>
          </p:nvSpPr>
          <p:spPr bwMode="auto">
            <a:xfrm>
              <a:off x="2457" y="3183"/>
              <a:ext cx="445" cy="132"/>
            </a:xfrm>
            <a:custGeom>
              <a:avLst/>
              <a:gdLst>
                <a:gd name="T0" fmla="*/ 24 w 445"/>
                <a:gd name="T1" fmla="*/ 0 h 132"/>
                <a:gd name="T2" fmla="*/ 42 w 445"/>
                <a:gd name="T3" fmla="*/ 6 h 132"/>
                <a:gd name="T4" fmla="*/ 60 w 445"/>
                <a:gd name="T5" fmla="*/ 6 h 132"/>
                <a:gd name="T6" fmla="*/ 72 w 445"/>
                <a:gd name="T7" fmla="*/ 12 h 132"/>
                <a:gd name="T8" fmla="*/ 90 w 445"/>
                <a:gd name="T9" fmla="*/ 6 h 132"/>
                <a:gd name="T10" fmla="*/ 102 w 445"/>
                <a:gd name="T11" fmla="*/ 6 h 132"/>
                <a:gd name="T12" fmla="*/ 120 w 445"/>
                <a:gd name="T13" fmla="*/ 6 h 132"/>
                <a:gd name="T14" fmla="*/ 144 w 445"/>
                <a:gd name="T15" fmla="*/ 6 h 132"/>
                <a:gd name="T16" fmla="*/ 174 w 445"/>
                <a:gd name="T17" fmla="*/ 18 h 132"/>
                <a:gd name="T18" fmla="*/ 210 w 445"/>
                <a:gd name="T19" fmla="*/ 24 h 132"/>
                <a:gd name="T20" fmla="*/ 246 w 445"/>
                <a:gd name="T21" fmla="*/ 36 h 132"/>
                <a:gd name="T22" fmla="*/ 289 w 445"/>
                <a:gd name="T23" fmla="*/ 54 h 132"/>
                <a:gd name="T24" fmla="*/ 337 w 445"/>
                <a:gd name="T25" fmla="*/ 72 h 132"/>
                <a:gd name="T26" fmla="*/ 379 w 445"/>
                <a:gd name="T27" fmla="*/ 96 h 132"/>
                <a:gd name="T28" fmla="*/ 409 w 445"/>
                <a:gd name="T29" fmla="*/ 108 h 132"/>
                <a:gd name="T30" fmla="*/ 427 w 445"/>
                <a:gd name="T31" fmla="*/ 114 h 132"/>
                <a:gd name="T32" fmla="*/ 445 w 445"/>
                <a:gd name="T33" fmla="*/ 126 h 132"/>
                <a:gd name="T34" fmla="*/ 433 w 445"/>
                <a:gd name="T35" fmla="*/ 120 h 132"/>
                <a:gd name="T36" fmla="*/ 421 w 445"/>
                <a:gd name="T37" fmla="*/ 120 h 132"/>
                <a:gd name="T38" fmla="*/ 409 w 445"/>
                <a:gd name="T39" fmla="*/ 126 h 132"/>
                <a:gd name="T40" fmla="*/ 403 w 445"/>
                <a:gd name="T41" fmla="*/ 126 h 132"/>
                <a:gd name="T42" fmla="*/ 385 w 445"/>
                <a:gd name="T43" fmla="*/ 120 h 132"/>
                <a:gd name="T44" fmla="*/ 367 w 445"/>
                <a:gd name="T45" fmla="*/ 108 h 132"/>
                <a:gd name="T46" fmla="*/ 349 w 445"/>
                <a:gd name="T47" fmla="*/ 96 h 132"/>
                <a:gd name="T48" fmla="*/ 325 w 445"/>
                <a:gd name="T49" fmla="*/ 84 h 132"/>
                <a:gd name="T50" fmla="*/ 301 w 445"/>
                <a:gd name="T51" fmla="*/ 72 h 132"/>
                <a:gd name="T52" fmla="*/ 271 w 445"/>
                <a:gd name="T53" fmla="*/ 60 h 132"/>
                <a:gd name="T54" fmla="*/ 246 w 445"/>
                <a:gd name="T55" fmla="*/ 54 h 132"/>
                <a:gd name="T56" fmla="*/ 222 w 445"/>
                <a:gd name="T57" fmla="*/ 42 h 132"/>
                <a:gd name="T58" fmla="*/ 204 w 445"/>
                <a:gd name="T59" fmla="*/ 36 h 132"/>
                <a:gd name="T60" fmla="*/ 186 w 445"/>
                <a:gd name="T61" fmla="*/ 36 h 132"/>
                <a:gd name="T62" fmla="*/ 174 w 445"/>
                <a:gd name="T63" fmla="*/ 30 h 132"/>
                <a:gd name="T64" fmla="*/ 150 w 445"/>
                <a:gd name="T65" fmla="*/ 30 h 132"/>
                <a:gd name="T66" fmla="*/ 126 w 445"/>
                <a:gd name="T67" fmla="*/ 30 h 132"/>
                <a:gd name="T68" fmla="*/ 102 w 445"/>
                <a:gd name="T69" fmla="*/ 30 h 132"/>
                <a:gd name="T70" fmla="*/ 84 w 445"/>
                <a:gd name="T71" fmla="*/ 36 h 132"/>
                <a:gd name="T72" fmla="*/ 66 w 445"/>
                <a:gd name="T73" fmla="*/ 42 h 132"/>
                <a:gd name="T74" fmla="*/ 54 w 445"/>
                <a:gd name="T75" fmla="*/ 60 h 132"/>
                <a:gd name="T76" fmla="*/ 42 w 445"/>
                <a:gd name="T77" fmla="*/ 72 h 132"/>
                <a:gd name="T78" fmla="*/ 30 w 445"/>
                <a:gd name="T79" fmla="*/ 90 h 132"/>
                <a:gd name="T80" fmla="*/ 18 w 445"/>
                <a:gd name="T81" fmla="*/ 108 h 132"/>
                <a:gd name="T82" fmla="*/ 12 w 445"/>
                <a:gd name="T83" fmla="*/ 120 h 132"/>
                <a:gd name="T84" fmla="*/ 0 w 445"/>
                <a:gd name="T85" fmla="*/ 132 h 132"/>
                <a:gd name="T86" fmla="*/ 24 w 445"/>
                <a:gd name="T87" fmla="*/ 0 h 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5"/>
                <a:gd name="T133" fmla="*/ 0 h 132"/>
                <a:gd name="T134" fmla="*/ 445 w 445"/>
                <a:gd name="T135" fmla="*/ 132 h 13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5" h="132">
                  <a:moveTo>
                    <a:pt x="24" y="0"/>
                  </a:moveTo>
                  <a:lnTo>
                    <a:pt x="42" y="6"/>
                  </a:lnTo>
                  <a:lnTo>
                    <a:pt x="60" y="6"/>
                  </a:lnTo>
                  <a:lnTo>
                    <a:pt x="72" y="12"/>
                  </a:lnTo>
                  <a:lnTo>
                    <a:pt x="90" y="6"/>
                  </a:lnTo>
                  <a:lnTo>
                    <a:pt x="102" y="6"/>
                  </a:lnTo>
                  <a:lnTo>
                    <a:pt x="120" y="6"/>
                  </a:lnTo>
                  <a:lnTo>
                    <a:pt x="144" y="6"/>
                  </a:lnTo>
                  <a:lnTo>
                    <a:pt x="174" y="18"/>
                  </a:lnTo>
                  <a:lnTo>
                    <a:pt x="210" y="24"/>
                  </a:lnTo>
                  <a:lnTo>
                    <a:pt x="246" y="36"/>
                  </a:lnTo>
                  <a:lnTo>
                    <a:pt x="289" y="54"/>
                  </a:lnTo>
                  <a:lnTo>
                    <a:pt x="337" y="72"/>
                  </a:lnTo>
                  <a:lnTo>
                    <a:pt x="379" y="96"/>
                  </a:lnTo>
                  <a:lnTo>
                    <a:pt x="409" y="108"/>
                  </a:lnTo>
                  <a:lnTo>
                    <a:pt x="427" y="114"/>
                  </a:lnTo>
                  <a:lnTo>
                    <a:pt x="445" y="126"/>
                  </a:lnTo>
                  <a:lnTo>
                    <a:pt x="433" y="120"/>
                  </a:lnTo>
                  <a:lnTo>
                    <a:pt x="421" y="120"/>
                  </a:lnTo>
                  <a:lnTo>
                    <a:pt x="409" y="126"/>
                  </a:lnTo>
                  <a:lnTo>
                    <a:pt x="403" y="126"/>
                  </a:lnTo>
                  <a:lnTo>
                    <a:pt x="385" y="120"/>
                  </a:lnTo>
                  <a:lnTo>
                    <a:pt x="367" y="108"/>
                  </a:lnTo>
                  <a:lnTo>
                    <a:pt x="349" y="96"/>
                  </a:lnTo>
                  <a:lnTo>
                    <a:pt x="325" y="84"/>
                  </a:lnTo>
                  <a:lnTo>
                    <a:pt x="301" y="72"/>
                  </a:lnTo>
                  <a:lnTo>
                    <a:pt x="271" y="60"/>
                  </a:lnTo>
                  <a:lnTo>
                    <a:pt x="246" y="54"/>
                  </a:lnTo>
                  <a:lnTo>
                    <a:pt x="222" y="42"/>
                  </a:lnTo>
                  <a:lnTo>
                    <a:pt x="204" y="36"/>
                  </a:lnTo>
                  <a:lnTo>
                    <a:pt x="186" y="36"/>
                  </a:lnTo>
                  <a:lnTo>
                    <a:pt x="174" y="30"/>
                  </a:lnTo>
                  <a:lnTo>
                    <a:pt x="150" y="30"/>
                  </a:lnTo>
                  <a:lnTo>
                    <a:pt x="126" y="30"/>
                  </a:lnTo>
                  <a:lnTo>
                    <a:pt x="102" y="30"/>
                  </a:lnTo>
                  <a:lnTo>
                    <a:pt x="84" y="36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30" y="90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0" y="1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7" name="Freeform 7"/>
            <p:cNvSpPr>
              <a:spLocks/>
            </p:cNvSpPr>
            <p:nvPr/>
          </p:nvSpPr>
          <p:spPr bwMode="auto">
            <a:xfrm>
              <a:off x="2884" y="3417"/>
              <a:ext cx="96" cy="114"/>
            </a:xfrm>
            <a:custGeom>
              <a:avLst/>
              <a:gdLst>
                <a:gd name="T0" fmla="*/ 90 w 96"/>
                <a:gd name="T1" fmla="*/ 108 h 114"/>
                <a:gd name="T2" fmla="*/ 96 w 96"/>
                <a:gd name="T3" fmla="*/ 96 h 114"/>
                <a:gd name="T4" fmla="*/ 96 w 96"/>
                <a:gd name="T5" fmla="*/ 84 h 114"/>
                <a:gd name="T6" fmla="*/ 90 w 96"/>
                <a:gd name="T7" fmla="*/ 66 h 114"/>
                <a:gd name="T8" fmla="*/ 78 w 96"/>
                <a:gd name="T9" fmla="*/ 54 h 114"/>
                <a:gd name="T10" fmla="*/ 66 w 96"/>
                <a:gd name="T11" fmla="*/ 36 h 114"/>
                <a:gd name="T12" fmla="*/ 42 w 96"/>
                <a:gd name="T13" fmla="*/ 24 h 114"/>
                <a:gd name="T14" fmla="*/ 24 w 96"/>
                <a:gd name="T15" fmla="*/ 12 h 114"/>
                <a:gd name="T16" fmla="*/ 0 w 96"/>
                <a:gd name="T17" fmla="*/ 0 h 114"/>
                <a:gd name="T18" fmla="*/ 24 w 96"/>
                <a:gd name="T19" fmla="*/ 18 h 114"/>
                <a:gd name="T20" fmla="*/ 30 w 96"/>
                <a:gd name="T21" fmla="*/ 24 h 114"/>
                <a:gd name="T22" fmla="*/ 42 w 96"/>
                <a:gd name="T23" fmla="*/ 30 h 114"/>
                <a:gd name="T24" fmla="*/ 54 w 96"/>
                <a:gd name="T25" fmla="*/ 42 h 114"/>
                <a:gd name="T26" fmla="*/ 60 w 96"/>
                <a:gd name="T27" fmla="*/ 48 h 114"/>
                <a:gd name="T28" fmla="*/ 72 w 96"/>
                <a:gd name="T29" fmla="*/ 60 h 114"/>
                <a:gd name="T30" fmla="*/ 78 w 96"/>
                <a:gd name="T31" fmla="*/ 72 h 114"/>
                <a:gd name="T32" fmla="*/ 84 w 96"/>
                <a:gd name="T33" fmla="*/ 90 h 114"/>
                <a:gd name="T34" fmla="*/ 84 w 96"/>
                <a:gd name="T35" fmla="*/ 102 h 114"/>
                <a:gd name="T36" fmla="*/ 84 w 96"/>
                <a:gd name="T37" fmla="*/ 114 h 114"/>
                <a:gd name="T38" fmla="*/ 90 w 96"/>
                <a:gd name="T39" fmla="*/ 108 h 1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4"/>
                <a:gd name="T62" fmla="*/ 96 w 96"/>
                <a:gd name="T63" fmla="*/ 114 h 11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4">
                  <a:moveTo>
                    <a:pt x="90" y="108"/>
                  </a:moveTo>
                  <a:lnTo>
                    <a:pt x="96" y="96"/>
                  </a:lnTo>
                  <a:lnTo>
                    <a:pt x="96" y="84"/>
                  </a:lnTo>
                  <a:lnTo>
                    <a:pt x="90" y="66"/>
                  </a:lnTo>
                  <a:lnTo>
                    <a:pt x="78" y="54"/>
                  </a:lnTo>
                  <a:lnTo>
                    <a:pt x="66" y="36"/>
                  </a:lnTo>
                  <a:lnTo>
                    <a:pt x="42" y="24"/>
                  </a:lnTo>
                  <a:lnTo>
                    <a:pt x="24" y="12"/>
                  </a:lnTo>
                  <a:lnTo>
                    <a:pt x="0" y="0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42" y="30"/>
                  </a:lnTo>
                  <a:lnTo>
                    <a:pt x="54" y="42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78" y="72"/>
                  </a:lnTo>
                  <a:lnTo>
                    <a:pt x="84" y="90"/>
                  </a:lnTo>
                  <a:lnTo>
                    <a:pt x="84" y="102"/>
                  </a:lnTo>
                  <a:lnTo>
                    <a:pt x="84" y="11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FCA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8" name="Freeform 8"/>
            <p:cNvSpPr>
              <a:spLocks/>
            </p:cNvSpPr>
            <p:nvPr/>
          </p:nvSpPr>
          <p:spPr bwMode="auto">
            <a:xfrm>
              <a:off x="2848" y="3537"/>
              <a:ext cx="114" cy="138"/>
            </a:xfrm>
            <a:custGeom>
              <a:avLst/>
              <a:gdLst>
                <a:gd name="T0" fmla="*/ 108 w 114"/>
                <a:gd name="T1" fmla="*/ 132 h 138"/>
                <a:gd name="T2" fmla="*/ 114 w 114"/>
                <a:gd name="T3" fmla="*/ 114 h 138"/>
                <a:gd name="T4" fmla="*/ 108 w 114"/>
                <a:gd name="T5" fmla="*/ 96 h 138"/>
                <a:gd name="T6" fmla="*/ 108 w 114"/>
                <a:gd name="T7" fmla="*/ 84 h 138"/>
                <a:gd name="T8" fmla="*/ 96 w 114"/>
                <a:gd name="T9" fmla="*/ 66 h 138"/>
                <a:gd name="T10" fmla="*/ 90 w 114"/>
                <a:gd name="T11" fmla="*/ 54 h 138"/>
                <a:gd name="T12" fmla="*/ 72 w 114"/>
                <a:gd name="T13" fmla="*/ 42 h 138"/>
                <a:gd name="T14" fmla="*/ 54 w 114"/>
                <a:gd name="T15" fmla="*/ 30 h 138"/>
                <a:gd name="T16" fmla="*/ 30 w 114"/>
                <a:gd name="T17" fmla="*/ 18 h 138"/>
                <a:gd name="T18" fmla="*/ 0 w 114"/>
                <a:gd name="T19" fmla="*/ 0 h 138"/>
                <a:gd name="T20" fmla="*/ 18 w 114"/>
                <a:gd name="T21" fmla="*/ 12 h 138"/>
                <a:gd name="T22" fmla="*/ 30 w 114"/>
                <a:gd name="T23" fmla="*/ 24 h 138"/>
                <a:gd name="T24" fmla="*/ 48 w 114"/>
                <a:gd name="T25" fmla="*/ 36 h 138"/>
                <a:gd name="T26" fmla="*/ 60 w 114"/>
                <a:gd name="T27" fmla="*/ 48 h 138"/>
                <a:gd name="T28" fmla="*/ 72 w 114"/>
                <a:gd name="T29" fmla="*/ 60 h 138"/>
                <a:gd name="T30" fmla="*/ 84 w 114"/>
                <a:gd name="T31" fmla="*/ 78 h 138"/>
                <a:gd name="T32" fmla="*/ 90 w 114"/>
                <a:gd name="T33" fmla="*/ 96 h 138"/>
                <a:gd name="T34" fmla="*/ 96 w 114"/>
                <a:gd name="T35" fmla="*/ 120 h 138"/>
                <a:gd name="T36" fmla="*/ 102 w 114"/>
                <a:gd name="T37" fmla="*/ 138 h 138"/>
                <a:gd name="T38" fmla="*/ 108 w 114"/>
                <a:gd name="T39" fmla="*/ 132 h 1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4"/>
                <a:gd name="T61" fmla="*/ 0 h 138"/>
                <a:gd name="T62" fmla="*/ 114 w 114"/>
                <a:gd name="T63" fmla="*/ 138 h 13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4" h="138">
                  <a:moveTo>
                    <a:pt x="108" y="132"/>
                  </a:moveTo>
                  <a:lnTo>
                    <a:pt x="114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96" y="66"/>
                  </a:lnTo>
                  <a:lnTo>
                    <a:pt x="90" y="54"/>
                  </a:lnTo>
                  <a:lnTo>
                    <a:pt x="72" y="42"/>
                  </a:lnTo>
                  <a:lnTo>
                    <a:pt x="54" y="30"/>
                  </a:lnTo>
                  <a:lnTo>
                    <a:pt x="30" y="18"/>
                  </a:lnTo>
                  <a:lnTo>
                    <a:pt x="0" y="0"/>
                  </a:lnTo>
                  <a:lnTo>
                    <a:pt x="18" y="12"/>
                  </a:lnTo>
                  <a:lnTo>
                    <a:pt x="30" y="24"/>
                  </a:lnTo>
                  <a:lnTo>
                    <a:pt x="48" y="36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84" y="78"/>
                  </a:lnTo>
                  <a:lnTo>
                    <a:pt x="90" y="96"/>
                  </a:lnTo>
                  <a:lnTo>
                    <a:pt x="96" y="120"/>
                  </a:lnTo>
                  <a:lnTo>
                    <a:pt x="102" y="138"/>
                  </a:lnTo>
                  <a:lnTo>
                    <a:pt x="108" y="132"/>
                  </a:lnTo>
                  <a:close/>
                </a:path>
              </a:pathLst>
            </a:custGeom>
            <a:solidFill>
              <a:srgbClr val="FCA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9" name="Freeform 9"/>
            <p:cNvSpPr>
              <a:spLocks/>
            </p:cNvSpPr>
            <p:nvPr/>
          </p:nvSpPr>
          <p:spPr bwMode="auto">
            <a:xfrm>
              <a:off x="2794" y="3675"/>
              <a:ext cx="90" cy="103"/>
            </a:xfrm>
            <a:custGeom>
              <a:avLst/>
              <a:gdLst>
                <a:gd name="T0" fmla="*/ 0 w 90"/>
                <a:gd name="T1" fmla="*/ 0 h 103"/>
                <a:gd name="T2" fmla="*/ 24 w 90"/>
                <a:gd name="T3" fmla="*/ 12 h 103"/>
                <a:gd name="T4" fmla="*/ 48 w 90"/>
                <a:gd name="T5" fmla="*/ 24 h 103"/>
                <a:gd name="T6" fmla="*/ 66 w 90"/>
                <a:gd name="T7" fmla="*/ 36 h 103"/>
                <a:gd name="T8" fmla="*/ 78 w 90"/>
                <a:gd name="T9" fmla="*/ 48 h 103"/>
                <a:gd name="T10" fmla="*/ 84 w 90"/>
                <a:gd name="T11" fmla="*/ 67 h 103"/>
                <a:gd name="T12" fmla="*/ 90 w 90"/>
                <a:gd name="T13" fmla="*/ 85 h 103"/>
                <a:gd name="T14" fmla="*/ 90 w 90"/>
                <a:gd name="T15" fmla="*/ 103 h 103"/>
                <a:gd name="T16" fmla="*/ 84 w 90"/>
                <a:gd name="T17" fmla="*/ 103 h 103"/>
                <a:gd name="T18" fmla="*/ 72 w 90"/>
                <a:gd name="T19" fmla="*/ 103 h 103"/>
                <a:gd name="T20" fmla="*/ 72 w 90"/>
                <a:gd name="T21" fmla="*/ 91 h 103"/>
                <a:gd name="T22" fmla="*/ 66 w 90"/>
                <a:gd name="T23" fmla="*/ 73 h 103"/>
                <a:gd name="T24" fmla="*/ 60 w 90"/>
                <a:gd name="T25" fmla="*/ 54 h 103"/>
                <a:gd name="T26" fmla="*/ 48 w 90"/>
                <a:gd name="T27" fmla="*/ 36 h 103"/>
                <a:gd name="T28" fmla="*/ 30 w 90"/>
                <a:gd name="T29" fmla="*/ 24 h 103"/>
                <a:gd name="T30" fmla="*/ 18 w 90"/>
                <a:gd name="T31" fmla="*/ 12 h 103"/>
                <a:gd name="T32" fmla="*/ 0 w 90"/>
                <a:gd name="T33" fmla="*/ 0 h 10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"/>
                <a:gd name="T52" fmla="*/ 0 h 103"/>
                <a:gd name="T53" fmla="*/ 90 w 90"/>
                <a:gd name="T54" fmla="*/ 103 h 10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" h="103">
                  <a:moveTo>
                    <a:pt x="0" y="0"/>
                  </a:moveTo>
                  <a:lnTo>
                    <a:pt x="24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48"/>
                  </a:lnTo>
                  <a:lnTo>
                    <a:pt x="84" y="67"/>
                  </a:lnTo>
                  <a:lnTo>
                    <a:pt x="90" y="85"/>
                  </a:lnTo>
                  <a:lnTo>
                    <a:pt x="90" y="103"/>
                  </a:lnTo>
                  <a:lnTo>
                    <a:pt x="84" y="103"/>
                  </a:lnTo>
                  <a:lnTo>
                    <a:pt x="72" y="103"/>
                  </a:lnTo>
                  <a:lnTo>
                    <a:pt x="72" y="91"/>
                  </a:lnTo>
                  <a:lnTo>
                    <a:pt x="66" y="73"/>
                  </a:lnTo>
                  <a:lnTo>
                    <a:pt x="60" y="54"/>
                  </a:lnTo>
                  <a:lnTo>
                    <a:pt x="48" y="36"/>
                  </a:lnTo>
                  <a:lnTo>
                    <a:pt x="30" y="24"/>
                  </a:lnTo>
                  <a:lnTo>
                    <a:pt x="1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0" name="Freeform 10"/>
            <p:cNvSpPr>
              <a:spLocks/>
            </p:cNvSpPr>
            <p:nvPr/>
          </p:nvSpPr>
          <p:spPr bwMode="auto">
            <a:xfrm>
              <a:off x="2577" y="3681"/>
              <a:ext cx="235" cy="151"/>
            </a:xfrm>
            <a:custGeom>
              <a:avLst/>
              <a:gdLst>
                <a:gd name="T0" fmla="*/ 84 w 235"/>
                <a:gd name="T1" fmla="*/ 24 h 151"/>
                <a:gd name="T2" fmla="*/ 120 w 235"/>
                <a:gd name="T3" fmla="*/ 30 h 151"/>
                <a:gd name="T4" fmla="*/ 157 w 235"/>
                <a:gd name="T5" fmla="*/ 42 h 151"/>
                <a:gd name="T6" fmla="*/ 175 w 235"/>
                <a:gd name="T7" fmla="*/ 54 h 151"/>
                <a:gd name="T8" fmla="*/ 199 w 235"/>
                <a:gd name="T9" fmla="*/ 73 h 151"/>
                <a:gd name="T10" fmla="*/ 217 w 235"/>
                <a:gd name="T11" fmla="*/ 91 h 151"/>
                <a:gd name="T12" fmla="*/ 235 w 235"/>
                <a:gd name="T13" fmla="*/ 109 h 151"/>
                <a:gd name="T14" fmla="*/ 205 w 235"/>
                <a:gd name="T15" fmla="*/ 85 h 151"/>
                <a:gd name="T16" fmla="*/ 175 w 235"/>
                <a:gd name="T17" fmla="*/ 67 h 151"/>
                <a:gd name="T18" fmla="*/ 157 w 235"/>
                <a:gd name="T19" fmla="*/ 48 h 151"/>
                <a:gd name="T20" fmla="*/ 132 w 235"/>
                <a:gd name="T21" fmla="*/ 48 h 151"/>
                <a:gd name="T22" fmla="*/ 114 w 235"/>
                <a:gd name="T23" fmla="*/ 42 h 151"/>
                <a:gd name="T24" fmla="*/ 102 w 235"/>
                <a:gd name="T25" fmla="*/ 36 h 151"/>
                <a:gd name="T26" fmla="*/ 108 w 235"/>
                <a:gd name="T27" fmla="*/ 54 h 151"/>
                <a:gd name="T28" fmla="*/ 108 w 235"/>
                <a:gd name="T29" fmla="*/ 73 h 151"/>
                <a:gd name="T30" fmla="*/ 114 w 235"/>
                <a:gd name="T31" fmla="*/ 91 h 151"/>
                <a:gd name="T32" fmla="*/ 120 w 235"/>
                <a:gd name="T33" fmla="*/ 109 h 151"/>
                <a:gd name="T34" fmla="*/ 126 w 235"/>
                <a:gd name="T35" fmla="*/ 127 h 151"/>
                <a:gd name="T36" fmla="*/ 132 w 235"/>
                <a:gd name="T37" fmla="*/ 133 h 151"/>
                <a:gd name="T38" fmla="*/ 138 w 235"/>
                <a:gd name="T39" fmla="*/ 151 h 151"/>
                <a:gd name="T40" fmla="*/ 126 w 235"/>
                <a:gd name="T41" fmla="*/ 133 h 151"/>
                <a:gd name="T42" fmla="*/ 120 w 235"/>
                <a:gd name="T43" fmla="*/ 115 h 151"/>
                <a:gd name="T44" fmla="*/ 108 w 235"/>
                <a:gd name="T45" fmla="*/ 97 h 151"/>
                <a:gd name="T46" fmla="*/ 102 w 235"/>
                <a:gd name="T47" fmla="*/ 85 h 151"/>
                <a:gd name="T48" fmla="*/ 96 w 235"/>
                <a:gd name="T49" fmla="*/ 67 h 151"/>
                <a:gd name="T50" fmla="*/ 96 w 235"/>
                <a:gd name="T51" fmla="*/ 54 h 151"/>
                <a:gd name="T52" fmla="*/ 84 w 235"/>
                <a:gd name="T53" fmla="*/ 42 h 151"/>
                <a:gd name="T54" fmla="*/ 78 w 235"/>
                <a:gd name="T55" fmla="*/ 30 h 151"/>
                <a:gd name="T56" fmla="*/ 66 w 235"/>
                <a:gd name="T57" fmla="*/ 18 h 151"/>
                <a:gd name="T58" fmla="*/ 54 w 235"/>
                <a:gd name="T59" fmla="*/ 12 h 151"/>
                <a:gd name="T60" fmla="*/ 36 w 235"/>
                <a:gd name="T61" fmla="*/ 12 h 151"/>
                <a:gd name="T62" fmla="*/ 18 w 235"/>
                <a:gd name="T63" fmla="*/ 18 h 151"/>
                <a:gd name="T64" fmla="*/ 12 w 235"/>
                <a:gd name="T65" fmla="*/ 30 h 151"/>
                <a:gd name="T66" fmla="*/ 30 w 235"/>
                <a:gd name="T67" fmla="*/ 42 h 151"/>
                <a:gd name="T68" fmla="*/ 36 w 235"/>
                <a:gd name="T69" fmla="*/ 54 h 151"/>
                <a:gd name="T70" fmla="*/ 42 w 235"/>
                <a:gd name="T71" fmla="*/ 79 h 151"/>
                <a:gd name="T72" fmla="*/ 42 w 235"/>
                <a:gd name="T73" fmla="*/ 91 h 151"/>
                <a:gd name="T74" fmla="*/ 42 w 235"/>
                <a:gd name="T75" fmla="*/ 79 h 151"/>
                <a:gd name="T76" fmla="*/ 36 w 235"/>
                <a:gd name="T77" fmla="*/ 67 h 151"/>
                <a:gd name="T78" fmla="*/ 30 w 235"/>
                <a:gd name="T79" fmla="*/ 54 h 151"/>
                <a:gd name="T80" fmla="*/ 24 w 235"/>
                <a:gd name="T81" fmla="*/ 42 h 151"/>
                <a:gd name="T82" fmla="*/ 12 w 235"/>
                <a:gd name="T83" fmla="*/ 36 h 151"/>
                <a:gd name="T84" fmla="*/ 0 w 235"/>
                <a:gd name="T85" fmla="*/ 36 h 151"/>
                <a:gd name="T86" fmla="*/ 6 w 235"/>
                <a:gd name="T87" fmla="*/ 24 h 151"/>
                <a:gd name="T88" fmla="*/ 6 w 235"/>
                <a:gd name="T89" fmla="*/ 18 h 151"/>
                <a:gd name="T90" fmla="*/ 12 w 235"/>
                <a:gd name="T91" fmla="*/ 6 h 151"/>
                <a:gd name="T92" fmla="*/ 24 w 235"/>
                <a:gd name="T93" fmla="*/ 6 h 151"/>
                <a:gd name="T94" fmla="*/ 36 w 235"/>
                <a:gd name="T95" fmla="*/ 0 h 151"/>
                <a:gd name="T96" fmla="*/ 54 w 235"/>
                <a:gd name="T97" fmla="*/ 0 h 151"/>
                <a:gd name="T98" fmla="*/ 72 w 235"/>
                <a:gd name="T99" fmla="*/ 12 h 151"/>
                <a:gd name="T100" fmla="*/ 84 w 235"/>
                <a:gd name="T101" fmla="*/ 24 h 15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5"/>
                <a:gd name="T154" fmla="*/ 0 h 151"/>
                <a:gd name="T155" fmla="*/ 235 w 235"/>
                <a:gd name="T156" fmla="*/ 151 h 15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5" h="151">
                  <a:moveTo>
                    <a:pt x="84" y="24"/>
                  </a:moveTo>
                  <a:lnTo>
                    <a:pt x="120" y="30"/>
                  </a:lnTo>
                  <a:lnTo>
                    <a:pt x="157" y="42"/>
                  </a:lnTo>
                  <a:lnTo>
                    <a:pt x="175" y="54"/>
                  </a:lnTo>
                  <a:lnTo>
                    <a:pt x="199" y="73"/>
                  </a:lnTo>
                  <a:lnTo>
                    <a:pt x="217" y="91"/>
                  </a:lnTo>
                  <a:lnTo>
                    <a:pt x="235" y="109"/>
                  </a:lnTo>
                  <a:lnTo>
                    <a:pt x="205" y="85"/>
                  </a:lnTo>
                  <a:lnTo>
                    <a:pt x="175" y="67"/>
                  </a:lnTo>
                  <a:lnTo>
                    <a:pt x="157" y="48"/>
                  </a:lnTo>
                  <a:lnTo>
                    <a:pt x="132" y="48"/>
                  </a:lnTo>
                  <a:lnTo>
                    <a:pt x="114" y="42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73"/>
                  </a:lnTo>
                  <a:lnTo>
                    <a:pt x="114" y="91"/>
                  </a:lnTo>
                  <a:lnTo>
                    <a:pt x="120" y="109"/>
                  </a:lnTo>
                  <a:lnTo>
                    <a:pt x="126" y="127"/>
                  </a:lnTo>
                  <a:lnTo>
                    <a:pt x="132" y="133"/>
                  </a:lnTo>
                  <a:lnTo>
                    <a:pt x="138" y="151"/>
                  </a:lnTo>
                  <a:lnTo>
                    <a:pt x="126" y="133"/>
                  </a:lnTo>
                  <a:lnTo>
                    <a:pt x="120" y="115"/>
                  </a:lnTo>
                  <a:lnTo>
                    <a:pt x="108" y="97"/>
                  </a:lnTo>
                  <a:lnTo>
                    <a:pt x="102" y="85"/>
                  </a:lnTo>
                  <a:lnTo>
                    <a:pt x="96" y="67"/>
                  </a:lnTo>
                  <a:lnTo>
                    <a:pt x="96" y="54"/>
                  </a:lnTo>
                  <a:lnTo>
                    <a:pt x="84" y="42"/>
                  </a:lnTo>
                  <a:lnTo>
                    <a:pt x="78" y="30"/>
                  </a:lnTo>
                  <a:lnTo>
                    <a:pt x="66" y="18"/>
                  </a:lnTo>
                  <a:lnTo>
                    <a:pt x="54" y="12"/>
                  </a:lnTo>
                  <a:lnTo>
                    <a:pt x="36" y="12"/>
                  </a:lnTo>
                  <a:lnTo>
                    <a:pt x="18" y="18"/>
                  </a:lnTo>
                  <a:lnTo>
                    <a:pt x="12" y="30"/>
                  </a:lnTo>
                  <a:lnTo>
                    <a:pt x="30" y="42"/>
                  </a:lnTo>
                  <a:lnTo>
                    <a:pt x="36" y="54"/>
                  </a:lnTo>
                  <a:lnTo>
                    <a:pt x="42" y="79"/>
                  </a:lnTo>
                  <a:lnTo>
                    <a:pt x="42" y="91"/>
                  </a:lnTo>
                  <a:lnTo>
                    <a:pt x="42" y="79"/>
                  </a:lnTo>
                  <a:lnTo>
                    <a:pt x="36" y="67"/>
                  </a:lnTo>
                  <a:lnTo>
                    <a:pt x="30" y="5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12" y="6"/>
                  </a:lnTo>
                  <a:lnTo>
                    <a:pt x="24" y="6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72" y="12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1" name="Freeform 11"/>
            <p:cNvSpPr>
              <a:spLocks/>
            </p:cNvSpPr>
            <p:nvPr/>
          </p:nvSpPr>
          <p:spPr bwMode="auto">
            <a:xfrm>
              <a:off x="2643" y="3651"/>
              <a:ext cx="48" cy="42"/>
            </a:xfrm>
            <a:custGeom>
              <a:avLst/>
              <a:gdLst>
                <a:gd name="T0" fmla="*/ 6 w 48"/>
                <a:gd name="T1" fmla="*/ 42 h 42"/>
                <a:gd name="T2" fmla="*/ 12 w 48"/>
                <a:gd name="T3" fmla="*/ 30 h 42"/>
                <a:gd name="T4" fmla="*/ 12 w 48"/>
                <a:gd name="T5" fmla="*/ 18 h 42"/>
                <a:gd name="T6" fmla="*/ 24 w 48"/>
                <a:gd name="T7" fmla="*/ 12 h 42"/>
                <a:gd name="T8" fmla="*/ 30 w 48"/>
                <a:gd name="T9" fmla="*/ 6 h 42"/>
                <a:gd name="T10" fmla="*/ 48 w 48"/>
                <a:gd name="T11" fmla="*/ 0 h 42"/>
                <a:gd name="T12" fmla="*/ 36 w 48"/>
                <a:gd name="T13" fmla="*/ 0 h 42"/>
                <a:gd name="T14" fmla="*/ 18 w 48"/>
                <a:gd name="T15" fmla="*/ 6 h 42"/>
                <a:gd name="T16" fmla="*/ 6 w 48"/>
                <a:gd name="T17" fmla="*/ 18 h 42"/>
                <a:gd name="T18" fmla="*/ 0 w 48"/>
                <a:gd name="T19" fmla="*/ 30 h 42"/>
                <a:gd name="T20" fmla="*/ 6 w 48"/>
                <a:gd name="T21" fmla="*/ 42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"/>
                <a:gd name="T34" fmla="*/ 0 h 42"/>
                <a:gd name="T35" fmla="*/ 48 w 48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" h="42">
                  <a:moveTo>
                    <a:pt x="6" y="42"/>
                  </a:moveTo>
                  <a:lnTo>
                    <a:pt x="12" y="30"/>
                  </a:lnTo>
                  <a:lnTo>
                    <a:pt x="12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6"/>
                  </a:lnTo>
                  <a:lnTo>
                    <a:pt x="6" y="18"/>
                  </a:lnTo>
                  <a:lnTo>
                    <a:pt x="0" y="30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2" name="Freeform 12"/>
            <p:cNvSpPr>
              <a:spLocks/>
            </p:cNvSpPr>
            <p:nvPr/>
          </p:nvSpPr>
          <p:spPr bwMode="auto">
            <a:xfrm>
              <a:off x="2619" y="3621"/>
              <a:ext cx="18" cy="48"/>
            </a:xfrm>
            <a:custGeom>
              <a:avLst/>
              <a:gdLst>
                <a:gd name="T0" fmla="*/ 0 w 18"/>
                <a:gd name="T1" fmla="*/ 48 h 48"/>
                <a:gd name="T2" fmla="*/ 0 w 18"/>
                <a:gd name="T3" fmla="*/ 36 h 48"/>
                <a:gd name="T4" fmla="*/ 0 w 18"/>
                <a:gd name="T5" fmla="*/ 24 h 48"/>
                <a:gd name="T6" fmla="*/ 12 w 18"/>
                <a:gd name="T7" fmla="*/ 18 h 48"/>
                <a:gd name="T8" fmla="*/ 18 w 18"/>
                <a:gd name="T9" fmla="*/ 6 h 48"/>
                <a:gd name="T10" fmla="*/ 12 w 18"/>
                <a:gd name="T11" fmla="*/ 0 h 48"/>
                <a:gd name="T12" fmla="*/ 0 w 18"/>
                <a:gd name="T13" fmla="*/ 4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48"/>
                <a:gd name="T23" fmla="*/ 18 w 18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48">
                  <a:moveTo>
                    <a:pt x="0" y="48"/>
                  </a:moveTo>
                  <a:lnTo>
                    <a:pt x="0" y="36"/>
                  </a:lnTo>
                  <a:lnTo>
                    <a:pt x="0" y="24"/>
                  </a:lnTo>
                  <a:lnTo>
                    <a:pt x="12" y="18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3" name="Freeform 13"/>
            <p:cNvSpPr>
              <a:spLocks/>
            </p:cNvSpPr>
            <p:nvPr/>
          </p:nvSpPr>
          <p:spPr bwMode="auto">
            <a:xfrm>
              <a:off x="2523" y="3627"/>
              <a:ext cx="72" cy="193"/>
            </a:xfrm>
            <a:custGeom>
              <a:avLst/>
              <a:gdLst>
                <a:gd name="T0" fmla="*/ 30 w 72"/>
                <a:gd name="T1" fmla="*/ 193 h 193"/>
                <a:gd name="T2" fmla="*/ 36 w 72"/>
                <a:gd name="T3" fmla="*/ 169 h 193"/>
                <a:gd name="T4" fmla="*/ 30 w 72"/>
                <a:gd name="T5" fmla="*/ 139 h 193"/>
                <a:gd name="T6" fmla="*/ 30 w 72"/>
                <a:gd name="T7" fmla="*/ 102 h 193"/>
                <a:gd name="T8" fmla="*/ 30 w 72"/>
                <a:gd name="T9" fmla="*/ 66 h 193"/>
                <a:gd name="T10" fmla="*/ 30 w 72"/>
                <a:gd name="T11" fmla="*/ 54 h 193"/>
                <a:gd name="T12" fmla="*/ 36 w 72"/>
                <a:gd name="T13" fmla="*/ 42 h 193"/>
                <a:gd name="T14" fmla="*/ 48 w 72"/>
                <a:gd name="T15" fmla="*/ 36 h 193"/>
                <a:gd name="T16" fmla="*/ 60 w 72"/>
                <a:gd name="T17" fmla="*/ 30 h 193"/>
                <a:gd name="T18" fmla="*/ 66 w 72"/>
                <a:gd name="T19" fmla="*/ 24 h 193"/>
                <a:gd name="T20" fmla="*/ 66 w 72"/>
                <a:gd name="T21" fmla="*/ 12 h 193"/>
                <a:gd name="T22" fmla="*/ 72 w 72"/>
                <a:gd name="T23" fmla="*/ 0 h 193"/>
                <a:gd name="T24" fmla="*/ 60 w 72"/>
                <a:gd name="T25" fmla="*/ 12 h 193"/>
                <a:gd name="T26" fmla="*/ 60 w 72"/>
                <a:gd name="T27" fmla="*/ 24 h 193"/>
                <a:gd name="T28" fmla="*/ 48 w 72"/>
                <a:gd name="T29" fmla="*/ 24 h 193"/>
                <a:gd name="T30" fmla="*/ 36 w 72"/>
                <a:gd name="T31" fmla="*/ 30 h 193"/>
                <a:gd name="T32" fmla="*/ 30 w 72"/>
                <a:gd name="T33" fmla="*/ 36 h 193"/>
                <a:gd name="T34" fmla="*/ 24 w 72"/>
                <a:gd name="T35" fmla="*/ 42 h 193"/>
                <a:gd name="T36" fmla="*/ 12 w 72"/>
                <a:gd name="T37" fmla="*/ 36 h 193"/>
                <a:gd name="T38" fmla="*/ 6 w 72"/>
                <a:gd name="T39" fmla="*/ 24 h 193"/>
                <a:gd name="T40" fmla="*/ 6 w 72"/>
                <a:gd name="T41" fmla="*/ 12 h 193"/>
                <a:gd name="T42" fmla="*/ 0 w 72"/>
                <a:gd name="T43" fmla="*/ 6 h 193"/>
                <a:gd name="T44" fmla="*/ 0 w 72"/>
                <a:gd name="T45" fmla="*/ 18 h 193"/>
                <a:gd name="T46" fmla="*/ 0 w 72"/>
                <a:gd name="T47" fmla="*/ 36 h 193"/>
                <a:gd name="T48" fmla="*/ 0 w 72"/>
                <a:gd name="T49" fmla="*/ 48 h 193"/>
                <a:gd name="T50" fmla="*/ 6 w 72"/>
                <a:gd name="T51" fmla="*/ 60 h 193"/>
                <a:gd name="T52" fmla="*/ 0 w 72"/>
                <a:gd name="T53" fmla="*/ 72 h 193"/>
                <a:gd name="T54" fmla="*/ 6 w 72"/>
                <a:gd name="T55" fmla="*/ 90 h 193"/>
                <a:gd name="T56" fmla="*/ 12 w 72"/>
                <a:gd name="T57" fmla="*/ 102 h 193"/>
                <a:gd name="T58" fmla="*/ 12 w 72"/>
                <a:gd name="T59" fmla="*/ 115 h 193"/>
                <a:gd name="T60" fmla="*/ 18 w 72"/>
                <a:gd name="T61" fmla="*/ 127 h 193"/>
                <a:gd name="T62" fmla="*/ 18 w 72"/>
                <a:gd name="T63" fmla="*/ 139 h 193"/>
                <a:gd name="T64" fmla="*/ 12 w 72"/>
                <a:gd name="T65" fmla="*/ 145 h 193"/>
                <a:gd name="T66" fmla="*/ 0 w 72"/>
                <a:gd name="T67" fmla="*/ 139 h 193"/>
                <a:gd name="T68" fmla="*/ 6 w 72"/>
                <a:gd name="T69" fmla="*/ 151 h 193"/>
                <a:gd name="T70" fmla="*/ 12 w 72"/>
                <a:gd name="T71" fmla="*/ 163 h 193"/>
                <a:gd name="T72" fmla="*/ 12 w 72"/>
                <a:gd name="T73" fmla="*/ 175 h 193"/>
                <a:gd name="T74" fmla="*/ 18 w 72"/>
                <a:gd name="T75" fmla="*/ 187 h 193"/>
                <a:gd name="T76" fmla="*/ 30 w 72"/>
                <a:gd name="T77" fmla="*/ 193 h 19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2"/>
                <a:gd name="T118" fmla="*/ 0 h 193"/>
                <a:gd name="T119" fmla="*/ 72 w 72"/>
                <a:gd name="T120" fmla="*/ 193 h 19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2" h="193">
                  <a:moveTo>
                    <a:pt x="30" y="193"/>
                  </a:moveTo>
                  <a:lnTo>
                    <a:pt x="36" y="169"/>
                  </a:lnTo>
                  <a:lnTo>
                    <a:pt x="30" y="139"/>
                  </a:lnTo>
                  <a:lnTo>
                    <a:pt x="30" y="102"/>
                  </a:lnTo>
                  <a:lnTo>
                    <a:pt x="30" y="6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8" y="36"/>
                  </a:lnTo>
                  <a:lnTo>
                    <a:pt x="60" y="30"/>
                  </a:lnTo>
                  <a:lnTo>
                    <a:pt x="66" y="24"/>
                  </a:lnTo>
                  <a:lnTo>
                    <a:pt x="66" y="12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60" y="24"/>
                  </a:lnTo>
                  <a:lnTo>
                    <a:pt x="48" y="24"/>
                  </a:lnTo>
                  <a:lnTo>
                    <a:pt x="36" y="30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6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0" y="72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2" y="115"/>
                  </a:lnTo>
                  <a:lnTo>
                    <a:pt x="18" y="127"/>
                  </a:lnTo>
                  <a:lnTo>
                    <a:pt x="18" y="139"/>
                  </a:lnTo>
                  <a:lnTo>
                    <a:pt x="12" y="145"/>
                  </a:lnTo>
                  <a:lnTo>
                    <a:pt x="0" y="139"/>
                  </a:lnTo>
                  <a:lnTo>
                    <a:pt x="6" y="151"/>
                  </a:lnTo>
                  <a:lnTo>
                    <a:pt x="12" y="163"/>
                  </a:lnTo>
                  <a:lnTo>
                    <a:pt x="12" y="175"/>
                  </a:lnTo>
                  <a:lnTo>
                    <a:pt x="18" y="187"/>
                  </a:lnTo>
                  <a:lnTo>
                    <a:pt x="30" y="193"/>
                  </a:lnTo>
                  <a:close/>
                </a:path>
              </a:pathLst>
            </a:custGeom>
            <a:solidFill>
              <a:srgbClr val="FCA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4" name="Freeform 14"/>
            <p:cNvSpPr>
              <a:spLocks/>
            </p:cNvSpPr>
            <p:nvPr/>
          </p:nvSpPr>
          <p:spPr bwMode="auto">
            <a:xfrm>
              <a:off x="2421" y="3778"/>
              <a:ext cx="36" cy="36"/>
            </a:xfrm>
            <a:custGeom>
              <a:avLst/>
              <a:gdLst>
                <a:gd name="T0" fmla="*/ 6 w 36"/>
                <a:gd name="T1" fmla="*/ 12 h 36"/>
                <a:gd name="T2" fmla="*/ 12 w 36"/>
                <a:gd name="T3" fmla="*/ 12 h 36"/>
                <a:gd name="T4" fmla="*/ 24 w 36"/>
                <a:gd name="T5" fmla="*/ 12 h 36"/>
                <a:gd name="T6" fmla="*/ 30 w 36"/>
                <a:gd name="T7" fmla="*/ 18 h 36"/>
                <a:gd name="T8" fmla="*/ 36 w 36"/>
                <a:gd name="T9" fmla="*/ 36 h 36"/>
                <a:gd name="T10" fmla="*/ 36 w 36"/>
                <a:gd name="T11" fmla="*/ 24 h 36"/>
                <a:gd name="T12" fmla="*/ 30 w 36"/>
                <a:gd name="T13" fmla="*/ 12 h 36"/>
                <a:gd name="T14" fmla="*/ 24 w 36"/>
                <a:gd name="T15" fmla="*/ 6 h 36"/>
                <a:gd name="T16" fmla="*/ 12 w 36"/>
                <a:gd name="T17" fmla="*/ 0 h 36"/>
                <a:gd name="T18" fmla="*/ 0 w 36"/>
                <a:gd name="T19" fmla="*/ 0 h 36"/>
                <a:gd name="T20" fmla="*/ 6 w 36"/>
                <a:gd name="T21" fmla="*/ 12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"/>
                <a:gd name="T34" fmla="*/ 0 h 36"/>
                <a:gd name="T35" fmla="*/ 36 w 36"/>
                <a:gd name="T36" fmla="*/ 36 h 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" h="36">
                  <a:moveTo>
                    <a:pt x="6" y="12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36"/>
                  </a:lnTo>
                  <a:lnTo>
                    <a:pt x="36" y="24"/>
                  </a:lnTo>
                  <a:lnTo>
                    <a:pt x="30" y="12"/>
                  </a:lnTo>
                  <a:lnTo>
                    <a:pt x="24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5" name="Freeform 15"/>
            <p:cNvSpPr>
              <a:spLocks/>
            </p:cNvSpPr>
            <p:nvPr/>
          </p:nvSpPr>
          <p:spPr bwMode="auto">
            <a:xfrm>
              <a:off x="2355" y="3405"/>
              <a:ext cx="60" cy="108"/>
            </a:xfrm>
            <a:custGeom>
              <a:avLst/>
              <a:gdLst>
                <a:gd name="T0" fmla="*/ 0 w 60"/>
                <a:gd name="T1" fmla="*/ 42 h 108"/>
                <a:gd name="T2" fmla="*/ 6 w 60"/>
                <a:gd name="T3" fmla="*/ 54 h 108"/>
                <a:gd name="T4" fmla="*/ 12 w 60"/>
                <a:gd name="T5" fmla="*/ 66 h 108"/>
                <a:gd name="T6" fmla="*/ 18 w 60"/>
                <a:gd name="T7" fmla="*/ 72 h 108"/>
                <a:gd name="T8" fmla="*/ 24 w 60"/>
                <a:gd name="T9" fmla="*/ 78 h 108"/>
                <a:gd name="T10" fmla="*/ 30 w 60"/>
                <a:gd name="T11" fmla="*/ 96 h 108"/>
                <a:gd name="T12" fmla="*/ 36 w 60"/>
                <a:gd name="T13" fmla="*/ 108 h 108"/>
                <a:gd name="T14" fmla="*/ 36 w 60"/>
                <a:gd name="T15" fmla="*/ 90 h 108"/>
                <a:gd name="T16" fmla="*/ 30 w 60"/>
                <a:gd name="T17" fmla="*/ 78 h 108"/>
                <a:gd name="T18" fmla="*/ 24 w 60"/>
                <a:gd name="T19" fmla="*/ 66 h 108"/>
                <a:gd name="T20" fmla="*/ 18 w 60"/>
                <a:gd name="T21" fmla="*/ 54 h 108"/>
                <a:gd name="T22" fmla="*/ 30 w 60"/>
                <a:gd name="T23" fmla="*/ 48 h 108"/>
                <a:gd name="T24" fmla="*/ 36 w 60"/>
                <a:gd name="T25" fmla="*/ 42 h 108"/>
                <a:gd name="T26" fmla="*/ 42 w 60"/>
                <a:gd name="T27" fmla="*/ 36 h 108"/>
                <a:gd name="T28" fmla="*/ 54 w 60"/>
                <a:gd name="T29" fmla="*/ 18 h 108"/>
                <a:gd name="T30" fmla="*/ 60 w 60"/>
                <a:gd name="T31" fmla="*/ 0 h 108"/>
                <a:gd name="T32" fmla="*/ 0 w 60"/>
                <a:gd name="T33" fmla="*/ 42 h 1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108"/>
                <a:gd name="T53" fmla="*/ 60 w 60"/>
                <a:gd name="T54" fmla="*/ 108 h 10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108">
                  <a:moveTo>
                    <a:pt x="0" y="42"/>
                  </a:moveTo>
                  <a:lnTo>
                    <a:pt x="6" y="54"/>
                  </a:lnTo>
                  <a:lnTo>
                    <a:pt x="12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30" y="96"/>
                  </a:lnTo>
                  <a:lnTo>
                    <a:pt x="36" y="108"/>
                  </a:lnTo>
                  <a:lnTo>
                    <a:pt x="36" y="90"/>
                  </a:lnTo>
                  <a:lnTo>
                    <a:pt x="30" y="78"/>
                  </a:lnTo>
                  <a:lnTo>
                    <a:pt x="24" y="66"/>
                  </a:lnTo>
                  <a:lnTo>
                    <a:pt x="18" y="54"/>
                  </a:lnTo>
                  <a:lnTo>
                    <a:pt x="30" y="48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54" y="18"/>
                  </a:lnTo>
                  <a:lnTo>
                    <a:pt x="6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6" name="Freeform 16"/>
            <p:cNvSpPr>
              <a:spLocks/>
            </p:cNvSpPr>
            <p:nvPr/>
          </p:nvSpPr>
          <p:spPr bwMode="auto">
            <a:xfrm>
              <a:off x="2487" y="3952"/>
              <a:ext cx="42" cy="72"/>
            </a:xfrm>
            <a:custGeom>
              <a:avLst/>
              <a:gdLst>
                <a:gd name="T0" fmla="*/ 0 w 42"/>
                <a:gd name="T1" fmla="*/ 6 h 72"/>
                <a:gd name="T2" fmla="*/ 12 w 42"/>
                <a:gd name="T3" fmla="*/ 0 h 72"/>
                <a:gd name="T4" fmla="*/ 18 w 42"/>
                <a:gd name="T5" fmla="*/ 0 h 72"/>
                <a:gd name="T6" fmla="*/ 30 w 42"/>
                <a:gd name="T7" fmla="*/ 0 h 72"/>
                <a:gd name="T8" fmla="*/ 36 w 42"/>
                <a:gd name="T9" fmla="*/ 6 h 72"/>
                <a:gd name="T10" fmla="*/ 42 w 42"/>
                <a:gd name="T11" fmla="*/ 12 h 72"/>
                <a:gd name="T12" fmla="*/ 42 w 42"/>
                <a:gd name="T13" fmla="*/ 24 h 72"/>
                <a:gd name="T14" fmla="*/ 42 w 42"/>
                <a:gd name="T15" fmla="*/ 42 h 72"/>
                <a:gd name="T16" fmla="*/ 42 w 42"/>
                <a:gd name="T17" fmla="*/ 54 h 72"/>
                <a:gd name="T18" fmla="*/ 42 w 42"/>
                <a:gd name="T19" fmla="*/ 60 h 72"/>
                <a:gd name="T20" fmla="*/ 36 w 42"/>
                <a:gd name="T21" fmla="*/ 72 h 72"/>
                <a:gd name="T22" fmla="*/ 30 w 42"/>
                <a:gd name="T23" fmla="*/ 72 h 72"/>
                <a:gd name="T24" fmla="*/ 18 w 42"/>
                <a:gd name="T25" fmla="*/ 72 h 72"/>
                <a:gd name="T26" fmla="*/ 12 w 42"/>
                <a:gd name="T27" fmla="*/ 66 h 72"/>
                <a:gd name="T28" fmla="*/ 12 w 42"/>
                <a:gd name="T29" fmla="*/ 60 h 72"/>
                <a:gd name="T30" fmla="*/ 6 w 42"/>
                <a:gd name="T31" fmla="*/ 42 h 72"/>
                <a:gd name="T32" fmla="*/ 6 w 42"/>
                <a:gd name="T33" fmla="*/ 36 h 72"/>
                <a:gd name="T34" fmla="*/ 6 w 42"/>
                <a:gd name="T35" fmla="*/ 18 h 72"/>
                <a:gd name="T36" fmla="*/ 0 w 42"/>
                <a:gd name="T37" fmla="*/ 6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2"/>
                <a:gd name="T58" fmla="*/ 0 h 72"/>
                <a:gd name="T59" fmla="*/ 42 w 42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2" h="72">
                  <a:moveTo>
                    <a:pt x="0" y="6"/>
                  </a:moveTo>
                  <a:lnTo>
                    <a:pt x="12" y="0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12" y="60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1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7" name="Freeform 17"/>
            <p:cNvSpPr>
              <a:spLocks/>
            </p:cNvSpPr>
            <p:nvPr/>
          </p:nvSpPr>
          <p:spPr bwMode="auto">
            <a:xfrm>
              <a:off x="2439" y="3832"/>
              <a:ext cx="84" cy="60"/>
            </a:xfrm>
            <a:custGeom>
              <a:avLst/>
              <a:gdLst>
                <a:gd name="T0" fmla="*/ 0 w 84"/>
                <a:gd name="T1" fmla="*/ 0 h 60"/>
                <a:gd name="T2" fmla="*/ 0 w 84"/>
                <a:gd name="T3" fmla="*/ 12 h 60"/>
                <a:gd name="T4" fmla="*/ 6 w 84"/>
                <a:gd name="T5" fmla="*/ 18 h 60"/>
                <a:gd name="T6" fmla="*/ 6 w 84"/>
                <a:gd name="T7" fmla="*/ 24 h 60"/>
                <a:gd name="T8" fmla="*/ 12 w 84"/>
                <a:gd name="T9" fmla="*/ 24 h 60"/>
                <a:gd name="T10" fmla="*/ 18 w 84"/>
                <a:gd name="T11" fmla="*/ 30 h 60"/>
                <a:gd name="T12" fmla="*/ 12 w 84"/>
                <a:gd name="T13" fmla="*/ 30 h 60"/>
                <a:gd name="T14" fmla="*/ 12 w 84"/>
                <a:gd name="T15" fmla="*/ 36 h 60"/>
                <a:gd name="T16" fmla="*/ 18 w 84"/>
                <a:gd name="T17" fmla="*/ 42 h 60"/>
                <a:gd name="T18" fmla="*/ 18 w 84"/>
                <a:gd name="T19" fmla="*/ 48 h 60"/>
                <a:gd name="T20" fmla="*/ 18 w 84"/>
                <a:gd name="T21" fmla="*/ 54 h 60"/>
                <a:gd name="T22" fmla="*/ 24 w 84"/>
                <a:gd name="T23" fmla="*/ 60 h 60"/>
                <a:gd name="T24" fmla="*/ 30 w 84"/>
                <a:gd name="T25" fmla="*/ 54 h 60"/>
                <a:gd name="T26" fmla="*/ 36 w 84"/>
                <a:gd name="T27" fmla="*/ 48 h 60"/>
                <a:gd name="T28" fmla="*/ 42 w 84"/>
                <a:gd name="T29" fmla="*/ 42 h 60"/>
                <a:gd name="T30" fmla="*/ 54 w 84"/>
                <a:gd name="T31" fmla="*/ 42 h 60"/>
                <a:gd name="T32" fmla="*/ 60 w 84"/>
                <a:gd name="T33" fmla="*/ 42 h 60"/>
                <a:gd name="T34" fmla="*/ 72 w 84"/>
                <a:gd name="T35" fmla="*/ 48 h 60"/>
                <a:gd name="T36" fmla="*/ 60 w 84"/>
                <a:gd name="T37" fmla="*/ 42 h 60"/>
                <a:gd name="T38" fmla="*/ 48 w 84"/>
                <a:gd name="T39" fmla="*/ 36 h 60"/>
                <a:gd name="T40" fmla="*/ 36 w 84"/>
                <a:gd name="T41" fmla="*/ 36 h 60"/>
                <a:gd name="T42" fmla="*/ 30 w 84"/>
                <a:gd name="T43" fmla="*/ 42 h 60"/>
                <a:gd name="T44" fmla="*/ 24 w 84"/>
                <a:gd name="T45" fmla="*/ 48 h 60"/>
                <a:gd name="T46" fmla="*/ 18 w 84"/>
                <a:gd name="T47" fmla="*/ 42 h 60"/>
                <a:gd name="T48" fmla="*/ 24 w 84"/>
                <a:gd name="T49" fmla="*/ 36 h 60"/>
                <a:gd name="T50" fmla="*/ 30 w 84"/>
                <a:gd name="T51" fmla="*/ 30 h 60"/>
                <a:gd name="T52" fmla="*/ 36 w 84"/>
                <a:gd name="T53" fmla="*/ 30 h 60"/>
                <a:gd name="T54" fmla="*/ 42 w 84"/>
                <a:gd name="T55" fmla="*/ 30 h 60"/>
                <a:gd name="T56" fmla="*/ 36 w 84"/>
                <a:gd name="T57" fmla="*/ 24 h 60"/>
                <a:gd name="T58" fmla="*/ 24 w 84"/>
                <a:gd name="T59" fmla="*/ 24 h 60"/>
                <a:gd name="T60" fmla="*/ 18 w 84"/>
                <a:gd name="T61" fmla="*/ 30 h 60"/>
                <a:gd name="T62" fmla="*/ 18 w 84"/>
                <a:gd name="T63" fmla="*/ 24 h 60"/>
                <a:gd name="T64" fmla="*/ 30 w 84"/>
                <a:gd name="T65" fmla="*/ 18 h 60"/>
                <a:gd name="T66" fmla="*/ 42 w 84"/>
                <a:gd name="T67" fmla="*/ 18 h 60"/>
                <a:gd name="T68" fmla="*/ 54 w 84"/>
                <a:gd name="T69" fmla="*/ 18 h 60"/>
                <a:gd name="T70" fmla="*/ 72 w 84"/>
                <a:gd name="T71" fmla="*/ 18 h 60"/>
                <a:gd name="T72" fmla="*/ 84 w 84"/>
                <a:gd name="T73" fmla="*/ 24 h 60"/>
                <a:gd name="T74" fmla="*/ 72 w 84"/>
                <a:gd name="T75" fmla="*/ 18 h 60"/>
                <a:gd name="T76" fmla="*/ 54 w 84"/>
                <a:gd name="T77" fmla="*/ 12 h 60"/>
                <a:gd name="T78" fmla="*/ 48 w 84"/>
                <a:gd name="T79" fmla="*/ 12 h 60"/>
                <a:gd name="T80" fmla="*/ 36 w 84"/>
                <a:gd name="T81" fmla="*/ 12 h 60"/>
                <a:gd name="T82" fmla="*/ 24 w 84"/>
                <a:gd name="T83" fmla="*/ 12 h 60"/>
                <a:gd name="T84" fmla="*/ 12 w 84"/>
                <a:gd name="T85" fmla="*/ 12 h 60"/>
                <a:gd name="T86" fmla="*/ 6 w 84"/>
                <a:gd name="T87" fmla="*/ 6 h 60"/>
                <a:gd name="T88" fmla="*/ 0 w 84"/>
                <a:gd name="T89" fmla="*/ 0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4"/>
                <a:gd name="T136" fmla="*/ 0 h 60"/>
                <a:gd name="T137" fmla="*/ 84 w 84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4" h="60">
                  <a:moveTo>
                    <a:pt x="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42" y="42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72" y="48"/>
                  </a:lnTo>
                  <a:lnTo>
                    <a:pt x="60" y="42"/>
                  </a:lnTo>
                  <a:lnTo>
                    <a:pt x="48" y="36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48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36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54" y="18"/>
                  </a:lnTo>
                  <a:lnTo>
                    <a:pt x="72" y="18"/>
                  </a:lnTo>
                  <a:lnTo>
                    <a:pt x="84" y="24"/>
                  </a:lnTo>
                  <a:lnTo>
                    <a:pt x="72" y="18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8" name="Freeform 18"/>
            <p:cNvSpPr>
              <a:spLocks/>
            </p:cNvSpPr>
            <p:nvPr/>
          </p:nvSpPr>
          <p:spPr bwMode="auto">
            <a:xfrm>
              <a:off x="2475" y="3916"/>
              <a:ext cx="24" cy="18"/>
            </a:xfrm>
            <a:custGeom>
              <a:avLst/>
              <a:gdLst>
                <a:gd name="T0" fmla="*/ 0 w 24"/>
                <a:gd name="T1" fmla="*/ 0 h 18"/>
                <a:gd name="T2" fmla="*/ 0 w 24"/>
                <a:gd name="T3" fmla="*/ 6 h 18"/>
                <a:gd name="T4" fmla="*/ 6 w 24"/>
                <a:gd name="T5" fmla="*/ 12 h 18"/>
                <a:gd name="T6" fmla="*/ 6 w 24"/>
                <a:gd name="T7" fmla="*/ 18 h 18"/>
                <a:gd name="T8" fmla="*/ 12 w 24"/>
                <a:gd name="T9" fmla="*/ 18 h 18"/>
                <a:gd name="T10" fmla="*/ 18 w 24"/>
                <a:gd name="T11" fmla="*/ 12 h 18"/>
                <a:gd name="T12" fmla="*/ 24 w 24"/>
                <a:gd name="T13" fmla="*/ 12 h 18"/>
                <a:gd name="T14" fmla="*/ 18 w 24"/>
                <a:gd name="T15" fmla="*/ 12 h 18"/>
                <a:gd name="T16" fmla="*/ 12 w 24"/>
                <a:gd name="T17" fmla="*/ 12 h 18"/>
                <a:gd name="T18" fmla="*/ 0 w 24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18"/>
                <a:gd name="T32" fmla="*/ 24 w 24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18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5476" name="Group 19"/>
          <p:cNvGrpSpPr>
            <a:grpSpLocks/>
          </p:cNvGrpSpPr>
          <p:nvPr/>
        </p:nvGrpSpPr>
        <p:grpSpPr bwMode="auto">
          <a:xfrm>
            <a:off x="901700" y="3297238"/>
            <a:ext cx="685800" cy="762000"/>
            <a:chOff x="2355" y="3183"/>
            <a:chExt cx="649" cy="841"/>
          </a:xfrm>
        </p:grpSpPr>
        <p:sp>
          <p:nvSpPr>
            <p:cNvPr id="105481" name="Freeform 20"/>
            <p:cNvSpPr>
              <a:spLocks/>
            </p:cNvSpPr>
            <p:nvPr/>
          </p:nvSpPr>
          <p:spPr bwMode="auto">
            <a:xfrm>
              <a:off x="2355" y="3183"/>
              <a:ext cx="649" cy="841"/>
            </a:xfrm>
            <a:custGeom>
              <a:avLst/>
              <a:gdLst>
                <a:gd name="T0" fmla="*/ 150 w 649"/>
                <a:gd name="T1" fmla="*/ 6 h 841"/>
                <a:gd name="T2" fmla="*/ 204 w 649"/>
                <a:gd name="T3" fmla="*/ 6 h 841"/>
                <a:gd name="T4" fmla="*/ 282 w 649"/>
                <a:gd name="T5" fmla="*/ 18 h 841"/>
                <a:gd name="T6" fmla="*/ 385 w 649"/>
                <a:gd name="T7" fmla="*/ 54 h 841"/>
                <a:gd name="T8" fmla="*/ 529 w 649"/>
                <a:gd name="T9" fmla="*/ 114 h 841"/>
                <a:gd name="T10" fmla="*/ 565 w 649"/>
                <a:gd name="T11" fmla="*/ 144 h 841"/>
                <a:gd name="T12" fmla="*/ 619 w 649"/>
                <a:gd name="T13" fmla="*/ 240 h 841"/>
                <a:gd name="T14" fmla="*/ 649 w 649"/>
                <a:gd name="T15" fmla="*/ 300 h 841"/>
                <a:gd name="T16" fmla="*/ 619 w 649"/>
                <a:gd name="T17" fmla="*/ 342 h 841"/>
                <a:gd name="T18" fmla="*/ 619 w 649"/>
                <a:gd name="T19" fmla="*/ 372 h 841"/>
                <a:gd name="T20" fmla="*/ 643 w 649"/>
                <a:gd name="T21" fmla="*/ 420 h 841"/>
                <a:gd name="T22" fmla="*/ 637 w 649"/>
                <a:gd name="T23" fmla="*/ 462 h 841"/>
                <a:gd name="T24" fmla="*/ 595 w 649"/>
                <a:gd name="T25" fmla="*/ 492 h 841"/>
                <a:gd name="T26" fmla="*/ 607 w 649"/>
                <a:gd name="T27" fmla="*/ 528 h 841"/>
                <a:gd name="T28" fmla="*/ 589 w 649"/>
                <a:gd name="T29" fmla="*/ 577 h 841"/>
                <a:gd name="T30" fmla="*/ 529 w 649"/>
                <a:gd name="T31" fmla="*/ 595 h 841"/>
                <a:gd name="T32" fmla="*/ 505 w 649"/>
                <a:gd name="T33" fmla="*/ 631 h 841"/>
                <a:gd name="T34" fmla="*/ 457 w 649"/>
                <a:gd name="T35" fmla="*/ 649 h 841"/>
                <a:gd name="T36" fmla="*/ 360 w 649"/>
                <a:gd name="T37" fmla="*/ 655 h 841"/>
                <a:gd name="T38" fmla="*/ 300 w 649"/>
                <a:gd name="T39" fmla="*/ 637 h 841"/>
                <a:gd name="T40" fmla="*/ 258 w 649"/>
                <a:gd name="T41" fmla="*/ 589 h 841"/>
                <a:gd name="T42" fmla="*/ 222 w 649"/>
                <a:gd name="T43" fmla="*/ 528 h 841"/>
                <a:gd name="T44" fmla="*/ 240 w 649"/>
                <a:gd name="T45" fmla="*/ 504 h 841"/>
                <a:gd name="T46" fmla="*/ 276 w 649"/>
                <a:gd name="T47" fmla="*/ 498 h 841"/>
                <a:gd name="T48" fmla="*/ 306 w 649"/>
                <a:gd name="T49" fmla="*/ 522 h 841"/>
                <a:gd name="T50" fmla="*/ 282 w 649"/>
                <a:gd name="T51" fmla="*/ 498 h 841"/>
                <a:gd name="T52" fmla="*/ 270 w 649"/>
                <a:gd name="T53" fmla="*/ 492 h 841"/>
                <a:gd name="T54" fmla="*/ 246 w 649"/>
                <a:gd name="T55" fmla="*/ 474 h 841"/>
                <a:gd name="T56" fmla="*/ 204 w 649"/>
                <a:gd name="T57" fmla="*/ 486 h 841"/>
                <a:gd name="T58" fmla="*/ 198 w 649"/>
                <a:gd name="T59" fmla="*/ 516 h 841"/>
                <a:gd name="T60" fmla="*/ 204 w 649"/>
                <a:gd name="T61" fmla="*/ 607 h 841"/>
                <a:gd name="T62" fmla="*/ 228 w 649"/>
                <a:gd name="T63" fmla="*/ 703 h 841"/>
                <a:gd name="T64" fmla="*/ 228 w 649"/>
                <a:gd name="T65" fmla="*/ 793 h 841"/>
                <a:gd name="T66" fmla="*/ 204 w 649"/>
                <a:gd name="T67" fmla="*/ 829 h 841"/>
                <a:gd name="T68" fmla="*/ 150 w 649"/>
                <a:gd name="T69" fmla="*/ 835 h 841"/>
                <a:gd name="T70" fmla="*/ 132 w 649"/>
                <a:gd name="T71" fmla="*/ 775 h 841"/>
                <a:gd name="T72" fmla="*/ 108 w 649"/>
                <a:gd name="T73" fmla="*/ 709 h 841"/>
                <a:gd name="T74" fmla="*/ 96 w 649"/>
                <a:gd name="T75" fmla="*/ 685 h 841"/>
                <a:gd name="T76" fmla="*/ 84 w 649"/>
                <a:gd name="T77" fmla="*/ 655 h 841"/>
                <a:gd name="T78" fmla="*/ 48 w 649"/>
                <a:gd name="T79" fmla="*/ 522 h 841"/>
                <a:gd name="T80" fmla="*/ 18 w 649"/>
                <a:gd name="T81" fmla="*/ 366 h 841"/>
                <a:gd name="T82" fmla="*/ 0 w 649"/>
                <a:gd name="T83" fmla="*/ 270 h 84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49"/>
                <a:gd name="T127" fmla="*/ 0 h 841"/>
                <a:gd name="T128" fmla="*/ 649 w 649"/>
                <a:gd name="T129" fmla="*/ 841 h 84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49" h="841">
                  <a:moveTo>
                    <a:pt x="108" y="0"/>
                  </a:moveTo>
                  <a:lnTo>
                    <a:pt x="132" y="6"/>
                  </a:lnTo>
                  <a:lnTo>
                    <a:pt x="150" y="6"/>
                  </a:lnTo>
                  <a:lnTo>
                    <a:pt x="168" y="1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28" y="6"/>
                  </a:lnTo>
                  <a:lnTo>
                    <a:pt x="252" y="12"/>
                  </a:lnTo>
                  <a:lnTo>
                    <a:pt x="282" y="18"/>
                  </a:lnTo>
                  <a:lnTo>
                    <a:pt x="312" y="24"/>
                  </a:lnTo>
                  <a:lnTo>
                    <a:pt x="342" y="36"/>
                  </a:lnTo>
                  <a:lnTo>
                    <a:pt x="385" y="54"/>
                  </a:lnTo>
                  <a:lnTo>
                    <a:pt x="427" y="72"/>
                  </a:lnTo>
                  <a:lnTo>
                    <a:pt x="481" y="96"/>
                  </a:lnTo>
                  <a:lnTo>
                    <a:pt x="529" y="114"/>
                  </a:lnTo>
                  <a:lnTo>
                    <a:pt x="547" y="120"/>
                  </a:lnTo>
                  <a:lnTo>
                    <a:pt x="559" y="132"/>
                  </a:lnTo>
                  <a:lnTo>
                    <a:pt x="565" y="144"/>
                  </a:lnTo>
                  <a:lnTo>
                    <a:pt x="577" y="162"/>
                  </a:lnTo>
                  <a:lnTo>
                    <a:pt x="595" y="192"/>
                  </a:lnTo>
                  <a:lnTo>
                    <a:pt x="619" y="240"/>
                  </a:lnTo>
                  <a:lnTo>
                    <a:pt x="637" y="264"/>
                  </a:lnTo>
                  <a:lnTo>
                    <a:pt x="643" y="288"/>
                  </a:lnTo>
                  <a:lnTo>
                    <a:pt x="649" y="300"/>
                  </a:lnTo>
                  <a:lnTo>
                    <a:pt x="643" y="318"/>
                  </a:lnTo>
                  <a:lnTo>
                    <a:pt x="631" y="336"/>
                  </a:lnTo>
                  <a:lnTo>
                    <a:pt x="619" y="342"/>
                  </a:lnTo>
                  <a:lnTo>
                    <a:pt x="613" y="348"/>
                  </a:lnTo>
                  <a:lnTo>
                    <a:pt x="613" y="360"/>
                  </a:lnTo>
                  <a:lnTo>
                    <a:pt x="619" y="372"/>
                  </a:lnTo>
                  <a:lnTo>
                    <a:pt x="625" y="384"/>
                  </a:lnTo>
                  <a:lnTo>
                    <a:pt x="637" y="402"/>
                  </a:lnTo>
                  <a:lnTo>
                    <a:pt x="643" y="420"/>
                  </a:lnTo>
                  <a:lnTo>
                    <a:pt x="643" y="432"/>
                  </a:lnTo>
                  <a:lnTo>
                    <a:pt x="643" y="450"/>
                  </a:lnTo>
                  <a:lnTo>
                    <a:pt x="637" y="462"/>
                  </a:lnTo>
                  <a:lnTo>
                    <a:pt x="625" y="474"/>
                  </a:lnTo>
                  <a:lnTo>
                    <a:pt x="607" y="486"/>
                  </a:lnTo>
                  <a:lnTo>
                    <a:pt x="595" y="492"/>
                  </a:lnTo>
                  <a:lnTo>
                    <a:pt x="595" y="504"/>
                  </a:lnTo>
                  <a:lnTo>
                    <a:pt x="601" y="516"/>
                  </a:lnTo>
                  <a:lnTo>
                    <a:pt x="607" y="528"/>
                  </a:lnTo>
                  <a:lnTo>
                    <a:pt x="601" y="546"/>
                  </a:lnTo>
                  <a:lnTo>
                    <a:pt x="601" y="565"/>
                  </a:lnTo>
                  <a:lnTo>
                    <a:pt x="589" y="577"/>
                  </a:lnTo>
                  <a:lnTo>
                    <a:pt x="577" y="583"/>
                  </a:lnTo>
                  <a:lnTo>
                    <a:pt x="553" y="589"/>
                  </a:lnTo>
                  <a:lnTo>
                    <a:pt x="529" y="595"/>
                  </a:lnTo>
                  <a:lnTo>
                    <a:pt x="517" y="595"/>
                  </a:lnTo>
                  <a:lnTo>
                    <a:pt x="511" y="619"/>
                  </a:lnTo>
                  <a:lnTo>
                    <a:pt x="505" y="631"/>
                  </a:lnTo>
                  <a:lnTo>
                    <a:pt x="493" y="643"/>
                  </a:lnTo>
                  <a:lnTo>
                    <a:pt x="475" y="649"/>
                  </a:lnTo>
                  <a:lnTo>
                    <a:pt x="457" y="649"/>
                  </a:lnTo>
                  <a:lnTo>
                    <a:pt x="433" y="649"/>
                  </a:lnTo>
                  <a:lnTo>
                    <a:pt x="403" y="655"/>
                  </a:lnTo>
                  <a:lnTo>
                    <a:pt x="360" y="655"/>
                  </a:lnTo>
                  <a:lnTo>
                    <a:pt x="342" y="655"/>
                  </a:lnTo>
                  <a:lnTo>
                    <a:pt x="324" y="649"/>
                  </a:lnTo>
                  <a:lnTo>
                    <a:pt x="300" y="637"/>
                  </a:lnTo>
                  <a:lnTo>
                    <a:pt x="282" y="625"/>
                  </a:lnTo>
                  <a:lnTo>
                    <a:pt x="270" y="607"/>
                  </a:lnTo>
                  <a:lnTo>
                    <a:pt x="258" y="589"/>
                  </a:lnTo>
                  <a:lnTo>
                    <a:pt x="240" y="565"/>
                  </a:lnTo>
                  <a:lnTo>
                    <a:pt x="228" y="540"/>
                  </a:lnTo>
                  <a:lnTo>
                    <a:pt x="222" y="528"/>
                  </a:lnTo>
                  <a:lnTo>
                    <a:pt x="228" y="522"/>
                  </a:lnTo>
                  <a:lnTo>
                    <a:pt x="234" y="510"/>
                  </a:lnTo>
                  <a:lnTo>
                    <a:pt x="240" y="504"/>
                  </a:lnTo>
                  <a:lnTo>
                    <a:pt x="252" y="498"/>
                  </a:lnTo>
                  <a:lnTo>
                    <a:pt x="264" y="498"/>
                  </a:lnTo>
                  <a:lnTo>
                    <a:pt x="276" y="498"/>
                  </a:lnTo>
                  <a:lnTo>
                    <a:pt x="288" y="510"/>
                  </a:lnTo>
                  <a:lnTo>
                    <a:pt x="300" y="516"/>
                  </a:lnTo>
                  <a:lnTo>
                    <a:pt x="306" y="522"/>
                  </a:lnTo>
                  <a:lnTo>
                    <a:pt x="318" y="528"/>
                  </a:lnTo>
                  <a:lnTo>
                    <a:pt x="306" y="516"/>
                  </a:lnTo>
                  <a:lnTo>
                    <a:pt x="282" y="498"/>
                  </a:lnTo>
                  <a:lnTo>
                    <a:pt x="288" y="492"/>
                  </a:lnTo>
                  <a:lnTo>
                    <a:pt x="282" y="492"/>
                  </a:lnTo>
                  <a:lnTo>
                    <a:pt x="270" y="492"/>
                  </a:lnTo>
                  <a:lnTo>
                    <a:pt x="264" y="486"/>
                  </a:lnTo>
                  <a:lnTo>
                    <a:pt x="252" y="480"/>
                  </a:lnTo>
                  <a:lnTo>
                    <a:pt x="246" y="474"/>
                  </a:lnTo>
                  <a:lnTo>
                    <a:pt x="228" y="474"/>
                  </a:lnTo>
                  <a:lnTo>
                    <a:pt x="216" y="474"/>
                  </a:lnTo>
                  <a:lnTo>
                    <a:pt x="204" y="486"/>
                  </a:lnTo>
                  <a:lnTo>
                    <a:pt x="198" y="492"/>
                  </a:lnTo>
                  <a:lnTo>
                    <a:pt x="198" y="504"/>
                  </a:lnTo>
                  <a:lnTo>
                    <a:pt x="198" y="516"/>
                  </a:lnTo>
                  <a:lnTo>
                    <a:pt x="198" y="546"/>
                  </a:lnTo>
                  <a:lnTo>
                    <a:pt x="198" y="577"/>
                  </a:lnTo>
                  <a:lnTo>
                    <a:pt x="204" y="607"/>
                  </a:lnTo>
                  <a:lnTo>
                    <a:pt x="204" y="637"/>
                  </a:lnTo>
                  <a:lnTo>
                    <a:pt x="216" y="679"/>
                  </a:lnTo>
                  <a:lnTo>
                    <a:pt x="228" y="703"/>
                  </a:lnTo>
                  <a:lnTo>
                    <a:pt x="234" y="721"/>
                  </a:lnTo>
                  <a:lnTo>
                    <a:pt x="234" y="763"/>
                  </a:lnTo>
                  <a:lnTo>
                    <a:pt x="228" y="793"/>
                  </a:lnTo>
                  <a:lnTo>
                    <a:pt x="222" y="811"/>
                  </a:lnTo>
                  <a:lnTo>
                    <a:pt x="216" y="823"/>
                  </a:lnTo>
                  <a:lnTo>
                    <a:pt x="204" y="829"/>
                  </a:lnTo>
                  <a:lnTo>
                    <a:pt x="186" y="835"/>
                  </a:lnTo>
                  <a:lnTo>
                    <a:pt x="168" y="841"/>
                  </a:lnTo>
                  <a:lnTo>
                    <a:pt x="150" y="835"/>
                  </a:lnTo>
                  <a:lnTo>
                    <a:pt x="144" y="829"/>
                  </a:lnTo>
                  <a:lnTo>
                    <a:pt x="138" y="787"/>
                  </a:lnTo>
                  <a:lnTo>
                    <a:pt x="132" y="775"/>
                  </a:lnTo>
                  <a:lnTo>
                    <a:pt x="132" y="769"/>
                  </a:lnTo>
                  <a:lnTo>
                    <a:pt x="126" y="745"/>
                  </a:lnTo>
                  <a:lnTo>
                    <a:pt x="108" y="709"/>
                  </a:lnTo>
                  <a:lnTo>
                    <a:pt x="102" y="697"/>
                  </a:lnTo>
                  <a:lnTo>
                    <a:pt x="102" y="685"/>
                  </a:lnTo>
                  <a:lnTo>
                    <a:pt x="96" y="685"/>
                  </a:lnTo>
                  <a:lnTo>
                    <a:pt x="96" y="679"/>
                  </a:lnTo>
                  <a:lnTo>
                    <a:pt x="96" y="673"/>
                  </a:lnTo>
                  <a:lnTo>
                    <a:pt x="84" y="655"/>
                  </a:lnTo>
                  <a:lnTo>
                    <a:pt x="78" y="613"/>
                  </a:lnTo>
                  <a:lnTo>
                    <a:pt x="60" y="571"/>
                  </a:lnTo>
                  <a:lnTo>
                    <a:pt x="48" y="522"/>
                  </a:lnTo>
                  <a:lnTo>
                    <a:pt x="30" y="468"/>
                  </a:lnTo>
                  <a:lnTo>
                    <a:pt x="24" y="426"/>
                  </a:lnTo>
                  <a:lnTo>
                    <a:pt x="18" y="366"/>
                  </a:lnTo>
                  <a:lnTo>
                    <a:pt x="18" y="306"/>
                  </a:lnTo>
                  <a:lnTo>
                    <a:pt x="18" y="300"/>
                  </a:lnTo>
                  <a:lnTo>
                    <a:pt x="0" y="270"/>
                  </a:lnTo>
                  <a:lnTo>
                    <a:pt x="72" y="20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B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2" name="Freeform 21"/>
            <p:cNvSpPr>
              <a:spLocks/>
            </p:cNvSpPr>
            <p:nvPr/>
          </p:nvSpPr>
          <p:spPr bwMode="auto">
            <a:xfrm>
              <a:off x="2457" y="3183"/>
              <a:ext cx="445" cy="132"/>
            </a:xfrm>
            <a:custGeom>
              <a:avLst/>
              <a:gdLst>
                <a:gd name="T0" fmla="*/ 24 w 445"/>
                <a:gd name="T1" fmla="*/ 0 h 132"/>
                <a:gd name="T2" fmla="*/ 42 w 445"/>
                <a:gd name="T3" fmla="*/ 6 h 132"/>
                <a:gd name="T4" fmla="*/ 60 w 445"/>
                <a:gd name="T5" fmla="*/ 6 h 132"/>
                <a:gd name="T6" fmla="*/ 72 w 445"/>
                <a:gd name="T7" fmla="*/ 12 h 132"/>
                <a:gd name="T8" fmla="*/ 90 w 445"/>
                <a:gd name="T9" fmla="*/ 6 h 132"/>
                <a:gd name="T10" fmla="*/ 102 w 445"/>
                <a:gd name="T11" fmla="*/ 6 h 132"/>
                <a:gd name="T12" fmla="*/ 120 w 445"/>
                <a:gd name="T13" fmla="*/ 6 h 132"/>
                <a:gd name="T14" fmla="*/ 144 w 445"/>
                <a:gd name="T15" fmla="*/ 6 h 132"/>
                <a:gd name="T16" fmla="*/ 174 w 445"/>
                <a:gd name="T17" fmla="*/ 18 h 132"/>
                <a:gd name="T18" fmla="*/ 210 w 445"/>
                <a:gd name="T19" fmla="*/ 24 h 132"/>
                <a:gd name="T20" fmla="*/ 246 w 445"/>
                <a:gd name="T21" fmla="*/ 36 h 132"/>
                <a:gd name="T22" fmla="*/ 289 w 445"/>
                <a:gd name="T23" fmla="*/ 54 h 132"/>
                <a:gd name="T24" fmla="*/ 337 w 445"/>
                <a:gd name="T25" fmla="*/ 72 h 132"/>
                <a:gd name="T26" fmla="*/ 379 w 445"/>
                <a:gd name="T27" fmla="*/ 96 h 132"/>
                <a:gd name="T28" fmla="*/ 409 w 445"/>
                <a:gd name="T29" fmla="*/ 108 h 132"/>
                <a:gd name="T30" fmla="*/ 427 w 445"/>
                <a:gd name="T31" fmla="*/ 114 h 132"/>
                <a:gd name="T32" fmla="*/ 445 w 445"/>
                <a:gd name="T33" fmla="*/ 126 h 132"/>
                <a:gd name="T34" fmla="*/ 433 w 445"/>
                <a:gd name="T35" fmla="*/ 120 h 132"/>
                <a:gd name="T36" fmla="*/ 421 w 445"/>
                <a:gd name="T37" fmla="*/ 120 h 132"/>
                <a:gd name="T38" fmla="*/ 409 w 445"/>
                <a:gd name="T39" fmla="*/ 126 h 132"/>
                <a:gd name="T40" fmla="*/ 403 w 445"/>
                <a:gd name="T41" fmla="*/ 126 h 132"/>
                <a:gd name="T42" fmla="*/ 385 w 445"/>
                <a:gd name="T43" fmla="*/ 120 h 132"/>
                <a:gd name="T44" fmla="*/ 367 w 445"/>
                <a:gd name="T45" fmla="*/ 108 h 132"/>
                <a:gd name="T46" fmla="*/ 349 w 445"/>
                <a:gd name="T47" fmla="*/ 96 h 132"/>
                <a:gd name="T48" fmla="*/ 325 w 445"/>
                <a:gd name="T49" fmla="*/ 84 h 132"/>
                <a:gd name="T50" fmla="*/ 301 w 445"/>
                <a:gd name="T51" fmla="*/ 72 h 132"/>
                <a:gd name="T52" fmla="*/ 271 w 445"/>
                <a:gd name="T53" fmla="*/ 60 h 132"/>
                <a:gd name="T54" fmla="*/ 246 w 445"/>
                <a:gd name="T55" fmla="*/ 54 h 132"/>
                <a:gd name="T56" fmla="*/ 222 w 445"/>
                <a:gd name="T57" fmla="*/ 42 h 132"/>
                <a:gd name="T58" fmla="*/ 204 w 445"/>
                <a:gd name="T59" fmla="*/ 36 h 132"/>
                <a:gd name="T60" fmla="*/ 186 w 445"/>
                <a:gd name="T61" fmla="*/ 36 h 132"/>
                <a:gd name="T62" fmla="*/ 174 w 445"/>
                <a:gd name="T63" fmla="*/ 30 h 132"/>
                <a:gd name="T64" fmla="*/ 150 w 445"/>
                <a:gd name="T65" fmla="*/ 30 h 132"/>
                <a:gd name="T66" fmla="*/ 126 w 445"/>
                <a:gd name="T67" fmla="*/ 30 h 132"/>
                <a:gd name="T68" fmla="*/ 102 w 445"/>
                <a:gd name="T69" fmla="*/ 30 h 132"/>
                <a:gd name="T70" fmla="*/ 84 w 445"/>
                <a:gd name="T71" fmla="*/ 36 h 132"/>
                <a:gd name="T72" fmla="*/ 66 w 445"/>
                <a:gd name="T73" fmla="*/ 42 h 132"/>
                <a:gd name="T74" fmla="*/ 54 w 445"/>
                <a:gd name="T75" fmla="*/ 60 h 132"/>
                <a:gd name="T76" fmla="*/ 42 w 445"/>
                <a:gd name="T77" fmla="*/ 72 h 132"/>
                <a:gd name="T78" fmla="*/ 30 w 445"/>
                <a:gd name="T79" fmla="*/ 90 h 132"/>
                <a:gd name="T80" fmla="*/ 18 w 445"/>
                <a:gd name="T81" fmla="*/ 108 h 132"/>
                <a:gd name="T82" fmla="*/ 12 w 445"/>
                <a:gd name="T83" fmla="*/ 120 h 132"/>
                <a:gd name="T84" fmla="*/ 0 w 445"/>
                <a:gd name="T85" fmla="*/ 132 h 132"/>
                <a:gd name="T86" fmla="*/ 24 w 445"/>
                <a:gd name="T87" fmla="*/ 0 h 1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45"/>
                <a:gd name="T133" fmla="*/ 0 h 132"/>
                <a:gd name="T134" fmla="*/ 445 w 445"/>
                <a:gd name="T135" fmla="*/ 132 h 13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45" h="132">
                  <a:moveTo>
                    <a:pt x="24" y="0"/>
                  </a:moveTo>
                  <a:lnTo>
                    <a:pt x="42" y="6"/>
                  </a:lnTo>
                  <a:lnTo>
                    <a:pt x="60" y="6"/>
                  </a:lnTo>
                  <a:lnTo>
                    <a:pt x="72" y="12"/>
                  </a:lnTo>
                  <a:lnTo>
                    <a:pt x="90" y="6"/>
                  </a:lnTo>
                  <a:lnTo>
                    <a:pt x="102" y="6"/>
                  </a:lnTo>
                  <a:lnTo>
                    <a:pt x="120" y="6"/>
                  </a:lnTo>
                  <a:lnTo>
                    <a:pt x="144" y="6"/>
                  </a:lnTo>
                  <a:lnTo>
                    <a:pt x="174" y="18"/>
                  </a:lnTo>
                  <a:lnTo>
                    <a:pt x="210" y="24"/>
                  </a:lnTo>
                  <a:lnTo>
                    <a:pt x="246" y="36"/>
                  </a:lnTo>
                  <a:lnTo>
                    <a:pt x="289" y="54"/>
                  </a:lnTo>
                  <a:lnTo>
                    <a:pt x="337" y="72"/>
                  </a:lnTo>
                  <a:lnTo>
                    <a:pt x="379" y="96"/>
                  </a:lnTo>
                  <a:lnTo>
                    <a:pt x="409" y="108"/>
                  </a:lnTo>
                  <a:lnTo>
                    <a:pt x="427" y="114"/>
                  </a:lnTo>
                  <a:lnTo>
                    <a:pt x="445" y="126"/>
                  </a:lnTo>
                  <a:lnTo>
                    <a:pt x="433" y="120"/>
                  </a:lnTo>
                  <a:lnTo>
                    <a:pt x="421" y="120"/>
                  </a:lnTo>
                  <a:lnTo>
                    <a:pt x="409" y="126"/>
                  </a:lnTo>
                  <a:lnTo>
                    <a:pt x="403" y="126"/>
                  </a:lnTo>
                  <a:lnTo>
                    <a:pt x="385" y="120"/>
                  </a:lnTo>
                  <a:lnTo>
                    <a:pt x="367" y="108"/>
                  </a:lnTo>
                  <a:lnTo>
                    <a:pt x="349" y="96"/>
                  </a:lnTo>
                  <a:lnTo>
                    <a:pt x="325" y="84"/>
                  </a:lnTo>
                  <a:lnTo>
                    <a:pt x="301" y="72"/>
                  </a:lnTo>
                  <a:lnTo>
                    <a:pt x="271" y="60"/>
                  </a:lnTo>
                  <a:lnTo>
                    <a:pt x="246" y="54"/>
                  </a:lnTo>
                  <a:lnTo>
                    <a:pt x="222" y="42"/>
                  </a:lnTo>
                  <a:lnTo>
                    <a:pt x="204" y="36"/>
                  </a:lnTo>
                  <a:lnTo>
                    <a:pt x="186" y="36"/>
                  </a:lnTo>
                  <a:lnTo>
                    <a:pt x="174" y="30"/>
                  </a:lnTo>
                  <a:lnTo>
                    <a:pt x="150" y="30"/>
                  </a:lnTo>
                  <a:lnTo>
                    <a:pt x="126" y="30"/>
                  </a:lnTo>
                  <a:lnTo>
                    <a:pt x="102" y="30"/>
                  </a:lnTo>
                  <a:lnTo>
                    <a:pt x="84" y="36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30" y="90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0" y="1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3" name="Freeform 22"/>
            <p:cNvSpPr>
              <a:spLocks/>
            </p:cNvSpPr>
            <p:nvPr/>
          </p:nvSpPr>
          <p:spPr bwMode="auto">
            <a:xfrm>
              <a:off x="2884" y="3417"/>
              <a:ext cx="96" cy="114"/>
            </a:xfrm>
            <a:custGeom>
              <a:avLst/>
              <a:gdLst>
                <a:gd name="T0" fmla="*/ 90 w 96"/>
                <a:gd name="T1" fmla="*/ 108 h 114"/>
                <a:gd name="T2" fmla="*/ 96 w 96"/>
                <a:gd name="T3" fmla="*/ 96 h 114"/>
                <a:gd name="T4" fmla="*/ 96 w 96"/>
                <a:gd name="T5" fmla="*/ 84 h 114"/>
                <a:gd name="T6" fmla="*/ 90 w 96"/>
                <a:gd name="T7" fmla="*/ 66 h 114"/>
                <a:gd name="T8" fmla="*/ 78 w 96"/>
                <a:gd name="T9" fmla="*/ 54 h 114"/>
                <a:gd name="T10" fmla="*/ 66 w 96"/>
                <a:gd name="T11" fmla="*/ 36 h 114"/>
                <a:gd name="T12" fmla="*/ 42 w 96"/>
                <a:gd name="T13" fmla="*/ 24 h 114"/>
                <a:gd name="T14" fmla="*/ 24 w 96"/>
                <a:gd name="T15" fmla="*/ 12 h 114"/>
                <a:gd name="T16" fmla="*/ 0 w 96"/>
                <a:gd name="T17" fmla="*/ 0 h 114"/>
                <a:gd name="T18" fmla="*/ 24 w 96"/>
                <a:gd name="T19" fmla="*/ 18 h 114"/>
                <a:gd name="T20" fmla="*/ 30 w 96"/>
                <a:gd name="T21" fmla="*/ 24 h 114"/>
                <a:gd name="T22" fmla="*/ 42 w 96"/>
                <a:gd name="T23" fmla="*/ 30 h 114"/>
                <a:gd name="T24" fmla="*/ 54 w 96"/>
                <a:gd name="T25" fmla="*/ 42 h 114"/>
                <a:gd name="T26" fmla="*/ 60 w 96"/>
                <a:gd name="T27" fmla="*/ 48 h 114"/>
                <a:gd name="T28" fmla="*/ 72 w 96"/>
                <a:gd name="T29" fmla="*/ 60 h 114"/>
                <a:gd name="T30" fmla="*/ 78 w 96"/>
                <a:gd name="T31" fmla="*/ 72 h 114"/>
                <a:gd name="T32" fmla="*/ 84 w 96"/>
                <a:gd name="T33" fmla="*/ 90 h 114"/>
                <a:gd name="T34" fmla="*/ 84 w 96"/>
                <a:gd name="T35" fmla="*/ 102 h 114"/>
                <a:gd name="T36" fmla="*/ 84 w 96"/>
                <a:gd name="T37" fmla="*/ 114 h 114"/>
                <a:gd name="T38" fmla="*/ 90 w 96"/>
                <a:gd name="T39" fmla="*/ 108 h 11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4"/>
                <a:gd name="T62" fmla="*/ 96 w 96"/>
                <a:gd name="T63" fmla="*/ 114 h 11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4">
                  <a:moveTo>
                    <a:pt x="90" y="108"/>
                  </a:moveTo>
                  <a:lnTo>
                    <a:pt x="96" y="96"/>
                  </a:lnTo>
                  <a:lnTo>
                    <a:pt x="96" y="84"/>
                  </a:lnTo>
                  <a:lnTo>
                    <a:pt x="90" y="66"/>
                  </a:lnTo>
                  <a:lnTo>
                    <a:pt x="78" y="54"/>
                  </a:lnTo>
                  <a:lnTo>
                    <a:pt x="66" y="36"/>
                  </a:lnTo>
                  <a:lnTo>
                    <a:pt x="42" y="24"/>
                  </a:lnTo>
                  <a:lnTo>
                    <a:pt x="24" y="12"/>
                  </a:lnTo>
                  <a:lnTo>
                    <a:pt x="0" y="0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42" y="30"/>
                  </a:lnTo>
                  <a:lnTo>
                    <a:pt x="54" y="42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78" y="72"/>
                  </a:lnTo>
                  <a:lnTo>
                    <a:pt x="84" y="90"/>
                  </a:lnTo>
                  <a:lnTo>
                    <a:pt x="84" y="102"/>
                  </a:lnTo>
                  <a:lnTo>
                    <a:pt x="84" y="11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FCA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4" name="Freeform 23"/>
            <p:cNvSpPr>
              <a:spLocks/>
            </p:cNvSpPr>
            <p:nvPr/>
          </p:nvSpPr>
          <p:spPr bwMode="auto">
            <a:xfrm>
              <a:off x="2848" y="3537"/>
              <a:ext cx="114" cy="138"/>
            </a:xfrm>
            <a:custGeom>
              <a:avLst/>
              <a:gdLst>
                <a:gd name="T0" fmla="*/ 108 w 114"/>
                <a:gd name="T1" fmla="*/ 132 h 138"/>
                <a:gd name="T2" fmla="*/ 114 w 114"/>
                <a:gd name="T3" fmla="*/ 114 h 138"/>
                <a:gd name="T4" fmla="*/ 108 w 114"/>
                <a:gd name="T5" fmla="*/ 96 h 138"/>
                <a:gd name="T6" fmla="*/ 108 w 114"/>
                <a:gd name="T7" fmla="*/ 84 h 138"/>
                <a:gd name="T8" fmla="*/ 96 w 114"/>
                <a:gd name="T9" fmla="*/ 66 h 138"/>
                <a:gd name="T10" fmla="*/ 90 w 114"/>
                <a:gd name="T11" fmla="*/ 54 h 138"/>
                <a:gd name="T12" fmla="*/ 72 w 114"/>
                <a:gd name="T13" fmla="*/ 42 h 138"/>
                <a:gd name="T14" fmla="*/ 54 w 114"/>
                <a:gd name="T15" fmla="*/ 30 h 138"/>
                <a:gd name="T16" fmla="*/ 30 w 114"/>
                <a:gd name="T17" fmla="*/ 18 h 138"/>
                <a:gd name="T18" fmla="*/ 0 w 114"/>
                <a:gd name="T19" fmla="*/ 0 h 138"/>
                <a:gd name="T20" fmla="*/ 18 w 114"/>
                <a:gd name="T21" fmla="*/ 12 h 138"/>
                <a:gd name="T22" fmla="*/ 30 w 114"/>
                <a:gd name="T23" fmla="*/ 24 h 138"/>
                <a:gd name="T24" fmla="*/ 48 w 114"/>
                <a:gd name="T25" fmla="*/ 36 h 138"/>
                <a:gd name="T26" fmla="*/ 60 w 114"/>
                <a:gd name="T27" fmla="*/ 48 h 138"/>
                <a:gd name="T28" fmla="*/ 72 w 114"/>
                <a:gd name="T29" fmla="*/ 60 h 138"/>
                <a:gd name="T30" fmla="*/ 84 w 114"/>
                <a:gd name="T31" fmla="*/ 78 h 138"/>
                <a:gd name="T32" fmla="*/ 90 w 114"/>
                <a:gd name="T33" fmla="*/ 96 h 138"/>
                <a:gd name="T34" fmla="*/ 96 w 114"/>
                <a:gd name="T35" fmla="*/ 120 h 138"/>
                <a:gd name="T36" fmla="*/ 102 w 114"/>
                <a:gd name="T37" fmla="*/ 138 h 138"/>
                <a:gd name="T38" fmla="*/ 108 w 114"/>
                <a:gd name="T39" fmla="*/ 132 h 1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4"/>
                <a:gd name="T61" fmla="*/ 0 h 138"/>
                <a:gd name="T62" fmla="*/ 114 w 114"/>
                <a:gd name="T63" fmla="*/ 138 h 13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4" h="138">
                  <a:moveTo>
                    <a:pt x="108" y="132"/>
                  </a:moveTo>
                  <a:lnTo>
                    <a:pt x="114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96" y="66"/>
                  </a:lnTo>
                  <a:lnTo>
                    <a:pt x="90" y="54"/>
                  </a:lnTo>
                  <a:lnTo>
                    <a:pt x="72" y="42"/>
                  </a:lnTo>
                  <a:lnTo>
                    <a:pt x="54" y="30"/>
                  </a:lnTo>
                  <a:lnTo>
                    <a:pt x="30" y="18"/>
                  </a:lnTo>
                  <a:lnTo>
                    <a:pt x="0" y="0"/>
                  </a:lnTo>
                  <a:lnTo>
                    <a:pt x="18" y="12"/>
                  </a:lnTo>
                  <a:lnTo>
                    <a:pt x="30" y="24"/>
                  </a:lnTo>
                  <a:lnTo>
                    <a:pt x="48" y="36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84" y="78"/>
                  </a:lnTo>
                  <a:lnTo>
                    <a:pt x="90" y="96"/>
                  </a:lnTo>
                  <a:lnTo>
                    <a:pt x="96" y="120"/>
                  </a:lnTo>
                  <a:lnTo>
                    <a:pt x="102" y="138"/>
                  </a:lnTo>
                  <a:lnTo>
                    <a:pt x="108" y="132"/>
                  </a:lnTo>
                  <a:close/>
                </a:path>
              </a:pathLst>
            </a:custGeom>
            <a:solidFill>
              <a:srgbClr val="FCA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5" name="Freeform 24"/>
            <p:cNvSpPr>
              <a:spLocks/>
            </p:cNvSpPr>
            <p:nvPr/>
          </p:nvSpPr>
          <p:spPr bwMode="auto">
            <a:xfrm>
              <a:off x="2794" y="3675"/>
              <a:ext cx="90" cy="103"/>
            </a:xfrm>
            <a:custGeom>
              <a:avLst/>
              <a:gdLst>
                <a:gd name="T0" fmla="*/ 0 w 90"/>
                <a:gd name="T1" fmla="*/ 0 h 103"/>
                <a:gd name="T2" fmla="*/ 24 w 90"/>
                <a:gd name="T3" fmla="*/ 12 h 103"/>
                <a:gd name="T4" fmla="*/ 48 w 90"/>
                <a:gd name="T5" fmla="*/ 24 h 103"/>
                <a:gd name="T6" fmla="*/ 66 w 90"/>
                <a:gd name="T7" fmla="*/ 36 h 103"/>
                <a:gd name="T8" fmla="*/ 78 w 90"/>
                <a:gd name="T9" fmla="*/ 48 h 103"/>
                <a:gd name="T10" fmla="*/ 84 w 90"/>
                <a:gd name="T11" fmla="*/ 67 h 103"/>
                <a:gd name="T12" fmla="*/ 90 w 90"/>
                <a:gd name="T13" fmla="*/ 85 h 103"/>
                <a:gd name="T14" fmla="*/ 90 w 90"/>
                <a:gd name="T15" fmla="*/ 103 h 103"/>
                <a:gd name="T16" fmla="*/ 84 w 90"/>
                <a:gd name="T17" fmla="*/ 103 h 103"/>
                <a:gd name="T18" fmla="*/ 72 w 90"/>
                <a:gd name="T19" fmla="*/ 103 h 103"/>
                <a:gd name="T20" fmla="*/ 72 w 90"/>
                <a:gd name="T21" fmla="*/ 91 h 103"/>
                <a:gd name="T22" fmla="*/ 66 w 90"/>
                <a:gd name="T23" fmla="*/ 73 h 103"/>
                <a:gd name="T24" fmla="*/ 60 w 90"/>
                <a:gd name="T25" fmla="*/ 54 h 103"/>
                <a:gd name="T26" fmla="*/ 48 w 90"/>
                <a:gd name="T27" fmla="*/ 36 h 103"/>
                <a:gd name="T28" fmla="*/ 30 w 90"/>
                <a:gd name="T29" fmla="*/ 24 h 103"/>
                <a:gd name="T30" fmla="*/ 18 w 90"/>
                <a:gd name="T31" fmla="*/ 12 h 103"/>
                <a:gd name="T32" fmla="*/ 0 w 90"/>
                <a:gd name="T33" fmla="*/ 0 h 10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"/>
                <a:gd name="T52" fmla="*/ 0 h 103"/>
                <a:gd name="T53" fmla="*/ 90 w 90"/>
                <a:gd name="T54" fmla="*/ 103 h 10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" h="103">
                  <a:moveTo>
                    <a:pt x="0" y="0"/>
                  </a:moveTo>
                  <a:lnTo>
                    <a:pt x="24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48"/>
                  </a:lnTo>
                  <a:lnTo>
                    <a:pt x="84" y="67"/>
                  </a:lnTo>
                  <a:lnTo>
                    <a:pt x="90" y="85"/>
                  </a:lnTo>
                  <a:lnTo>
                    <a:pt x="90" y="103"/>
                  </a:lnTo>
                  <a:lnTo>
                    <a:pt x="84" y="103"/>
                  </a:lnTo>
                  <a:lnTo>
                    <a:pt x="72" y="103"/>
                  </a:lnTo>
                  <a:lnTo>
                    <a:pt x="72" y="91"/>
                  </a:lnTo>
                  <a:lnTo>
                    <a:pt x="66" y="73"/>
                  </a:lnTo>
                  <a:lnTo>
                    <a:pt x="60" y="54"/>
                  </a:lnTo>
                  <a:lnTo>
                    <a:pt x="48" y="36"/>
                  </a:lnTo>
                  <a:lnTo>
                    <a:pt x="30" y="24"/>
                  </a:lnTo>
                  <a:lnTo>
                    <a:pt x="1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6" name="Freeform 25"/>
            <p:cNvSpPr>
              <a:spLocks/>
            </p:cNvSpPr>
            <p:nvPr/>
          </p:nvSpPr>
          <p:spPr bwMode="auto">
            <a:xfrm>
              <a:off x="2577" y="3681"/>
              <a:ext cx="235" cy="151"/>
            </a:xfrm>
            <a:custGeom>
              <a:avLst/>
              <a:gdLst>
                <a:gd name="T0" fmla="*/ 84 w 235"/>
                <a:gd name="T1" fmla="*/ 24 h 151"/>
                <a:gd name="T2" fmla="*/ 120 w 235"/>
                <a:gd name="T3" fmla="*/ 30 h 151"/>
                <a:gd name="T4" fmla="*/ 157 w 235"/>
                <a:gd name="T5" fmla="*/ 42 h 151"/>
                <a:gd name="T6" fmla="*/ 175 w 235"/>
                <a:gd name="T7" fmla="*/ 54 h 151"/>
                <a:gd name="T8" fmla="*/ 199 w 235"/>
                <a:gd name="T9" fmla="*/ 73 h 151"/>
                <a:gd name="T10" fmla="*/ 217 w 235"/>
                <a:gd name="T11" fmla="*/ 91 h 151"/>
                <a:gd name="T12" fmla="*/ 235 w 235"/>
                <a:gd name="T13" fmla="*/ 109 h 151"/>
                <a:gd name="T14" fmla="*/ 205 w 235"/>
                <a:gd name="T15" fmla="*/ 85 h 151"/>
                <a:gd name="T16" fmla="*/ 175 w 235"/>
                <a:gd name="T17" fmla="*/ 67 h 151"/>
                <a:gd name="T18" fmla="*/ 157 w 235"/>
                <a:gd name="T19" fmla="*/ 48 h 151"/>
                <a:gd name="T20" fmla="*/ 132 w 235"/>
                <a:gd name="T21" fmla="*/ 48 h 151"/>
                <a:gd name="T22" fmla="*/ 114 w 235"/>
                <a:gd name="T23" fmla="*/ 42 h 151"/>
                <a:gd name="T24" fmla="*/ 102 w 235"/>
                <a:gd name="T25" fmla="*/ 36 h 151"/>
                <a:gd name="T26" fmla="*/ 108 w 235"/>
                <a:gd name="T27" fmla="*/ 54 h 151"/>
                <a:gd name="T28" fmla="*/ 108 w 235"/>
                <a:gd name="T29" fmla="*/ 73 h 151"/>
                <a:gd name="T30" fmla="*/ 114 w 235"/>
                <a:gd name="T31" fmla="*/ 91 h 151"/>
                <a:gd name="T32" fmla="*/ 120 w 235"/>
                <a:gd name="T33" fmla="*/ 109 h 151"/>
                <a:gd name="T34" fmla="*/ 126 w 235"/>
                <a:gd name="T35" fmla="*/ 127 h 151"/>
                <a:gd name="T36" fmla="*/ 132 w 235"/>
                <a:gd name="T37" fmla="*/ 133 h 151"/>
                <a:gd name="T38" fmla="*/ 138 w 235"/>
                <a:gd name="T39" fmla="*/ 151 h 151"/>
                <a:gd name="T40" fmla="*/ 126 w 235"/>
                <a:gd name="T41" fmla="*/ 133 h 151"/>
                <a:gd name="T42" fmla="*/ 120 w 235"/>
                <a:gd name="T43" fmla="*/ 115 h 151"/>
                <a:gd name="T44" fmla="*/ 108 w 235"/>
                <a:gd name="T45" fmla="*/ 97 h 151"/>
                <a:gd name="T46" fmla="*/ 102 w 235"/>
                <a:gd name="T47" fmla="*/ 85 h 151"/>
                <a:gd name="T48" fmla="*/ 96 w 235"/>
                <a:gd name="T49" fmla="*/ 67 h 151"/>
                <a:gd name="T50" fmla="*/ 96 w 235"/>
                <a:gd name="T51" fmla="*/ 54 h 151"/>
                <a:gd name="T52" fmla="*/ 84 w 235"/>
                <a:gd name="T53" fmla="*/ 42 h 151"/>
                <a:gd name="T54" fmla="*/ 78 w 235"/>
                <a:gd name="T55" fmla="*/ 30 h 151"/>
                <a:gd name="T56" fmla="*/ 66 w 235"/>
                <a:gd name="T57" fmla="*/ 18 h 151"/>
                <a:gd name="T58" fmla="*/ 54 w 235"/>
                <a:gd name="T59" fmla="*/ 12 h 151"/>
                <a:gd name="T60" fmla="*/ 36 w 235"/>
                <a:gd name="T61" fmla="*/ 12 h 151"/>
                <a:gd name="T62" fmla="*/ 18 w 235"/>
                <a:gd name="T63" fmla="*/ 18 h 151"/>
                <a:gd name="T64" fmla="*/ 12 w 235"/>
                <a:gd name="T65" fmla="*/ 30 h 151"/>
                <a:gd name="T66" fmla="*/ 30 w 235"/>
                <a:gd name="T67" fmla="*/ 42 h 151"/>
                <a:gd name="T68" fmla="*/ 36 w 235"/>
                <a:gd name="T69" fmla="*/ 54 h 151"/>
                <a:gd name="T70" fmla="*/ 42 w 235"/>
                <a:gd name="T71" fmla="*/ 79 h 151"/>
                <a:gd name="T72" fmla="*/ 42 w 235"/>
                <a:gd name="T73" fmla="*/ 91 h 151"/>
                <a:gd name="T74" fmla="*/ 42 w 235"/>
                <a:gd name="T75" fmla="*/ 79 h 151"/>
                <a:gd name="T76" fmla="*/ 36 w 235"/>
                <a:gd name="T77" fmla="*/ 67 h 151"/>
                <a:gd name="T78" fmla="*/ 30 w 235"/>
                <a:gd name="T79" fmla="*/ 54 h 151"/>
                <a:gd name="T80" fmla="*/ 24 w 235"/>
                <a:gd name="T81" fmla="*/ 42 h 151"/>
                <a:gd name="T82" fmla="*/ 12 w 235"/>
                <a:gd name="T83" fmla="*/ 36 h 151"/>
                <a:gd name="T84" fmla="*/ 0 w 235"/>
                <a:gd name="T85" fmla="*/ 36 h 151"/>
                <a:gd name="T86" fmla="*/ 6 w 235"/>
                <a:gd name="T87" fmla="*/ 24 h 151"/>
                <a:gd name="T88" fmla="*/ 6 w 235"/>
                <a:gd name="T89" fmla="*/ 18 h 151"/>
                <a:gd name="T90" fmla="*/ 12 w 235"/>
                <a:gd name="T91" fmla="*/ 6 h 151"/>
                <a:gd name="T92" fmla="*/ 24 w 235"/>
                <a:gd name="T93" fmla="*/ 6 h 151"/>
                <a:gd name="T94" fmla="*/ 36 w 235"/>
                <a:gd name="T95" fmla="*/ 0 h 151"/>
                <a:gd name="T96" fmla="*/ 54 w 235"/>
                <a:gd name="T97" fmla="*/ 0 h 151"/>
                <a:gd name="T98" fmla="*/ 72 w 235"/>
                <a:gd name="T99" fmla="*/ 12 h 151"/>
                <a:gd name="T100" fmla="*/ 84 w 235"/>
                <a:gd name="T101" fmla="*/ 24 h 15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35"/>
                <a:gd name="T154" fmla="*/ 0 h 151"/>
                <a:gd name="T155" fmla="*/ 235 w 235"/>
                <a:gd name="T156" fmla="*/ 151 h 15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35" h="151">
                  <a:moveTo>
                    <a:pt x="84" y="24"/>
                  </a:moveTo>
                  <a:lnTo>
                    <a:pt x="120" y="30"/>
                  </a:lnTo>
                  <a:lnTo>
                    <a:pt x="157" y="42"/>
                  </a:lnTo>
                  <a:lnTo>
                    <a:pt x="175" y="54"/>
                  </a:lnTo>
                  <a:lnTo>
                    <a:pt x="199" y="73"/>
                  </a:lnTo>
                  <a:lnTo>
                    <a:pt x="217" y="91"/>
                  </a:lnTo>
                  <a:lnTo>
                    <a:pt x="235" y="109"/>
                  </a:lnTo>
                  <a:lnTo>
                    <a:pt x="205" y="85"/>
                  </a:lnTo>
                  <a:lnTo>
                    <a:pt x="175" y="67"/>
                  </a:lnTo>
                  <a:lnTo>
                    <a:pt x="157" y="48"/>
                  </a:lnTo>
                  <a:lnTo>
                    <a:pt x="132" y="48"/>
                  </a:lnTo>
                  <a:lnTo>
                    <a:pt x="114" y="42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73"/>
                  </a:lnTo>
                  <a:lnTo>
                    <a:pt x="114" y="91"/>
                  </a:lnTo>
                  <a:lnTo>
                    <a:pt x="120" y="109"/>
                  </a:lnTo>
                  <a:lnTo>
                    <a:pt x="126" y="127"/>
                  </a:lnTo>
                  <a:lnTo>
                    <a:pt x="132" y="133"/>
                  </a:lnTo>
                  <a:lnTo>
                    <a:pt x="138" y="151"/>
                  </a:lnTo>
                  <a:lnTo>
                    <a:pt x="126" y="133"/>
                  </a:lnTo>
                  <a:lnTo>
                    <a:pt x="120" y="115"/>
                  </a:lnTo>
                  <a:lnTo>
                    <a:pt x="108" y="97"/>
                  </a:lnTo>
                  <a:lnTo>
                    <a:pt x="102" y="85"/>
                  </a:lnTo>
                  <a:lnTo>
                    <a:pt x="96" y="67"/>
                  </a:lnTo>
                  <a:lnTo>
                    <a:pt x="96" y="54"/>
                  </a:lnTo>
                  <a:lnTo>
                    <a:pt x="84" y="42"/>
                  </a:lnTo>
                  <a:lnTo>
                    <a:pt x="78" y="30"/>
                  </a:lnTo>
                  <a:lnTo>
                    <a:pt x="66" y="18"/>
                  </a:lnTo>
                  <a:lnTo>
                    <a:pt x="54" y="12"/>
                  </a:lnTo>
                  <a:lnTo>
                    <a:pt x="36" y="12"/>
                  </a:lnTo>
                  <a:lnTo>
                    <a:pt x="18" y="18"/>
                  </a:lnTo>
                  <a:lnTo>
                    <a:pt x="12" y="30"/>
                  </a:lnTo>
                  <a:lnTo>
                    <a:pt x="30" y="42"/>
                  </a:lnTo>
                  <a:lnTo>
                    <a:pt x="36" y="54"/>
                  </a:lnTo>
                  <a:lnTo>
                    <a:pt x="42" y="79"/>
                  </a:lnTo>
                  <a:lnTo>
                    <a:pt x="42" y="91"/>
                  </a:lnTo>
                  <a:lnTo>
                    <a:pt x="42" y="79"/>
                  </a:lnTo>
                  <a:lnTo>
                    <a:pt x="36" y="67"/>
                  </a:lnTo>
                  <a:lnTo>
                    <a:pt x="30" y="5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12" y="6"/>
                  </a:lnTo>
                  <a:lnTo>
                    <a:pt x="24" y="6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72" y="12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7" name="Freeform 26"/>
            <p:cNvSpPr>
              <a:spLocks/>
            </p:cNvSpPr>
            <p:nvPr/>
          </p:nvSpPr>
          <p:spPr bwMode="auto">
            <a:xfrm>
              <a:off x="2643" y="3651"/>
              <a:ext cx="48" cy="42"/>
            </a:xfrm>
            <a:custGeom>
              <a:avLst/>
              <a:gdLst>
                <a:gd name="T0" fmla="*/ 6 w 48"/>
                <a:gd name="T1" fmla="*/ 42 h 42"/>
                <a:gd name="T2" fmla="*/ 12 w 48"/>
                <a:gd name="T3" fmla="*/ 30 h 42"/>
                <a:gd name="T4" fmla="*/ 12 w 48"/>
                <a:gd name="T5" fmla="*/ 18 h 42"/>
                <a:gd name="T6" fmla="*/ 24 w 48"/>
                <a:gd name="T7" fmla="*/ 12 h 42"/>
                <a:gd name="T8" fmla="*/ 30 w 48"/>
                <a:gd name="T9" fmla="*/ 6 h 42"/>
                <a:gd name="T10" fmla="*/ 48 w 48"/>
                <a:gd name="T11" fmla="*/ 0 h 42"/>
                <a:gd name="T12" fmla="*/ 36 w 48"/>
                <a:gd name="T13" fmla="*/ 0 h 42"/>
                <a:gd name="T14" fmla="*/ 18 w 48"/>
                <a:gd name="T15" fmla="*/ 6 h 42"/>
                <a:gd name="T16" fmla="*/ 6 w 48"/>
                <a:gd name="T17" fmla="*/ 18 h 42"/>
                <a:gd name="T18" fmla="*/ 0 w 48"/>
                <a:gd name="T19" fmla="*/ 30 h 42"/>
                <a:gd name="T20" fmla="*/ 6 w 48"/>
                <a:gd name="T21" fmla="*/ 42 h 4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"/>
                <a:gd name="T34" fmla="*/ 0 h 42"/>
                <a:gd name="T35" fmla="*/ 48 w 48"/>
                <a:gd name="T36" fmla="*/ 42 h 4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" h="42">
                  <a:moveTo>
                    <a:pt x="6" y="42"/>
                  </a:moveTo>
                  <a:lnTo>
                    <a:pt x="12" y="30"/>
                  </a:lnTo>
                  <a:lnTo>
                    <a:pt x="12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6"/>
                  </a:lnTo>
                  <a:lnTo>
                    <a:pt x="6" y="18"/>
                  </a:lnTo>
                  <a:lnTo>
                    <a:pt x="0" y="30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8" name="Freeform 27"/>
            <p:cNvSpPr>
              <a:spLocks/>
            </p:cNvSpPr>
            <p:nvPr/>
          </p:nvSpPr>
          <p:spPr bwMode="auto">
            <a:xfrm>
              <a:off x="2619" y="3621"/>
              <a:ext cx="18" cy="48"/>
            </a:xfrm>
            <a:custGeom>
              <a:avLst/>
              <a:gdLst>
                <a:gd name="T0" fmla="*/ 0 w 18"/>
                <a:gd name="T1" fmla="*/ 48 h 48"/>
                <a:gd name="T2" fmla="*/ 0 w 18"/>
                <a:gd name="T3" fmla="*/ 36 h 48"/>
                <a:gd name="T4" fmla="*/ 0 w 18"/>
                <a:gd name="T5" fmla="*/ 24 h 48"/>
                <a:gd name="T6" fmla="*/ 12 w 18"/>
                <a:gd name="T7" fmla="*/ 18 h 48"/>
                <a:gd name="T8" fmla="*/ 18 w 18"/>
                <a:gd name="T9" fmla="*/ 6 h 48"/>
                <a:gd name="T10" fmla="*/ 12 w 18"/>
                <a:gd name="T11" fmla="*/ 0 h 48"/>
                <a:gd name="T12" fmla="*/ 0 w 18"/>
                <a:gd name="T13" fmla="*/ 4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"/>
                <a:gd name="T22" fmla="*/ 0 h 48"/>
                <a:gd name="T23" fmla="*/ 18 w 18"/>
                <a:gd name="T24" fmla="*/ 48 h 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" h="48">
                  <a:moveTo>
                    <a:pt x="0" y="48"/>
                  </a:moveTo>
                  <a:lnTo>
                    <a:pt x="0" y="36"/>
                  </a:lnTo>
                  <a:lnTo>
                    <a:pt x="0" y="24"/>
                  </a:lnTo>
                  <a:lnTo>
                    <a:pt x="12" y="18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9" name="Freeform 28"/>
            <p:cNvSpPr>
              <a:spLocks/>
            </p:cNvSpPr>
            <p:nvPr/>
          </p:nvSpPr>
          <p:spPr bwMode="auto">
            <a:xfrm>
              <a:off x="2523" y="3627"/>
              <a:ext cx="72" cy="193"/>
            </a:xfrm>
            <a:custGeom>
              <a:avLst/>
              <a:gdLst>
                <a:gd name="T0" fmla="*/ 30 w 72"/>
                <a:gd name="T1" fmla="*/ 193 h 193"/>
                <a:gd name="T2" fmla="*/ 36 w 72"/>
                <a:gd name="T3" fmla="*/ 169 h 193"/>
                <a:gd name="T4" fmla="*/ 30 w 72"/>
                <a:gd name="T5" fmla="*/ 139 h 193"/>
                <a:gd name="T6" fmla="*/ 30 w 72"/>
                <a:gd name="T7" fmla="*/ 102 h 193"/>
                <a:gd name="T8" fmla="*/ 30 w 72"/>
                <a:gd name="T9" fmla="*/ 66 h 193"/>
                <a:gd name="T10" fmla="*/ 30 w 72"/>
                <a:gd name="T11" fmla="*/ 54 h 193"/>
                <a:gd name="T12" fmla="*/ 36 w 72"/>
                <a:gd name="T13" fmla="*/ 42 h 193"/>
                <a:gd name="T14" fmla="*/ 48 w 72"/>
                <a:gd name="T15" fmla="*/ 36 h 193"/>
                <a:gd name="T16" fmla="*/ 60 w 72"/>
                <a:gd name="T17" fmla="*/ 30 h 193"/>
                <a:gd name="T18" fmla="*/ 66 w 72"/>
                <a:gd name="T19" fmla="*/ 24 h 193"/>
                <a:gd name="T20" fmla="*/ 66 w 72"/>
                <a:gd name="T21" fmla="*/ 12 h 193"/>
                <a:gd name="T22" fmla="*/ 72 w 72"/>
                <a:gd name="T23" fmla="*/ 0 h 193"/>
                <a:gd name="T24" fmla="*/ 60 w 72"/>
                <a:gd name="T25" fmla="*/ 12 h 193"/>
                <a:gd name="T26" fmla="*/ 60 w 72"/>
                <a:gd name="T27" fmla="*/ 24 h 193"/>
                <a:gd name="T28" fmla="*/ 48 w 72"/>
                <a:gd name="T29" fmla="*/ 24 h 193"/>
                <a:gd name="T30" fmla="*/ 36 w 72"/>
                <a:gd name="T31" fmla="*/ 30 h 193"/>
                <a:gd name="T32" fmla="*/ 30 w 72"/>
                <a:gd name="T33" fmla="*/ 36 h 193"/>
                <a:gd name="T34" fmla="*/ 24 w 72"/>
                <a:gd name="T35" fmla="*/ 42 h 193"/>
                <a:gd name="T36" fmla="*/ 12 w 72"/>
                <a:gd name="T37" fmla="*/ 36 h 193"/>
                <a:gd name="T38" fmla="*/ 6 w 72"/>
                <a:gd name="T39" fmla="*/ 24 h 193"/>
                <a:gd name="T40" fmla="*/ 6 w 72"/>
                <a:gd name="T41" fmla="*/ 12 h 193"/>
                <a:gd name="T42" fmla="*/ 0 w 72"/>
                <a:gd name="T43" fmla="*/ 6 h 193"/>
                <a:gd name="T44" fmla="*/ 0 w 72"/>
                <a:gd name="T45" fmla="*/ 18 h 193"/>
                <a:gd name="T46" fmla="*/ 0 w 72"/>
                <a:gd name="T47" fmla="*/ 36 h 193"/>
                <a:gd name="T48" fmla="*/ 0 w 72"/>
                <a:gd name="T49" fmla="*/ 48 h 193"/>
                <a:gd name="T50" fmla="*/ 6 w 72"/>
                <a:gd name="T51" fmla="*/ 60 h 193"/>
                <a:gd name="T52" fmla="*/ 0 w 72"/>
                <a:gd name="T53" fmla="*/ 72 h 193"/>
                <a:gd name="T54" fmla="*/ 6 w 72"/>
                <a:gd name="T55" fmla="*/ 90 h 193"/>
                <a:gd name="T56" fmla="*/ 12 w 72"/>
                <a:gd name="T57" fmla="*/ 102 h 193"/>
                <a:gd name="T58" fmla="*/ 12 w 72"/>
                <a:gd name="T59" fmla="*/ 115 h 193"/>
                <a:gd name="T60" fmla="*/ 18 w 72"/>
                <a:gd name="T61" fmla="*/ 127 h 193"/>
                <a:gd name="T62" fmla="*/ 18 w 72"/>
                <a:gd name="T63" fmla="*/ 139 h 193"/>
                <a:gd name="T64" fmla="*/ 12 w 72"/>
                <a:gd name="T65" fmla="*/ 145 h 193"/>
                <a:gd name="T66" fmla="*/ 0 w 72"/>
                <a:gd name="T67" fmla="*/ 139 h 193"/>
                <a:gd name="T68" fmla="*/ 6 w 72"/>
                <a:gd name="T69" fmla="*/ 151 h 193"/>
                <a:gd name="T70" fmla="*/ 12 w 72"/>
                <a:gd name="T71" fmla="*/ 163 h 193"/>
                <a:gd name="T72" fmla="*/ 12 w 72"/>
                <a:gd name="T73" fmla="*/ 175 h 193"/>
                <a:gd name="T74" fmla="*/ 18 w 72"/>
                <a:gd name="T75" fmla="*/ 187 h 193"/>
                <a:gd name="T76" fmla="*/ 30 w 72"/>
                <a:gd name="T77" fmla="*/ 193 h 19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72"/>
                <a:gd name="T118" fmla="*/ 0 h 193"/>
                <a:gd name="T119" fmla="*/ 72 w 72"/>
                <a:gd name="T120" fmla="*/ 193 h 19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72" h="193">
                  <a:moveTo>
                    <a:pt x="30" y="193"/>
                  </a:moveTo>
                  <a:lnTo>
                    <a:pt x="36" y="169"/>
                  </a:lnTo>
                  <a:lnTo>
                    <a:pt x="30" y="139"/>
                  </a:lnTo>
                  <a:lnTo>
                    <a:pt x="30" y="102"/>
                  </a:lnTo>
                  <a:lnTo>
                    <a:pt x="30" y="6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8" y="36"/>
                  </a:lnTo>
                  <a:lnTo>
                    <a:pt x="60" y="30"/>
                  </a:lnTo>
                  <a:lnTo>
                    <a:pt x="66" y="24"/>
                  </a:lnTo>
                  <a:lnTo>
                    <a:pt x="66" y="12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60" y="24"/>
                  </a:lnTo>
                  <a:lnTo>
                    <a:pt x="48" y="24"/>
                  </a:lnTo>
                  <a:lnTo>
                    <a:pt x="36" y="30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6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0" y="72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2" y="115"/>
                  </a:lnTo>
                  <a:lnTo>
                    <a:pt x="18" y="127"/>
                  </a:lnTo>
                  <a:lnTo>
                    <a:pt x="18" y="139"/>
                  </a:lnTo>
                  <a:lnTo>
                    <a:pt x="12" y="145"/>
                  </a:lnTo>
                  <a:lnTo>
                    <a:pt x="0" y="139"/>
                  </a:lnTo>
                  <a:lnTo>
                    <a:pt x="6" y="151"/>
                  </a:lnTo>
                  <a:lnTo>
                    <a:pt x="12" y="163"/>
                  </a:lnTo>
                  <a:lnTo>
                    <a:pt x="12" y="175"/>
                  </a:lnTo>
                  <a:lnTo>
                    <a:pt x="18" y="187"/>
                  </a:lnTo>
                  <a:lnTo>
                    <a:pt x="30" y="193"/>
                  </a:lnTo>
                  <a:close/>
                </a:path>
              </a:pathLst>
            </a:custGeom>
            <a:solidFill>
              <a:srgbClr val="FCA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0" name="Freeform 29"/>
            <p:cNvSpPr>
              <a:spLocks/>
            </p:cNvSpPr>
            <p:nvPr/>
          </p:nvSpPr>
          <p:spPr bwMode="auto">
            <a:xfrm>
              <a:off x="2421" y="3778"/>
              <a:ext cx="36" cy="36"/>
            </a:xfrm>
            <a:custGeom>
              <a:avLst/>
              <a:gdLst>
                <a:gd name="T0" fmla="*/ 6 w 36"/>
                <a:gd name="T1" fmla="*/ 12 h 36"/>
                <a:gd name="T2" fmla="*/ 12 w 36"/>
                <a:gd name="T3" fmla="*/ 12 h 36"/>
                <a:gd name="T4" fmla="*/ 24 w 36"/>
                <a:gd name="T5" fmla="*/ 12 h 36"/>
                <a:gd name="T6" fmla="*/ 30 w 36"/>
                <a:gd name="T7" fmla="*/ 18 h 36"/>
                <a:gd name="T8" fmla="*/ 36 w 36"/>
                <a:gd name="T9" fmla="*/ 36 h 36"/>
                <a:gd name="T10" fmla="*/ 36 w 36"/>
                <a:gd name="T11" fmla="*/ 24 h 36"/>
                <a:gd name="T12" fmla="*/ 30 w 36"/>
                <a:gd name="T13" fmla="*/ 12 h 36"/>
                <a:gd name="T14" fmla="*/ 24 w 36"/>
                <a:gd name="T15" fmla="*/ 6 h 36"/>
                <a:gd name="T16" fmla="*/ 12 w 36"/>
                <a:gd name="T17" fmla="*/ 0 h 36"/>
                <a:gd name="T18" fmla="*/ 0 w 36"/>
                <a:gd name="T19" fmla="*/ 0 h 36"/>
                <a:gd name="T20" fmla="*/ 6 w 36"/>
                <a:gd name="T21" fmla="*/ 12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6"/>
                <a:gd name="T34" fmla="*/ 0 h 36"/>
                <a:gd name="T35" fmla="*/ 36 w 36"/>
                <a:gd name="T36" fmla="*/ 36 h 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6" h="36">
                  <a:moveTo>
                    <a:pt x="6" y="12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36"/>
                  </a:lnTo>
                  <a:lnTo>
                    <a:pt x="36" y="24"/>
                  </a:lnTo>
                  <a:lnTo>
                    <a:pt x="30" y="12"/>
                  </a:lnTo>
                  <a:lnTo>
                    <a:pt x="24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1" name="Freeform 30"/>
            <p:cNvSpPr>
              <a:spLocks/>
            </p:cNvSpPr>
            <p:nvPr/>
          </p:nvSpPr>
          <p:spPr bwMode="auto">
            <a:xfrm>
              <a:off x="2355" y="3405"/>
              <a:ext cx="60" cy="108"/>
            </a:xfrm>
            <a:custGeom>
              <a:avLst/>
              <a:gdLst>
                <a:gd name="T0" fmla="*/ 0 w 60"/>
                <a:gd name="T1" fmla="*/ 42 h 108"/>
                <a:gd name="T2" fmla="*/ 6 w 60"/>
                <a:gd name="T3" fmla="*/ 54 h 108"/>
                <a:gd name="T4" fmla="*/ 12 w 60"/>
                <a:gd name="T5" fmla="*/ 66 h 108"/>
                <a:gd name="T6" fmla="*/ 18 w 60"/>
                <a:gd name="T7" fmla="*/ 72 h 108"/>
                <a:gd name="T8" fmla="*/ 24 w 60"/>
                <a:gd name="T9" fmla="*/ 78 h 108"/>
                <a:gd name="T10" fmla="*/ 30 w 60"/>
                <a:gd name="T11" fmla="*/ 96 h 108"/>
                <a:gd name="T12" fmla="*/ 36 w 60"/>
                <a:gd name="T13" fmla="*/ 108 h 108"/>
                <a:gd name="T14" fmla="*/ 36 w 60"/>
                <a:gd name="T15" fmla="*/ 90 h 108"/>
                <a:gd name="T16" fmla="*/ 30 w 60"/>
                <a:gd name="T17" fmla="*/ 78 h 108"/>
                <a:gd name="T18" fmla="*/ 24 w 60"/>
                <a:gd name="T19" fmla="*/ 66 h 108"/>
                <a:gd name="T20" fmla="*/ 18 w 60"/>
                <a:gd name="T21" fmla="*/ 54 h 108"/>
                <a:gd name="T22" fmla="*/ 30 w 60"/>
                <a:gd name="T23" fmla="*/ 48 h 108"/>
                <a:gd name="T24" fmla="*/ 36 w 60"/>
                <a:gd name="T25" fmla="*/ 42 h 108"/>
                <a:gd name="T26" fmla="*/ 42 w 60"/>
                <a:gd name="T27" fmla="*/ 36 h 108"/>
                <a:gd name="T28" fmla="*/ 54 w 60"/>
                <a:gd name="T29" fmla="*/ 18 h 108"/>
                <a:gd name="T30" fmla="*/ 60 w 60"/>
                <a:gd name="T31" fmla="*/ 0 h 108"/>
                <a:gd name="T32" fmla="*/ 0 w 60"/>
                <a:gd name="T33" fmla="*/ 42 h 1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0"/>
                <a:gd name="T52" fmla="*/ 0 h 108"/>
                <a:gd name="T53" fmla="*/ 60 w 60"/>
                <a:gd name="T54" fmla="*/ 108 h 10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0" h="108">
                  <a:moveTo>
                    <a:pt x="0" y="42"/>
                  </a:moveTo>
                  <a:lnTo>
                    <a:pt x="6" y="54"/>
                  </a:lnTo>
                  <a:lnTo>
                    <a:pt x="12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30" y="96"/>
                  </a:lnTo>
                  <a:lnTo>
                    <a:pt x="36" y="108"/>
                  </a:lnTo>
                  <a:lnTo>
                    <a:pt x="36" y="90"/>
                  </a:lnTo>
                  <a:lnTo>
                    <a:pt x="30" y="78"/>
                  </a:lnTo>
                  <a:lnTo>
                    <a:pt x="24" y="66"/>
                  </a:lnTo>
                  <a:lnTo>
                    <a:pt x="18" y="54"/>
                  </a:lnTo>
                  <a:lnTo>
                    <a:pt x="30" y="48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54" y="18"/>
                  </a:lnTo>
                  <a:lnTo>
                    <a:pt x="6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2" name="Freeform 31"/>
            <p:cNvSpPr>
              <a:spLocks/>
            </p:cNvSpPr>
            <p:nvPr/>
          </p:nvSpPr>
          <p:spPr bwMode="auto">
            <a:xfrm>
              <a:off x="2487" y="3952"/>
              <a:ext cx="42" cy="72"/>
            </a:xfrm>
            <a:custGeom>
              <a:avLst/>
              <a:gdLst>
                <a:gd name="T0" fmla="*/ 0 w 42"/>
                <a:gd name="T1" fmla="*/ 6 h 72"/>
                <a:gd name="T2" fmla="*/ 12 w 42"/>
                <a:gd name="T3" fmla="*/ 0 h 72"/>
                <a:gd name="T4" fmla="*/ 18 w 42"/>
                <a:gd name="T5" fmla="*/ 0 h 72"/>
                <a:gd name="T6" fmla="*/ 30 w 42"/>
                <a:gd name="T7" fmla="*/ 0 h 72"/>
                <a:gd name="T8" fmla="*/ 36 w 42"/>
                <a:gd name="T9" fmla="*/ 6 h 72"/>
                <a:gd name="T10" fmla="*/ 42 w 42"/>
                <a:gd name="T11" fmla="*/ 12 h 72"/>
                <a:gd name="T12" fmla="*/ 42 w 42"/>
                <a:gd name="T13" fmla="*/ 24 h 72"/>
                <a:gd name="T14" fmla="*/ 42 w 42"/>
                <a:gd name="T15" fmla="*/ 42 h 72"/>
                <a:gd name="T16" fmla="*/ 42 w 42"/>
                <a:gd name="T17" fmla="*/ 54 h 72"/>
                <a:gd name="T18" fmla="*/ 42 w 42"/>
                <a:gd name="T19" fmla="*/ 60 h 72"/>
                <a:gd name="T20" fmla="*/ 36 w 42"/>
                <a:gd name="T21" fmla="*/ 72 h 72"/>
                <a:gd name="T22" fmla="*/ 30 w 42"/>
                <a:gd name="T23" fmla="*/ 72 h 72"/>
                <a:gd name="T24" fmla="*/ 18 w 42"/>
                <a:gd name="T25" fmla="*/ 72 h 72"/>
                <a:gd name="T26" fmla="*/ 12 w 42"/>
                <a:gd name="T27" fmla="*/ 66 h 72"/>
                <a:gd name="T28" fmla="*/ 12 w 42"/>
                <a:gd name="T29" fmla="*/ 60 h 72"/>
                <a:gd name="T30" fmla="*/ 6 w 42"/>
                <a:gd name="T31" fmla="*/ 42 h 72"/>
                <a:gd name="T32" fmla="*/ 6 w 42"/>
                <a:gd name="T33" fmla="*/ 36 h 72"/>
                <a:gd name="T34" fmla="*/ 6 w 42"/>
                <a:gd name="T35" fmla="*/ 18 h 72"/>
                <a:gd name="T36" fmla="*/ 0 w 42"/>
                <a:gd name="T37" fmla="*/ 6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2"/>
                <a:gd name="T58" fmla="*/ 0 h 72"/>
                <a:gd name="T59" fmla="*/ 42 w 42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2" h="72">
                  <a:moveTo>
                    <a:pt x="0" y="6"/>
                  </a:moveTo>
                  <a:lnTo>
                    <a:pt x="12" y="0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12" y="60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1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3" name="Freeform 32"/>
            <p:cNvSpPr>
              <a:spLocks/>
            </p:cNvSpPr>
            <p:nvPr/>
          </p:nvSpPr>
          <p:spPr bwMode="auto">
            <a:xfrm>
              <a:off x="2439" y="3832"/>
              <a:ext cx="84" cy="60"/>
            </a:xfrm>
            <a:custGeom>
              <a:avLst/>
              <a:gdLst>
                <a:gd name="T0" fmla="*/ 0 w 84"/>
                <a:gd name="T1" fmla="*/ 0 h 60"/>
                <a:gd name="T2" fmla="*/ 0 w 84"/>
                <a:gd name="T3" fmla="*/ 12 h 60"/>
                <a:gd name="T4" fmla="*/ 6 w 84"/>
                <a:gd name="T5" fmla="*/ 18 h 60"/>
                <a:gd name="T6" fmla="*/ 6 w 84"/>
                <a:gd name="T7" fmla="*/ 24 h 60"/>
                <a:gd name="T8" fmla="*/ 12 w 84"/>
                <a:gd name="T9" fmla="*/ 24 h 60"/>
                <a:gd name="T10" fmla="*/ 18 w 84"/>
                <a:gd name="T11" fmla="*/ 30 h 60"/>
                <a:gd name="T12" fmla="*/ 12 w 84"/>
                <a:gd name="T13" fmla="*/ 30 h 60"/>
                <a:gd name="T14" fmla="*/ 12 w 84"/>
                <a:gd name="T15" fmla="*/ 36 h 60"/>
                <a:gd name="T16" fmla="*/ 18 w 84"/>
                <a:gd name="T17" fmla="*/ 42 h 60"/>
                <a:gd name="T18" fmla="*/ 18 w 84"/>
                <a:gd name="T19" fmla="*/ 48 h 60"/>
                <a:gd name="T20" fmla="*/ 18 w 84"/>
                <a:gd name="T21" fmla="*/ 54 h 60"/>
                <a:gd name="T22" fmla="*/ 24 w 84"/>
                <a:gd name="T23" fmla="*/ 60 h 60"/>
                <a:gd name="T24" fmla="*/ 30 w 84"/>
                <a:gd name="T25" fmla="*/ 54 h 60"/>
                <a:gd name="T26" fmla="*/ 36 w 84"/>
                <a:gd name="T27" fmla="*/ 48 h 60"/>
                <a:gd name="T28" fmla="*/ 42 w 84"/>
                <a:gd name="T29" fmla="*/ 42 h 60"/>
                <a:gd name="T30" fmla="*/ 54 w 84"/>
                <a:gd name="T31" fmla="*/ 42 h 60"/>
                <a:gd name="T32" fmla="*/ 60 w 84"/>
                <a:gd name="T33" fmla="*/ 42 h 60"/>
                <a:gd name="T34" fmla="*/ 72 w 84"/>
                <a:gd name="T35" fmla="*/ 48 h 60"/>
                <a:gd name="T36" fmla="*/ 60 w 84"/>
                <a:gd name="T37" fmla="*/ 42 h 60"/>
                <a:gd name="T38" fmla="*/ 48 w 84"/>
                <a:gd name="T39" fmla="*/ 36 h 60"/>
                <a:gd name="T40" fmla="*/ 36 w 84"/>
                <a:gd name="T41" fmla="*/ 36 h 60"/>
                <a:gd name="T42" fmla="*/ 30 w 84"/>
                <a:gd name="T43" fmla="*/ 42 h 60"/>
                <a:gd name="T44" fmla="*/ 24 w 84"/>
                <a:gd name="T45" fmla="*/ 48 h 60"/>
                <a:gd name="T46" fmla="*/ 18 w 84"/>
                <a:gd name="T47" fmla="*/ 42 h 60"/>
                <a:gd name="T48" fmla="*/ 24 w 84"/>
                <a:gd name="T49" fmla="*/ 36 h 60"/>
                <a:gd name="T50" fmla="*/ 30 w 84"/>
                <a:gd name="T51" fmla="*/ 30 h 60"/>
                <a:gd name="T52" fmla="*/ 36 w 84"/>
                <a:gd name="T53" fmla="*/ 30 h 60"/>
                <a:gd name="T54" fmla="*/ 42 w 84"/>
                <a:gd name="T55" fmla="*/ 30 h 60"/>
                <a:gd name="T56" fmla="*/ 36 w 84"/>
                <a:gd name="T57" fmla="*/ 24 h 60"/>
                <a:gd name="T58" fmla="*/ 24 w 84"/>
                <a:gd name="T59" fmla="*/ 24 h 60"/>
                <a:gd name="T60" fmla="*/ 18 w 84"/>
                <a:gd name="T61" fmla="*/ 30 h 60"/>
                <a:gd name="T62" fmla="*/ 18 w 84"/>
                <a:gd name="T63" fmla="*/ 24 h 60"/>
                <a:gd name="T64" fmla="*/ 30 w 84"/>
                <a:gd name="T65" fmla="*/ 18 h 60"/>
                <a:gd name="T66" fmla="*/ 42 w 84"/>
                <a:gd name="T67" fmla="*/ 18 h 60"/>
                <a:gd name="T68" fmla="*/ 54 w 84"/>
                <a:gd name="T69" fmla="*/ 18 h 60"/>
                <a:gd name="T70" fmla="*/ 72 w 84"/>
                <a:gd name="T71" fmla="*/ 18 h 60"/>
                <a:gd name="T72" fmla="*/ 84 w 84"/>
                <a:gd name="T73" fmla="*/ 24 h 60"/>
                <a:gd name="T74" fmla="*/ 72 w 84"/>
                <a:gd name="T75" fmla="*/ 18 h 60"/>
                <a:gd name="T76" fmla="*/ 54 w 84"/>
                <a:gd name="T77" fmla="*/ 12 h 60"/>
                <a:gd name="T78" fmla="*/ 48 w 84"/>
                <a:gd name="T79" fmla="*/ 12 h 60"/>
                <a:gd name="T80" fmla="*/ 36 w 84"/>
                <a:gd name="T81" fmla="*/ 12 h 60"/>
                <a:gd name="T82" fmla="*/ 24 w 84"/>
                <a:gd name="T83" fmla="*/ 12 h 60"/>
                <a:gd name="T84" fmla="*/ 12 w 84"/>
                <a:gd name="T85" fmla="*/ 12 h 60"/>
                <a:gd name="T86" fmla="*/ 6 w 84"/>
                <a:gd name="T87" fmla="*/ 6 h 60"/>
                <a:gd name="T88" fmla="*/ 0 w 84"/>
                <a:gd name="T89" fmla="*/ 0 h 6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84"/>
                <a:gd name="T136" fmla="*/ 0 h 60"/>
                <a:gd name="T137" fmla="*/ 84 w 84"/>
                <a:gd name="T138" fmla="*/ 60 h 6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84" h="60">
                  <a:moveTo>
                    <a:pt x="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42" y="42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72" y="48"/>
                  </a:lnTo>
                  <a:lnTo>
                    <a:pt x="60" y="42"/>
                  </a:lnTo>
                  <a:lnTo>
                    <a:pt x="48" y="36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48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36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54" y="18"/>
                  </a:lnTo>
                  <a:lnTo>
                    <a:pt x="72" y="18"/>
                  </a:lnTo>
                  <a:lnTo>
                    <a:pt x="84" y="24"/>
                  </a:lnTo>
                  <a:lnTo>
                    <a:pt x="72" y="18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4" name="Freeform 33"/>
            <p:cNvSpPr>
              <a:spLocks/>
            </p:cNvSpPr>
            <p:nvPr/>
          </p:nvSpPr>
          <p:spPr bwMode="auto">
            <a:xfrm>
              <a:off x="2475" y="3916"/>
              <a:ext cx="24" cy="18"/>
            </a:xfrm>
            <a:custGeom>
              <a:avLst/>
              <a:gdLst>
                <a:gd name="T0" fmla="*/ 0 w 24"/>
                <a:gd name="T1" fmla="*/ 0 h 18"/>
                <a:gd name="T2" fmla="*/ 0 w 24"/>
                <a:gd name="T3" fmla="*/ 6 h 18"/>
                <a:gd name="T4" fmla="*/ 6 w 24"/>
                <a:gd name="T5" fmla="*/ 12 h 18"/>
                <a:gd name="T6" fmla="*/ 6 w 24"/>
                <a:gd name="T7" fmla="*/ 18 h 18"/>
                <a:gd name="T8" fmla="*/ 12 w 24"/>
                <a:gd name="T9" fmla="*/ 18 h 18"/>
                <a:gd name="T10" fmla="*/ 18 w 24"/>
                <a:gd name="T11" fmla="*/ 12 h 18"/>
                <a:gd name="T12" fmla="*/ 24 w 24"/>
                <a:gd name="T13" fmla="*/ 12 h 18"/>
                <a:gd name="T14" fmla="*/ 18 w 24"/>
                <a:gd name="T15" fmla="*/ 12 h 18"/>
                <a:gd name="T16" fmla="*/ 12 w 24"/>
                <a:gd name="T17" fmla="*/ 12 h 18"/>
                <a:gd name="T18" fmla="*/ 0 w 24"/>
                <a:gd name="T19" fmla="*/ 0 h 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18"/>
                <a:gd name="T32" fmla="*/ 24 w 24"/>
                <a:gd name="T33" fmla="*/ 18 h 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18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477" name="Text Box 34"/>
          <p:cNvSpPr txBox="1">
            <a:spLocks noChangeArrowheads="1"/>
          </p:cNvSpPr>
          <p:nvPr/>
        </p:nvSpPr>
        <p:spPr bwMode="auto">
          <a:xfrm>
            <a:off x="1816100" y="2001838"/>
            <a:ext cx="63246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计算简单，方法可靠；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kumimoji="1" lang="zh-CN" altLang="en-US">
                <a:ea typeface="楷体_GB2312" pitchFamily="49" charset="-122"/>
              </a:rPr>
              <a:t>对</a:t>
            </a:r>
            <a:r>
              <a:rPr kumimoji="1" lang="en-US" altLang="zh-CN" i="1">
                <a:ea typeface="楷体_GB2312" pitchFamily="49" charset="-122"/>
              </a:rPr>
              <a:t>f 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en-US" altLang="zh-CN" i="1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要求不高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zh-CN" altLang="en-US">
                <a:ea typeface="楷体_GB2312" pitchFamily="49" charset="-122"/>
              </a:rPr>
              <a:t>只要连续即可</a:t>
            </a:r>
            <a:r>
              <a:rPr kumimoji="1" lang="en-US" altLang="zh-CN">
                <a:ea typeface="楷体_GB2312" pitchFamily="49" charset="-122"/>
              </a:rPr>
              <a:t>) </a:t>
            </a:r>
            <a:r>
              <a:rPr kumimoji="1" lang="zh-CN" altLang="en-US">
                <a:ea typeface="楷体_GB2312" pitchFamily="49" charset="-122"/>
              </a:rPr>
              <a:t>；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kumimoji="1" lang="zh-CN" altLang="en-US">
                <a:ea typeface="楷体_GB2312" pitchFamily="49" charset="-122"/>
              </a:rPr>
              <a:t>收敛性总能得到保证。</a:t>
            </a:r>
          </a:p>
          <a:p>
            <a:pPr eaLnBrk="1" hangingPunct="1">
              <a:lnSpc>
                <a:spcPct val="90000"/>
              </a:lnSpc>
            </a:pPr>
            <a:endParaRPr kumimoji="1" lang="en-US" altLang="zh-CN">
              <a:ea typeface="楷体_GB2312" pitchFamily="49" charset="-122"/>
            </a:endParaRPr>
          </a:p>
        </p:txBody>
      </p:sp>
      <p:sp>
        <p:nvSpPr>
          <p:cNvPr id="105478" name="Text Box 35"/>
          <p:cNvSpPr txBox="1">
            <a:spLocks noChangeArrowheads="1"/>
          </p:cNvSpPr>
          <p:nvPr/>
        </p:nvSpPr>
        <p:spPr bwMode="auto">
          <a:xfrm>
            <a:off x="1816100" y="3438525"/>
            <a:ext cx="4191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kumimoji="1" lang="zh-CN" altLang="en-US">
                <a:ea typeface="楷体_GB2312" pitchFamily="49" charset="-122"/>
              </a:rPr>
              <a:t>无法求复根及偶重根  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</a:pPr>
            <a:r>
              <a:rPr kumimoji="1" lang="zh-CN" altLang="en-US">
                <a:ea typeface="楷体_GB2312" pitchFamily="49" charset="-122"/>
              </a:rPr>
              <a:t>收敛慢</a:t>
            </a:r>
          </a:p>
          <a:p>
            <a:pPr eaLnBrk="1" hangingPunct="1">
              <a:lnSpc>
                <a:spcPct val="90000"/>
              </a:lnSpc>
            </a:pPr>
            <a:endParaRPr kumimoji="1" lang="en-US" altLang="zh-CN">
              <a:ea typeface="楷体_GB2312" pitchFamily="49" charset="-122"/>
            </a:endParaRPr>
          </a:p>
        </p:txBody>
      </p:sp>
      <p:sp>
        <p:nvSpPr>
          <p:cNvPr id="105479" name="Text Box 36"/>
          <p:cNvSpPr txBox="1">
            <a:spLocks noChangeArrowheads="1"/>
          </p:cNvSpPr>
          <p:nvPr/>
        </p:nvSpPr>
        <p:spPr bwMode="auto">
          <a:xfrm>
            <a:off x="1258888" y="4797425"/>
            <a:ext cx="72009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>
                <a:ea typeface="楷体_GB2312" pitchFamily="49" charset="-122"/>
              </a:rPr>
              <a:t>一般常用来为其它方法求近似根时提供初值。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04456" name="Text Box 37"/>
          <p:cNvSpPr txBox="1">
            <a:spLocks noChangeArrowheads="1"/>
          </p:cNvSpPr>
          <p:nvPr/>
        </p:nvSpPr>
        <p:spPr bwMode="auto">
          <a:xfrm>
            <a:off x="539750" y="549275"/>
            <a:ext cx="3311525" cy="7080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4000" dirty="0">
                <a:ea typeface="楷体_GB2312" pitchFamily="49" charset="-122"/>
              </a:rPr>
              <a:t>二分法的特点</a:t>
            </a:r>
            <a:endParaRPr lang="zh-CN" altLang="en-US" sz="4000" b="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39FFA6-D3AE-410E-9CF6-F13AD22643ED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395288" y="404813"/>
            <a:ext cx="2952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ea typeface="楷体_GB2312" pitchFamily="49" charset="-122"/>
              </a:rPr>
              <a:t>2.3  </a:t>
            </a:r>
            <a:r>
              <a:rPr kumimoji="1" lang="zh-CN" altLang="en-US" sz="2800">
                <a:ea typeface="楷体_GB2312" pitchFamily="49" charset="-122"/>
              </a:rPr>
              <a:t>简单迭代法</a:t>
            </a:r>
            <a:endParaRPr kumimoji="1" lang="zh-CN" altLang="en-US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9292" name="Text Box 140"/>
          <p:cNvSpPr txBox="1">
            <a:spLocks noChangeArrowheads="1"/>
          </p:cNvSpPr>
          <p:nvPr/>
        </p:nvSpPr>
        <p:spPr bwMode="auto">
          <a:xfrm>
            <a:off x="539750" y="3057525"/>
            <a:ext cx="80010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迭代法的基本思想：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迭代法是一种逐次逼近的方法，首先给定一个粗糙的初始值，然后用同一个迭代公式，反复校正这个初值，直到满足预先给定的精度要求为止。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    迭代法的关键在于如何构造一个合适的迭代公式。</a:t>
            </a:r>
          </a:p>
        </p:txBody>
      </p:sp>
      <p:sp>
        <p:nvSpPr>
          <p:cNvPr id="106501" name="Text Box 141"/>
          <p:cNvSpPr txBox="1">
            <a:spLocks noChangeArrowheads="1"/>
          </p:cNvSpPr>
          <p:nvPr/>
        </p:nvSpPr>
        <p:spPr bwMode="auto">
          <a:xfrm>
            <a:off x="642938" y="1527175"/>
            <a:ext cx="81359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       </a:t>
            </a:r>
            <a:r>
              <a:rPr lang="zh-CN" altLang="en-US">
                <a:ea typeface="楷体_GB2312" pitchFamily="49" charset="-122"/>
              </a:rPr>
              <a:t>简单迭代法是方程求根最常用的方法，也是其他各类迭代法的基础。</a:t>
            </a:r>
          </a:p>
        </p:txBody>
      </p:sp>
      <p:sp>
        <p:nvSpPr>
          <p:cNvPr id="49294" name="Text Box 142"/>
          <p:cNvSpPr txBox="1">
            <a:spLocks noChangeArrowheads="1"/>
          </p:cNvSpPr>
          <p:nvPr/>
        </p:nvSpPr>
        <p:spPr bwMode="auto">
          <a:xfrm>
            <a:off x="323850" y="2409825"/>
            <a:ext cx="2952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ea typeface="楷体_GB2312" pitchFamily="49" charset="-122"/>
              </a:rPr>
              <a:t>2.3.1  </a:t>
            </a:r>
            <a:r>
              <a:rPr kumimoji="1" lang="zh-CN" altLang="en-US" sz="2800">
                <a:ea typeface="楷体_GB2312" pitchFamily="49" charset="-122"/>
              </a:rPr>
              <a:t>迭代原理</a:t>
            </a:r>
            <a:endParaRPr kumimoji="1" lang="zh-CN" altLang="en-US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458178-D5E7-45EE-A72A-9829B262DB42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7523" name="Text Box 139"/>
          <p:cNvSpPr txBox="1">
            <a:spLocks noChangeArrowheads="1"/>
          </p:cNvSpPr>
          <p:nvPr/>
        </p:nvSpPr>
        <p:spPr bwMode="auto">
          <a:xfrm>
            <a:off x="381000" y="4572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ea typeface="楷体_GB2312" pitchFamily="49" charset="-122"/>
              </a:rPr>
              <a:t>简单迭代法：</a:t>
            </a:r>
          </a:p>
        </p:txBody>
      </p:sp>
      <p:sp>
        <p:nvSpPr>
          <p:cNvPr id="107524" name="Text Box 156"/>
          <p:cNvSpPr txBox="1">
            <a:spLocks noChangeArrowheads="1"/>
          </p:cNvSpPr>
          <p:nvPr/>
        </p:nvSpPr>
        <p:spPr bwMode="auto">
          <a:xfrm>
            <a:off x="1371600" y="108267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= 0</a:t>
            </a:r>
            <a:endParaRPr lang="en-US" altLang="zh-CN" i="1"/>
          </a:p>
        </p:txBody>
      </p:sp>
      <p:grpSp>
        <p:nvGrpSpPr>
          <p:cNvPr id="2" name="Group 184"/>
          <p:cNvGrpSpPr>
            <a:grpSpLocks/>
          </p:cNvGrpSpPr>
          <p:nvPr/>
        </p:nvGrpSpPr>
        <p:grpSpPr bwMode="auto">
          <a:xfrm>
            <a:off x="2667000" y="854075"/>
            <a:ext cx="2768600" cy="655638"/>
            <a:chOff x="1680" y="538"/>
            <a:chExt cx="1744" cy="413"/>
          </a:xfrm>
        </p:grpSpPr>
        <p:sp>
          <p:nvSpPr>
            <p:cNvPr id="107535" name="Text Box 157"/>
            <p:cNvSpPr txBox="1">
              <a:spLocks noChangeArrowheads="1"/>
            </p:cNvSpPr>
            <p:nvPr/>
          </p:nvSpPr>
          <p:spPr bwMode="auto">
            <a:xfrm>
              <a:off x="2608" y="663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/>
                <a:t> = </a:t>
              </a:r>
              <a:r>
                <a:rPr lang="en-US" altLang="zh-CN" i="1">
                  <a:sym typeface="Symbol" panose="05050102010706020507" pitchFamily="18" charset="2"/>
                </a:rPr>
                <a:t></a:t>
              </a:r>
              <a:r>
                <a:rPr lang="en-US" altLang="zh-CN"/>
                <a:t> 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  <a:endParaRPr lang="en-US" altLang="zh-CN" i="1"/>
            </a:p>
          </p:txBody>
        </p:sp>
        <p:grpSp>
          <p:nvGrpSpPr>
            <p:cNvPr id="107536" name="Group 158"/>
            <p:cNvGrpSpPr>
              <a:grpSpLocks/>
            </p:cNvGrpSpPr>
            <p:nvPr/>
          </p:nvGrpSpPr>
          <p:grpSpPr bwMode="auto">
            <a:xfrm>
              <a:off x="1680" y="538"/>
              <a:ext cx="912" cy="336"/>
              <a:chOff x="1680" y="720"/>
              <a:chExt cx="912" cy="336"/>
            </a:xfrm>
          </p:grpSpPr>
          <p:sp>
            <p:nvSpPr>
              <p:cNvPr id="107537" name="AutoShape 159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912" cy="96"/>
              </a:xfrm>
              <a:prstGeom prst="leftRightArrow">
                <a:avLst>
                  <a:gd name="adj1" fmla="val 50000"/>
                  <a:gd name="adj2" fmla="val 19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107538" name="Text Box 160"/>
              <p:cNvSpPr txBox="1">
                <a:spLocks noChangeArrowheads="1"/>
              </p:cNvSpPr>
              <p:nvPr/>
            </p:nvSpPr>
            <p:spPr bwMode="auto">
              <a:xfrm>
                <a:off x="1680" y="720"/>
                <a:ext cx="9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000">
                    <a:ea typeface="楷体_GB2312" pitchFamily="49" charset="-122"/>
                  </a:rPr>
                  <a:t>等价变换</a:t>
                </a:r>
              </a:p>
            </p:txBody>
          </p:sp>
        </p:grpSp>
      </p:grpSp>
      <p:sp>
        <p:nvSpPr>
          <p:cNvPr id="109729" name="AutoShape 161"/>
          <p:cNvSpPr>
            <a:spLocks noChangeArrowheads="1"/>
          </p:cNvSpPr>
          <p:nvPr/>
        </p:nvSpPr>
        <p:spPr bwMode="auto">
          <a:xfrm>
            <a:off x="611188" y="2133600"/>
            <a:ext cx="2665412" cy="609600"/>
          </a:xfrm>
          <a:prstGeom prst="wedgeEllipseCallout">
            <a:avLst>
              <a:gd name="adj1" fmla="val -2648"/>
              <a:gd name="adj2" fmla="val -145574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)=0 </a:t>
            </a:r>
            <a:r>
              <a:rPr lang="zh-CN" altLang="en-US" dirty="0">
                <a:ea typeface="楷体_GB2312" pitchFamily="49" charset="-122"/>
              </a:rPr>
              <a:t>的根</a:t>
            </a:r>
          </a:p>
        </p:txBody>
      </p:sp>
      <p:sp>
        <p:nvSpPr>
          <p:cNvPr id="109730" name="AutoShape 162"/>
          <p:cNvSpPr>
            <a:spLocks noChangeArrowheads="1"/>
          </p:cNvSpPr>
          <p:nvPr/>
        </p:nvSpPr>
        <p:spPr bwMode="auto">
          <a:xfrm>
            <a:off x="3810000" y="2133600"/>
            <a:ext cx="4146550" cy="609600"/>
          </a:xfrm>
          <a:prstGeom prst="wedgeEllipseCallout">
            <a:avLst>
              <a:gd name="adj1" fmla="val -35565"/>
              <a:gd name="adj2" fmla="val -119009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i="1"/>
              <a:t>y=x</a:t>
            </a:r>
            <a:r>
              <a:rPr lang="zh-CN" altLang="en-US"/>
              <a:t>与</a:t>
            </a:r>
            <a:r>
              <a:rPr lang="en-US" altLang="zh-CN" i="1"/>
              <a:t>y= </a:t>
            </a:r>
            <a:r>
              <a:rPr lang="en-US" altLang="zh-CN" i="1">
                <a:sym typeface="Symbol" pitchFamily="18" charset="2"/>
              </a:rPr>
              <a:t>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 b="0"/>
              <a:t> </a:t>
            </a:r>
            <a:r>
              <a:rPr lang="zh-CN" altLang="en-US">
                <a:ea typeface="楷体_GB2312" pitchFamily="49" charset="-122"/>
              </a:rPr>
              <a:t>的交点</a:t>
            </a:r>
          </a:p>
        </p:txBody>
      </p:sp>
      <p:sp>
        <p:nvSpPr>
          <p:cNvPr id="109731" name="AutoShape 163"/>
          <p:cNvSpPr>
            <a:spLocks noChangeArrowheads="1"/>
          </p:cNvSpPr>
          <p:nvPr/>
        </p:nvSpPr>
        <p:spPr bwMode="auto">
          <a:xfrm>
            <a:off x="3124200" y="2362200"/>
            <a:ext cx="914400" cy="2286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107529" name="Group 189"/>
          <p:cNvGrpSpPr>
            <a:grpSpLocks/>
          </p:cNvGrpSpPr>
          <p:nvPr/>
        </p:nvGrpSpPr>
        <p:grpSpPr bwMode="auto">
          <a:xfrm>
            <a:off x="6802438" y="0"/>
            <a:ext cx="2341562" cy="366713"/>
            <a:chOff x="4285" y="0"/>
            <a:chExt cx="1475" cy="231"/>
          </a:xfrm>
        </p:grpSpPr>
        <p:sp>
          <p:nvSpPr>
            <p:cNvPr id="107533" name="Text Box 181"/>
            <p:cNvSpPr txBox="1">
              <a:spLocks noChangeArrowheads="1"/>
            </p:cNvSpPr>
            <p:nvPr/>
          </p:nvSpPr>
          <p:spPr bwMode="auto">
            <a:xfrm>
              <a:off x="4285" y="0"/>
              <a:ext cx="14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楷体_GB2312" pitchFamily="49" charset="-122"/>
                </a:rPr>
                <a:t>2.3.1  </a:t>
              </a:r>
              <a:r>
                <a:rPr kumimoji="1" lang="zh-CN" altLang="en-US" sz="1800">
                  <a:ea typeface="楷体_GB2312" pitchFamily="49" charset="-122"/>
                </a:rPr>
                <a:t>迭代原理</a:t>
              </a:r>
              <a:r>
                <a:rPr kumimoji="1" lang="en-US" altLang="zh-CN" sz="1800">
                  <a:ea typeface="楷体_GB2312" pitchFamily="49" charset="-122"/>
                </a:rPr>
                <a:t>(</a:t>
              </a:r>
              <a:r>
                <a:rPr kumimoji="1" lang="zh-CN" altLang="en-US" sz="1800">
                  <a:ea typeface="楷体_GB2312" pitchFamily="49" charset="-122"/>
                </a:rPr>
                <a:t>续）</a:t>
              </a:r>
              <a:endParaRPr kumimoji="1" lang="zh-CN" altLang="en-US" sz="180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7534" name="Line 182"/>
            <p:cNvSpPr>
              <a:spLocks noChangeShapeType="1"/>
            </p:cNvSpPr>
            <p:nvPr/>
          </p:nvSpPr>
          <p:spPr bwMode="auto">
            <a:xfrm>
              <a:off x="4332" y="210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754" name="Rectangle 186"/>
          <p:cNvSpPr>
            <a:spLocks noChangeArrowheads="1"/>
          </p:cNvSpPr>
          <p:nvPr/>
        </p:nvSpPr>
        <p:spPr bwMode="auto">
          <a:xfrm>
            <a:off x="395288" y="2997200"/>
            <a:ext cx="81375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i="1"/>
              <a:t>         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)=0 </a:t>
            </a:r>
            <a:r>
              <a:rPr lang="zh-CN" altLang="en-US"/>
              <a:t>的根 </a:t>
            </a:r>
            <a:r>
              <a:rPr lang="en-US" altLang="zh-CN" i="1"/>
              <a:t>x</a:t>
            </a:r>
            <a:r>
              <a:rPr lang="en-US" altLang="zh-CN"/>
              <a:t> *</a:t>
            </a:r>
            <a:r>
              <a:rPr lang="zh-CN" altLang="en-US"/>
              <a:t>必满足</a:t>
            </a:r>
            <a:r>
              <a:rPr lang="en-US" altLang="zh-CN" i="1"/>
              <a:t>x</a:t>
            </a:r>
            <a:r>
              <a:rPr lang="en-US" altLang="zh-CN"/>
              <a:t>* = </a:t>
            </a: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*)</a:t>
            </a:r>
            <a:r>
              <a:rPr lang="zh-CN" altLang="en-US"/>
              <a:t>，即函数</a:t>
            </a:r>
            <a:r>
              <a:rPr lang="zh-CN" altLang="en-US" i="1">
                <a:sym typeface="Symbol" panose="05050102010706020507" pitchFamily="18" charset="2"/>
              </a:rPr>
              <a:t>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作用在</a:t>
            </a:r>
            <a:r>
              <a:rPr lang="en-US" altLang="zh-CN" i="1"/>
              <a:t>x</a:t>
            </a:r>
            <a:r>
              <a:rPr lang="en-US" altLang="zh-CN"/>
              <a:t>*</a:t>
            </a:r>
            <a:r>
              <a:rPr lang="zh-CN" altLang="en-US"/>
              <a:t>上，其值不发生变化。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/>
              <a:t>      称</a:t>
            </a:r>
            <a:r>
              <a:rPr lang="en-US" altLang="zh-CN" i="1"/>
              <a:t>x</a:t>
            </a:r>
            <a:r>
              <a:rPr lang="en-US" altLang="zh-CN"/>
              <a:t>*</a:t>
            </a:r>
            <a:r>
              <a:rPr lang="zh-CN" altLang="en-US"/>
              <a:t>为函数</a:t>
            </a:r>
            <a:r>
              <a:rPr lang="zh-CN" altLang="en-US" i="1">
                <a:sym typeface="Symbol" panose="05050102010706020507" pitchFamily="18" charset="2"/>
              </a:rPr>
              <a:t>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的不动点。</a:t>
            </a:r>
          </a:p>
        </p:txBody>
      </p:sp>
      <p:sp>
        <p:nvSpPr>
          <p:cNvPr id="109755" name="AutoShape 187"/>
          <p:cNvSpPr>
            <a:spLocks noChangeArrowheads="1"/>
          </p:cNvSpPr>
          <p:nvPr/>
        </p:nvSpPr>
        <p:spPr bwMode="auto">
          <a:xfrm>
            <a:off x="6011863" y="692150"/>
            <a:ext cx="2665412" cy="609600"/>
          </a:xfrm>
          <a:prstGeom prst="wedgeEllipseCallout">
            <a:avLst>
              <a:gd name="adj1" fmla="val -77097"/>
              <a:gd name="adj2" fmla="val 59116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dirty="0">
                <a:ea typeface="楷体_GB2312" pitchFamily="49" charset="-122"/>
              </a:rPr>
              <a:t>不动点方程</a:t>
            </a:r>
          </a:p>
        </p:txBody>
      </p:sp>
      <p:sp>
        <p:nvSpPr>
          <p:cNvPr id="109756" name="Text Box 188"/>
          <p:cNvSpPr txBox="1">
            <a:spLocks noChangeArrowheads="1"/>
          </p:cNvSpPr>
          <p:nvPr/>
        </p:nvSpPr>
        <p:spPr bwMode="auto">
          <a:xfrm>
            <a:off x="971550" y="4652963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求不动点方程可采用如下方法：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3DC250-BE4C-4F4B-BC23-0AB952650084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1571625" y="1643063"/>
            <a:ext cx="396240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）从一个初值 </a:t>
            </a:r>
            <a:r>
              <a:rPr lang="en-US" altLang="zh-CN" i="1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baseline="-25000">
                <a:solidFill>
                  <a:schemeClr val="accent2"/>
                </a:solidFill>
                <a:ea typeface="楷体_GB2312" pitchFamily="49" charset="-122"/>
              </a:rPr>
              <a:t>0</a:t>
            </a:r>
            <a:r>
              <a:rPr lang="en-US" altLang="zh-CN" baseline="-25000">
                <a:ea typeface="楷体_GB2312" pitchFamily="49" charset="-122"/>
              </a:rPr>
              <a:t> 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出发，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计算</a:t>
            </a:r>
            <a:r>
              <a:rPr kumimoji="1" lang="zh-CN" altLang="en-US">
                <a:ea typeface="楷体_GB2312" pitchFamily="49" charset="-122"/>
              </a:rPr>
              <a:t>序列</a:t>
            </a:r>
            <a:r>
              <a:rPr kumimoji="1" lang="en-US" altLang="zh-CN">
                <a:ea typeface="楷体_GB2312" pitchFamily="49" charset="-122"/>
              </a:rPr>
              <a:t>:{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25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</a:rPr>
              <a:t> = </a:t>
            </a:r>
            <a:r>
              <a:rPr lang="en-US" altLang="zh-CN" i="1">
                <a:sym typeface="Symbol" panose="05050102010706020507" pitchFamily="18" charset="2"/>
              </a:rPr>
              <a:t> 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</a:rPr>
              <a:t>),  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>
                <a:ea typeface="楷体_GB2312" pitchFamily="49" charset="-122"/>
              </a:rPr>
              <a:t> 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2</a:t>
            </a:r>
            <a:r>
              <a:rPr kumimoji="1" lang="en-US" altLang="zh-CN">
                <a:ea typeface="楷体_GB2312" pitchFamily="49" charset="-122"/>
              </a:rPr>
              <a:t> = </a:t>
            </a:r>
            <a:r>
              <a:rPr lang="en-US" altLang="zh-CN" i="1">
                <a:sym typeface="Symbol" panose="05050102010706020507" pitchFamily="18" charset="2"/>
              </a:rPr>
              <a:t> 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</a:rPr>
              <a:t>),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>
                <a:ea typeface="楷体_GB2312" pitchFamily="49" charset="-122"/>
              </a:rPr>
              <a:t>      …,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en-US" altLang="zh-CN" i="1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chemeClr val="accent2"/>
                </a:solidFill>
                <a:ea typeface="楷体_GB2312" pitchFamily="49" charset="-122"/>
              </a:rPr>
              <a:t>k</a:t>
            </a:r>
            <a:r>
              <a:rPr kumimoji="1" lang="en-US" altLang="zh-CN" baseline="-25000">
                <a:solidFill>
                  <a:schemeClr val="accent2"/>
                </a:solidFill>
                <a:ea typeface="楷体_GB2312" pitchFamily="49" charset="-122"/>
              </a:rPr>
              <a:t>+1</a:t>
            </a:r>
            <a:r>
              <a:rPr kumimoji="1" lang="en-US" altLang="zh-CN">
                <a:solidFill>
                  <a:schemeClr val="accent2"/>
                </a:solidFill>
                <a:ea typeface="楷体_GB2312" pitchFamily="49" charset="-122"/>
              </a:rPr>
              <a:t> = </a:t>
            </a:r>
            <a:r>
              <a:rPr kumimoji="1" lang="en-US" altLang="zh-CN" i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chemeClr val="accent2"/>
                </a:solidFill>
                <a:ea typeface="楷体_GB2312" pitchFamily="49" charset="-122"/>
              </a:rPr>
              <a:t>k</a:t>
            </a:r>
            <a:r>
              <a:rPr kumimoji="1" lang="en-US" altLang="zh-CN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kumimoji="1" lang="en-US" altLang="zh-CN">
                <a:ea typeface="楷体_GB2312" pitchFamily="49" charset="-122"/>
              </a:rPr>
              <a:t>,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>
                <a:ea typeface="楷体_GB2312" pitchFamily="49" charset="-122"/>
              </a:rPr>
              <a:t> …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248025" y="2938463"/>
            <a:ext cx="2895600" cy="519112"/>
            <a:chOff x="1940" y="1298"/>
            <a:chExt cx="1824" cy="327"/>
          </a:xfrm>
        </p:grpSpPr>
        <p:sp>
          <p:nvSpPr>
            <p:cNvPr id="108554" name="AutoShape 5"/>
            <p:cNvSpPr>
              <a:spLocks noChangeArrowheads="1"/>
            </p:cNvSpPr>
            <p:nvPr/>
          </p:nvSpPr>
          <p:spPr bwMode="auto">
            <a:xfrm>
              <a:off x="1940" y="1394"/>
              <a:ext cx="615" cy="162"/>
            </a:xfrm>
            <a:prstGeom prst="rightArrow">
              <a:avLst>
                <a:gd name="adj1" fmla="val 50000"/>
                <a:gd name="adj2" fmla="val 94907"/>
              </a:avLst>
            </a:prstGeom>
            <a:solidFill>
              <a:schemeClr val="tx2"/>
            </a:solidFill>
            <a:ln w="9525">
              <a:solidFill>
                <a:srgbClr val="CC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08555" name="Text Box 6"/>
            <p:cNvSpPr txBox="1">
              <a:spLocks noChangeArrowheads="1"/>
            </p:cNvSpPr>
            <p:nvPr/>
          </p:nvSpPr>
          <p:spPr bwMode="auto">
            <a:xfrm>
              <a:off x="2660" y="1298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>
                  <a:ea typeface="楷体_GB2312" pitchFamily="49" charset="-122"/>
                </a:rPr>
                <a:t>迭代过程</a:t>
              </a:r>
            </a:p>
          </p:txBody>
        </p:sp>
      </p:grpSp>
      <p:sp>
        <p:nvSpPr>
          <p:cNvPr id="263175" name="Text Box 7"/>
          <p:cNvSpPr txBox="1">
            <a:spLocks noChangeArrowheads="1"/>
          </p:cNvSpPr>
          <p:nvPr/>
        </p:nvSpPr>
        <p:spPr bwMode="auto">
          <a:xfrm>
            <a:off x="1284288" y="4954588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 b="0"/>
              <a:t>：</a:t>
            </a:r>
            <a:r>
              <a:rPr lang="zh-CN" altLang="en-US">
                <a:ea typeface="楷体_GB2312" pitchFamily="49" charset="-122"/>
              </a:rPr>
              <a:t>迭代函数</a:t>
            </a:r>
            <a:endParaRPr lang="zh-CN" altLang="en-US" i="1">
              <a:ea typeface="楷体_GB2312" pitchFamily="49" charset="-122"/>
            </a:endParaRPr>
          </a:p>
        </p:txBody>
      </p:sp>
      <p:grpSp>
        <p:nvGrpSpPr>
          <p:cNvPr id="108550" name="Group 9"/>
          <p:cNvGrpSpPr>
            <a:grpSpLocks/>
          </p:cNvGrpSpPr>
          <p:nvPr/>
        </p:nvGrpSpPr>
        <p:grpSpPr bwMode="auto">
          <a:xfrm>
            <a:off x="6802438" y="0"/>
            <a:ext cx="2341562" cy="366713"/>
            <a:chOff x="4285" y="0"/>
            <a:chExt cx="1475" cy="231"/>
          </a:xfrm>
        </p:grpSpPr>
        <p:sp>
          <p:nvSpPr>
            <p:cNvPr id="108552" name="Text Box 10"/>
            <p:cNvSpPr txBox="1">
              <a:spLocks noChangeArrowheads="1"/>
            </p:cNvSpPr>
            <p:nvPr/>
          </p:nvSpPr>
          <p:spPr bwMode="auto">
            <a:xfrm>
              <a:off x="4285" y="0"/>
              <a:ext cx="14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楷体_GB2312" pitchFamily="49" charset="-122"/>
                </a:rPr>
                <a:t>2.3.1  </a:t>
              </a:r>
              <a:r>
                <a:rPr kumimoji="1" lang="zh-CN" altLang="en-US" sz="1800">
                  <a:ea typeface="楷体_GB2312" pitchFamily="49" charset="-122"/>
                </a:rPr>
                <a:t>迭代原理</a:t>
              </a:r>
              <a:r>
                <a:rPr kumimoji="1" lang="en-US" altLang="zh-CN" sz="1800">
                  <a:ea typeface="楷体_GB2312" pitchFamily="49" charset="-122"/>
                </a:rPr>
                <a:t>(</a:t>
              </a:r>
              <a:r>
                <a:rPr kumimoji="1" lang="zh-CN" altLang="en-US" sz="1800">
                  <a:ea typeface="楷体_GB2312" pitchFamily="49" charset="-122"/>
                </a:rPr>
                <a:t>续）</a:t>
              </a:r>
              <a:endParaRPr kumimoji="1" lang="zh-CN" altLang="en-US" sz="180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8553" name="Line 11"/>
            <p:cNvSpPr>
              <a:spLocks noChangeShapeType="1"/>
            </p:cNvSpPr>
            <p:nvPr/>
          </p:nvSpPr>
          <p:spPr bwMode="auto">
            <a:xfrm>
              <a:off x="4332" y="210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3182" name="Rectangle 14"/>
          <p:cNvSpPr>
            <a:spLocks noChangeArrowheads="1"/>
          </p:cNvSpPr>
          <p:nvPr/>
        </p:nvSpPr>
        <p:spPr bwMode="auto">
          <a:xfrm>
            <a:off x="1284288" y="5602288"/>
            <a:ext cx="323056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kumimoji="1" lang="en-US" altLang="zh-CN" i="1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chemeClr val="accent2"/>
                </a:solidFill>
                <a:ea typeface="楷体_GB2312" pitchFamily="49" charset="-122"/>
              </a:rPr>
              <a:t>k</a:t>
            </a:r>
            <a:r>
              <a:rPr kumimoji="1" lang="en-US" altLang="zh-CN" baseline="-25000">
                <a:solidFill>
                  <a:schemeClr val="accent2"/>
                </a:solidFill>
                <a:ea typeface="楷体_GB2312" pitchFamily="49" charset="-122"/>
              </a:rPr>
              <a:t>+1</a:t>
            </a:r>
            <a:r>
              <a:rPr kumimoji="1" lang="en-US" altLang="zh-CN">
                <a:solidFill>
                  <a:schemeClr val="accent2"/>
                </a:solidFill>
                <a:ea typeface="楷体_GB2312" pitchFamily="49" charset="-122"/>
              </a:rPr>
              <a:t> = </a:t>
            </a:r>
            <a:r>
              <a:rPr kumimoji="1" lang="en-US" altLang="zh-CN" i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chemeClr val="accent2"/>
                </a:solidFill>
                <a:ea typeface="楷体_GB2312" pitchFamily="49" charset="-122"/>
              </a:rPr>
              <a:t>k</a:t>
            </a:r>
            <a:r>
              <a:rPr kumimoji="1" lang="en-US" altLang="zh-CN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kumimoji="1" lang="zh-CN" altLang="en-US">
                <a:solidFill>
                  <a:schemeClr val="accent2"/>
                </a:solidFill>
                <a:ea typeface="楷体_GB2312" pitchFamily="49" charset="-122"/>
              </a:rPr>
              <a:t>：</a:t>
            </a:r>
            <a:r>
              <a:rPr kumimoji="1" lang="zh-CN" altLang="en-US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迭代公式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719EC3-5429-4993-944D-21D1C314A461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5366" name="Rectangle 13"/>
          <p:cNvSpPr>
            <a:spLocks noChangeArrowheads="1"/>
          </p:cNvSpPr>
          <p:nvPr/>
        </p:nvSpPr>
        <p:spPr bwMode="auto">
          <a:xfrm>
            <a:off x="323850" y="836613"/>
            <a:ext cx="8458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）如果由迭代法产生的序列</a:t>
            </a:r>
            <a:r>
              <a:rPr kumimoji="1" lang="en-US" altLang="zh-CN" b="0">
                <a:ea typeface="楷体_GB2312" pitchFamily="49" charset="-122"/>
              </a:rPr>
              <a:t>{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25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}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有极限存在，即</a:t>
            </a:r>
            <a:r>
              <a:rPr kumimoji="1" lang="zh-CN" altLang="en-US">
                <a:ea typeface="楷体_GB2312" pitchFamily="49" charset="-122"/>
              </a:rPr>
              <a:t>存在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*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使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          ，称</a:t>
            </a:r>
            <a:r>
              <a:rPr kumimoji="1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迭代公式 </a:t>
            </a:r>
            <a:r>
              <a:rPr kumimoji="1" lang="en-US" altLang="zh-CN" i="1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FF0000"/>
                </a:solidFill>
                <a:ea typeface="楷体_GB2312" pitchFamily="49" charset="-122"/>
              </a:rPr>
              <a:t>k</a:t>
            </a:r>
            <a:r>
              <a:rPr kumimoji="1" lang="en-US" altLang="zh-CN" baseline="-25000">
                <a:solidFill>
                  <a:srgbClr val="FF0000"/>
                </a:solidFill>
                <a:ea typeface="楷体_GB2312" pitchFamily="49" charset="-122"/>
              </a:rPr>
              <a:t>+1</a:t>
            </a:r>
            <a:r>
              <a:rPr kumimoji="1" lang="en-US" altLang="zh-CN">
                <a:solidFill>
                  <a:srgbClr val="FF0000"/>
                </a:solidFill>
                <a:ea typeface="楷体_GB2312" pitchFamily="49" charset="-122"/>
              </a:rPr>
              <a:t> = </a:t>
            </a:r>
            <a:r>
              <a:rPr kumimoji="1" lang="en-US" altLang="zh-CN" i="1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 </a:t>
            </a:r>
            <a:r>
              <a:rPr kumimoji="1" lang="en-US" altLang="zh-CN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FF0000"/>
                </a:solidFill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rgbClr val="FF0000"/>
                </a:solidFill>
                <a:ea typeface="楷体_GB2312" pitchFamily="49" charset="-122"/>
              </a:rPr>
              <a:t>k</a:t>
            </a:r>
            <a:r>
              <a:rPr kumimoji="1" lang="en-US" altLang="zh-CN">
                <a:solidFill>
                  <a:srgbClr val="FF0000"/>
                </a:solidFill>
                <a:ea typeface="楷体_GB2312" pitchFamily="49" charset="-122"/>
              </a:rPr>
              <a:t>) </a:t>
            </a:r>
            <a:r>
              <a:rPr kumimoji="1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收敛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827088" y="1196975"/>
          <a:ext cx="139858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Equation" r:id="rId3" imgW="787320" imgH="279360" progId="Equation.3">
                  <p:embed/>
                </p:oleObj>
              </mc:Choice>
              <mc:Fallback>
                <p:oleObj name="Equation" r:id="rId3" imgW="78732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96975"/>
                        <a:ext cx="1398587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57200" y="1817688"/>
            <a:ext cx="8186738" cy="963612"/>
            <a:chOff x="288" y="1488"/>
            <a:chExt cx="5157" cy="607"/>
          </a:xfrm>
        </p:grpSpPr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288" y="1488"/>
              <a:ext cx="5157" cy="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kumimoji="1" lang="zh-CN" altLang="en-US">
                  <a:ea typeface="楷体_GB2312" pitchFamily="49" charset="-122"/>
                </a:rPr>
                <a:t>若</a:t>
              </a:r>
              <a:r>
                <a:rPr kumimoji="1" lang="zh-CN" altLang="en-US" i="1">
                  <a:ea typeface="楷体_GB2312" pitchFamily="49" charset="-122"/>
                  <a:sym typeface="Symbol" panose="05050102010706020507" pitchFamily="18" charset="2"/>
                </a:rPr>
                <a:t> </a:t>
              </a:r>
              <a:r>
                <a:rPr kumimoji="1" lang="en-US" altLang="zh-CN">
                  <a:ea typeface="楷体_GB2312" pitchFamily="49" charset="-122"/>
                </a:rPr>
                <a:t>(</a:t>
              </a:r>
              <a:r>
                <a:rPr kumimoji="1" lang="en-US" altLang="zh-CN" i="1">
                  <a:ea typeface="楷体_GB2312" pitchFamily="49" charset="-122"/>
                </a:rPr>
                <a:t>x</a:t>
              </a:r>
              <a:r>
                <a:rPr kumimoji="1" lang="en-US" altLang="zh-CN">
                  <a:ea typeface="楷体_GB2312" pitchFamily="49" charset="-122"/>
                </a:rPr>
                <a:t> )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连续</a:t>
              </a: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且         </a:t>
              </a:r>
              <a:r>
                <a:rPr kumimoji="1" lang="zh-CN" altLang="en-US">
                  <a:ea typeface="楷体_GB2312" pitchFamily="49" charset="-122"/>
                </a:rPr>
                <a:t>，则有</a:t>
              </a:r>
              <a:r>
                <a:rPr kumimoji="1" lang="en-US" altLang="zh-CN" i="1">
                  <a:ea typeface="楷体_GB2312" pitchFamily="49" charset="-122"/>
                </a:rPr>
                <a:t>x</a:t>
              </a:r>
              <a:r>
                <a:rPr kumimoji="1" lang="en-US" altLang="zh-CN">
                  <a:ea typeface="楷体_GB2312" pitchFamily="49" charset="-122"/>
                </a:rPr>
                <a:t>* = </a:t>
              </a:r>
              <a:r>
                <a:rPr kumimoji="1" lang="en-US" altLang="zh-CN" i="1">
                  <a:ea typeface="楷体_GB2312" pitchFamily="49" charset="-122"/>
                  <a:sym typeface="Symbol" panose="05050102010706020507" pitchFamily="18" charset="2"/>
                </a:rPr>
                <a:t></a:t>
              </a:r>
              <a:r>
                <a:rPr kumimoji="1" lang="en-US" altLang="zh-CN">
                  <a:ea typeface="楷体_GB2312" pitchFamily="49" charset="-122"/>
                </a:rPr>
                <a:t>(</a:t>
              </a:r>
              <a:r>
                <a:rPr kumimoji="1" lang="en-US" altLang="zh-CN" i="1">
                  <a:ea typeface="楷体_GB2312" pitchFamily="49" charset="-122"/>
                </a:rPr>
                <a:t>x</a:t>
              </a:r>
              <a:r>
                <a:rPr kumimoji="1" lang="en-US" altLang="zh-CN">
                  <a:ea typeface="楷体_GB2312" pitchFamily="49" charset="-122"/>
                </a:rPr>
                <a:t>* )</a:t>
              </a:r>
              <a:r>
                <a:rPr kumimoji="1" lang="zh-CN" altLang="en-US">
                  <a:ea typeface="楷体_GB2312" pitchFamily="49" charset="-122"/>
                </a:rPr>
                <a:t>，即</a:t>
              </a:r>
              <a:r>
                <a:rPr kumimoji="1" lang="en-US" altLang="zh-CN" i="1">
                  <a:ea typeface="楷体_GB2312" pitchFamily="49" charset="-122"/>
                </a:rPr>
                <a:t>x</a:t>
              </a:r>
              <a:r>
                <a:rPr kumimoji="1" lang="en-US" altLang="zh-CN">
                  <a:ea typeface="楷体_GB2312" pitchFamily="49" charset="-122"/>
                </a:rPr>
                <a:t>*</a:t>
              </a:r>
              <a:r>
                <a:rPr kumimoji="1" lang="zh-CN" altLang="en-US">
                  <a:ea typeface="楷体_GB2312" pitchFamily="49" charset="-122"/>
                </a:rPr>
                <a:t>为方程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en-US" altLang="zh-CN" i="1"/>
                <a:t>f</a:t>
              </a:r>
              <a:r>
                <a:rPr lang="en-US" altLang="zh-CN"/>
                <a:t> (</a:t>
              </a:r>
              <a:r>
                <a:rPr lang="en-US" altLang="zh-CN" i="1"/>
                <a:t>x</a:t>
              </a:r>
              <a:r>
                <a:rPr lang="en-US" altLang="zh-CN"/>
                <a:t>) = 0</a:t>
              </a:r>
              <a:r>
                <a:rPr lang="zh-CN" altLang="en-US">
                  <a:ea typeface="楷体_GB2312" pitchFamily="49" charset="-122"/>
                </a:rPr>
                <a:t>的根。</a:t>
              </a:r>
              <a:r>
                <a:rPr kumimoji="1" lang="zh-CN" altLang="en-US" sz="2800" b="0">
                  <a:ea typeface="楷体_GB2312" pitchFamily="49" charset="-122"/>
                </a:rPr>
                <a:t>               </a:t>
              </a:r>
              <a:endParaRPr kumimoji="1"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15364" name="Object 15"/>
            <p:cNvGraphicFramePr>
              <a:graphicFrameLocks noChangeAspect="1"/>
            </p:cNvGraphicFramePr>
            <p:nvPr/>
          </p:nvGraphicFramePr>
          <p:xfrm>
            <a:off x="1776" y="1488"/>
            <a:ext cx="881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8" name="Equation" r:id="rId5" imgW="787320" imgH="279360" progId="Equation.3">
                    <p:embed/>
                  </p:oleObj>
                </mc:Choice>
                <mc:Fallback>
                  <p:oleObj name="Equation" r:id="rId5" imgW="787320" imgH="2793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488"/>
                          <a:ext cx="881" cy="3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8" name="Rectangle 20"/>
          <p:cNvSpPr>
            <a:spLocks noChangeArrowheads="1"/>
          </p:cNvSpPr>
          <p:nvPr/>
        </p:nvSpPr>
        <p:spPr bwMode="auto">
          <a:xfrm>
            <a:off x="3167063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57200" y="2924175"/>
            <a:ext cx="8034338" cy="1295400"/>
            <a:chOff x="288" y="1842"/>
            <a:chExt cx="5061" cy="816"/>
          </a:xfrm>
        </p:grpSpPr>
        <p:sp>
          <p:nvSpPr>
            <p:cNvPr id="15375" name="Text Box 2"/>
            <p:cNvSpPr txBox="1">
              <a:spLocks noChangeArrowheads="1"/>
            </p:cNvSpPr>
            <p:nvPr/>
          </p:nvSpPr>
          <p:spPr bwMode="auto">
            <a:xfrm>
              <a:off x="288" y="1842"/>
              <a:ext cx="5061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kumimoji="1" lang="zh-CN" altLang="en-US">
                  <a:ea typeface="楷体_GB2312" pitchFamily="49" charset="-122"/>
                </a:rPr>
                <a:t>对迭代过程两边取极限，则有</a:t>
              </a:r>
            </a:p>
          </p:txBody>
        </p:sp>
        <p:graphicFrame>
          <p:nvGraphicFramePr>
            <p:cNvPr id="15363" name="Object 19"/>
            <p:cNvGraphicFramePr>
              <a:graphicFrameLocks noChangeAspect="1"/>
            </p:cNvGraphicFramePr>
            <p:nvPr/>
          </p:nvGraphicFramePr>
          <p:xfrm>
            <a:off x="672" y="2226"/>
            <a:ext cx="444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9" name="Equation" r:id="rId6" imgW="2705040" imgH="291960" progId="">
                    <p:embed/>
                  </p:oleObj>
                </mc:Choice>
                <mc:Fallback>
                  <p:oleObj name="Equation" r:id="rId6" imgW="2705040" imgH="291960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226"/>
                          <a:ext cx="4441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4280" name="Rectangle 24"/>
          <p:cNvSpPr>
            <a:spLocks noChangeArrowheads="1"/>
          </p:cNvSpPr>
          <p:nvPr/>
        </p:nvSpPr>
        <p:spPr bwMode="auto">
          <a:xfrm>
            <a:off x="457200" y="4876800"/>
            <a:ext cx="792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在由方程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= 0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转化为等价的方程</a:t>
            </a:r>
            <a:r>
              <a:rPr lang="en-US" altLang="zh-CN" i="1"/>
              <a:t>x</a:t>
            </a:r>
            <a:r>
              <a:rPr lang="en-US" altLang="zh-CN"/>
              <a:t> = </a:t>
            </a: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时，选择不同的迭代函数</a:t>
            </a:r>
            <a:r>
              <a:rPr lang="zh-CN" altLang="en-US" i="1">
                <a:sym typeface="Symbol" panose="05050102010706020507" pitchFamily="18" charset="2"/>
              </a:rPr>
              <a:t>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，就会产生不同的序列</a:t>
            </a:r>
            <a:r>
              <a:rPr kumimoji="1" lang="en-US" altLang="zh-CN">
                <a:ea typeface="楷体_GB2312" pitchFamily="49" charset="-122"/>
              </a:rPr>
              <a:t>{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25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}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（即使初始值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aseline="-30000">
                <a:ea typeface="楷体_GB2312" pitchFamily="49" charset="-122"/>
              </a:rPr>
              <a:t>0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选择一样），这些序列的收敛情况也不会相同。</a:t>
            </a:r>
          </a:p>
        </p:txBody>
      </p:sp>
      <p:grpSp>
        <p:nvGrpSpPr>
          <p:cNvPr id="15371" name="Group 25"/>
          <p:cNvGrpSpPr>
            <a:grpSpLocks/>
          </p:cNvGrpSpPr>
          <p:nvPr/>
        </p:nvGrpSpPr>
        <p:grpSpPr bwMode="auto">
          <a:xfrm>
            <a:off x="6802438" y="0"/>
            <a:ext cx="2341562" cy="366713"/>
            <a:chOff x="4285" y="0"/>
            <a:chExt cx="1475" cy="231"/>
          </a:xfrm>
        </p:grpSpPr>
        <p:sp>
          <p:nvSpPr>
            <p:cNvPr id="15373" name="Text Box 26"/>
            <p:cNvSpPr txBox="1">
              <a:spLocks noChangeArrowheads="1"/>
            </p:cNvSpPr>
            <p:nvPr/>
          </p:nvSpPr>
          <p:spPr bwMode="auto">
            <a:xfrm>
              <a:off x="4285" y="0"/>
              <a:ext cx="14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楷体_GB2312" pitchFamily="49" charset="-122"/>
                </a:rPr>
                <a:t>2.3.1  </a:t>
              </a:r>
              <a:r>
                <a:rPr kumimoji="1" lang="zh-CN" altLang="en-US" sz="1800">
                  <a:ea typeface="楷体_GB2312" pitchFamily="49" charset="-122"/>
                </a:rPr>
                <a:t>迭代原理</a:t>
              </a:r>
              <a:r>
                <a:rPr kumimoji="1" lang="en-US" altLang="zh-CN" sz="1800">
                  <a:ea typeface="楷体_GB2312" pitchFamily="49" charset="-122"/>
                </a:rPr>
                <a:t>(</a:t>
              </a:r>
              <a:r>
                <a:rPr kumimoji="1" lang="zh-CN" altLang="en-US" sz="1800">
                  <a:ea typeface="楷体_GB2312" pitchFamily="49" charset="-122"/>
                </a:rPr>
                <a:t>续）</a:t>
              </a:r>
              <a:endParaRPr kumimoji="1" lang="zh-CN" altLang="en-US" sz="180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5374" name="Line 27"/>
            <p:cNvSpPr>
              <a:spLocks noChangeShapeType="1"/>
            </p:cNvSpPr>
            <p:nvPr/>
          </p:nvSpPr>
          <p:spPr bwMode="auto">
            <a:xfrm>
              <a:off x="4332" y="210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4287" name="Rectangle 31"/>
          <p:cNvSpPr>
            <a:spLocks noChangeArrowheads="1"/>
          </p:cNvSpPr>
          <p:nvPr/>
        </p:nvSpPr>
        <p:spPr bwMode="auto">
          <a:xfrm>
            <a:off x="323850" y="4292600"/>
            <a:ext cx="806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如果由迭代法产生的序列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25000">
                <a:ea typeface="楷体_GB2312" pitchFamily="49" charset="-122"/>
              </a:rPr>
              <a:t>k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没有极限存在，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称</a:t>
            </a:r>
            <a:r>
              <a:rPr kumimoji="1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迭代公式发散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31EF43-C414-4E1F-A328-D36FC17EEFBD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250825" y="765175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例 用简单迭代法求区间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[</a:t>
            </a:r>
            <a:r>
              <a:rPr kumimoji="1" lang="en-US" altLang="zh-CN">
                <a:ea typeface="楷体_GB2312" pitchFamily="49" charset="-122"/>
              </a:rPr>
              <a:t>2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>
                <a:ea typeface="楷体_GB2312" pitchFamily="49" charset="-122"/>
              </a:rPr>
              <a:t>3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]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内方程             的根    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5219700" y="765175"/>
          <a:ext cx="1905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tion" r:id="rId3" imgW="901440" imgH="203040" progId="">
                  <p:embed/>
                </p:oleObj>
              </mc:Choice>
              <mc:Fallback>
                <p:oleObj name="Equation" r:id="rId3" imgW="901440" imgH="203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765175"/>
                        <a:ext cx="19050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381000" y="1371600"/>
            <a:ext cx="6157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解一 将方程两边同加</a:t>
            </a:r>
            <a:r>
              <a:rPr lang="en-US" altLang="zh-CN" b="0">
                <a:ea typeface="楷体_GB2312" pitchFamily="49" charset="-122"/>
              </a:rPr>
              <a:t>2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>
                <a:ea typeface="楷体_GB2312" pitchFamily="49" charset="-122"/>
              </a:rPr>
              <a:t>+5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，再开三次方，得</a:t>
            </a:r>
          </a:p>
        </p:txBody>
      </p:sp>
      <p:graphicFrame>
        <p:nvGraphicFramePr>
          <p:cNvPr id="225289" name="Object 9"/>
          <p:cNvGraphicFramePr>
            <a:graphicFrameLocks noChangeAspect="1"/>
          </p:cNvGraphicFramePr>
          <p:nvPr/>
        </p:nvGraphicFramePr>
        <p:xfrm>
          <a:off x="3200400" y="1905000"/>
          <a:ext cx="21336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5" imgW="749160" imgH="228600" progId="">
                  <p:embed/>
                </p:oleObj>
              </mc:Choice>
              <mc:Fallback>
                <p:oleObj name="Equation" r:id="rId5" imgW="749160" imgH="2286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05000"/>
                        <a:ext cx="21336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457200" y="2570163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作迭代序列</a:t>
            </a:r>
          </a:p>
        </p:txBody>
      </p:sp>
      <p:graphicFrame>
        <p:nvGraphicFramePr>
          <p:cNvPr id="225291" name="Object 11"/>
          <p:cNvGraphicFramePr>
            <a:graphicFrameLocks noChangeAspect="1"/>
          </p:cNvGraphicFramePr>
          <p:nvPr/>
        </p:nvGraphicFramePr>
        <p:xfrm>
          <a:off x="2514600" y="2667000"/>
          <a:ext cx="5026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7" imgW="1765080" imgH="266400" progId="">
                  <p:embed/>
                </p:oleObj>
              </mc:Choice>
              <mc:Fallback>
                <p:oleObj name="Equation" r:id="rId7" imgW="1765080" imgH="2664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667000"/>
                        <a:ext cx="50260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2" name="Text Box 12"/>
          <p:cNvSpPr txBox="1">
            <a:spLocks noChangeArrowheads="1"/>
          </p:cNvSpPr>
          <p:nvPr/>
        </p:nvSpPr>
        <p:spPr bwMode="auto">
          <a:xfrm>
            <a:off x="685800" y="3352800"/>
            <a:ext cx="250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取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0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b="0">
                <a:ea typeface="楷体_GB2312" pitchFamily="49" charset="-122"/>
              </a:rPr>
              <a:t>2.5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，迭代得</a:t>
            </a:r>
          </a:p>
        </p:txBody>
      </p:sp>
      <p:sp>
        <p:nvSpPr>
          <p:cNvPr id="225293" name="Text Box 13"/>
          <p:cNvSpPr txBox="1">
            <a:spLocks noChangeArrowheads="1"/>
          </p:cNvSpPr>
          <p:nvPr/>
        </p:nvSpPr>
        <p:spPr bwMode="auto">
          <a:xfrm>
            <a:off x="533400" y="3962400"/>
            <a:ext cx="7772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2.154434690</a:t>
            </a:r>
            <a:r>
              <a:rPr lang="zh-CN" altLang="en-US" b="0">
                <a:ea typeface="楷体_GB2312" pitchFamily="49" charset="-122"/>
              </a:rPr>
              <a:t>，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2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2.103612029</a:t>
            </a:r>
            <a:r>
              <a:rPr lang="zh-CN" altLang="en-US" b="0">
                <a:ea typeface="楷体_GB2312" pitchFamily="49" charset="-122"/>
              </a:rPr>
              <a:t>，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3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2.095927410</a:t>
            </a:r>
            <a:r>
              <a:rPr lang="zh-CN" altLang="en-US" b="0">
                <a:ea typeface="楷体_GB2312" pitchFamily="49" charset="-122"/>
              </a:rPr>
              <a:t>，</a:t>
            </a:r>
          </a:p>
          <a:p>
            <a:pPr eaLnBrk="1" hangingPunct="1"/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4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2.094760545</a:t>
            </a:r>
            <a:r>
              <a:rPr lang="zh-CN" altLang="en-US" b="0">
                <a:ea typeface="楷体_GB2312" pitchFamily="49" charset="-122"/>
              </a:rPr>
              <a:t>，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5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2.094583250</a:t>
            </a:r>
            <a:r>
              <a:rPr lang="zh-CN" altLang="en-US" b="0">
                <a:ea typeface="楷体_GB2312" pitchFamily="49" charset="-122"/>
              </a:rPr>
              <a:t>，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6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2.094556309</a:t>
            </a:r>
            <a:r>
              <a:rPr lang="zh-CN" altLang="en-US" b="0">
                <a:ea typeface="楷体_GB2312" pitchFamily="49" charset="-122"/>
              </a:rPr>
              <a:t>，</a:t>
            </a:r>
          </a:p>
          <a:p>
            <a:pPr eaLnBrk="1" hangingPunct="1"/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7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2.094552215</a:t>
            </a:r>
            <a:r>
              <a:rPr lang="zh-CN" altLang="en-US" b="0">
                <a:ea typeface="楷体_GB2312" pitchFamily="49" charset="-122"/>
              </a:rPr>
              <a:t>，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8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2.094551593</a:t>
            </a:r>
            <a:r>
              <a:rPr lang="zh-CN" altLang="en-US" b="0">
                <a:ea typeface="楷体_GB2312" pitchFamily="49" charset="-122"/>
              </a:rPr>
              <a:t>，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9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2.094551498</a:t>
            </a:r>
            <a:r>
              <a:rPr lang="zh-CN" altLang="en-US" b="0">
                <a:ea typeface="楷体_GB2312" pitchFamily="49" charset="-122"/>
              </a:rPr>
              <a:t>，</a:t>
            </a:r>
          </a:p>
          <a:p>
            <a:pPr eaLnBrk="1" hangingPunct="1"/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10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2.094551484</a:t>
            </a:r>
            <a:r>
              <a:rPr lang="zh-CN" altLang="en-US" b="0">
                <a:ea typeface="楷体_GB2312" pitchFamily="49" charset="-122"/>
              </a:rPr>
              <a:t>，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11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2.094551482</a:t>
            </a:r>
            <a:r>
              <a:rPr lang="zh-CN" altLang="en-US" b="0">
                <a:ea typeface="楷体_GB2312" pitchFamily="49" charset="-122"/>
              </a:rPr>
              <a:t>＝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12</a:t>
            </a:r>
            <a:r>
              <a:rPr lang="en-US" altLang="zh-CN" b="0">
                <a:ea typeface="楷体_GB2312" pitchFamily="49" charset="-122"/>
              </a:rPr>
              <a:t> </a:t>
            </a:r>
            <a:r>
              <a:rPr lang="zh-CN" altLang="en-US" b="0">
                <a:ea typeface="楷体_GB2312" pitchFamily="49" charset="-122"/>
              </a:rPr>
              <a:t>，</a:t>
            </a:r>
          </a:p>
        </p:txBody>
      </p:sp>
      <p:sp>
        <p:nvSpPr>
          <p:cNvPr id="225295" name="Text Box 15"/>
          <p:cNvSpPr txBox="1">
            <a:spLocks noChangeArrowheads="1"/>
          </p:cNvSpPr>
          <p:nvPr/>
        </p:nvSpPr>
        <p:spPr bwMode="auto">
          <a:xfrm>
            <a:off x="609600" y="5791200"/>
            <a:ext cx="5967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由于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11</a:t>
            </a:r>
            <a:r>
              <a:rPr lang="en-US" altLang="zh-CN">
                <a:ea typeface="楷体_GB2312" pitchFamily="49" charset="-122"/>
              </a:rPr>
              <a:t>=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12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，再迭代无变化，取根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α≈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11</a:t>
            </a:r>
          </a:p>
        </p:txBody>
      </p:sp>
      <p:grpSp>
        <p:nvGrpSpPr>
          <p:cNvPr id="16396" name="Group 16"/>
          <p:cNvGrpSpPr>
            <a:grpSpLocks/>
          </p:cNvGrpSpPr>
          <p:nvPr/>
        </p:nvGrpSpPr>
        <p:grpSpPr bwMode="auto">
          <a:xfrm>
            <a:off x="6802438" y="0"/>
            <a:ext cx="2341562" cy="366713"/>
            <a:chOff x="4285" y="0"/>
            <a:chExt cx="1475" cy="231"/>
          </a:xfrm>
        </p:grpSpPr>
        <p:sp>
          <p:nvSpPr>
            <p:cNvPr id="16398" name="Text Box 17"/>
            <p:cNvSpPr txBox="1">
              <a:spLocks noChangeArrowheads="1"/>
            </p:cNvSpPr>
            <p:nvPr/>
          </p:nvSpPr>
          <p:spPr bwMode="auto">
            <a:xfrm>
              <a:off x="4285" y="0"/>
              <a:ext cx="14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楷体_GB2312" pitchFamily="49" charset="-122"/>
                </a:rPr>
                <a:t>2.3.1  </a:t>
              </a:r>
              <a:r>
                <a:rPr kumimoji="1" lang="zh-CN" altLang="en-US" sz="1800">
                  <a:ea typeface="楷体_GB2312" pitchFamily="49" charset="-122"/>
                </a:rPr>
                <a:t>迭代原理</a:t>
              </a:r>
              <a:r>
                <a:rPr kumimoji="1" lang="en-US" altLang="zh-CN" sz="1800">
                  <a:ea typeface="楷体_GB2312" pitchFamily="49" charset="-122"/>
                </a:rPr>
                <a:t>(</a:t>
              </a:r>
              <a:r>
                <a:rPr kumimoji="1" lang="zh-CN" altLang="en-US" sz="1800">
                  <a:ea typeface="楷体_GB2312" pitchFamily="49" charset="-122"/>
                </a:rPr>
                <a:t>续）</a:t>
              </a:r>
              <a:endParaRPr kumimoji="1" lang="zh-CN" altLang="en-US" sz="180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6399" name="Line 18"/>
            <p:cNvSpPr>
              <a:spLocks noChangeShapeType="1"/>
            </p:cNvSpPr>
            <p:nvPr/>
          </p:nvSpPr>
          <p:spPr bwMode="auto">
            <a:xfrm>
              <a:off x="4332" y="210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97" name="AutoShape 1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FDCB42-ED69-4D2E-B552-2AE4361E169A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39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7413" name="Text Box 2"/>
          <p:cNvSpPr txBox="1">
            <a:spLocks noChangeArrowheads="1"/>
          </p:cNvSpPr>
          <p:nvPr/>
        </p:nvSpPr>
        <p:spPr bwMode="auto">
          <a:xfrm>
            <a:off x="609600" y="1465263"/>
            <a:ext cx="745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解二 将方程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30000">
                <a:ea typeface="楷体_GB2312" pitchFamily="49" charset="-122"/>
              </a:rPr>
              <a:t>3</a:t>
            </a:r>
            <a:r>
              <a:rPr lang="en-US" altLang="zh-CN">
                <a:ea typeface="楷体_GB2312" pitchFamily="49" charset="-122"/>
              </a:rPr>
              <a:t>-2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>
                <a:ea typeface="楷体_GB2312" pitchFamily="49" charset="-122"/>
              </a:rPr>
              <a:t>-5=0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两边同加</a:t>
            </a:r>
            <a:r>
              <a:rPr lang="en-US" altLang="zh-CN" b="0">
                <a:ea typeface="楷体_GB2312" pitchFamily="49" charset="-122"/>
              </a:rPr>
              <a:t>2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30000">
                <a:ea typeface="楷体_GB2312" pitchFamily="49" charset="-122"/>
              </a:rPr>
              <a:t>3</a:t>
            </a:r>
            <a:r>
              <a:rPr lang="en-US" altLang="zh-CN" b="0">
                <a:ea typeface="楷体_GB2312" pitchFamily="49" charset="-122"/>
              </a:rPr>
              <a:t>+5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，再同除</a:t>
            </a:r>
            <a:r>
              <a:rPr lang="en-US" altLang="zh-CN">
                <a:ea typeface="楷体_GB2312" pitchFamily="49" charset="-122"/>
              </a:rPr>
              <a:t>3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30000">
                <a:ea typeface="楷体_GB2312" pitchFamily="49" charset="-122"/>
              </a:rPr>
              <a:t>2</a:t>
            </a:r>
            <a:r>
              <a:rPr lang="en-US" altLang="zh-CN" b="0">
                <a:ea typeface="楷体_GB2312" pitchFamily="49" charset="-122"/>
              </a:rPr>
              <a:t>-2,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226307" name="Object 3"/>
          <p:cNvGraphicFramePr>
            <a:graphicFrameLocks noChangeAspect="1"/>
          </p:cNvGraphicFramePr>
          <p:nvPr/>
        </p:nvGraphicFramePr>
        <p:xfrm>
          <a:off x="2362200" y="1998663"/>
          <a:ext cx="39782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Equation" r:id="rId3" imgW="1396800" imgH="228600" progId="">
                  <p:embed/>
                </p:oleObj>
              </mc:Choice>
              <mc:Fallback>
                <p:oleObj name="Equation" r:id="rId3" imgW="1396800" imgH="2286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998663"/>
                        <a:ext cx="397827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457200" y="2760663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作迭代序列</a:t>
            </a:r>
          </a:p>
        </p:txBody>
      </p:sp>
      <p:graphicFrame>
        <p:nvGraphicFramePr>
          <p:cNvPr id="226309" name="Object 5"/>
          <p:cNvGraphicFramePr>
            <a:graphicFrameLocks noChangeAspect="1"/>
          </p:cNvGraphicFramePr>
          <p:nvPr/>
        </p:nvGraphicFramePr>
        <p:xfrm>
          <a:off x="2468563" y="2747963"/>
          <a:ext cx="43767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5" imgW="1536480" imgH="241200" progId="">
                  <p:embed/>
                </p:oleObj>
              </mc:Choice>
              <mc:Fallback>
                <p:oleObj name="Equation" r:id="rId5" imgW="1536480" imgH="241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2747963"/>
                        <a:ext cx="4376737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457200" y="3598863"/>
            <a:ext cx="250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取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0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b="0">
                <a:ea typeface="楷体_GB2312" pitchFamily="49" charset="-122"/>
              </a:rPr>
              <a:t>2.5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，迭代得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533400" y="4208463"/>
            <a:ext cx="7772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2.164179104</a:t>
            </a:r>
            <a:r>
              <a:rPr lang="zh-CN" altLang="en-US" b="0">
                <a:ea typeface="楷体_GB2312" pitchFamily="49" charset="-122"/>
              </a:rPr>
              <a:t>，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2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2.097135356</a:t>
            </a:r>
            <a:r>
              <a:rPr lang="zh-CN" altLang="en-US" b="0">
                <a:ea typeface="楷体_GB2312" pitchFamily="49" charset="-122"/>
              </a:rPr>
              <a:t>，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3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2.094555232</a:t>
            </a:r>
            <a:r>
              <a:rPr lang="zh-CN" altLang="en-US" b="0">
                <a:ea typeface="楷体_GB2312" pitchFamily="49" charset="-122"/>
              </a:rPr>
              <a:t>，</a:t>
            </a:r>
          </a:p>
          <a:p>
            <a:pPr eaLnBrk="1" hangingPunct="1"/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4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2.094551481=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5</a:t>
            </a:r>
            <a:endParaRPr lang="en-US" altLang="zh-CN" b="0">
              <a:ea typeface="楷体_GB2312" pitchFamily="49" charset="-122"/>
            </a:endParaRP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685800" y="5275263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取根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α≈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4</a:t>
            </a:r>
          </a:p>
        </p:txBody>
      </p:sp>
      <p:grpSp>
        <p:nvGrpSpPr>
          <p:cNvPr id="17418" name="Group 9"/>
          <p:cNvGrpSpPr>
            <a:grpSpLocks/>
          </p:cNvGrpSpPr>
          <p:nvPr/>
        </p:nvGrpSpPr>
        <p:grpSpPr bwMode="auto">
          <a:xfrm>
            <a:off x="6802438" y="0"/>
            <a:ext cx="2341562" cy="366713"/>
            <a:chOff x="4285" y="0"/>
            <a:chExt cx="1475" cy="231"/>
          </a:xfrm>
        </p:grpSpPr>
        <p:sp>
          <p:nvSpPr>
            <p:cNvPr id="17419" name="Text Box 10"/>
            <p:cNvSpPr txBox="1">
              <a:spLocks noChangeArrowheads="1"/>
            </p:cNvSpPr>
            <p:nvPr/>
          </p:nvSpPr>
          <p:spPr bwMode="auto">
            <a:xfrm>
              <a:off x="4285" y="0"/>
              <a:ext cx="14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楷体_GB2312" pitchFamily="49" charset="-122"/>
                </a:rPr>
                <a:t>2.3.1  </a:t>
              </a:r>
              <a:r>
                <a:rPr kumimoji="1" lang="zh-CN" altLang="en-US" sz="1800">
                  <a:ea typeface="楷体_GB2312" pitchFamily="49" charset="-122"/>
                </a:rPr>
                <a:t>迭代原理</a:t>
              </a:r>
              <a:r>
                <a:rPr kumimoji="1" lang="en-US" altLang="zh-CN" sz="1800">
                  <a:ea typeface="楷体_GB2312" pitchFamily="49" charset="-122"/>
                </a:rPr>
                <a:t>(</a:t>
              </a:r>
              <a:r>
                <a:rPr kumimoji="1" lang="zh-CN" altLang="en-US" sz="1800">
                  <a:ea typeface="楷体_GB2312" pitchFamily="49" charset="-122"/>
                </a:rPr>
                <a:t>续）</a:t>
              </a:r>
              <a:endParaRPr kumimoji="1" lang="zh-CN" altLang="en-US" sz="180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7420" name="Line 11"/>
            <p:cNvSpPr>
              <a:spLocks noChangeShapeType="1"/>
            </p:cNvSpPr>
            <p:nvPr/>
          </p:nvSpPr>
          <p:spPr bwMode="auto">
            <a:xfrm>
              <a:off x="4332" y="210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DCFB24-8D66-4873-B141-0208C439A78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611188" y="549275"/>
            <a:ext cx="777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600">
                <a:solidFill>
                  <a:schemeClr val="tx2"/>
                </a:solidFill>
                <a:ea typeface="楷体_GB2312" pitchFamily="49" charset="-122"/>
              </a:rPr>
              <a:t>第</a:t>
            </a:r>
            <a:r>
              <a:rPr kumimoji="1" lang="en-US" altLang="zh-CN" sz="360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kumimoji="1" lang="zh-CN" altLang="en-US" sz="3600">
                <a:solidFill>
                  <a:schemeClr val="tx2"/>
                </a:solidFill>
                <a:ea typeface="楷体_GB2312" pitchFamily="49" charset="-122"/>
              </a:rPr>
              <a:t>章 一元非线性方程的解法</a:t>
            </a:r>
          </a:p>
        </p:txBody>
      </p:sp>
      <p:sp>
        <p:nvSpPr>
          <p:cNvPr id="90116" name="Text Box 5"/>
          <p:cNvSpPr txBox="1">
            <a:spLocks noChangeArrowheads="1"/>
          </p:cNvSpPr>
          <p:nvPr/>
        </p:nvSpPr>
        <p:spPr bwMode="auto">
          <a:xfrm>
            <a:off x="2857500" y="1428750"/>
            <a:ext cx="312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solidFill>
                  <a:srgbClr val="FF0000"/>
                </a:solidFill>
                <a:ea typeface="楷体_GB2312" pitchFamily="49" charset="-122"/>
              </a:rPr>
              <a:t>求</a:t>
            </a:r>
            <a:r>
              <a:rPr kumimoji="1" lang="zh-CN" altLang="en-US" sz="3200">
                <a:solidFill>
                  <a:srgbClr val="FF0000"/>
                </a:solidFill>
              </a:rPr>
              <a:t> </a:t>
            </a:r>
            <a:r>
              <a:rPr kumimoji="1" lang="en-US" altLang="zh-CN" sz="3200" i="1">
                <a:solidFill>
                  <a:srgbClr val="FF0000"/>
                </a:solidFill>
              </a:rPr>
              <a:t>f </a:t>
            </a:r>
            <a:r>
              <a:rPr kumimoji="1" lang="en-US" altLang="zh-CN" sz="3200">
                <a:solidFill>
                  <a:srgbClr val="FF0000"/>
                </a:solidFill>
              </a:rPr>
              <a:t>(</a:t>
            </a:r>
            <a:r>
              <a:rPr kumimoji="1" lang="en-US" altLang="zh-CN" sz="3200" i="1">
                <a:solidFill>
                  <a:srgbClr val="FF0000"/>
                </a:solidFill>
              </a:rPr>
              <a:t>x</a:t>
            </a:r>
            <a:r>
              <a:rPr kumimoji="1" lang="en-US" altLang="zh-CN" sz="3200">
                <a:solidFill>
                  <a:srgbClr val="FF0000"/>
                </a:solidFill>
              </a:rPr>
              <a:t>) = 0 </a:t>
            </a:r>
            <a:r>
              <a:rPr kumimoji="1" lang="zh-CN" altLang="en-US" sz="3200">
                <a:solidFill>
                  <a:srgbClr val="FF0000"/>
                </a:solidFill>
                <a:ea typeface="楷体_GB2312" pitchFamily="49" charset="-122"/>
              </a:rPr>
              <a:t>的根</a:t>
            </a:r>
          </a:p>
        </p:txBody>
      </p:sp>
      <p:sp>
        <p:nvSpPr>
          <p:cNvPr id="90117" name="Text Box 6"/>
          <p:cNvSpPr txBox="1">
            <a:spLocks noChangeArrowheads="1"/>
          </p:cNvSpPr>
          <p:nvPr/>
        </p:nvSpPr>
        <p:spPr bwMode="auto">
          <a:xfrm>
            <a:off x="827088" y="2924175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/>
              <a:t>2.2  </a:t>
            </a:r>
            <a:r>
              <a:rPr kumimoji="1" lang="zh-CN" altLang="en-US" sz="2800">
                <a:ea typeface="楷体_GB2312" pitchFamily="49" charset="-122"/>
              </a:rPr>
              <a:t>二分法 </a:t>
            </a:r>
            <a:endParaRPr kumimoji="1" lang="zh-CN" altLang="en-US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0118" name="Text Box 7"/>
          <p:cNvSpPr txBox="1">
            <a:spLocks noChangeArrowheads="1"/>
          </p:cNvSpPr>
          <p:nvPr/>
        </p:nvSpPr>
        <p:spPr bwMode="auto">
          <a:xfrm>
            <a:off x="815975" y="4244975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/>
              <a:t>2.4  </a:t>
            </a:r>
            <a:r>
              <a:rPr kumimoji="1" lang="zh-CN" altLang="en-US" sz="2800">
                <a:ea typeface="楷体_GB2312" pitchFamily="49" charset="-122"/>
              </a:rPr>
              <a:t>牛顿迭代法</a:t>
            </a:r>
            <a:endParaRPr kumimoji="1" lang="zh-CN" altLang="en-US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0119" name="Text Box 8"/>
          <p:cNvSpPr txBox="1">
            <a:spLocks noChangeArrowheads="1"/>
          </p:cNvSpPr>
          <p:nvPr/>
        </p:nvSpPr>
        <p:spPr bwMode="auto">
          <a:xfrm>
            <a:off x="827088" y="2276475"/>
            <a:ext cx="33734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/>
              <a:t>2.1  </a:t>
            </a:r>
            <a:r>
              <a:rPr kumimoji="1" lang="zh-CN" altLang="en-US" sz="2800">
                <a:ea typeface="楷体_GB2312" pitchFamily="49" charset="-122"/>
              </a:rPr>
              <a:t>引例及问题综述</a:t>
            </a:r>
            <a:endParaRPr kumimoji="1"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0120" name="Text Box 9"/>
          <p:cNvSpPr txBox="1">
            <a:spLocks noChangeArrowheads="1"/>
          </p:cNvSpPr>
          <p:nvPr/>
        </p:nvSpPr>
        <p:spPr bwMode="auto">
          <a:xfrm>
            <a:off x="815975" y="4892675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/>
              <a:t>2.5  </a:t>
            </a:r>
            <a:r>
              <a:rPr kumimoji="1" lang="zh-CN" altLang="en-US" sz="2800">
                <a:ea typeface="楷体_GB2312" pitchFamily="49" charset="-122"/>
              </a:rPr>
              <a:t>弦截法</a:t>
            </a:r>
            <a:endParaRPr kumimoji="1" lang="zh-CN" altLang="en-US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0121" name="Text Box 10"/>
          <p:cNvSpPr txBox="1">
            <a:spLocks noChangeArrowheads="1"/>
          </p:cNvSpPr>
          <p:nvPr/>
        </p:nvSpPr>
        <p:spPr bwMode="auto">
          <a:xfrm>
            <a:off x="815975" y="3654425"/>
            <a:ext cx="3878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/>
              <a:t>2.3  </a:t>
            </a:r>
            <a:r>
              <a:rPr kumimoji="1" lang="zh-CN" altLang="en-US" sz="2800">
                <a:ea typeface="楷体_GB2312" pitchFamily="49" charset="-122"/>
              </a:rPr>
              <a:t>简单迭代法 </a:t>
            </a:r>
            <a:endParaRPr kumimoji="1" lang="zh-CN" altLang="en-US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88A01C-34BE-4DAF-92B3-6C1D3F1BE0D4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8437" name="Text Box 2"/>
          <p:cNvSpPr txBox="1">
            <a:spLocks noChangeArrowheads="1"/>
          </p:cNvSpPr>
          <p:nvPr/>
        </p:nvSpPr>
        <p:spPr bwMode="auto">
          <a:xfrm>
            <a:off x="685800" y="762000"/>
            <a:ext cx="6535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解三 将方程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30000">
                <a:ea typeface="楷体_GB2312" pitchFamily="49" charset="-122"/>
              </a:rPr>
              <a:t>3</a:t>
            </a:r>
            <a:r>
              <a:rPr lang="en-US" altLang="zh-CN">
                <a:ea typeface="楷体_GB2312" pitchFamily="49" charset="-122"/>
              </a:rPr>
              <a:t>-2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>
                <a:ea typeface="楷体_GB2312" pitchFamily="49" charset="-122"/>
              </a:rPr>
              <a:t>-5=0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两边同加</a:t>
            </a:r>
            <a:r>
              <a:rPr lang="en-US" altLang="zh-CN" b="0">
                <a:ea typeface="楷体_GB2312" pitchFamily="49" charset="-122"/>
              </a:rPr>
              <a:t>2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，再同除</a:t>
            </a:r>
            <a:r>
              <a:rPr lang="en-US" altLang="zh-CN" b="0">
                <a:ea typeface="楷体_GB2312" pitchFamily="49" charset="-122"/>
              </a:rPr>
              <a:t>2,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得</a:t>
            </a:r>
          </a:p>
        </p:txBody>
      </p:sp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3124200" y="1295400"/>
          <a:ext cx="25320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3" imgW="888840" imgH="228600" progId="">
                  <p:embed/>
                </p:oleObj>
              </mc:Choice>
              <mc:Fallback>
                <p:oleObj name="Equation" r:id="rId3" imgW="888840" imgH="2286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2532063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609600" y="2057400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作迭代序列</a:t>
            </a:r>
          </a:p>
        </p:txBody>
      </p:sp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2971800" y="1981200"/>
          <a:ext cx="29654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5" imgW="1041120" imgH="241200" progId="">
                  <p:embed/>
                </p:oleObj>
              </mc:Choice>
              <mc:Fallback>
                <p:oleObj name="Equation" r:id="rId5" imgW="1041120" imgH="241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81200"/>
                        <a:ext cx="296545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533400" y="2667000"/>
            <a:ext cx="2506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取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0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b="0">
                <a:ea typeface="楷体_GB2312" pitchFamily="49" charset="-122"/>
              </a:rPr>
              <a:t>2.5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，迭代得</a:t>
            </a:r>
          </a:p>
        </p:txBody>
      </p:sp>
      <p:sp>
        <p:nvSpPr>
          <p:cNvPr id="227335" name="Text Box 7"/>
          <p:cNvSpPr txBox="1">
            <a:spLocks noChangeArrowheads="1"/>
          </p:cNvSpPr>
          <p:nvPr/>
        </p:nvSpPr>
        <p:spPr bwMode="auto">
          <a:xfrm>
            <a:off x="533400" y="3200400"/>
            <a:ext cx="7772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5.312500000</a:t>
            </a:r>
            <a:r>
              <a:rPr lang="zh-CN" altLang="en-US" b="0">
                <a:ea typeface="楷体_GB2312" pitchFamily="49" charset="-122"/>
              </a:rPr>
              <a:t>，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2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72.46643066</a:t>
            </a:r>
            <a:r>
              <a:rPr lang="zh-CN" altLang="en-US" b="0">
                <a:ea typeface="楷体_GB2312" pitchFamily="49" charset="-122"/>
              </a:rPr>
              <a:t>，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3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190272.0118</a:t>
            </a:r>
            <a:r>
              <a:rPr lang="zh-CN" altLang="en-US" b="0">
                <a:ea typeface="楷体_GB2312" pitchFamily="49" charset="-122"/>
              </a:rPr>
              <a:t>，</a:t>
            </a:r>
          </a:p>
          <a:p>
            <a:pPr eaLnBrk="1" hangingPunct="1"/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4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3.444250536×10</a:t>
            </a:r>
            <a:r>
              <a:rPr lang="en-US" altLang="zh-CN" b="0" baseline="30000">
                <a:ea typeface="楷体_GB2312" pitchFamily="49" charset="-122"/>
              </a:rPr>
              <a:t>15</a:t>
            </a:r>
            <a:r>
              <a:rPr lang="en-US" altLang="zh-CN" b="0">
                <a:ea typeface="楷体_GB2312" pitchFamily="49" charset="-122"/>
              </a:rPr>
              <a:t>, 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5</a:t>
            </a:r>
            <a:r>
              <a:rPr lang="en-US" altLang="zh-CN" b="0">
                <a:ea typeface="楷体_GB2312" pitchFamily="49" charset="-122"/>
              </a:rPr>
              <a:t>=2.042933398 ×10</a:t>
            </a:r>
            <a:r>
              <a:rPr lang="en-US" altLang="zh-CN" b="0" baseline="30000">
                <a:ea typeface="楷体_GB2312" pitchFamily="49" charset="-122"/>
              </a:rPr>
              <a:t>46</a:t>
            </a:r>
            <a:r>
              <a:rPr lang="zh-CN" altLang="en-US" b="0">
                <a:ea typeface="楷体_GB2312" pitchFamily="49" charset="-122"/>
              </a:rPr>
              <a:t>，</a:t>
            </a: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7010400" y="37338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不收敛</a:t>
            </a:r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609600" y="4419600"/>
            <a:ext cx="7543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由计算看出，选取的三个迭代函数，分别构造的序列</a:t>
            </a:r>
            <a:r>
              <a:rPr kumimoji="1" lang="en-US" altLang="zh-CN" b="0">
                <a:ea typeface="楷体_GB2312" pitchFamily="49" charset="-122"/>
              </a:rPr>
              <a:t>{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}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收敛情况不一样（初值都取为</a:t>
            </a:r>
            <a:r>
              <a:rPr kumimoji="1" lang="en-US" altLang="zh-CN" b="0">
                <a:ea typeface="楷体_GB2312" pitchFamily="49" charset="-122"/>
              </a:rPr>
              <a:t>2.5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），在解一、解二情况下</a:t>
            </a:r>
            <a:r>
              <a:rPr kumimoji="1" lang="en-US" altLang="zh-CN" b="0">
                <a:ea typeface="楷体_GB2312" pitchFamily="49" charset="-122"/>
              </a:rPr>
              <a:t>{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}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收敛且解二比解一收敛快，在解三情况下，</a:t>
            </a:r>
            <a:r>
              <a:rPr kumimoji="1" lang="en-US" altLang="zh-CN" b="0">
                <a:ea typeface="楷体_GB2312" pitchFamily="49" charset="-122"/>
              </a:rPr>
              <a:t>{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}</a:t>
            </a:r>
            <a:r>
              <a:rPr kumimoji="1" lang="zh-CN" altLang="en-US" b="0">
                <a:ea typeface="楷体_GB2312" pitchFamily="49" charset="-122"/>
              </a:rPr>
              <a:t>不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收敛。可见，迭代序列是否收敛和收敛的快慢，同迭代函数</a:t>
            </a:r>
            <a:r>
              <a:rPr lang="zh-CN" altLang="en-US" b="0" i="1">
                <a:sym typeface="Symbol" panose="05050102010706020507" pitchFamily="18" charset="2"/>
              </a:rPr>
              <a:t></a:t>
            </a:r>
            <a:r>
              <a:rPr lang="zh-CN" altLang="en-US" b="0"/>
              <a:t> 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</a:t>
            </a:r>
            <a:r>
              <a:rPr lang="zh-CN" altLang="en-US" b="0">
                <a:ea typeface="楷体_GB2312" pitchFamily="49" charset="-122"/>
              </a:rPr>
              <a:t>有关</a:t>
            </a:r>
            <a:r>
              <a:rPr lang="zh-CN" altLang="en-US"/>
              <a:t>。</a:t>
            </a:r>
          </a:p>
        </p:txBody>
      </p:sp>
      <p:grpSp>
        <p:nvGrpSpPr>
          <p:cNvPr id="18443" name="Group 11"/>
          <p:cNvGrpSpPr>
            <a:grpSpLocks/>
          </p:cNvGrpSpPr>
          <p:nvPr/>
        </p:nvGrpSpPr>
        <p:grpSpPr bwMode="auto">
          <a:xfrm>
            <a:off x="6802438" y="0"/>
            <a:ext cx="2341562" cy="366713"/>
            <a:chOff x="4285" y="0"/>
            <a:chExt cx="1475" cy="231"/>
          </a:xfrm>
        </p:grpSpPr>
        <p:sp>
          <p:nvSpPr>
            <p:cNvPr id="18444" name="Text Box 12"/>
            <p:cNvSpPr txBox="1">
              <a:spLocks noChangeArrowheads="1"/>
            </p:cNvSpPr>
            <p:nvPr/>
          </p:nvSpPr>
          <p:spPr bwMode="auto">
            <a:xfrm>
              <a:off x="4285" y="0"/>
              <a:ext cx="14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楷体_GB2312" pitchFamily="49" charset="-122"/>
                </a:rPr>
                <a:t>2.3.1  </a:t>
              </a:r>
              <a:r>
                <a:rPr kumimoji="1" lang="zh-CN" altLang="en-US" sz="1800">
                  <a:ea typeface="楷体_GB2312" pitchFamily="49" charset="-122"/>
                </a:rPr>
                <a:t>迭代原理</a:t>
              </a:r>
              <a:r>
                <a:rPr kumimoji="1" lang="en-US" altLang="zh-CN" sz="1800">
                  <a:ea typeface="楷体_GB2312" pitchFamily="49" charset="-122"/>
                </a:rPr>
                <a:t>(</a:t>
              </a:r>
              <a:r>
                <a:rPr kumimoji="1" lang="zh-CN" altLang="en-US" sz="1800">
                  <a:ea typeface="楷体_GB2312" pitchFamily="49" charset="-122"/>
                </a:rPr>
                <a:t>续）</a:t>
              </a:r>
              <a:endParaRPr kumimoji="1" lang="zh-CN" altLang="en-US" sz="180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>
              <a:off x="4332" y="210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DDFAE4-FB4C-4F92-82B4-793FBCFEF952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9571" name="Rectangle 44"/>
          <p:cNvSpPr>
            <a:spLocks noChangeArrowheads="1"/>
          </p:cNvSpPr>
          <p:nvPr/>
        </p:nvSpPr>
        <p:spPr bwMode="auto">
          <a:xfrm>
            <a:off x="323850" y="333375"/>
            <a:ext cx="3106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b="0">
                <a:ea typeface="楷体_GB2312" pitchFamily="49" charset="-122"/>
              </a:rPr>
              <a:t>迭代法的几何意义：</a:t>
            </a:r>
          </a:p>
        </p:txBody>
      </p:sp>
      <p:sp>
        <p:nvSpPr>
          <p:cNvPr id="109572" name="Rectangle 45"/>
          <p:cNvSpPr>
            <a:spLocks noChangeArrowheads="1"/>
          </p:cNvSpPr>
          <p:nvPr/>
        </p:nvSpPr>
        <p:spPr bwMode="auto">
          <a:xfrm>
            <a:off x="539750" y="90805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从几何上解释，求方程</a:t>
            </a:r>
            <a:r>
              <a:rPr kumimoji="1" lang="en-US" altLang="zh-CN" b="0" i="1">
                <a:ea typeface="楷体_GB2312" pitchFamily="49" charset="-122"/>
              </a:rPr>
              <a:t>x </a:t>
            </a:r>
            <a:r>
              <a:rPr kumimoji="1" lang="en-US" altLang="zh-CN" b="0">
                <a:ea typeface="楷体_GB2312" pitchFamily="49" charset="-122"/>
              </a:rPr>
              <a:t>= </a:t>
            </a:r>
            <a:r>
              <a:rPr lang="en-US" altLang="zh-CN" b="0" i="1">
                <a:sym typeface="Symbol" panose="05050102010706020507" pitchFamily="18" charset="2"/>
              </a:rPr>
              <a:t>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根的问题，是求曲线</a:t>
            </a:r>
            <a:r>
              <a:rPr kumimoji="1" lang="en-US" altLang="zh-CN" b="0" i="1">
                <a:ea typeface="楷体_GB2312" pitchFamily="49" charset="-122"/>
              </a:rPr>
              <a:t>y </a:t>
            </a:r>
            <a:r>
              <a:rPr kumimoji="1" lang="en-US" altLang="zh-CN" b="0">
                <a:ea typeface="楷体_GB2312" pitchFamily="49" charset="-122"/>
              </a:rPr>
              <a:t>=</a:t>
            </a:r>
            <a:r>
              <a:rPr lang="en-US" altLang="zh-CN" b="0" i="1">
                <a:sym typeface="Symbol" panose="05050102010706020507" pitchFamily="18" charset="2"/>
              </a:rPr>
              <a:t>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与直线</a:t>
            </a:r>
            <a:r>
              <a:rPr kumimoji="1" lang="en-US" altLang="zh-CN" b="0" i="1">
                <a:ea typeface="楷体_GB2312" pitchFamily="49" charset="-122"/>
              </a:rPr>
              <a:t>y </a:t>
            </a:r>
            <a:r>
              <a:rPr kumimoji="1" lang="en-US" altLang="zh-CN" b="0">
                <a:ea typeface="楷体_GB2312" pitchFamily="49" charset="-122"/>
              </a:rPr>
              <a:t>= 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交点</a:t>
            </a:r>
            <a:r>
              <a:rPr kumimoji="1" lang="en-US" altLang="zh-CN" b="0">
                <a:ea typeface="楷体_GB2312" pitchFamily="49" charset="-122"/>
              </a:rPr>
              <a:t>P</a:t>
            </a:r>
            <a:r>
              <a:rPr kumimoji="1" lang="en-US" altLang="zh-CN" b="0"/>
              <a:t>*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的横坐标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pSp>
        <p:nvGrpSpPr>
          <p:cNvPr id="109573" name="Group 48"/>
          <p:cNvGrpSpPr>
            <a:grpSpLocks/>
          </p:cNvGrpSpPr>
          <p:nvPr/>
        </p:nvGrpSpPr>
        <p:grpSpPr bwMode="auto">
          <a:xfrm>
            <a:off x="6802438" y="0"/>
            <a:ext cx="2341562" cy="366713"/>
            <a:chOff x="4285" y="0"/>
            <a:chExt cx="1475" cy="231"/>
          </a:xfrm>
        </p:grpSpPr>
        <p:sp>
          <p:nvSpPr>
            <p:cNvPr id="109605" name="Text Box 49"/>
            <p:cNvSpPr txBox="1">
              <a:spLocks noChangeArrowheads="1"/>
            </p:cNvSpPr>
            <p:nvPr/>
          </p:nvSpPr>
          <p:spPr bwMode="auto">
            <a:xfrm>
              <a:off x="4285" y="0"/>
              <a:ext cx="14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楷体_GB2312" pitchFamily="49" charset="-122"/>
                </a:rPr>
                <a:t>2.3.1  </a:t>
              </a:r>
              <a:r>
                <a:rPr kumimoji="1" lang="zh-CN" altLang="en-US" sz="1800">
                  <a:ea typeface="楷体_GB2312" pitchFamily="49" charset="-122"/>
                </a:rPr>
                <a:t>迭代原理</a:t>
              </a:r>
              <a:r>
                <a:rPr kumimoji="1" lang="en-US" altLang="zh-CN" sz="1800">
                  <a:ea typeface="楷体_GB2312" pitchFamily="49" charset="-122"/>
                </a:rPr>
                <a:t>(</a:t>
              </a:r>
              <a:r>
                <a:rPr kumimoji="1" lang="zh-CN" altLang="en-US" sz="1800">
                  <a:ea typeface="楷体_GB2312" pitchFamily="49" charset="-122"/>
                </a:rPr>
                <a:t>续）</a:t>
              </a:r>
              <a:endParaRPr kumimoji="1" lang="zh-CN" altLang="en-US" sz="180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09606" name="Line 50"/>
            <p:cNvSpPr>
              <a:spLocks noChangeShapeType="1"/>
            </p:cNvSpPr>
            <p:nvPr/>
          </p:nvSpPr>
          <p:spPr bwMode="auto">
            <a:xfrm>
              <a:off x="4332" y="210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9574" name="Text Box 51"/>
          <p:cNvSpPr txBox="1">
            <a:spLocks noChangeArrowheads="1"/>
          </p:cNvSpPr>
          <p:nvPr/>
        </p:nvSpPr>
        <p:spPr bwMode="auto">
          <a:xfrm>
            <a:off x="2971800" y="1776413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i="1"/>
              <a:t>y = x</a:t>
            </a:r>
          </a:p>
        </p:txBody>
      </p: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2438400" y="2386013"/>
            <a:ext cx="533400" cy="2347912"/>
            <a:chOff x="1536" y="624"/>
            <a:chExt cx="336" cy="1479"/>
          </a:xfrm>
        </p:grpSpPr>
        <p:sp>
          <p:nvSpPr>
            <p:cNvPr id="109603" name="Line 53"/>
            <p:cNvSpPr>
              <a:spLocks noChangeShapeType="1"/>
            </p:cNvSpPr>
            <p:nvPr/>
          </p:nvSpPr>
          <p:spPr bwMode="auto">
            <a:xfrm>
              <a:off x="1680" y="624"/>
              <a:ext cx="0" cy="12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04" name="Text Box 54"/>
            <p:cNvSpPr txBox="1">
              <a:spLocks noChangeArrowheads="1"/>
            </p:cNvSpPr>
            <p:nvPr/>
          </p:nvSpPr>
          <p:spPr bwMode="auto">
            <a:xfrm>
              <a:off x="1536" y="187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3300"/>
                  </a:solidFill>
                </a:rPr>
                <a:t>x*</a:t>
              </a:r>
            </a:p>
          </p:txBody>
        </p:sp>
      </p:grpSp>
      <p:grpSp>
        <p:nvGrpSpPr>
          <p:cNvPr id="109576" name="Group 55"/>
          <p:cNvGrpSpPr>
            <a:grpSpLocks/>
          </p:cNvGrpSpPr>
          <p:nvPr/>
        </p:nvGrpSpPr>
        <p:grpSpPr bwMode="auto">
          <a:xfrm>
            <a:off x="381000" y="1700213"/>
            <a:ext cx="3657600" cy="2971800"/>
            <a:chOff x="240" y="192"/>
            <a:chExt cx="2304" cy="1872"/>
          </a:xfrm>
        </p:grpSpPr>
        <p:sp>
          <p:nvSpPr>
            <p:cNvPr id="109595" name="Line 56"/>
            <p:cNvSpPr>
              <a:spLocks noChangeShapeType="1"/>
            </p:cNvSpPr>
            <p:nvPr/>
          </p:nvSpPr>
          <p:spPr bwMode="auto">
            <a:xfrm>
              <a:off x="336" y="1920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6" name="Line 57"/>
            <p:cNvSpPr>
              <a:spLocks noChangeShapeType="1"/>
            </p:cNvSpPr>
            <p:nvPr/>
          </p:nvSpPr>
          <p:spPr bwMode="auto">
            <a:xfrm flipV="1">
              <a:off x="384" y="240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7" name="Text Box 58"/>
            <p:cNvSpPr txBox="1">
              <a:spLocks noChangeArrowheads="1"/>
            </p:cNvSpPr>
            <p:nvPr/>
          </p:nvSpPr>
          <p:spPr bwMode="auto">
            <a:xfrm>
              <a:off x="2352" y="1728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</a:p>
          </p:txBody>
        </p:sp>
        <p:sp>
          <p:nvSpPr>
            <p:cNvPr id="109598" name="Text Box 59"/>
            <p:cNvSpPr txBox="1">
              <a:spLocks noChangeArrowheads="1"/>
            </p:cNvSpPr>
            <p:nvPr/>
          </p:nvSpPr>
          <p:spPr bwMode="auto">
            <a:xfrm>
              <a:off x="384" y="19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y</a:t>
              </a:r>
            </a:p>
          </p:txBody>
        </p:sp>
        <p:sp>
          <p:nvSpPr>
            <p:cNvPr id="109599" name="Line 60"/>
            <p:cNvSpPr>
              <a:spLocks noChangeShapeType="1"/>
            </p:cNvSpPr>
            <p:nvPr/>
          </p:nvSpPr>
          <p:spPr bwMode="auto">
            <a:xfrm flipV="1">
              <a:off x="384" y="432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9600" name="Group 61"/>
            <p:cNvGrpSpPr>
              <a:grpSpLocks/>
            </p:cNvGrpSpPr>
            <p:nvPr/>
          </p:nvGrpSpPr>
          <p:grpSpPr bwMode="auto">
            <a:xfrm>
              <a:off x="240" y="576"/>
              <a:ext cx="2208" cy="720"/>
              <a:chOff x="240" y="576"/>
              <a:chExt cx="2208" cy="720"/>
            </a:xfrm>
          </p:grpSpPr>
          <p:sp>
            <p:nvSpPr>
              <p:cNvPr id="109601" name="Freeform 62"/>
              <p:cNvSpPr>
                <a:spLocks/>
              </p:cNvSpPr>
              <p:nvPr/>
            </p:nvSpPr>
            <p:spPr bwMode="auto">
              <a:xfrm>
                <a:off x="240" y="616"/>
                <a:ext cx="2016" cy="680"/>
              </a:xfrm>
              <a:custGeom>
                <a:avLst/>
                <a:gdLst>
                  <a:gd name="T0" fmla="*/ 0 w 2016"/>
                  <a:gd name="T1" fmla="*/ 680 h 680"/>
                  <a:gd name="T2" fmla="*/ 336 w 2016"/>
                  <a:gd name="T3" fmla="*/ 392 h 680"/>
                  <a:gd name="T4" fmla="*/ 720 w 2016"/>
                  <a:gd name="T5" fmla="*/ 200 h 680"/>
                  <a:gd name="T6" fmla="*/ 1200 w 2016"/>
                  <a:gd name="T7" fmla="*/ 56 h 680"/>
                  <a:gd name="T8" fmla="*/ 1584 w 2016"/>
                  <a:gd name="T9" fmla="*/ 8 h 680"/>
                  <a:gd name="T10" fmla="*/ 2016 w 2016"/>
                  <a:gd name="T11" fmla="*/ 8 h 6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16"/>
                  <a:gd name="T19" fmla="*/ 0 h 680"/>
                  <a:gd name="T20" fmla="*/ 2016 w 2016"/>
                  <a:gd name="T21" fmla="*/ 680 h 6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16" h="680">
                    <a:moveTo>
                      <a:pt x="0" y="680"/>
                    </a:moveTo>
                    <a:cubicBezTo>
                      <a:pt x="108" y="576"/>
                      <a:pt x="216" y="472"/>
                      <a:pt x="336" y="392"/>
                    </a:cubicBezTo>
                    <a:cubicBezTo>
                      <a:pt x="456" y="312"/>
                      <a:pt x="576" y="256"/>
                      <a:pt x="720" y="200"/>
                    </a:cubicBezTo>
                    <a:cubicBezTo>
                      <a:pt x="864" y="144"/>
                      <a:pt x="1056" y="88"/>
                      <a:pt x="1200" y="56"/>
                    </a:cubicBezTo>
                    <a:cubicBezTo>
                      <a:pt x="1344" y="24"/>
                      <a:pt x="1448" y="16"/>
                      <a:pt x="1584" y="8"/>
                    </a:cubicBezTo>
                    <a:cubicBezTo>
                      <a:pt x="1720" y="0"/>
                      <a:pt x="1868" y="4"/>
                      <a:pt x="2016" y="8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02" name="Text Box 63"/>
              <p:cNvSpPr txBox="1">
                <a:spLocks noChangeArrowheads="1"/>
              </p:cNvSpPr>
              <p:nvPr/>
            </p:nvSpPr>
            <p:spPr bwMode="auto">
              <a:xfrm>
                <a:off x="1872" y="576"/>
                <a:ext cx="5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i="1"/>
                  <a:t>y=</a:t>
                </a:r>
                <a:r>
                  <a:rPr lang="en-US" altLang="zh-CN" sz="1800" i="1">
                    <a:sym typeface="Symbol" panose="05050102010706020507" pitchFamily="18" charset="2"/>
                  </a:rPr>
                  <a:t></a:t>
                </a:r>
                <a:r>
                  <a:rPr lang="en-US" altLang="zh-CN" sz="1800"/>
                  <a:t>(</a:t>
                </a:r>
                <a:r>
                  <a:rPr lang="en-US" altLang="zh-CN" sz="1800" i="1"/>
                  <a:t>x</a:t>
                </a:r>
                <a:r>
                  <a:rPr lang="en-US" altLang="zh-CN" sz="1800"/>
                  <a:t>)</a:t>
                </a:r>
              </a:p>
            </p:txBody>
          </p:sp>
        </p:grp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685800" y="2614613"/>
            <a:ext cx="457200" cy="2119312"/>
            <a:chOff x="432" y="768"/>
            <a:chExt cx="288" cy="1335"/>
          </a:xfrm>
        </p:grpSpPr>
        <p:sp>
          <p:nvSpPr>
            <p:cNvPr id="109592" name="Line 65"/>
            <p:cNvSpPr>
              <a:spLocks noChangeShapeType="1"/>
            </p:cNvSpPr>
            <p:nvPr/>
          </p:nvSpPr>
          <p:spPr bwMode="auto">
            <a:xfrm>
              <a:off x="576" y="100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3" name="Text Box 66"/>
            <p:cNvSpPr txBox="1">
              <a:spLocks noChangeArrowheads="1"/>
            </p:cNvSpPr>
            <p:nvPr/>
          </p:nvSpPr>
          <p:spPr bwMode="auto">
            <a:xfrm>
              <a:off x="480" y="18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0</a:t>
              </a:r>
              <a:endParaRPr lang="en-US" altLang="zh-CN" sz="1800" i="1"/>
            </a:p>
          </p:txBody>
        </p:sp>
        <p:sp>
          <p:nvSpPr>
            <p:cNvPr id="109594" name="Text Box 67"/>
            <p:cNvSpPr txBox="1">
              <a:spLocks noChangeArrowheads="1"/>
            </p:cNvSpPr>
            <p:nvPr/>
          </p:nvSpPr>
          <p:spPr bwMode="auto">
            <a:xfrm>
              <a:off x="432" y="76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p</a:t>
              </a:r>
              <a:r>
                <a:rPr lang="en-US" altLang="zh-CN" sz="1800" baseline="-25000"/>
                <a:t>0</a:t>
              </a:r>
              <a:endParaRPr lang="en-US" altLang="zh-CN" sz="1800" i="1"/>
            </a:p>
          </p:txBody>
        </p: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1905000" y="2995613"/>
            <a:ext cx="381000" cy="1738312"/>
            <a:chOff x="1200" y="1008"/>
            <a:chExt cx="240" cy="1095"/>
          </a:xfrm>
        </p:grpSpPr>
        <p:sp>
          <p:nvSpPr>
            <p:cNvPr id="109590" name="Line 69"/>
            <p:cNvSpPr>
              <a:spLocks noChangeShapeType="1"/>
            </p:cNvSpPr>
            <p:nvPr/>
          </p:nvSpPr>
          <p:spPr bwMode="auto">
            <a:xfrm>
              <a:off x="1296" y="100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1" name="Text Box 70"/>
            <p:cNvSpPr txBox="1">
              <a:spLocks noChangeArrowheads="1"/>
            </p:cNvSpPr>
            <p:nvPr/>
          </p:nvSpPr>
          <p:spPr bwMode="auto">
            <a:xfrm>
              <a:off x="1200" y="18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1828800" y="2157413"/>
            <a:ext cx="381000" cy="838200"/>
            <a:chOff x="1152" y="480"/>
            <a:chExt cx="240" cy="528"/>
          </a:xfrm>
        </p:grpSpPr>
        <p:sp>
          <p:nvSpPr>
            <p:cNvPr id="109588" name="Text Box 72"/>
            <p:cNvSpPr txBox="1">
              <a:spLocks noChangeArrowheads="1"/>
            </p:cNvSpPr>
            <p:nvPr/>
          </p:nvSpPr>
          <p:spPr bwMode="auto">
            <a:xfrm>
              <a:off x="1152" y="4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p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  <p:sp>
          <p:nvSpPr>
            <p:cNvPr id="109589" name="Line 73"/>
            <p:cNvSpPr>
              <a:spLocks noChangeShapeType="1"/>
            </p:cNvSpPr>
            <p:nvPr/>
          </p:nvSpPr>
          <p:spPr bwMode="auto">
            <a:xfrm flipV="1">
              <a:off x="1296" y="7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2057400" y="2538413"/>
            <a:ext cx="457200" cy="1905000"/>
            <a:chOff x="1296" y="720"/>
            <a:chExt cx="288" cy="1200"/>
          </a:xfrm>
        </p:grpSpPr>
        <p:sp>
          <p:nvSpPr>
            <p:cNvPr id="109586" name="Line 75"/>
            <p:cNvSpPr>
              <a:spLocks noChangeShapeType="1"/>
            </p:cNvSpPr>
            <p:nvPr/>
          </p:nvSpPr>
          <p:spPr bwMode="auto">
            <a:xfrm>
              <a:off x="1296" y="72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87" name="Line 76"/>
            <p:cNvSpPr>
              <a:spLocks noChangeShapeType="1"/>
            </p:cNvSpPr>
            <p:nvPr/>
          </p:nvSpPr>
          <p:spPr bwMode="auto">
            <a:xfrm>
              <a:off x="1584" y="720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914400" y="2919413"/>
            <a:ext cx="1557338" cy="366712"/>
            <a:chOff x="576" y="960"/>
            <a:chExt cx="981" cy="231"/>
          </a:xfrm>
        </p:grpSpPr>
        <p:sp>
          <p:nvSpPr>
            <p:cNvPr id="109584" name="Line 78"/>
            <p:cNvSpPr>
              <a:spLocks noChangeShapeType="1"/>
            </p:cNvSpPr>
            <p:nvPr/>
          </p:nvSpPr>
          <p:spPr bwMode="auto">
            <a:xfrm>
              <a:off x="576" y="100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85" name="Text Box 79"/>
            <p:cNvSpPr txBox="1">
              <a:spLocks noChangeArrowheads="1"/>
            </p:cNvSpPr>
            <p:nvPr/>
          </p:nvSpPr>
          <p:spPr bwMode="auto">
            <a:xfrm>
              <a:off x="1269" y="96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Q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</p:grpSp>
      <p:sp>
        <p:nvSpPr>
          <p:cNvPr id="228432" name="Text Box 80"/>
          <p:cNvSpPr txBox="1">
            <a:spLocks noChangeArrowheads="1"/>
          </p:cNvSpPr>
          <p:nvPr/>
        </p:nvSpPr>
        <p:spPr bwMode="auto">
          <a:xfrm>
            <a:off x="4356100" y="1844675"/>
            <a:ext cx="39624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迭代序列 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i="1">
                <a:ea typeface="楷体_GB2312" pitchFamily="49" charset="-122"/>
              </a:rPr>
              <a:t>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</a:rPr>
              <a:t> = </a:t>
            </a: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</a:rPr>
              <a:t>),  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>
                <a:ea typeface="楷体_GB2312" pitchFamily="49" charset="-122"/>
              </a:rPr>
              <a:t> 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2</a:t>
            </a:r>
            <a:r>
              <a:rPr kumimoji="1" lang="en-US" altLang="zh-CN">
                <a:ea typeface="楷体_GB2312" pitchFamily="49" charset="-122"/>
              </a:rPr>
              <a:t> = </a:t>
            </a: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1</a:t>
            </a:r>
            <a:r>
              <a:rPr kumimoji="1" lang="en-US" altLang="zh-CN">
                <a:ea typeface="楷体_GB2312" pitchFamily="49" charset="-122"/>
              </a:rPr>
              <a:t>),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>
                <a:ea typeface="楷体_GB2312" pitchFamily="49" charset="-122"/>
              </a:rPr>
              <a:t>      …,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en-US" altLang="zh-CN" i="1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chemeClr val="accent2"/>
                </a:solidFill>
                <a:ea typeface="楷体_GB2312" pitchFamily="49" charset="-122"/>
              </a:rPr>
              <a:t>k</a:t>
            </a:r>
            <a:r>
              <a:rPr kumimoji="1" lang="en-US" altLang="zh-CN" baseline="-25000">
                <a:solidFill>
                  <a:schemeClr val="accent2"/>
                </a:solidFill>
                <a:ea typeface="楷体_GB2312" pitchFamily="49" charset="-122"/>
              </a:rPr>
              <a:t>+1</a:t>
            </a:r>
            <a:r>
              <a:rPr kumimoji="1" lang="en-US" altLang="zh-CN">
                <a:solidFill>
                  <a:schemeClr val="accent2"/>
                </a:solidFill>
                <a:ea typeface="楷体_GB2312" pitchFamily="49" charset="-122"/>
              </a:rPr>
              <a:t> = </a:t>
            </a:r>
            <a:r>
              <a:rPr kumimoji="1" lang="en-US" altLang="zh-CN" i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kumimoji="1" lang="en-US" altLang="zh-CN" i="1" baseline="-25000">
                <a:solidFill>
                  <a:schemeClr val="accent2"/>
                </a:solidFill>
                <a:ea typeface="楷体_GB2312" pitchFamily="49" charset="-122"/>
              </a:rPr>
              <a:t>k</a:t>
            </a:r>
            <a:r>
              <a:rPr kumimoji="1" lang="en-US" altLang="zh-CN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kumimoji="1" lang="en-US" altLang="zh-CN">
                <a:ea typeface="楷体_GB2312" pitchFamily="49" charset="-122"/>
              </a:rPr>
              <a:t>,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>
                <a:ea typeface="楷体_GB2312" pitchFamily="49" charset="-122"/>
              </a:rPr>
              <a:t> …</a:t>
            </a:r>
          </a:p>
        </p:txBody>
      </p:sp>
      <p:sp>
        <p:nvSpPr>
          <p:cNvPr id="228434" name="Rectangle 82"/>
          <p:cNvSpPr>
            <a:spLocks noChangeArrowheads="1"/>
          </p:cNvSpPr>
          <p:nvPr/>
        </p:nvSpPr>
        <p:spPr bwMode="auto">
          <a:xfrm>
            <a:off x="179388" y="4941888"/>
            <a:ext cx="88201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由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25000">
                <a:ea typeface="楷体_GB2312" pitchFamily="49" charset="-122"/>
              </a:rPr>
              <a:t>0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求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25000">
                <a:ea typeface="楷体_GB2312" pitchFamily="49" charset="-122"/>
              </a:rPr>
              <a:t>1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相当与从曲线</a:t>
            </a:r>
            <a:r>
              <a:rPr kumimoji="1" lang="en-US" altLang="zh-CN" b="0" i="1">
                <a:ea typeface="楷体_GB2312" pitchFamily="49" charset="-122"/>
              </a:rPr>
              <a:t>y</a:t>
            </a:r>
            <a:r>
              <a:rPr kumimoji="1" lang="en-US" altLang="zh-CN" b="0">
                <a:ea typeface="楷体_GB2312" pitchFamily="49" charset="-122"/>
              </a:rPr>
              <a:t> = </a:t>
            </a:r>
            <a:r>
              <a:rPr lang="en-US" altLang="zh-CN" b="0" i="1">
                <a:sym typeface="Symbol" panose="05050102010706020507" pitchFamily="18" charset="2"/>
              </a:rPr>
              <a:t>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上一点</a:t>
            </a:r>
            <a:r>
              <a:rPr kumimoji="1" lang="en-US" altLang="zh-CN" b="0" i="1">
                <a:ea typeface="楷体_GB2312" pitchFamily="49" charset="-122"/>
              </a:rPr>
              <a:t>P</a:t>
            </a:r>
            <a:r>
              <a:rPr kumimoji="1" lang="en-US" altLang="zh-CN" b="0" baseline="-30000">
                <a:ea typeface="楷体_GB2312" pitchFamily="49" charset="-122"/>
              </a:rPr>
              <a:t>0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30000">
                <a:ea typeface="楷体_GB2312" pitchFamily="49" charset="-122"/>
              </a:rPr>
              <a:t>0</a:t>
            </a:r>
            <a:r>
              <a:rPr kumimoji="1" lang="en-US" altLang="zh-CN" b="0">
                <a:ea typeface="楷体_GB2312" pitchFamily="49" charset="-122"/>
              </a:rPr>
              <a:t>, </a:t>
            </a:r>
            <a:r>
              <a:rPr lang="en-US" altLang="zh-CN" b="0" i="1">
                <a:sym typeface="Symbol" panose="05050102010706020507" pitchFamily="18" charset="2"/>
              </a:rPr>
              <a:t>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30000">
                <a:ea typeface="楷体_GB2312" pitchFamily="49" charset="-122"/>
              </a:rPr>
              <a:t>0</a:t>
            </a:r>
            <a:r>
              <a:rPr kumimoji="1" lang="en-US" altLang="zh-CN" b="0">
                <a:ea typeface="楷体_GB2312" pitchFamily="49" charset="-122"/>
              </a:rPr>
              <a:t>))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出发，沿着平行于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轴方向前进交</a:t>
            </a:r>
            <a:r>
              <a:rPr kumimoji="1" lang="en-US" altLang="zh-CN" b="0" i="1">
                <a:ea typeface="楷体_GB2312" pitchFamily="49" charset="-122"/>
              </a:rPr>
              <a:t>y </a:t>
            </a:r>
            <a:r>
              <a:rPr kumimoji="1" lang="en-US" altLang="zh-CN" b="0">
                <a:ea typeface="楷体_GB2312" pitchFamily="49" charset="-122"/>
              </a:rPr>
              <a:t>= 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于一点</a:t>
            </a:r>
            <a:r>
              <a:rPr kumimoji="1" lang="en-US" altLang="zh-CN" b="0" i="1">
                <a:ea typeface="楷体_GB2312" pitchFamily="49" charset="-122"/>
              </a:rPr>
              <a:t>Q</a:t>
            </a:r>
            <a:r>
              <a:rPr kumimoji="1" lang="en-US" altLang="zh-CN" b="0" baseline="-30000">
                <a:ea typeface="楷体_GB2312" pitchFamily="49" charset="-122"/>
              </a:rPr>
              <a:t>1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，再从</a:t>
            </a:r>
            <a:r>
              <a:rPr kumimoji="1" lang="en-US" altLang="zh-CN" b="0" i="1">
                <a:ea typeface="楷体_GB2312" pitchFamily="49" charset="-122"/>
              </a:rPr>
              <a:t>Q</a:t>
            </a:r>
            <a:r>
              <a:rPr kumimoji="1" lang="en-US" altLang="zh-CN" b="0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点沿平行于</a:t>
            </a:r>
            <a:r>
              <a:rPr kumimoji="1" lang="en-US" altLang="zh-CN" b="0" i="1">
                <a:ea typeface="楷体_GB2312" pitchFamily="49" charset="-122"/>
              </a:rPr>
              <a:t>y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轴方向前进交</a:t>
            </a:r>
            <a:r>
              <a:rPr kumimoji="1" lang="en-US" altLang="zh-CN" b="0" i="1">
                <a:ea typeface="楷体_GB2312" pitchFamily="49" charset="-122"/>
              </a:rPr>
              <a:t>y</a:t>
            </a:r>
            <a:r>
              <a:rPr kumimoji="1" lang="en-US" altLang="zh-CN" b="0">
                <a:ea typeface="楷体_GB2312" pitchFamily="49" charset="-122"/>
              </a:rPr>
              <a:t> = </a:t>
            </a:r>
            <a:r>
              <a:rPr lang="en-US" altLang="zh-CN" b="0" i="1">
                <a:sym typeface="Symbol" panose="05050102010706020507" pitchFamily="18" charset="2"/>
              </a:rPr>
              <a:t>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于</a:t>
            </a:r>
            <a:r>
              <a:rPr kumimoji="1" lang="en-US" altLang="zh-CN" b="0" i="1">
                <a:ea typeface="楷体_GB2312" pitchFamily="49" charset="-122"/>
              </a:rPr>
              <a:t>P</a:t>
            </a:r>
            <a:r>
              <a:rPr kumimoji="1" lang="en-US" altLang="zh-CN" b="0" baseline="-30000">
                <a:ea typeface="楷体_GB2312" pitchFamily="49" charset="-122"/>
              </a:rPr>
              <a:t>1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点，显然， </a:t>
            </a:r>
            <a:r>
              <a:rPr kumimoji="1" lang="en-US" altLang="zh-CN" b="0" i="1">
                <a:ea typeface="楷体_GB2312" pitchFamily="49" charset="-122"/>
              </a:rPr>
              <a:t>P</a:t>
            </a:r>
            <a:r>
              <a:rPr kumimoji="1" lang="en-US" altLang="zh-CN" b="0" baseline="-30000">
                <a:ea typeface="楷体_GB2312" pitchFamily="49" charset="-122"/>
              </a:rPr>
              <a:t>1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的横坐标就是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30000">
                <a:ea typeface="楷体_GB2312" pitchFamily="49" charset="-122"/>
              </a:rPr>
              <a:t>1</a:t>
            </a:r>
            <a:r>
              <a:rPr kumimoji="1" lang="en-US" altLang="zh-CN" b="0">
                <a:ea typeface="楷体_GB2312" pitchFamily="49" charset="-122"/>
              </a:rPr>
              <a:t>= </a:t>
            </a:r>
            <a:r>
              <a:rPr lang="en-US" altLang="zh-CN" b="0" i="1">
                <a:sym typeface="Symbol" panose="05050102010706020507" pitchFamily="18" charset="2"/>
              </a:rPr>
              <a:t>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30000">
                <a:ea typeface="楷体_GB2312" pitchFamily="49" charset="-122"/>
              </a:rPr>
              <a:t>0</a:t>
            </a:r>
            <a:r>
              <a:rPr kumimoji="1" lang="en-US" altLang="zh-CN" b="0">
                <a:ea typeface="楷体_GB2312" pitchFamily="49" charset="-122"/>
              </a:rPr>
              <a:t>) 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。继续这过程就得到序列</a:t>
            </a:r>
            <a:r>
              <a:rPr kumimoji="1" lang="en-US" altLang="zh-CN" b="0">
                <a:ea typeface="楷体_GB2312" pitchFamily="49" charset="-122"/>
              </a:rPr>
              <a:t>{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}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2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432" grpId="0"/>
      <p:bldP spid="2284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A09BD4-12F7-40C9-8C06-5E237A852F9B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42938" y="1714500"/>
            <a:ext cx="80645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/>
              <a:t>        </a:t>
            </a:r>
            <a:r>
              <a:rPr kumimoji="1" lang="zh-CN" altLang="en-US">
                <a:ea typeface="楷体_GB2312" pitchFamily="49" charset="-122"/>
              </a:rPr>
              <a:t>迭代函数</a:t>
            </a:r>
            <a:r>
              <a:rPr lang="zh-CN" altLang="en-US" i="1">
                <a:sym typeface="Symbol" panose="05050102010706020507" pitchFamily="18" charset="2"/>
              </a:rPr>
              <a:t> 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</a:t>
            </a:r>
            <a:r>
              <a:rPr kumimoji="1" lang="zh-CN" altLang="en-US">
                <a:ea typeface="楷体_GB2312" pitchFamily="49" charset="-122"/>
              </a:rPr>
              <a:t>的导数</a:t>
            </a:r>
            <a:r>
              <a:rPr kumimoji="1" lang="zh-CN" altLang="en-US"/>
              <a:t>         </a:t>
            </a:r>
            <a:r>
              <a:rPr kumimoji="1" lang="zh-CN" altLang="en-US">
                <a:ea typeface="楷体_GB2312" pitchFamily="49" charset="-122"/>
              </a:rPr>
              <a:t>在根</a:t>
            </a:r>
            <a:r>
              <a:rPr kumimoji="1" lang="en-US" altLang="zh-CN" i="1"/>
              <a:t>x</a:t>
            </a:r>
            <a:r>
              <a:rPr kumimoji="1" lang="en-US" altLang="zh-CN"/>
              <a:t>*</a:t>
            </a:r>
            <a:r>
              <a:rPr kumimoji="1" lang="zh-CN" altLang="en-US">
                <a:ea typeface="楷体_GB2312" pitchFamily="49" charset="-122"/>
              </a:rPr>
              <a:t>处满足几种条件时，</a:t>
            </a:r>
          </a:p>
          <a:p>
            <a:pPr eaLnBrk="1" hangingPunct="1"/>
            <a:r>
              <a:rPr kumimoji="1" lang="zh-CN" altLang="en-US">
                <a:ea typeface="楷体_GB2312" pitchFamily="49" charset="-122"/>
              </a:rPr>
              <a:t>从几何上来考查迭代过程</a:t>
            </a:r>
            <a:r>
              <a:rPr kumimoji="1" lang="en-US" altLang="zh-CN" i="1"/>
              <a:t>x</a:t>
            </a:r>
            <a:r>
              <a:rPr kumimoji="1" lang="en-US" altLang="zh-CN" i="1" baseline="-25000"/>
              <a:t>k</a:t>
            </a:r>
            <a:r>
              <a:rPr kumimoji="1" lang="en-US" altLang="zh-CN" baseline="-25000"/>
              <a:t>+1</a:t>
            </a:r>
            <a:r>
              <a:rPr kumimoji="1" lang="en-US" altLang="zh-CN"/>
              <a:t>= </a:t>
            </a:r>
            <a:r>
              <a:rPr lang="en-US" altLang="zh-CN" i="1">
                <a:sym typeface="Symbol" panose="05050102010706020507" pitchFamily="18" charset="2"/>
              </a:rPr>
              <a:t>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 i="1" baseline="-25000"/>
              <a:t>k</a:t>
            </a:r>
            <a:r>
              <a:rPr kumimoji="1" lang="en-US" altLang="zh-CN"/>
              <a:t>)</a:t>
            </a:r>
            <a:r>
              <a:rPr kumimoji="1" lang="zh-CN" altLang="en-US">
                <a:ea typeface="楷体_GB2312" pitchFamily="49" charset="-122"/>
              </a:rPr>
              <a:t>的收敛情况</a:t>
            </a:r>
            <a:r>
              <a:rPr kumimoji="1" lang="zh-CN" altLang="en-US"/>
              <a:t> </a:t>
            </a:r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/>
        </p:nvGraphicFramePr>
        <p:xfrm>
          <a:off x="4286250" y="1785938"/>
          <a:ext cx="6096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3" imgW="355320" imgH="203040" progId="">
                  <p:embed/>
                </p:oleObj>
              </mc:Choice>
              <mc:Fallback>
                <p:oleObj name="Equation" r:id="rId3" imgW="355320" imgH="2030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1785938"/>
                        <a:ext cx="609600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1" name="Group 8"/>
          <p:cNvGrpSpPr>
            <a:grpSpLocks/>
          </p:cNvGrpSpPr>
          <p:nvPr/>
        </p:nvGrpSpPr>
        <p:grpSpPr bwMode="auto">
          <a:xfrm>
            <a:off x="6802438" y="0"/>
            <a:ext cx="2341562" cy="366713"/>
            <a:chOff x="4285" y="0"/>
            <a:chExt cx="1475" cy="231"/>
          </a:xfrm>
        </p:grpSpPr>
        <p:sp>
          <p:nvSpPr>
            <p:cNvPr id="19462" name="Text Box 9"/>
            <p:cNvSpPr txBox="1">
              <a:spLocks noChangeArrowheads="1"/>
            </p:cNvSpPr>
            <p:nvPr/>
          </p:nvSpPr>
          <p:spPr bwMode="auto">
            <a:xfrm>
              <a:off x="4285" y="0"/>
              <a:ext cx="14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ea typeface="楷体_GB2312" pitchFamily="49" charset="-122"/>
                </a:rPr>
                <a:t>2.3.1  </a:t>
              </a:r>
              <a:r>
                <a:rPr kumimoji="1" lang="zh-CN" altLang="en-US" sz="1800">
                  <a:ea typeface="楷体_GB2312" pitchFamily="49" charset="-122"/>
                </a:rPr>
                <a:t>迭代原理</a:t>
              </a:r>
              <a:r>
                <a:rPr kumimoji="1" lang="en-US" altLang="zh-CN" sz="1800">
                  <a:ea typeface="楷体_GB2312" pitchFamily="49" charset="-122"/>
                </a:rPr>
                <a:t>(</a:t>
              </a:r>
              <a:r>
                <a:rPr kumimoji="1" lang="zh-CN" altLang="en-US" sz="1800">
                  <a:ea typeface="楷体_GB2312" pitchFamily="49" charset="-122"/>
                </a:rPr>
                <a:t>续）</a:t>
              </a:r>
              <a:endParaRPr kumimoji="1" lang="zh-CN" altLang="en-US" sz="1800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19463" name="Line 10"/>
            <p:cNvSpPr>
              <a:spLocks noChangeShapeType="1"/>
            </p:cNvSpPr>
            <p:nvPr/>
          </p:nvSpPr>
          <p:spPr bwMode="auto">
            <a:xfrm>
              <a:off x="4332" y="210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02ED7E-4D62-4181-AC75-4DFEA7F6AEC9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pic>
        <p:nvPicPr>
          <p:cNvPr id="3" name="d223-1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908050"/>
            <a:ext cx="7681913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21FB190-E9A6-4D56-8040-BBA9F5504123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pic>
        <p:nvPicPr>
          <p:cNvPr id="3" name="d223-2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819150"/>
            <a:ext cx="6992938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4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869DD5-F9C1-4C8D-AB5D-CADE12059FA3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pic>
        <p:nvPicPr>
          <p:cNvPr id="3" name="d223-3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942975"/>
            <a:ext cx="7000875" cy="47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36493E-A6DB-45FD-97AD-ED8F0C685A6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pic>
        <p:nvPicPr>
          <p:cNvPr id="3" name="d223-4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765175"/>
            <a:ext cx="693896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5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E2CAC3-23AC-44D1-904B-D83E13B5E1F5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20485" name="Group 15"/>
          <p:cNvGrpSpPr>
            <a:grpSpLocks/>
          </p:cNvGrpSpPr>
          <p:nvPr/>
        </p:nvGrpSpPr>
        <p:grpSpPr bwMode="auto">
          <a:xfrm>
            <a:off x="5181600" y="3581400"/>
            <a:ext cx="3505200" cy="2971800"/>
            <a:chOff x="1296" y="1056"/>
            <a:chExt cx="2208" cy="1872"/>
          </a:xfrm>
        </p:grpSpPr>
        <p:sp>
          <p:nvSpPr>
            <p:cNvPr id="20584" name="Line 16"/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5" name="Line 17"/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6" name="Text Box 18"/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</a:p>
          </p:txBody>
        </p:sp>
        <p:sp>
          <p:nvSpPr>
            <p:cNvPr id="20587" name="Text Box 19"/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y</a:t>
              </a:r>
            </a:p>
          </p:txBody>
        </p:sp>
        <p:sp>
          <p:nvSpPr>
            <p:cNvPr id="20588" name="Line 20"/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9" name="Text Box 21"/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y = x</a:t>
              </a:r>
            </a:p>
          </p:txBody>
        </p:sp>
      </p:grpSp>
      <p:grpSp>
        <p:nvGrpSpPr>
          <p:cNvPr id="20486" name="Group 29"/>
          <p:cNvGrpSpPr>
            <a:grpSpLocks/>
          </p:cNvGrpSpPr>
          <p:nvPr/>
        </p:nvGrpSpPr>
        <p:grpSpPr bwMode="auto">
          <a:xfrm>
            <a:off x="533400" y="3505200"/>
            <a:ext cx="3505200" cy="2971800"/>
            <a:chOff x="1296" y="1056"/>
            <a:chExt cx="2208" cy="1872"/>
          </a:xfrm>
        </p:grpSpPr>
        <p:sp>
          <p:nvSpPr>
            <p:cNvPr id="20578" name="Line 30"/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9" name="Line 31"/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0" name="Text Box 32"/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</a:p>
          </p:txBody>
        </p:sp>
        <p:sp>
          <p:nvSpPr>
            <p:cNvPr id="20581" name="Text Box 33"/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y</a:t>
              </a:r>
            </a:p>
          </p:txBody>
        </p:sp>
        <p:sp>
          <p:nvSpPr>
            <p:cNvPr id="20582" name="Line 34"/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3" name="Text Box 35"/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y = x</a:t>
              </a:r>
            </a:p>
          </p:txBody>
        </p:sp>
      </p:grpSp>
      <p:grpSp>
        <p:nvGrpSpPr>
          <p:cNvPr id="20487" name="Group 47"/>
          <p:cNvGrpSpPr>
            <a:grpSpLocks/>
          </p:cNvGrpSpPr>
          <p:nvPr/>
        </p:nvGrpSpPr>
        <p:grpSpPr bwMode="auto">
          <a:xfrm>
            <a:off x="2403475" y="4191000"/>
            <a:ext cx="533400" cy="2347913"/>
            <a:chOff x="1536" y="624"/>
            <a:chExt cx="336" cy="1479"/>
          </a:xfrm>
        </p:grpSpPr>
        <p:sp>
          <p:nvSpPr>
            <p:cNvPr id="20576" name="Line 48"/>
            <p:cNvSpPr>
              <a:spLocks noChangeShapeType="1"/>
            </p:cNvSpPr>
            <p:nvPr/>
          </p:nvSpPr>
          <p:spPr bwMode="auto">
            <a:xfrm>
              <a:off x="1680" y="624"/>
              <a:ext cx="0" cy="12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7" name="Text Box 49"/>
            <p:cNvSpPr txBox="1">
              <a:spLocks noChangeArrowheads="1"/>
            </p:cNvSpPr>
            <p:nvPr/>
          </p:nvSpPr>
          <p:spPr bwMode="auto">
            <a:xfrm>
              <a:off x="1536" y="187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3300"/>
                  </a:solidFill>
                </a:rPr>
                <a:t>x*</a:t>
              </a:r>
            </a:p>
          </p:txBody>
        </p:sp>
      </p:grpSp>
      <p:grpSp>
        <p:nvGrpSpPr>
          <p:cNvPr id="20488" name="Group 53"/>
          <p:cNvGrpSpPr>
            <a:grpSpLocks/>
          </p:cNvGrpSpPr>
          <p:nvPr/>
        </p:nvGrpSpPr>
        <p:grpSpPr bwMode="auto">
          <a:xfrm>
            <a:off x="6324600" y="5029200"/>
            <a:ext cx="533400" cy="1585913"/>
            <a:chOff x="3984" y="3168"/>
            <a:chExt cx="336" cy="999"/>
          </a:xfrm>
        </p:grpSpPr>
        <p:sp>
          <p:nvSpPr>
            <p:cNvPr id="20574" name="Line 51"/>
            <p:cNvSpPr>
              <a:spLocks noChangeShapeType="1"/>
            </p:cNvSpPr>
            <p:nvPr/>
          </p:nvSpPr>
          <p:spPr bwMode="auto">
            <a:xfrm>
              <a:off x="4128" y="3168"/>
              <a:ext cx="0" cy="8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5" name="Text Box 52"/>
            <p:cNvSpPr txBox="1">
              <a:spLocks noChangeArrowheads="1"/>
            </p:cNvSpPr>
            <p:nvPr/>
          </p:nvSpPr>
          <p:spPr bwMode="auto">
            <a:xfrm>
              <a:off x="3984" y="3936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3300"/>
                  </a:solidFill>
                </a:rPr>
                <a:t>x*</a:t>
              </a:r>
            </a:p>
          </p:txBody>
        </p:sp>
      </p:grpSp>
      <p:grpSp>
        <p:nvGrpSpPr>
          <p:cNvPr id="20489" name="Group 60"/>
          <p:cNvGrpSpPr>
            <a:grpSpLocks/>
          </p:cNvGrpSpPr>
          <p:nvPr/>
        </p:nvGrpSpPr>
        <p:grpSpPr bwMode="auto">
          <a:xfrm>
            <a:off x="609600" y="3733800"/>
            <a:ext cx="2286000" cy="2743200"/>
            <a:chOff x="384" y="2400"/>
            <a:chExt cx="1440" cy="1728"/>
          </a:xfrm>
        </p:grpSpPr>
        <p:sp>
          <p:nvSpPr>
            <p:cNvPr id="20572" name="Freeform 38"/>
            <p:cNvSpPr>
              <a:spLocks/>
            </p:cNvSpPr>
            <p:nvPr/>
          </p:nvSpPr>
          <p:spPr bwMode="auto">
            <a:xfrm>
              <a:off x="384" y="2400"/>
              <a:ext cx="1392" cy="1728"/>
            </a:xfrm>
            <a:custGeom>
              <a:avLst/>
              <a:gdLst>
                <a:gd name="T0" fmla="*/ 0 w 1392"/>
                <a:gd name="T1" fmla="*/ 1728 h 1728"/>
                <a:gd name="T2" fmla="*/ 432 w 1392"/>
                <a:gd name="T3" fmla="*/ 1536 h 1728"/>
                <a:gd name="T4" fmla="*/ 816 w 1392"/>
                <a:gd name="T5" fmla="*/ 1104 h 1728"/>
                <a:gd name="T6" fmla="*/ 1152 w 1392"/>
                <a:gd name="T7" fmla="*/ 576 h 1728"/>
                <a:gd name="T8" fmla="*/ 1392 w 1392"/>
                <a:gd name="T9" fmla="*/ 0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2"/>
                <a:gd name="T16" fmla="*/ 0 h 1728"/>
                <a:gd name="T17" fmla="*/ 1392 w 1392"/>
                <a:gd name="T18" fmla="*/ 1728 h 17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2" h="1728">
                  <a:moveTo>
                    <a:pt x="0" y="1728"/>
                  </a:moveTo>
                  <a:cubicBezTo>
                    <a:pt x="148" y="1684"/>
                    <a:pt x="296" y="1640"/>
                    <a:pt x="432" y="1536"/>
                  </a:cubicBezTo>
                  <a:cubicBezTo>
                    <a:pt x="568" y="1432"/>
                    <a:pt x="696" y="1264"/>
                    <a:pt x="816" y="1104"/>
                  </a:cubicBezTo>
                  <a:cubicBezTo>
                    <a:pt x="936" y="944"/>
                    <a:pt x="1056" y="760"/>
                    <a:pt x="1152" y="576"/>
                  </a:cubicBezTo>
                  <a:cubicBezTo>
                    <a:pt x="1248" y="392"/>
                    <a:pt x="1320" y="196"/>
                    <a:pt x="1392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3" name="Text Box 56"/>
            <p:cNvSpPr txBox="1">
              <a:spLocks noChangeArrowheads="1"/>
            </p:cNvSpPr>
            <p:nvPr/>
          </p:nvSpPr>
          <p:spPr bwMode="auto">
            <a:xfrm>
              <a:off x="1248" y="2400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y= </a:t>
              </a:r>
              <a:r>
                <a:rPr lang="en-US" altLang="zh-CN" sz="1800" i="1">
                  <a:sym typeface="Symbol" panose="05050102010706020507" pitchFamily="18" charset="2"/>
                </a:rPr>
                <a:t></a:t>
              </a:r>
              <a:r>
                <a:rPr lang="en-US" altLang="zh-CN" sz="1800"/>
                <a:t>(</a:t>
              </a:r>
              <a:r>
                <a:rPr lang="en-US" altLang="zh-CN" sz="1800" i="1"/>
                <a:t>x</a:t>
              </a:r>
              <a:r>
                <a:rPr lang="en-US" altLang="zh-CN" sz="1800"/>
                <a:t>)</a:t>
              </a:r>
            </a:p>
          </p:txBody>
        </p:sp>
      </p:grpSp>
      <p:grpSp>
        <p:nvGrpSpPr>
          <p:cNvPr id="20490" name="Group 61"/>
          <p:cNvGrpSpPr>
            <a:grpSpLocks/>
          </p:cNvGrpSpPr>
          <p:nvPr/>
        </p:nvGrpSpPr>
        <p:grpSpPr bwMode="auto">
          <a:xfrm>
            <a:off x="5410200" y="3810000"/>
            <a:ext cx="2514600" cy="2057400"/>
            <a:chOff x="3408" y="2400"/>
            <a:chExt cx="1584" cy="1296"/>
          </a:xfrm>
        </p:grpSpPr>
        <p:sp>
          <p:nvSpPr>
            <p:cNvPr id="20570" name="Freeform 39"/>
            <p:cNvSpPr>
              <a:spLocks/>
            </p:cNvSpPr>
            <p:nvPr/>
          </p:nvSpPr>
          <p:spPr bwMode="auto">
            <a:xfrm>
              <a:off x="3888" y="2400"/>
              <a:ext cx="1104" cy="1296"/>
            </a:xfrm>
            <a:custGeom>
              <a:avLst/>
              <a:gdLst>
                <a:gd name="T0" fmla="*/ 0 w 1104"/>
                <a:gd name="T1" fmla="*/ 0 h 1296"/>
                <a:gd name="T2" fmla="*/ 96 w 1104"/>
                <a:gd name="T3" fmla="*/ 528 h 1296"/>
                <a:gd name="T4" fmla="*/ 336 w 1104"/>
                <a:gd name="T5" fmla="*/ 864 h 1296"/>
                <a:gd name="T6" fmla="*/ 672 w 1104"/>
                <a:gd name="T7" fmla="*/ 1152 h 1296"/>
                <a:gd name="T8" fmla="*/ 1104 w 1104"/>
                <a:gd name="T9" fmla="*/ 1296 h 1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4"/>
                <a:gd name="T16" fmla="*/ 0 h 1296"/>
                <a:gd name="T17" fmla="*/ 1104 w 1104"/>
                <a:gd name="T18" fmla="*/ 1296 h 1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4" h="1296">
                  <a:moveTo>
                    <a:pt x="0" y="0"/>
                  </a:moveTo>
                  <a:cubicBezTo>
                    <a:pt x="20" y="192"/>
                    <a:pt x="40" y="384"/>
                    <a:pt x="96" y="528"/>
                  </a:cubicBezTo>
                  <a:cubicBezTo>
                    <a:pt x="152" y="672"/>
                    <a:pt x="240" y="760"/>
                    <a:pt x="336" y="864"/>
                  </a:cubicBezTo>
                  <a:cubicBezTo>
                    <a:pt x="432" y="968"/>
                    <a:pt x="544" y="1080"/>
                    <a:pt x="672" y="1152"/>
                  </a:cubicBezTo>
                  <a:cubicBezTo>
                    <a:pt x="800" y="1224"/>
                    <a:pt x="952" y="1260"/>
                    <a:pt x="1104" y="129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1" name="Text Box 57"/>
            <p:cNvSpPr txBox="1">
              <a:spLocks noChangeArrowheads="1"/>
            </p:cNvSpPr>
            <p:nvPr/>
          </p:nvSpPr>
          <p:spPr bwMode="auto">
            <a:xfrm>
              <a:off x="3408" y="249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y= </a:t>
              </a:r>
              <a:r>
                <a:rPr lang="en-US" altLang="zh-CN" sz="1800" i="1">
                  <a:sym typeface="Symbol" panose="05050102010706020507" pitchFamily="18" charset="2"/>
                </a:rPr>
                <a:t></a:t>
              </a:r>
              <a:r>
                <a:rPr lang="en-US" altLang="zh-CN" sz="1800"/>
                <a:t>(</a:t>
              </a:r>
              <a:r>
                <a:rPr lang="en-US" altLang="zh-CN" sz="1800" i="1"/>
                <a:t>x</a:t>
              </a:r>
              <a:r>
                <a:rPr lang="en-US" altLang="zh-CN" sz="1800"/>
                <a:t>)</a:t>
              </a:r>
            </a:p>
          </p:txBody>
        </p:sp>
      </p:grpSp>
      <p:grpSp>
        <p:nvGrpSpPr>
          <p:cNvPr id="20491" name="Group 22"/>
          <p:cNvGrpSpPr>
            <a:grpSpLocks/>
          </p:cNvGrpSpPr>
          <p:nvPr/>
        </p:nvGrpSpPr>
        <p:grpSpPr bwMode="auto">
          <a:xfrm>
            <a:off x="5105400" y="228600"/>
            <a:ext cx="3505200" cy="2971800"/>
            <a:chOff x="1296" y="1056"/>
            <a:chExt cx="2208" cy="1872"/>
          </a:xfrm>
        </p:grpSpPr>
        <p:sp>
          <p:nvSpPr>
            <p:cNvPr id="20564" name="Line 23"/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5" name="Line 24"/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6" name="Text Box 25"/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</a:p>
          </p:txBody>
        </p:sp>
        <p:sp>
          <p:nvSpPr>
            <p:cNvPr id="20567" name="Text Box 26"/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y</a:t>
              </a:r>
            </a:p>
          </p:txBody>
        </p:sp>
        <p:sp>
          <p:nvSpPr>
            <p:cNvPr id="20568" name="Line 27"/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9" name="Text Box 28"/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y = x</a:t>
              </a:r>
            </a:p>
          </p:txBody>
        </p:sp>
      </p:grpSp>
      <p:grpSp>
        <p:nvGrpSpPr>
          <p:cNvPr id="20492" name="Group 46"/>
          <p:cNvGrpSpPr>
            <a:grpSpLocks/>
          </p:cNvGrpSpPr>
          <p:nvPr/>
        </p:nvGrpSpPr>
        <p:grpSpPr bwMode="auto">
          <a:xfrm>
            <a:off x="6172200" y="1752600"/>
            <a:ext cx="533400" cy="1509713"/>
            <a:chOff x="3888" y="1152"/>
            <a:chExt cx="336" cy="951"/>
          </a:xfrm>
        </p:grpSpPr>
        <p:sp>
          <p:nvSpPr>
            <p:cNvPr id="20562" name="Line 44"/>
            <p:cNvSpPr>
              <a:spLocks noChangeShapeType="1"/>
            </p:cNvSpPr>
            <p:nvPr/>
          </p:nvSpPr>
          <p:spPr bwMode="auto">
            <a:xfrm>
              <a:off x="4055" y="1152"/>
              <a:ext cx="0" cy="7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3" name="Text Box 45"/>
            <p:cNvSpPr txBox="1">
              <a:spLocks noChangeArrowheads="1"/>
            </p:cNvSpPr>
            <p:nvPr/>
          </p:nvSpPr>
          <p:spPr bwMode="auto">
            <a:xfrm>
              <a:off x="3888" y="187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3300"/>
                  </a:solidFill>
                </a:rPr>
                <a:t>x*</a:t>
              </a:r>
            </a:p>
          </p:txBody>
        </p:sp>
      </p:grpSp>
      <p:grpSp>
        <p:nvGrpSpPr>
          <p:cNvPr id="20493" name="Group 59"/>
          <p:cNvGrpSpPr>
            <a:grpSpLocks/>
          </p:cNvGrpSpPr>
          <p:nvPr/>
        </p:nvGrpSpPr>
        <p:grpSpPr bwMode="auto">
          <a:xfrm>
            <a:off x="5562600" y="838200"/>
            <a:ext cx="3048000" cy="1284288"/>
            <a:chOff x="3504" y="624"/>
            <a:chExt cx="1920" cy="739"/>
          </a:xfrm>
        </p:grpSpPr>
        <p:sp>
          <p:nvSpPr>
            <p:cNvPr id="20560" name="Freeform 37"/>
            <p:cNvSpPr>
              <a:spLocks/>
            </p:cNvSpPr>
            <p:nvPr/>
          </p:nvSpPr>
          <p:spPr bwMode="auto">
            <a:xfrm>
              <a:off x="3504" y="624"/>
              <a:ext cx="1632" cy="720"/>
            </a:xfrm>
            <a:custGeom>
              <a:avLst/>
              <a:gdLst>
                <a:gd name="T0" fmla="*/ 0 w 1632"/>
                <a:gd name="T1" fmla="*/ 0 h 720"/>
                <a:gd name="T2" fmla="*/ 144 w 1632"/>
                <a:gd name="T3" fmla="*/ 240 h 720"/>
                <a:gd name="T4" fmla="*/ 384 w 1632"/>
                <a:gd name="T5" fmla="*/ 432 h 720"/>
                <a:gd name="T6" fmla="*/ 720 w 1632"/>
                <a:gd name="T7" fmla="*/ 576 h 720"/>
                <a:gd name="T8" fmla="*/ 1104 w 1632"/>
                <a:gd name="T9" fmla="*/ 672 h 720"/>
                <a:gd name="T10" fmla="*/ 1632 w 1632"/>
                <a:gd name="T11" fmla="*/ 720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720"/>
                <a:gd name="T20" fmla="*/ 1632 w 1632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720">
                  <a:moveTo>
                    <a:pt x="0" y="0"/>
                  </a:moveTo>
                  <a:cubicBezTo>
                    <a:pt x="40" y="84"/>
                    <a:pt x="80" y="168"/>
                    <a:pt x="144" y="240"/>
                  </a:cubicBezTo>
                  <a:cubicBezTo>
                    <a:pt x="208" y="312"/>
                    <a:pt x="288" y="376"/>
                    <a:pt x="384" y="432"/>
                  </a:cubicBezTo>
                  <a:cubicBezTo>
                    <a:pt x="480" y="488"/>
                    <a:pt x="600" y="536"/>
                    <a:pt x="720" y="576"/>
                  </a:cubicBezTo>
                  <a:cubicBezTo>
                    <a:pt x="840" y="616"/>
                    <a:pt x="952" y="648"/>
                    <a:pt x="1104" y="672"/>
                  </a:cubicBezTo>
                  <a:cubicBezTo>
                    <a:pt x="1256" y="696"/>
                    <a:pt x="1444" y="708"/>
                    <a:pt x="1632" y="72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1" name="Text Box 55"/>
            <p:cNvSpPr txBox="1">
              <a:spLocks noChangeArrowheads="1"/>
            </p:cNvSpPr>
            <p:nvPr/>
          </p:nvSpPr>
          <p:spPr bwMode="auto">
            <a:xfrm>
              <a:off x="4848" y="1152"/>
              <a:ext cx="5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y= </a:t>
              </a:r>
              <a:r>
                <a:rPr lang="en-US" altLang="zh-CN" sz="1800" i="1">
                  <a:sym typeface="Symbol" panose="05050102010706020507" pitchFamily="18" charset="2"/>
                </a:rPr>
                <a:t></a:t>
              </a:r>
              <a:r>
                <a:rPr lang="en-US" altLang="zh-CN" sz="1800"/>
                <a:t>(</a:t>
              </a:r>
              <a:r>
                <a:rPr lang="en-US" altLang="zh-CN" sz="1800" i="1"/>
                <a:t>x</a:t>
              </a:r>
              <a:r>
                <a:rPr lang="en-US" altLang="zh-CN" sz="1800"/>
                <a:t>)</a:t>
              </a:r>
            </a:p>
          </p:txBody>
        </p:sp>
      </p:grpSp>
      <p:grpSp>
        <p:nvGrpSpPr>
          <p:cNvPr id="20494" name="Group 81"/>
          <p:cNvGrpSpPr>
            <a:grpSpLocks/>
          </p:cNvGrpSpPr>
          <p:nvPr/>
        </p:nvGrpSpPr>
        <p:grpSpPr bwMode="auto">
          <a:xfrm>
            <a:off x="5486400" y="609600"/>
            <a:ext cx="457200" cy="2652713"/>
            <a:chOff x="3456" y="432"/>
            <a:chExt cx="288" cy="1671"/>
          </a:xfrm>
        </p:grpSpPr>
        <p:sp>
          <p:nvSpPr>
            <p:cNvPr id="20557" name="Line 78"/>
            <p:cNvSpPr>
              <a:spLocks noChangeShapeType="1"/>
            </p:cNvSpPr>
            <p:nvPr/>
          </p:nvSpPr>
          <p:spPr bwMode="auto">
            <a:xfrm>
              <a:off x="3552" y="672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8" name="Text Box 79"/>
            <p:cNvSpPr txBox="1">
              <a:spLocks noChangeArrowheads="1"/>
            </p:cNvSpPr>
            <p:nvPr/>
          </p:nvSpPr>
          <p:spPr bwMode="auto">
            <a:xfrm>
              <a:off x="3456" y="18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0</a:t>
              </a:r>
              <a:endParaRPr lang="en-US" altLang="zh-CN" sz="1800" i="1"/>
            </a:p>
          </p:txBody>
        </p:sp>
        <p:sp>
          <p:nvSpPr>
            <p:cNvPr id="20559" name="Text Box 80"/>
            <p:cNvSpPr txBox="1">
              <a:spLocks noChangeArrowheads="1"/>
            </p:cNvSpPr>
            <p:nvPr/>
          </p:nvSpPr>
          <p:spPr bwMode="auto">
            <a:xfrm>
              <a:off x="3504" y="43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p</a:t>
              </a:r>
              <a:r>
                <a:rPr lang="en-US" altLang="zh-CN" sz="1800" baseline="-25000"/>
                <a:t>0</a:t>
              </a:r>
              <a:endParaRPr lang="en-US" altLang="zh-CN" sz="1800" i="1"/>
            </a:p>
          </p:txBody>
        </p:sp>
      </p:grpSp>
      <p:sp>
        <p:nvSpPr>
          <p:cNvPr id="20495" name="Line 82"/>
          <p:cNvSpPr>
            <a:spLocks noChangeShapeType="1"/>
          </p:cNvSpPr>
          <p:nvPr/>
        </p:nvSpPr>
        <p:spPr bwMode="auto">
          <a:xfrm>
            <a:off x="5638800" y="9906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496" name="Group 86"/>
          <p:cNvGrpSpPr>
            <a:grpSpLocks/>
          </p:cNvGrpSpPr>
          <p:nvPr/>
        </p:nvGrpSpPr>
        <p:grpSpPr bwMode="auto">
          <a:xfrm>
            <a:off x="7010400" y="990600"/>
            <a:ext cx="381000" cy="2271713"/>
            <a:chOff x="4416" y="672"/>
            <a:chExt cx="240" cy="1431"/>
          </a:xfrm>
        </p:grpSpPr>
        <p:sp>
          <p:nvSpPr>
            <p:cNvPr id="20555" name="Line 83"/>
            <p:cNvSpPr>
              <a:spLocks noChangeShapeType="1"/>
            </p:cNvSpPr>
            <p:nvPr/>
          </p:nvSpPr>
          <p:spPr bwMode="auto">
            <a:xfrm>
              <a:off x="4512" y="672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6" name="Text Box 84"/>
            <p:cNvSpPr txBox="1">
              <a:spLocks noChangeArrowheads="1"/>
            </p:cNvSpPr>
            <p:nvPr/>
          </p:nvSpPr>
          <p:spPr bwMode="auto">
            <a:xfrm>
              <a:off x="4416" y="18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</p:grpSp>
      <p:sp>
        <p:nvSpPr>
          <p:cNvPr id="20497" name="Text Box 87"/>
          <p:cNvSpPr txBox="1">
            <a:spLocks noChangeArrowheads="1"/>
          </p:cNvSpPr>
          <p:nvPr/>
        </p:nvSpPr>
        <p:spPr bwMode="auto">
          <a:xfrm>
            <a:off x="7162800" y="1905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i="1"/>
              <a:t>p</a:t>
            </a:r>
            <a:r>
              <a:rPr lang="en-US" altLang="zh-CN" sz="1800" baseline="-25000"/>
              <a:t>1</a:t>
            </a:r>
            <a:endParaRPr lang="en-US" altLang="zh-CN" sz="1800" i="1"/>
          </a:p>
        </p:txBody>
      </p:sp>
      <p:sp>
        <p:nvSpPr>
          <p:cNvPr id="20498" name="Line 88"/>
          <p:cNvSpPr>
            <a:spLocks noChangeShapeType="1"/>
          </p:cNvSpPr>
          <p:nvPr/>
        </p:nvSpPr>
        <p:spPr bwMode="auto">
          <a:xfrm flipH="1">
            <a:off x="6172200" y="19812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9" name="Line 89"/>
          <p:cNvSpPr>
            <a:spLocks noChangeShapeType="1"/>
          </p:cNvSpPr>
          <p:nvPr/>
        </p:nvSpPr>
        <p:spPr bwMode="auto">
          <a:xfrm>
            <a:off x="6172200" y="16002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0" name="Text Box 91"/>
          <p:cNvSpPr txBox="1">
            <a:spLocks noChangeArrowheads="1"/>
          </p:cNvSpPr>
          <p:nvPr/>
        </p:nvSpPr>
        <p:spPr bwMode="auto">
          <a:xfrm>
            <a:off x="7467600" y="914400"/>
            <a:ext cx="914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4800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4800">
              <a:solidFill>
                <a:srgbClr val="FF3300"/>
              </a:solidFill>
            </a:endParaRPr>
          </a:p>
        </p:txBody>
      </p:sp>
      <p:grpSp>
        <p:nvGrpSpPr>
          <p:cNvPr id="20501" name="Group 95"/>
          <p:cNvGrpSpPr>
            <a:grpSpLocks/>
          </p:cNvGrpSpPr>
          <p:nvPr/>
        </p:nvGrpSpPr>
        <p:grpSpPr bwMode="auto">
          <a:xfrm>
            <a:off x="2057400" y="4800600"/>
            <a:ext cx="533400" cy="1738313"/>
            <a:chOff x="1296" y="3072"/>
            <a:chExt cx="336" cy="1095"/>
          </a:xfrm>
        </p:grpSpPr>
        <p:sp>
          <p:nvSpPr>
            <p:cNvPr id="20552" name="Text Box 92"/>
            <p:cNvSpPr txBox="1">
              <a:spLocks noChangeArrowheads="1"/>
            </p:cNvSpPr>
            <p:nvPr/>
          </p:nvSpPr>
          <p:spPr bwMode="auto">
            <a:xfrm>
              <a:off x="1296" y="39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0</a:t>
              </a:r>
              <a:endParaRPr lang="en-US" altLang="zh-CN" sz="1800" i="1"/>
            </a:p>
          </p:txBody>
        </p:sp>
        <p:sp>
          <p:nvSpPr>
            <p:cNvPr id="20553" name="Line 93"/>
            <p:cNvSpPr>
              <a:spLocks noChangeShapeType="1"/>
            </p:cNvSpPr>
            <p:nvPr/>
          </p:nvSpPr>
          <p:spPr bwMode="auto">
            <a:xfrm flipV="1">
              <a:off x="1392" y="321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4" name="Text Box 94"/>
            <p:cNvSpPr txBox="1">
              <a:spLocks noChangeArrowheads="1"/>
            </p:cNvSpPr>
            <p:nvPr/>
          </p:nvSpPr>
          <p:spPr bwMode="auto">
            <a:xfrm>
              <a:off x="1392" y="30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p</a:t>
              </a:r>
              <a:r>
                <a:rPr lang="en-US" altLang="zh-CN" sz="1800" baseline="-25000"/>
                <a:t>0</a:t>
              </a:r>
              <a:endParaRPr lang="en-US" altLang="zh-CN" sz="1800" i="1"/>
            </a:p>
          </p:txBody>
        </p:sp>
      </p:grpSp>
      <p:grpSp>
        <p:nvGrpSpPr>
          <p:cNvPr id="20502" name="Group 99"/>
          <p:cNvGrpSpPr>
            <a:grpSpLocks/>
          </p:cNvGrpSpPr>
          <p:nvPr/>
        </p:nvGrpSpPr>
        <p:grpSpPr bwMode="auto">
          <a:xfrm>
            <a:off x="1676400" y="5029200"/>
            <a:ext cx="533400" cy="1509713"/>
            <a:chOff x="1056" y="3216"/>
            <a:chExt cx="336" cy="951"/>
          </a:xfrm>
        </p:grpSpPr>
        <p:sp>
          <p:nvSpPr>
            <p:cNvPr id="20549" name="Line 96"/>
            <p:cNvSpPr>
              <a:spLocks noChangeShapeType="1"/>
            </p:cNvSpPr>
            <p:nvPr/>
          </p:nvSpPr>
          <p:spPr bwMode="auto">
            <a:xfrm flipH="1">
              <a:off x="1152" y="32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0" name="Line 97"/>
            <p:cNvSpPr>
              <a:spLocks noChangeShapeType="1"/>
            </p:cNvSpPr>
            <p:nvPr/>
          </p:nvSpPr>
          <p:spPr bwMode="auto">
            <a:xfrm>
              <a:off x="1152" y="321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1" name="Text Box 98"/>
            <p:cNvSpPr txBox="1">
              <a:spLocks noChangeArrowheads="1"/>
            </p:cNvSpPr>
            <p:nvPr/>
          </p:nvSpPr>
          <p:spPr bwMode="auto">
            <a:xfrm>
              <a:off x="1056" y="39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</p:grpSp>
      <p:grpSp>
        <p:nvGrpSpPr>
          <p:cNvPr id="20503" name="Group 103"/>
          <p:cNvGrpSpPr>
            <a:grpSpLocks/>
          </p:cNvGrpSpPr>
          <p:nvPr/>
        </p:nvGrpSpPr>
        <p:grpSpPr bwMode="auto">
          <a:xfrm>
            <a:off x="1295400" y="5410200"/>
            <a:ext cx="914400" cy="838200"/>
            <a:chOff x="816" y="3456"/>
            <a:chExt cx="576" cy="528"/>
          </a:xfrm>
        </p:grpSpPr>
        <p:sp>
          <p:nvSpPr>
            <p:cNvPr id="20546" name="Text Box 100"/>
            <p:cNvSpPr txBox="1">
              <a:spLocks noChangeArrowheads="1"/>
            </p:cNvSpPr>
            <p:nvPr/>
          </p:nvSpPr>
          <p:spPr bwMode="auto">
            <a:xfrm>
              <a:off x="1152" y="345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p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  <p:sp>
          <p:nvSpPr>
            <p:cNvPr id="20547" name="Line 101"/>
            <p:cNvSpPr>
              <a:spLocks noChangeShapeType="1"/>
            </p:cNvSpPr>
            <p:nvPr/>
          </p:nvSpPr>
          <p:spPr bwMode="auto">
            <a:xfrm flipH="1">
              <a:off x="816" y="35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8" name="Line 102"/>
            <p:cNvSpPr>
              <a:spLocks noChangeShapeType="1"/>
            </p:cNvSpPr>
            <p:nvPr/>
          </p:nvSpPr>
          <p:spPr bwMode="auto">
            <a:xfrm>
              <a:off x="816" y="355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04" name="Text Box 104"/>
          <p:cNvSpPr txBox="1">
            <a:spLocks noChangeArrowheads="1"/>
          </p:cNvSpPr>
          <p:nvPr/>
        </p:nvSpPr>
        <p:spPr bwMode="auto">
          <a:xfrm>
            <a:off x="2971800" y="4648200"/>
            <a:ext cx="914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4800" b="0">
                <a:solidFill>
                  <a:srgbClr val="FF3300"/>
                </a:solidFill>
                <a:sym typeface="Webdings" panose="05030102010509060703" pitchFamily="18" charset="2"/>
              </a:rPr>
              <a:t></a:t>
            </a:r>
            <a:endParaRPr lang="en-US" altLang="zh-CN" sz="4800" b="0">
              <a:solidFill>
                <a:srgbClr val="FF3300"/>
              </a:solidFill>
            </a:endParaRPr>
          </a:p>
        </p:txBody>
      </p:sp>
      <p:sp>
        <p:nvSpPr>
          <p:cNvPr id="20505" name="Line 107"/>
          <p:cNvSpPr>
            <a:spLocks noChangeShapeType="1"/>
          </p:cNvSpPr>
          <p:nvPr/>
        </p:nvSpPr>
        <p:spPr bwMode="auto">
          <a:xfrm>
            <a:off x="6248400" y="4419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06" name="Group 110"/>
          <p:cNvGrpSpPr>
            <a:grpSpLocks/>
          </p:cNvGrpSpPr>
          <p:nvPr/>
        </p:nvGrpSpPr>
        <p:grpSpPr bwMode="auto">
          <a:xfrm>
            <a:off x="5943600" y="4191000"/>
            <a:ext cx="533400" cy="2424113"/>
            <a:chOff x="3744" y="2640"/>
            <a:chExt cx="336" cy="1527"/>
          </a:xfrm>
        </p:grpSpPr>
        <p:sp>
          <p:nvSpPr>
            <p:cNvPr id="20543" name="Text Box 105"/>
            <p:cNvSpPr txBox="1">
              <a:spLocks noChangeArrowheads="1"/>
            </p:cNvSpPr>
            <p:nvPr/>
          </p:nvSpPr>
          <p:spPr bwMode="auto">
            <a:xfrm>
              <a:off x="3840" y="39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0</a:t>
              </a:r>
              <a:endParaRPr lang="en-US" altLang="zh-CN" sz="1800" i="1"/>
            </a:p>
          </p:txBody>
        </p:sp>
        <p:sp>
          <p:nvSpPr>
            <p:cNvPr id="20544" name="Line 106"/>
            <p:cNvSpPr>
              <a:spLocks noChangeShapeType="1"/>
            </p:cNvSpPr>
            <p:nvPr/>
          </p:nvSpPr>
          <p:spPr bwMode="auto">
            <a:xfrm flipV="1">
              <a:off x="3936" y="2784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5" name="Text Box 109"/>
            <p:cNvSpPr txBox="1">
              <a:spLocks noChangeArrowheads="1"/>
            </p:cNvSpPr>
            <p:nvPr/>
          </p:nvSpPr>
          <p:spPr bwMode="auto">
            <a:xfrm>
              <a:off x="3744" y="264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p</a:t>
              </a:r>
              <a:r>
                <a:rPr lang="en-US" altLang="zh-CN" sz="1800" baseline="-25000"/>
                <a:t>0</a:t>
              </a:r>
              <a:endParaRPr lang="en-US" altLang="zh-CN" sz="1800" i="1"/>
            </a:p>
          </p:txBody>
        </p:sp>
      </p:grpSp>
      <p:grpSp>
        <p:nvGrpSpPr>
          <p:cNvPr id="20507" name="Group 112"/>
          <p:cNvGrpSpPr>
            <a:grpSpLocks/>
          </p:cNvGrpSpPr>
          <p:nvPr/>
        </p:nvGrpSpPr>
        <p:grpSpPr bwMode="auto">
          <a:xfrm>
            <a:off x="7010400" y="4419600"/>
            <a:ext cx="381000" cy="2195513"/>
            <a:chOff x="4416" y="2784"/>
            <a:chExt cx="240" cy="1383"/>
          </a:xfrm>
        </p:grpSpPr>
        <p:sp>
          <p:nvSpPr>
            <p:cNvPr id="20541" name="Line 108"/>
            <p:cNvSpPr>
              <a:spLocks noChangeShapeType="1"/>
            </p:cNvSpPr>
            <p:nvPr/>
          </p:nvSpPr>
          <p:spPr bwMode="auto">
            <a:xfrm>
              <a:off x="4512" y="2784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2" name="Text Box 111"/>
            <p:cNvSpPr txBox="1">
              <a:spLocks noChangeArrowheads="1"/>
            </p:cNvSpPr>
            <p:nvPr/>
          </p:nvSpPr>
          <p:spPr bwMode="auto">
            <a:xfrm>
              <a:off x="4416" y="393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</p:grpSp>
      <p:grpSp>
        <p:nvGrpSpPr>
          <p:cNvPr id="20508" name="Group 115"/>
          <p:cNvGrpSpPr>
            <a:grpSpLocks/>
          </p:cNvGrpSpPr>
          <p:nvPr/>
        </p:nvGrpSpPr>
        <p:grpSpPr bwMode="auto">
          <a:xfrm>
            <a:off x="6019800" y="5257800"/>
            <a:ext cx="1524000" cy="1066800"/>
            <a:chOff x="3792" y="3312"/>
            <a:chExt cx="960" cy="672"/>
          </a:xfrm>
        </p:grpSpPr>
        <p:sp>
          <p:nvSpPr>
            <p:cNvPr id="20538" name="Text Box 85"/>
            <p:cNvSpPr txBox="1">
              <a:spLocks noChangeArrowheads="1"/>
            </p:cNvSpPr>
            <p:nvPr/>
          </p:nvSpPr>
          <p:spPr bwMode="auto">
            <a:xfrm>
              <a:off x="4512" y="331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p</a:t>
              </a:r>
              <a:r>
                <a:rPr lang="en-US" altLang="zh-CN" sz="1800" baseline="-25000"/>
                <a:t>1</a:t>
              </a:r>
              <a:endParaRPr lang="en-US" altLang="zh-CN" sz="1800" i="1"/>
            </a:p>
          </p:txBody>
        </p:sp>
        <p:sp>
          <p:nvSpPr>
            <p:cNvPr id="20539" name="Line 113"/>
            <p:cNvSpPr>
              <a:spLocks noChangeShapeType="1"/>
            </p:cNvSpPr>
            <p:nvPr/>
          </p:nvSpPr>
          <p:spPr bwMode="auto">
            <a:xfrm flipH="1">
              <a:off x="3792" y="3513"/>
              <a:ext cx="6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0" name="Line 114"/>
            <p:cNvSpPr>
              <a:spLocks noChangeShapeType="1"/>
            </p:cNvSpPr>
            <p:nvPr/>
          </p:nvSpPr>
          <p:spPr bwMode="auto">
            <a:xfrm>
              <a:off x="3792" y="350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09" name="Text Box 116"/>
          <p:cNvSpPr txBox="1">
            <a:spLocks noChangeArrowheads="1"/>
          </p:cNvSpPr>
          <p:nvPr/>
        </p:nvSpPr>
        <p:spPr bwMode="auto">
          <a:xfrm>
            <a:off x="7543800" y="4648200"/>
            <a:ext cx="914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4800" b="0">
                <a:solidFill>
                  <a:srgbClr val="FF3300"/>
                </a:solidFill>
                <a:sym typeface="Webdings" panose="05030102010509060703" pitchFamily="18" charset="2"/>
              </a:rPr>
              <a:t></a:t>
            </a:r>
            <a:endParaRPr lang="en-US" altLang="zh-CN" sz="4800" b="0">
              <a:solidFill>
                <a:srgbClr val="FF3300"/>
              </a:solidFill>
            </a:endParaRPr>
          </a:p>
        </p:txBody>
      </p:sp>
      <p:grpSp>
        <p:nvGrpSpPr>
          <p:cNvPr id="20510" name="Group 118"/>
          <p:cNvGrpSpPr>
            <a:grpSpLocks/>
          </p:cNvGrpSpPr>
          <p:nvPr/>
        </p:nvGrpSpPr>
        <p:grpSpPr bwMode="auto">
          <a:xfrm>
            <a:off x="533400" y="228600"/>
            <a:ext cx="3505200" cy="2971800"/>
            <a:chOff x="1296" y="1056"/>
            <a:chExt cx="2208" cy="1872"/>
          </a:xfrm>
        </p:grpSpPr>
        <p:sp>
          <p:nvSpPr>
            <p:cNvPr id="20532" name="Line 119"/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Line 120"/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4" name="Text Box 121"/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</a:p>
          </p:txBody>
        </p:sp>
        <p:sp>
          <p:nvSpPr>
            <p:cNvPr id="20535" name="Text Box 122"/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i="1"/>
                <a:t>y</a:t>
              </a:r>
            </a:p>
          </p:txBody>
        </p:sp>
        <p:sp>
          <p:nvSpPr>
            <p:cNvPr id="20536" name="Line 123"/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Text Box 124"/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y = x</a:t>
              </a:r>
            </a:p>
          </p:txBody>
        </p:sp>
      </p:grpSp>
      <p:grpSp>
        <p:nvGrpSpPr>
          <p:cNvPr id="20511" name="Group 125"/>
          <p:cNvGrpSpPr>
            <a:grpSpLocks/>
          </p:cNvGrpSpPr>
          <p:nvPr/>
        </p:nvGrpSpPr>
        <p:grpSpPr bwMode="auto">
          <a:xfrm>
            <a:off x="2438400" y="914400"/>
            <a:ext cx="533400" cy="2347913"/>
            <a:chOff x="1536" y="624"/>
            <a:chExt cx="336" cy="1479"/>
          </a:xfrm>
        </p:grpSpPr>
        <p:sp>
          <p:nvSpPr>
            <p:cNvPr id="20530" name="Line 126"/>
            <p:cNvSpPr>
              <a:spLocks noChangeShapeType="1"/>
            </p:cNvSpPr>
            <p:nvPr/>
          </p:nvSpPr>
          <p:spPr bwMode="auto">
            <a:xfrm>
              <a:off x="1680" y="624"/>
              <a:ext cx="0" cy="12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1" name="Text Box 127"/>
            <p:cNvSpPr txBox="1">
              <a:spLocks noChangeArrowheads="1"/>
            </p:cNvSpPr>
            <p:nvPr/>
          </p:nvSpPr>
          <p:spPr bwMode="auto">
            <a:xfrm>
              <a:off x="1536" y="187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3300"/>
                  </a:solidFill>
                </a:rPr>
                <a:t>x*</a:t>
              </a:r>
            </a:p>
          </p:txBody>
        </p:sp>
      </p:grpSp>
      <p:grpSp>
        <p:nvGrpSpPr>
          <p:cNvPr id="20512" name="Group 128"/>
          <p:cNvGrpSpPr>
            <a:grpSpLocks/>
          </p:cNvGrpSpPr>
          <p:nvPr/>
        </p:nvGrpSpPr>
        <p:grpSpPr bwMode="auto">
          <a:xfrm>
            <a:off x="381000" y="838200"/>
            <a:ext cx="3505200" cy="1143000"/>
            <a:chOff x="240" y="576"/>
            <a:chExt cx="2208" cy="720"/>
          </a:xfrm>
        </p:grpSpPr>
        <p:sp>
          <p:nvSpPr>
            <p:cNvPr id="20528" name="Freeform 129"/>
            <p:cNvSpPr>
              <a:spLocks/>
            </p:cNvSpPr>
            <p:nvPr/>
          </p:nvSpPr>
          <p:spPr bwMode="auto">
            <a:xfrm>
              <a:off x="240" y="616"/>
              <a:ext cx="2016" cy="680"/>
            </a:xfrm>
            <a:custGeom>
              <a:avLst/>
              <a:gdLst>
                <a:gd name="T0" fmla="*/ 0 w 2016"/>
                <a:gd name="T1" fmla="*/ 680 h 680"/>
                <a:gd name="T2" fmla="*/ 336 w 2016"/>
                <a:gd name="T3" fmla="*/ 392 h 680"/>
                <a:gd name="T4" fmla="*/ 720 w 2016"/>
                <a:gd name="T5" fmla="*/ 200 h 680"/>
                <a:gd name="T6" fmla="*/ 1200 w 2016"/>
                <a:gd name="T7" fmla="*/ 56 h 680"/>
                <a:gd name="T8" fmla="*/ 1584 w 2016"/>
                <a:gd name="T9" fmla="*/ 8 h 680"/>
                <a:gd name="T10" fmla="*/ 2016 w 2016"/>
                <a:gd name="T11" fmla="*/ 8 h 6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16"/>
                <a:gd name="T19" fmla="*/ 0 h 680"/>
                <a:gd name="T20" fmla="*/ 2016 w 2016"/>
                <a:gd name="T21" fmla="*/ 680 h 6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16" h="680">
                  <a:moveTo>
                    <a:pt x="0" y="680"/>
                  </a:moveTo>
                  <a:cubicBezTo>
                    <a:pt x="108" y="576"/>
                    <a:pt x="216" y="472"/>
                    <a:pt x="336" y="392"/>
                  </a:cubicBezTo>
                  <a:cubicBezTo>
                    <a:pt x="456" y="312"/>
                    <a:pt x="576" y="256"/>
                    <a:pt x="720" y="200"/>
                  </a:cubicBezTo>
                  <a:cubicBezTo>
                    <a:pt x="864" y="144"/>
                    <a:pt x="1056" y="88"/>
                    <a:pt x="1200" y="56"/>
                  </a:cubicBezTo>
                  <a:cubicBezTo>
                    <a:pt x="1344" y="24"/>
                    <a:pt x="1448" y="16"/>
                    <a:pt x="1584" y="8"/>
                  </a:cubicBezTo>
                  <a:cubicBezTo>
                    <a:pt x="1720" y="0"/>
                    <a:pt x="1868" y="4"/>
                    <a:pt x="2016" y="8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9" name="Text Box 130"/>
            <p:cNvSpPr txBox="1">
              <a:spLocks noChangeArrowheads="1"/>
            </p:cNvSpPr>
            <p:nvPr/>
          </p:nvSpPr>
          <p:spPr bwMode="auto">
            <a:xfrm>
              <a:off x="1872" y="576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y=</a:t>
              </a:r>
              <a:r>
                <a:rPr lang="en-US" altLang="zh-CN" sz="1800" i="1">
                  <a:sym typeface="Symbol" panose="05050102010706020507" pitchFamily="18" charset="2"/>
                </a:rPr>
                <a:t></a:t>
              </a:r>
              <a:r>
                <a:rPr lang="en-US" altLang="zh-CN" sz="1800"/>
                <a:t>(</a:t>
              </a:r>
              <a:r>
                <a:rPr lang="en-US" altLang="zh-CN" sz="1800" i="1"/>
                <a:t>x</a:t>
              </a:r>
              <a:r>
                <a:rPr lang="en-US" altLang="zh-CN" sz="1800"/>
                <a:t>)</a:t>
              </a:r>
            </a:p>
          </p:txBody>
        </p:sp>
      </p:grpSp>
      <p:grpSp>
        <p:nvGrpSpPr>
          <p:cNvPr id="20513" name="Group 131"/>
          <p:cNvGrpSpPr>
            <a:grpSpLocks/>
          </p:cNvGrpSpPr>
          <p:nvPr/>
        </p:nvGrpSpPr>
        <p:grpSpPr bwMode="auto">
          <a:xfrm>
            <a:off x="685800" y="1143000"/>
            <a:ext cx="457200" cy="2119313"/>
            <a:chOff x="432" y="768"/>
            <a:chExt cx="288" cy="1335"/>
          </a:xfrm>
        </p:grpSpPr>
        <p:sp>
          <p:nvSpPr>
            <p:cNvPr id="20525" name="Line 132"/>
            <p:cNvSpPr>
              <a:spLocks noChangeShapeType="1"/>
            </p:cNvSpPr>
            <p:nvPr/>
          </p:nvSpPr>
          <p:spPr bwMode="auto">
            <a:xfrm>
              <a:off x="576" y="100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6" name="Text Box 133"/>
            <p:cNvSpPr txBox="1">
              <a:spLocks noChangeArrowheads="1"/>
            </p:cNvSpPr>
            <p:nvPr/>
          </p:nvSpPr>
          <p:spPr bwMode="auto">
            <a:xfrm>
              <a:off x="480" y="18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x</a:t>
              </a:r>
              <a:r>
                <a:rPr lang="en-US" altLang="zh-CN" sz="1800" baseline="-25000"/>
                <a:t>0</a:t>
              </a:r>
              <a:endParaRPr lang="en-US" altLang="zh-CN" sz="1800" i="1"/>
            </a:p>
          </p:txBody>
        </p:sp>
        <p:sp>
          <p:nvSpPr>
            <p:cNvPr id="20527" name="Text Box 134"/>
            <p:cNvSpPr txBox="1">
              <a:spLocks noChangeArrowheads="1"/>
            </p:cNvSpPr>
            <p:nvPr/>
          </p:nvSpPr>
          <p:spPr bwMode="auto">
            <a:xfrm>
              <a:off x="432" y="76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i="1"/>
                <a:t>p</a:t>
              </a:r>
              <a:r>
                <a:rPr lang="en-US" altLang="zh-CN" sz="1800" baseline="-25000"/>
                <a:t>0</a:t>
              </a:r>
              <a:endParaRPr lang="en-US" altLang="zh-CN" sz="1800" i="1"/>
            </a:p>
          </p:txBody>
        </p:sp>
      </p:grpSp>
      <p:sp>
        <p:nvSpPr>
          <p:cNvPr id="20514" name="Line 135"/>
          <p:cNvSpPr>
            <a:spLocks noChangeShapeType="1"/>
          </p:cNvSpPr>
          <p:nvPr/>
        </p:nvSpPr>
        <p:spPr bwMode="auto">
          <a:xfrm>
            <a:off x="914400" y="15240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5" name="Line 136"/>
          <p:cNvSpPr>
            <a:spLocks noChangeShapeType="1"/>
          </p:cNvSpPr>
          <p:nvPr/>
        </p:nvSpPr>
        <p:spPr bwMode="auto">
          <a:xfrm>
            <a:off x="2057400" y="15240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6" name="Text Box 137"/>
          <p:cNvSpPr txBox="1">
            <a:spLocks noChangeArrowheads="1"/>
          </p:cNvSpPr>
          <p:nvPr/>
        </p:nvSpPr>
        <p:spPr bwMode="auto">
          <a:xfrm>
            <a:off x="1905000" y="2895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i="1"/>
              <a:t>x</a:t>
            </a:r>
            <a:r>
              <a:rPr lang="en-US" altLang="zh-CN" sz="1800" baseline="-25000"/>
              <a:t>1</a:t>
            </a:r>
            <a:endParaRPr lang="en-US" altLang="zh-CN" sz="1800" i="1"/>
          </a:p>
        </p:txBody>
      </p:sp>
      <p:sp>
        <p:nvSpPr>
          <p:cNvPr id="20517" name="Text Box 138"/>
          <p:cNvSpPr txBox="1">
            <a:spLocks noChangeArrowheads="1"/>
          </p:cNvSpPr>
          <p:nvPr/>
        </p:nvSpPr>
        <p:spPr bwMode="auto">
          <a:xfrm>
            <a:off x="1828800" y="685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i="1"/>
              <a:t>p</a:t>
            </a:r>
            <a:r>
              <a:rPr lang="en-US" altLang="zh-CN" sz="1800" baseline="-25000"/>
              <a:t>1</a:t>
            </a:r>
            <a:endParaRPr lang="en-US" altLang="zh-CN" sz="1800" i="1"/>
          </a:p>
        </p:txBody>
      </p:sp>
      <p:sp>
        <p:nvSpPr>
          <p:cNvPr id="20518" name="Line 139"/>
          <p:cNvSpPr>
            <a:spLocks noChangeShapeType="1"/>
          </p:cNvSpPr>
          <p:nvPr/>
        </p:nvSpPr>
        <p:spPr bwMode="auto">
          <a:xfrm flipV="1">
            <a:off x="2057400" y="1066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9" name="Line 140"/>
          <p:cNvSpPr>
            <a:spLocks noChangeShapeType="1"/>
          </p:cNvSpPr>
          <p:nvPr/>
        </p:nvSpPr>
        <p:spPr bwMode="auto">
          <a:xfrm>
            <a:off x="2057400" y="10668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0" name="Line 141"/>
          <p:cNvSpPr>
            <a:spLocks noChangeShapeType="1"/>
          </p:cNvSpPr>
          <p:nvPr/>
        </p:nvSpPr>
        <p:spPr bwMode="auto">
          <a:xfrm>
            <a:off x="2514600" y="9906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1" name="Text Box 142"/>
          <p:cNvSpPr txBox="1">
            <a:spLocks noChangeArrowheads="1"/>
          </p:cNvSpPr>
          <p:nvPr/>
        </p:nvSpPr>
        <p:spPr bwMode="auto">
          <a:xfrm>
            <a:off x="2971800" y="1524000"/>
            <a:ext cx="914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4800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4800">
              <a:solidFill>
                <a:srgbClr val="FF3300"/>
              </a:solidFill>
            </a:endParaRPr>
          </a:p>
        </p:txBody>
      </p:sp>
      <p:sp>
        <p:nvSpPr>
          <p:cNvPr id="20522" name="Text Box 143"/>
          <p:cNvSpPr txBox="1">
            <a:spLocks noChangeArrowheads="1"/>
          </p:cNvSpPr>
          <p:nvPr/>
        </p:nvSpPr>
        <p:spPr bwMode="auto">
          <a:xfrm>
            <a:off x="2014538" y="1447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i="1"/>
              <a:t>Q</a:t>
            </a:r>
            <a:r>
              <a:rPr lang="en-US" altLang="zh-CN" sz="1800" baseline="-25000"/>
              <a:t>0</a:t>
            </a:r>
            <a:endParaRPr lang="en-US" altLang="zh-CN" sz="1800" i="1"/>
          </a:p>
        </p:txBody>
      </p:sp>
      <p:graphicFrame>
        <p:nvGraphicFramePr>
          <p:cNvPr id="20482" name="Object 144"/>
          <p:cNvGraphicFramePr>
            <a:graphicFrameLocks noChangeAspect="1"/>
          </p:cNvGraphicFramePr>
          <p:nvPr/>
        </p:nvGraphicFramePr>
        <p:xfrm>
          <a:off x="3276600" y="3100388"/>
          <a:ext cx="2349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0" name="Equation" r:id="rId3" imgW="825480" imgH="203040" progId="">
                  <p:embed/>
                </p:oleObj>
              </mc:Choice>
              <mc:Fallback>
                <p:oleObj name="Equation" r:id="rId3" imgW="825480" imgH="203040" progId="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00388"/>
                        <a:ext cx="2349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47"/>
          <p:cNvGraphicFramePr>
            <a:graphicFrameLocks noChangeAspect="1"/>
          </p:cNvGraphicFramePr>
          <p:nvPr/>
        </p:nvGraphicFramePr>
        <p:xfrm>
          <a:off x="3657600" y="6477000"/>
          <a:ext cx="18081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1" name="Equation" r:id="rId5" imgW="634680" imgH="203040" progId="">
                  <p:embed/>
                </p:oleObj>
              </mc:Choice>
              <mc:Fallback>
                <p:oleObj name="Equation" r:id="rId5" imgW="634680" imgH="203040" progId="">
                  <p:embed/>
                  <p:pic>
                    <p:nvPicPr>
                      <p:cNvPr id="0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477000"/>
                        <a:ext cx="180816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3" name="Line 148"/>
          <p:cNvSpPr>
            <a:spLocks noChangeShapeType="1"/>
          </p:cNvSpPr>
          <p:nvPr/>
        </p:nvSpPr>
        <p:spPr bwMode="auto">
          <a:xfrm>
            <a:off x="6186488" y="15859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4" name="Line 149"/>
          <p:cNvSpPr>
            <a:spLocks noChangeShapeType="1"/>
          </p:cNvSpPr>
          <p:nvPr/>
        </p:nvSpPr>
        <p:spPr bwMode="auto">
          <a:xfrm>
            <a:off x="6553200" y="1600200"/>
            <a:ext cx="0" cy="152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9461EE-E8BE-4F9F-9203-DCA8AFCA1C7F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14691" name="Text Box 4"/>
          <p:cNvSpPr txBox="1">
            <a:spLocks noChangeArrowheads="1"/>
          </p:cNvSpPr>
          <p:nvPr/>
        </p:nvSpPr>
        <p:spPr bwMode="auto">
          <a:xfrm>
            <a:off x="395288" y="765175"/>
            <a:ext cx="5832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ea typeface="楷体_GB2312" pitchFamily="49" charset="-122"/>
              </a:rPr>
              <a:t>2.3.2  </a:t>
            </a:r>
            <a:r>
              <a:rPr kumimoji="1" lang="zh-CN" altLang="en-US" sz="2800">
                <a:ea typeface="楷体_GB2312" pitchFamily="49" charset="-122"/>
              </a:rPr>
              <a:t>迭代公式的收敛性与误差估计</a:t>
            </a:r>
            <a:endParaRPr kumimoji="1" lang="zh-CN" altLang="en-US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539750" y="1484313"/>
            <a:ext cx="78486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对于用迭代法求方程</a:t>
            </a:r>
            <a:r>
              <a:rPr kumimoji="1" lang="en-US" altLang="zh-CN" b="0" i="1">
                <a:ea typeface="楷体_GB2312" pitchFamily="49" charset="-122"/>
              </a:rPr>
              <a:t>f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)= 0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近似根需要研究下述问题：</a:t>
            </a:r>
          </a:p>
          <a:p>
            <a:pPr algn="just">
              <a:lnSpc>
                <a:spcPct val="125000"/>
              </a:lnSpc>
            </a:pP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）如何选取迭代函数</a:t>
            </a:r>
            <a:r>
              <a:rPr lang="zh-CN" altLang="en-US" b="0" i="1">
                <a:sym typeface="Symbol" panose="05050102010706020507" pitchFamily="18" charset="2"/>
              </a:rPr>
              <a:t></a:t>
            </a:r>
            <a:r>
              <a:rPr lang="zh-CN" altLang="en-US" b="0"/>
              <a:t> </a:t>
            </a:r>
            <a:r>
              <a:rPr lang="en-US" altLang="zh-CN" b="0"/>
              <a:t>(</a:t>
            </a:r>
            <a:r>
              <a:rPr lang="en-US" altLang="zh-CN" b="0" i="1"/>
              <a:t>x</a:t>
            </a:r>
            <a:r>
              <a:rPr lang="en-US" altLang="zh-CN" b="0"/>
              <a:t>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使迭代过程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 baseline="-30000">
                <a:ea typeface="楷体_GB2312" pitchFamily="49" charset="-122"/>
              </a:rPr>
              <a:t>+1</a:t>
            </a:r>
            <a:r>
              <a:rPr kumimoji="1" lang="en-US" altLang="zh-CN" b="0">
                <a:ea typeface="楷体_GB2312" pitchFamily="49" charset="-122"/>
              </a:rPr>
              <a:t>= </a:t>
            </a:r>
            <a:r>
              <a:rPr lang="en-US" altLang="zh-CN" b="0" i="1">
                <a:sym typeface="Symbol" panose="05050102010706020507" pitchFamily="18" charset="2"/>
              </a:rPr>
              <a:t>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收敛。</a:t>
            </a:r>
          </a:p>
          <a:p>
            <a:pPr algn="just">
              <a:lnSpc>
                <a:spcPct val="125000"/>
              </a:lnSpc>
            </a:pP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）若</a:t>
            </a:r>
            <a:r>
              <a:rPr kumimoji="1" lang="en-US" altLang="zh-CN" b="0">
                <a:ea typeface="楷体_GB2312" pitchFamily="49" charset="-122"/>
              </a:rPr>
              <a:t>{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}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收敛较慢时，怎样加速 </a:t>
            </a:r>
            <a:r>
              <a:rPr kumimoji="1" lang="en-US" altLang="zh-CN" b="0">
                <a:ea typeface="楷体_GB2312" pitchFamily="49" charset="-122"/>
              </a:rPr>
              <a:t>{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}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收敛。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711D79-9713-4CAB-833A-5202FEE9D143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49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1509" name="AutoShape 19" descr="白色大理石"/>
          <p:cNvSpPr>
            <a:spLocks noChangeArrowheads="1"/>
          </p:cNvSpPr>
          <p:nvPr/>
        </p:nvSpPr>
        <p:spPr bwMode="auto">
          <a:xfrm>
            <a:off x="228600" y="381000"/>
            <a:ext cx="3335338" cy="671513"/>
          </a:xfrm>
          <a:prstGeom prst="bevel">
            <a:avLst>
              <a:gd name="adj" fmla="val 125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ea typeface="楷体_GB2312" pitchFamily="49" charset="-122"/>
              </a:rPr>
              <a:t>迭代法收敛定理</a:t>
            </a:r>
            <a:r>
              <a:rPr lang="en-US" altLang="zh-CN" sz="2800">
                <a:ea typeface="楷体_GB2312" pitchFamily="49" charset="-122"/>
              </a:rPr>
              <a:t>2.1</a:t>
            </a:r>
          </a:p>
        </p:txBody>
      </p:sp>
      <p:sp>
        <p:nvSpPr>
          <p:cNvPr id="21510" name="Text Box 20"/>
          <p:cNvSpPr txBox="1">
            <a:spLocks noChangeArrowheads="1"/>
          </p:cNvSpPr>
          <p:nvPr/>
        </p:nvSpPr>
        <p:spPr bwMode="auto">
          <a:xfrm>
            <a:off x="3708400" y="549275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ea typeface="楷体_GB2312" pitchFamily="49" charset="-122"/>
              </a:rPr>
              <a:t>考虑方程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 = </a:t>
            </a:r>
            <a:r>
              <a:rPr kumimoji="1" lang="en-US" altLang="zh-CN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), </a:t>
            </a:r>
            <a:r>
              <a:rPr kumimoji="1" lang="en-US" altLang="zh-CN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[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],  </a:t>
            </a:r>
            <a:r>
              <a:rPr kumimoji="1" lang="zh-CN" altLang="en-US">
                <a:ea typeface="楷体_GB2312" pitchFamily="49" charset="-122"/>
              </a:rPr>
              <a:t>若</a:t>
            </a:r>
          </a:p>
        </p:txBody>
      </p:sp>
      <p:sp>
        <p:nvSpPr>
          <p:cNvPr id="21511" name="Text Box 21"/>
          <p:cNvSpPr txBox="1">
            <a:spLocks noChangeArrowheads="1"/>
          </p:cNvSpPr>
          <p:nvPr/>
        </p:nvSpPr>
        <p:spPr bwMode="auto">
          <a:xfrm>
            <a:off x="304800" y="1219200"/>
            <a:ext cx="8355013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ea typeface="楷体_GB2312" pitchFamily="49" charset="-122"/>
              </a:rPr>
              <a:t>( I )  </a:t>
            </a:r>
            <a:r>
              <a:rPr kumimoji="1" lang="zh-CN" altLang="en-US">
                <a:ea typeface="楷体_GB2312" pitchFamily="49" charset="-122"/>
              </a:rPr>
              <a:t>当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[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 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时， </a:t>
            </a:r>
            <a:r>
              <a:rPr kumimoji="1" lang="zh-CN" altLang="en-US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[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( II )</a:t>
            </a:r>
            <a:r>
              <a:rPr kumimoji="1" lang="zh-CN" altLang="en-US"/>
              <a:t>存在</a:t>
            </a:r>
            <a:r>
              <a:rPr kumimoji="1" lang="zh-CN" altLang="en-US">
                <a:sym typeface="Symbol" panose="05050102010706020507" pitchFamily="18" charset="2"/>
              </a:rPr>
              <a:t> </a:t>
            </a:r>
            <a:r>
              <a:rPr kumimoji="1" lang="en-US" altLang="zh-CN">
                <a:sym typeface="Symbol" panose="05050102010706020507" pitchFamily="18" charset="2"/>
              </a:rPr>
              <a:t>0  </a:t>
            </a:r>
            <a:r>
              <a:rPr kumimoji="1" lang="en-US" altLang="zh-CN" i="1">
                <a:sym typeface="Symbol" panose="05050102010706020507" pitchFamily="18" charset="2"/>
              </a:rPr>
              <a:t>L</a:t>
            </a:r>
            <a:r>
              <a:rPr kumimoji="1" lang="en-US" altLang="zh-CN">
                <a:sym typeface="Symbol" panose="05050102010706020507" pitchFamily="18" charset="2"/>
              </a:rPr>
              <a:t> &lt; 1 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使得</a:t>
            </a:r>
            <a:r>
              <a:rPr kumimoji="1" lang="zh-CN" altLang="en-US">
                <a:sym typeface="Symbol" panose="05050102010706020507" pitchFamily="18" charset="2"/>
              </a:rPr>
              <a:t> </a:t>
            </a:r>
            <a:r>
              <a:rPr kumimoji="1" lang="en-US" altLang="zh-CN">
                <a:sym typeface="Symbol" panose="05050102010706020507" pitchFamily="18" charset="2"/>
              </a:rPr>
              <a:t>| </a:t>
            </a:r>
            <a:r>
              <a:rPr kumimoji="1" lang="en-US" altLang="zh-CN" i="1">
                <a:sym typeface="Symbol" panose="05050102010706020507" pitchFamily="18" charset="2"/>
              </a:rPr>
              <a:t>’</a:t>
            </a:r>
            <a:r>
              <a:rPr kumimoji="1" lang="en-US" altLang="zh-CN"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sym typeface="Symbol" panose="05050102010706020507" pitchFamily="18" charset="2"/>
              </a:rPr>
              <a:t>x</a:t>
            </a:r>
            <a:r>
              <a:rPr kumimoji="1" lang="en-US" altLang="zh-CN">
                <a:sym typeface="Symbol" panose="05050102010706020507" pitchFamily="18" charset="2"/>
              </a:rPr>
              <a:t>) |  </a:t>
            </a:r>
            <a:r>
              <a:rPr kumimoji="1" lang="en-US" altLang="zh-CN" i="1">
                <a:sym typeface="Symbol" panose="05050102010706020507" pitchFamily="18" charset="2"/>
              </a:rPr>
              <a:t>L</a:t>
            </a:r>
            <a:r>
              <a:rPr kumimoji="1" lang="en-US" altLang="zh-CN">
                <a:sym typeface="Symbol" panose="05050102010706020507" pitchFamily="18" charset="2"/>
              </a:rPr>
              <a:t> &lt; 1 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对</a:t>
            </a:r>
            <a:r>
              <a:rPr kumimoji="1" lang="zh-CN" altLang="en-US">
                <a:sym typeface="Symbol" panose="05050102010706020507" pitchFamily="18" charset="2"/>
              </a:rPr>
              <a:t> 任意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[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 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成立。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>
                <a:ea typeface="楷体_GB2312" pitchFamily="49" charset="-122"/>
              </a:rPr>
              <a:t>则（</a:t>
            </a:r>
            <a:r>
              <a:rPr kumimoji="1" lang="en-US" altLang="zh-CN">
                <a:ea typeface="楷体_GB2312" pitchFamily="49" charset="-122"/>
              </a:rPr>
              <a:t>1</a:t>
            </a:r>
            <a:r>
              <a:rPr kumimoji="1" lang="zh-CN" altLang="en-US">
                <a:ea typeface="楷体_GB2312" pitchFamily="49" charset="-122"/>
              </a:rPr>
              <a:t>）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 = </a:t>
            </a:r>
            <a:r>
              <a:rPr kumimoji="1" lang="en-US" altLang="zh-CN" i="1">
                <a:sym typeface="Symbol" panose="05050102010706020507" pitchFamily="18" charset="2"/>
              </a:rPr>
              <a:t> 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zh-CN" altLang="en-US">
                <a:ea typeface="楷体_GB2312" pitchFamily="49" charset="-122"/>
              </a:rPr>
              <a:t>在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上有唯一解</a:t>
            </a:r>
            <a:r>
              <a:rPr kumimoji="1" lang="en-US" altLang="zh-CN" i="1"/>
              <a:t>x</a:t>
            </a:r>
            <a:r>
              <a:rPr kumimoji="1" lang="en-US" altLang="zh-CN"/>
              <a:t>*</a:t>
            </a:r>
            <a:r>
              <a:rPr kumimoji="1" lang="zh-CN" altLang="en-US"/>
              <a:t>；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/>
              <a:t>     （</a:t>
            </a:r>
            <a:r>
              <a:rPr kumimoji="1" lang="en-US" altLang="zh-CN"/>
              <a:t>2</a:t>
            </a:r>
            <a:r>
              <a:rPr kumimoji="1" lang="zh-CN" altLang="en-US"/>
              <a:t>）</a:t>
            </a:r>
            <a:r>
              <a:rPr kumimoji="1" lang="zh-CN" altLang="en-US">
                <a:ea typeface="楷体_GB2312" pitchFamily="49" charset="-122"/>
              </a:rPr>
              <a:t>任取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[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，由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25000">
                <a:ea typeface="楷体_GB2312" pitchFamily="49" charset="-122"/>
              </a:rPr>
              <a:t>k</a:t>
            </a:r>
            <a:r>
              <a:rPr kumimoji="1" lang="en-US" altLang="zh-CN" baseline="-25000">
                <a:ea typeface="楷体_GB2312" pitchFamily="49" charset="-122"/>
              </a:rPr>
              <a:t>+1</a:t>
            </a:r>
            <a:r>
              <a:rPr kumimoji="1" lang="en-US" altLang="zh-CN">
                <a:ea typeface="楷体_GB2312" pitchFamily="49" charset="-122"/>
              </a:rPr>
              <a:t> = </a:t>
            </a:r>
            <a:r>
              <a:rPr kumimoji="1" lang="en-US" altLang="zh-CN" i="1">
                <a:sym typeface="Symbol" panose="05050102010706020507" pitchFamily="18" charset="2"/>
              </a:rPr>
              <a:t> 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25000">
                <a:ea typeface="楷体_GB2312" pitchFamily="49" charset="-122"/>
              </a:rPr>
              <a:t>k</a:t>
            </a:r>
            <a:r>
              <a:rPr kumimoji="1" lang="en-US" altLang="zh-CN">
                <a:ea typeface="楷体_GB2312" pitchFamily="49" charset="-122"/>
              </a:rPr>
              <a:t>) </a:t>
            </a:r>
            <a:r>
              <a:rPr kumimoji="1" lang="zh-CN" altLang="en-US">
                <a:ea typeface="楷体_GB2312" pitchFamily="49" charset="-122"/>
              </a:rPr>
              <a:t>得到的序列</a:t>
            </a:r>
            <a:r>
              <a:rPr kumimoji="1" lang="en-US" altLang="zh-CN">
                <a:ea typeface="楷体_GB2312" pitchFamily="49" charset="-122"/>
              </a:rPr>
              <a:t>{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25000">
                <a:ea typeface="楷体_GB2312" pitchFamily="49" charset="-122"/>
              </a:rPr>
              <a:t>k</a:t>
            </a:r>
            <a:r>
              <a:rPr kumimoji="1" lang="en-US" altLang="zh-CN">
                <a:ea typeface="楷体_GB2312" pitchFamily="49" charset="-122"/>
              </a:rPr>
              <a:t>}</a:t>
            </a:r>
            <a:r>
              <a:rPr kumimoji="1" lang="zh-CN" altLang="en-US">
                <a:ea typeface="楷体_GB2312" pitchFamily="49" charset="-122"/>
              </a:rPr>
              <a:t>收敛于</a:t>
            </a:r>
            <a:r>
              <a:rPr kumimoji="1" lang="en-US" altLang="zh-CN" i="1"/>
              <a:t>x</a:t>
            </a:r>
            <a:r>
              <a:rPr kumimoji="1" lang="en-US" altLang="zh-CN"/>
              <a:t>*</a:t>
            </a:r>
            <a:r>
              <a:rPr kumimoji="1" lang="en-US" altLang="zh-CN" b="0"/>
              <a:t> , 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并且有误差估计式：</a:t>
            </a:r>
          </a:p>
        </p:txBody>
      </p:sp>
      <p:grpSp>
        <p:nvGrpSpPr>
          <p:cNvPr id="21512" name="Group 27"/>
          <p:cNvGrpSpPr>
            <a:grpSpLocks/>
          </p:cNvGrpSpPr>
          <p:nvPr/>
        </p:nvGrpSpPr>
        <p:grpSpPr bwMode="auto">
          <a:xfrm>
            <a:off x="1143000" y="4149725"/>
            <a:ext cx="3622675" cy="749300"/>
            <a:chOff x="672" y="1920"/>
            <a:chExt cx="2282" cy="472"/>
          </a:xfrm>
        </p:grpSpPr>
        <p:graphicFrame>
          <p:nvGraphicFramePr>
            <p:cNvPr id="21507" name="Object 23"/>
            <p:cNvGraphicFramePr>
              <a:graphicFrameLocks noChangeAspect="1"/>
            </p:cNvGraphicFramePr>
            <p:nvPr/>
          </p:nvGraphicFramePr>
          <p:xfrm>
            <a:off x="1103" y="1920"/>
            <a:ext cx="1851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0" name="Equation" r:id="rId4" imgW="1612800" imgH="393480" progId="">
                    <p:embed/>
                  </p:oleObj>
                </mc:Choice>
                <mc:Fallback>
                  <p:oleObj name="Equation" r:id="rId4" imgW="1612800" imgH="393480" progId="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3" y="1920"/>
                          <a:ext cx="1851" cy="4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9" name="Text Box 24"/>
            <p:cNvSpPr txBox="1">
              <a:spLocks noChangeArrowheads="1"/>
            </p:cNvSpPr>
            <p:nvPr/>
          </p:nvSpPr>
          <p:spPr bwMode="auto">
            <a:xfrm>
              <a:off x="672" y="20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ym typeface="Wingdings" panose="05000000000000000000" pitchFamily="2" charset="2"/>
                </a:rPr>
                <a:t></a:t>
              </a:r>
              <a:endParaRPr lang="en-US" altLang="zh-CN"/>
            </a:p>
          </p:txBody>
        </p:sp>
      </p:grpSp>
      <p:sp>
        <p:nvSpPr>
          <p:cNvPr id="21513" name="Text Box 25"/>
          <p:cNvSpPr txBox="1">
            <a:spLocks noChangeArrowheads="1"/>
          </p:cNvSpPr>
          <p:nvPr/>
        </p:nvSpPr>
        <p:spPr bwMode="auto">
          <a:xfrm>
            <a:off x="1187450" y="49371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ym typeface="Wingdings" panose="05000000000000000000" pitchFamily="2" charset="2"/>
              </a:rPr>
              <a:t></a:t>
            </a:r>
            <a:endParaRPr lang="en-US" altLang="zh-CN"/>
          </a:p>
        </p:txBody>
      </p:sp>
      <p:graphicFrame>
        <p:nvGraphicFramePr>
          <p:cNvPr id="21506" name="Object 26"/>
          <p:cNvGraphicFramePr>
            <a:graphicFrameLocks noChangeAspect="1"/>
          </p:cNvGraphicFramePr>
          <p:nvPr/>
        </p:nvGraphicFramePr>
        <p:xfrm>
          <a:off x="1828800" y="4987925"/>
          <a:ext cx="290671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6" imgW="1511280" imgH="419040" progId="">
                  <p:embed/>
                </p:oleObj>
              </mc:Choice>
              <mc:Fallback>
                <p:oleObj name="Equation" r:id="rId6" imgW="1511280" imgH="41904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987925"/>
                        <a:ext cx="2906713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29"/>
          <p:cNvSpPr txBox="1">
            <a:spLocks noChangeArrowheads="1"/>
          </p:cNvSpPr>
          <p:nvPr/>
        </p:nvSpPr>
        <p:spPr bwMode="auto">
          <a:xfrm>
            <a:off x="762000" y="559752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( </a:t>
            </a:r>
            <a:r>
              <a:rPr lang="en-US" altLang="zh-CN" i="1"/>
              <a:t>k</a:t>
            </a:r>
            <a:r>
              <a:rPr lang="en-US" altLang="zh-CN"/>
              <a:t> = 1, 2, … )</a:t>
            </a:r>
            <a:endParaRPr lang="en-US" altLang="zh-CN" i="1"/>
          </a:p>
        </p:txBody>
      </p:sp>
      <p:grpSp>
        <p:nvGrpSpPr>
          <p:cNvPr id="21515" name="Group 57"/>
          <p:cNvGrpSpPr>
            <a:grpSpLocks/>
          </p:cNvGrpSpPr>
          <p:nvPr/>
        </p:nvGrpSpPr>
        <p:grpSpPr bwMode="auto">
          <a:xfrm>
            <a:off x="4730750" y="0"/>
            <a:ext cx="4413250" cy="366713"/>
            <a:chOff x="2059" y="3780"/>
            <a:chExt cx="2780" cy="231"/>
          </a:xfrm>
        </p:grpSpPr>
        <p:sp>
          <p:nvSpPr>
            <p:cNvPr id="21517" name="Rectangle 55"/>
            <p:cNvSpPr>
              <a:spLocks noChangeArrowheads="1"/>
            </p:cNvSpPr>
            <p:nvPr/>
          </p:nvSpPr>
          <p:spPr bwMode="auto">
            <a:xfrm>
              <a:off x="2059" y="3780"/>
              <a:ext cx="2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ea typeface="楷体_GB2312" pitchFamily="49" charset="-122"/>
                </a:rPr>
                <a:t>2.3.2  </a:t>
              </a:r>
              <a:r>
                <a:rPr kumimoji="1" lang="zh-CN" altLang="en-US" sz="1800">
                  <a:ea typeface="楷体_GB2312" pitchFamily="49" charset="-122"/>
                </a:rPr>
                <a:t>迭代公式的收敛性与误差估计（续）</a:t>
              </a:r>
            </a:p>
          </p:txBody>
        </p:sp>
        <p:sp>
          <p:nvSpPr>
            <p:cNvPr id="21518" name="Line 56"/>
            <p:cNvSpPr>
              <a:spLocks noChangeShapeType="1"/>
            </p:cNvSpPr>
            <p:nvPr/>
          </p:nvSpPr>
          <p:spPr bwMode="auto">
            <a:xfrm>
              <a:off x="2064" y="3974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6" name="AutoShape 5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5C47FE-C869-44AD-BACD-8BC02759C8D4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11188" y="620713"/>
            <a:ext cx="3373437" cy="5191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/>
              <a:t>2.1  </a:t>
            </a:r>
            <a:r>
              <a:rPr kumimoji="1" lang="zh-CN" altLang="en-US" sz="2800" dirty="0">
                <a:ea typeface="楷体_GB2312" pitchFamily="49" charset="-122"/>
              </a:rPr>
              <a:t>引例及问题综述</a:t>
            </a:r>
            <a:endParaRPr kumimoji="1" lang="zh-CN" altLang="en-US" sz="2800" dirty="0">
              <a:latin typeface="Arial" charset="0"/>
              <a:ea typeface="楷体_GB2312" pitchFamily="49" charset="-122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84213" y="1749425"/>
            <a:ext cx="148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2.1.1 </a:t>
            </a:r>
            <a:r>
              <a:rPr lang="zh-CN" altLang="en-US"/>
              <a:t>引例</a:t>
            </a:r>
          </a:p>
        </p:txBody>
      </p:sp>
      <p:sp>
        <p:nvSpPr>
          <p:cNvPr id="1030" name="Rectangle 23"/>
          <p:cNvSpPr>
            <a:spLocks noChangeArrowheads="1"/>
          </p:cNvSpPr>
          <p:nvPr/>
        </p:nvSpPr>
        <p:spPr bwMode="auto">
          <a:xfrm>
            <a:off x="539750" y="2324100"/>
            <a:ext cx="8208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 dirty="0"/>
              <a:t>        </a:t>
            </a:r>
            <a:r>
              <a:rPr kumimoji="1" lang="zh-CN" altLang="en-US" dirty="0"/>
              <a:t>在解决实际问题的过程中，经常遇到求解</a:t>
            </a:r>
            <a:r>
              <a:rPr kumimoji="1" lang="zh-CN" altLang="en-US" dirty="0">
                <a:solidFill>
                  <a:srgbClr val="FF0000"/>
                </a:solidFill>
              </a:rPr>
              <a:t>一元非线性方程根</a:t>
            </a:r>
            <a:r>
              <a:rPr kumimoji="1" lang="zh-CN" altLang="en-US" dirty="0"/>
              <a:t>的数学问题。</a:t>
            </a:r>
          </a:p>
        </p:txBody>
      </p:sp>
      <p:sp>
        <p:nvSpPr>
          <p:cNvPr id="1031" name="Text Box 25"/>
          <p:cNvSpPr txBox="1">
            <a:spLocks noChangeArrowheads="1"/>
          </p:cNvSpPr>
          <p:nvPr/>
        </p:nvSpPr>
        <p:spPr bwMode="auto">
          <a:xfrm>
            <a:off x="755650" y="3332163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天文学中用开普勒方程</a:t>
            </a:r>
          </a:p>
        </p:txBody>
      </p:sp>
      <p:graphicFrame>
        <p:nvGraphicFramePr>
          <p:cNvPr id="1026" name="Object 26"/>
          <p:cNvGraphicFramePr>
            <a:graphicFrameLocks noChangeAspect="1"/>
          </p:cNvGraphicFramePr>
          <p:nvPr/>
        </p:nvGraphicFramePr>
        <p:xfrm>
          <a:off x="4067175" y="3405188"/>
          <a:ext cx="41052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2209680" imgH="215640" progId="">
                  <p:embed/>
                </p:oleObj>
              </mc:Choice>
              <mc:Fallback>
                <p:oleObj name="Equation" r:id="rId3" imgW="2209680" imgH="21564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405188"/>
                        <a:ext cx="4105275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27"/>
          <p:cNvSpPr txBox="1">
            <a:spLocks noChangeArrowheads="1"/>
          </p:cNvSpPr>
          <p:nvPr/>
        </p:nvSpPr>
        <p:spPr bwMode="auto">
          <a:xfrm>
            <a:off x="827088" y="3908425"/>
            <a:ext cx="416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来确定行星在轨道上的位置。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908A58-2CEC-4B00-B77C-B96A6BFA4E2B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2533" name="Text Box 54"/>
          <p:cNvSpPr txBox="1">
            <a:spLocks noChangeArrowheads="1"/>
          </p:cNvSpPr>
          <p:nvPr/>
        </p:nvSpPr>
        <p:spPr bwMode="auto">
          <a:xfrm>
            <a:off x="179388" y="725488"/>
            <a:ext cx="2808287" cy="461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dirty="0">
                <a:ea typeface="楷体_GB2312" pitchFamily="49" charset="-122"/>
              </a:rPr>
              <a:t>拉格朗日中值定理</a:t>
            </a:r>
          </a:p>
        </p:txBody>
      </p:sp>
      <p:grpSp>
        <p:nvGrpSpPr>
          <p:cNvPr id="115716" name="Group 57"/>
          <p:cNvGrpSpPr>
            <a:grpSpLocks/>
          </p:cNvGrpSpPr>
          <p:nvPr/>
        </p:nvGrpSpPr>
        <p:grpSpPr bwMode="auto">
          <a:xfrm>
            <a:off x="4730750" y="0"/>
            <a:ext cx="4413250" cy="366713"/>
            <a:chOff x="2059" y="3780"/>
            <a:chExt cx="2780" cy="231"/>
          </a:xfrm>
        </p:grpSpPr>
        <p:sp>
          <p:nvSpPr>
            <p:cNvPr id="115721" name="Rectangle 58"/>
            <p:cNvSpPr>
              <a:spLocks noChangeArrowheads="1"/>
            </p:cNvSpPr>
            <p:nvPr/>
          </p:nvSpPr>
          <p:spPr bwMode="auto">
            <a:xfrm>
              <a:off x="2059" y="3780"/>
              <a:ext cx="2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ea typeface="楷体_GB2312" pitchFamily="49" charset="-122"/>
                </a:rPr>
                <a:t>2.3.2  </a:t>
              </a:r>
              <a:r>
                <a:rPr kumimoji="1" lang="zh-CN" altLang="en-US" sz="1800">
                  <a:ea typeface="楷体_GB2312" pitchFamily="49" charset="-122"/>
                </a:rPr>
                <a:t>迭代公式的收敛性与误差估计（续）</a:t>
              </a:r>
            </a:p>
          </p:txBody>
        </p:sp>
        <p:sp>
          <p:nvSpPr>
            <p:cNvPr id="115722" name="Line 59"/>
            <p:cNvSpPr>
              <a:spLocks noChangeShapeType="1"/>
            </p:cNvSpPr>
            <p:nvPr/>
          </p:nvSpPr>
          <p:spPr bwMode="auto">
            <a:xfrm>
              <a:off x="2064" y="3974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92" name="AutoShape 6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2813" y="6381750"/>
            <a:ext cx="611187" cy="476250"/>
          </a:xfrm>
          <a:prstGeom prst="actionButtonBackPrevious">
            <a:avLst/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5718" name="Picture 12" descr="http://imgsrc.baidu.com/baike/abpic/item/29790130c89d5daba8018e49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2565400"/>
            <a:ext cx="414337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755650" y="1557338"/>
            <a:ext cx="7561263" cy="8302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 如果函数</a:t>
            </a:r>
            <a:r>
              <a:rPr lang="en-US" altLang="zh-CN" dirty="0"/>
              <a:t>f(x)</a:t>
            </a:r>
            <a:r>
              <a:rPr lang="zh-CN" altLang="en-US" dirty="0"/>
              <a:t>在（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）上可导，</a:t>
            </a:r>
            <a:r>
              <a:rPr lang="en-US" altLang="zh-CN" dirty="0"/>
              <a:t>[</a:t>
            </a:r>
            <a:r>
              <a:rPr lang="en-US" altLang="zh-CN" dirty="0" err="1"/>
              <a:t>a,b</a:t>
            </a:r>
            <a:r>
              <a:rPr lang="en-US" altLang="zh-CN" dirty="0"/>
              <a:t>]</a:t>
            </a:r>
            <a:r>
              <a:rPr lang="zh-CN" altLang="en-US" dirty="0"/>
              <a:t>上连续，则必有一</a:t>
            </a:r>
            <a:r>
              <a:rPr lang="el-GR" altLang="zh-CN" dirty="0"/>
              <a:t>ξ∈[</a:t>
            </a:r>
            <a:r>
              <a:rPr lang="en-US" altLang="zh-CN" dirty="0" err="1"/>
              <a:t>a,b</a:t>
            </a:r>
            <a:r>
              <a:rPr lang="en-US" altLang="zh-CN" dirty="0"/>
              <a:t>]</a:t>
            </a:r>
            <a:r>
              <a:rPr lang="zh-CN" altLang="en-US" dirty="0"/>
              <a:t>，使得 </a:t>
            </a:r>
            <a:r>
              <a:rPr lang="en-US" altLang="zh-CN" dirty="0"/>
              <a:t>f'(</a:t>
            </a:r>
            <a:r>
              <a:rPr lang="el-GR" altLang="zh-CN" dirty="0"/>
              <a:t>ξ)*(</a:t>
            </a:r>
            <a:r>
              <a:rPr lang="en-US" altLang="zh-CN" dirty="0"/>
              <a:t>b-a)=f(b)-f(a) </a:t>
            </a:r>
          </a:p>
        </p:txBody>
      </p:sp>
      <p:sp>
        <p:nvSpPr>
          <p:cNvPr id="115720" name="矩形 14"/>
          <p:cNvSpPr>
            <a:spLocks noChangeArrowheads="1"/>
          </p:cNvSpPr>
          <p:nvPr/>
        </p:nvSpPr>
        <p:spPr bwMode="auto">
          <a:xfrm>
            <a:off x="1116013" y="5253038"/>
            <a:ext cx="73802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若连续</a:t>
            </a:r>
            <a:r>
              <a:rPr lang="zh-CN" altLang="en-US">
                <a:hlinkClick r:id="rId4" action="ppaction://hlinkfile"/>
              </a:rPr>
              <a:t>曲线</a:t>
            </a:r>
            <a:r>
              <a:rPr lang="en-US" altLang="zh-CN"/>
              <a:t>y=f(x)</a:t>
            </a:r>
            <a:r>
              <a:rPr lang="zh-CN" altLang="en-US"/>
              <a:t>在</a:t>
            </a:r>
            <a:r>
              <a:rPr lang="en-US" altLang="zh-CN"/>
              <a:t>A(a,f(a)),B(b,f(b))</a:t>
            </a:r>
            <a:r>
              <a:rPr lang="zh-CN" altLang="en-US"/>
              <a:t>两点间的每一点处都有不垂直于</a:t>
            </a:r>
            <a:r>
              <a:rPr lang="en-US" altLang="zh-CN"/>
              <a:t>x</a:t>
            </a:r>
            <a:r>
              <a:rPr lang="zh-CN" altLang="en-US"/>
              <a:t>轴的切线</a:t>
            </a:r>
            <a:r>
              <a:rPr lang="en-US" altLang="zh-CN"/>
              <a:t>,</a:t>
            </a:r>
            <a:r>
              <a:rPr lang="zh-CN" altLang="en-US"/>
              <a:t>则曲线在</a:t>
            </a:r>
            <a:r>
              <a:rPr lang="en-US" altLang="zh-CN"/>
              <a:t>A,B</a:t>
            </a:r>
            <a:r>
              <a:rPr lang="zh-CN" altLang="en-US"/>
              <a:t>间至少存在</a:t>
            </a:r>
            <a:r>
              <a:rPr lang="en-US" altLang="zh-CN"/>
              <a:t>1</a:t>
            </a:r>
            <a:r>
              <a:rPr lang="zh-CN" altLang="en-US"/>
              <a:t>点</a:t>
            </a:r>
            <a:r>
              <a:rPr lang="en-US" altLang="zh-CN"/>
              <a:t>P(c,f(c)),</a:t>
            </a:r>
            <a:r>
              <a:rPr lang="zh-CN" altLang="en-US"/>
              <a:t>使得该曲线在</a:t>
            </a:r>
            <a:r>
              <a:rPr lang="en-US" altLang="zh-CN"/>
              <a:t>P</a:t>
            </a:r>
            <a:r>
              <a:rPr lang="zh-CN" altLang="en-US"/>
              <a:t>点的切线与割线</a:t>
            </a:r>
            <a:r>
              <a:rPr lang="en-US" altLang="zh-CN"/>
              <a:t>AB</a:t>
            </a:r>
            <a:r>
              <a:rPr lang="zh-CN" altLang="en-US"/>
              <a:t>平行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194DBE1-D979-48D3-93C4-63E78A5DE1B0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22530" name="Object 53"/>
          <p:cNvGraphicFramePr>
            <a:graphicFrameLocks noChangeAspect="1"/>
          </p:cNvGraphicFramePr>
          <p:nvPr/>
        </p:nvGraphicFramePr>
        <p:xfrm>
          <a:off x="3455988" y="1335088"/>
          <a:ext cx="6096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3" imgW="355320" imgH="203040" progId="">
                  <p:embed/>
                </p:oleObj>
              </mc:Choice>
              <mc:Fallback>
                <p:oleObj name="Equation" r:id="rId3" imgW="355320" imgH="203040" progId="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1335088"/>
                        <a:ext cx="609600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4"/>
          <p:cNvSpPr txBox="1">
            <a:spLocks noChangeArrowheads="1"/>
          </p:cNvSpPr>
          <p:nvPr/>
        </p:nvSpPr>
        <p:spPr bwMode="auto">
          <a:xfrm>
            <a:off x="179388" y="188913"/>
            <a:ext cx="87630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ym typeface="Symbol" panose="05050102010706020507" pitchFamily="18" charset="2"/>
              </a:rPr>
              <a:t>证：</a:t>
            </a:r>
            <a:endParaRPr kumimoji="1" lang="en-US" altLang="zh-CN"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楷体_GB2312" pitchFamily="49" charset="-122"/>
              </a:rPr>
              <a:t> ①</a:t>
            </a:r>
            <a:r>
              <a:rPr kumimoji="1" lang="zh-CN" altLang="en-US">
                <a:sym typeface="Symbol" panose="05050102010706020507" pitchFamily="18" charset="2"/>
              </a:rPr>
              <a:t>先证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 = </a:t>
            </a:r>
            <a:r>
              <a:rPr kumimoji="1" lang="en-US" altLang="zh-CN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zh-CN" altLang="en-US">
                <a:ea typeface="楷体_GB2312" pitchFamily="49" charset="-122"/>
              </a:rPr>
              <a:t>在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有解</a:t>
            </a:r>
            <a:r>
              <a:rPr kumimoji="1" lang="en-US" altLang="zh-CN" i="1"/>
              <a:t>x</a:t>
            </a:r>
            <a:r>
              <a:rPr kumimoji="1" lang="en-US" altLang="zh-CN"/>
              <a:t>*</a:t>
            </a:r>
            <a:r>
              <a:rPr kumimoji="1" lang="zh-CN" altLang="en-US"/>
              <a:t>       </a:t>
            </a:r>
            <a:endParaRPr kumimoji="1" lang="en-US" altLang="zh-CN"/>
          </a:p>
          <a:p>
            <a:pPr eaLnBrk="1" hangingPunct="1">
              <a:spcBef>
                <a:spcPct val="50000"/>
              </a:spcBef>
            </a:pPr>
            <a:r>
              <a:rPr kumimoji="1" lang="zh-CN" altLang="en-US"/>
              <a:t>构造：</a:t>
            </a:r>
            <a:r>
              <a:rPr kumimoji="1" lang="en-US" altLang="zh-CN" i="1"/>
              <a:t>g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)=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- </a:t>
            </a:r>
            <a:r>
              <a:rPr kumimoji="1" lang="en-US" altLang="zh-CN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zh-CN" altLang="en-US">
                <a:ea typeface="楷体_GB2312" pitchFamily="49" charset="-122"/>
              </a:rPr>
              <a:t>，因        存在，故</a:t>
            </a:r>
            <a:r>
              <a:rPr kumimoji="1" lang="zh-CN" altLang="en-US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zh-CN" altLang="en-US">
                <a:ea typeface="楷体_GB2312" pitchFamily="49" charset="-122"/>
              </a:rPr>
              <a:t>连续，则</a:t>
            </a:r>
            <a:r>
              <a:rPr kumimoji="1" lang="en-US" altLang="zh-CN" i="1"/>
              <a:t>g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</a:t>
            </a:r>
            <a:r>
              <a:rPr kumimoji="1" lang="zh-CN" altLang="en-US">
                <a:ea typeface="楷体_GB2312" pitchFamily="49" charset="-122"/>
              </a:rPr>
              <a:t>连续。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ea typeface="楷体_GB2312" pitchFamily="49" charset="-122"/>
              </a:rPr>
              <a:t>由条件（</a:t>
            </a:r>
            <a:r>
              <a:rPr kumimoji="1" lang="en-US" altLang="zh-CN">
                <a:ea typeface="楷体_GB2312" pitchFamily="49" charset="-122"/>
              </a:rPr>
              <a:t>I</a:t>
            </a:r>
            <a:r>
              <a:rPr kumimoji="1" lang="zh-CN" altLang="en-US">
                <a:ea typeface="楷体_GB2312" pitchFamily="49" charset="-122"/>
              </a:rPr>
              <a:t>）知</a:t>
            </a:r>
            <a:r>
              <a:rPr kumimoji="1" lang="en-US" altLang="zh-CN" i="1"/>
              <a:t>g</a:t>
            </a:r>
            <a:r>
              <a:rPr kumimoji="1" lang="en-US" altLang="zh-CN"/>
              <a:t>(</a:t>
            </a:r>
            <a:r>
              <a:rPr kumimoji="1" lang="en-US" altLang="zh-CN" i="1"/>
              <a:t>a</a:t>
            </a:r>
            <a:r>
              <a:rPr kumimoji="1" lang="en-US" altLang="zh-CN"/>
              <a:t>)= </a:t>
            </a:r>
            <a:r>
              <a:rPr kumimoji="1" lang="en-US" altLang="zh-CN" i="1">
                <a:ea typeface="楷体_GB2312" pitchFamily="49" charset="-122"/>
              </a:rPr>
              <a:t>a</a:t>
            </a:r>
            <a:r>
              <a:rPr kumimoji="1" lang="en-US" altLang="zh-CN">
                <a:ea typeface="楷体_GB2312" pitchFamily="49" charset="-122"/>
              </a:rPr>
              <a:t>- </a:t>
            </a:r>
            <a:r>
              <a:rPr kumimoji="1" lang="en-US" altLang="zh-CN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a</a:t>
            </a:r>
            <a:r>
              <a:rPr kumimoji="1" lang="en-US" altLang="zh-CN">
                <a:ea typeface="楷体_GB2312" pitchFamily="49" charset="-122"/>
              </a:rPr>
              <a:t>)≤0</a:t>
            </a:r>
            <a:r>
              <a:rPr kumimoji="1" lang="zh-CN" altLang="en-US">
                <a:ea typeface="楷体_GB2312" pitchFamily="49" charset="-122"/>
              </a:rPr>
              <a:t>， </a:t>
            </a:r>
            <a:r>
              <a:rPr kumimoji="1" lang="en-US" altLang="zh-CN" i="1"/>
              <a:t>g</a:t>
            </a:r>
            <a:r>
              <a:rPr kumimoji="1" lang="en-US" altLang="zh-CN"/>
              <a:t>(</a:t>
            </a:r>
            <a:r>
              <a:rPr kumimoji="1" lang="en-US" altLang="zh-CN" i="1"/>
              <a:t>b</a:t>
            </a:r>
            <a:r>
              <a:rPr kumimoji="1" lang="en-US" altLang="zh-CN"/>
              <a:t>)= </a:t>
            </a:r>
            <a:r>
              <a:rPr kumimoji="1" lang="en-US" altLang="zh-CN" i="1">
                <a:ea typeface="楷体_GB2312" pitchFamily="49" charset="-122"/>
              </a:rPr>
              <a:t>b</a:t>
            </a:r>
            <a:r>
              <a:rPr kumimoji="1" lang="en-US" altLang="zh-CN">
                <a:ea typeface="楷体_GB2312" pitchFamily="49" charset="-122"/>
              </a:rPr>
              <a:t>- </a:t>
            </a:r>
            <a:r>
              <a:rPr kumimoji="1" lang="en-US" altLang="zh-CN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b</a:t>
            </a:r>
            <a:r>
              <a:rPr kumimoji="1" lang="en-US" altLang="zh-CN">
                <a:ea typeface="楷体_GB2312" pitchFamily="49" charset="-122"/>
              </a:rPr>
              <a:t>) ≥0</a:t>
            </a:r>
            <a:r>
              <a:rPr kumimoji="1" lang="zh-CN" altLang="en-US">
                <a:ea typeface="楷体_GB2312" pitchFamily="49" charset="-122"/>
              </a:rPr>
              <a:t>，故存在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/>
              <a:t>x</a:t>
            </a:r>
            <a:r>
              <a:rPr kumimoji="1" lang="en-US" altLang="zh-CN"/>
              <a:t>*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[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，使</a:t>
            </a:r>
            <a:r>
              <a:rPr kumimoji="1" lang="en-US" altLang="zh-CN" i="1"/>
              <a:t>g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* )=0</a:t>
            </a:r>
            <a:r>
              <a:rPr kumimoji="1" lang="zh-CN" altLang="en-US"/>
              <a:t>，即</a:t>
            </a:r>
            <a:r>
              <a:rPr kumimoji="1" lang="en-US" altLang="zh-CN" i="1"/>
              <a:t>x</a:t>
            </a:r>
            <a:r>
              <a:rPr kumimoji="1" lang="en-US" altLang="zh-CN"/>
              <a:t>*</a:t>
            </a:r>
            <a:r>
              <a:rPr kumimoji="1" lang="en-US" altLang="zh-CN">
                <a:ea typeface="楷体_GB2312" pitchFamily="49" charset="-122"/>
              </a:rPr>
              <a:t> = </a:t>
            </a:r>
            <a:r>
              <a:rPr kumimoji="1" lang="en-US" altLang="zh-CN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* 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zh-CN" altLang="en-US">
                <a:ea typeface="楷体_GB2312" pitchFamily="49" charset="-122"/>
              </a:rPr>
              <a:t>，证明了方程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 = </a:t>
            </a:r>
            <a:r>
              <a:rPr kumimoji="1" lang="en-US" altLang="zh-CN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zh-CN" altLang="en-US">
                <a:ea typeface="楷体_GB2312" pitchFamily="49" charset="-122"/>
              </a:rPr>
              <a:t>有根。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② </a:t>
            </a:r>
            <a:r>
              <a:rPr lang="zh-CN" altLang="en-US">
                <a:ea typeface="楷体_GB2312" pitchFamily="49" charset="-122"/>
              </a:rPr>
              <a:t>解</a:t>
            </a:r>
            <a:r>
              <a:rPr lang="zh-CN" altLang="en-US">
                <a:ea typeface="楷体_GB2312" pitchFamily="49" charset="-122"/>
                <a:sym typeface="Symbol" panose="05050102010706020507" pitchFamily="18" charset="2"/>
              </a:rPr>
              <a:t>唯一？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ea typeface="楷体_GB2312" pitchFamily="49" charset="-122"/>
              </a:rPr>
              <a:t>假定还有根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**≠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*</a:t>
            </a:r>
            <a:r>
              <a:rPr kumimoji="1" lang="zh-CN" altLang="en-US">
                <a:ea typeface="楷体_GB2312" pitchFamily="49" charset="-122"/>
              </a:rPr>
              <a:t>，则由拉格朗日中值定理及条件（</a:t>
            </a:r>
            <a:r>
              <a:rPr kumimoji="1" lang="en-US" altLang="zh-CN">
                <a:ea typeface="楷体_GB2312" pitchFamily="49" charset="-122"/>
              </a:rPr>
              <a:t>II</a:t>
            </a:r>
            <a:r>
              <a:rPr kumimoji="1" lang="zh-CN" altLang="en-US">
                <a:ea typeface="楷体_GB2312" pitchFamily="49" charset="-122"/>
              </a:rPr>
              <a:t>）得</a:t>
            </a:r>
          </a:p>
        </p:txBody>
      </p:sp>
      <p:graphicFrame>
        <p:nvGraphicFramePr>
          <p:cNvPr id="22531" name="Object 55"/>
          <p:cNvGraphicFramePr>
            <a:graphicFrameLocks noChangeAspect="1"/>
          </p:cNvGraphicFramePr>
          <p:nvPr/>
        </p:nvGraphicFramePr>
        <p:xfrm>
          <a:off x="1116013" y="3933825"/>
          <a:ext cx="59848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5" imgW="3111480" imgH="507960" progId="">
                  <p:embed/>
                </p:oleObj>
              </mc:Choice>
              <mc:Fallback>
                <p:oleObj name="Equation" r:id="rId5" imgW="3111480" imgH="507960" progId="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933825"/>
                        <a:ext cx="5984875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56"/>
          <p:cNvSpPr txBox="1">
            <a:spLocks noChangeArrowheads="1"/>
          </p:cNvSpPr>
          <p:nvPr/>
        </p:nvSpPr>
        <p:spPr bwMode="auto">
          <a:xfrm>
            <a:off x="323850" y="5084763"/>
            <a:ext cx="8632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即正数</a:t>
            </a:r>
            <a:r>
              <a:rPr lang="en-US" altLang="zh-CN"/>
              <a:t>|</a:t>
            </a:r>
            <a:r>
              <a:rPr lang="en-US" altLang="zh-CN" i="1"/>
              <a:t>x</a:t>
            </a:r>
            <a:r>
              <a:rPr lang="en-US" altLang="zh-CN"/>
              <a:t>**-</a:t>
            </a:r>
            <a:r>
              <a:rPr lang="en-US" altLang="zh-CN" i="1"/>
              <a:t>x</a:t>
            </a:r>
            <a:r>
              <a:rPr lang="en-US" altLang="zh-CN"/>
              <a:t>*|</a:t>
            </a:r>
            <a:r>
              <a:rPr lang="zh-CN" altLang="en-US">
                <a:ea typeface="楷体_GB2312" pitchFamily="49" charset="-122"/>
              </a:rPr>
              <a:t>小于其自身</a:t>
            </a:r>
            <a:r>
              <a:rPr lang="zh-CN" altLang="en-US"/>
              <a:t>。</a:t>
            </a:r>
            <a:r>
              <a:rPr lang="zh-CN" altLang="en-US">
                <a:ea typeface="楷体_GB2312" pitchFamily="49" charset="-122"/>
              </a:rPr>
              <a:t>这是不可能的。证明了方程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 = </a:t>
            </a:r>
            <a:r>
              <a:rPr kumimoji="1" lang="en-US" altLang="zh-CN" i="1">
                <a:sym typeface="Symbol" panose="05050102010706020507" pitchFamily="18" charset="2"/>
              </a:rPr>
              <a:t>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</a:p>
          <a:p>
            <a:pPr eaLnBrk="1" hangingPunct="1"/>
            <a:r>
              <a:rPr kumimoji="1" lang="zh-CN" altLang="en-US">
                <a:ea typeface="楷体_GB2312" pitchFamily="49" charset="-122"/>
              </a:rPr>
              <a:t>在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内只有一根。</a:t>
            </a:r>
          </a:p>
        </p:txBody>
      </p:sp>
      <p:grpSp>
        <p:nvGrpSpPr>
          <p:cNvPr id="22535" name="Group 57"/>
          <p:cNvGrpSpPr>
            <a:grpSpLocks/>
          </p:cNvGrpSpPr>
          <p:nvPr/>
        </p:nvGrpSpPr>
        <p:grpSpPr bwMode="auto">
          <a:xfrm>
            <a:off x="4730750" y="0"/>
            <a:ext cx="4413250" cy="366713"/>
            <a:chOff x="2059" y="3780"/>
            <a:chExt cx="2780" cy="231"/>
          </a:xfrm>
        </p:grpSpPr>
        <p:sp>
          <p:nvSpPr>
            <p:cNvPr id="22539" name="Rectangle 58"/>
            <p:cNvSpPr>
              <a:spLocks noChangeArrowheads="1"/>
            </p:cNvSpPr>
            <p:nvPr/>
          </p:nvSpPr>
          <p:spPr bwMode="auto">
            <a:xfrm>
              <a:off x="2059" y="3780"/>
              <a:ext cx="2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ea typeface="楷体_GB2312" pitchFamily="49" charset="-122"/>
                </a:rPr>
                <a:t>2.3.2  </a:t>
              </a:r>
              <a:r>
                <a:rPr kumimoji="1" lang="zh-CN" altLang="en-US" sz="1800">
                  <a:ea typeface="楷体_GB2312" pitchFamily="49" charset="-122"/>
                </a:rPr>
                <a:t>迭代公式的收敛性与误差估计（续）</a:t>
              </a:r>
            </a:p>
          </p:txBody>
        </p:sp>
        <p:sp>
          <p:nvSpPr>
            <p:cNvPr id="22540" name="Line 59"/>
            <p:cNvSpPr>
              <a:spLocks noChangeShapeType="1"/>
            </p:cNvSpPr>
            <p:nvPr/>
          </p:nvSpPr>
          <p:spPr bwMode="auto">
            <a:xfrm>
              <a:off x="2064" y="3974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92" name="AutoShape 6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2813" y="6381750"/>
            <a:ext cx="611187" cy="476250"/>
          </a:xfrm>
          <a:prstGeom prst="actionButtonBackPrevious">
            <a:avLst/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Text Box 34"/>
          <p:cNvSpPr txBox="1">
            <a:spLocks noChangeArrowheads="1"/>
          </p:cNvSpPr>
          <p:nvPr/>
        </p:nvSpPr>
        <p:spPr bwMode="auto">
          <a:xfrm>
            <a:off x="2051050" y="2636838"/>
            <a:ext cx="1143000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8041" tIns="74021" rIns="148041" bIns="74021">
            <a:spAutoFit/>
          </a:bodyPr>
          <a:lstStyle>
            <a:lvl1pPr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800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5800">
              <a:solidFill>
                <a:srgbClr val="FF3300"/>
              </a:solidFill>
            </a:endParaRPr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4508500" y="557213"/>
            <a:ext cx="1143000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8041" tIns="74021" rIns="148041" bIns="74021">
            <a:spAutoFit/>
          </a:bodyPr>
          <a:lstStyle>
            <a:lvl1pPr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800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580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87B07A-9538-4589-B644-C848497D333F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3559" name="Rectangle 2"/>
          <p:cNvSpPr>
            <a:spLocks noChangeArrowheads="1"/>
          </p:cNvSpPr>
          <p:nvPr/>
        </p:nvSpPr>
        <p:spPr bwMode="auto">
          <a:xfrm>
            <a:off x="458788" y="838200"/>
            <a:ext cx="3544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_GB2312" pitchFamily="49" charset="-122"/>
              </a:rPr>
              <a:t>③</a:t>
            </a:r>
            <a:r>
              <a:rPr lang="zh-CN" altLang="en-US">
                <a:ea typeface="楷体_GB2312" pitchFamily="49" charset="-122"/>
              </a:rPr>
              <a:t>证明</a:t>
            </a:r>
            <a:r>
              <a:rPr kumimoji="1" lang="zh-CN" altLang="en-US">
                <a:ea typeface="楷体_GB2312" pitchFamily="49" charset="-122"/>
              </a:rPr>
              <a:t>序列</a:t>
            </a:r>
            <a:r>
              <a:rPr kumimoji="1" lang="en-US" altLang="zh-CN">
                <a:ea typeface="楷体_GB2312" pitchFamily="49" charset="-122"/>
              </a:rPr>
              <a:t>{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25000">
                <a:ea typeface="楷体_GB2312" pitchFamily="49" charset="-122"/>
              </a:rPr>
              <a:t>k</a:t>
            </a:r>
            <a:r>
              <a:rPr kumimoji="1" lang="en-US" altLang="zh-CN">
                <a:ea typeface="楷体_GB2312" pitchFamily="49" charset="-122"/>
              </a:rPr>
              <a:t>} </a:t>
            </a:r>
            <a:r>
              <a:rPr kumimoji="1" lang="zh-CN" altLang="en-US">
                <a:ea typeface="楷体_GB2312" pitchFamily="49" charset="-122"/>
              </a:rPr>
              <a:t>收敛于</a:t>
            </a:r>
            <a:r>
              <a:rPr kumimoji="1" lang="en-US" altLang="zh-CN" i="1"/>
              <a:t>x</a:t>
            </a:r>
            <a:r>
              <a:rPr kumimoji="1" lang="en-US" altLang="zh-CN"/>
              <a:t>*</a:t>
            </a:r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381000" y="1447800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由定理假设条件</a:t>
            </a:r>
            <a:r>
              <a:rPr kumimoji="1" lang="zh-CN" altLang="en-US" b="0">
                <a:ea typeface="楷体_GB2312" pitchFamily="49" charset="-122"/>
              </a:rPr>
              <a:t>（</a:t>
            </a:r>
            <a:r>
              <a:rPr kumimoji="1" lang="en-US" altLang="zh-CN" b="0">
                <a:ea typeface="楷体_GB2312" pitchFamily="49" charset="-122"/>
              </a:rPr>
              <a:t>I</a:t>
            </a:r>
            <a:r>
              <a:rPr kumimoji="1" lang="zh-CN" altLang="en-US" b="0">
                <a:ea typeface="楷体_GB2312" pitchFamily="49" charset="-122"/>
              </a:rPr>
              <a:t>）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，当取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30000">
                <a:ea typeface="楷体_GB2312" pitchFamily="49" charset="-122"/>
              </a:rPr>
              <a:t>0</a:t>
            </a:r>
            <a:r>
              <a:rPr kumimoji="1" lang="en-US" altLang="zh-CN" b="0">
                <a:ea typeface="楷体_GB2312" pitchFamily="49" charset="-122"/>
                <a:sym typeface="Symbol" panose="05050102010706020507" pitchFamily="18" charset="2"/>
              </a:rPr>
              <a:t>[</a:t>
            </a:r>
            <a:r>
              <a:rPr kumimoji="1" lang="en-US" altLang="zh-CN" b="0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 b="0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b="0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 b="0"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时，则有</a:t>
            </a:r>
            <a:r>
              <a:rPr kumimoji="1" lang="en-US" altLang="zh-CN" i="1"/>
              <a:t>x</a:t>
            </a:r>
            <a:r>
              <a:rPr kumimoji="1" lang="en-US" altLang="zh-CN" i="1" baseline="-25000"/>
              <a:t>k</a:t>
            </a:r>
            <a:r>
              <a:rPr kumimoji="1" lang="en-US" altLang="zh-CN"/>
              <a:t>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[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b="0">
                <a:ea typeface="楷体_GB2312" pitchFamily="49" charset="-122"/>
              </a:rPr>
              <a:t>（</a:t>
            </a:r>
            <a:r>
              <a:rPr kumimoji="1" lang="en-US" altLang="zh-CN" b="0" i="1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=1</a:t>
            </a:r>
            <a:r>
              <a:rPr kumimoji="1" lang="zh-CN" altLang="en-US" b="0">
                <a:ea typeface="楷体_GB2312" pitchFamily="49" charset="-122"/>
              </a:rPr>
              <a:t>，</a:t>
            </a:r>
            <a:r>
              <a:rPr kumimoji="1" lang="en-US" altLang="zh-CN" b="0">
                <a:ea typeface="楷体_GB2312" pitchFamily="49" charset="-122"/>
              </a:rPr>
              <a:t>2</a:t>
            </a:r>
            <a:r>
              <a:rPr kumimoji="1" lang="zh-CN" altLang="en-US" b="0">
                <a:ea typeface="楷体_GB2312" pitchFamily="49" charset="-122"/>
              </a:rPr>
              <a:t>，</a:t>
            </a:r>
            <a:r>
              <a:rPr kumimoji="1" lang="en-US" altLang="zh-CN" b="0">
                <a:ea typeface="楷体_GB2312" pitchFamily="49" charset="-122"/>
              </a:rPr>
              <a:t>…</a:t>
            </a:r>
            <a:r>
              <a:rPr kumimoji="1" lang="zh-CN" altLang="en-US" b="0">
                <a:ea typeface="楷体_GB2312" pitchFamily="49" charset="-122"/>
              </a:rPr>
              <a:t>）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。记误差</a:t>
            </a:r>
            <a:r>
              <a:rPr kumimoji="1" lang="en-US" altLang="zh-CN" b="0" i="1">
                <a:ea typeface="楷体_GB2312" pitchFamily="49" charset="-122"/>
              </a:rPr>
              <a:t>e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= 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*-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，由拉格朗日中值定理</a:t>
            </a: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1917700" y="2286000"/>
          <a:ext cx="5003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8" name="Equation" r:id="rId3" imgW="2489040" imgH="228600" progId="">
                  <p:embed/>
                </p:oleObj>
              </mc:Choice>
              <mc:Fallback>
                <p:oleObj name="Equation" r:id="rId3" imgW="2489040" imgH="2286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2286000"/>
                        <a:ext cx="500380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1524000" y="3643313"/>
          <a:ext cx="6378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9" name="Equation" r:id="rId5" imgW="3555720" imgH="279360" progId="">
                  <p:embed/>
                </p:oleObj>
              </mc:Choice>
              <mc:Fallback>
                <p:oleObj name="Equation" r:id="rId5" imgW="3555720" imgH="2793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643313"/>
                        <a:ext cx="637857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533400" y="4876800"/>
          <a:ext cx="80978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0" name="Equation" r:id="rId7" imgW="4483080" imgH="279360" progId="">
                  <p:embed/>
                </p:oleObj>
              </mc:Choice>
              <mc:Fallback>
                <p:oleObj name="Equation" r:id="rId7" imgW="4483080" imgH="2793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76800"/>
                        <a:ext cx="8097838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3"/>
          <p:cNvGraphicFramePr>
            <a:graphicFrameLocks noChangeAspect="1"/>
          </p:cNvGraphicFramePr>
          <p:nvPr/>
        </p:nvGraphicFramePr>
        <p:xfrm>
          <a:off x="2895600" y="5638800"/>
          <a:ext cx="18288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1" r:id="rId9" imgW="710891" imgH="291973" progId="Equation.3">
                  <p:embed/>
                </p:oleObj>
              </mc:Choice>
              <mc:Fallback>
                <p:oleObj r:id="rId9" imgW="710891" imgH="29197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638800"/>
                        <a:ext cx="1828800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457200" y="2819400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kumimoji="1" lang="en-US" altLang="zh-CN" b="0" i="1">
                <a:ea typeface="楷体_GB2312" pitchFamily="49" charset="-122"/>
              </a:rPr>
              <a:t>c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之间，即</a:t>
            </a:r>
            <a:r>
              <a:rPr kumimoji="1" lang="en-US" altLang="zh-CN" b="0" i="1">
                <a:ea typeface="楷体_GB2312" pitchFamily="49" charset="-122"/>
              </a:rPr>
              <a:t>c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[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。又利用</a:t>
            </a:r>
            <a:r>
              <a:rPr kumimoji="1" lang="en-US" altLang="zh-CN">
                <a:sym typeface="Symbol" panose="05050102010706020507" pitchFamily="18" charset="2"/>
              </a:rPr>
              <a:t>| </a:t>
            </a:r>
            <a:r>
              <a:rPr kumimoji="1" lang="en-US" altLang="zh-CN" i="1">
                <a:sym typeface="Symbol" panose="05050102010706020507" pitchFamily="18" charset="2"/>
              </a:rPr>
              <a:t>’</a:t>
            </a:r>
            <a:r>
              <a:rPr kumimoji="1" lang="en-US" altLang="zh-CN"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sym typeface="Symbol" panose="05050102010706020507" pitchFamily="18" charset="2"/>
              </a:rPr>
              <a:t>x</a:t>
            </a:r>
            <a:r>
              <a:rPr kumimoji="1" lang="en-US" altLang="zh-CN">
                <a:sym typeface="Symbol" panose="05050102010706020507" pitchFamily="18" charset="2"/>
              </a:rPr>
              <a:t>) |  </a:t>
            </a:r>
            <a:r>
              <a:rPr kumimoji="1" lang="en-US" altLang="zh-CN" i="1">
                <a:sym typeface="Symbol" panose="05050102010706020507" pitchFamily="18" charset="2"/>
              </a:rPr>
              <a:t>L</a:t>
            </a:r>
            <a:r>
              <a:rPr kumimoji="1" lang="en-US" altLang="zh-CN">
                <a:sym typeface="Symbol" panose="05050102010706020507" pitchFamily="18" charset="2"/>
              </a:rPr>
              <a:t> &lt; 1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得到误差的递推关系</a:t>
            </a:r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228600" y="44196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反复利用上式，得到</a:t>
            </a:r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304800" y="5715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即</a:t>
            </a:r>
          </a:p>
        </p:txBody>
      </p:sp>
      <p:grpSp>
        <p:nvGrpSpPr>
          <p:cNvPr id="23564" name="Group 11"/>
          <p:cNvGrpSpPr>
            <a:grpSpLocks/>
          </p:cNvGrpSpPr>
          <p:nvPr/>
        </p:nvGrpSpPr>
        <p:grpSpPr bwMode="auto">
          <a:xfrm>
            <a:off x="4730750" y="0"/>
            <a:ext cx="4413250" cy="366713"/>
            <a:chOff x="2059" y="3780"/>
            <a:chExt cx="2780" cy="231"/>
          </a:xfrm>
        </p:grpSpPr>
        <p:sp>
          <p:nvSpPr>
            <p:cNvPr id="23566" name="Rectangle 12"/>
            <p:cNvSpPr>
              <a:spLocks noChangeArrowheads="1"/>
            </p:cNvSpPr>
            <p:nvPr/>
          </p:nvSpPr>
          <p:spPr bwMode="auto">
            <a:xfrm>
              <a:off x="2059" y="3780"/>
              <a:ext cx="2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ea typeface="楷体_GB2312" pitchFamily="49" charset="-122"/>
                </a:rPr>
                <a:t>2.3.2  </a:t>
              </a:r>
              <a:r>
                <a:rPr kumimoji="1" lang="zh-CN" altLang="en-US" sz="1800">
                  <a:ea typeface="楷体_GB2312" pitchFamily="49" charset="-122"/>
                </a:rPr>
                <a:t>迭代公式的收敛性与误差估计（续）</a:t>
              </a:r>
            </a:p>
          </p:txBody>
        </p:sp>
        <p:sp>
          <p:nvSpPr>
            <p:cNvPr id="23567" name="Line 13"/>
            <p:cNvSpPr>
              <a:spLocks noChangeShapeType="1"/>
            </p:cNvSpPr>
            <p:nvPr/>
          </p:nvSpPr>
          <p:spPr bwMode="auto">
            <a:xfrm>
              <a:off x="2064" y="3974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4508500" y="557213"/>
            <a:ext cx="1143000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8041" tIns="74021" rIns="148041" bIns="74021">
            <a:spAutoFit/>
          </a:bodyPr>
          <a:lstStyle>
            <a:lvl1pPr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800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580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B12DF7-E1BD-4AAE-BE4F-EE082272BA8D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4584" name="Rectangle 2"/>
          <p:cNvSpPr>
            <a:spLocks noChangeArrowheads="1"/>
          </p:cNvSpPr>
          <p:nvPr/>
        </p:nvSpPr>
        <p:spPr bwMode="auto">
          <a:xfrm>
            <a:off x="179388" y="476250"/>
            <a:ext cx="3024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_GB2312" pitchFamily="49" charset="-122"/>
              </a:rPr>
              <a:t>④</a:t>
            </a:r>
            <a:r>
              <a:rPr kumimoji="1" lang="zh-CN" altLang="en-US" b="0">
                <a:ea typeface="楷体_GB2312" pitchFamily="49" charset="-122"/>
              </a:rPr>
              <a:t>证明误差估计式：</a:t>
            </a:r>
            <a:endParaRPr kumimoji="1" lang="zh-CN" altLang="en-US"/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468313" y="2420938"/>
            <a:ext cx="755015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kumimoji="1" lang="en-US" altLang="zh-CN" b="0">
                <a:ea typeface="楷体_GB2312" pitchFamily="49" charset="-122"/>
              </a:rPr>
              <a:t>|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 baseline="-30000">
                <a:ea typeface="楷体_GB2312" pitchFamily="49" charset="-122"/>
              </a:rPr>
              <a:t>+1</a:t>
            </a:r>
            <a:r>
              <a:rPr kumimoji="1" lang="en-US" altLang="zh-CN" b="0">
                <a:ea typeface="楷体_GB2312" pitchFamily="49" charset="-122"/>
              </a:rPr>
              <a:t>- 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|=|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*- 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 baseline="-30000">
                <a:ea typeface="楷体_GB2312" pitchFamily="49" charset="-122"/>
              </a:rPr>
              <a:t> </a:t>
            </a:r>
            <a:r>
              <a:rPr kumimoji="1" lang="en-US" altLang="zh-CN" b="0">
                <a:ea typeface="楷体_GB2312" pitchFamily="49" charset="-122"/>
              </a:rPr>
              <a:t>-(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 - 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 baseline="-30000">
                <a:ea typeface="楷体_GB2312" pitchFamily="49" charset="-122"/>
              </a:rPr>
              <a:t> +1</a:t>
            </a:r>
            <a:r>
              <a:rPr kumimoji="1" lang="en-US" altLang="zh-CN" b="0">
                <a:ea typeface="楷体_GB2312" pitchFamily="49" charset="-122"/>
              </a:rPr>
              <a:t>)|≥|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*- 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 baseline="-30000">
                <a:ea typeface="楷体_GB2312" pitchFamily="49" charset="-122"/>
              </a:rPr>
              <a:t> </a:t>
            </a:r>
            <a:r>
              <a:rPr kumimoji="1" lang="en-US" altLang="zh-CN" b="0">
                <a:ea typeface="楷体_GB2312" pitchFamily="49" charset="-122"/>
              </a:rPr>
              <a:t>|-|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*- 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 baseline="-30000">
                <a:ea typeface="楷体_GB2312" pitchFamily="49" charset="-122"/>
              </a:rPr>
              <a:t> +1</a:t>
            </a:r>
            <a:r>
              <a:rPr kumimoji="1" lang="en-US" altLang="zh-CN" b="0">
                <a:ea typeface="楷体_GB2312" pitchFamily="49" charset="-122"/>
              </a:rPr>
              <a:t>|</a:t>
            </a:r>
          </a:p>
          <a:p>
            <a:pPr>
              <a:lnSpc>
                <a:spcPct val="115000"/>
              </a:lnSpc>
            </a:pPr>
            <a:r>
              <a:rPr kumimoji="1" lang="en-US" altLang="zh-CN" b="0">
                <a:ea typeface="楷体_GB2312" pitchFamily="49" charset="-122"/>
              </a:rPr>
              <a:t>           ≥|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*- 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 baseline="-30000">
                <a:ea typeface="楷体_GB2312" pitchFamily="49" charset="-122"/>
              </a:rPr>
              <a:t> </a:t>
            </a:r>
            <a:r>
              <a:rPr kumimoji="1" lang="en-US" altLang="zh-CN" b="0">
                <a:ea typeface="楷体_GB2312" pitchFamily="49" charset="-122"/>
              </a:rPr>
              <a:t>|-</a:t>
            </a:r>
            <a:r>
              <a:rPr kumimoji="1" lang="en-US" altLang="zh-CN" b="0" i="1">
                <a:ea typeface="楷体_GB2312" pitchFamily="49" charset="-122"/>
              </a:rPr>
              <a:t>L</a:t>
            </a:r>
            <a:r>
              <a:rPr kumimoji="1" lang="en-US" altLang="zh-CN" b="0">
                <a:ea typeface="楷体_GB2312" pitchFamily="49" charset="-122"/>
              </a:rPr>
              <a:t>|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*- 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 baseline="-30000">
                <a:ea typeface="楷体_GB2312" pitchFamily="49" charset="-122"/>
              </a:rPr>
              <a:t> </a:t>
            </a:r>
            <a:r>
              <a:rPr kumimoji="1" lang="en-US" altLang="zh-CN" b="0">
                <a:ea typeface="楷体_GB2312" pitchFamily="49" charset="-122"/>
              </a:rPr>
              <a:t>|=(1-</a:t>
            </a:r>
            <a:r>
              <a:rPr kumimoji="1" lang="en-US" altLang="zh-CN" b="0" i="1">
                <a:ea typeface="楷体_GB2312" pitchFamily="49" charset="-122"/>
              </a:rPr>
              <a:t>L</a:t>
            </a:r>
            <a:r>
              <a:rPr kumimoji="1" lang="en-US" altLang="zh-CN" b="0">
                <a:ea typeface="楷体_GB2312" pitchFamily="49" charset="-122"/>
              </a:rPr>
              <a:t>)|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*-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|</a:t>
            </a:r>
          </a:p>
          <a:p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即    </a:t>
            </a:r>
          </a:p>
          <a:p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    </a:t>
            </a:r>
          </a:p>
        </p:txBody>
      </p:sp>
      <p:graphicFrame>
        <p:nvGraphicFramePr>
          <p:cNvPr id="231430" name="Object 6"/>
          <p:cNvGraphicFramePr>
            <a:graphicFrameLocks noChangeAspect="1"/>
          </p:cNvGraphicFramePr>
          <p:nvPr/>
        </p:nvGraphicFramePr>
        <p:xfrm>
          <a:off x="1403350" y="3429000"/>
          <a:ext cx="361791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4" name="Equation" r:id="rId3" imgW="1511280" imgH="393480" progId="">
                  <p:embed/>
                </p:oleObj>
              </mc:Choice>
              <mc:Fallback>
                <p:oleObj name="Equation" r:id="rId3" imgW="1511280" imgH="39348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429000"/>
                        <a:ext cx="3617913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7" name="Object 13"/>
          <p:cNvGraphicFramePr>
            <a:graphicFrameLocks noChangeAspect="1"/>
          </p:cNvGraphicFramePr>
          <p:nvPr/>
        </p:nvGraphicFramePr>
        <p:xfrm>
          <a:off x="971550" y="1700213"/>
          <a:ext cx="6378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5" name="Equation" r:id="rId5" imgW="3555720" imgH="279360" progId="">
                  <p:embed/>
                </p:oleObj>
              </mc:Choice>
              <mc:Fallback>
                <p:oleObj name="Equation" r:id="rId5" imgW="3555720" imgH="27936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00213"/>
                        <a:ext cx="637857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1438" name="Object 14"/>
          <p:cNvGraphicFramePr>
            <a:graphicFrameLocks noChangeAspect="1"/>
          </p:cNvGraphicFramePr>
          <p:nvPr/>
        </p:nvGraphicFramePr>
        <p:xfrm>
          <a:off x="395288" y="4581525"/>
          <a:ext cx="82502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6" name="Equation" r:id="rId7" imgW="3644640" imgH="482400" progId="">
                  <p:embed/>
                </p:oleObj>
              </mc:Choice>
              <mc:Fallback>
                <p:oleObj name="Equation" r:id="rId7" imgW="3644640" imgH="48240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581525"/>
                        <a:ext cx="8250237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9" name="Rectangle 15"/>
          <p:cNvSpPr>
            <a:spLocks noChangeArrowheads="1"/>
          </p:cNvSpPr>
          <p:nvPr/>
        </p:nvSpPr>
        <p:spPr bwMode="auto">
          <a:xfrm>
            <a:off x="468313" y="1125538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由迭代公式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25000">
                <a:ea typeface="楷体_GB2312" pitchFamily="49" charset="-122"/>
              </a:rPr>
              <a:t>k</a:t>
            </a:r>
            <a:r>
              <a:rPr kumimoji="1" lang="en-US" altLang="zh-CN" baseline="-25000">
                <a:ea typeface="楷体_GB2312" pitchFamily="49" charset="-122"/>
              </a:rPr>
              <a:t>+1</a:t>
            </a:r>
            <a:r>
              <a:rPr kumimoji="1" lang="en-US" altLang="zh-CN">
                <a:ea typeface="楷体_GB2312" pitchFamily="49" charset="-122"/>
              </a:rPr>
              <a:t> =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 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25000">
                <a:ea typeface="楷体_GB2312" pitchFamily="49" charset="-122"/>
              </a:rPr>
              <a:t>k</a:t>
            </a:r>
            <a:r>
              <a:rPr kumimoji="1" lang="en-US" altLang="zh-CN">
                <a:ea typeface="楷体_GB2312" pitchFamily="49" charset="-122"/>
              </a:rPr>
              <a:t>) 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，显然有</a:t>
            </a:r>
          </a:p>
        </p:txBody>
      </p:sp>
      <p:graphicFrame>
        <p:nvGraphicFramePr>
          <p:cNvPr id="24581" name="Object 17"/>
          <p:cNvGraphicFramePr>
            <a:graphicFrameLocks noChangeAspect="1"/>
          </p:cNvGraphicFramePr>
          <p:nvPr/>
        </p:nvGraphicFramePr>
        <p:xfrm>
          <a:off x="3600450" y="260350"/>
          <a:ext cx="293846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Equation" r:id="rId9" imgW="1612800" imgH="393480" progId="">
                  <p:embed/>
                </p:oleObj>
              </mc:Choice>
              <mc:Fallback>
                <p:oleObj name="Equation" r:id="rId9" imgW="1612800" imgH="393480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260350"/>
                        <a:ext cx="2938463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43" name="Text Box 19"/>
          <p:cNvSpPr txBox="1">
            <a:spLocks noChangeArrowheads="1"/>
          </p:cNvSpPr>
          <p:nvPr/>
        </p:nvSpPr>
        <p:spPr bwMode="auto">
          <a:xfrm>
            <a:off x="468313" y="4149725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又</a:t>
            </a:r>
          </a:p>
        </p:txBody>
      </p:sp>
      <p:sp>
        <p:nvSpPr>
          <p:cNvPr id="231444" name="AutoShape 20"/>
          <p:cNvSpPr>
            <a:spLocks noChangeArrowheads="1"/>
          </p:cNvSpPr>
          <p:nvPr/>
        </p:nvSpPr>
        <p:spPr bwMode="auto">
          <a:xfrm>
            <a:off x="827088" y="6092825"/>
            <a:ext cx="976312" cy="196850"/>
          </a:xfrm>
          <a:prstGeom prst="rightArrow">
            <a:avLst>
              <a:gd name="adj1" fmla="val 50000"/>
              <a:gd name="adj2" fmla="val 123992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31445" name="Object 21"/>
          <p:cNvGraphicFramePr>
            <a:graphicFrameLocks noChangeAspect="1"/>
          </p:cNvGraphicFramePr>
          <p:nvPr/>
        </p:nvGraphicFramePr>
        <p:xfrm>
          <a:off x="2051050" y="5876925"/>
          <a:ext cx="29400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8" name="Equation" r:id="rId11" imgW="1612800" imgH="393480" progId="">
                  <p:embed/>
                </p:oleObj>
              </mc:Choice>
              <mc:Fallback>
                <p:oleObj name="Equation" r:id="rId11" imgW="1612800" imgH="393480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876925"/>
                        <a:ext cx="294005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9" name="Group 22"/>
          <p:cNvGrpSpPr>
            <a:grpSpLocks/>
          </p:cNvGrpSpPr>
          <p:nvPr/>
        </p:nvGrpSpPr>
        <p:grpSpPr bwMode="auto">
          <a:xfrm>
            <a:off x="4730750" y="0"/>
            <a:ext cx="4413250" cy="366713"/>
            <a:chOff x="2059" y="3780"/>
            <a:chExt cx="2780" cy="231"/>
          </a:xfrm>
        </p:grpSpPr>
        <p:sp>
          <p:nvSpPr>
            <p:cNvPr id="24592" name="Rectangle 23"/>
            <p:cNvSpPr>
              <a:spLocks noChangeArrowheads="1"/>
            </p:cNvSpPr>
            <p:nvPr/>
          </p:nvSpPr>
          <p:spPr bwMode="auto">
            <a:xfrm>
              <a:off x="2059" y="3780"/>
              <a:ext cx="2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ea typeface="楷体_GB2312" pitchFamily="49" charset="-122"/>
                </a:rPr>
                <a:t>2.3.2  </a:t>
              </a:r>
              <a:r>
                <a:rPr kumimoji="1" lang="zh-CN" altLang="en-US" sz="1800">
                  <a:ea typeface="楷体_GB2312" pitchFamily="49" charset="-122"/>
                </a:rPr>
                <a:t>迭代公式的收敛性与误差估计（续）</a:t>
              </a:r>
            </a:p>
          </p:txBody>
        </p:sp>
        <p:sp>
          <p:nvSpPr>
            <p:cNvPr id="24593" name="Line 24"/>
            <p:cNvSpPr>
              <a:spLocks noChangeShapeType="1"/>
            </p:cNvSpPr>
            <p:nvPr/>
          </p:nvSpPr>
          <p:spPr bwMode="auto">
            <a:xfrm>
              <a:off x="2064" y="3974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1449" name="AutoShape 2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532813" y="6381750"/>
            <a:ext cx="611187" cy="476250"/>
          </a:xfrm>
          <a:prstGeom prst="actionButtonBackPrevious">
            <a:avLst/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7164388" y="333375"/>
            <a:ext cx="11430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8041" tIns="74021" rIns="148041" bIns="74021">
            <a:spAutoFit/>
          </a:bodyPr>
          <a:lstStyle>
            <a:lvl1pPr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800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580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478FB6-6E25-4345-ABBF-893F6F295C70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766763" y="817563"/>
            <a:ext cx="2955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_GB2312" pitchFamily="49" charset="-122"/>
              </a:rPr>
              <a:t>⑤</a:t>
            </a:r>
            <a:r>
              <a:rPr kumimoji="1" lang="zh-CN" altLang="en-US" b="0">
                <a:ea typeface="楷体_GB2312" pitchFamily="49" charset="-122"/>
              </a:rPr>
              <a:t>证明误差估计式：</a:t>
            </a:r>
            <a:endParaRPr kumimoji="1" lang="zh-CN" altLang="en-US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4495800" y="685800"/>
          <a:ext cx="290671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Equation" r:id="rId3" imgW="1511280" imgH="419040" progId="">
                  <p:embed/>
                </p:oleObj>
              </mc:Choice>
              <mc:Fallback>
                <p:oleObj name="Equation" r:id="rId3" imgW="1511280" imgH="4190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85800"/>
                        <a:ext cx="2906713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7164388" y="1989138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反复利用 </a:t>
            </a:r>
          </a:p>
        </p:txBody>
      </p:sp>
      <p:graphicFrame>
        <p:nvGraphicFramePr>
          <p:cNvPr id="232454" name="Object 6"/>
          <p:cNvGraphicFramePr>
            <a:graphicFrameLocks noChangeAspect="1"/>
          </p:cNvGraphicFramePr>
          <p:nvPr/>
        </p:nvGraphicFramePr>
        <p:xfrm>
          <a:off x="395288" y="1700213"/>
          <a:ext cx="63246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Equation" r:id="rId5" imgW="2793960" imgH="507960" progId="">
                  <p:embed/>
                </p:oleObj>
              </mc:Choice>
              <mc:Fallback>
                <p:oleObj name="Equation" r:id="rId5" imgW="2793960" imgH="5079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00213"/>
                        <a:ext cx="6324600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3776663" y="2900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232455" name="Object 7"/>
          <p:cNvGraphicFramePr>
            <a:graphicFrameLocks noChangeAspect="1"/>
          </p:cNvGraphicFramePr>
          <p:nvPr/>
        </p:nvGraphicFramePr>
        <p:xfrm>
          <a:off x="2700338" y="3860800"/>
          <a:ext cx="3336925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Equation" r:id="rId7" imgW="1511280" imgH="1066680" progId="">
                  <p:embed/>
                </p:oleObj>
              </mc:Choice>
              <mc:Fallback>
                <p:oleObj name="Equation" r:id="rId7" imgW="1511280" imgH="10666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860800"/>
                        <a:ext cx="3336925" cy="202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539750" y="3068638"/>
            <a:ext cx="556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kumimoji="1" lang="en-US" altLang="zh-CN" b="0">
                <a:ea typeface="楷体_GB2312" pitchFamily="49" charset="-122"/>
              </a:rPr>
              <a:t>c</a:t>
            </a:r>
            <a:r>
              <a:rPr kumimoji="1" lang="zh-CN" altLang="en-US" b="0">
                <a:latin typeface="宋体" panose="02010600030101010101" pitchFamily="2" charset="-122"/>
              </a:rPr>
              <a:t>在</a:t>
            </a:r>
            <a:r>
              <a:rPr kumimoji="1" lang="en-US" altLang="zh-CN" b="0" i="1"/>
              <a:t>x</a:t>
            </a:r>
            <a:r>
              <a:rPr kumimoji="1" lang="en-US" altLang="zh-CN" b="0" i="1" baseline="-30000"/>
              <a:t>k</a:t>
            </a:r>
            <a:r>
              <a:rPr kumimoji="1" lang="en-US" altLang="zh-CN" b="0" baseline="-30000"/>
              <a:t>-1</a:t>
            </a:r>
            <a:r>
              <a:rPr kumimoji="1" lang="zh-CN" altLang="en-US" b="0">
                <a:latin typeface="宋体" panose="02010600030101010101" pitchFamily="2" charset="-122"/>
              </a:rPr>
              <a:t>与</a:t>
            </a:r>
            <a:r>
              <a:rPr kumimoji="1" lang="en-US" altLang="zh-CN" b="0" i="1"/>
              <a:t>x</a:t>
            </a:r>
            <a:r>
              <a:rPr kumimoji="1" lang="en-US" altLang="zh-CN" b="0" i="1" baseline="-30000"/>
              <a:t>k</a:t>
            </a:r>
            <a:r>
              <a:rPr kumimoji="1" lang="zh-CN" altLang="en-US" b="0">
                <a:latin typeface="宋体" panose="02010600030101010101" pitchFamily="2" charset="-122"/>
              </a:rPr>
              <a:t>之间。于是</a:t>
            </a:r>
          </a:p>
        </p:txBody>
      </p:sp>
      <p:grpSp>
        <p:nvGrpSpPr>
          <p:cNvPr id="25610" name="Group 11"/>
          <p:cNvGrpSpPr>
            <a:grpSpLocks/>
          </p:cNvGrpSpPr>
          <p:nvPr/>
        </p:nvGrpSpPr>
        <p:grpSpPr bwMode="auto">
          <a:xfrm>
            <a:off x="4730750" y="0"/>
            <a:ext cx="4413250" cy="366713"/>
            <a:chOff x="2059" y="3780"/>
            <a:chExt cx="2780" cy="231"/>
          </a:xfrm>
        </p:grpSpPr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2059" y="3780"/>
              <a:ext cx="2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ea typeface="楷体_GB2312" pitchFamily="49" charset="-122"/>
                </a:rPr>
                <a:t>2.3.2  </a:t>
              </a:r>
              <a:r>
                <a:rPr kumimoji="1" lang="zh-CN" altLang="en-US" sz="1800">
                  <a:ea typeface="楷体_GB2312" pitchFamily="49" charset="-122"/>
                </a:rPr>
                <a:t>迭代公式的收敛性与误差估计（续）</a:t>
              </a:r>
            </a:p>
          </p:txBody>
        </p:sp>
        <p:sp>
          <p:nvSpPr>
            <p:cNvPr id="25613" name="Line 13"/>
            <p:cNvSpPr>
              <a:spLocks noChangeShapeType="1"/>
            </p:cNvSpPr>
            <p:nvPr/>
          </p:nvSpPr>
          <p:spPr bwMode="auto">
            <a:xfrm>
              <a:off x="2064" y="3974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7524750" y="549275"/>
            <a:ext cx="11430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8041" tIns="74021" rIns="148041" bIns="74021">
            <a:spAutoFit/>
          </a:bodyPr>
          <a:lstStyle>
            <a:lvl1pPr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481138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48113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800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580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0445E2-E3A9-4CDE-AE41-D01851168DE4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26626" name="Object 8"/>
          <p:cNvGraphicFramePr>
            <a:graphicFrameLocks noChangeAspect="1"/>
          </p:cNvGraphicFramePr>
          <p:nvPr/>
        </p:nvGraphicFramePr>
        <p:xfrm>
          <a:off x="971550" y="1268413"/>
          <a:ext cx="33099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Equation" r:id="rId3" imgW="1815840" imgH="393480" progId="">
                  <p:embed/>
                </p:oleObj>
              </mc:Choice>
              <mc:Fallback>
                <p:oleObj name="Equation" r:id="rId3" imgW="1815840" imgH="39348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268413"/>
                        <a:ext cx="3309938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9"/>
          <p:cNvSpPr txBox="1">
            <a:spLocks noChangeArrowheads="1"/>
          </p:cNvSpPr>
          <p:nvPr/>
        </p:nvSpPr>
        <p:spPr bwMode="auto">
          <a:xfrm>
            <a:off x="468313" y="14128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ym typeface="Wingdings" panose="05000000000000000000" pitchFamily="2" charset="2"/>
              </a:rPr>
              <a:t></a:t>
            </a:r>
            <a:endParaRPr lang="en-US" altLang="zh-CN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716463" y="5516563"/>
            <a:ext cx="3733800" cy="1143000"/>
            <a:chOff x="2971" y="3475"/>
            <a:chExt cx="2352" cy="720"/>
          </a:xfrm>
        </p:grpSpPr>
        <p:sp>
          <p:nvSpPr>
            <p:cNvPr id="26640" name="AutoShape 16"/>
            <p:cNvSpPr>
              <a:spLocks noChangeArrowheads="1"/>
            </p:cNvSpPr>
            <p:nvPr/>
          </p:nvSpPr>
          <p:spPr bwMode="auto">
            <a:xfrm>
              <a:off x="2971" y="3475"/>
              <a:ext cx="2352" cy="720"/>
            </a:xfrm>
            <a:prstGeom prst="wedgeEllipseCallout">
              <a:avLst>
                <a:gd name="adj1" fmla="val -15181"/>
                <a:gd name="adj2" fmla="val -93472"/>
              </a:avLst>
            </a:prstGeom>
            <a:solidFill>
              <a:schemeClr val="accent6">
                <a:lumMod val="75000"/>
              </a:schemeClr>
            </a:solidFill>
            <a:ln w="9525">
              <a:solidFill>
                <a:srgbClr val="CC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>
                  <a:ea typeface="楷体_GB2312" pitchFamily="49" charset="-122"/>
                </a:rPr>
                <a:t>可用                  来控制收敛精度</a:t>
              </a:r>
            </a:p>
            <a:p>
              <a:pPr algn="ctr">
                <a:defRPr/>
              </a:pPr>
              <a:endParaRPr lang="en-US" altLang="zh-CN"/>
            </a:p>
          </p:txBody>
        </p:sp>
        <p:graphicFrame>
          <p:nvGraphicFramePr>
            <p:cNvPr id="26629" name="Object 17"/>
            <p:cNvGraphicFramePr>
              <a:graphicFrameLocks noChangeAspect="1"/>
            </p:cNvGraphicFramePr>
            <p:nvPr/>
          </p:nvGraphicFramePr>
          <p:xfrm>
            <a:off x="3832" y="3571"/>
            <a:ext cx="76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2" name="Equation" r:id="rId5" imgW="634680" imgH="228600" progId="">
                    <p:embed/>
                  </p:oleObj>
                </mc:Choice>
                <mc:Fallback>
                  <p:oleObj name="Equation" r:id="rId5" imgW="634680" imgH="228600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3571"/>
                          <a:ext cx="760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3" name="Text Box 20"/>
          <p:cNvSpPr txBox="1">
            <a:spLocks noChangeArrowheads="1"/>
          </p:cNvSpPr>
          <p:nvPr/>
        </p:nvSpPr>
        <p:spPr bwMode="auto">
          <a:xfrm>
            <a:off x="1176338" y="21701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ym typeface="Wingdings" panose="05000000000000000000" pitchFamily="2" charset="2"/>
              </a:rPr>
              <a:t></a:t>
            </a:r>
            <a:endParaRPr lang="en-US" altLang="zh-CN"/>
          </a:p>
        </p:txBody>
      </p:sp>
      <p:graphicFrame>
        <p:nvGraphicFramePr>
          <p:cNvPr id="26627" name="Object 21"/>
          <p:cNvGraphicFramePr>
            <a:graphicFrameLocks noChangeAspect="1"/>
          </p:cNvGraphicFramePr>
          <p:nvPr/>
        </p:nvGraphicFramePr>
        <p:xfrm>
          <a:off x="1692275" y="1989138"/>
          <a:ext cx="329723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Equation" r:id="rId7" imgW="1714320" imgH="419040" progId="">
                  <p:embed/>
                </p:oleObj>
              </mc:Choice>
              <mc:Fallback>
                <p:oleObj name="Equation" r:id="rId7" imgW="1714320" imgH="419040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989138"/>
                        <a:ext cx="3297238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22"/>
          <p:cNvSpPr txBox="1">
            <a:spLocks noChangeArrowheads="1"/>
          </p:cNvSpPr>
          <p:nvPr/>
        </p:nvSpPr>
        <p:spPr bwMode="auto">
          <a:xfrm>
            <a:off x="323850" y="620713"/>
            <a:ext cx="85613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利用误差估计式，在给定精度</a:t>
            </a:r>
            <a:r>
              <a:rPr lang="en-US" altLang="zh-CN">
                <a:ea typeface="楷体_GB2312" pitchFamily="49" charset="-122"/>
              </a:rPr>
              <a:t>ε&gt;0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后，要使</a:t>
            </a:r>
            <a:r>
              <a:rPr lang="en-US" altLang="zh-CN">
                <a:ea typeface="楷体_GB2312" pitchFamily="49" charset="-122"/>
              </a:rPr>
              <a:t>|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>
                <a:ea typeface="楷体_GB2312" pitchFamily="49" charset="-122"/>
              </a:rPr>
              <a:t>*-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i="1" baseline="-25000">
                <a:ea typeface="楷体_GB2312" pitchFamily="49" charset="-122"/>
              </a:rPr>
              <a:t>k</a:t>
            </a:r>
            <a:r>
              <a:rPr lang="en-US" altLang="zh-CN">
                <a:ea typeface="楷体_GB2312" pitchFamily="49" charset="-122"/>
              </a:rPr>
              <a:t>|&lt;ε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，只要计算到：</a:t>
            </a:r>
          </a:p>
        </p:txBody>
      </p:sp>
      <p:sp>
        <p:nvSpPr>
          <p:cNvPr id="26635" name="Text Box 23"/>
          <p:cNvSpPr txBox="1">
            <a:spLocks noChangeArrowheads="1"/>
          </p:cNvSpPr>
          <p:nvPr/>
        </p:nvSpPr>
        <p:spPr bwMode="auto">
          <a:xfrm>
            <a:off x="611188" y="2133600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或</a:t>
            </a:r>
          </a:p>
        </p:txBody>
      </p:sp>
      <p:sp>
        <p:nvSpPr>
          <p:cNvPr id="267288" name="Text Box 24"/>
          <p:cNvSpPr txBox="1">
            <a:spLocks noChangeArrowheads="1"/>
          </p:cNvSpPr>
          <p:nvPr/>
        </p:nvSpPr>
        <p:spPr bwMode="auto">
          <a:xfrm>
            <a:off x="179388" y="2924175"/>
            <a:ext cx="87487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式可以得到迭代次数</a:t>
            </a:r>
            <a:r>
              <a:rPr lang="en-US" altLang="zh-CN" i="1">
                <a:ea typeface="楷体_GB2312" pitchFamily="49" charset="-122"/>
                <a:sym typeface="Wingdings" panose="05000000000000000000" pitchFamily="2" charset="2"/>
              </a:rPr>
              <a:t>k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的值，但这样得到的</a:t>
            </a:r>
            <a:r>
              <a:rPr lang="en-US" altLang="zh-CN" i="1">
                <a:ea typeface="楷体_GB2312" pitchFamily="49" charset="-122"/>
                <a:sym typeface="Wingdings" panose="05000000000000000000" pitchFamily="2" charset="2"/>
              </a:rPr>
              <a:t>k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值往往偏大；而式利用刚算出来的数值来估计误差，可用较少的迭代运算得到满足精度要求的近似解。</a:t>
            </a:r>
          </a:p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特别</a:t>
            </a:r>
          </a:p>
        </p:txBody>
      </p:sp>
      <p:graphicFrame>
        <p:nvGraphicFramePr>
          <p:cNvPr id="267289" name="Object 25"/>
          <p:cNvGraphicFramePr>
            <a:graphicFrameLocks noChangeAspect="1"/>
          </p:cNvGraphicFramePr>
          <p:nvPr/>
        </p:nvGraphicFramePr>
        <p:xfrm>
          <a:off x="900113" y="4365625"/>
          <a:ext cx="6121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Equation" r:id="rId9" imgW="2831760" imgH="393480" progId="">
                  <p:embed/>
                </p:oleObj>
              </mc:Choice>
              <mc:Fallback>
                <p:oleObj name="Equation" r:id="rId9" imgW="2831760" imgH="39348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65625"/>
                        <a:ext cx="61214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7" name="Group 27"/>
          <p:cNvGrpSpPr>
            <a:grpSpLocks/>
          </p:cNvGrpSpPr>
          <p:nvPr/>
        </p:nvGrpSpPr>
        <p:grpSpPr bwMode="auto">
          <a:xfrm>
            <a:off x="4730750" y="0"/>
            <a:ext cx="4413250" cy="366713"/>
            <a:chOff x="2059" y="3780"/>
            <a:chExt cx="2780" cy="231"/>
          </a:xfrm>
        </p:grpSpPr>
        <p:sp>
          <p:nvSpPr>
            <p:cNvPr id="26638" name="Rectangle 28"/>
            <p:cNvSpPr>
              <a:spLocks noChangeArrowheads="1"/>
            </p:cNvSpPr>
            <p:nvPr/>
          </p:nvSpPr>
          <p:spPr bwMode="auto">
            <a:xfrm>
              <a:off x="2059" y="3780"/>
              <a:ext cx="2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ea typeface="楷体_GB2312" pitchFamily="49" charset="-122"/>
                </a:rPr>
                <a:t>2.3.2  </a:t>
              </a:r>
              <a:r>
                <a:rPr kumimoji="1" lang="zh-CN" altLang="en-US" sz="1800">
                  <a:ea typeface="楷体_GB2312" pitchFamily="49" charset="-122"/>
                </a:rPr>
                <a:t>迭代公式的收敛性与误差估计（续）</a:t>
              </a:r>
            </a:p>
          </p:txBody>
        </p:sp>
        <p:sp>
          <p:nvSpPr>
            <p:cNvPr id="26639" name="Line 29"/>
            <p:cNvSpPr>
              <a:spLocks noChangeShapeType="1"/>
            </p:cNvSpPr>
            <p:nvPr/>
          </p:nvSpPr>
          <p:spPr bwMode="auto">
            <a:xfrm>
              <a:off x="2064" y="3974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5396AE-6D2C-40C2-B7C0-B230AD51143B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395288" y="1341438"/>
            <a:ext cx="8077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一般不管</a:t>
            </a:r>
            <a:r>
              <a:rPr kumimoji="1" lang="en-US" altLang="zh-CN" b="0" i="1">
                <a:ea typeface="楷体_GB2312" pitchFamily="49" charset="-122"/>
              </a:rPr>
              <a:t>L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≤1/2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是否成立，都用</a:t>
            </a:r>
            <a:r>
              <a:rPr kumimoji="1" lang="en-US" altLang="zh-CN" b="0">
                <a:ea typeface="楷体_GB2312" pitchFamily="49" charset="-122"/>
              </a:rPr>
              <a:t>|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-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 baseline="-30000">
                <a:ea typeface="楷体_GB2312" pitchFamily="49" charset="-122"/>
              </a:rPr>
              <a:t>-1</a:t>
            </a:r>
            <a:r>
              <a:rPr kumimoji="1" lang="en-US" altLang="zh-CN" b="0">
                <a:ea typeface="楷体_GB2312" pitchFamily="49" charset="-122"/>
              </a:rPr>
              <a:t>|&lt;</a:t>
            </a:r>
            <a:r>
              <a:rPr kumimoji="1" lang="en-US" altLang="zh-CN" b="0" i="1">
                <a:ea typeface="楷体_GB2312" pitchFamily="49" charset="-122"/>
              </a:rPr>
              <a:t>ε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来控制迭代终止，它通常也能求出满足精度要求的根。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    但是要注意，当</a:t>
            </a:r>
            <a:r>
              <a:rPr kumimoji="1" lang="en-US" altLang="zh-CN" b="0" i="1">
                <a:ea typeface="楷体_GB2312" pitchFamily="49" charset="-122"/>
              </a:rPr>
              <a:t>L</a:t>
            </a:r>
            <a:r>
              <a:rPr kumimoji="1" lang="en-US" altLang="zh-CN" b="0">
                <a:ea typeface="楷体_GB2312" pitchFamily="49" charset="-122"/>
              </a:rPr>
              <a:t>≈1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时，即使</a:t>
            </a:r>
            <a:r>
              <a:rPr kumimoji="1" lang="en-US" altLang="zh-CN" b="0">
                <a:ea typeface="楷体_GB2312" pitchFamily="49" charset="-122"/>
              </a:rPr>
              <a:t>|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-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 baseline="-30000">
                <a:ea typeface="楷体_GB2312" pitchFamily="49" charset="-122"/>
              </a:rPr>
              <a:t>-1</a:t>
            </a:r>
            <a:r>
              <a:rPr kumimoji="1" lang="en-US" altLang="zh-CN" b="0">
                <a:ea typeface="楷体_GB2312" pitchFamily="49" charset="-122"/>
              </a:rPr>
              <a:t>|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很小，但误差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b="0">
                <a:ea typeface="楷体_GB2312" pitchFamily="49" charset="-122"/>
              </a:rPr>
              <a:t>|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*-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|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还可能较大。 </a:t>
            </a:r>
          </a:p>
        </p:txBody>
      </p:sp>
      <p:graphicFrame>
        <p:nvGraphicFramePr>
          <p:cNvPr id="27650" name="Object 5"/>
          <p:cNvGraphicFramePr>
            <a:graphicFrameLocks noChangeAspect="1"/>
          </p:cNvGraphicFramePr>
          <p:nvPr/>
        </p:nvGraphicFramePr>
        <p:xfrm>
          <a:off x="1547813" y="620713"/>
          <a:ext cx="18113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3" imgW="838080" imgH="228600" progId="">
                  <p:embed/>
                </p:oleObj>
              </mc:Choice>
              <mc:Fallback>
                <p:oleObj name="Equation" r:id="rId3" imgW="838080" imgH="2286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620713"/>
                        <a:ext cx="181133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3276600" y="620713"/>
            <a:ext cx="385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控制迭代终止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>
                <a:ea typeface="楷体_GB2312" pitchFamily="49" charset="-122"/>
              </a:rPr>
              <a:t>简单易处理</a:t>
            </a:r>
          </a:p>
        </p:txBody>
      </p:sp>
      <p:sp>
        <p:nvSpPr>
          <p:cNvPr id="27654" name="Rectangle 8"/>
          <p:cNvSpPr>
            <a:spLocks noChangeArrowheads="1"/>
          </p:cNvSpPr>
          <p:nvPr/>
        </p:nvSpPr>
        <p:spPr bwMode="auto">
          <a:xfrm>
            <a:off x="755650" y="620713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利用</a:t>
            </a:r>
          </a:p>
        </p:txBody>
      </p:sp>
      <p:sp>
        <p:nvSpPr>
          <p:cNvPr id="268297" name="Text Box 9"/>
          <p:cNvSpPr txBox="1">
            <a:spLocks noChangeArrowheads="1"/>
          </p:cNvSpPr>
          <p:nvPr/>
        </p:nvSpPr>
        <p:spPr bwMode="auto">
          <a:xfrm>
            <a:off x="611188" y="3716338"/>
            <a:ext cx="800258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ea typeface="楷体_GB2312" pitchFamily="49" charset="-122"/>
              </a:rPr>
              <a:t>定理</a:t>
            </a:r>
            <a:r>
              <a:rPr lang="en-US" altLang="zh-CN" b="0" dirty="0">
                <a:ea typeface="楷体_GB2312" pitchFamily="49" charset="-122"/>
              </a:rPr>
              <a:t>2.1</a:t>
            </a:r>
            <a:r>
              <a:rPr lang="zh-CN" altLang="en-US" b="0" dirty="0">
                <a:ea typeface="楷体_GB2312" pitchFamily="49" charset="-122"/>
              </a:rPr>
              <a:t>给出了迭代数列</a:t>
            </a:r>
            <a:r>
              <a:rPr lang="en-US" altLang="zh-CN" b="0" dirty="0">
                <a:ea typeface="楷体_GB2312" pitchFamily="49" charset="-122"/>
              </a:rPr>
              <a:t>{</a:t>
            </a:r>
            <a:r>
              <a:rPr lang="en-US" altLang="zh-CN" b="0" i="1" dirty="0" err="1">
                <a:ea typeface="楷体_GB2312" pitchFamily="49" charset="-122"/>
              </a:rPr>
              <a:t>x</a:t>
            </a:r>
            <a:r>
              <a:rPr lang="en-US" altLang="zh-CN" b="0" i="1" baseline="-25000" dirty="0" err="1">
                <a:ea typeface="楷体_GB2312" pitchFamily="49" charset="-122"/>
              </a:rPr>
              <a:t>k</a:t>
            </a:r>
            <a:r>
              <a:rPr lang="en-US" altLang="zh-CN" b="0" dirty="0">
                <a:ea typeface="楷体_GB2312" pitchFamily="49" charset="-122"/>
              </a:rPr>
              <a:t>}</a:t>
            </a:r>
            <a:r>
              <a:rPr lang="zh-CN" altLang="en-US" b="0" dirty="0">
                <a:ea typeface="楷体_GB2312" pitchFamily="49" charset="-122"/>
              </a:rPr>
              <a:t>在区间</a:t>
            </a:r>
            <a:r>
              <a:rPr lang="en-US" altLang="zh-CN" b="0" dirty="0">
                <a:ea typeface="楷体_GB2312" pitchFamily="49" charset="-122"/>
              </a:rPr>
              <a:t>[</a:t>
            </a:r>
            <a:r>
              <a:rPr lang="en-US" altLang="zh-CN" b="0" i="1" dirty="0">
                <a:ea typeface="楷体_GB2312" pitchFamily="49" charset="-122"/>
              </a:rPr>
              <a:t>a</a:t>
            </a:r>
            <a:r>
              <a:rPr lang="zh-CN" altLang="en-US" b="0" dirty="0">
                <a:ea typeface="楷体_GB2312" pitchFamily="49" charset="-122"/>
              </a:rPr>
              <a:t>，</a:t>
            </a:r>
            <a:r>
              <a:rPr lang="en-US" altLang="zh-CN" b="0" i="1" dirty="0">
                <a:ea typeface="楷体_GB2312" pitchFamily="49" charset="-122"/>
              </a:rPr>
              <a:t>b</a:t>
            </a:r>
            <a:r>
              <a:rPr lang="en-US" altLang="zh-CN" b="0" dirty="0">
                <a:ea typeface="楷体_GB2312" pitchFamily="49" charset="-122"/>
              </a:rPr>
              <a:t>]</a:t>
            </a:r>
            <a:r>
              <a:rPr lang="zh-CN" altLang="en-US" b="0" dirty="0">
                <a:ea typeface="楷体_GB2312" pitchFamily="49" charset="-122"/>
              </a:rPr>
              <a:t>上的收敛性，通常称为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全局收敛性</a:t>
            </a:r>
            <a:r>
              <a:rPr lang="zh-CN" altLang="en-US" b="0" dirty="0">
                <a:ea typeface="楷体_GB2312" pitchFamily="49" charset="-122"/>
              </a:rPr>
              <a:t>。</a:t>
            </a:r>
          </a:p>
          <a:p>
            <a:pPr eaLnBrk="1" hangingPunct="1"/>
            <a:r>
              <a:rPr lang="zh-CN" altLang="en-US" b="0" dirty="0">
                <a:ea typeface="楷体_GB2312" pitchFamily="49" charset="-122"/>
              </a:rPr>
              <a:t>有时不易检验定理</a:t>
            </a:r>
            <a:r>
              <a:rPr lang="en-US" altLang="zh-CN" b="0" dirty="0">
                <a:ea typeface="楷体_GB2312" pitchFamily="49" charset="-122"/>
              </a:rPr>
              <a:t>2.1</a:t>
            </a:r>
            <a:r>
              <a:rPr lang="zh-CN" altLang="en-US" b="0" dirty="0">
                <a:ea typeface="楷体_GB2312" pitchFamily="49" charset="-122"/>
              </a:rPr>
              <a:t>的条件，实际应用时通常只在不动点</a:t>
            </a:r>
            <a:r>
              <a:rPr lang="en-US" altLang="zh-CN" b="0" i="1" dirty="0">
                <a:ea typeface="楷体_GB2312" pitchFamily="49" charset="-122"/>
              </a:rPr>
              <a:t>x*</a:t>
            </a:r>
            <a:r>
              <a:rPr lang="zh-CN" altLang="en-US" b="0" dirty="0">
                <a:ea typeface="楷体_GB2312" pitchFamily="49" charset="-122"/>
              </a:rPr>
              <a:t>的邻近考察其收敛性，即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局部收敛性</a:t>
            </a:r>
            <a:r>
              <a:rPr lang="zh-CN" altLang="en-US" b="0" dirty="0">
                <a:ea typeface="楷体_GB2312" pitchFamily="49" charset="-122"/>
              </a:rPr>
              <a:t>。</a:t>
            </a:r>
          </a:p>
        </p:txBody>
      </p:sp>
      <p:grpSp>
        <p:nvGrpSpPr>
          <p:cNvPr id="27656" name="Group 10"/>
          <p:cNvGrpSpPr>
            <a:grpSpLocks/>
          </p:cNvGrpSpPr>
          <p:nvPr/>
        </p:nvGrpSpPr>
        <p:grpSpPr bwMode="auto">
          <a:xfrm>
            <a:off x="4730750" y="0"/>
            <a:ext cx="4413250" cy="366713"/>
            <a:chOff x="2059" y="3780"/>
            <a:chExt cx="2780" cy="231"/>
          </a:xfrm>
        </p:grpSpPr>
        <p:sp>
          <p:nvSpPr>
            <p:cNvPr id="27657" name="Rectangle 11"/>
            <p:cNvSpPr>
              <a:spLocks noChangeArrowheads="1"/>
            </p:cNvSpPr>
            <p:nvPr/>
          </p:nvSpPr>
          <p:spPr bwMode="auto">
            <a:xfrm>
              <a:off x="2059" y="3780"/>
              <a:ext cx="2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ea typeface="楷体_GB2312" pitchFamily="49" charset="-122"/>
                </a:rPr>
                <a:t>2.3.2  </a:t>
              </a:r>
              <a:r>
                <a:rPr kumimoji="1" lang="zh-CN" altLang="en-US" sz="1800">
                  <a:ea typeface="楷体_GB2312" pitchFamily="49" charset="-122"/>
                </a:rPr>
                <a:t>迭代公式的收敛性与误差估计（续）</a:t>
              </a:r>
            </a:p>
          </p:txBody>
        </p:sp>
        <p:sp>
          <p:nvSpPr>
            <p:cNvPr id="27658" name="Line 12"/>
            <p:cNvSpPr>
              <a:spLocks noChangeShapeType="1"/>
            </p:cNvSpPr>
            <p:nvPr/>
          </p:nvSpPr>
          <p:spPr bwMode="auto">
            <a:xfrm>
              <a:off x="2064" y="3974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9D6ED6-9D64-4788-8C48-7D14A3C9B36A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28686" name="Group 1050"/>
          <p:cNvGrpSpPr>
            <a:grpSpLocks/>
          </p:cNvGrpSpPr>
          <p:nvPr/>
        </p:nvGrpSpPr>
        <p:grpSpPr bwMode="auto">
          <a:xfrm>
            <a:off x="381000" y="1125538"/>
            <a:ext cx="8583613" cy="2428875"/>
            <a:chOff x="240" y="864"/>
            <a:chExt cx="5407" cy="1530"/>
          </a:xfrm>
        </p:grpSpPr>
        <p:sp>
          <p:nvSpPr>
            <p:cNvPr id="28695" name="Text Box 1027"/>
            <p:cNvSpPr txBox="1">
              <a:spLocks noChangeArrowheads="1"/>
            </p:cNvSpPr>
            <p:nvPr/>
          </p:nvSpPr>
          <p:spPr bwMode="auto">
            <a:xfrm>
              <a:off x="240" y="864"/>
              <a:ext cx="5407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kumimoji="1" lang="zh-CN" altLang="en-US" b="0">
                  <a:solidFill>
                    <a:srgbClr val="FF0066"/>
                  </a:solidFill>
                </a:rPr>
                <a:t>定义</a:t>
              </a:r>
              <a:r>
                <a:rPr kumimoji="1" lang="zh-CN" altLang="en-US" b="0"/>
                <a:t>：对于方程 </a:t>
              </a:r>
              <a:r>
                <a:rPr kumimoji="1" lang="en-US" altLang="zh-CN" b="0" i="1"/>
                <a:t>x</a:t>
              </a:r>
              <a:r>
                <a:rPr kumimoji="1" lang="en-US" altLang="zh-CN" b="0"/>
                <a:t> = </a:t>
              </a:r>
              <a:r>
                <a:rPr kumimoji="1" lang="en-US" altLang="zh-CN" b="0" i="1">
                  <a:ea typeface="楷体_GB2312" pitchFamily="49" charset="-122"/>
                  <a:sym typeface="Symbol" panose="05050102010706020507" pitchFamily="18" charset="2"/>
                </a:rPr>
                <a:t> </a:t>
              </a:r>
              <a:r>
                <a:rPr kumimoji="1" lang="en-US" altLang="zh-CN" b="0"/>
                <a:t>(</a:t>
              </a:r>
              <a:r>
                <a:rPr kumimoji="1" lang="en-US" altLang="zh-CN" b="0" i="1"/>
                <a:t>x</a:t>
              </a:r>
              <a:r>
                <a:rPr kumimoji="1" lang="en-US" altLang="zh-CN" b="0"/>
                <a:t>)</a:t>
              </a:r>
              <a:r>
                <a:rPr kumimoji="1" lang="zh-CN" altLang="en-US" b="0"/>
                <a:t>，若在不动点</a:t>
              </a:r>
              <a:r>
                <a:rPr kumimoji="1" lang="en-US" altLang="zh-CN" b="0" i="1"/>
                <a:t>x</a:t>
              </a:r>
              <a:r>
                <a:rPr kumimoji="1" lang="en-US" altLang="zh-CN" b="0"/>
                <a:t>*</a:t>
              </a:r>
              <a:r>
                <a:rPr kumimoji="1" lang="zh-CN" altLang="en-US" b="0"/>
                <a:t>的某个邻域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zh-CN" altLang="en-US" b="0"/>
            </a:p>
            <a:p>
              <a:pPr eaLnBrk="1" hangingPunct="1">
                <a:spcBef>
                  <a:spcPct val="10000"/>
                </a:spcBef>
              </a:pPr>
              <a:r>
                <a:rPr kumimoji="1" lang="zh-CN" altLang="en-US" b="0"/>
                <a:t>内，对任意初值             ，迭代格式</a:t>
              </a:r>
            </a:p>
            <a:p>
              <a:pPr eaLnBrk="1" hangingPunct="1">
                <a:spcBef>
                  <a:spcPct val="10000"/>
                </a:spcBef>
              </a:pPr>
              <a:endParaRPr kumimoji="1" lang="zh-CN" altLang="en-US" b="0"/>
            </a:p>
            <a:p>
              <a:pPr eaLnBrk="1" hangingPunct="1">
                <a:spcBef>
                  <a:spcPct val="10000"/>
                </a:spcBef>
              </a:pPr>
              <a:r>
                <a:rPr kumimoji="1" lang="zh-CN" altLang="en-US" b="0"/>
                <a:t>产生的数列</a:t>
              </a:r>
              <a:r>
                <a:rPr kumimoji="1" lang="en-US" altLang="zh-CN" b="0"/>
                <a:t>{</a:t>
              </a:r>
              <a:r>
                <a:rPr kumimoji="1" lang="en-US" altLang="zh-CN" b="0" i="1"/>
                <a:t>x</a:t>
              </a:r>
              <a:r>
                <a:rPr kumimoji="1" lang="en-US" altLang="zh-CN" b="0" i="1" baseline="-25000"/>
                <a:t>k</a:t>
              </a:r>
              <a:r>
                <a:rPr kumimoji="1" lang="en-US" altLang="zh-CN" b="0"/>
                <a:t>}</a:t>
              </a:r>
              <a:r>
                <a:rPr kumimoji="1" lang="zh-CN" altLang="en-US" b="0"/>
                <a:t>都收敛于</a:t>
              </a:r>
              <a:r>
                <a:rPr kumimoji="1" lang="en-US" altLang="zh-CN" b="0" i="1"/>
                <a:t>x</a:t>
              </a:r>
              <a:r>
                <a:rPr kumimoji="1" lang="en-US" altLang="zh-CN" b="0"/>
                <a:t>* </a:t>
              </a:r>
              <a:r>
                <a:rPr kumimoji="1" lang="zh-CN" altLang="en-US" b="0"/>
                <a:t>，则称该迭代格式在不动点 </a:t>
              </a:r>
              <a:r>
                <a:rPr kumimoji="1" lang="en-US" altLang="zh-CN" b="0" i="1"/>
                <a:t>x</a:t>
              </a:r>
              <a:r>
                <a:rPr kumimoji="1" lang="en-US" altLang="zh-CN" b="0"/>
                <a:t>*</a:t>
              </a:r>
              <a:r>
                <a:rPr kumimoji="1" lang="zh-CN" altLang="en-US" b="0"/>
                <a:t>的附近是局部收敛的。</a:t>
              </a:r>
            </a:p>
          </p:txBody>
        </p:sp>
        <p:graphicFrame>
          <p:nvGraphicFramePr>
            <p:cNvPr id="28681" name="Object 1030"/>
            <p:cNvGraphicFramePr>
              <a:graphicFrameLocks noChangeAspect="1"/>
            </p:cNvGraphicFramePr>
            <p:nvPr/>
          </p:nvGraphicFramePr>
          <p:xfrm>
            <a:off x="1633" y="1117"/>
            <a:ext cx="138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6" name="Equation" r:id="rId3" imgW="1206360" imgH="279360" progId="">
                    <p:embed/>
                  </p:oleObj>
                </mc:Choice>
                <mc:Fallback>
                  <p:oleObj name="Equation" r:id="rId3" imgW="1206360" imgH="279360" progId="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3" y="1117"/>
                          <a:ext cx="1388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2" name="Object 1031"/>
            <p:cNvGraphicFramePr>
              <a:graphicFrameLocks noChangeAspect="1"/>
            </p:cNvGraphicFramePr>
            <p:nvPr/>
          </p:nvGraphicFramePr>
          <p:xfrm>
            <a:off x="1706" y="1399"/>
            <a:ext cx="509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7" name="Equation" r:id="rId5" imgW="444240" imgH="228600" progId="">
                    <p:embed/>
                  </p:oleObj>
                </mc:Choice>
                <mc:Fallback>
                  <p:oleObj name="Equation" r:id="rId5" imgW="444240" imgH="228600" progId="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6" y="1399"/>
                          <a:ext cx="509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3" name="Object 1032"/>
            <p:cNvGraphicFramePr>
              <a:graphicFrameLocks noChangeAspect="1"/>
            </p:cNvGraphicFramePr>
            <p:nvPr/>
          </p:nvGraphicFramePr>
          <p:xfrm>
            <a:off x="1429" y="1616"/>
            <a:ext cx="9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8" name="Equation" r:id="rId7" imgW="761760" imgH="228600" progId="Equation.3">
                    <p:embed/>
                  </p:oleObj>
                </mc:Choice>
                <mc:Fallback>
                  <p:oleObj name="Equation" r:id="rId7" imgW="761760" imgH="228600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616"/>
                          <a:ext cx="96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4" name="Object 1033"/>
            <p:cNvGraphicFramePr>
              <a:graphicFrameLocks noChangeAspect="1"/>
            </p:cNvGraphicFramePr>
            <p:nvPr/>
          </p:nvGraphicFramePr>
          <p:xfrm>
            <a:off x="2789" y="1661"/>
            <a:ext cx="91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9" name="Equation" r:id="rId9" imgW="736560" imgH="203040" progId="Equation.3">
                    <p:embed/>
                  </p:oleObj>
                </mc:Choice>
                <mc:Fallback>
                  <p:oleObj name="Equation" r:id="rId9" imgW="736560" imgH="203040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1661"/>
                          <a:ext cx="912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7" name="Text Box 1035"/>
          <p:cNvSpPr txBox="1">
            <a:spLocks noChangeArrowheads="1"/>
          </p:cNvSpPr>
          <p:nvPr/>
        </p:nvSpPr>
        <p:spPr bwMode="auto">
          <a:xfrm>
            <a:off x="304800" y="5334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zh-CN" altLang="en-US" b="0">
                <a:solidFill>
                  <a:srgbClr val="FF3300"/>
                </a:solidFill>
              </a:rPr>
              <a:t>迭代法的局部收敛性：</a:t>
            </a:r>
          </a:p>
        </p:txBody>
      </p:sp>
      <p:grpSp>
        <p:nvGrpSpPr>
          <p:cNvPr id="28688" name="Group 1051"/>
          <p:cNvGrpSpPr>
            <a:grpSpLocks/>
          </p:cNvGrpSpPr>
          <p:nvPr/>
        </p:nvGrpSpPr>
        <p:grpSpPr bwMode="auto">
          <a:xfrm>
            <a:off x="900113" y="3716338"/>
            <a:ext cx="7620000" cy="2216150"/>
            <a:chOff x="295" y="2614"/>
            <a:chExt cx="4800" cy="1396"/>
          </a:xfrm>
        </p:grpSpPr>
        <p:graphicFrame>
          <p:nvGraphicFramePr>
            <p:cNvPr id="28674" name="Object 1037"/>
            <p:cNvGraphicFramePr>
              <a:graphicFrameLocks noChangeAspect="1"/>
            </p:cNvGraphicFramePr>
            <p:nvPr/>
          </p:nvGraphicFramePr>
          <p:xfrm>
            <a:off x="3463" y="2630"/>
            <a:ext cx="28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0" name="Equation" r:id="rId11" imgW="164880" imgH="203040" progId="Equation.3">
                    <p:embed/>
                  </p:oleObj>
                </mc:Choice>
                <mc:Fallback>
                  <p:oleObj name="Equation" r:id="rId11" imgW="164880" imgH="203040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3" y="2630"/>
                          <a:ext cx="286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5" name="Object 1038"/>
            <p:cNvGraphicFramePr>
              <a:graphicFrameLocks noChangeAspect="1"/>
            </p:cNvGraphicFramePr>
            <p:nvPr/>
          </p:nvGraphicFramePr>
          <p:xfrm>
            <a:off x="2577" y="2614"/>
            <a:ext cx="28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1" name="Equation" r:id="rId13" imgW="164880" imgH="203040" progId="Equation.3">
                    <p:embed/>
                  </p:oleObj>
                </mc:Choice>
                <mc:Fallback>
                  <p:oleObj name="Equation" r:id="rId13" imgW="164880" imgH="203040" progId="Equation.3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7" y="2614"/>
                          <a:ext cx="286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4" name="Text Box 1040"/>
            <p:cNvSpPr txBox="1">
              <a:spLocks noChangeArrowheads="1"/>
            </p:cNvSpPr>
            <p:nvPr/>
          </p:nvSpPr>
          <p:spPr bwMode="auto">
            <a:xfrm>
              <a:off x="295" y="2678"/>
              <a:ext cx="4800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>
                  <a:solidFill>
                    <a:srgbClr val="FF0066"/>
                  </a:solidFill>
                </a:rPr>
                <a:t>定理</a:t>
              </a:r>
              <a:r>
                <a:rPr kumimoji="1" lang="zh-CN" altLang="en-US" b="0"/>
                <a:t>：设方程              有根       ，且在     的某个邻域                                          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/>
                <a:t>                                  内         存在一阶连续导数，则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/>
                <a:t>（</a:t>
              </a:r>
              <a:r>
                <a:rPr kumimoji="1" lang="en-US" altLang="zh-CN" b="0"/>
                <a:t>1</a:t>
              </a:r>
              <a:r>
                <a:rPr kumimoji="1" lang="zh-CN" altLang="en-US" b="0"/>
                <a:t>）当                  时，迭代格式局部收敛；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/>
                <a:t>（</a:t>
              </a:r>
              <a:r>
                <a:rPr kumimoji="1" lang="en-US" altLang="zh-CN" b="0"/>
                <a:t>2</a:t>
              </a:r>
              <a:r>
                <a:rPr kumimoji="1" lang="zh-CN" altLang="en-US" b="0"/>
                <a:t>）当                  时，迭代格式发散。</a:t>
              </a:r>
            </a:p>
          </p:txBody>
        </p:sp>
        <p:graphicFrame>
          <p:nvGraphicFramePr>
            <p:cNvPr id="28676" name="Object 1041"/>
            <p:cNvGraphicFramePr>
              <a:graphicFrameLocks noChangeAspect="1"/>
            </p:cNvGraphicFramePr>
            <p:nvPr/>
          </p:nvGraphicFramePr>
          <p:xfrm>
            <a:off x="1495" y="2678"/>
            <a:ext cx="7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2" name="Equation" r:id="rId14" imgW="558720" imgH="203040" progId="Equation.3">
                    <p:embed/>
                  </p:oleObj>
                </mc:Choice>
                <mc:Fallback>
                  <p:oleObj name="Equation" r:id="rId14" imgW="558720" imgH="203040" progId="Equation.3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5" y="2678"/>
                          <a:ext cx="72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7" name="Object 1042"/>
            <p:cNvGraphicFramePr>
              <a:graphicFrameLocks noChangeAspect="1"/>
            </p:cNvGraphicFramePr>
            <p:nvPr/>
          </p:nvGraphicFramePr>
          <p:xfrm>
            <a:off x="561" y="3029"/>
            <a:ext cx="138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3" name="Equation" r:id="rId16" imgW="1206360" imgH="279360" progId="">
                    <p:embed/>
                  </p:oleObj>
                </mc:Choice>
                <mc:Fallback>
                  <p:oleObj name="Equation" r:id="rId16" imgW="1206360" imgH="279360" progId="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" y="3029"/>
                          <a:ext cx="1388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8" name="Object 1043"/>
            <p:cNvGraphicFramePr>
              <a:graphicFrameLocks noChangeAspect="1"/>
            </p:cNvGraphicFramePr>
            <p:nvPr/>
          </p:nvGraphicFramePr>
          <p:xfrm>
            <a:off x="2215" y="3014"/>
            <a:ext cx="42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4" name="Equation" r:id="rId18" imgW="330120" imgH="203040" progId="Equation.3">
                    <p:embed/>
                  </p:oleObj>
                </mc:Choice>
                <mc:Fallback>
                  <p:oleObj name="Equation" r:id="rId18" imgW="330120" imgH="203040" progId="Equation.3">
                    <p:embed/>
                    <p:pic>
                      <p:nvPicPr>
                        <p:cNvPr id="0" name="Object 1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5" y="3014"/>
                          <a:ext cx="42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" name="Object 1044"/>
            <p:cNvGraphicFramePr>
              <a:graphicFrameLocks noChangeAspect="1"/>
            </p:cNvGraphicFramePr>
            <p:nvPr/>
          </p:nvGraphicFramePr>
          <p:xfrm>
            <a:off x="1015" y="3350"/>
            <a:ext cx="88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5" name="Equation" r:id="rId20" imgW="685800" imgH="228600" progId="Equation.3">
                    <p:embed/>
                  </p:oleObj>
                </mc:Choice>
                <mc:Fallback>
                  <p:oleObj name="Equation" r:id="rId20" imgW="685800" imgH="228600" progId="Equation.3">
                    <p:embed/>
                    <p:pic>
                      <p:nvPicPr>
                        <p:cNvPr id="0" name="Object 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" y="3350"/>
                          <a:ext cx="884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" name="Object 1045"/>
            <p:cNvGraphicFramePr>
              <a:graphicFrameLocks noChangeAspect="1"/>
            </p:cNvGraphicFramePr>
            <p:nvPr/>
          </p:nvGraphicFramePr>
          <p:xfrm>
            <a:off x="1015" y="3686"/>
            <a:ext cx="88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16" name="Equation" r:id="rId22" imgW="685800" imgH="228600" progId="Equation.3">
                    <p:embed/>
                  </p:oleObj>
                </mc:Choice>
                <mc:Fallback>
                  <p:oleObj name="Equation" r:id="rId22" imgW="685800" imgH="228600" progId="Equation.3">
                    <p:embed/>
                    <p:pic>
                      <p:nvPicPr>
                        <p:cNvPr id="0" name="Object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" y="3686"/>
                          <a:ext cx="884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689" name="Group 1052"/>
          <p:cNvGrpSpPr>
            <a:grpSpLocks/>
          </p:cNvGrpSpPr>
          <p:nvPr/>
        </p:nvGrpSpPr>
        <p:grpSpPr bwMode="auto">
          <a:xfrm>
            <a:off x="4730750" y="0"/>
            <a:ext cx="4413250" cy="366713"/>
            <a:chOff x="2059" y="3780"/>
            <a:chExt cx="2780" cy="231"/>
          </a:xfrm>
        </p:grpSpPr>
        <p:sp>
          <p:nvSpPr>
            <p:cNvPr id="28692" name="Rectangle 1053"/>
            <p:cNvSpPr>
              <a:spLocks noChangeArrowheads="1"/>
            </p:cNvSpPr>
            <p:nvPr/>
          </p:nvSpPr>
          <p:spPr bwMode="auto">
            <a:xfrm>
              <a:off x="2059" y="3780"/>
              <a:ext cx="2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ea typeface="楷体_GB2312" pitchFamily="49" charset="-122"/>
                </a:rPr>
                <a:t>2.3.2  </a:t>
              </a:r>
              <a:r>
                <a:rPr kumimoji="1" lang="zh-CN" altLang="en-US" sz="1800">
                  <a:ea typeface="楷体_GB2312" pitchFamily="49" charset="-122"/>
                </a:rPr>
                <a:t>迭代公式的收敛性与误差估计（续）</a:t>
              </a:r>
            </a:p>
          </p:txBody>
        </p:sp>
        <p:sp>
          <p:nvSpPr>
            <p:cNvPr id="28693" name="Line 1054"/>
            <p:cNvSpPr>
              <a:spLocks noChangeShapeType="1"/>
            </p:cNvSpPr>
            <p:nvPr/>
          </p:nvSpPr>
          <p:spPr bwMode="auto">
            <a:xfrm>
              <a:off x="2064" y="3974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690" name="AutoShape 105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8691" name="AutoShape 1056" descr="白色大理石"/>
          <p:cNvSpPr>
            <a:spLocks noChangeArrowheads="1"/>
          </p:cNvSpPr>
          <p:nvPr/>
        </p:nvSpPr>
        <p:spPr bwMode="auto">
          <a:xfrm>
            <a:off x="179388" y="3716338"/>
            <a:ext cx="1655762" cy="527050"/>
          </a:xfrm>
          <a:prstGeom prst="bevel">
            <a:avLst>
              <a:gd name="adj" fmla="val 12500"/>
            </a:avLst>
          </a:prstGeom>
          <a:blipFill dpi="0" rotWithShape="0">
            <a:blip r:embed="rId2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ea typeface="楷体_GB2312" pitchFamily="49" charset="-122"/>
              </a:rPr>
              <a:t>定理</a:t>
            </a:r>
            <a:r>
              <a:rPr lang="en-US" altLang="zh-CN" sz="2800">
                <a:ea typeface="楷体_GB2312" pitchFamily="49" charset="-122"/>
              </a:rPr>
              <a:t>2.2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701B83-B2AA-48E8-8409-679AE67FF201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29702" name="Group 9"/>
          <p:cNvGrpSpPr>
            <a:grpSpLocks/>
          </p:cNvGrpSpPr>
          <p:nvPr/>
        </p:nvGrpSpPr>
        <p:grpSpPr bwMode="auto">
          <a:xfrm>
            <a:off x="304800" y="2209800"/>
            <a:ext cx="8229600" cy="2282825"/>
            <a:chOff x="144" y="624"/>
            <a:chExt cx="5184" cy="1438"/>
          </a:xfrm>
        </p:grpSpPr>
        <p:sp>
          <p:nvSpPr>
            <p:cNvPr id="29708" name="Rectangle 8"/>
            <p:cNvSpPr>
              <a:spLocks noChangeArrowheads="1"/>
            </p:cNvSpPr>
            <p:nvPr/>
          </p:nvSpPr>
          <p:spPr bwMode="auto">
            <a:xfrm>
              <a:off x="144" y="624"/>
              <a:ext cx="5184" cy="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667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b="0">
                  <a:latin typeface="楷体_GB2312" pitchFamily="49" charset="-122"/>
                  <a:ea typeface="楷体_GB2312" pitchFamily="49" charset="-122"/>
                </a:rPr>
                <a:t>若取</a:t>
              </a:r>
              <a:r>
                <a:rPr kumimoji="1" lang="en-US" altLang="zh-CN" b="0">
                  <a:ea typeface="楷体_GB2312" pitchFamily="49" charset="-122"/>
                </a:rPr>
                <a:t>[</a:t>
              </a:r>
              <a:r>
                <a:rPr kumimoji="1" lang="en-US" altLang="zh-CN" b="0" i="1">
                  <a:ea typeface="楷体_GB2312" pitchFamily="49" charset="-122"/>
                </a:rPr>
                <a:t>a</a:t>
              </a:r>
              <a:r>
                <a:rPr kumimoji="1" lang="en-US" altLang="zh-CN" b="0">
                  <a:ea typeface="楷体_GB2312" pitchFamily="49" charset="-122"/>
                </a:rPr>
                <a:t>, </a:t>
              </a:r>
              <a:r>
                <a:rPr kumimoji="1" lang="en-US" altLang="zh-CN" b="0" i="1">
                  <a:ea typeface="楷体_GB2312" pitchFamily="49" charset="-122"/>
                </a:rPr>
                <a:t>b</a:t>
              </a:r>
              <a:r>
                <a:rPr kumimoji="1" lang="en-US" altLang="zh-CN" b="0">
                  <a:ea typeface="楷体_GB2312" pitchFamily="49" charset="-122"/>
                </a:rPr>
                <a:t>]=[</a:t>
              </a:r>
              <a:r>
                <a:rPr kumimoji="1" lang="en-US" altLang="zh-CN" b="0" i="1">
                  <a:ea typeface="楷体_GB2312" pitchFamily="49" charset="-122"/>
                </a:rPr>
                <a:t>x</a:t>
              </a:r>
              <a:r>
                <a:rPr kumimoji="1" lang="en-US" altLang="zh-CN" b="0">
                  <a:ea typeface="楷体_GB2312" pitchFamily="49" charset="-122"/>
                </a:rPr>
                <a:t>*-</a:t>
              </a:r>
              <a:r>
                <a:rPr kumimoji="1" lang="en-US" altLang="zh-CN" b="0" i="1">
                  <a:ea typeface="楷体_GB2312" pitchFamily="49" charset="-122"/>
                </a:rPr>
                <a:t>δ</a:t>
              </a:r>
              <a:r>
                <a:rPr kumimoji="1" lang="en-US" altLang="zh-CN" b="0">
                  <a:ea typeface="楷体_GB2312" pitchFamily="49" charset="-122"/>
                </a:rPr>
                <a:t>, </a:t>
              </a:r>
              <a:r>
                <a:rPr kumimoji="1" lang="en-US" altLang="zh-CN" b="0" i="1">
                  <a:ea typeface="楷体_GB2312" pitchFamily="49" charset="-122"/>
                </a:rPr>
                <a:t>x</a:t>
              </a:r>
              <a:r>
                <a:rPr kumimoji="1" lang="en-US" altLang="zh-CN" b="0">
                  <a:ea typeface="楷体_GB2312" pitchFamily="49" charset="-122"/>
                </a:rPr>
                <a:t>*+</a:t>
              </a:r>
              <a:r>
                <a:rPr kumimoji="1" lang="en-US" altLang="zh-CN" b="0" i="1">
                  <a:ea typeface="楷体_GB2312" pitchFamily="49" charset="-122"/>
                </a:rPr>
                <a:t>δ</a:t>
              </a:r>
              <a:r>
                <a:rPr kumimoji="1" lang="en-US" altLang="zh-CN" b="0">
                  <a:ea typeface="楷体_GB2312" pitchFamily="49" charset="-122"/>
                </a:rPr>
                <a:t>]</a:t>
              </a:r>
              <a:r>
                <a:rPr kumimoji="1" lang="zh-CN" altLang="en-US" b="0">
                  <a:latin typeface="楷体_GB2312" pitchFamily="49" charset="-122"/>
                  <a:ea typeface="楷体_GB2312" pitchFamily="49" charset="-122"/>
                </a:rPr>
                <a:t>，则只要验证</a:t>
              </a:r>
              <a:r>
                <a:rPr kumimoji="1" lang="zh-CN" altLang="en-US" b="0">
                  <a:latin typeface="楷体_GB2312" pitchFamily="49" charset="-122"/>
                  <a:ea typeface="楷体_GB2312" pitchFamily="49" charset="-122"/>
                  <a:hlinkClick r:id="rId3" action="ppaction://hlinksldjump"/>
                </a:rPr>
                <a:t>迭代收敛定理</a:t>
              </a:r>
              <a:r>
                <a:rPr kumimoji="1" lang="zh-CN" altLang="en-US" b="0">
                  <a:latin typeface="楷体_GB2312" pitchFamily="49" charset="-122"/>
                  <a:ea typeface="楷体_GB2312" pitchFamily="49" charset="-122"/>
                </a:rPr>
                <a:t>中的条件</a:t>
              </a:r>
              <a:r>
                <a:rPr kumimoji="1" lang="en-US" altLang="zh-CN" b="0">
                  <a:latin typeface="楷体_GB2312" pitchFamily="49" charset="-122"/>
                  <a:ea typeface="楷体_GB2312" pitchFamily="49" charset="-122"/>
                </a:rPr>
                <a:t>(I)</a:t>
              </a:r>
              <a:r>
                <a:rPr kumimoji="1" lang="zh-CN" altLang="en-US" b="0">
                  <a:latin typeface="楷体_GB2312" pitchFamily="49" charset="-122"/>
                  <a:ea typeface="楷体_GB2312" pitchFamily="49" charset="-122"/>
                </a:rPr>
                <a:t>成立</a:t>
              </a:r>
              <a:r>
                <a:rPr kumimoji="1" lang="en-US" altLang="zh-CN" b="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en-US" altLang="zh-CN" i="1">
                  <a:ea typeface="楷体_GB2312" pitchFamily="49" charset="-122"/>
                </a:rPr>
                <a:t>x</a:t>
              </a:r>
              <a:r>
                <a:rPr kumimoji="1" lang="en-US" altLang="zh-CN">
                  <a:ea typeface="楷体_GB2312" pitchFamily="49" charset="-122"/>
                  <a:sym typeface="Symbol" panose="05050102010706020507" pitchFamily="18" charset="2"/>
                </a:rPr>
                <a:t>[</a:t>
              </a:r>
              <a:r>
                <a:rPr kumimoji="1" lang="en-US" altLang="zh-CN" i="1">
                  <a:ea typeface="楷体_GB2312" pitchFamily="49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>
                  <a:ea typeface="楷体_GB2312" pitchFamily="49" charset="-122"/>
                  <a:sym typeface="Symbol" panose="05050102010706020507" pitchFamily="18" charset="2"/>
                </a:rPr>
                <a:t>, </a:t>
              </a:r>
              <a:r>
                <a:rPr kumimoji="1" lang="en-US" altLang="zh-CN" i="1">
                  <a:ea typeface="楷体_GB2312" pitchFamily="49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>
                  <a:ea typeface="楷体_GB2312" pitchFamily="49" charset="-122"/>
                  <a:sym typeface="Symbol" panose="05050102010706020507" pitchFamily="18" charset="2"/>
                </a:rPr>
                <a:t>] </a:t>
              </a:r>
              <a:r>
                <a:rPr kumimoji="1" lang="zh-CN" altLang="en-US">
                  <a:ea typeface="楷体_GB2312" pitchFamily="49" charset="-122"/>
                  <a:sym typeface="Symbol" panose="05050102010706020507" pitchFamily="18" charset="2"/>
                </a:rPr>
                <a:t>时， </a:t>
              </a:r>
              <a:r>
                <a:rPr kumimoji="1" lang="zh-CN" altLang="en-US" i="1">
                  <a:sym typeface="Symbol" panose="05050102010706020507" pitchFamily="18" charset="2"/>
                </a:rPr>
                <a:t></a:t>
              </a:r>
              <a:r>
                <a:rPr kumimoji="1" lang="en-US" altLang="zh-CN">
                  <a:ea typeface="楷体_GB2312" pitchFamily="49" charset="-122"/>
                </a:rPr>
                <a:t>(</a:t>
              </a:r>
              <a:r>
                <a:rPr kumimoji="1" lang="en-US" altLang="zh-CN" i="1">
                  <a:ea typeface="楷体_GB2312" pitchFamily="49" charset="-122"/>
                </a:rPr>
                <a:t>x</a:t>
              </a:r>
              <a:r>
                <a:rPr kumimoji="1" lang="en-US" altLang="zh-CN">
                  <a:ea typeface="楷体_GB2312" pitchFamily="49" charset="-122"/>
                </a:rPr>
                <a:t>)</a:t>
              </a:r>
              <a:r>
                <a:rPr kumimoji="1" lang="en-US" altLang="zh-CN">
                  <a:ea typeface="楷体_GB2312" pitchFamily="49" charset="-122"/>
                  <a:sym typeface="Symbol" panose="05050102010706020507" pitchFamily="18" charset="2"/>
                </a:rPr>
                <a:t>[</a:t>
              </a:r>
              <a:r>
                <a:rPr kumimoji="1" lang="en-US" altLang="zh-CN" i="1">
                  <a:ea typeface="楷体_GB2312" pitchFamily="49" charset="-122"/>
                  <a:sym typeface="Symbol" panose="05050102010706020507" pitchFamily="18" charset="2"/>
                </a:rPr>
                <a:t>a</a:t>
              </a:r>
              <a:r>
                <a:rPr kumimoji="1" lang="en-US" altLang="zh-CN">
                  <a:ea typeface="楷体_GB2312" pitchFamily="49" charset="-122"/>
                  <a:sym typeface="Symbol" panose="05050102010706020507" pitchFamily="18" charset="2"/>
                </a:rPr>
                <a:t>, </a:t>
              </a:r>
              <a:r>
                <a:rPr kumimoji="1" lang="en-US" altLang="zh-CN" i="1">
                  <a:ea typeface="楷体_GB2312" pitchFamily="49" charset="-122"/>
                  <a:sym typeface="Symbol" panose="05050102010706020507" pitchFamily="18" charset="2"/>
                </a:rPr>
                <a:t>b</a:t>
              </a:r>
              <a:r>
                <a:rPr kumimoji="1" lang="en-US" altLang="zh-CN">
                  <a:ea typeface="楷体_GB2312" pitchFamily="49" charset="-122"/>
                  <a:sym typeface="Symbol" panose="05050102010706020507" pitchFamily="18" charset="2"/>
                </a:rPr>
                <a:t>]</a:t>
              </a:r>
              <a:r>
                <a:rPr kumimoji="1" lang="en-US" altLang="zh-CN" b="0">
                  <a:latin typeface="楷体_GB2312" pitchFamily="49" charset="-122"/>
                  <a:ea typeface="楷体_GB2312" pitchFamily="49" charset="-122"/>
                </a:rPr>
                <a:t> )</a:t>
              </a:r>
              <a:r>
                <a:rPr kumimoji="1" lang="zh-CN" altLang="en-US" b="0">
                  <a:latin typeface="楷体_GB2312" pitchFamily="49" charset="-122"/>
                  <a:ea typeface="楷体_GB2312" pitchFamily="49" charset="-122"/>
                </a:rPr>
                <a:t>，该定理即得证。</a:t>
              </a:r>
            </a:p>
            <a:p>
              <a:pPr algn="just"/>
              <a:r>
                <a:rPr kumimoji="1" lang="zh-CN" altLang="en-US" b="0">
                  <a:latin typeface="楷体_GB2312" pitchFamily="49" charset="-122"/>
                  <a:ea typeface="楷体_GB2312" pitchFamily="49" charset="-122"/>
                </a:rPr>
                <a:t>事实上，设</a:t>
              </a:r>
              <a:r>
                <a:rPr kumimoji="1" lang="en-US" altLang="zh-CN" b="0" i="1">
                  <a:ea typeface="楷体_GB2312" pitchFamily="49" charset="-122"/>
                </a:rPr>
                <a:t>x</a:t>
              </a:r>
              <a:r>
                <a:rPr kumimoji="1" lang="en-US" altLang="zh-CN" b="0">
                  <a:ea typeface="楷体_GB2312" pitchFamily="49" charset="-122"/>
                </a:rPr>
                <a:t>∈</a:t>
              </a:r>
              <a:r>
                <a:rPr kumimoji="1" lang="en-US" altLang="zh-CN" b="0" i="1">
                  <a:ea typeface="楷体_GB2312" pitchFamily="49" charset="-122"/>
                </a:rPr>
                <a:t>U= </a:t>
              </a:r>
              <a:r>
                <a:rPr kumimoji="1" lang="en-US" altLang="zh-CN" b="0">
                  <a:ea typeface="楷体_GB2312" pitchFamily="49" charset="-122"/>
                </a:rPr>
                <a:t>[</a:t>
              </a:r>
              <a:r>
                <a:rPr kumimoji="1" lang="en-US" altLang="zh-CN" b="0" i="1">
                  <a:ea typeface="楷体_GB2312" pitchFamily="49" charset="-122"/>
                </a:rPr>
                <a:t>x</a:t>
              </a:r>
              <a:r>
                <a:rPr kumimoji="1" lang="en-US" altLang="zh-CN" b="0">
                  <a:ea typeface="楷体_GB2312" pitchFamily="49" charset="-122"/>
                </a:rPr>
                <a:t>*-</a:t>
              </a:r>
              <a:r>
                <a:rPr kumimoji="1" lang="en-US" altLang="zh-CN" b="0" i="1">
                  <a:ea typeface="楷体_GB2312" pitchFamily="49" charset="-122"/>
                </a:rPr>
                <a:t>δ</a:t>
              </a:r>
              <a:r>
                <a:rPr kumimoji="1" lang="en-US" altLang="zh-CN" b="0">
                  <a:ea typeface="楷体_GB2312" pitchFamily="49" charset="-122"/>
                </a:rPr>
                <a:t>, </a:t>
              </a:r>
              <a:r>
                <a:rPr kumimoji="1" lang="en-US" altLang="zh-CN" b="0" i="1">
                  <a:ea typeface="楷体_GB2312" pitchFamily="49" charset="-122"/>
                </a:rPr>
                <a:t>x</a:t>
              </a:r>
              <a:r>
                <a:rPr kumimoji="1" lang="en-US" altLang="zh-CN" b="0">
                  <a:ea typeface="楷体_GB2312" pitchFamily="49" charset="-122"/>
                </a:rPr>
                <a:t>*+</a:t>
              </a:r>
              <a:r>
                <a:rPr kumimoji="1" lang="en-US" altLang="zh-CN" b="0" i="1">
                  <a:ea typeface="楷体_GB2312" pitchFamily="49" charset="-122"/>
                </a:rPr>
                <a:t>δ</a:t>
              </a:r>
              <a:r>
                <a:rPr kumimoji="1" lang="en-US" altLang="zh-CN" b="0">
                  <a:ea typeface="楷体_GB2312" pitchFamily="49" charset="-122"/>
                </a:rPr>
                <a:t>]</a:t>
              </a:r>
              <a:r>
                <a:rPr kumimoji="1" lang="en-US" altLang="zh-CN" b="0" i="1">
                  <a:ea typeface="楷体_GB2312" pitchFamily="49" charset="-122"/>
                </a:rPr>
                <a:t> </a:t>
              </a:r>
              <a:r>
                <a:rPr kumimoji="1" lang="zh-CN" altLang="en-US" b="0">
                  <a:latin typeface="楷体_GB2312" pitchFamily="49" charset="-122"/>
                  <a:ea typeface="楷体_GB2312" pitchFamily="49" charset="-122"/>
                </a:rPr>
                <a:t>，</a:t>
              </a:r>
            </a:p>
            <a:p>
              <a:pPr algn="just"/>
              <a:endParaRPr kumimoji="1" lang="zh-CN" altLang="en-US" b="0">
                <a:latin typeface="楷体_GB2312" pitchFamily="49" charset="-122"/>
                <a:ea typeface="楷体_GB2312" pitchFamily="49" charset="-122"/>
              </a:endParaRPr>
            </a:p>
            <a:p>
              <a:pPr algn="just"/>
              <a:endParaRPr kumimoji="1" lang="zh-CN" altLang="en-US" b="0">
                <a:latin typeface="楷体_GB2312" pitchFamily="49" charset="-122"/>
                <a:ea typeface="楷体_GB2312" pitchFamily="49" charset="-122"/>
              </a:endParaRPr>
            </a:p>
            <a:p>
              <a:r>
                <a:rPr kumimoji="1" lang="zh-CN" altLang="en-US" b="0">
                  <a:latin typeface="楷体_GB2312" pitchFamily="49" charset="-122"/>
                  <a:ea typeface="楷体_GB2312" pitchFamily="49" charset="-122"/>
                </a:rPr>
                <a:t>其中，</a:t>
              </a:r>
              <a:r>
                <a:rPr kumimoji="1" lang="en-US" altLang="zh-CN" b="0" i="1">
                  <a:ea typeface="楷体_GB2312" pitchFamily="49" charset="-122"/>
                </a:rPr>
                <a:t>c</a:t>
              </a:r>
              <a:r>
                <a:rPr kumimoji="1" lang="en-US" altLang="zh-CN" b="0">
                  <a:ea typeface="楷体_GB2312" pitchFamily="49" charset="-122"/>
                </a:rPr>
                <a:t>∈</a:t>
              </a:r>
              <a:r>
                <a:rPr kumimoji="1" lang="en-US" altLang="zh-CN" b="0" i="1">
                  <a:ea typeface="楷体_GB2312" pitchFamily="49" charset="-122"/>
                </a:rPr>
                <a:t>U</a:t>
              </a:r>
              <a:r>
                <a:rPr kumimoji="1" lang="zh-CN" altLang="en-US" b="0">
                  <a:latin typeface="楷体_GB2312" pitchFamily="49" charset="-122"/>
                  <a:ea typeface="楷体_GB2312" pitchFamily="49" charset="-122"/>
                </a:rPr>
                <a:t>。说明</a:t>
              </a:r>
              <a:r>
                <a:rPr kumimoji="1" lang="zh-CN" altLang="en-US" i="1">
                  <a:sym typeface="Symbol" panose="05050102010706020507" pitchFamily="18" charset="2"/>
                </a:rPr>
                <a:t></a:t>
              </a:r>
              <a:r>
                <a:rPr kumimoji="1" lang="en-US" altLang="zh-CN">
                  <a:ea typeface="楷体_GB2312" pitchFamily="49" charset="-122"/>
                </a:rPr>
                <a:t>(</a:t>
              </a:r>
              <a:r>
                <a:rPr kumimoji="1" lang="en-US" altLang="zh-CN" i="1">
                  <a:ea typeface="楷体_GB2312" pitchFamily="49" charset="-122"/>
                </a:rPr>
                <a:t>x</a:t>
              </a:r>
              <a:r>
                <a:rPr kumimoji="1" lang="en-US" altLang="zh-CN">
                  <a:ea typeface="楷体_GB2312" pitchFamily="49" charset="-122"/>
                </a:rPr>
                <a:t>)</a:t>
              </a:r>
              <a:r>
                <a:rPr kumimoji="1" lang="en-US" altLang="zh-CN" b="0" i="1">
                  <a:ea typeface="楷体_GB2312" pitchFamily="49" charset="-122"/>
                </a:rPr>
                <a:t> </a:t>
              </a:r>
              <a:r>
                <a:rPr kumimoji="1" lang="en-US" altLang="zh-CN" b="0">
                  <a:ea typeface="楷体_GB2312" pitchFamily="49" charset="-122"/>
                </a:rPr>
                <a:t>∈</a:t>
              </a:r>
              <a:r>
                <a:rPr kumimoji="1" lang="en-US" altLang="zh-CN" b="0" i="1">
                  <a:ea typeface="楷体_GB2312" pitchFamily="49" charset="-122"/>
                </a:rPr>
                <a:t>U</a:t>
              </a:r>
              <a:r>
                <a:rPr kumimoji="1" lang="en-US" altLang="zh-CN" b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b="0">
                  <a:latin typeface="楷体_GB2312" pitchFamily="49" charset="-122"/>
                  <a:ea typeface="楷体_GB2312" pitchFamily="49" charset="-122"/>
                </a:rPr>
                <a:t>。 </a:t>
              </a:r>
            </a:p>
          </p:txBody>
        </p:sp>
        <p:graphicFrame>
          <p:nvGraphicFramePr>
            <p:cNvPr id="29700" name="Object 6"/>
            <p:cNvGraphicFramePr>
              <a:graphicFrameLocks noChangeAspect="1"/>
            </p:cNvGraphicFramePr>
            <p:nvPr/>
          </p:nvGraphicFramePr>
          <p:xfrm>
            <a:off x="1104" y="1392"/>
            <a:ext cx="3791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9" name="Equation" r:id="rId4" imgW="3327120" imgH="279360" progId="">
                    <p:embed/>
                  </p:oleObj>
                </mc:Choice>
                <mc:Fallback>
                  <p:oleObj name="Equation" r:id="rId4" imgW="3327120" imgH="279360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392"/>
                          <a:ext cx="3791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3" name="Rectangle 15"/>
          <p:cNvSpPr>
            <a:spLocks noChangeArrowheads="1"/>
          </p:cNvSpPr>
          <p:nvPr/>
        </p:nvSpPr>
        <p:spPr bwMode="auto">
          <a:xfrm>
            <a:off x="381000" y="1295400"/>
            <a:ext cx="807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kumimoji="1" lang="zh-CN" altLang="en-US" i="1">
                <a:sym typeface="Symbol" panose="05050102010706020507" pitchFamily="18" charset="2"/>
              </a:rPr>
              <a:t>’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*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邻近连续性，        即为存在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*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一个邻域</a:t>
            </a:r>
            <a:r>
              <a:rPr kumimoji="1" lang="en-US" altLang="zh-CN" b="0" i="1">
                <a:ea typeface="楷体_GB2312" pitchFamily="49" charset="-122"/>
              </a:rPr>
              <a:t>U</a:t>
            </a:r>
            <a:r>
              <a:rPr kumimoji="1" lang="en-US" altLang="zh-CN" b="0">
                <a:ea typeface="楷体_GB2312" pitchFamily="49" charset="-122"/>
              </a:rPr>
              <a:t>={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||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-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*|≤</a:t>
            </a:r>
            <a:r>
              <a:rPr kumimoji="1" lang="en-US" altLang="zh-CN" b="0" i="1">
                <a:ea typeface="楷体_GB2312" pitchFamily="49" charset="-122"/>
              </a:rPr>
              <a:t>δ</a:t>
            </a:r>
            <a:r>
              <a:rPr kumimoji="1" lang="en-US" altLang="zh-CN" b="0">
                <a:ea typeface="楷体_GB2312" pitchFamily="49" charset="-122"/>
              </a:rPr>
              <a:t>}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使           ，当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∈</a:t>
            </a:r>
            <a:r>
              <a:rPr kumimoji="1" lang="en-US" altLang="zh-CN" b="0" i="1">
                <a:ea typeface="楷体_GB2312" pitchFamily="49" charset="-122"/>
              </a:rPr>
              <a:t>U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时成立</a:t>
            </a:r>
          </a:p>
        </p:txBody>
      </p:sp>
      <p:graphicFrame>
        <p:nvGraphicFramePr>
          <p:cNvPr id="29698" name="Object 13"/>
          <p:cNvGraphicFramePr>
            <a:graphicFrameLocks noChangeAspect="1"/>
          </p:cNvGraphicFramePr>
          <p:nvPr/>
        </p:nvGraphicFramePr>
        <p:xfrm>
          <a:off x="3540125" y="1676400"/>
          <a:ext cx="1752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Equation" r:id="rId6" imgW="850680" imgH="253800" progId="">
                  <p:embed/>
                </p:oleObj>
              </mc:Choice>
              <mc:Fallback>
                <p:oleObj name="Equation" r:id="rId6" imgW="850680" imgH="25380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1676400"/>
                        <a:ext cx="17526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16"/>
          <p:cNvGraphicFramePr>
            <a:graphicFrameLocks noChangeAspect="1"/>
          </p:cNvGraphicFramePr>
          <p:nvPr/>
        </p:nvGraphicFramePr>
        <p:xfrm>
          <a:off x="4572000" y="1258888"/>
          <a:ext cx="1403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Equation" r:id="rId8" imgW="685800" imgH="228600" progId="Equation.3">
                  <p:embed/>
                </p:oleObj>
              </mc:Choice>
              <mc:Fallback>
                <p:oleObj name="Equation" r:id="rId8" imgW="6858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58888"/>
                        <a:ext cx="14033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17"/>
          <p:cNvSpPr txBox="1">
            <a:spLocks noChangeArrowheads="1"/>
          </p:cNvSpPr>
          <p:nvPr/>
        </p:nvSpPr>
        <p:spPr bwMode="auto">
          <a:xfrm>
            <a:off x="381000" y="83820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en-US" b="0"/>
              <a:t>证明</a:t>
            </a:r>
          </a:p>
        </p:txBody>
      </p:sp>
      <p:grpSp>
        <p:nvGrpSpPr>
          <p:cNvPr id="29705" name="Group 19"/>
          <p:cNvGrpSpPr>
            <a:grpSpLocks/>
          </p:cNvGrpSpPr>
          <p:nvPr/>
        </p:nvGrpSpPr>
        <p:grpSpPr bwMode="auto">
          <a:xfrm>
            <a:off x="4730750" y="0"/>
            <a:ext cx="4413250" cy="366713"/>
            <a:chOff x="2059" y="3780"/>
            <a:chExt cx="2780" cy="231"/>
          </a:xfrm>
        </p:grpSpPr>
        <p:sp>
          <p:nvSpPr>
            <p:cNvPr id="29706" name="Rectangle 20"/>
            <p:cNvSpPr>
              <a:spLocks noChangeArrowheads="1"/>
            </p:cNvSpPr>
            <p:nvPr/>
          </p:nvSpPr>
          <p:spPr bwMode="auto">
            <a:xfrm>
              <a:off x="2059" y="3780"/>
              <a:ext cx="2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ea typeface="楷体_GB2312" pitchFamily="49" charset="-122"/>
                </a:rPr>
                <a:t>2.3.2  </a:t>
              </a:r>
              <a:r>
                <a:rPr kumimoji="1" lang="zh-CN" altLang="en-US" sz="1800">
                  <a:ea typeface="楷体_GB2312" pitchFamily="49" charset="-122"/>
                </a:rPr>
                <a:t>迭代公式的收敛性与误差估计（续）</a:t>
              </a:r>
            </a:p>
          </p:txBody>
        </p:sp>
        <p:sp>
          <p:nvSpPr>
            <p:cNvPr id="29707" name="Line 21"/>
            <p:cNvSpPr>
              <a:spLocks noChangeShapeType="1"/>
            </p:cNvSpPr>
            <p:nvPr/>
          </p:nvSpPr>
          <p:spPr bwMode="auto">
            <a:xfrm>
              <a:off x="2064" y="3974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12A102-910A-4176-AAF7-BECDA105EE2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59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0724" name="Text Box 2"/>
          <p:cNvSpPr txBox="1">
            <a:spLocks noChangeArrowheads="1"/>
          </p:cNvSpPr>
          <p:nvPr/>
        </p:nvSpPr>
        <p:spPr bwMode="auto">
          <a:xfrm>
            <a:off x="457200" y="685800"/>
            <a:ext cx="804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对于</a:t>
            </a:r>
            <a:r>
              <a:rPr lang="zh-CN" altLang="en-US"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前例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中三种解法的迭代函数，因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>
                <a:ea typeface="楷体_GB2312" pitchFamily="49" charset="-122"/>
              </a:rPr>
              <a:t>*≈2.094551482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可知</a:t>
            </a:r>
          </a:p>
        </p:txBody>
      </p:sp>
      <p:graphicFrame>
        <p:nvGraphicFramePr>
          <p:cNvPr id="30722" name="Object 3"/>
          <p:cNvGraphicFramePr>
            <a:graphicFrameLocks noChangeAspect="1"/>
          </p:cNvGraphicFramePr>
          <p:nvPr/>
        </p:nvGraphicFramePr>
        <p:xfrm>
          <a:off x="762000" y="1447800"/>
          <a:ext cx="7369175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4" imgW="3454200" imgH="990360" progId="">
                  <p:embed/>
                </p:oleObj>
              </mc:Choice>
              <mc:Fallback>
                <p:oleObj name="Equation" r:id="rId4" imgW="3454200" imgH="9903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7369175" cy="211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457200" y="4017963"/>
            <a:ext cx="753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根据局部收敛定理，前两种迭代收敛，第三种迭代发散</a:t>
            </a:r>
          </a:p>
        </p:txBody>
      </p:sp>
      <p:grpSp>
        <p:nvGrpSpPr>
          <p:cNvPr id="30726" name="Group 5"/>
          <p:cNvGrpSpPr>
            <a:grpSpLocks/>
          </p:cNvGrpSpPr>
          <p:nvPr/>
        </p:nvGrpSpPr>
        <p:grpSpPr bwMode="auto">
          <a:xfrm>
            <a:off x="4730750" y="0"/>
            <a:ext cx="4413250" cy="366713"/>
            <a:chOff x="2059" y="3780"/>
            <a:chExt cx="2780" cy="231"/>
          </a:xfrm>
        </p:grpSpPr>
        <p:sp>
          <p:nvSpPr>
            <p:cNvPr id="30727" name="Rectangle 6"/>
            <p:cNvSpPr>
              <a:spLocks noChangeArrowheads="1"/>
            </p:cNvSpPr>
            <p:nvPr/>
          </p:nvSpPr>
          <p:spPr bwMode="auto">
            <a:xfrm>
              <a:off x="2059" y="3780"/>
              <a:ext cx="2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ea typeface="楷体_GB2312" pitchFamily="49" charset="-122"/>
                </a:rPr>
                <a:t>2.3.2  </a:t>
              </a:r>
              <a:r>
                <a:rPr kumimoji="1" lang="zh-CN" altLang="en-US" sz="1800">
                  <a:ea typeface="楷体_GB2312" pitchFamily="49" charset="-122"/>
                </a:rPr>
                <a:t>迭代公式的收敛性与误差估计（续）</a:t>
              </a:r>
            </a:p>
          </p:txBody>
        </p:sp>
        <p:sp>
          <p:nvSpPr>
            <p:cNvPr id="30728" name="Line 7"/>
            <p:cNvSpPr>
              <a:spLocks noChangeShapeType="1"/>
            </p:cNvSpPr>
            <p:nvPr/>
          </p:nvSpPr>
          <p:spPr bwMode="auto">
            <a:xfrm>
              <a:off x="2064" y="3974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976438"/>
            <a:ext cx="7885112" cy="4545860"/>
          </a:xfrm>
        </p:spPr>
        <p:txBody>
          <a:bodyPr>
            <a:spAutoFit/>
          </a:bodyPr>
          <a:lstStyle/>
          <a:p>
            <a:pPr marL="457200" indent="-457200" algn="just" eaLnBrk="1" hangingPunct="1">
              <a:lnSpc>
                <a:spcPct val="125000"/>
              </a:lnSpc>
            </a:pPr>
            <a:r>
              <a:rPr lang="en-US" altLang="zh-CN" sz="2800" dirty="0" smtClean="0"/>
              <a:t> 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是单变量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的函数，当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不是 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的线性函数时，称对应的函数方程为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非线性方程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457200" indent="-457200" algn="just"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(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可以是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代数多项式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)= </a:t>
            </a:r>
            <a:r>
              <a:rPr lang="en-US" altLang="zh-CN" sz="2400" b="1" i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="1" i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i="1" baseline="30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n-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i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n-</a:t>
            </a:r>
            <a:r>
              <a:rPr lang="en-US" altLang="zh-CN" sz="2400" b="1" baseline="30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… +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≠0)</a:t>
            </a:r>
          </a:p>
          <a:p>
            <a:pPr marL="457200" indent="-457200" algn="just"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称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代数方程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，当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n&gt;1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时，方程是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非线性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的。</a:t>
            </a:r>
          </a:p>
          <a:p>
            <a:pPr marL="457200" indent="-457200" algn="just" eaLnBrk="1" hangingPunct="1">
              <a:lnSpc>
                <a:spcPct val="125000"/>
              </a:lnSpc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当 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包含指数函数或三角函数等特殊函数时，即不能表为代数多项式的形式时称为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超越函数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i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称为</a:t>
            </a: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超越方程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9113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05A602-E803-4737-8186-5B90635B3471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91140" name="Text Box 5"/>
          <p:cNvSpPr txBox="1">
            <a:spLocks noChangeArrowheads="1"/>
          </p:cNvSpPr>
          <p:nvPr/>
        </p:nvSpPr>
        <p:spPr bwMode="auto">
          <a:xfrm>
            <a:off x="468313" y="38893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/>
              <a:t>2.1.2  </a:t>
            </a:r>
            <a:r>
              <a:rPr kumimoji="1" lang="zh-CN" altLang="en-US" sz="2800">
                <a:ea typeface="楷体_GB2312" pitchFamily="49" charset="-122"/>
              </a:rPr>
              <a:t>问题综述</a:t>
            </a:r>
            <a:endParaRPr kumimoji="1" lang="zh-CN" altLang="en-US" sz="28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1141" name="Text Box 6"/>
          <p:cNvSpPr txBox="1">
            <a:spLocks noChangeArrowheads="1"/>
          </p:cNvSpPr>
          <p:nvPr/>
        </p:nvSpPr>
        <p:spPr bwMode="auto">
          <a:xfrm>
            <a:off x="654050" y="1527175"/>
            <a:ext cx="7158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设 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为一元连续函数，称方程 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= 0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函数方程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F7F680-DDDE-43FD-899D-B801F313CC99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1752" name="Text Box 4"/>
          <p:cNvSpPr txBox="1">
            <a:spLocks noChangeArrowheads="1"/>
          </p:cNvSpPr>
          <p:nvPr/>
        </p:nvSpPr>
        <p:spPr bwMode="auto">
          <a:xfrm>
            <a:off x="642938" y="1643063"/>
            <a:ext cx="56975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由于实际应用中，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>
                <a:ea typeface="楷体_GB2312" pitchFamily="49" charset="-122"/>
              </a:rPr>
              <a:t>*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事先不知道，故条件</a:t>
            </a:r>
          </a:p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无法验证。</a:t>
            </a:r>
          </a:p>
        </p:txBody>
      </p:sp>
      <p:graphicFrame>
        <p:nvGraphicFramePr>
          <p:cNvPr id="31746" name="Object 5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0" name="Equation" r:id="rId3" imgW="914400" imgH="198720" progId="">
                  <p:embed/>
                </p:oleObj>
              </mc:Choice>
              <mc:Fallback>
                <p:oleObj name="Equation" r:id="rId3" imgW="914400" imgH="1987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6"/>
          <p:cNvGraphicFramePr>
            <a:graphicFrameLocks noChangeAspect="1"/>
          </p:cNvGraphicFramePr>
          <p:nvPr/>
        </p:nvGraphicFramePr>
        <p:xfrm>
          <a:off x="6259513" y="1590675"/>
          <a:ext cx="1403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1" name="Equation" r:id="rId5" imgW="685800" imgH="228600" progId="Equation.3">
                  <p:embed/>
                </p:oleObj>
              </mc:Choice>
              <mc:Fallback>
                <p:oleObj name="Equation" r:id="rId5" imgW="685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1590675"/>
                        <a:ext cx="14033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42938" y="2559050"/>
            <a:ext cx="7947025" cy="914400"/>
            <a:chOff x="476" y="1117"/>
            <a:chExt cx="5006" cy="576"/>
          </a:xfrm>
        </p:grpSpPr>
        <p:sp>
          <p:nvSpPr>
            <p:cNvPr id="31759" name="Text Box 7"/>
            <p:cNvSpPr txBox="1">
              <a:spLocks noChangeArrowheads="1"/>
            </p:cNvSpPr>
            <p:nvPr/>
          </p:nvSpPr>
          <p:spPr bwMode="auto">
            <a:xfrm>
              <a:off x="476" y="1175"/>
              <a:ext cx="500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若已知根的初始值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 baseline="-25000">
                  <a:ea typeface="楷体_GB2312" pitchFamily="49" charset="-122"/>
                </a:rPr>
                <a:t>0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在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>
                  <a:ea typeface="楷体_GB2312" pitchFamily="49" charset="-122"/>
                </a:rPr>
                <a:t>*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的邻近，又根据     的连续性，</a:t>
              </a:r>
            </a:p>
            <a:p>
              <a:pPr eaLnBrk="1" hangingPunct="1"/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则可采用条件</a:t>
              </a:r>
            </a:p>
          </p:txBody>
        </p:sp>
        <p:graphicFrame>
          <p:nvGraphicFramePr>
            <p:cNvPr id="31750" name="Object 8"/>
            <p:cNvGraphicFramePr>
              <a:graphicFrameLocks noChangeAspect="1"/>
            </p:cNvGraphicFramePr>
            <p:nvPr/>
          </p:nvGraphicFramePr>
          <p:xfrm>
            <a:off x="3969" y="1117"/>
            <a:ext cx="45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2" name="Equation" r:id="rId7" imgW="355320" imgH="228600" progId="">
                    <p:embed/>
                  </p:oleObj>
                </mc:Choice>
                <mc:Fallback>
                  <p:oleObj name="Equation" r:id="rId7" imgW="355320" imgH="228600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117"/>
                          <a:ext cx="459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9322" name="Object 10"/>
          <p:cNvGraphicFramePr>
            <a:graphicFrameLocks noChangeAspect="1"/>
          </p:cNvGraphicFramePr>
          <p:nvPr/>
        </p:nvGraphicFramePr>
        <p:xfrm>
          <a:off x="3019425" y="3695700"/>
          <a:ext cx="14033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3" name="Equation" r:id="rId9" imgW="685800" imgH="241200" progId="">
                  <p:embed/>
                </p:oleObj>
              </mc:Choice>
              <mc:Fallback>
                <p:oleObj name="Equation" r:id="rId9" imgW="685800" imgH="2412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3695700"/>
                        <a:ext cx="14033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000125" y="4572000"/>
            <a:ext cx="2459038" cy="515938"/>
            <a:chOff x="310" y="2477"/>
            <a:chExt cx="1549" cy="325"/>
          </a:xfrm>
        </p:grpSpPr>
        <p:sp>
          <p:nvSpPr>
            <p:cNvPr id="31758" name="Text Box 11"/>
            <p:cNvSpPr txBox="1">
              <a:spLocks noChangeArrowheads="1"/>
            </p:cNvSpPr>
            <p:nvPr/>
          </p:nvSpPr>
          <p:spPr bwMode="auto">
            <a:xfrm>
              <a:off x="310" y="2477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楷体_GB2312" pitchFamily="49" charset="-122"/>
                </a:rPr>
                <a:t>来代替</a:t>
              </a:r>
            </a:p>
          </p:txBody>
        </p:sp>
        <p:graphicFrame>
          <p:nvGraphicFramePr>
            <p:cNvPr id="31749" name="Object 12"/>
            <p:cNvGraphicFramePr>
              <a:graphicFrameLocks noChangeAspect="1"/>
            </p:cNvGraphicFramePr>
            <p:nvPr/>
          </p:nvGraphicFramePr>
          <p:xfrm>
            <a:off x="975" y="2478"/>
            <a:ext cx="88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4" name="Equation" r:id="rId11" imgW="685800" imgH="228600" progId="Equation.3">
                    <p:embed/>
                  </p:oleObj>
                </mc:Choice>
                <mc:Fallback>
                  <p:oleObj name="Equation" r:id="rId11" imgW="685800" imgH="228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478"/>
                          <a:ext cx="884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755" name="Group 14"/>
          <p:cNvGrpSpPr>
            <a:grpSpLocks/>
          </p:cNvGrpSpPr>
          <p:nvPr/>
        </p:nvGrpSpPr>
        <p:grpSpPr bwMode="auto">
          <a:xfrm>
            <a:off x="4730750" y="0"/>
            <a:ext cx="4413250" cy="366713"/>
            <a:chOff x="2059" y="3780"/>
            <a:chExt cx="2780" cy="231"/>
          </a:xfrm>
        </p:grpSpPr>
        <p:sp>
          <p:nvSpPr>
            <p:cNvPr id="31756" name="Rectangle 15"/>
            <p:cNvSpPr>
              <a:spLocks noChangeArrowheads="1"/>
            </p:cNvSpPr>
            <p:nvPr/>
          </p:nvSpPr>
          <p:spPr bwMode="auto">
            <a:xfrm>
              <a:off x="2059" y="3780"/>
              <a:ext cx="27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800">
                  <a:ea typeface="楷体_GB2312" pitchFamily="49" charset="-122"/>
                </a:rPr>
                <a:t>2.3.2  </a:t>
              </a:r>
              <a:r>
                <a:rPr kumimoji="1" lang="zh-CN" altLang="en-US" sz="1800">
                  <a:ea typeface="楷体_GB2312" pitchFamily="49" charset="-122"/>
                </a:rPr>
                <a:t>迭代公式的收敛性与误差估计（续）</a:t>
              </a:r>
            </a:p>
          </p:txBody>
        </p:sp>
        <p:sp>
          <p:nvSpPr>
            <p:cNvPr id="31757" name="Line 16"/>
            <p:cNvSpPr>
              <a:spLocks noChangeShapeType="1"/>
            </p:cNvSpPr>
            <p:nvPr/>
          </p:nvSpPr>
          <p:spPr bwMode="auto">
            <a:xfrm>
              <a:off x="2064" y="3974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9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21FC2F-8BC6-47A1-A9BA-18B28BADC4E2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16739" name="Text Box 1026"/>
          <p:cNvSpPr txBox="1">
            <a:spLocks noChangeArrowheads="1"/>
          </p:cNvSpPr>
          <p:nvPr/>
        </p:nvSpPr>
        <p:spPr bwMode="auto">
          <a:xfrm>
            <a:off x="323850" y="333375"/>
            <a:ext cx="359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2.3.3 </a:t>
            </a:r>
            <a:r>
              <a:rPr lang="zh-CN" altLang="en-US"/>
              <a:t>迭代法的计算步骤</a:t>
            </a:r>
            <a:endParaRPr lang="zh-CN" altLang="en-US" b="0"/>
          </a:p>
        </p:txBody>
      </p:sp>
      <p:sp>
        <p:nvSpPr>
          <p:cNvPr id="116740" name="Text Box 1027"/>
          <p:cNvSpPr txBox="1">
            <a:spLocks noChangeArrowheads="1"/>
          </p:cNvSpPr>
          <p:nvPr/>
        </p:nvSpPr>
        <p:spPr bwMode="auto">
          <a:xfrm>
            <a:off x="611188" y="2636838"/>
            <a:ext cx="741838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步一：准备   确定方程</a:t>
            </a:r>
            <a:r>
              <a:rPr lang="en-US" altLang="zh-CN" i="1">
                <a:ea typeface="楷体_GB2312" pitchFamily="49" charset="-122"/>
              </a:rPr>
              <a:t>f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)=0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的等价形式</a:t>
            </a:r>
            <a:r>
              <a:rPr kumimoji="1" lang="en-US" altLang="zh-CN" b="0" i="1">
                <a:ea typeface="楷体_GB2312" pitchFamily="49" charset="-122"/>
              </a:rPr>
              <a:t>x=</a:t>
            </a:r>
            <a:r>
              <a:rPr kumimoji="1" lang="en-US" altLang="zh-CN" b="0" i="1">
                <a:ea typeface="楷体_GB2312" pitchFamily="49" charset="-122"/>
                <a:sym typeface="Symbol" panose="05050102010706020507" pitchFamily="18" charset="2"/>
              </a:rPr>
              <a:t> </a:t>
            </a:r>
            <a:r>
              <a:rPr kumimoji="1" lang="en-US" altLang="zh-CN" b="0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0" i="1"/>
              <a:t>x</a:t>
            </a:r>
            <a:r>
              <a:rPr kumimoji="1" lang="en-US" altLang="zh-CN" b="0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；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          提供迭代初值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0</a:t>
            </a:r>
            <a:r>
              <a:rPr kumimoji="1" lang="zh-CN" altLang="en-US"/>
              <a:t>；</a:t>
            </a:r>
            <a:endParaRPr kumimoji="1" lang="zh-CN" altLang="en-US" i="1"/>
          </a:p>
        </p:txBody>
      </p:sp>
      <p:sp>
        <p:nvSpPr>
          <p:cNvPr id="116741" name="Text Box 1028"/>
          <p:cNvSpPr txBox="1">
            <a:spLocks noChangeArrowheads="1"/>
          </p:cNvSpPr>
          <p:nvPr/>
        </p:nvSpPr>
        <p:spPr bwMode="auto">
          <a:xfrm>
            <a:off x="611188" y="3789363"/>
            <a:ext cx="7239000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步二：迭代   计算迭代值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25000">
                <a:ea typeface="楷体_GB2312" pitchFamily="49" charset="-122"/>
              </a:rPr>
              <a:t>1</a:t>
            </a:r>
            <a:r>
              <a:rPr kumimoji="1" lang="en-US" altLang="zh-CN" b="0" i="1">
                <a:ea typeface="楷体_GB2312" pitchFamily="49" charset="-122"/>
              </a:rPr>
              <a:t>=</a:t>
            </a:r>
            <a:r>
              <a:rPr kumimoji="1" lang="en-US" altLang="zh-CN" b="0" i="1">
                <a:ea typeface="楷体_GB2312" pitchFamily="49" charset="-122"/>
                <a:sym typeface="Symbol" panose="05050102010706020507" pitchFamily="18" charset="2"/>
              </a:rPr>
              <a:t> </a:t>
            </a:r>
            <a:r>
              <a:rPr kumimoji="1" lang="en-US" altLang="zh-CN" b="0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0" i="1"/>
              <a:t>x</a:t>
            </a:r>
            <a:r>
              <a:rPr kumimoji="1" lang="en-US" altLang="zh-CN" b="0" baseline="-25000"/>
              <a:t>0</a:t>
            </a:r>
            <a:r>
              <a:rPr kumimoji="1" lang="en-US" altLang="zh-CN" b="0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;</a:t>
            </a:r>
          </a:p>
        </p:txBody>
      </p:sp>
      <p:sp>
        <p:nvSpPr>
          <p:cNvPr id="116742" name="Text Box 1030"/>
          <p:cNvSpPr txBox="1">
            <a:spLocks noChangeArrowheads="1"/>
          </p:cNvSpPr>
          <p:nvPr/>
        </p:nvSpPr>
        <p:spPr bwMode="auto">
          <a:xfrm>
            <a:off x="609600" y="4473575"/>
            <a:ext cx="792321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步三：判别   检查</a:t>
            </a:r>
            <a:r>
              <a:rPr lang="en-US" altLang="zh-CN" b="0">
                <a:ea typeface="楷体_GB2312" pitchFamily="49" charset="-122"/>
              </a:rPr>
              <a:t>|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</a:t>
            </a:r>
            <a:r>
              <a:rPr lang="en-US" altLang="zh-CN" b="0">
                <a:ea typeface="楷体_GB2312" pitchFamily="49" charset="-122"/>
              </a:rPr>
              <a:t>-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0</a:t>
            </a:r>
            <a:r>
              <a:rPr lang="en-US" altLang="zh-CN" b="0">
                <a:ea typeface="楷体_GB2312" pitchFamily="49" charset="-122"/>
              </a:rPr>
              <a:t>|</a:t>
            </a:r>
            <a:r>
              <a:rPr lang="zh-CN" altLang="en-US" b="0">
                <a:ea typeface="楷体_GB2312" pitchFamily="49" charset="-122"/>
              </a:rPr>
              <a:t>：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b="0">
                <a:ea typeface="楷体_GB2312" pitchFamily="49" charset="-122"/>
              </a:rPr>
              <a:t>|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</a:t>
            </a:r>
            <a:r>
              <a:rPr lang="en-US" altLang="zh-CN" b="0">
                <a:ea typeface="楷体_GB2312" pitchFamily="49" charset="-122"/>
              </a:rPr>
              <a:t>-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0</a:t>
            </a:r>
            <a:r>
              <a:rPr lang="en-US" altLang="zh-CN" b="0">
                <a:ea typeface="楷体_GB2312" pitchFamily="49" charset="-122"/>
              </a:rPr>
              <a:t>|&gt;ε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0">
                <a:ea typeface="楷体_GB2312" pitchFamily="49" charset="-122"/>
              </a:rPr>
              <a:t>ε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为预先指定的精度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),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则以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替换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转步二继续迭代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b="0">
                <a:ea typeface="楷体_GB2312" pitchFamily="49" charset="-122"/>
              </a:rPr>
              <a:t>|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</a:t>
            </a:r>
            <a:r>
              <a:rPr lang="en-US" altLang="zh-CN" b="0">
                <a:ea typeface="楷体_GB2312" pitchFamily="49" charset="-122"/>
              </a:rPr>
              <a:t>-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0</a:t>
            </a:r>
            <a:r>
              <a:rPr lang="en-US" altLang="zh-CN" b="0">
                <a:ea typeface="楷体_GB2312" pitchFamily="49" charset="-122"/>
              </a:rPr>
              <a:t>|≤ε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时终止计算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取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作为所求的结果。</a:t>
            </a:r>
          </a:p>
        </p:txBody>
      </p:sp>
      <p:sp>
        <p:nvSpPr>
          <p:cNvPr id="116743" name="Text Box 1038"/>
          <p:cNvSpPr txBox="1">
            <a:spLocks noChangeArrowheads="1"/>
          </p:cNvSpPr>
          <p:nvPr/>
        </p:nvSpPr>
        <p:spPr bwMode="auto">
          <a:xfrm>
            <a:off x="395288" y="908050"/>
            <a:ext cx="845661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ea typeface="楷体_GB2312" pitchFamily="49" charset="-122"/>
              </a:rPr>
              <a:t>迭代法的突出优点：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ea typeface="楷体_GB2312" pitchFamily="49" charset="-122"/>
              </a:rPr>
              <a:t>          算法的逻辑结构简单；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ea typeface="楷体_GB2312" pitchFamily="49" charset="-122"/>
              </a:rPr>
              <a:t>           计算时，中间结果若有扰动，不会影响计算结果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40C624-3858-432B-99BF-6AF7B315DD48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32775" name="Group 6"/>
          <p:cNvGrpSpPr>
            <a:grpSpLocks/>
          </p:cNvGrpSpPr>
          <p:nvPr/>
        </p:nvGrpSpPr>
        <p:grpSpPr bwMode="auto">
          <a:xfrm>
            <a:off x="5510213" y="115888"/>
            <a:ext cx="3598862" cy="366712"/>
            <a:chOff x="2925" y="164"/>
            <a:chExt cx="2267" cy="231"/>
          </a:xfrm>
        </p:grpSpPr>
        <p:sp>
          <p:nvSpPr>
            <p:cNvPr id="32781" name="Text Box 4"/>
            <p:cNvSpPr txBox="1">
              <a:spLocks noChangeArrowheads="1"/>
            </p:cNvSpPr>
            <p:nvPr/>
          </p:nvSpPr>
          <p:spPr bwMode="auto">
            <a:xfrm>
              <a:off x="2925" y="164"/>
              <a:ext cx="22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0"/>
                <a:t>2.3.3 </a:t>
              </a:r>
              <a:r>
                <a:rPr lang="zh-CN" altLang="en-US" sz="1800" b="0"/>
                <a:t>迭代法的计算步骤（续）</a:t>
              </a:r>
            </a:p>
          </p:txBody>
        </p:sp>
        <p:sp>
          <p:nvSpPr>
            <p:cNvPr id="32782" name="Line 5"/>
            <p:cNvSpPr>
              <a:spLocks noChangeShapeType="1"/>
            </p:cNvSpPr>
            <p:nvPr/>
          </p:nvSpPr>
          <p:spPr bwMode="auto">
            <a:xfrm>
              <a:off x="2971" y="391"/>
              <a:ext cx="1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76" name="Text Box 7"/>
          <p:cNvSpPr txBox="1">
            <a:spLocks noChangeArrowheads="1"/>
          </p:cNvSpPr>
          <p:nvPr/>
        </p:nvSpPr>
        <p:spPr bwMode="auto">
          <a:xfrm>
            <a:off x="468313" y="857250"/>
            <a:ext cx="6027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/>
              <a:t>例</a:t>
            </a:r>
            <a:r>
              <a:rPr lang="en-US" altLang="zh-CN" b="0"/>
              <a:t>2.4 </a:t>
            </a:r>
            <a:r>
              <a:rPr lang="zh-CN" altLang="en-US" b="0"/>
              <a:t>用两种收敛的迭代法求方程</a:t>
            </a:r>
            <a:r>
              <a:rPr lang="en-US" altLang="zh-CN" b="0" i="1"/>
              <a:t>x</a:t>
            </a:r>
            <a:r>
              <a:rPr lang="en-US" altLang="zh-CN" b="0" baseline="30000"/>
              <a:t>2</a:t>
            </a:r>
            <a:r>
              <a:rPr lang="en-US" altLang="zh-CN" b="0"/>
              <a:t>-3=0</a:t>
            </a:r>
            <a:r>
              <a:rPr lang="zh-CN" altLang="en-US" b="0"/>
              <a:t>的根</a:t>
            </a:r>
          </a:p>
        </p:txBody>
      </p:sp>
      <p:graphicFrame>
        <p:nvGraphicFramePr>
          <p:cNvPr id="32770" name="Object 8"/>
          <p:cNvGraphicFramePr>
            <a:graphicFrameLocks noChangeAspect="1"/>
          </p:cNvGraphicFramePr>
          <p:nvPr/>
        </p:nvGraphicFramePr>
        <p:xfrm>
          <a:off x="6516688" y="836613"/>
          <a:ext cx="8636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3" name="Equation" r:id="rId3" imgW="520560" imgH="228600" progId="">
                  <p:embed/>
                </p:oleObj>
              </mc:Choice>
              <mc:Fallback>
                <p:oleObj name="Equation" r:id="rId3" imgW="520560" imgH="2286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836613"/>
                        <a:ext cx="863600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5" name="Text Box 9"/>
          <p:cNvSpPr txBox="1">
            <a:spLocks noChangeArrowheads="1"/>
          </p:cNvSpPr>
          <p:nvPr/>
        </p:nvSpPr>
        <p:spPr bwMode="auto">
          <a:xfrm>
            <a:off x="539750" y="1484313"/>
            <a:ext cx="2319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解</a:t>
            </a:r>
            <a:r>
              <a:rPr lang="zh-CN" altLang="en-US" b="0"/>
              <a:t>：等价方程：</a:t>
            </a:r>
          </a:p>
        </p:txBody>
      </p:sp>
      <p:graphicFrame>
        <p:nvGraphicFramePr>
          <p:cNvPr id="270346" name="Object 10"/>
          <p:cNvGraphicFramePr>
            <a:graphicFrameLocks noChangeAspect="1"/>
          </p:cNvGraphicFramePr>
          <p:nvPr/>
        </p:nvGraphicFramePr>
        <p:xfrm>
          <a:off x="1979613" y="2060575"/>
          <a:ext cx="424815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Equation" r:id="rId5" imgW="1701720" imgH="482400" progId="">
                  <p:embed/>
                </p:oleObj>
              </mc:Choice>
              <mc:Fallback>
                <p:oleObj name="Equation" r:id="rId5" imgW="1701720" imgH="4824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060575"/>
                        <a:ext cx="4248150" cy="120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7" name="Text Box 11"/>
          <p:cNvSpPr txBox="1">
            <a:spLocks noChangeArrowheads="1"/>
          </p:cNvSpPr>
          <p:nvPr/>
        </p:nvSpPr>
        <p:spPr bwMode="auto">
          <a:xfrm>
            <a:off x="755650" y="3429000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且</a:t>
            </a:r>
          </a:p>
        </p:txBody>
      </p:sp>
      <p:graphicFrame>
        <p:nvGraphicFramePr>
          <p:cNvPr id="270348" name="Object 12"/>
          <p:cNvGraphicFramePr>
            <a:graphicFrameLocks noChangeAspect="1"/>
          </p:cNvGraphicFramePr>
          <p:nvPr/>
        </p:nvGraphicFramePr>
        <p:xfrm>
          <a:off x="1908175" y="3573463"/>
          <a:ext cx="374332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Equation" r:id="rId7" imgW="1206360" imgH="482400" progId="">
                  <p:embed/>
                </p:oleObj>
              </mc:Choice>
              <mc:Fallback>
                <p:oleObj name="Equation" r:id="rId7" imgW="1206360" imgH="4824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573463"/>
                        <a:ext cx="3743325" cy="120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9" name="Object 13"/>
          <p:cNvGraphicFramePr>
            <a:graphicFrameLocks noChangeAspect="1"/>
          </p:cNvGraphicFramePr>
          <p:nvPr/>
        </p:nvGraphicFramePr>
        <p:xfrm>
          <a:off x="1476375" y="4868863"/>
          <a:ext cx="5634038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Equation" r:id="rId9" imgW="1815840" imgH="533160" progId="">
                  <p:embed/>
                </p:oleObj>
              </mc:Choice>
              <mc:Fallback>
                <p:oleObj name="Equation" r:id="rId9" imgW="1815840" imgH="53316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868863"/>
                        <a:ext cx="5634038" cy="1331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50" name="AutoShape 14"/>
          <p:cNvSpPr>
            <a:spLocks noChangeArrowheads="1"/>
          </p:cNvSpPr>
          <p:nvPr/>
        </p:nvSpPr>
        <p:spPr bwMode="auto">
          <a:xfrm>
            <a:off x="323850" y="5373688"/>
            <a:ext cx="976313" cy="341312"/>
          </a:xfrm>
          <a:prstGeom prst="rightArrow">
            <a:avLst>
              <a:gd name="adj1" fmla="val 50000"/>
              <a:gd name="adj2" fmla="val 71512"/>
            </a:avLst>
          </a:prstGeom>
          <a:solidFill>
            <a:schemeClr val="accent1"/>
          </a:solidFill>
          <a:ln w="9525" algn="ctr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2780" name="AutoShape 1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D4483A-126A-4C40-B4F4-406F0ABDB8B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33800" name="Group 4"/>
          <p:cNvGrpSpPr>
            <a:grpSpLocks/>
          </p:cNvGrpSpPr>
          <p:nvPr/>
        </p:nvGrpSpPr>
        <p:grpSpPr bwMode="auto">
          <a:xfrm>
            <a:off x="5510213" y="115888"/>
            <a:ext cx="3598862" cy="366712"/>
            <a:chOff x="2925" y="164"/>
            <a:chExt cx="2267" cy="231"/>
          </a:xfrm>
        </p:grpSpPr>
        <p:sp>
          <p:nvSpPr>
            <p:cNvPr id="33836" name="Text Box 5"/>
            <p:cNvSpPr txBox="1">
              <a:spLocks noChangeArrowheads="1"/>
            </p:cNvSpPr>
            <p:nvPr/>
          </p:nvSpPr>
          <p:spPr bwMode="auto">
            <a:xfrm>
              <a:off x="2925" y="164"/>
              <a:ext cx="22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0"/>
                <a:t>2.3.3 </a:t>
              </a:r>
              <a:r>
                <a:rPr lang="zh-CN" altLang="en-US" sz="1800" b="0"/>
                <a:t>迭代法的计算步骤（续）</a:t>
              </a:r>
            </a:p>
          </p:txBody>
        </p:sp>
        <p:sp>
          <p:nvSpPr>
            <p:cNvPr id="33837" name="Line 6"/>
            <p:cNvSpPr>
              <a:spLocks noChangeShapeType="1"/>
            </p:cNvSpPr>
            <p:nvPr/>
          </p:nvSpPr>
          <p:spPr bwMode="auto">
            <a:xfrm>
              <a:off x="2971" y="391"/>
              <a:ext cx="1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3794" name="Object 7"/>
          <p:cNvGraphicFramePr>
            <a:graphicFrameLocks noChangeAspect="1"/>
          </p:cNvGraphicFramePr>
          <p:nvPr/>
        </p:nvGraphicFramePr>
        <p:xfrm>
          <a:off x="1042988" y="836613"/>
          <a:ext cx="4914900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8" name="Equation" r:id="rId3" imgW="1968480" imgH="507960" progId="">
                  <p:embed/>
                </p:oleObj>
              </mc:Choice>
              <mc:Fallback>
                <p:oleObj name="Equation" r:id="rId3" imgW="1968480" imgH="5079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836613"/>
                        <a:ext cx="4914900" cy="1268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684213" y="476250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/>
              <a:t>迭代公式：</a:t>
            </a:r>
          </a:p>
        </p:txBody>
      </p:sp>
      <p:sp>
        <p:nvSpPr>
          <p:cNvPr id="271369" name="Text Box 9"/>
          <p:cNvSpPr txBox="1">
            <a:spLocks noChangeArrowheads="1"/>
          </p:cNvSpPr>
          <p:nvPr/>
        </p:nvSpPr>
        <p:spPr bwMode="auto">
          <a:xfrm>
            <a:off x="6227763" y="1341438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均局部收敛</a:t>
            </a:r>
          </a:p>
        </p:txBody>
      </p:sp>
      <p:sp>
        <p:nvSpPr>
          <p:cNvPr id="271370" name="Text Box 10"/>
          <p:cNvSpPr txBox="1">
            <a:spLocks noChangeArrowheads="1"/>
          </p:cNvSpPr>
          <p:nvPr/>
        </p:nvSpPr>
        <p:spPr bwMode="auto">
          <a:xfrm>
            <a:off x="684213" y="2060575"/>
            <a:ext cx="168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取初值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=2</a:t>
            </a:r>
          </a:p>
        </p:txBody>
      </p:sp>
      <p:graphicFrame>
        <p:nvGraphicFramePr>
          <p:cNvPr id="271414" name="Group 54"/>
          <p:cNvGraphicFramePr>
            <a:graphicFrameLocks noGrp="1"/>
          </p:cNvGraphicFramePr>
          <p:nvPr/>
        </p:nvGraphicFramePr>
        <p:xfrm>
          <a:off x="468313" y="2708275"/>
          <a:ext cx="5041900" cy="3673475"/>
        </p:xfrm>
        <a:graphic>
          <a:graphicData uri="http://schemas.openxmlformats.org/drawingml/2006/table">
            <a:tbl>
              <a:tblPr/>
              <a:tblGrid>
                <a:gridCol w="935037"/>
                <a:gridCol w="1873250"/>
                <a:gridCol w="2233613"/>
              </a:tblGrid>
              <a:tr h="606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1.750000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1.750000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1.734750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1.732143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1.732361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1.732051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2AC9DE"/>
                        </a:buClr>
                        <a:buSzPct val="6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927B74"/>
                        </a:buClr>
                        <a:buSzPct val="57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769F11"/>
                        </a:buClr>
                        <a:buSzPct val="5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693863" y="2852738"/>
            <a:ext cx="3332162" cy="369887"/>
            <a:chOff x="1067" y="1797"/>
            <a:chExt cx="2099" cy="233"/>
          </a:xfrm>
        </p:grpSpPr>
        <p:graphicFrame>
          <p:nvGraphicFramePr>
            <p:cNvPr id="33797" name="Object 43"/>
            <p:cNvGraphicFramePr>
              <a:graphicFrameLocks noChangeAspect="1"/>
            </p:cNvGraphicFramePr>
            <p:nvPr/>
          </p:nvGraphicFramePr>
          <p:xfrm>
            <a:off x="1067" y="1797"/>
            <a:ext cx="816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9" name="Equation" r:id="rId5" imgW="799920" imgH="228600" progId="">
                    <p:embed/>
                  </p:oleObj>
                </mc:Choice>
                <mc:Fallback>
                  <p:oleObj name="Equation" r:id="rId5" imgW="799920" imgH="228600" progId="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7" y="1797"/>
                          <a:ext cx="816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8" name="Object 44"/>
            <p:cNvGraphicFramePr>
              <a:graphicFrameLocks noChangeAspect="1"/>
            </p:cNvGraphicFramePr>
            <p:nvPr/>
          </p:nvGraphicFramePr>
          <p:xfrm>
            <a:off x="2337" y="1797"/>
            <a:ext cx="829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0" name="Equation" r:id="rId7" imgW="812520" imgH="228600" progId="">
                    <p:embed/>
                  </p:oleObj>
                </mc:Choice>
                <mc:Fallback>
                  <p:oleObj name="Equation" r:id="rId7" imgW="812520" imgH="228600" progId="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7" y="1797"/>
                          <a:ext cx="829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1411" name="Object 51"/>
          <p:cNvGraphicFramePr>
            <a:graphicFrameLocks noChangeAspect="1"/>
          </p:cNvGraphicFramePr>
          <p:nvPr/>
        </p:nvGraphicFramePr>
        <p:xfrm>
          <a:off x="5795963" y="2636838"/>
          <a:ext cx="216058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1" name="Equation" r:id="rId9" imgW="1155600" imgH="228600" progId="">
                  <p:embed/>
                </p:oleObj>
              </mc:Choice>
              <mc:Fallback>
                <p:oleObj name="Equation" r:id="rId9" imgW="1155600" imgH="228600" progId="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636838"/>
                        <a:ext cx="2160587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412" name="Text Box 52"/>
          <p:cNvSpPr txBox="1">
            <a:spLocks noChangeArrowheads="1"/>
          </p:cNvSpPr>
          <p:nvPr/>
        </p:nvSpPr>
        <p:spPr bwMode="auto">
          <a:xfrm>
            <a:off x="5703888" y="3284538"/>
            <a:ext cx="32480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虽然两种迭代法都收敛，但第二种迭代法比第一种迭代法收敛得快，这是由于</a:t>
            </a:r>
          </a:p>
        </p:txBody>
      </p:sp>
      <p:graphicFrame>
        <p:nvGraphicFramePr>
          <p:cNvPr id="271413" name="Object 53"/>
          <p:cNvGraphicFramePr>
            <a:graphicFrameLocks noChangeAspect="1"/>
          </p:cNvGraphicFramePr>
          <p:nvPr/>
        </p:nvGraphicFramePr>
        <p:xfrm>
          <a:off x="6156325" y="5013325"/>
          <a:ext cx="18907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2" name="Equation" r:id="rId11" imgW="609480" imgH="228600" progId="">
                  <p:embed/>
                </p:oleObj>
              </mc:Choice>
              <mc:Fallback>
                <p:oleObj name="Equation" r:id="rId11" imgW="609480" imgH="228600" progId="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5013325"/>
                        <a:ext cx="18907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1770B8-3EC0-4C38-B895-DE83B660F17B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323850" y="404813"/>
            <a:ext cx="8569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楷体_GB2312" pitchFamily="49" charset="-122"/>
              </a:rPr>
              <a:t>2.3.4 </a:t>
            </a:r>
            <a:r>
              <a:rPr lang="zh-CN" altLang="en-US">
                <a:ea typeface="楷体_GB2312" pitchFamily="49" charset="-122"/>
              </a:rPr>
              <a:t>收敛速度与迭代公式的加速</a:t>
            </a:r>
            <a:r>
              <a:rPr lang="en-US" altLang="zh-CN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Order of Convergence */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1389063" y="2452688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设有方程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= </a:t>
            </a:r>
            <a:r>
              <a:rPr kumimoji="1" lang="en-US" altLang="zh-CN" b="0" i="1">
                <a:ea typeface="楷体_GB2312" pitchFamily="49" charset="-122"/>
                <a:sym typeface="Symbol" panose="05050102010706020507" pitchFamily="18" charset="2"/>
              </a:rPr>
              <a:t>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及迭代过程</a:t>
            </a:r>
          </a:p>
        </p:txBody>
      </p:sp>
      <p:graphicFrame>
        <p:nvGraphicFramePr>
          <p:cNvPr id="234499" name="Object 3"/>
          <p:cNvGraphicFramePr>
            <a:graphicFrameLocks noChangeAspect="1"/>
          </p:cNvGraphicFramePr>
          <p:nvPr/>
        </p:nvGraphicFramePr>
        <p:xfrm>
          <a:off x="971550" y="2957513"/>
          <a:ext cx="29178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Equation" r:id="rId3" imgW="1765080" imgH="482400" progId="">
                  <p:embed/>
                </p:oleObj>
              </mc:Choice>
              <mc:Fallback>
                <p:oleObj name="Equation" r:id="rId3" imgW="1765080" imgH="4824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57513"/>
                        <a:ext cx="29178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4356100" y="2884488"/>
            <a:ext cx="34559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且设</a:t>
            </a:r>
            <a:r>
              <a:rPr kumimoji="1" lang="en-US" altLang="zh-CN" b="0">
                <a:ea typeface="楷体_GB2312" pitchFamily="49" charset="-122"/>
              </a:rPr>
              <a:t>{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}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收敛于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对迭代误差</a:t>
            </a:r>
            <a:r>
              <a:rPr kumimoji="1" lang="en-US" altLang="zh-CN" b="0" i="1">
                <a:ea typeface="楷体_GB2312" pitchFamily="49" charset="-122"/>
              </a:rPr>
              <a:t>e</a:t>
            </a:r>
            <a:r>
              <a:rPr kumimoji="1" lang="en-US" altLang="zh-CN" b="0" i="1" baseline="-25000">
                <a:ea typeface="楷体_GB2312" pitchFamily="49" charset="-122"/>
              </a:rPr>
              <a:t>k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=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*-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25000">
                <a:ea typeface="楷体_GB2312" pitchFamily="49" charset="-122"/>
              </a:rPr>
              <a:t>k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 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381000" y="3921125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如果有误差关系</a:t>
            </a:r>
            <a:r>
              <a:rPr kumimoji="1" lang="zh-CN" altLang="en-US" sz="1100" b="0"/>
              <a:t> 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388620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234503" name="Object 7"/>
          <p:cNvGraphicFramePr>
            <a:graphicFrameLocks noChangeAspect="1"/>
          </p:cNvGraphicFramePr>
          <p:nvPr/>
        </p:nvGraphicFramePr>
        <p:xfrm>
          <a:off x="2987675" y="3892550"/>
          <a:ext cx="444976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0" name="Equation" r:id="rId5" imgW="2108160" imgH="431640" progId="">
                  <p:embed/>
                </p:oleObj>
              </mc:Choice>
              <mc:Fallback>
                <p:oleObj name="Equation" r:id="rId5" imgW="2108160" imgH="4316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892550"/>
                        <a:ext cx="4449763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323850" y="4972050"/>
            <a:ext cx="8534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kumimoji="1" lang="en-US" altLang="zh-CN" b="0" i="1">
                <a:ea typeface="楷体_GB2312" pitchFamily="49" charset="-122"/>
              </a:rPr>
              <a:t>P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为实数且</a:t>
            </a:r>
            <a:r>
              <a:rPr kumimoji="1" lang="en-US" altLang="zh-CN" b="0" i="1">
                <a:ea typeface="楷体_GB2312" pitchFamily="49" charset="-122"/>
              </a:rPr>
              <a:t>P</a:t>
            </a:r>
            <a:r>
              <a:rPr kumimoji="1" lang="en-US" altLang="zh-CN" b="0">
                <a:ea typeface="楷体_GB2312" pitchFamily="49" charset="-122"/>
              </a:rPr>
              <a:t>≥1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b="0" i="1">
                <a:ea typeface="楷体_GB2312" pitchFamily="49" charset="-122"/>
              </a:rPr>
              <a:t>c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为正常数，称迭代过程为</a:t>
            </a:r>
            <a:r>
              <a:rPr kumimoji="1" lang="en-US" altLang="zh-CN" i="1">
                <a:solidFill>
                  <a:srgbClr val="FF0000"/>
                </a:solidFill>
                <a:ea typeface="楷体_GB2312" pitchFamily="49" charset="-122"/>
              </a:rPr>
              <a:t>P</a:t>
            </a:r>
            <a:r>
              <a:rPr kumimoji="1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阶收敛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 b="0" i="1">
                <a:ea typeface="楷体_GB2312" pitchFamily="49" charset="-122"/>
              </a:rPr>
              <a:t>P</a:t>
            </a:r>
            <a:r>
              <a:rPr kumimoji="1" lang="en-US" altLang="zh-CN" b="0">
                <a:ea typeface="楷体_GB2312" pitchFamily="49" charset="-122"/>
              </a:rPr>
              <a:t>=1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时  称迭代过程为线性收敛，</a:t>
            </a:r>
          </a:p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 b="0" i="1">
                <a:ea typeface="楷体_GB2312" pitchFamily="49" charset="-122"/>
              </a:rPr>
              <a:t>P</a:t>
            </a:r>
            <a:r>
              <a:rPr kumimoji="1" lang="en-US" altLang="zh-CN" b="0">
                <a:ea typeface="楷体_GB2312" pitchFamily="49" charset="-122"/>
              </a:rPr>
              <a:t>&gt;1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时  称迭代过程为超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线性收敛，</a:t>
            </a:r>
          </a:p>
          <a:p>
            <a:pPr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 b="0" i="1">
                <a:ea typeface="楷体_GB2312" pitchFamily="49" charset="-122"/>
              </a:rPr>
              <a:t>P</a:t>
            </a:r>
            <a:r>
              <a:rPr kumimoji="1" lang="en-US" altLang="zh-CN" b="0">
                <a:ea typeface="楷体_GB2312" pitchFamily="49" charset="-122"/>
              </a:rPr>
              <a:t>=2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时称迭代过程为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二次收敛（或为平方收敛）。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395288" y="1157288"/>
            <a:ext cx="8280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ea typeface="楷体_GB2312" pitchFamily="49" charset="-122"/>
              </a:rPr>
              <a:t>（</a:t>
            </a:r>
            <a:r>
              <a:rPr lang="en-US" altLang="zh-CN" b="0">
                <a:ea typeface="楷体_GB2312" pitchFamily="49" charset="-122"/>
              </a:rPr>
              <a:t>1</a:t>
            </a:r>
            <a:r>
              <a:rPr lang="zh-CN" altLang="en-US" b="0">
                <a:ea typeface="楷体_GB2312" pitchFamily="49" charset="-122"/>
              </a:rPr>
              <a:t>）</a:t>
            </a:r>
            <a:r>
              <a:rPr lang="zh-CN" altLang="en-US">
                <a:ea typeface="楷体_GB2312" pitchFamily="49" charset="-122"/>
              </a:rPr>
              <a:t>收敛速度</a:t>
            </a:r>
            <a:r>
              <a:rPr lang="zh-CN" altLang="en-US" b="0">
                <a:ea typeface="楷体_GB2312" pitchFamily="49" charset="-122"/>
              </a:rPr>
              <a:t>     一种迭代法具有使用价值，不但需要肯定它是收敛的，还要求它收敛得比较快，所谓迭代过程的收敛速度，是指在接近收敛时迭代误差的下降速度。具体地说：</a:t>
            </a:r>
          </a:p>
        </p:txBody>
      </p:sp>
      <p:sp>
        <p:nvSpPr>
          <p:cNvPr id="12" name="AutoShape 4" descr="水滴"/>
          <p:cNvSpPr>
            <a:spLocks noChangeArrowheads="1"/>
          </p:cNvSpPr>
          <p:nvPr/>
        </p:nvSpPr>
        <p:spPr bwMode="auto">
          <a:xfrm>
            <a:off x="395288" y="2349500"/>
            <a:ext cx="1008062" cy="5746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lIns="148041" tIns="74021" rIns="148041" bIns="74021" anchor="ctr">
            <a:flatTx/>
          </a:bodyPr>
          <a:lstStyle/>
          <a:p>
            <a:pPr defTabSz="1481138">
              <a:defRPr/>
            </a:pP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定义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48F45C-A354-473E-9DF0-3A7ABCE9E1E9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395288" y="3068638"/>
            <a:ext cx="3313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kumimoji="1" lang="zh-CN" altLang="en-US" b="0" i="1">
                <a:ea typeface="楷体_GB2312" pitchFamily="49" charset="-122"/>
                <a:sym typeface="Symbol" panose="05050102010706020507" pitchFamily="18" charset="2"/>
              </a:rPr>
              <a:t>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25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)</a:t>
            </a:r>
            <a:r>
              <a:rPr kumimoji="1" lang="zh-CN" altLang="en-US" b="0">
                <a:ea typeface="楷体_GB2312" pitchFamily="49" charset="-122"/>
              </a:rPr>
              <a:t>在</a:t>
            </a:r>
            <a:r>
              <a:rPr lang="en-US" altLang="zh-CN" b="0" i="1"/>
              <a:t>x</a:t>
            </a:r>
            <a:r>
              <a:rPr lang="en-US" altLang="zh-CN" b="0"/>
              <a:t>*</a:t>
            </a:r>
            <a:r>
              <a:rPr lang="zh-CN" altLang="en-US" b="0">
                <a:ea typeface="楷体_GB2312" pitchFamily="49" charset="-122"/>
              </a:rPr>
              <a:t>处</a:t>
            </a:r>
            <a:r>
              <a:rPr kumimoji="1" lang="zh-CN" altLang="en-US" b="0">
                <a:ea typeface="楷体_GB2312" pitchFamily="49" charset="-122"/>
              </a:rPr>
              <a:t>泰勒展开</a:t>
            </a:r>
          </a:p>
        </p:txBody>
      </p:sp>
      <p:graphicFrame>
        <p:nvGraphicFramePr>
          <p:cNvPr id="235523" name="Object 3"/>
          <p:cNvGraphicFramePr>
            <a:graphicFrameLocks noChangeAspect="1"/>
          </p:cNvGraphicFramePr>
          <p:nvPr/>
        </p:nvGraphicFramePr>
        <p:xfrm>
          <a:off x="323850" y="3500438"/>
          <a:ext cx="8202613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8" name="Equation" r:id="rId3" imgW="3492360" imgH="952200" progId="">
                  <p:embed/>
                </p:oleObj>
              </mc:Choice>
              <mc:Fallback>
                <p:oleObj name="Equation" r:id="rId3" imgW="3492360" imgH="952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500438"/>
                        <a:ext cx="8202613" cy="241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5105400" y="5359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ξ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25000">
                <a:ea typeface="楷体_GB2312" pitchFamily="49" charset="-122"/>
              </a:rPr>
              <a:t>k</a:t>
            </a:r>
            <a:r>
              <a:rPr kumimoji="1" lang="zh-CN" altLang="en-US" b="0">
                <a:ea typeface="楷体_GB2312" pitchFamily="49" charset="-122"/>
              </a:rPr>
              <a:t>与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</a:t>
            </a:r>
            <a:r>
              <a:rPr kumimoji="1" lang="zh-CN" altLang="en-US" b="0">
                <a:ea typeface="楷体_GB2312" pitchFamily="49" charset="-122"/>
              </a:rPr>
              <a:t>之间</a:t>
            </a:r>
          </a:p>
        </p:txBody>
      </p:sp>
      <p:graphicFrame>
        <p:nvGraphicFramePr>
          <p:cNvPr id="35843" name="Object 7"/>
          <p:cNvGraphicFramePr>
            <a:graphicFrameLocks noChangeAspect="1"/>
          </p:cNvGraphicFramePr>
          <p:nvPr/>
        </p:nvGraphicFramePr>
        <p:xfrm>
          <a:off x="1619250" y="1412875"/>
          <a:ext cx="6013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9" name="Equation" r:id="rId5" imgW="2730240" imgH="228600" progId="">
                  <p:embed/>
                </p:oleObj>
              </mc:Choice>
              <mc:Fallback>
                <p:oleObj name="Equation" r:id="rId5" imgW="2730240" imgH="2286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12875"/>
                        <a:ext cx="60134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51" name="Group 10"/>
          <p:cNvGrpSpPr>
            <a:grpSpLocks/>
          </p:cNvGrpSpPr>
          <p:nvPr/>
        </p:nvGrpSpPr>
        <p:grpSpPr bwMode="auto">
          <a:xfrm>
            <a:off x="4787900" y="0"/>
            <a:ext cx="4248150" cy="366713"/>
            <a:chOff x="3016" y="0"/>
            <a:chExt cx="2676" cy="231"/>
          </a:xfrm>
        </p:grpSpPr>
        <p:sp>
          <p:nvSpPr>
            <p:cNvPr id="35866" name="Text Box 8"/>
            <p:cNvSpPr txBox="1">
              <a:spLocks noChangeArrowheads="1"/>
            </p:cNvSpPr>
            <p:nvPr/>
          </p:nvSpPr>
          <p:spPr bwMode="auto">
            <a:xfrm>
              <a:off x="3016" y="0"/>
              <a:ext cx="2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楷体_GB2312" pitchFamily="49" charset="-122"/>
                </a:rPr>
                <a:t>2.3.4 </a:t>
              </a:r>
              <a:r>
                <a:rPr lang="zh-CN" altLang="en-US" sz="1800">
                  <a:ea typeface="楷体_GB2312" pitchFamily="49" charset="-122"/>
                </a:rPr>
                <a:t>收敛速度与迭代公式的加速（续）</a:t>
              </a:r>
            </a:p>
          </p:txBody>
        </p:sp>
        <p:sp>
          <p:nvSpPr>
            <p:cNvPr id="35867" name="Line 9"/>
            <p:cNvSpPr>
              <a:spLocks noChangeShapeType="1"/>
            </p:cNvSpPr>
            <p:nvPr/>
          </p:nvSpPr>
          <p:spPr bwMode="auto">
            <a:xfrm>
              <a:off x="3061" y="210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1979613" y="595313"/>
            <a:ext cx="67198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ea typeface="楷体_GB2312" pitchFamily="49" charset="-122"/>
              </a:rPr>
              <a:t>对于迭代过程                  ，如果            在所求根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>
                <a:ea typeface="楷体_GB2312" pitchFamily="49" charset="-122"/>
              </a:rPr>
              <a:t>*</a:t>
            </a:r>
            <a:r>
              <a:rPr lang="zh-CN" altLang="en-US" b="0">
                <a:ea typeface="楷体_GB2312" pitchFamily="49" charset="-122"/>
              </a:rPr>
              <a:t>的邻近连续，并且</a:t>
            </a:r>
          </a:p>
        </p:txBody>
      </p:sp>
      <p:graphicFrame>
        <p:nvGraphicFramePr>
          <p:cNvPr id="35844" name="Object 13"/>
          <p:cNvGraphicFramePr>
            <a:graphicFrameLocks noChangeAspect="1"/>
          </p:cNvGraphicFramePr>
          <p:nvPr/>
        </p:nvGraphicFramePr>
        <p:xfrm>
          <a:off x="3908425" y="601663"/>
          <a:ext cx="13684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0" name="Equation" r:id="rId7" imgW="761760" imgH="228600" progId="">
                  <p:embed/>
                </p:oleObj>
              </mc:Choice>
              <mc:Fallback>
                <p:oleObj name="Equation" r:id="rId7" imgW="761760" imgH="22860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5" y="601663"/>
                        <a:ext cx="1368425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14"/>
          <p:cNvGraphicFramePr>
            <a:graphicFrameLocks noChangeAspect="1"/>
          </p:cNvGraphicFramePr>
          <p:nvPr/>
        </p:nvGraphicFramePr>
        <p:xfrm>
          <a:off x="6200775" y="577850"/>
          <a:ext cx="8445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1" name="Equation" r:id="rId9" imgW="469800" imgH="228600" progId="">
                  <p:embed/>
                </p:oleObj>
              </mc:Choice>
              <mc:Fallback>
                <p:oleObj name="Equation" r:id="rId9" imgW="469800" imgH="22860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75" y="577850"/>
                        <a:ext cx="84455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3" name="Text Box 15"/>
          <p:cNvSpPr txBox="1">
            <a:spLocks noChangeArrowheads="1"/>
          </p:cNvSpPr>
          <p:nvPr/>
        </p:nvSpPr>
        <p:spPr bwMode="auto">
          <a:xfrm>
            <a:off x="539750" y="1989138"/>
            <a:ext cx="580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ea typeface="楷体_GB2312" pitchFamily="49" charset="-122"/>
              </a:rPr>
              <a:t>则称该迭代过程在点</a:t>
            </a:r>
            <a:r>
              <a:rPr lang="en-US" altLang="zh-CN" b="0" i="1"/>
              <a:t>x</a:t>
            </a:r>
            <a:r>
              <a:rPr lang="en-US" altLang="zh-CN" b="0"/>
              <a:t>*</a:t>
            </a:r>
            <a:r>
              <a:rPr lang="zh-CN" altLang="en-US" b="0">
                <a:ea typeface="楷体_GB2312" pitchFamily="49" charset="-122"/>
              </a:rPr>
              <a:t>邻近是</a:t>
            </a:r>
            <a:r>
              <a:rPr lang="en-US" altLang="zh-CN" b="0" i="1">
                <a:ea typeface="楷体_GB2312" pitchFamily="49" charset="-122"/>
              </a:rPr>
              <a:t>p</a:t>
            </a:r>
            <a:r>
              <a:rPr lang="zh-CN" altLang="en-US" b="0">
                <a:ea typeface="楷体_GB2312" pitchFamily="49" charset="-122"/>
              </a:rPr>
              <a:t>阶收敛的。</a:t>
            </a:r>
          </a:p>
        </p:txBody>
      </p:sp>
      <p:sp>
        <p:nvSpPr>
          <p:cNvPr id="235536" name="Text Box 16"/>
          <p:cNvSpPr txBox="1">
            <a:spLocks noChangeArrowheads="1"/>
          </p:cNvSpPr>
          <p:nvPr/>
        </p:nvSpPr>
        <p:spPr bwMode="auto">
          <a:xfrm>
            <a:off x="395288" y="2420938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证：</a:t>
            </a:r>
          </a:p>
        </p:txBody>
      </p:sp>
      <p:graphicFrame>
        <p:nvGraphicFramePr>
          <p:cNvPr id="235541" name="Object 21"/>
          <p:cNvGraphicFramePr>
            <a:graphicFrameLocks noChangeAspect="1"/>
          </p:cNvGraphicFramePr>
          <p:nvPr/>
        </p:nvGraphicFramePr>
        <p:xfrm>
          <a:off x="395288" y="6092825"/>
          <a:ext cx="6013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2" name="Equation" r:id="rId11" imgW="2730240" imgH="228600" progId="">
                  <p:embed/>
                </p:oleObj>
              </mc:Choice>
              <mc:Fallback>
                <p:oleObj name="Equation" r:id="rId11" imgW="2730240" imgH="228600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6092825"/>
                        <a:ext cx="60134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42" name="AutoShape 22"/>
          <p:cNvSpPr>
            <a:spLocks noChangeArrowheads="1"/>
          </p:cNvSpPr>
          <p:nvPr/>
        </p:nvSpPr>
        <p:spPr bwMode="auto">
          <a:xfrm>
            <a:off x="7380288" y="6021388"/>
            <a:ext cx="976312" cy="269875"/>
          </a:xfrm>
          <a:prstGeom prst="rightArrow">
            <a:avLst>
              <a:gd name="adj1" fmla="val 50000"/>
              <a:gd name="adj2" fmla="val 90441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331913" y="2349500"/>
            <a:ext cx="6224587" cy="647700"/>
            <a:chOff x="839" y="1480"/>
            <a:chExt cx="3837" cy="397"/>
          </a:xfrm>
        </p:grpSpPr>
        <p:grpSp>
          <p:nvGrpSpPr>
            <p:cNvPr id="35862" name="Group 24"/>
            <p:cNvGrpSpPr>
              <a:grpSpLocks/>
            </p:cNvGrpSpPr>
            <p:nvPr/>
          </p:nvGrpSpPr>
          <p:grpSpPr bwMode="auto">
            <a:xfrm>
              <a:off x="839" y="1570"/>
              <a:ext cx="3837" cy="307"/>
              <a:chOff x="839" y="1570"/>
              <a:chExt cx="3837" cy="307"/>
            </a:xfrm>
          </p:grpSpPr>
          <p:graphicFrame>
            <p:nvGraphicFramePr>
              <p:cNvPr id="35847" name="Object 17"/>
              <p:cNvGraphicFramePr>
                <a:graphicFrameLocks noChangeAspect="1"/>
              </p:cNvGraphicFramePr>
              <p:nvPr/>
            </p:nvGraphicFramePr>
            <p:xfrm>
              <a:off x="839" y="1570"/>
              <a:ext cx="899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33" name="Equation" r:id="rId12" imgW="647640" imgH="203040" progId="">
                      <p:embed/>
                    </p:oleObj>
                  </mc:Choice>
                  <mc:Fallback>
                    <p:oleObj name="Equation" r:id="rId12" imgW="647640" imgH="203040" progId="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9" y="1570"/>
                            <a:ext cx="899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539" name="AutoShape 19"/>
              <p:cNvSpPr>
                <a:spLocks noChangeArrowheads="1"/>
              </p:cNvSpPr>
              <p:nvPr/>
            </p:nvSpPr>
            <p:spPr bwMode="auto">
              <a:xfrm>
                <a:off x="1821" y="1707"/>
                <a:ext cx="616" cy="170"/>
              </a:xfrm>
              <a:prstGeom prst="rightArrow">
                <a:avLst>
                  <a:gd name="adj1" fmla="val 50000"/>
                  <a:gd name="adj2" fmla="val 90441"/>
                </a:avLst>
              </a:prstGeom>
              <a:gradFill rotWithShape="0">
                <a:gsLst>
                  <a:gs pos="0">
                    <a:srgbClr val="CCFFCC"/>
                  </a:gs>
                  <a:gs pos="50000">
                    <a:schemeClr val="bg1"/>
                  </a:gs>
                  <a:gs pos="100000">
                    <a:srgbClr val="CCFFCC"/>
                  </a:gs>
                </a:gsLst>
                <a:lin ang="5400000" scaled="1"/>
              </a:gra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865" name="Text Box 20"/>
              <p:cNvSpPr txBox="1">
                <a:spLocks noChangeArrowheads="1"/>
              </p:cNvSpPr>
              <p:nvPr/>
            </p:nvSpPr>
            <p:spPr bwMode="auto">
              <a:xfrm>
                <a:off x="2496" y="1570"/>
                <a:ext cx="2180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b="0">
                    <a:ea typeface="楷体_GB2312" pitchFamily="49" charset="-122"/>
                  </a:rPr>
                  <a:t>迭代过程具有局部收敛性</a:t>
                </a:r>
              </a:p>
            </p:txBody>
          </p:sp>
        </p:grpSp>
        <p:sp>
          <p:nvSpPr>
            <p:cNvPr id="35863" name="Text Box 23"/>
            <p:cNvSpPr txBox="1">
              <a:spLocks noChangeArrowheads="1"/>
            </p:cNvSpPr>
            <p:nvPr/>
          </p:nvSpPr>
          <p:spPr bwMode="auto">
            <a:xfrm>
              <a:off x="1730" y="1480"/>
              <a:ext cx="742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hlinkClick r:id="rId14" action="ppaction://hlinksldjump"/>
                </a:rPr>
                <a:t>定理</a:t>
              </a:r>
              <a:r>
                <a:rPr lang="en-US" altLang="zh-CN">
                  <a:hlinkClick r:id="rId14" action="ppaction://hlinksldjump"/>
                </a:rPr>
                <a:t>2.2</a:t>
              </a:r>
              <a:endParaRPr lang="en-US" altLang="zh-CN"/>
            </a:p>
          </p:txBody>
        </p:sp>
      </p:grpSp>
      <p:sp>
        <p:nvSpPr>
          <p:cNvPr id="35857" name="AutoShape 26" descr="白色大理石"/>
          <p:cNvSpPr>
            <a:spLocks noChangeArrowheads="1"/>
          </p:cNvSpPr>
          <p:nvPr/>
        </p:nvSpPr>
        <p:spPr bwMode="auto">
          <a:xfrm>
            <a:off x="250825" y="620713"/>
            <a:ext cx="1728788" cy="527050"/>
          </a:xfrm>
          <a:prstGeom prst="bevel">
            <a:avLst>
              <a:gd name="adj" fmla="val 12500"/>
            </a:avLst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ea typeface="楷体_GB2312" pitchFamily="49" charset="-122"/>
              </a:rPr>
              <a:t>定理</a:t>
            </a:r>
            <a:r>
              <a:rPr lang="en-US" altLang="zh-CN" sz="2800">
                <a:ea typeface="楷体_GB2312" pitchFamily="49" charset="-122"/>
              </a:rPr>
              <a:t>2.3</a:t>
            </a:r>
          </a:p>
        </p:txBody>
      </p:sp>
      <p:sp>
        <p:nvSpPr>
          <p:cNvPr id="35858" name="AutoShape 2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2700338" y="3500438"/>
            <a:ext cx="1871662" cy="5762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195513" y="4292600"/>
            <a:ext cx="2089150" cy="504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292725" y="4292600"/>
            <a:ext cx="2735263" cy="720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1B9E98-7351-4840-8C6B-24700BD5FE8B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84213" y="5157788"/>
            <a:ext cx="5472112" cy="476250"/>
            <a:chOff x="431" y="3249"/>
            <a:chExt cx="3447" cy="300"/>
          </a:xfrm>
        </p:grpSpPr>
        <p:sp>
          <p:nvSpPr>
            <p:cNvPr id="36881" name="Rectangle 4"/>
            <p:cNvSpPr>
              <a:spLocks noChangeArrowheads="1"/>
            </p:cNvSpPr>
            <p:nvPr/>
          </p:nvSpPr>
          <p:spPr bwMode="auto">
            <a:xfrm>
              <a:off x="1837" y="3249"/>
              <a:ext cx="20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b="0"/>
                <a:t>是线性收敛即</a:t>
              </a:r>
              <a:r>
                <a:rPr kumimoji="1" lang="en-US" altLang="zh-CN" b="0" i="1"/>
                <a:t>p</a:t>
              </a:r>
              <a:r>
                <a:rPr kumimoji="1" lang="en-US" altLang="zh-CN" b="0"/>
                <a:t>=1</a:t>
              </a:r>
            </a:p>
          </p:txBody>
        </p:sp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431" y="3249"/>
            <a:ext cx="139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2" name="Equation" r:id="rId3" imgW="1002960" imgH="215640" progId="">
                    <p:embed/>
                  </p:oleObj>
                </mc:Choice>
                <mc:Fallback>
                  <p:oleObj name="Equation" r:id="rId3" imgW="1002960" imgH="21564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249"/>
                          <a:ext cx="139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66" name="Object 6"/>
          <p:cNvGraphicFramePr>
            <a:graphicFrameLocks noChangeAspect="1"/>
          </p:cNvGraphicFramePr>
          <p:nvPr/>
        </p:nvGraphicFramePr>
        <p:xfrm>
          <a:off x="468313" y="836613"/>
          <a:ext cx="49228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Equation" r:id="rId5" imgW="2095200" imgH="253800" progId="">
                  <p:embed/>
                </p:oleObj>
              </mc:Choice>
              <mc:Fallback>
                <p:oleObj name="Equation" r:id="rId5" imgW="2095200" imgH="2538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836613"/>
                        <a:ext cx="4922837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5508625" y="908050"/>
            <a:ext cx="309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ξ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25000">
                <a:ea typeface="楷体_GB2312" pitchFamily="49" charset="-122"/>
              </a:rPr>
              <a:t>k</a:t>
            </a:r>
            <a:r>
              <a:rPr kumimoji="1" lang="zh-CN" altLang="en-US" b="0">
                <a:ea typeface="楷体_GB2312" pitchFamily="49" charset="-122"/>
              </a:rPr>
              <a:t>与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</a:t>
            </a:r>
            <a:r>
              <a:rPr kumimoji="1" lang="zh-CN" altLang="en-US" b="0">
                <a:ea typeface="楷体_GB2312" pitchFamily="49" charset="-122"/>
              </a:rPr>
              <a:t>之间）</a:t>
            </a:r>
          </a:p>
        </p:txBody>
      </p:sp>
      <p:grpSp>
        <p:nvGrpSpPr>
          <p:cNvPr id="36873" name="Group 8"/>
          <p:cNvGrpSpPr>
            <a:grpSpLocks/>
          </p:cNvGrpSpPr>
          <p:nvPr/>
        </p:nvGrpSpPr>
        <p:grpSpPr bwMode="auto">
          <a:xfrm>
            <a:off x="4787900" y="0"/>
            <a:ext cx="4248150" cy="366713"/>
            <a:chOff x="3016" y="0"/>
            <a:chExt cx="2676" cy="231"/>
          </a:xfrm>
        </p:grpSpPr>
        <p:sp>
          <p:nvSpPr>
            <p:cNvPr id="36879" name="Text Box 9"/>
            <p:cNvSpPr txBox="1">
              <a:spLocks noChangeArrowheads="1"/>
            </p:cNvSpPr>
            <p:nvPr/>
          </p:nvSpPr>
          <p:spPr bwMode="auto">
            <a:xfrm>
              <a:off x="3016" y="0"/>
              <a:ext cx="2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楷体_GB2312" pitchFamily="49" charset="-122"/>
                </a:rPr>
                <a:t>2.3.4 </a:t>
              </a:r>
              <a:r>
                <a:rPr lang="zh-CN" altLang="en-US" sz="1800">
                  <a:ea typeface="楷体_GB2312" pitchFamily="49" charset="-122"/>
                </a:rPr>
                <a:t>收敛速度与迭代公式的加速（续）</a:t>
              </a:r>
            </a:p>
          </p:txBody>
        </p:sp>
        <p:sp>
          <p:nvSpPr>
            <p:cNvPr id="36880" name="Line 10"/>
            <p:cNvSpPr>
              <a:spLocks noChangeShapeType="1"/>
            </p:cNvSpPr>
            <p:nvPr/>
          </p:nvSpPr>
          <p:spPr bwMode="auto">
            <a:xfrm>
              <a:off x="3061" y="210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2396" name="Rectangle 12"/>
          <p:cNvSpPr>
            <a:spLocks noChangeArrowheads="1"/>
          </p:cNvSpPr>
          <p:nvPr/>
        </p:nvSpPr>
        <p:spPr bwMode="auto">
          <a:xfrm>
            <a:off x="468313" y="1700213"/>
            <a:ext cx="300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0" i="1">
                <a:ea typeface="楷体_GB2312" pitchFamily="49" charset="-122"/>
                <a:sym typeface="Symbol" panose="05050102010706020507" pitchFamily="18" charset="2"/>
              </a:rPr>
              <a:t>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25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)=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25000">
                <a:ea typeface="楷体_GB2312" pitchFamily="49" charset="-122"/>
              </a:rPr>
              <a:t>k</a:t>
            </a:r>
            <a:r>
              <a:rPr kumimoji="1" lang="en-US" altLang="zh-CN" b="0" baseline="-25000">
                <a:ea typeface="楷体_GB2312" pitchFamily="49" charset="-122"/>
              </a:rPr>
              <a:t>+1</a:t>
            </a:r>
            <a:r>
              <a:rPr kumimoji="1" lang="en-US" altLang="zh-CN" b="0">
                <a:ea typeface="楷体_GB2312" pitchFamily="49" charset="-122"/>
              </a:rPr>
              <a:t>, </a:t>
            </a:r>
            <a:r>
              <a:rPr kumimoji="1" lang="en-US" altLang="zh-CN" b="0" i="1">
                <a:ea typeface="楷体_GB2312" pitchFamily="49" charset="-122"/>
                <a:sym typeface="Symbol" panose="05050102010706020507" pitchFamily="18" charset="2"/>
              </a:rPr>
              <a:t>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x*</a:t>
            </a:r>
            <a:r>
              <a:rPr kumimoji="1" lang="en-US" altLang="zh-CN" b="0">
                <a:ea typeface="楷体_GB2312" pitchFamily="49" charset="-122"/>
              </a:rPr>
              <a:t>) = </a:t>
            </a:r>
            <a:r>
              <a:rPr kumimoji="1" lang="en-US" altLang="zh-CN" b="0" i="1">
                <a:ea typeface="楷体_GB2312" pitchFamily="49" charset="-122"/>
              </a:rPr>
              <a:t>x*</a:t>
            </a:r>
            <a:endParaRPr kumimoji="1" lang="en-US" altLang="zh-CN" b="0">
              <a:ea typeface="楷体_GB2312" pitchFamily="49" charset="-122"/>
            </a:endParaRPr>
          </a:p>
        </p:txBody>
      </p:sp>
      <p:sp>
        <p:nvSpPr>
          <p:cNvPr id="272397" name="AutoShape 13"/>
          <p:cNvSpPr>
            <a:spLocks noChangeArrowheads="1"/>
          </p:cNvSpPr>
          <p:nvPr/>
        </p:nvSpPr>
        <p:spPr bwMode="auto">
          <a:xfrm>
            <a:off x="395288" y="2636838"/>
            <a:ext cx="976312" cy="196850"/>
          </a:xfrm>
          <a:prstGeom prst="rightArrow">
            <a:avLst>
              <a:gd name="adj1" fmla="val 50000"/>
              <a:gd name="adj2" fmla="val 123992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72398" name="Object 14"/>
          <p:cNvGraphicFramePr>
            <a:graphicFrameLocks noChangeAspect="1"/>
          </p:cNvGraphicFramePr>
          <p:nvPr/>
        </p:nvGraphicFramePr>
        <p:xfrm>
          <a:off x="1619250" y="2420938"/>
          <a:ext cx="414813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Equation" r:id="rId7" imgW="1765080" imgH="253800" progId="">
                  <p:embed/>
                </p:oleObj>
              </mc:Choice>
              <mc:Fallback>
                <p:oleObj name="Equation" r:id="rId7" imgW="1765080" imgH="25380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420938"/>
                        <a:ext cx="4148138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9" name="AutoShape 15"/>
          <p:cNvSpPr>
            <a:spLocks noChangeArrowheads="1"/>
          </p:cNvSpPr>
          <p:nvPr/>
        </p:nvSpPr>
        <p:spPr bwMode="auto">
          <a:xfrm>
            <a:off x="395288" y="3500438"/>
            <a:ext cx="976312" cy="196850"/>
          </a:xfrm>
          <a:prstGeom prst="rightArrow">
            <a:avLst>
              <a:gd name="adj1" fmla="val 50000"/>
              <a:gd name="adj2" fmla="val 123992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72401" name="Object 17"/>
          <p:cNvGraphicFramePr>
            <a:graphicFrameLocks noChangeAspect="1"/>
          </p:cNvGraphicFramePr>
          <p:nvPr/>
        </p:nvGraphicFramePr>
        <p:xfrm>
          <a:off x="1763713" y="3213100"/>
          <a:ext cx="5440362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Equation" r:id="rId9" imgW="2577960" imgH="431640" progId="">
                  <p:embed/>
                </p:oleObj>
              </mc:Choice>
              <mc:Fallback>
                <p:oleObj name="Equation" r:id="rId9" imgW="2577960" imgH="431640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213100"/>
                        <a:ext cx="5440362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402" name="Rectangle 18"/>
          <p:cNvSpPr>
            <a:spLocks noChangeArrowheads="1"/>
          </p:cNvSpPr>
          <p:nvPr/>
        </p:nvSpPr>
        <p:spPr bwMode="auto">
          <a:xfrm>
            <a:off x="1692275" y="4365625"/>
            <a:ext cx="458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0"/>
              <a:t>迭代过程在点</a:t>
            </a:r>
            <a:r>
              <a:rPr lang="en-US" altLang="zh-CN" b="0" i="1"/>
              <a:t>x</a:t>
            </a:r>
            <a:r>
              <a:rPr lang="en-US" altLang="zh-CN" b="0"/>
              <a:t>*</a:t>
            </a:r>
            <a:r>
              <a:rPr lang="zh-CN" altLang="en-US" b="0"/>
              <a:t>邻近是</a:t>
            </a:r>
            <a:r>
              <a:rPr lang="en-US" altLang="zh-CN" b="0" i="1"/>
              <a:t>p</a:t>
            </a:r>
            <a:r>
              <a:rPr lang="zh-CN" altLang="en-US" b="0"/>
              <a:t>阶收敛的</a:t>
            </a:r>
          </a:p>
        </p:txBody>
      </p:sp>
      <p:sp>
        <p:nvSpPr>
          <p:cNvPr id="272403" name="AutoShape 19"/>
          <p:cNvSpPr>
            <a:spLocks noChangeArrowheads="1"/>
          </p:cNvSpPr>
          <p:nvPr/>
        </p:nvSpPr>
        <p:spPr bwMode="auto">
          <a:xfrm>
            <a:off x="468313" y="4437063"/>
            <a:ext cx="976312" cy="196850"/>
          </a:xfrm>
          <a:prstGeom prst="rightArrow">
            <a:avLst>
              <a:gd name="adj1" fmla="val 50000"/>
              <a:gd name="adj2" fmla="val 123992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7971EB-C588-4B60-A16F-0A8E433ACE53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7893" name="Text Box 2"/>
          <p:cNvSpPr txBox="1">
            <a:spLocks noChangeArrowheads="1"/>
          </p:cNvSpPr>
          <p:nvPr/>
        </p:nvSpPr>
        <p:spPr bwMode="auto">
          <a:xfrm>
            <a:off x="468313" y="765175"/>
            <a:ext cx="743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对于</a:t>
            </a:r>
            <a:r>
              <a:rPr lang="zh-CN" altLang="en-US"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前例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中前两种解法的迭代函数，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>
                <a:ea typeface="楷体_GB2312" pitchFamily="49" charset="-122"/>
              </a:rPr>
              <a:t>*≈2.094551482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457200" y="1447800"/>
          <a:ext cx="7856538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Equation" r:id="rId4" imgW="3682800" imgH="736560" progId="">
                  <p:embed/>
                </p:oleObj>
              </mc:Choice>
              <mc:Fallback>
                <p:oleObj name="Equation" r:id="rId4" imgW="3682800" imgH="736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47800"/>
                        <a:ext cx="7856538" cy="157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49" name="AutoShape 5"/>
          <p:cNvSpPr>
            <a:spLocks noChangeArrowheads="1"/>
          </p:cNvSpPr>
          <p:nvPr/>
        </p:nvSpPr>
        <p:spPr bwMode="auto">
          <a:xfrm>
            <a:off x="7451725" y="2133600"/>
            <a:ext cx="1295400" cy="914400"/>
          </a:xfrm>
          <a:prstGeom prst="wedgeEllipseCallout">
            <a:avLst>
              <a:gd name="adj1" fmla="val 35296"/>
              <a:gd name="adj2" fmla="val -72745"/>
            </a:avLst>
          </a:prstGeom>
          <a:solidFill>
            <a:schemeClr val="tx2">
              <a:lumMod val="75000"/>
            </a:schemeClr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dirty="0">
                <a:ea typeface="楷体_GB2312" pitchFamily="49" charset="-122"/>
              </a:rPr>
              <a:t>线性收敛</a:t>
            </a:r>
          </a:p>
        </p:txBody>
      </p:sp>
      <p:sp>
        <p:nvSpPr>
          <p:cNvPr id="236550" name="AutoShape 6"/>
          <p:cNvSpPr>
            <a:spLocks noChangeArrowheads="1"/>
          </p:cNvSpPr>
          <p:nvPr/>
        </p:nvSpPr>
        <p:spPr bwMode="auto">
          <a:xfrm>
            <a:off x="4419600" y="3124200"/>
            <a:ext cx="2514600" cy="609600"/>
          </a:xfrm>
          <a:prstGeom prst="wedgeEllipseCallout">
            <a:avLst>
              <a:gd name="adj1" fmla="val 49875"/>
              <a:gd name="adj2" fmla="val -123958"/>
            </a:avLst>
          </a:prstGeom>
          <a:solidFill>
            <a:schemeClr val="tx2">
              <a:lumMod val="75000"/>
            </a:schemeClr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dirty="0">
                <a:ea typeface="楷体_GB2312" pitchFamily="49" charset="-122"/>
              </a:rPr>
              <a:t>超线性收敛</a:t>
            </a:r>
          </a:p>
        </p:txBody>
      </p:sp>
      <p:graphicFrame>
        <p:nvGraphicFramePr>
          <p:cNvPr id="37891" name="Object 7"/>
          <p:cNvGraphicFramePr>
            <a:graphicFrameLocks noChangeAspect="1"/>
          </p:cNvGraphicFramePr>
          <p:nvPr/>
        </p:nvGraphicFramePr>
        <p:xfrm>
          <a:off x="762000" y="4038600"/>
          <a:ext cx="701992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Equation" r:id="rId6" imgW="3149280" imgH="444240" progId="">
                  <p:embed/>
                </p:oleObj>
              </mc:Choice>
              <mc:Fallback>
                <p:oleObj name="Equation" r:id="rId6" imgW="3149280" imgH="4442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701992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52" name="AutoShape 8"/>
          <p:cNvSpPr>
            <a:spLocks noChangeArrowheads="1"/>
          </p:cNvSpPr>
          <p:nvPr/>
        </p:nvSpPr>
        <p:spPr bwMode="auto">
          <a:xfrm>
            <a:off x="6858000" y="3733800"/>
            <a:ext cx="2057400" cy="533400"/>
          </a:xfrm>
          <a:prstGeom prst="wedgeEllipseCallout">
            <a:avLst>
              <a:gd name="adj1" fmla="val -48148"/>
              <a:gd name="adj2" fmla="val 70537"/>
            </a:avLst>
          </a:prstGeom>
          <a:solidFill>
            <a:schemeClr val="tx2">
              <a:lumMod val="75000"/>
            </a:schemeClr>
          </a:solidFill>
          <a:ln w="952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zh-CN" altLang="en-US" dirty="0">
                <a:ea typeface="楷体_GB2312" pitchFamily="49" charset="-122"/>
              </a:rPr>
              <a:t>平方收敛</a:t>
            </a:r>
          </a:p>
        </p:txBody>
      </p:sp>
      <p:grpSp>
        <p:nvGrpSpPr>
          <p:cNvPr id="37897" name="Group 10"/>
          <p:cNvGrpSpPr>
            <a:grpSpLocks/>
          </p:cNvGrpSpPr>
          <p:nvPr/>
        </p:nvGrpSpPr>
        <p:grpSpPr bwMode="auto">
          <a:xfrm>
            <a:off x="4787900" y="0"/>
            <a:ext cx="4248150" cy="366713"/>
            <a:chOff x="3016" y="0"/>
            <a:chExt cx="2676" cy="231"/>
          </a:xfrm>
        </p:grpSpPr>
        <p:sp>
          <p:nvSpPr>
            <p:cNvPr id="37898" name="Text Box 11"/>
            <p:cNvSpPr txBox="1">
              <a:spLocks noChangeArrowheads="1"/>
            </p:cNvSpPr>
            <p:nvPr/>
          </p:nvSpPr>
          <p:spPr bwMode="auto">
            <a:xfrm>
              <a:off x="3016" y="0"/>
              <a:ext cx="2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楷体_GB2312" pitchFamily="49" charset="-122"/>
                </a:rPr>
                <a:t>2.3.4 </a:t>
              </a:r>
              <a:r>
                <a:rPr lang="zh-CN" altLang="en-US" sz="1800">
                  <a:ea typeface="楷体_GB2312" pitchFamily="49" charset="-122"/>
                </a:rPr>
                <a:t>收敛速度与迭代公式的加速（续）</a:t>
              </a:r>
            </a:p>
          </p:txBody>
        </p:sp>
        <p:sp>
          <p:nvSpPr>
            <p:cNvPr id="37899" name="Line 12"/>
            <p:cNvSpPr>
              <a:spLocks noChangeShapeType="1"/>
            </p:cNvSpPr>
            <p:nvPr/>
          </p:nvSpPr>
          <p:spPr bwMode="auto">
            <a:xfrm>
              <a:off x="3061" y="210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DF55D2-3509-4CB1-A47C-B6AE93AAAE8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38919" name="Group 4"/>
          <p:cNvGrpSpPr>
            <a:grpSpLocks/>
          </p:cNvGrpSpPr>
          <p:nvPr/>
        </p:nvGrpSpPr>
        <p:grpSpPr bwMode="auto">
          <a:xfrm>
            <a:off x="4787900" y="0"/>
            <a:ext cx="4248150" cy="366713"/>
            <a:chOff x="3016" y="0"/>
            <a:chExt cx="2676" cy="231"/>
          </a:xfrm>
        </p:grpSpPr>
        <p:sp>
          <p:nvSpPr>
            <p:cNvPr id="38926" name="Text Box 5"/>
            <p:cNvSpPr txBox="1">
              <a:spLocks noChangeArrowheads="1"/>
            </p:cNvSpPr>
            <p:nvPr/>
          </p:nvSpPr>
          <p:spPr bwMode="auto">
            <a:xfrm>
              <a:off x="3016" y="0"/>
              <a:ext cx="2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楷体_GB2312" pitchFamily="49" charset="-122"/>
                </a:rPr>
                <a:t>2.3.4 </a:t>
              </a:r>
              <a:r>
                <a:rPr lang="zh-CN" altLang="en-US" sz="1800">
                  <a:ea typeface="楷体_GB2312" pitchFamily="49" charset="-122"/>
                </a:rPr>
                <a:t>收敛速度与迭代公式的加速（续）</a:t>
              </a:r>
            </a:p>
          </p:txBody>
        </p:sp>
        <p:sp>
          <p:nvSpPr>
            <p:cNvPr id="38927" name="Line 6"/>
            <p:cNvSpPr>
              <a:spLocks noChangeShapeType="1"/>
            </p:cNvSpPr>
            <p:nvPr/>
          </p:nvSpPr>
          <p:spPr bwMode="auto">
            <a:xfrm>
              <a:off x="3061" y="210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428625" y="1000125"/>
            <a:ext cx="179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对于</a:t>
            </a:r>
            <a:r>
              <a:rPr lang="zh-CN" altLang="en-US">
                <a:latin typeface="楷体_GB2312" pitchFamily="49" charset="-122"/>
                <a:ea typeface="楷体_GB2312" pitchFamily="49" charset="-122"/>
                <a:hlinkClick r:id="rId3" action="ppaction://hlinksldjump"/>
              </a:rPr>
              <a:t>例</a:t>
            </a:r>
            <a:r>
              <a:rPr lang="en-US" altLang="zh-CN">
                <a:ea typeface="楷体_GB2312" pitchFamily="49" charset="-122"/>
                <a:hlinkClick r:id="rId3" action="ppaction://hlinksldjump"/>
              </a:rPr>
              <a:t>2.4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中</a:t>
            </a:r>
          </a:p>
        </p:txBody>
      </p:sp>
      <p:graphicFrame>
        <p:nvGraphicFramePr>
          <p:cNvPr id="38914" name="Object 9"/>
          <p:cNvGraphicFramePr>
            <a:graphicFrameLocks noChangeAspect="1"/>
          </p:cNvGraphicFramePr>
          <p:nvPr/>
        </p:nvGraphicFramePr>
        <p:xfrm>
          <a:off x="500063" y="3017838"/>
          <a:ext cx="165576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8" name="Equation" r:id="rId4" imgW="660240" imgH="228600" progId="">
                  <p:embed/>
                </p:oleObj>
              </mc:Choice>
              <mc:Fallback>
                <p:oleObj name="Equation" r:id="rId4" imgW="660240" imgH="2286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017838"/>
                        <a:ext cx="1655762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8" name="AutoShape 10"/>
          <p:cNvSpPr>
            <a:spLocks noChangeArrowheads="1"/>
          </p:cNvSpPr>
          <p:nvPr/>
        </p:nvSpPr>
        <p:spPr bwMode="auto">
          <a:xfrm>
            <a:off x="2444750" y="3162300"/>
            <a:ext cx="976313" cy="196850"/>
          </a:xfrm>
          <a:prstGeom prst="rightArrow">
            <a:avLst>
              <a:gd name="adj1" fmla="val 50000"/>
              <a:gd name="adj2" fmla="val 123992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922" name="Rectangle 12"/>
          <p:cNvSpPr>
            <a:spLocks noChangeArrowheads="1"/>
          </p:cNvSpPr>
          <p:nvPr/>
        </p:nvSpPr>
        <p:spPr bwMode="auto">
          <a:xfrm>
            <a:off x="3524250" y="3028950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楷体_GB2312" pitchFamily="49" charset="-122"/>
              </a:rPr>
              <a:t>线性收敛</a:t>
            </a:r>
          </a:p>
        </p:txBody>
      </p:sp>
      <p:graphicFrame>
        <p:nvGraphicFramePr>
          <p:cNvPr id="38915" name="Object 13"/>
          <p:cNvGraphicFramePr>
            <a:graphicFrameLocks noChangeAspect="1"/>
          </p:cNvGraphicFramePr>
          <p:nvPr/>
        </p:nvGraphicFramePr>
        <p:xfrm>
          <a:off x="428625" y="3821113"/>
          <a:ext cx="544512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9" name="Equation" r:id="rId6" imgW="2171520" imgH="253800" progId="">
                  <p:embed/>
                </p:oleObj>
              </mc:Choice>
              <mc:Fallback>
                <p:oleObj name="Equation" r:id="rId6" imgW="2171520" imgH="25380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821113"/>
                        <a:ext cx="5445125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22" name="AutoShape 14"/>
          <p:cNvSpPr>
            <a:spLocks noChangeArrowheads="1"/>
          </p:cNvSpPr>
          <p:nvPr/>
        </p:nvSpPr>
        <p:spPr bwMode="auto">
          <a:xfrm>
            <a:off x="6045200" y="4037013"/>
            <a:ext cx="720725" cy="144462"/>
          </a:xfrm>
          <a:prstGeom prst="rightArrow">
            <a:avLst>
              <a:gd name="adj1" fmla="val 50000"/>
              <a:gd name="adj2" fmla="val 124726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924" name="Rectangle 15"/>
          <p:cNvSpPr>
            <a:spLocks noChangeArrowheads="1"/>
          </p:cNvSpPr>
          <p:nvPr/>
        </p:nvSpPr>
        <p:spPr bwMode="auto">
          <a:xfrm>
            <a:off x="6986588" y="3913188"/>
            <a:ext cx="136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阶收敛</a:t>
            </a:r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644525" y="4816475"/>
            <a:ext cx="647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一般收敛阶数</a:t>
            </a:r>
            <a:r>
              <a:rPr kumimoji="1" lang="en-US" altLang="zh-CN" i="1" dirty="0">
                <a:solidFill>
                  <a:srgbClr val="FF0000"/>
                </a:solidFill>
                <a:ea typeface="楷体_GB2312" pitchFamily="49" charset="-122"/>
              </a:rPr>
              <a:t>P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越大，迭代序列收敛越快。</a:t>
            </a:r>
          </a:p>
        </p:txBody>
      </p:sp>
      <p:graphicFrame>
        <p:nvGraphicFramePr>
          <p:cNvPr id="38916" name="Object 17"/>
          <p:cNvGraphicFramePr>
            <a:graphicFrameLocks noChangeAspect="1"/>
          </p:cNvGraphicFramePr>
          <p:nvPr/>
        </p:nvGraphicFramePr>
        <p:xfrm>
          <a:off x="357188" y="1504950"/>
          <a:ext cx="424815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0" name="Equation" r:id="rId8" imgW="1701720" imgH="482400" progId="">
                  <p:embed/>
                </p:oleObj>
              </mc:Choice>
              <mc:Fallback>
                <p:oleObj name="Equation" r:id="rId8" imgW="1701720" imgH="482400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504950"/>
                        <a:ext cx="4248150" cy="120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18"/>
          <p:cNvGraphicFramePr>
            <a:graphicFrameLocks noChangeAspect="1"/>
          </p:cNvGraphicFramePr>
          <p:nvPr/>
        </p:nvGraphicFramePr>
        <p:xfrm>
          <a:off x="4892675" y="1504950"/>
          <a:ext cx="3743325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1" name="Equation" r:id="rId10" imgW="1206360" imgH="482400" progId="">
                  <p:embed/>
                </p:oleObj>
              </mc:Choice>
              <mc:Fallback>
                <p:oleObj name="Equation" r:id="rId10" imgW="1206360" imgH="482400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675" y="1504950"/>
                        <a:ext cx="3743325" cy="1204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2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72BCE7-22AE-4BF2-97DF-199D72F2CA6E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69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9941" name="Text Box 2"/>
          <p:cNvSpPr txBox="1">
            <a:spLocks noChangeArrowheads="1"/>
          </p:cNvSpPr>
          <p:nvPr/>
        </p:nvSpPr>
        <p:spPr bwMode="auto">
          <a:xfrm>
            <a:off x="533400" y="4572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ea typeface="楷体_GB2312" pitchFamily="49" charset="-122"/>
              </a:rPr>
              <a:t>2</a:t>
            </a:r>
            <a:r>
              <a:rPr kumimoji="1" lang="zh-CN" altLang="en-US">
                <a:ea typeface="楷体_GB2312" pitchFamily="49" charset="-122"/>
              </a:rPr>
              <a:t>）迭代公式的加速</a:t>
            </a:r>
            <a:endParaRPr kumimoji="1"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942" name="Rectangle 3"/>
          <p:cNvSpPr>
            <a:spLocks noChangeArrowheads="1"/>
          </p:cNvSpPr>
          <p:nvPr/>
        </p:nvSpPr>
        <p:spPr bwMode="auto">
          <a:xfrm>
            <a:off x="533400" y="990600"/>
            <a:ext cx="62706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对收敛较慢的迭代序列</a:t>
            </a:r>
            <a:r>
              <a:rPr kumimoji="1" lang="en-US" altLang="zh-CN" b="0">
                <a:ea typeface="楷体_GB2312" pitchFamily="49" charset="-122"/>
              </a:rPr>
              <a:t>{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}</a:t>
            </a:r>
            <a:r>
              <a:rPr kumimoji="1" lang="zh-CN" altLang="en-US" b="0">
                <a:ea typeface="楷体_GB2312" pitchFamily="49" charset="-122"/>
              </a:rPr>
              <a:t>，</a:t>
            </a:r>
          </a:p>
          <a:p>
            <a:pPr eaLnBrk="1" hangingPunct="1"/>
            <a:r>
              <a:rPr kumimoji="1" lang="zh-CN" altLang="en-US" b="0">
                <a:ea typeface="楷体_GB2312" pitchFamily="49" charset="-122"/>
              </a:rPr>
              <a:t>利用</a:t>
            </a:r>
            <a:r>
              <a:rPr kumimoji="1" lang="zh-CN" altLang="en-US" b="0">
                <a:ea typeface="楷体_GB2312" pitchFamily="49" charset="-122"/>
                <a:hlinkClick r:id="rId3" action="ppaction://hlinksldjump"/>
              </a:rPr>
              <a:t>定理</a:t>
            </a:r>
            <a:r>
              <a:rPr kumimoji="1" lang="en-US" altLang="zh-CN" b="0">
                <a:ea typeface="楷体_GB2312" pitchFamily="49" charset="-122"/>
                <a:hlinkClick r:id="rId3" action="ppaction://hlinksldjump"/>
              </a:rPr>
              <a:t>2.3</a:t>
            </a:r>
            <a:r>
              <a:rPr kumimoji="1" lang="zh-CN" altLang="en-US" b="0">
                <a:ea typeface="楷体_GB2312" pitchFamily="49" charset="-122"/>
              </a:rPr>
              <a:t>可以对这样的迭代做加速处理。</a:t>
            </a:r>
          </a:p>
          <a:p>
            <a:pPr eaLnBrk="1" hangingPunct="1"/>
            <a:r>
              <a:rPr kumimoji="1" lang="zh-CN" altLang="en-US" b="0">
                <a:ea typeface="楷体_GB2312" pitchFamily="49" charset="-122"/>
              </a:rPr>
              <a:t>构造新的迭代函数：</a:t>
            </a:r>
          </a:p>
        </p:txBody>
      </p:sp>
      <p:grpSp>
        <p:nvGrpSpPr>
          <p:cNvPr id="39943" name="Group 12"/>
          <p:cNvGrpSpPr>
            <a:grpSpLocks/>
          </p:cNvGrpSpPr>
          <p:nvPr/>
        </p:nvGrpSpPr>
        <p:grpSpPr bwMode="auto">
          <a:xfrm>
            <a:off x="4787900" y="0"/>
            <a:ext cx="4248150" cy="366713"/>
            <a:chOff x="3016" y="0"/>
            <a:chExt cx="2676" cy="231"/>
          </a:xfrm>
        </p:grpSpPr>
        <p:sp>
          <p:nvSpPr>
            <p:cNvPr id="39947" name="Text Box 13"/>
            <p:cNvSpPr txBox="1">
              <a:spLocks noChangeArrowheads="1"/>
            </p:cNvSpPr>
            <p:nvPr/>
          </p:nvSpPr>
          <p:spPr bwMode="auto">
            <a:xfrm>
              <a:off x="3016" y="0"/>
              <a:ext cx="2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楷体_GB2312" pitchFamily="49" charset="-122"/>
                </a:rPr>
                <a:t>2.3.4 </a:t>
              </a:r>
              <a:r>
                <a:rPr lang="zh-CN" altLang="en-US" sz="1800">
                  <a:ea typeface="楷体_GB2312" pitchFamily="49" charset="-122"/>
                </a:rPr>
                <a:t>收敛速度与迭代公式的加速（续）</a:t>
              </a:r>
            </a:p>
          </p:txBody>
        </p:sp>
        <p:sp>
          <p:nvSpPr>
            <p:cNvPr id="39948" name="Line 14"/>
            <p:cNvSpPr>
              <a:spLocks noChangeShapeType="1"/>
            </p:cNvSpPr>
            <p:nvPr/>
          </p:nvSpPr>
          <p:spPr bwMode="auto">
            <a:xfrm>
              <a:off x="3061" y="210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7584" name="Rectangle 16"/>
          <p:cNvSpPr>
            <a:spLocks noChangeArrowheads="1"/>
          </p:cNvSpPr>
          <p:nvPr/>
        </p:nvSpPr>
        <p:spPr bwMode="auto">
          <a:xfrm>
            <a:off x="1042988" y="2133600"/>
            <a:ext cx="6670675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b="0" i="1">
                <a:ea typeface="楷体_GB2312" pitchFamily="49" charset="-122"/>
              </a:rPr>
              <a:t>ψ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</a:t>
            </a:r>
            <a:r>
              <a:rPr kumimoji="1" lang="zh-CN" altLang="en-US" b="0">
                <a:ea typeface="楷体_GB2312" pitchFamily="49" charset="-122"/>
              </a:rPr>
              <a:t>＝</a:t>
            </a:r>
            <a:r>
              <a:rPr kumimoji="1" lang="zh-CN" altLang="en-US" b="0" i="1">
                <a:ea typeface="楷体_GB2312" pitchFamily="49" charset="-122"/>
                <a:sym typeface="Symbol" panose="05050102010706020507" pitchFamily="18" charset="2"/>
              </a:rPr>
              <a:t> </a:t>
            </a:r>
            <a:r>
              <a:rPr kumimoji="1" lang="en-US" altLang="zh-CN" b="0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0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b="0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b="0">
                <a:ea typeface="楷体_GB2312" pitchFamily="49" charset="-122"/>
              </a:rPr>
              <a:t>＋</a:t>
            </a:r>
            <a:r>
              <a:rPr kumimoji="1" lang="en-US" altLang="zh-CN" b="0" i="1">
                <a:ea typeface="楷体_GB2312" pitchFamily="49" charset="-122"/>
              </a:rPr>
              <a:t>k </a:t>
            </a:r>
            <a:r>
              <a:rPr kumimoji="1" lang="en-US" altLang="zh-CN" b="0">
                <a:ea typeface="楷体_GB2312" pitchFamily="49" charset="-122"/>
              </a:rPr>
              <a:t>( </a:t>
            </a:r>
            <a:r>
              <a:rPr kumimoji="1" lang="en-US" altLang="zh-CN" b="0" i="1">
                <a:ea typeface="楷体_GB2312" pitchFamily="49" charset="-122"/>
                <a:sym typeface="Symbol" panose="05050102010706020507" pitchFamily="18" charset="2"/>
              </a:rPr>
              <a:t> </a:t>
            </a:r>
            <a:r>
              <a:rPr kumimoji="1" lang="en-US" altLang="zh-CN" b="0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0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b="0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en-US" altLang="zh-CN" b="0">
                <a:ea typeface="楷体_GB2312" pitchFamily="49" charset="-122"/>
              </a:rPr>
              <a:t> </a:t>
            </a:r>
            <a:r>
              <a:rPr kumimoji="1" lang="zh-CN" altLang="en-US" b="0">
                <a:ea typeface="楷体_GB2312" pitchFamily="49" charset="-122"/>
              </a:rPr>
              <a:t>－ </a:t>
            </a:r>
            <a:r>
              <a:rPr kumimoji="1" lang="en-US" altLang="zh-CN" b="0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 )  </a:t>
            </a:r>
            <a:r>
              <a:rPr kumimoji="1" lang="zh-CN" altLang="en-US" b="0">
                <a:ea typeface="楷体_GB2312" pitchFamily="49" charset="-122"/>
              </a:rPr>
              <a:t>式中</a:t>
            </a:r>
            <a:r>
              <a:rPr kumimoji="1" lang="en-US" altLang="zh-CN" b="0" i="1"/>
              <a:t>k</a:t>
            </a:r>
            <a:r>
              <a:rPr kumimoji="1" lang="en-US" altLang="zh-CN" b="0"/>
              <a:t>≠0</a:t>
            </a:r>
            <a:r>
              <a:rPr kumimoji="1" lang="zh-CN" altLang="en-US" b="0">
                <a:ea typeface="楷体_GB2312" pitchFamily="49" charset="-122"/>
              </a:rPr>
              <a:t>是待定常数</a:t>
            </a:r>
          </a:p>
        </p:txBody>
      </p:sp>
      <p:sp>
        <p:nvSpPr>
          <p:cNvPr id="237586" name="Rectangle 18"/>
          <p:cNvSpPr>
            <a:spLocks noChangeArrowheads="1"/>
          </p:cNvSpPr>
          <p:nvPr/>
        </p:nvSpPr>
        <p:spPr bwMode="auto">
          <a:xfrm>
            <a:off x="539750" y="2708275"/>
            <a:ext cx="8353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ea typeface="楷体_GB2312" pitchFamily="49" charset="-122"/>
              </a:rPr>
              <a:t>要想得到收敛速度更快的迭代函数，选择</a:t>
            </a:r>
            <a:r>
              <a:rPr kumimoji="1" lang="en-US" altLang="zh-CN" b="0" i="1">
                <a:ea typeface="楷体_GB2312" pitchFamily="49" charset="-122"/>
              </a:rPr>
              <a:t>k</a:t>
            </a:r>
            <a:r>
              <a:rPr kumimoji="1" lang="zh-CN" altLang="en-US" b="0">
                <a:ea typeface="楷体_GB2312" pitchFamily="49" charset="-122"/>
              </a:rPr>
              <a:t>使新的迭代函数二阶收敛，即</a:t>
            </a:r>
          </a:p>
        </p:txBody>
      </p:sp>
      <p:graphicFrame>
        <p:nvGraphicFramePr>
          <p:cNvPr id="237587" name="Object 19"/>
          <p:cNvGraphicFramePr>
            <a:graphicFrameLocks noChangeAspect="1"/>
          </p:cNvGraphicFramePr>
          <p:nvPr/>
        </p:nvGraphicFramePr>
        <p:xfrm>
          <a:off x="2268538" y="3213100"/>
          <a:ext cx="1584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Equation" r:id="rId4" imgW="685800" imgH="203040" progId="">
                  <p:embed/>
                </p:oleObj>
              </mc:Choice>
              <mc:Fallback>
                <p:oleObj name="Equation" r:id="rId4" imgW="685800" imgH="203040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213100"/>
                        <a:ext cx="15843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8" name="Object 20"/>
          <p:cNvGraphicFramePr>
            <a:graphicFrameLocks noChangeAspect="1"/>
          </p:cNvGraphicFramePr>
          <p:nvPr/>
        </p:nvGraphicFramePr>
        <p:xfrm>
          <a:off x="1403350" y="3860800"/>
          <a:ext cx="5280025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Equation" r:id="rId6" imgW="2286000" imgH="660240" progId="">
                  <p:embed/>
                </p:oleObj>
              </mc:Choice>
              <mc:Fallback>
                <p:oleObj name="Equation" r:id="rId6" imgW="2286000" imgH="66024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860800"/>
                        <a:ext cx="5280025" cy="152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89" name="Text Box 21"/>
          <p:cNvSpPr txBox="1">
            <a:spLocks noChangeArrowheads="1"/>
          </p:cNvSpPr>
          <p:nvPr/>
        </p:nvSpPr>
        <p:spPr bwMode="auto">
          <a:xfrm>
            <a:off x="539750" y="3860800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又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DD7A02-56B3-4D74-BF6E-0A2DE8158AB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92163" name="Rectangle 5"/>
          <p:cNvSpPr>
            <a:spLocks noChangeArrowheads="1"/>
          </p:cNvSpPr>
          <p:nvPr/>
        </p:nvSpPr>
        <p:spPr bwMode="auto">
          <a:xfrm>
            <a:off x="714375" y="1785938"/>
            <a:ext cx="77041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20000"/>
              </a:spcBef>
              <a:buFontTx/>
              <a:buChar char="•"/>
            </a:pPr>
            <a:r>
              <a:rPr kumimoji="1" lang="zh-CN" altLang="en-US" dirty="0"/>
              <a:t>满足方程 </a:t>
            </a:r>
            <a:r>
              <a:rPr kumimoji="1" lang="en-US" altLang="zh-CN" i="1" dirty="0"/>
              <a:t>f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)</a:t>
            </a:r>
            <a:r>
              <a:rPr kumimoji="1" lang="zh-CN" altLang="en-US" dirty="0"/>
              <a:t>＝</a:t>
            </a:r>
            <a:r>
              <a:rPr kumimoji="1" lang="en-US" altLang="zh-CN" dirty="0"/>
              <a:t>0</a:t>
            </a:r>
            <a:r>
              <a:rPr kumimoji="1" lang="zh-CN" altLang="en-US" dirty="0"/>
              <a:t>的</a:t>
            </a:r>
            <a:r>
              <a:rPr kumimoji="1" lang="en-US" altLang="zh-CN" i="1" dirty="0"/>
              <a:t>x </a:t>
            </a:r>
            <a:r>
              <a:rPr kumimoji="1" lang="zh-CN" altLang="en-US" dirty="0"/>
              <a:t>值通常叫做</a:t>
            </a:r>
            <a:r>
              <a:rPr kumimoji="1" lang="zh-CN" altLang="en-US" dirty="0">
                <a:solidFill>
                  <a:srgbClr val="FF0000"/>
                </a:solidFill>
              </a:rPr>
              <a:t>方程的根或解</a:t>
            </a:r>
            <a:r>
              <a:rPr kumimoji="1" lang="zh-CN" altLang="en-US" dirty="0"/>
              <a:t>，也叫</a:t>
            </a:r>
            <a:r>
              <a:rPr kumimoji="1" lang="zh-CN" altLang="en-US" dirty="0">
                <a:solidFill>
                  <a:srgbClr val="FF0000"/>
                </a:solidFill>
              </a:rPr>
              <a:t>函数</a:t>
            </a:r>
            <a:r>
              <a:rPr kumimoji="1" lang="en-US" altLang="zh-CN" i="1" dirty="0">
                <a:solidFill>
                  <a:srgbClr val="FF0000"/>
                </a:solidFill>
              </a:rPr>
              <a:t>f 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en-US" altLang="zh-CN" i="1" dirty="0">
                <a:solidFill>
                  <a:srgbClr val="FF0000"/>
                </a:solidFill>
              </a:rPr>
              <a:t>x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r>
              <a:rPr kumimoji="1" lang="zh-CN" altLang="en-US" dirty="0">
                <a:solidFill>
                  <a:srgbClr val="FF0000"/>
                </a:solidFill>
              </a:rPr>
              <a:t>的零点</a:t>
            </a:r>
            <a:r>
              <a:rPr kumimoji="1" lang="zh-CN" altLang="en-US" dirty="0"/>
              <a:t>。</a:t>
            </a:r>
          </a:p>
          <a:p>
            <a:pPr algn="just" eaLnBrk="1" hangingPunct="1">
              <a:lnSpc>
                <a:spcPct val="125000"/>
              </a:lnSpc>
              <a:spcBef>
                <a:spcPct val="20000"/>
              </a:spcBef>
              <a:buFontTx/>
              <a:buChar char="•"/>
            </a:pPr>
            <a:r>
              <a:rPr kumimoji="1" lang="zh-CN" altLang="en-US" dirty="0"/>
              <a:t>如果 </a:t>
            </a:r>
            <a:r>
              <a:rPr kumimoji="1" lang="en-US" altLang="zh-CN" i="1" dirty="0"/>
              <a:t>f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) = (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-</a:t>
            </a:r>
            <a:r>
              <a:rPr kumimoji="1" lang="en-US" altLang="zh-CN" i="1" dirty="0"/>
              <a:t>x*</a:t>
            </a:r>
            <a:r>
              <a:rPr kumimoji="1" lang="en-US" altLang="zh-CN" dirty="0"/>
              <a:t>)</a:t>
            </a:r>
            <a:r>
              <a:rPr kumimoji="1" lang="en-US" altLang="zh-CN" i="1" baseline="30000" dirty="0"/>
              <a:t>m </a:t>
            </a:r>
            <a:r>
              <a:rPr kumimoji="1" lang="en-US" altLang="zh-CN" i="1" dirty="0"/>
              <a:t>g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) </a:t>
            </a:r>
            <a:r>
              <a:rPr kumimoji="1" lang="zh-CN" altLang="en-US" dirty="0"/>
              <a:t>且 </a:t>
            </a:r>
            <a:r>
              <a:rPr kumimoji="1" lang="en-US" altLang="zh-CN" i="1" dirty="0"/>
              <a:t>g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x*</a:t>
            </a:r>
            <a:r>
              <a:rPr kumimoji="1" lang="en-US" altLang="zh-CN" dirty="0"/>
              <a:t>)≠0</a:t>
            </a:r>
            <a:r>
              <a:rPr kumimoji="1" lang="zh-CN" altLang="en-US" dirty="0"/>
              <a:t>，则称</a:t>
            </a:r>
            <a:r>
              <a:rPr kumimoji="1" lang="en-US" altLang="zh-CN" i="1" dirty="0"/>
              <a:t>x*</a:t>
            </a:r>
            <a:r>
              <a:rPr kumimoji="1" lang="zh-CN" altLang="en-US" dirty="0"/>
              <a:t>为</a:t>
            </a:r>
            <a:r>
              <a:rPr kumimoji="1" lang="en-US" altLang="zh-CN" i="1" dirty="0"/>
              <a:t>f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x</a:t>
            </a:r>
            <a:r>
              <a:rPr kumimoji="1" lang="en-US" altLang="zh-CN" dirty="0"/>
              <a:t>)=0</a:t>
            </a:r>
            <a:r>
              <a:rPr kumimoji="1" lang="zh-CN" altLang="en-US" dirty="0"/>
              <a:t>的</a:t>
            </a:r>
            <a:r>
              <a:rPr kumimoji="1" lang="en-US" altLang="zh-CN" i="1" dirty="0">
                <a:solidFill>
                  <a:srgbClr val="FF0000"/>
                </a:solidFill>
              </a:rPr>
              <a:t>m</a:t>
            </a:r>
            <a:r>
              <a:rPr kumimoji="1" lang="zh-CN" altLang="en-US" dirty="0">
                <a:solidFill>
                  <a:srgbClr val="FF0000"/>
                </a:solidFill>
              </a:rPr>
              <a:t>重根。</a:t>
            </a:r>
            <a:r>
              <a:rPr kumimoji="1" lang="zh-CN" altLang="en-US" i="1" dirty="0">
                <a:solidFill>
                  <a:srgbClr val="FF0000"/>
                </a:solidFill>
              </a:rPr>
              <a:t> </a:t>
            </a:r>
          </a:p>
          <a:p>
            <a:pPr algn="just" eaLnBrk="1" hangingPunct="1">
              <a:lnSpc>
                <a:spcPct val="125000"/>
              </a:lnSpc>
              <a:spcBef>
                <a:spcPct val="20000"/>
              </a:spcBef>
            </a:pPr>
            <a:r>
              <a:rPr kumimoji="1" lang="zh-CN" altLang="en-US" i="1" dirty="0"/>
              <a:t>     </a:t>
            </a:r>
            <a:r>
              <a:rPr kumimoji="1" lang="en-US" altLang="zh-CN" i="1" dirty="0"/>
              <a:t>m</a:t>
            </a:r>
            <a:r>
              <a:rPr kumimoji="1" lang="en-US" altLang="zh-CN" dirty="0"/>
              <a:t>=1</a:t>
            </a:r>
            <a:r>
              <a:rPr kumimoji="1" lang="zh-CN" altLang="en-US" dirty="0"/>
              <a:t>称为</a:t>
            </a:r>
            <a:r>
              <a:rPr kumimoji="1" lang="zh-CN" altLang="en-US" dirty="0">
                <a:solidFill>
                  <a:srgbClr val="FF0000"/>
                </a:solidFill>
              </a:rPr>
              <a:t>单根</a:t>
            </a:r>
            <a:r>
              <a:rPr kumimoji="1" lang="zh-CN" altLang="en-US" dirty="0"/>
              <a:t>，</a:t>
            </a:r>
            <a:r>
              <a:rPr kumimoji="1" lang="en-US" altLang="zh-CN" i="1" dirty="0"/>
              <a:t>m</a:t>
            </a:r>
            <a:r>
              <a:rPr kumimoji="1" lang="en-US" altLang="zh-CN" dirty="0"/>
              <a:t>&gt;1</a:t>
            </a:r>
            <a:r>
              <a:rPr kumimoji="1" lang="zh-CN" altLang="en-US" dirty="0"/>
              <a:t>称为</a:t>
            </a:r>
            <a:r>
              <a:rPr kumimoji="1" lang="zh-CN" altLang="en-US" dirty="0">
                <a:solidFill>
                  <a:srgbClr val="FF0000"/>
                </a:solidFill>
              </a:rPr>
              <a:t>重根</a:t>
            </a:r>
            <a:r>
              <a:rPr kumimoji="1" lang="zh-CN" altLang="en-US" dirty="0"/>
              <a:t>。</a:t>
            </a:r>
          </a:p>
        </p:txBody>
      </p:sp>
      <p:grpSp>
        <p:nvGrpSpPr>
          <p:cNvPr id="92164" name="Group 6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92165" name="Text Box 7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2166" name="Line 8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CAB8EE1-931D-4D36-8CCE-C552612F82A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70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40966" name="Group 4"/>
          <p:cNvGrpSpPr>
            <a:grpSpLocks/>
          </p:cNvGrpSpPr>
          <p:nvPr/>
        </p:nvGrpSpPr>
        <p:grpSpPr bwMode="auto">
          <a:xfrm>
            <a:off x="4787900" y="0"/>
            <a:ext cx="4248150" cy="366713"/>
            <a:chOff x="3016" y="0"/>
            <a:chExt cx="2676" cy="231"/>
          </a:xfrm>
        </p:grpSpPr>
        <p:sp>
          <p:nvSpPr>
            <p:cNvPr id="40972" name="Text Box 5"/>
            <p:cNvSpPr txBox="1">
              <a:spLocks noChangeArrowheads="1"/>
            </p:cNvSpPr>
            <p:nvPr/>
          </p:nvSpPr>
          <p:spPr bwMode="auto">
            <a:xfrm>
              <a:off x="3016" y="0"/>
              <a:ext cx="2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楷体_GB2312" pitchFamily="49" charset="-122"/>
                </a:rPr>
                <a:t>2.3.4 </a:t>
              </a:r>
              <a:r>
                <a:rPr lang="zh-CN" altLang="en-US" sz="1800">
                  <a:ea typeface="楷体_GB2312" pitchFamily="49" charset="-122"/>
                </a:rPr>
                <a:t>收敛速度与迭代公式的加速（续）</a:t>
              </a:r>
            </a:p>
          </p:txBody>
        </p:sp>
        <p:sp>
          <p:nvSpPr>
            <p:cNvPr id="40973" name="Line 6"/>
            <p:cNvSpPr>
              <a:spLocks noChangeShapeType="1"/>
            </p:cNvSpPr>
            <p:nvPr/>
          </p:nvSpPr>
          <p:spPr bwMode="auto">
            <a:xfrm>
              <a:off x="3061" y="210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95288" y="619125"/>
            <a:ext cx="851058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b="0">
                <a:ea typeface="楷体_GB2312" pitchFamily="49" charset="-122"/>
              </a:rPr>
              <a:t>实际问题中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</a:t>
            </a:r>
            <a:r>
              <a:rPr kumimoji="1" lang="zh-CN" altLang="en-US" b="0">
                <a:ea typeface="楷体_GB2312" pitchFamily="49" charset="-122"/>
              </a:rPr>
              <a:t>不可能准确求出</a:t>
            </a:r>
            <a:r>
              <a:rPr kumimoji="1" lang="zh-CN" altLang="en-US"/>
              <a:t> </a:t>
            </a:r>
            <a:r>
              <a:rPr kumimoji="1" lang="zh-CN" altLang="en-US" b="0">
                <a:ea typeface="楷体_GB2312" pitchFamily="49" charset="-122"/>
              </a:rPr>
              <a:t>，</a:t>
            </a:r>
            <a:r>
              <a:rPr kumimoji="1" lang="en-US" altLang="zh-CN" b="0" i="1"/>
              <a:t>k</a:t>
            </a:r>
            <a:r>
              <a:rPr kumimoji="1" lang="zh-CN" altLang="en-US" b="0">
                <a:ea typeface="楷体_GB2312" pitchFamily="49" charset="-122"/>
              </a:rPr>
              <a:t>不易求出，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b="0">
                <a:ea typeface="楷体_GB2312" pitchFamily="49" charset="-122"/>
              </a:rPr>
              <a:t>因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25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→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</a:t>
            </a:r>
            <a:r>
              <a:rPr kumimoji="1" lang="zh-CN" altLang="en-US" b="0">
                <a:ea typeface="楷体_GB2312" pitchFamily="49" charset="-122"/>
              </a:rPr>
              <a:t>，考虑用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25000">
                <a:ea typeface="楷体_GB2312" pitchFamily="49" charset="-122"/>
              </a:rPr>
              <a:t>k</a:t>
            </a:r>
            <a:r>
              <a:rPr kumimoji="1" lang="zh-CN" altLang="en-US" b="0">
                <a:ea typeface="楷体_GB2312" pitchFamily="49" charset="-122"/>
              </a:rPr>
              <a:t>代替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</a:t>
            </a:r>
            <a:r>
              <a:rPr kumimoji="1" lang="zh-CN" altLang="en-US" b="0"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b="0">
                <a:ea typeface="楷体_GB2312" pitchFamily="49" charset="-122"/>
              </a:rPr>
              <a:t>并令</a:t>
            </a:r>
          </a:p>
        </p:txBody>
      </p:sp>
      <p:graphicFrame>
        <p:nvGraphicFramePr>
          <p:cNvPr id="238600" name="Object 8"/>
          <p:cNvGraphicFramePr>
            <a:graphicFrameLocks noChangeAspect="1"/>
          </p:cNvGraphicFramePr>
          <p:nvPr/>
        </p:nvGraphicFramePr>
        <p:xfrm>
          <a:off x="1692275" y="1700213"/>
          <a:ext cx="20161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4" name="Equation" r:id="rId3" imgW="736560" imgH="228600" progId="">
                  <p:embed/>
                </p:oleObj>
              </mc:Choice>
              <mc:Fallback>
                <p:oleObj name="Equation" r:id="rId3" imgW="736560" imgH="2286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700213"/>
                        <a:ext cx="2016125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468313" y="249237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b="0">
                <a:ea typeface="楷体_GB2312" pitchFamily="49" charset="-122"/>
              </a:rPr>
              <a:t>即取</a:t>
            </a:r>
          </a:p>
        </p:txBody>
      </p:sp>
      <p:graphicFrame>
        <p:nvGraphicFramePr>
          <p:cNvPr id="238603" name="Object 11"/>
          <p:cNvGraphicFramePr>
            <a:graphicFrameLocks noChangeAspect="1"/>
          </p:cNvGraphicFramePr>
          <p:nvPr/>
        </p:nvGraphicFramePr>
        <p:xfrm>
          <a:off x="1835150" y="2708275"/>
          <a:ext cx="375285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5" name="Equation" r:id="rId5" imgW="1371600" imgH="431640" progId="">
                  <p:embed/>
                </p:oleObj>
              </mc:Choice>
              <mc:Fallback>
                <p:oleObj name="Equation" r:id="rId5" imgW="1371600" imgH="43164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08275"/>
                        <a:ext cx="3752850" cy="118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323850" y="4076700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ea typeface="楷体_GB2312" pitchFamily="49" charset="-122"/>
              </a:rPr>
              <a:t>将其代入新的迭代方程</a:t>
            </a:r>
          </a:p>
        </p:txBody>
      </p:sp>
      <p:sp>
        <p:nvSpPr>
          <p:cNvPr id="238605" name="Rectangle 13"/>
          <p:cNvSpPr>
            <a:spLocks noChangeArrowheads="1"/>
          </p:cNvSpPr>
          <p:nvPr/>
        </p:nvSpPr>
        <p:spPr bwMode="auto">
          <a:xfrm>
            <a:off x="3851275" y="4076700"/>
            <a:ext cx="413385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b="0" i="1">
                <a:ea typeface="楷体_GB2312" pitchFamily="49" charset="-122"/>
              </a:rPr>
              <a:t>x=ψ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</a:t>
            </a:r>
            <a:r>
              <a:rPr kumimoji="1" lang="zh-CN" altLang="en-US" b="0">
                <a:ea typeface="楷体_GB2312" pitchFamily="49" charset="-122"/>
              </a:rPr>
              <a:t>＝</a:t>
            </a:r>
            <a:r>
              <a:rPr kumimoji="1" lang="zh-CN" altLang="en-US" b="0" i="1">
                <a:ea typeface="楷体_GB2312" pitchFamily="49" charset="-122"/>
                <a:sym typeface="Symbol" panose="05050102010706020507" pitchFamily="18" charset="2"/>
              </a:rPr>
              <a:t> </a:t>
            </a:r>
            <a:r>
              <a:rPr kumimoji="1" lang="en-US" altLang="zh-CN" b="0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0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b="0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b="0">
                <a:ea typeface="楷体_GB2312" pitchFamily="49" charset="-122"/>
              </a:rPr>
              <a:t>＋</a:t>
            </a:r>
            <a:r>
              <a:rPr kumimoji="1" lang="en-US" altLang="zh-CN" b="0" i="1">
                <a:ea typeface="楷体_GB2312" pitchFamily="49" charset="-122"/>
              </a:rPr>
              <a:t>k </a:t>
            </a:r>
            <a:r>
              <a:rPr kumimoji="1" lang="en-US" altLang="zh-CN" b="0">
                <a:ea typeface="楷体_GB2312" pitchFamily="49" charset="-122"/>
              </a:rPr>
              <a:t>( </a:t>
            </a:r>
            <a:r>
              <a:rPr kumimoji="1" lang="en-US" altLang="zh-CN" b="0" i="1">
                <a:ea typeface="楷体_GB2312" pitchFamily="49" charset="-122"/>
                <a:sym typeface="Symbol" panose="05050102010706020507" pitchFamily="18" charset="2"/>
              </a:rPr>
              <a:t> </a:t>
            </a:r>
            <a:r>
              <a:rPr kumimoji="1" lang="en-US" altLang="zh-CN" b="0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0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b="0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en-US" altLang="zh-CN" b="0">
                <a:ea typeface="楷体_GB2312" pitchFamily="49" charset="-122"/>
              </a:rPr>
              <a:t> </a:t>
            </a:r>
            <a:r>
              <a:rPr kumimoji="1" lang="zh-CN" altLang="en-US" b="0">
                <a:ea typeface="楷体_GB2312" pitchFamily="49" charset="-122"/>
              </a:rPr>
              <a:t>－ </a:t>
            </a:r>
            <a:r>
              <a:rPr kumimoji="1" lang="en-US" altLang="zh-CN" b="0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 )</a:t>
            </a:r>
          </a:p>
        </p:txBody>
      </p:sp>
      <p:sp>
        <p:nvSpPr>
          <p:cNvPr id="238606" name="Text Box 14"/>
          <p:cNvSpPr txBox="1">
            <a:spLocks noChangeArrowheads="1"/>
          </p:cNvSpPr>
          <p:nvPr/>
        </p:nvSpPr>
        <p:spPr bwMode="auto">
          <a:xfrm>
            <a:off x="323850" y="4797425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ea typeface="楷体_GB2312" pitchFamily="49" charset="-122"/>
              </a:rPr>
              <a:t>得到加速的迭代格式：</a:t>
            </a:r>
          </a:p>
        </p:txBody>
      </p:sp>
      <p:graphicFrame>
        <p:nvGraphicFramePr>
          <p:cNvPr id="238607" name="Object 15"/>
          <p:cNvGraphicFramePr>
            <a:graphicFrameLocks noChangeAspect="1"/>
          </p:cNvGraphicFramePr>
          <p:nvPr/>
        </p:nvGraphicFramePr>
        <p:xfrm>
          <a:off x="1476375" y="5229225"/>
          <a:ext cx="5456238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name="Equation" r:id="rId7" imgW="1993680" imgH="431640" progId="">
                  <p:embed/>
                </p:oleObj>
              </mc:Choice>
              <mc:Fallback>
                <p:oleObj name="Equation" r:id="rId7" imgW="1993680" imgH="431640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229225"/>
                        <a:ext cx="5456238" cy="118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2C3EF13-973C-4359-9F19-F2F6B91053C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71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41992" name="Group 4"/>
          <p:cNvGrpSpPr>
            <a:grpSpLocks/>
          </p:cNvGrpSpPr>
          <p:nvPr/>
        </p:nvGrpSpPr>
        <p:grpSpPr bwMode="auto">
          <a:xfrm>
            <a:off x="4787900" y="0"/>
            <a:ext cx="4248150" cy="366713"/>
            <a:chOff x="3016" y="0"/>
            <a:chExt cx="2676" cy="231"/>
          </a:xfrm>
        </p:grpSpPr>
        <p:sp>
          <p:nvSpPr>
            <p:cNvPr id="41998" name="Text Box 5"/>
            <p:cNvSpPr txBox="1">
              <a:spLocks noChangeArrowheads="1"/>
            </p:cNvSpPr>
            <p:nvPr/>
          </p:nvSpPr>
          <p:spPr bwMode="auto">
            <a:xfrm>
              <a:off x="3016" y="0"/>
              <a:ext cx="26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ea typeface="楷体_GB2312" pitchFamily="49" charset="-122"/>
                </a:rPr>
                <a:t>2.3.4 </a:t>
              </a:r>
              <a:r>
                <a:rPr lang="zh-CN" altLang="en-US" sz="1800">
                  <a:ea typeface="楷体_GB2312" pitchFamily="49" charset="-122"/>
                </a:rPr>
                <a:t>收敛速度与迭代公式的加速（续）</a:t>
              </a:r>
            </a:p>
          </p:txBody>
        </p:sp>
        <p:sp>
          <p:nvSpPr>
            <p:cNvPr id="41999" name="Line 6"/>
            <p:cNvSpPr>
              <a:spLocks noChangeShapeType="1"/>
            </p:cNvSpPr>
            <p:nvPr/>
          </p:nvSpPr>
          <p:spPr bwMode="auto">
            <a:xfrm>
              <a:off x="3061" y="210"/>
              <a:ext cx="2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1986" name="Object 7"/>
          <p:cNvGraphicFramePr>
            <a:graphicFrameLocks noChangeAspect="1"/>
          </p:cNvGraphicFramePr>
          <p:nvPr/>
        </p:nvGraphicFramePr>
        <p:xfrm>
          <a:off x="1258888" y="404813"/>
          <a:ext cx="5456237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0" name="Equation" r:id="rId3" imgW="1993680" imgH="431640" progId="">
                  <p:embed/>
                </p:oleObj>
              </mc:Choice>
              <mc:Fallback>
                <p:oleObj name="Equation" r:id="rId3" imgW="1993680" imgH="4316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04813"/>
                        <a:ext cx="5456237" cy="118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0" name="AutoShape 8"/>
          <p:cNvSpPr>
            <a:spLocks noChangeArrowheads="1"/>
          </p:cNvSpPr>
          <p:nvPr/>
        </p:nvSpPr>
        <p:spPr bwMode="auto">
          <a:xfrm>
            <a:off x="539750" y="2060575"/>
            <a:ext cx="976313" cy="196850"/>
          </a:xfrm>
          <a:prstGeom prst="rightArrow">
            <a:avLst>
              <a:gd name="adj1" fmla="val 50000"/>
              <a:gd name="adj2" fmla="val 123992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41987" name="Object 9"/>
          <p:cNvGraphicFramePr>
            <a:graphicFrameLocks noChangeAspect="1"/>
          </p:cNvGraphicFramePr>
          <p:nvPr/>
        </p:nvGraphicFramePr>
        <p:xfrm>
          <a:off x="1692275" y="1557338"/>
          <a:ext cx="4899025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1" name="Equation" r:id="rId5" imgW="1790640" imgH="431640" progId="">
                  <p:embed/>
                </p:oleObj>
              </mc:Choice>
              <mc:Fallback>
                <p:oleObj name="Equation" r:id="rId5" imgW="1790640" imgH="43164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557338"/>
                        <a:ext cx="4899025" cy="118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23850" y="2924175"/>
            <a:ext cx="8507413" cy="847725"/>
            <a:chOff x="204" y="2099"/>
            <a:chExt cx="5359" cy="534"/>
          </a:xfrm>
        </p:grpSpPr>
        <p:sp>
          <p:nvSpPr>
            <p:cNvPr id="41997" name="Text Box 10"/>
            <p:cNvSpPr txBox="1">
              <a:spLocks noChangeArrowheads="1"/>
            </p:cNvSpPr>
            <p:nvPr/>
          </p:nvSpPr>
          <p:spPr bwMode="auto">
            <a:xfrm>
              <a:off x="204" y="2115"/>
              <a:ext cx="5359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0">
                  <a:ea typeface="楷体_GB2312" pitchFamily="49" charset="-122"/>
                </a:rPr>
                <a:t>特别地，若           在所考虑的范围内改变不大，其估计值为</a:t>
              </a:r>
              <a:r>
                <a:rPr lang="en-US" altLang="zh-CN" b="0" i="1">
                  <a:ea typeface="楷体_GB2312" pitchFamily="49" charset="-122"/>
                </a:rPr>
                <a:t>L</a:t>
              </a:r>
              <a:r>
                <a:rPr lang="zh-CN" altLang="en-US" b="0">
                  <a:ea typeface="楷体_GB2312" pitchFamily="49" charset="-122"/>
                </a:rPr>
                <a:t>，</a:t>
              </a:r>
            </a:p>
            <a:p>
              <a:pPr eaLnBrk="1" hangingPunct="1"/>
              <a:r>
                <a:rPr lang="zh-CN" altLang="en-US" b="0">
                  <a:ea typeface="楷体_GB2312" pitchFamily="49" charset="-122"/>
                </a:rPr>
                <a:t>则可取</a:t>
              </a:r>
            </a:p>
          </p:txBody>
        </p:sp>
        <p:graphicFrame>
          <p:nvGraphicFramePr>
            <p:cNvPr id="41990" name="Object 11"/>
            <p:cNvGraphicFramePr>
              <a:graphicFrameLocks noChangeAspect="1"/>
            </p:cNvGraphicFramePr>
            <p:nvPr/>
          </p:nvGraphicFramePr>
          <p:xfrm>
            <a:off x="1227" y="2099"/>
            <a:ext cx="54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2" name="Equation" r:id="rId7" imgW="355320" imgH="203040" progId="">
                    <p:embed/>
                  </p:oleObj>
                </mc:Choice>
                <mc:Fallback>
                  <p:oleObj name="Equation" r:id="rId7" imgW="355320" imgH="20304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7" y="2099"/>
                          <a:ext cx="544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4445" name="Object 13"/>
          <p:cNvGraphicFramePr>
            <a:graphicFrameLocks noChangeAspect="1"/>
          </p:cNvGraphicFramePr>
          <p:nvPr/>
        </p:nvGraphicFramePr>
        <p:xfrm>
          <a:off x="1619250" y="3500438"/>
          <a:ext cx="33115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3" name="Equation" r:id="rId9" imgW="977760" imgH="228600" progId="">
                  <p:embed/>
                </p:oleObj>
              </mc:Choice>
              <mc:Fallback>
                <p:oleObj name="Equation" r:id="rId9" imgW="977760" imgH="22860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00438"/>
                        <a:ext cx="33115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395288" y="4292600"/>
            <a:ext cx="355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从而得到简单的加速公式</a:t>
            </a:r>
          </a:p>
        </p:txBody>
      </p:sp>
      <p:graphicFrame>
        <p:nvGraphicFramePr>
          <p:cNvPr id="274447" name="Object 15"/>
          <p:cNvGraphicFramePr>
            <a:graphicFrameLocks noChangeAspect="1"/>
          </p:cNvGraphicFramePr>
          <p:nvPr/>
        </p:nvGraphicFramePr>
        <p:xfrm>
          <a:off x="4067175" y="4149725"/>
          <a:ext cx="42037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4" name="Equation" r:id="rId11" imgW="1536480" imgH="393480" progId="">
                  <p:embed/>
                </p:oleObj>
              </mc:Choice>
              <mc:Fallback>
                <p:oleObj name="Equation" r:id="rId11" imgW="1536480" imgH="393480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149725"/>
                        <a:ext cx="42037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8" name="Text Box 16"/>
          <p:cNvSpPr txBox="1">
            <a:spLocks noChangeArrowheads="1"/>
          </p:cNvSpPr>
          <p:nvPr/>
        </p:nvSpPr>
        <p:spPr bwMode="auto">
          <a:xfrm>
            <a:off x="323850" y="5084763"/>
            <a:ext cx="8718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ea typeface="楷体_GB2312" pitchFamily="49" charset="-122"/>
              </a:rPr>
              <a:t>实际计算表明上述迭代公式确实具有加速的效果，</a:t>
            </a:r>
          </a:p>
          <a:p>
            <a:pPr eaLnBrk="1" hangingPunct="1"/>
            <a:r>
              <a:rPr lang="zh-CN" altLang="en-US" b="0" dirty="0">
                <a:ea typeface="楷体_GB2312" pitchFamily="49" charset="-122"/>
              </a:rPr>
              <a:t>而且有时会将发散的迭代公式加速处理后变为收敛的迭代公式。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日期占位符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smtClean="0">
                <a:solidFill>
                  <a:srgbClr val="000000"/>
                </a:solidFill>
              </a:rPr>
              <a:t>浙江大学电气学院本科课程</a:t>
            </a:r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43014" name="页脚占位符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smtClean="0">
                <a:solidFill>
                  <a:srgbClr val="000000"/>
                </a:solidFill>
              </a:rPr>
              <a:t>《计算方法》</a:t>
            </a:r>
          </a:p>
        </p:txBody>
      </p:sp>
      <p:sp>
        <p:nvSpPr>
          <p:cNvPr id="4301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FDE339-AF4A-4E5E-827B-3F407083DE48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72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58674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楷体_GB2312" pitchFamily="49" charset="-122"/>
              </a:rPr>
              <a:t>迭代法 总结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1371600" y="1371600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 = 0</a:t>
            </a:r>
            <a:endParaRPr lang="en-US" altLang="zh-CN" i="1"/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4114800" y="1371600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/>
              <a:t>x</a:t>
            </a:r>
            <a:r>
              <a:rPr lang="en-US" altLang="zh-CN"/>
              <a:t> = </a:t>
            </a:r>
            <a:r>
              <a:rPr lang="en-US" altLang="zh-CN" b="0" i="1">
                <a:sym typeface="Symbol" panose="05050102010706020507" pitchFamily="18" charset="2"/>
              </a:rPr>
              <a:t>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endParaRPr lang="en-US" altLang="zh-CN" i="1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67000" y="1143000"/>
            <a:ext cx="1447800" cy="533400"/>
            <a:chOff x="1680" y="720"/>
            <a:chExt cx="912" cy="336"/>
          </a:xfrm>
        </p:grpSpPr>
        <p:sp>
          <p:nvSpPr>
            <p:cNvPr id="43148" name="AutoShape 6"/>
            <p:cNvSpPr>
              <a:spLocks noChangeArrowheads="1"/>
            </p:cNvSpPr>
            <p:nvPr/>
          </p:nvSpPr>
          <p:spPr bwMode="auto">
            <a:xfrm>
              <a:off x="1680" y="960"/>
              <a:ext cx="912" cy="96"/>
            </a:xfrm>
            <a:prstGeom prst="leftRightArrow">
              <a:avLst>
                <a:gd name="adj1" fmla="val 50000"/>
                <a:gd name="adj2" fmla="val 19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149" name="Text Box 7"/>
            <p:cNvSpPr txBox="1">
              <a:spLocks noChangeArrowheads="1"/>
            </p:cNvSpPr>
            <p:nvPr/>
          </p:nvSpPr>
          <p:spPr bwMode="auto">
            <a:xfrm>
              <a:off x="1680" y="720"/>
              <a:ext cx="9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8041" tIns="74021" rIns="148041" bIns="74021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ea typeface="楷体_GB2312" pitchFamily="49" charset="-122"/>
                </a:rPr>
                <a:t>等价变换</a:t>
              </a:r>
            </a:p>
          </p:txBody>
        </p:sp>
      </p:grpSp>
      <p:sp>
        <p:nvSpPr>
          <p:cNvPr id="227336" name="AutoShape 8"/>
          <p:cNvSpPr>
            <a:spLocks noChangeArrowheads="1"/>
          </p:cNvSpPr>
          <p:nvPr/>
        </p:nvSpPr>
        <p:spPr bwMode="auto">
          <a:xfrm>
            <a:off x="1219200" y="2209800"/>
            <a:ext cx="2057400" cy="609600"/>
          </a:xfrm>
          <a:prstGeom prst="wedgeEllipseCallout">
            <a:avLst>
              <a:gd name="adj1" fmla="val -18981"/>
              <a:gd name="adj2" fmla="val -132032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 lIns="91430" tIns="45715" rIns="91430" bIns="45715"/>
          <a:lstStyle/>
          <a:p>
            <a:pPr defTabSz="914751">
              <a:defRPr/>
            </a:pP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r>
              <a:rPr lang="zh-CN" altLang="en-US" dirty="0">
                <a:ea typeface="楷体_GB2312" pitchFamily="49" charset="-122"/>
              </a:rPr>
              <a:t>的根</a:t>
            </a:r>
          </a:p>
        </p:txBody>
      </p:sp>
      <p:sp>
        <p:nvSpPr>
          <p:cNvPr id="227337" name="AutoShape 9"/>
          <p:cNvSpPr>
            <a:spLocks noChangeArrowheads="1"/>
          </p:cNvSpPr>
          <p:nvPr/>
        </p:nvSpPr>
        <p:spPr bwMode="auto">
          <a:xfrm>
            <a:off x="3810000" y="2133600"/>
            <a:ext cx="3048000" cy="609600"/>
          </a:xfrm>
          <a:prstGeom prst="wedgeEllipseCallout">
            <a:avLst>
              <a:gd name="adj1" fmla="val -30366"/>
              <a:gd name="adj2" fmla="val -119009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 lIns="91430" tIns="45715" rIns="91430" bIns="45715"/>
          <a:lstStyle/>
          <a:p>
            <a:pPr defTabSz="914751">
              <a:defRPr/>
            </a:pPr>
            <a:r>
              <a:rPr lang="en-US" altLang="zh-CN" b="0" i="1" dirty="0">
                <a:sym typeface="Symbol" pitchFamily="18" charset="2"/>
              </a:rPr>
              <a:t>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r>
              <a:rPr lang="zh-CN" altLang="en-US" dirty="0">
                <a:ea typeface="楷体_GB2312" pitchFamily="49" charset="-122"/>
              </a:rPr>
              <a:t>的不动点</a:t>
            </a:r>
          </a:p>
        </p:txBody>
      </p:sp>
      <p:sp>
        <p:nvSpPr>
          <p:cNvPr id="227338" name="AutoShape 10"/>
          <p:cNvSpPr>
            <a:spLocks noChangeArrowheads="1"/>
          </p:cNvSpPr>
          <p:nvPr/>
        </p:nvSpPr>
        <p:spPr bwMode="auto">
          <a:xfrm>
            <a:off x="3124200" y="2362200"/>
            <a:ext cx="914400" cy="228600"/>
          </a:xfrm>
          <a:prstGeom prst="leftRightArrow">
            <a:avLst>
              <a:gd name="adj1" fmla="val 50000"/>
              <a:gd name="adj2" fmla="val 85722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56473" tIns="28237" rIns="56473" bIns="28237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33400" y="3200400"/>
            <a:ext cx="1143000" cy="1039813"/>
            <a:chOff x="384" y="1968"/>
            <a:chExt cx="720" cy="655"/>
          </a:xfrm>
        </p:grpSpPr>
        <p:pic>
          <p:nvPicPr>
            <p:cNvPr id="43146" name="Picture 12" descr="LIGHT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968"/>
              <a:ext cx="381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147" name="Text Box 13"/>
            <p:cNvSpPr txBox="1">
              <a:spLocks noChangeArrowheads="1"/>
            </p:cNvSpPr>
            <p:nvPr/>
          </p:nvSpPr>
          <p:spPr bwMode="auto">
            <a:xfrm>
              <a:off x="768" y="2064"/>
              <a:ext cx="336" cy="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8041" tIns="74021" rIns="148041" bIns="74021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00"/>
                  </a:solidFill>
                  <a:ea typeface="楷体_GB2312" pitchFamily="49" charset="-122"/>
                </a:rPr>
                <a:t>思路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676400" y="2971800"/>
            <a:ext cx="7143750" cy="1843088"/>
            <a:chOff x="1104" y="1920"/>
            <a:chExt cx="4500" cy="1161"/>
          </a:xfrm>
        </p:grpSpPr>
        <p:sp>
          <p:nvSpPr>
            <p:cNvPr id="43145" name="Text Box 15"/>
            <p:cNvSpPr txBox="1">
              <a:spLocks noChangeArrowheads="1"/>
            </p:cNvSpPr>
            <p:nvPr/>
          </p:nvSpPr>
          <p:spPr bwMode="auto">
            <a:xfrm>
              <a:off x="1104" y="1920"/>
              <a:ext cx="4500" cy="1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8041" tIns="74021" rIns="148041" bIns="74021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从一个初值 </a:t>
              </a:r>
              <a:r>
                <a:rPr lang="en-US" altLang="zh-CN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baseline="-25000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  <a:r>
                <a:rPr lang="en-US" altLang="zh-CN" baseline="-25000">
                  <a:ea typeface="楷体_GB2312" pitchFamily="49" charset="-122"/>
                </a:rPr>
                <a:t> 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出发，计算 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r>
                <a:rPr lang="en-US" altLang="zh-CN">
                  <a:ea typeface="楷体_GB2312" pitchFamily="49" charset="-122"/>
                </a:rPr>
                <a:t> = </a:t>
              </a:r>
              <a:r>
                <a:rPr lang="en-US" altLang="zh-CN" b="0" i="1">
                  <a:sym typeface="Symbol" panose="05050102010706020507" pitchFamily="18" charset="2"/>
                </a:rPr>
                <a:t></a:t>
              </a:r>
              <a:r>
                <a:rPr lang="en-US" altLang="zh-CN">
                  <a:ea typeface="楷体_GB2312" pitchFamily="49" charset="-122"/>
                </a:rPr>
                <a:t>(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 baseline="-25000">
                  <a:ea typeface="楷体_GB2312" pitchFamily="49" charset="-122"/>
                </a:rPr>
                <a:t>0</a:t>
              </a:r>
              <a:r>
                <a:rPr lang="en-US" altLang="zh-CN">
                  <a:ea typeface="楷体_GB2312" pitchFamily="49" charset="-122"/>
                </a:rPr>
                <a:t>),  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 baseline="-25000">
                  <a:ea typeface="楷体_GB2312" pitchFamily="49" charset="-122"/>
                </a:rPr>
                <a:t>2</a:t>
              </a:r>
              <a:r>
                <a:rPr lang="en-US" altLang="zh-CN">
                  <a:ea typeface="楷体_GB2312" pitchFamily="49" charset="-122"/>
                </a:rPr>
                <a:t> = </a:t>
              </a:r>
              <a:r>
                <a:rPr lang="en-US" altLang="zh-CN" b="0" i="1">
                  <a:sym typeface="Symbol" panose="05050102010706020507" pitchFamily="18" charset="2"/>
                </a:rPr>
                <a:t></a:t>
              </a:r>
              <a:r>
                <a:rPr lang="en-US" altLang="zh-CN">
                  <a:ea typeface="楷体_GB2312" pitchFamily="49" charset="-122"/>
                </a:rPr>
                <a:t>(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 baseline="-25000">
                  <a:ea typeface="楷体_GB2312" pitchFamily="49" charset="-122"/>
                </a:rPr>
                <a:t>1</a:t>
              </a:r>
              <a:r>
                <a:rPr lang="en-US" altLang="zh-CN">
                  <a:ea typeface="楷体_GB2312" pitchFamily="49" charset="-122"/>
                </a:rPr>
                <a:t>), …, </a:t>
              </a:r>
              <a:r>
                <a:rPr lang="en-US" altLang="zh-CN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i="1" baseline="-25000">
                  <a:solidFill>
                    <a:schemeClr val="accent2"/>
                  </a:solidFill>
                  <a:ea typeface="楷体_GB2312" pitchFamily="49" charset="-122"/>
                </a:rPr>
                <a:t>k</a:t>
              </a:r>
              <a:r>
                <a:rPr lang="en-US" altLang="zh-CN" baseline="-25000">
                  <a:solidFill>
                    <a:schemeClr val="accent2"/>
                  </a:solidFill>
                  <a:ea typeface="楷体_GB2312" pitchFamily="49" charset="-122"/>
                </a:rPr>
                <a:t>+1</a:t>
              </a:r>
              <a:r>
                <a:rPr lang="en-US" altLang="zh-CN">
                  <a:solidFill>
                    <a:schemeClr val="accent2"/>
                  </a:solidFill>
                  <a:ea typeface="楷体_GB2312" pitchFamily="49" charset="-122"/>
                </a:rPr>
                <a:t> = </a:t>
              </a:r>
              <a:r>
                <a:rPr lang="en-US" altLang="zh-CN" b="0" i="1">
                  <a:sym typeface="Symbol" panose="05050102010706020507" pitchFamily="18" charset="2"/>
                </a:rPr>
                <a:t></a:t>
              </a:r>
              <a:r>
                <a:rPr lang="en-US" altLang="zh-CN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i="1" baseline="-25000">
                  <a:solidFill>
                    <a:schemeClr val="accent2"/>
                  </a:solidFill>
                  <a:ea typeface="楷体_GB2312" pitchFamily="49" charset="-122"/>
                </a:rPr>
                <a:t>k</a:t>
              </a:r>
              <a:r>
                <a:rPr lang="en-US" altLang="zh-CN">
                  <a:solidFill>
                    <a:schemeClr val="accent2"/>
                  </a:solidFill>
                  <a:ea typeface="楷体_GB2312" pitchFamily="49" charset="-122"/>
                </a:rPr>
                <a:t>)</a:t>
              </a:r>
              <a:r>
                <a:rPr lang="en-US" altLang="zh-CN">
                  <a:ea typeface="楷体_GB2312" pitchFamily="49" charset="-122"/>
                </a:rPr>
                <a:t>, … </a:t>
              </a:r>
              <a:r>
                <a:rPr lang="zh-CN" altLang="en-US">
                  <a:ea typeface="楷体_GB2312" pitchFamily="49" charset="-122"/>
                </a:rPr>
                <a:t>若              收敛，即存在 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>
                  <a:ea typeface="楷体_GB2312" pitchFamily="49" charset="-122"/>
                </a:rPr>
                <a:t>* </a:t>
              </a:r>
              <a:r>
                <a:rPr lang="zh-CN" altLang="en-US">
                  <a:ea typeface="楷体_GB2312" pitchFamily="49" charset="-122"/>
                </a:rPr>
                <a:t>使得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zh-CN" altLang="en-US" sz="2800" b="0">
                  <a:ea typeface="楷体_GB2312" pitchFamily="49" charset="-122"/>
                </a:rPr>
                <a:t>               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，且 </a:t>
              </a:r>
              <a:r>
                <a:rPr lang="en-US" altLang="zh-CN" b="0" i="1">
                  <a:sym typeface="Symbol" panose="05050102010706020507" pitchFamily="18" charset="2"/>
                </a:rPr>
                <a:t></a:t>
              </a:r>
              <a:r>
                <a:rPr lang="en-US" altLang="zh-CN" i="1">
                  <a:ea typeface="楷体_GB2312" pitchFamily="49" charset="-122"/>
                </a:rPr>
                <a:t> 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连续，则由                 可知 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>
                  <a:ea typeface="楷体_GB2312" pitchFamily="49" charset="-122"/>
                </a:rPr>
                <a:t>* = </a:t>
              </a:r>
              <a:r>
                <a:rPr lang="en-US" altLang="zh-CN" b="0" i="1">
                  <a:sym typeface="Symbol" panose="05050102010706020507" pitchFamily="18" charset="2"/>
                </a:rPr>
                <a:t></a:t>
              </a:r>
              <a:r>
                <a:rPr lang="en-US" altLang="zh-CN">
                  <a:ea typeface="楷体_GB2312" pitchFamily="49" charset="-122"/>
                </a:rPr>
                <a:t>(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>
                  <a:ea typeface="楷体_GB2312" pitchFamily="49" charset="-122"/>
                </a:rPr>
                <a:t>* )</a:t>
              </a:r>
              <a:r>
                <a:rPr lang="zh-CN" altLang="en-US">
                  <a:ea typeface="楷体_GB2312" pitchFamily="49" charset="-122"/>
                </a:rPr>
                <a:t>，即</a:t>
              </a:r>
              <a:r>
                <a:rPr lang="en-US" altLang="zh-CN" i="1">
                  <a:ea typeface="楷体_GB2312" pitchFamily="49" charset="-122"/>
                </a:rPr>
                <a:t>x</a:t>
              </a:r>
              <a:r>
                <a:rPr lang="en-US" altLang="zh-CN">
                  <a:ea typeface="楷体_GB2312" pitchFamily="49" charset="-122"/>
                </a:rPr>
                <a:t>* </a:t>
              </a:r>
              <a:r>
                <a:rPr lang="zh-CN" altLang="en-US">
                  <a:ea typeface="楷体_GB2312" pitchFamily="49" charset="-122"/>
                </a:rPr>
                <a:t>是 </a:t>
              </a:r>
              <a:r>
                <a:rPr lang="en-US" altLang="zh-CN" b="0" i="1">
                  <a:sym typeface="Symbol" panose="05050102010706020507" pitchFamily="18" charset="2"/>
                </a:rPr>
                <a:t></a:t>
              </a:r>
              <a:r>
                <a:rPr lang="en-US" altLang="zh-CN" i="1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的不动点，也就是</a:t>
              </a:r>
              <a:r>
                <a:rPr lang="en-US" altLang="zh-CN" i="1">
                  <a:ea typeface="楷体_GB2312" pitchFamily="49" charset="-122"/>
                </a:rPr>
                <a:t>f</a:t>
              </a:r>
              <a:r>
                <a:rPr lang="en-US" altLang="zh-CN">
                  <a:ea typeface="楷体_GB2312" pitchFamily="49" charset="-12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的根。</a:t>
              </a:r>
              <a:endParaRPr lang="zh-CN" altLang="en-US" i="1">
                <a:ea typeface="楷体_GB2312" pitchFamily="49" charset="-122"/>
              </a:endParaRPr>
            </a:p>
          </p:txBody>
        </p:sp>
        <p:graphicFrame>
          <p:nvGraphicFramePr>
            <p:cNvPr id="43010" name="Object 2"/>
            <p:cNvGraphicFramePr>
              <a:graphicFrameLocks noChangeAspect="1"/>
            </p:cNvGraphicFramePr>
            <p:nvPr/>
          </p:nvGraphicFramePr>
          <p:xfrm>
            <a:off x="2592" y="2160"/>
            <a:ext cx="575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80" name="Equation" r:id="rId8" imgW="558720" imgH="279360" progId="Equation.3">
                    <p:embed/>
                  </p:oleObj>
                </mc:Choice>
                <mc:Fallback>
                  <p:oleObj name="Equation" r:id="rId8" imgW="558720" imgH="27936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160"/>
                          <a:ext cx="575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1" name="Object 3"/>
            <p:cNvGraphicFramePr>
              <a:graphicFrameLocks noChangeAspect="1"/>
            </p:cNvGraphicFramePr>
            <p:nvPr/>
          </p:nvGraphicFramePr>
          <p:xfrm>
            <a:off x="1159" y="2526"/>
            <a:ext cx="88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81" name="Equation" r:id="rId10" imgW="787320" imgH="279360" progId="Equation.3">
                    <p:embed/>
                  </p:oleObj>
                </mc:Choice>
                <mc:Fallback>
                  <p:oleObj name="Equation" r:id="rId10" imgW="787320" imgH="27936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9" y="2526"/>
                          <a:ext cx="88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2" name="Object 4"/>
            <p:cNvGraphicFramePr>
              <a:graphicFrameLocks noChangeAspect="1"/>
            </p:cNvGraphicFramePr>
            <p:nvPr/>
          </p:nvGraphicFramePr>
          <p:xfrm>
            <a:off x="3695" y="2496"/>
            <a:ext cx="150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82" name="公式" r:id="rId12" imgW="1206360" imgH="279360" progId="Equation.3">
                    <p:embed/>
                  </p:oleObj>
                </mc:Choice>
                <mc:Fallback>
                  <p:oleObj name="公式" r:id="rId12" imgW="1206360" imgH="2793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5" y="2496"/>
                          <a:ext cx="150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457200" y="4876800"/>
            <a:ext cx="1593850" cy="1631950"/>
            <a:chOff x="2051" y="1696"/>
            <a:chExt cx="1004" cy="1028"/>
          </a:xfrm>
        </p:grpSpPr>
        <p:sp>
          <p:nvSpPr>
            <p:cNvPr id="43098" name="Freeform 20"/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19 w 648"/>
                <a:gd name="T1" fmla="*/ 68 h 858"/>
                <a:gd name="T2" fmla="*/ 46 w 648"/>
                <a:gd name="T3" fmla="*/ 47 h 858"/>
                <a:gd name="T4" fmla="*/ 151 w 648"/>
                <a:gd name="T5" fmla="*/ 18 h 858"/>
                <a:gd name="T6" fmla="*/ 217 w 648"/>
                <a:gd name="T7" fmla="*/ 3 h 858"/>
                <a:gd name="T8" fmla="*/ 241 w 648"/>
                <a:gd name="T9" fmla="*/ 0 h 858"/>
                <a:gd name="T10" fmla="*/ 273 w 648"/>
                <a:gd name="T11" fmla="*/ 45 h 858"/>
                <a:gd name="T12" fmla="*/ 290 w 648"/>
                <a:gd name="T13" fmla="*/ 95 h 858"/>
                <a:gd name="T14" fmla="*/ 300 w 648"/>
                <a:gd name="T15" fmla="*/ 142 h 858"/>
                <a:gd name="T16" fmla="*/ 300 w 648"/>
                <a:gd name="T17" fmla="*/ 228 h 858"/>
                <a:gd name="T18" fmla="*/ 337 w 648"/>
                <a:gd name="T19" fmla="*/ 312 h 858"/>
                <a:gd name="T20" fmla="*/ 332 w 648"/>
                <a:gd name="T21" fmla="*/ 351 h 858"/>
                <a:gd name="T22" fmla="*/ 283 w 648"/>
                <a:gd name="T23" fmla="*/ 374 h 858"/>
                <a:gd name="T24" fmla="*/ 155 w 648"/>
                <a:gd name="T25" fmla="*/ 395 h 858"/>
                <a:gd name="T26" fmla="*/ 109 w 648"/>
                <a:gd name="T27" fmla="*/ 371 h 858"/>
                <a:gd name="T28" fmla="*/ 79 w 648"/>
                <a:gd name="T29" fmla="*/ 304 h 858"/>
                <a:gd name="T30" fmla="*/ 56 w 648"/>
                <a:gd name="T31" fmla="*/ 229 h 858"/>
                <a:gd name="T32" fmla="*/ 13 w 648"/>
                <a:gd name="T33" fmla="*/ 191 h 858"/>
                <a:gd name="T34" fmla="*/ 3 w 648"/>
                <a:gd name="T35" fmla="*/ 151 h 858"/>
                <a:gd name="T36" fmla="*/ 0 w 648"/>
                <a:gd name="T37" fmla="*/ 101 h 858"/>
                <a:gd name="T38" fmla="*/ 19 w 648"/>
                <a:gd name="T39" fmla="*/ 68 h 8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48"/>
                <a:gd name="T61" fmla="*/ 0 h 858"/>
                <a:gd name="T62" fmla="*/ 648 w 648"/>
                <a:gd name="T63" fmla="*/ 858 h 8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099" name="Group 21"/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43143" name="Freeform 22"/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10"/>
                  <a:gd name="T118" fmla="*/ 0 h 940"/>
                  <a:gd name="T119" fmla="*/ 710 w 710"/>
                  <a:gd name="T120" fmla="*/ 940 h 940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44" name="Freeform 23"/>
              <p:cNvSpPr>
                <a:spLocks/>
              </p:cNvSpPr>
              <p:nvPr/>
            </p:nvSpPr>
            <p:spPr bwMode="auto">
              <a:xfrm>
                <a:off x="2355" y="1252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9"/>
                  <a:gd name="T25" fmla="*/ 0 h 569"/>
                  <a:gd name="T26" fmla="*/ 199 w 199"/>
                  <a:gd name="T27" fmla="*/ 569 h 56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100" name="Freeform 24"/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10 w 213"/>
                <a:gd name="T1" fmla="*/ 26 h 176"/>
                <a:gd name="T2" fmla="*/ 0 w 213"/>
                <a:gd name="T3" fmla="*/ 39 h 176"/>
                <a:gd name="T4" fmla="*/ 48 w 213"/>
                <a:gd name="T5" fmla="*/ 80 h 176"/>
                <a:gd name="T6" fmla="*/ 64 w 213"/>
                <a:gd name="T7" fmla="*/ 32 h 176"/>
                <a:gd name="T8" fmla="*/ 111 w 213"/>
                <a:gd name="T9" fmla="*/ 55 h 176"/>
                <a:gd name="T10" fmla="*/ 109 w 213"/>
                <a:gd name="T11" fmla="*/ 14 h 176"/>
                <a:gd name="T12" fmla="*/ 80 w 213"/>
                <a:gd name="T13" fmla="*/ 0 h 176"/>
                <a:gd name="T14" fmla="*/ 10 w 213"/>
                <a:gd name="T15" fmla="*/ 26 h 1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3"/>
                <a:gd name="T25" fmla="*/ 0 h 176"/>
                <a:gd name="T26" fmla="*/ 213 w 213"/>
                <a:gd name="T27" fmla="*/ 176 h 17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101" name="Group 25"/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43136" name="Group 26"/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43141" name="Freeform 27"/>
                <p:cNvSpPr>
                  <a:spLocks/>
                </p:cNvSpPr>
                <p:nvPr/>
              </p:nvSpPr>
              <p:spPr bwMode="auto">
                <a:xfrm>
                  <a:off x="1968" y="1328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61"/>
                    <a:gd name="T94" fmla="*/ 0 h 1101"/>
                    <a:gd name="T95" fmla="*/ 461 w 461"/>
                    <a:gd name="T96" fmla="*/ 1101 h 1101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42" name="Freeform 28"/>
                <p:cNvSpPr>
                  <a:spLocks/>
                </p:cNvSpPr>
                <p:nvPr/>
              </p:nvSpPr>
              <p:spPr bwMode="auto">
                <a:xfrm>
                  <a:off x="2085" y="1371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25"/>
                    <a:gd name="T28" fmla="*/ 0 h 620"/>
                    <a:gd name="T29" fmla="*/ 325 w 325"/>
                    <a:gd name="T30" fmla="*/ 620 h 62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137" name="Group 29"/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43138" name="Freeform 30"/>
                <p:cNvSpPr>
                  <a:spLocks/>
                </p:cNvSpPr>
                <p:nvPr/>
              </p:nvSpPr>
              <p:spPr bwMode="auto">
                <a:xfrm>
                  <a:off x="2144" y="2152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04"/>
                    <a:gd name="T58" fmla="*/ 0 h 214"/>
                    <a:gd name="T59" fmla="*/ 204 w 204"/>
                    <a:gd name="T60" fmla="*/ 214 h 21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39" name="Freeform 31"/>
                <p:cNvSpPr>
                  <a:spLocks/>
                </p:cNvSpPr>
                <p:nvPr/>
              </p:nvSpPr>
              <p:spPr bwMode="auto">
                <a:xfrm>
                  <a:off x="2116" y="2142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1"/>
                    <a:gd name="T22" fmla="*/ 0 h 137"/>
                    <a:gd name="T23" fmla="*/ 121 w 121"/>
                    <a:gd name="T24" fmla="*/ 137 h 1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40" name="Freeform 32"/>
                <p:cNvSpPr>
                  <a:spLocks/>
                </p:cNvSpPr>
                <p:nvPr/>
              </p:nvSpPr>
              <p:spPr bwMode="auto">
                <a:xfrm>
                  <a:off x="1799" y="1444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w 444"/>
                    <a:gd name="T94" fmla="*/ 0 h 840"/>
                    <a:gd name="T95" fmla="*/ 444 w 444"/>
                    <a:gd name="T96" fmla="*/ 840 h 840"/>
                  </a:gdLst>
                  <a:ahLst/>
                  <a:cxnLst>
                    <a:cxn ang="T62">
                      <a:pos x="T0" y="T1"/>
                    </a:cxn>
                    <a:cxn ang="T63">
                      <a:pos x="T2" y="T3"/>
                    </a:cxn>
                    <a:cxn ang="T64">
                      <a:pos x="T4" y="T5"/>
                    </a:cxn>
                    <a:cxn ang="T65">
                      <a:pos x="T6" y="T7"/>
                    </a:cxn>
                    <a:cxn ang="T66">
                      <a:pos x="T8" y="T9"/>
                    </a:cxn>
                    <a:cxn ang="T67">
                      <a:pos x="T10" y="T11"/>
                    </a:cxn>
                    <a:cxn ang="T68">
                      <a:pos x="T12" y="T13"/>
                    </a:cxn>
                    <a:cxn ang="T69">
                      <a:pos x="T14" y="T15"/>
                    </a:cxn>
                    <a:cxn ang="T70">
                      <a:pos x="T16" y="T17"/>
                    </a:cxn>
                    <a:cxn ang="T71">
                      <a:pos x="T18" y="T19"/>
                    </a:cxn>
                    <a:cxn ang="T72">
                      <a:pos x="T20" y="T21"/>
                    </a:cxn>
                    <a:cxn ang="T73">
                      <a:pos x="T22" y="T23"/>
                    </a:cxn>
                    <a:cxn ang="T74">
                      <a:pos x="T24" y="T25"/>
                    </a:cxn>
                    <a:cxn ang="T75">
                      <a:pos x="T26" y="T27"/>
                    </a:cxn>
                    <a:cxn ang="T76">
                      <a:pos x="T28" y="T29"/>
                    </a:cxn>
                    <a:cxn ang="T77">
                      <a:pos x="T30" y="T31"/>
                    </a:cxn>
                    <a:cxn ang="T78">
                      <a:pos x="T32" y="T33"/>
                    </a:cxn>
                    <a:cxn ang="T79">
                      <a:pos x="T34" y="T35"/>
                    </a:cxn>
                    <a:cxn ang="T80">
                      <a:pos x="T36" y="T37"/>
                    </a:cxn>
                    <a:cxn ang="T81">
                      <a:pos x="T38" y="T39"/>
                    </a:cxn>
                    <a:cxn ang="T82">
                      <a:pos x="T40" y="T41"/>
                    </a:cxn>
                    <a:cxn ang="T83">
                      <a:pos x="T42" y="T43"/>
                    </a:cxn>
                    <a:cxn ang="T84">
                      <a:pos x="T44" y="T45"/>
                    </a:cxn>
                    <a:cxn ang="T85">
                      <a:pos x="T46" y="T47"/>
                    </a:cxn>
                    <a:cxn ang="T86">
                      <a:pos x="T48" y="T49"/>
                    </a:cxn>
                    <a:cxn ang="T87">
                      <a:pos x="T50" y="T51"/>
                    </a:cxn>
                    <a:cxn ang="T88">
                      <a:pos x="T52" y="T53"/>
                    </a:cxn>
                    <a:cxn ang="T89">
                      <a:pos x="T54" y="T55"/>
                    </a:cxn>
                    <a:cxn ang="T90">
                      <a:pos x="T56" y="T57"/>
                    </a:cxn>
                    <a:cxn ang="T91">
                      <a:pos x="T58" y="T59"/>
                    </a:cxn>
                    <a:cxn ang="T92">
                      <a:pos x="T60" y="T61"/>
                    </a:cxn>
                  </a:cxnLst>
                  <a:rect l="T93" t="T94" r="T95" b="T96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3102" name="Group 33"/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43120" name="Group 34"/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43134" name="Freeform 35"/>
                <p:cNvSpPr>
                  <a:spLocks/>
                </p:cNvSpPr>
                <p:nvPr/>
              </p:nvSpPr>
              <p:spPr bwMode="auto">
                <a:xfrm>
                  <a:off x="2244" y="1005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3"/>
                    <a:gd name="T31" fmla="*/ 0 h 100"/>
                    <a:gd name="T32" fmla="*/ 43 w 43"/>
                    <a:gd name="T33" fmla="*/ 100 h 10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35" name="Freeform 36"/>
                <p:cNvSpPr>
                  <a:spLocks/>
                </p:cNvSpPr>
                <p:nvPr/>
              </p:nvSpPr>
              <p:spPr bwMode="auto">
                <a:xfrm>
                  <a:off x="1982" y="1143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3"/>
                    <a:gd name="T31" fmla="*/ 0 h 82"/>
                    <a:gd name="T32" fmla="*/ 73 w 73"/>
                    <a:gd name="T33" fmla="*/ 82 h 8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121" name="Freeform 37"/>
              <p:cNvSpPr>
                <a:spLocks/>
              </p:cNvSpPr>
              <p:nvPr/>
            </p:nvSpPr>
            <p:spPr bwMode="auto">
              <a:xfrm>
                <a:off x="1962" y="919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340"/>
                  <a:gd name="T112" fmla="*/ 0 h 413"/>
                  <a:gd name="T113" fmla="*/ 340 w 340"/>
                  <a:gd name="T114" fmla="*/ 413 h 41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122" name="Group 38"/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43131" name="Freeform 39"/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9"/>
                    <a:gd name="T22" fmla="*/ 0 h 21"/>
                    <a:gd name="T23" fmla="*/ 19 w 19"/>
                    <a:gd name="T24" fmla="*/ 21 h 21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32" name="Freeform 40"/>
                <p:cNvSpPr>
                  <a:spLocks/>
                </p:cNvSpPr>
                <p:nvPr/>
              </p:nvSpPr>
              <p:spPr bwMode="auto">
                <a:xfrm>
                  <a:off x="1997" y="1128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"/>
                    <a:gd name="T16" fmla="*/ 0 h 24"/>
                    <a:gd name="T17" fmla="*/ 37 w 37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33" name="Freeform 41"/>
                <p:cNvSpPr>
                  <a:spLocks/>
                </p:cNvSpPr>
                <p:nvPr/>
              </p:nvSpPr>
              <p:spPr bwMode="auto">
                <a:xfrm>
                  <a:off x="2221" y="1009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"/>
                    <a:gd name="T16" fmla="*/ 0 h 24"/>
                    <a:gd name="T17" fmla="*/ 33 w 33"/>
                    <a:gd name="T18" fmla="*/ 24 h 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123" name="Group 42"/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43127" name="Freeform 43"/>
                <p:cNvSpPr>
                  <a:spLocks/>
                </p:cNvSpPr>
                <p:nvPr/>
              </p:nvSpPr>
              <p:spPr bwMode="auto">
                <a:xfrm>
                  <a:off x="2027" y="1077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0"/>
                    <a:gd name="T49" fmla="*/ 0 h 100"/>
                    <a:gd name="T50" fmla="*/ 110 w 110"/>
                    <a:gd name="T51" fmla="*/ 100 h 100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28" name="Oval 44"/>
                <p:cNvSpPr>
                  <a:spLocks noChangeArrowheads="1"/>
                </p:cNvSpPr>
                <p:nvPr/>
              </p:nvSpPr>
              <p:spPr bwMode="auto">
                <a:xfrm>
                  <a:off x="2077" y="1122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3129" name="Freeform 45"/>
                <p:cNvSpPr>
                  <a:spLocks/>
                </p:cNvSpPr>
                <p:nvPr/>
              </p:nvSpPr>
              <p:spPr bwMode="auto">
                <a:xfrm>
                  <a:off x="2134" y="1019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11"/>
                    <a:gd name="T49" fmla="*/ 0 h 99"/>
                    <a:gd name="T50" fmla="*/ 111 w 111"/>
                    <a:gd name="T51" fmla="*/ 99 h 9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30" name="Oval 46"/>
                <p:cNvSpPr>
                  <a:spLocks noChangeArrowheads="1"/>
                </p:cNvSpPr>
                <p:nvPr/>
              </p:nvSpPr>
              <p:spPr bwMode="auto">
                <a:xfrm>
                  <a:off x="2184" y="1064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43124" name="Freeform 47"/>
              <p:cNvSpPr>
                <a:spLocks/>
              </p:cNvSpPr>
              <p:nvPr/>
            </p:nvSpPr>
            <p:spPr bwMode="auto">
              <a:xfrm>
                <a:off x="2141" y="1182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10"/>
                  <a:gd name="T67" fmla="*/ 0 h 89"/>
                  <a:gd name="T68" fmla="*/ 110 w 110"/>
                  <a:gd name="T69" fmla="*/ 89 h 89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25" name="Freeform 48"/>
              <p:cNvSpPr>
                <a:spLocks/>
              </p:cNvSpPr>
              <p:nvPr/>
            </p:nvSpPr>
            <p:spPr bwMode="auto">
              <a:xfrm>
                <a:off x="2149" y="1152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32"/>
                  <a:gd name="T23" fmla="*/ 57 w 57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26" name="Freeform 49"/>
              <p:cNvSpPr>
                <a:spLocks/>
              </p:cNvSpPr>
              <p:nvPr/>
            </p:nvSpPr>
            <p:spPr bwMode="auto">
              <a:xfrm>
                <a:off x="1947" y="869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07"/>
                  <a:gd name="T127" fmla="*/ 0 h 282"/>
                  <a:gd name="T128" fmla="*/ 307 w 307"/>
                  <a:gd name="T129" fmla="*/ 282 h 28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103" name="Freeform 50"/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8 w 304"/>
                <a:gd name="T1" fmla="*/ 3 h 764"/>
                <a:gd name="T2" fmla="*/ 17 w 304"/>
                <a:gd name="T3" fmla="*/ 0 h 764"/>
                <a:gd name="T4" fmla="*/ 39 w 304"/>
                <a:gd name="T5" fmla="*/ 12 h 764"/>
                <a:gd name="T6" fmla="*/ 39 w 304"/>
                <a:gd name="T7" fmla="*/ 33 h 764"/>
                <a:gd name="T8" fmla="*/ 57 w 304"/>
                <a:gd name="T9" fmla="*/ 52 h 764"/>
                <a:gd name="T10" fmla="*/ 75 w 304"/>
                <a:gd name="T11" fmla="*/ 73 h 764"/>
                <a:gd name="T12" fmla="*/ 94 w 304"/>
                <a:gd name="T13" fmla="*/ 101 h 764"/>
                <a:gd name="T14" fmla="*/ 108 w 304"/>
                <a:gd name="T15" fmla="*/ 127 h 764"/>
                <a:gd name="T16" fmla="*/ 123 w 304"/>
                <a:gd name="T17" fmla="*/ 164 h 764"/>
                <a:gd name="T18" fmla="*/ 135 w 304"/>
                <a:gd name="T19" fmla="*/ 197 h 764"/>
                <a:gd name="T20" fmla="*/ 151 w 304"/>
                <a:gd name="T21" fmla="*/ 262 h 764"/>
                <a:gd name="T22" fmla="*/ 158 w 304"/>
                <a:gd name="T23" fmla="*/ 302 h 764"/>
                <a:gd name="T24" fmla="*/ 138 w 304"/>
                <a:gd name="T25" fmla="*/ 351 h 764"/>
                <a:gd name="T26" fmla="*/ 98 w 304"/>
                <a:gd name="T27" fmla="*/ 312 h 764"/>
                <a:gd name="T28" fmla="*/ 87 w 304"/>
                <a:gd name="T29" fmla="*/ 246 h 764"/>
                <a:gd name="T30" fmla="*/ 79 w 304"/>
                <a:gd name="T31" fmla="*/ 206 h 764"/>
                <a:gd name="T32" fmla="*/ 67 w 304"/>
                <a:gd name="T33" fmla="*/ 168 h 764"/>
                <a:gd name="T34" fmla="*/ 53 w 304"/>
                <a:gd name="T35" fmla="*/ 140 h 764"/>
                <a:gd name="T36" fmla="*/ 36 w 304"/>
                <a:gd name="T37" fmla="*/ 100 h 764"/>
                <a:gd name="T38" fmla="*/ 25 w 304"/>
                <a:gd name="T39" fmla="*/ 72 h 764"/>
                <a:gd name="T40" fmla="*/ 16 w 304"/>
                <a:gd name="T41" fmla="*/ 39 h 764"/>
                <a:gd name="T42" fmla="*/ 0 w 304"/>
                <a:gd name="T43" fmla="*/ 31 h 764"/>
                <a:gd name="T44" fmla="*/ 8 w 304"/>
                <a:gd name="T45" fmla="*/ 3 h 76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4"/>
                <a:gd name="T70" fmla="*/ 0 h 764"/>
                <a:gd name="T71" fmla="*/ 304 w 304"/>
                <a:gd name="T72" fmla="*/ 764 h 76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104" name="Group 51"/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43105" name="Freeform 52"/>
              <p:cNvSpPr>
                <a:spLocks/>
              </p:cNvSpPr>
              <p:nvPr/>
            </p:nvSpPr>
            <p:spPr bwMode="auto">
              <a:xfrm>
                <a:off x="2834" y="1086"/>
                <a:ext cx="175" cy="210"/>
              </a:xfrm>
              <a:custGeom>
                <a:avLst/>
                <a:gdLst>
                  <a:gd name="T0" fmla="*/ 19 w 1229"/>
                  <a:gd name="T1" fmla="*/ 30 h 1468"/>
                  <a:gd name="T2" fmla="*/ 20 w 1229"/>
                  <a:gd name="T3" fmla="*/ 26 h 1468"/>
                  <a:gd name="T4" fmla="*/ 21 w 1229"/>
                  <a:gd name="T5" fmla="*/ 24 h 1468"/>
                  <a:gd name="T6" fmla="*/ 23 w 1229"/>
                  <a:gd name="T7" fmla="*/ 22 h 1468"/>
                  <a:gd name="T8" fmla="*/ 24 w 1229"/>
                  <a:gd name="T9" fmla="*/ 19 h 1468"/>
                  <a:gd name="T10" fmla="*/ 25 w 1229"/>
                  <a:gd name="T11" fmla="*/ 17 h 1468"/>
                  <a:gd name="T12" fmla="*/ 25 w 1229"/>
                  <a:gd name="T13" fmla="*/ 15 h 1468"/>
                  <a:gd name="T14" fmla="*/ 24 w 1229"/>
                  <a:gd name="T15" fmla="*/ 12 h 1468"/>
                  <a:gd name="T16" fmla="*/ 23 w 1229"/>
                  <a:gd name="T17" fmla="*/ 10 h 1468"/>
                  <a:gd name="T18" fmla="*/ 24 w 1229"/>
                  <a:gd name="T19" fmla="*/ 8 h 1468"/>
                  <a:gd name="T20" fmla="*/ 23 w 1229"/>
                  <a:gd name="T21" fmla="*/ 7 h 1468"/>
                  <a:gd name="T22" fmla="*/ 23 w 1229"/>
                  <a:gd name="T23" fmla="*/ 6 h 1468"/>
                  <a:gd name="T24" fmla="*/ 22 w 1229"/>
                  <a:gd name="T25" fmla="*/ 5 h 1468"/>
                  <a:gd name="T26" fmla="*/ 22 w 1229"/>
                  <a:gd name="T27" fmla="*/ 4 h 1468"/>
                  <a:gd name="T28" fmla="*/ 21 w 1229"/>
                  <a:gd name="T29" fmla="*/ 4 h 1468"/>
                  <a:gd name="T30" fmla="*/ 20 w 1229"/>
                  <a:gd name="T31" fmla="*/ 3 h 1468"/>
                  <a:gd name="T32" fmla="*/ 20 w 1229"/>
                  <a:gd name="T33" fmla="*/ 4 h 1468"/>
                  <a:gd name="T34" fmla="*/ 19 w 1229"/>
                  <a:gd name="T35" fmla="*/ 6 h 1468"/>
                  <a:gd name="T36" fmla="*/ 18 w 1229"/>
                  <a:gd name="T37" fmla="*/ 8 h 1468"/>
                  <a:gd name="T38" fmla="*/ 19 w 1229"/>
                  <a:gd name="T39" fmla="*/ 4 h 1468"/>
                  <a:gd name="T40" fmla="*/ 20 w 1229"/>
                  <a:gd name="T41" fmla="*/ 3 h 1468"/>
                  <a:gd name="T42" fmla="*/ 19 w 1229"/>
                  <a:gd name="T43" fmla="*/ 2 h 1468"/>
                  <a:gd name="T44" fmla="*/ 19 w 1229"/>
                  <a:gd name="T45" fmla="*/ 2 h 1468"/>
                  <a:gd name="T46" fmla="*/ 18 w 1229"/>
                  <a:gd name="T47" fmla="*/ 1 h 1468"/>
                  <a:gd name="T48" fmla="*/ 16 w 1229"/>
                  <a:gd name="T49" fmla="*/ 1 h 1468"/>
                  <a:gd name="T50" fmla="*/ 16 w 1229"/>
                  <a:gd name="T51" fmla="*/ 1 h 1468"/>
                  <a:gd name="T52" fmla="*/ 15 w 1229"/>
                  <a:gd name="T53" fmla="*/ 0 h 1468"/>
                  <a:gd name="T54" fmla="*/ 12 w 1229"/>
                  <a:gd name="T55" fmla="*/ 1 h 1468"/>
                  <a:gd name="T56" fmla="*/ 7 w 1229"/>
                  <a:gd name="T57" fmla="*/ 3 h 1468"/>
                  <a:gd name="T58" fmla="*/ 7 w 1229"/>
                  <a:gd name="T59" fmla="*/ 4 h 1468"/>
                  <a:gd name="T60" fmla="*/ 6 w 1229"/>
                  <a:gd name="T61" fmla="*/ 5 h 1468"/>
                  <a:gd name="T62" fmla="*/ 4 w 1229"/>
                  <a:gd name="T63" fmla="*/ 6 h 1468"/>
                  <a:gd name="T64" fmla="*/ 3 w 1229"/>
                  <a:gd name="T65" fmla="*/ 7 h 1468"/>
                  <a:gd name="T66" fmla="*/ 2 w 1229"/>
                  <a:gd name="T67" fmla="*/ 8 h 1468"/>
                  <a:gd name="T68" fmla="*/ 1 w 1229"/>
                  <a:gd name="T69" fmla="*/ 10 h 1468"/>
                  <a:gd name="T70" fmla="*/ 0 w 1229"/>
                  <a:gd name="T71" fmla="*/ 12 h 1468"/>
                  <a:gd name="T72" fmla="*/ 0 w 1229"/>
                  <a:gd name="T73" fmla="*/ 13 h 1468"/>
                  <a:gd name="T74" fmla="*/ 0 w 1229"/>
                  <a:gd name="T75" fmla="*/ 15 h 1468"/>
                  <a:gd name="T76" fmla="*/ 1 w 1229"/>
                  <a:gd name="T77" fmla="*/ 18 h 1468"/>
                  <a:gd name="T78" fmla="*/ 2 w 1229"/>
                  <a:gd name="T79" fmla="*/ 20 h 1468"/>
                  <a:gd name="T80" fmla="*/ 3 w 1229"/>
                  <a:gd name="T81" fmla="*/ 23 h 1468"/>
                  <a:gd name="T82" fmla="*/ 4 w 1229"/>
                  <a:gd name="T83" fmla="*/ 25 h 1468"/>
                  <a:gd name="T84" fmla="*/ 5 w 1229"/>
                  <a:gd name="T85" fmla="*/ 25 h 1468"/>
                  <a:gd name="T86" fmla="*/ 6 w 1229"/>
                  <a:gd name="T87" fmla="*/ 26 h 1468"/>
                  <a:gd name="T88" fmla="*/ 6 w 1229"/>
                  <a:gd name="T89" fmla="*/ 30 h 1468"/>
                  <a:gd name="T90" fmla="*/ 19 w 1229"/>
                  <a:gd name="T91" fmla="*/ 30 h 146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229"/>
                  <a:gd name="T139" fmla="*/ 0 h 1468"/>
                  <a:gd name="T140" fmla="*/ 1229 w 1229"/>
                  <a:gd name="T141" fmla="*/ 1468 h 146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6" name="Freeform 53"/>
              <p:cNvSpPr>
                <a:spLocks/>
              </p:cNvSpPr>
              <p:nvPr/>
            </p:nvSpPr>
            <p:spPr bwMode="auto">
              <a:xfrm>
                <a:off x="2932" y="1151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5 w 538"/>
                  <a:gd name="T3" fmla="*/ 3 h 275"/>
                  <a:gd name="T4" fmla="*/ 9 w 538"/>
                  <a:gd name="T5" fmla="*/ 5 h 275"/>
                  <a:gd name="T6" fmla="*/ 11 w 538"/>
                  <a:gd name="T7" fmla="*/ 6 h 27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8"/>
                  <a:gd name="T13" fmla="*/ 0 h 275"/>
                  <a:gd name="T14" fmla="*/ 538 w 538"/>
                  <a:gd name="T15" fmla="*/ 275 h 27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7" name="Freeform 54"/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7 w 601"/>
                  <a:gd name="T3" fmla="*/ 4 h 643"/>
                  <a:gd name="T4" fmla="*/ 8 w 601"/>
                  <a:gd name="T5" fmla="*/ 5 h 643"/>
                  <a:gd name="T6" fmla="*/ 10 w 601"/>
                  <a:gd name="T7" fmla="*/ 7 h 643"/>
                  <a:gd name="T8" fmla="*/ 11 w 601"/>
                  <a:gd name="T9" fmla="*/ 9 h 643"/>
                  <a:gd name="T10" fmla="*/ 12 w 601"/>
                  <a:gd name="T11" fmla="*/ 11 h 643"/>
                  <a:gd name="T12" fmla="*/ 12 w 601"/>
                  <a:gd name="T13" fmla="*/ 13 h 64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01"/>
                  <a:gd name="T22" fmla="*/ 0 h 643"/>
                  <a:gd name="T23" fmla="*/ 601 w 601"/>
                  <a:gd name="T24" fmla="*/ 643 h 64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8" name="Freeform 55"/>
              <p:cNvSpPr>
                <a:spLocks/>
              </p:cNvSpPr>
              <p:nvPr/>
            </p:nvSpPr>
            <p:spPr bwMode="auto">
              <a:xfrm>
                <a:off x="2919" y="1090"/>
                <a:ext cx="57" cy="89"/>
              </a:xfrm>
              <a:custGeom>
                <a:avLst/>
                <a:gdLst>
                  <a:gd name="T0" fmla="*/ 8 w 395"/>
                  <a:gd name="T1" fmla="*/ 3 h 623"/>
                  <a:gd name="T2" fmla="*/ 8 w 395"/>
                  <a:gd name="T3" fmla="*/ 2 h 623"/>
                  <a:gd name="T4" fmla="*/ 8 w 395"/>
                  <a:gd name="T5" fmla="*/ 1 h 623"/>
                  <a:gd name="T6" fmla="*/ 7 w 395"/>
                  <a:gd name="T7" fmla="*/ 0 h 623"/>
                  <a:gd name="T8" fmla="*/ 6 w 395"/>
                  <a:gd name="T9" fmla="*/ 0 h 623"/>
                  <a:gd name="T10" fmla="*/ 5 w 395"/>
                  <a:gd name="T11" fmla="*/ 0 h 623"/>
                  <a:gd name="T12" fmla="*/ 4 w 395"/>
                  <a:gd name="T13" fmla="*/ 0 h 623"/>
                  <a:gd name="T14" fmla="*/ 4 w 395"/>
                  <a:gd name="T15" fmla="*/ 1 h 623"/>
                  <a:gd name="T16" fmla="*/ 3 w 395"/>
                  <a:gd name="T17" fmla="*/ 3 h 623"/>
                  <a:gd name="T18" fmla="*/ 2 w 395"/>
                  <a:gd name="T19" fmla="*/ 6 h 623"/>
                  <a:gd name="T20" fmla="*/ 1 w 395"/>
                  <a:gd name="T21" fmla="*/ 8 h 623"/>
                  <a:gd name="T22" fmla="*/ 0 w 395"/>
                  <a:gd name="T23" fmla="*/ 10 h 623"/>
                  <a:gd name="T24" fmla="*/ 0 w 395"/>
                  <a:gd name="T25" fmla="*/ 12 h 623"/>
                  <a:gd name="T26" fmla="*/ 1 w 395"/>
                  <a:gd name="T27" fmla="*/ 12 h 623"/>
                  <a:gd name="T28" fmla="*/ 1 w 395"/>
                  <a:gd name="T29" fmla="*/ 13 h 623"/>
                  <a:gd name="T30" fmla="*/ 2 w 395"/>
                  <a:gd name="T31" fmla="*/ 13 h 623"/>
                  <a:gd name="T32" fmla="*/ 3 w 395"/>
                  <a:gd name="T33" fmla="*/ 12 h 623"/>
                  <a:gd name="T34" fmla="*/ 4 w 395"/>
                  <a:gd name="T35" fmla="*/ 11 h 623"/>
                  <a:gd name="T36" fmla="*/ 4 w 395"/>
                  <a:gd name="T37" fmla="*/ 9 h 623"/>
                  <a:gd name="T38" fmla="*/ 5 w 395"/>
                  <a:gd name="T39" fmla="*/ 8 h 623"/>
                  <a:gd name="T40" fmla="*/ 5 w 395"/>
                  <a:gd name="T41" fmla="*/ 7 h 623"/>
                  <a:gd name="T42" fmla="*/ 6 w 395"/>
                  <a:gd name="T43" fmla="*/ 5 h 623"/>
                  <a:gd name="T44" fmla="*/ 8 w 395"/>
                  <a:gd name="T45" fmla="*/ 4 h 623"/>
                  <a:gd name="T46" fmla="*/ 8 w 395"/>
                  <a:gd name="T47" fmla="*/ 3 h 62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95"/>
                  <a:gd name="T73" fmla="*/ 0 h 623"/>
                  <a:gd name="T74" fmla="*/ 395 w 395"/>
                  <a:gd name="T75" fmla="*/ 623 h 623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9" name="Freeform 56"/>
              <p:cNvSpPr>
                <a:spLocks/>
              </p:cNvSpPr>
              <p:nvPr/>
            </p:nvSpPr>
            <p:spPr bwMode="auto">
              <a:xfrm>
                <a:off x="2925" y="1154"/>
                <a:ext cx="16" cy="21"/>
              </a:xfrm>
              <a:custGeom>
                <a:avLst/>
                <a:gdLst>
                  <a:gd name="T0" fmla="*/ 0 w 114"/>
                  <a:gd name="T1" fmla="*/ 0 h 148"/>
                  <a:gd name="T2" fmla="*/ 1 w 114"/>
                  <a:gd name="T3" fmla="*/ 0 h 148"/>
                  <a:gd name="T4" fmla="*/ 2 w 114"/>
                  <a:gd name="T5" fmla="*/ 0 h 148"/>
                  <a:gd name="T6" fmla="*/ 2 w 114"/>
                  <a:gd name="T7" fmla="*/ 0 h 148"/>
                  <a:gd name="T8" fmla="*/ 2 w 114"/>
                  <a:gd name="T9" fmla="*/ 2 h 148"/>
                  <a:gd name="T10" fmla="*/ 2 w 114"/>
                  <a:gd name="T11" fmla="*/ 2 h 148"/>
                  <a:gd name="T12" fmla="*/ 2 w 114"/>
                  <a:gd name="T13" fmla="*/ 3 h 148"/>
                  <a:gd name="T14" fmla="*/ 1 w 114"/>
                  <a:gd name="T15" fmla="*/ 3 h 148"/>
                  <a:gd name="T16" fmla="*/ 1 w 114"/>
                  <a:gd name="T17" fmla="*/ 3 h 148"/>
                  <a:gd name="T18" fmla="*/ 0 w 114"/>
                  <a:gd name="T19" fmla="*/ 3 h 148"/>
                  <a:gd name="T20" fmla="*/ 0 w 114"/>
                  <a:gd name="T21" fmla="*/ 2 h 148"/>
                  <a:gd name="T22" fmla="*/ 0 w 114"/>
                  <a:gd name="T23" fmla="*/ 0 h 14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14"/>
                  <a:gd name="T37" fmla="*/ 0 h 148"/>
                  <a:gd name="T38" fmla="*/ 114 w 114"/>
                  <a:gd name="T39" fmla="*/ 148 h 148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0" name="Freeform 57"/>
              <p:cNvSpPr>
                <a:spLocks/>
              </p:cNvSpPr>
              <p:nvPr/>
            </p:nvSpPr>
            <p:spPr bwMode="auto">
              <a:xfrm>
                <a:off x="2870" y="962"/>
                <a:ext cx="42" cy="155"/>
              </a:xfrm>
              <a:custGeom>
                <a:avLst/>
                <a:gdLst>
                  <a:gd name="T0" fmla="*/ 6 w 290"/>
                  <a:gd name="T1" fmla="*/ 20 h 1090"/>
                  <a:gd name="T2" fmla="*/ 6 w 290"/>
                  <a:gd name="T3" fmla="*/ 19 h 1090"/>
                  <a:gd name="T4" fmla="*/ 6 w 290"/>
                  <a:gd name="T5" fmla="*/ 16 h 1090"/>
                  <a:gd name="T6" fmla="*/ 6 w 290"/>
                  <a:gd name="T7" fmla="*/ 14 h 1090"/>
                  <a:gd name="T8" fmla="*/ 6 w 290"/>
                  <a:gd name="T9" fmla="*/ 13 h 1090"/>
                  <a:gd name="T10" fmla="*/ 6 w 290"/>
                  <a:gd name="T11" fmla="*/ 12 h 1090"/>
                  <a:gd name="T12" fmla="*/ 6 w 290"/>
                  <a:gd name="T13" fmla="*/ 10 h 1090"/>
                  <a:gd name="T14" fmla="*/ 6 w 290"/>
                  <a:gd name="T15" fmla="*/ 8 h 1090"/>
                  <a:gd name="T16" fmla="*/ 6 w 290"/>
                  <a:gd name="T17" fmla="*/ 7 h 1090"/>
                  <a:gd name="T18" fmla="*/ 6 w 290"/>
                  <a:gd name="T19" fmla="*/ 6 h 1090"/>
                  <a:gd name="T20" fmla="*/ 6 w 290"/>
                  <a:gd name="T21" fmla="*/ 3 h 1090"/>
                  <a:gd name="T22" fmla="*/ 5 w 290"/>
                  <a:gd name="T23" fmla="*/ 2 h 1090"/>
                  <a:gd name="T24" fmla="*/ 5 w 290"/>
                  <a:gd name="T25" fmla="*/ 0 h 1090"/>
                  <a:gd name="T26" fmla="*/ 4 w 290"/>
                  <a:gd name="T27" fmla="*/ 0 h 1090"/>
                  <a:gd name="T28" fmla="*/ 4 w 290"/>
                  <a:gd name="T29" fmla="*/ 0 h 1090"/>
                  <a:gd name="T30" fmla="*/ 3 w 290"/>
                  <a:gd name="T31" fmla="*/ 0 h 1090"/>
                  <a:gd name="T32" fmla="*/ 3 w 290"/>
                  <a:gd name="T33" fmla="*/ 0 h 1090"/>
                  <a:gd name="T34" fmla="*/ 2 w 290"/>
                  <a:gd name="T35" fmla="*/ 1 h 1090"/>
                  <a:gd name="T36" fmla="*/ 2 w 290"/>
                  <a:gd name="T37" fmla="*/ 3 h 1090"/>
                  <a:gd name="T38" fmla="*/ 2 w 290"/>
                  <a:gd name="T39" fmla="*/ 5 h 1090"/>
                  <a:gd name="T40" fmla="*/ 2 w 290"/>
                  <a:gd name="T41" fmla="*/ 7 h 1090"/>
                  <a:gd name="T42" fmla="*/ 1 w 290"/>
                  <a:gd name="T43" fmla="*/ 8 h 1090"/>
                  <a:gd name="T44" fmla="*/ 1 w 290"/>
                  <a:gd name="T45" fmla="*/ 10 h 1090"/>
                  <a:gd name="T46" fmla="*/ 1 w 290"/>
                  <a:gd name="T47" fmla="*/ 12 h 1090"/>
                  <a:gd name="T48" fmla="*/ 1 w 290"/>
                  <a:gd name="T49" fmla="*/ 13 h 1090"/>
                  <a:gd name="T50" fmla="*/ 1 w 290"/>
                  <a:gd name="T51" fmla="*/ 15 h 1090"/>
                  <a:gd name="T52" fmla="*/ 0 w 290"/>
                  <a:gd name="T53" fmla="*/ 18 h 1090"/>
                  <a:gd name="T54" fmla="*/ 0 w 290"/>
                  <a:gd name="T55" fmla="*/ 20 h 1090"/>
                  <a:gd name="T56" fmla="*/ 0 w 290"/>
                  <a:gd name="T57" fmla="*/ 22 h 1090"/>
                  <a:gd name="T58" fmla="*/ 6 w 290"/>
                  <a:gd name="T59" fmla="*/ 22 h 1090"/>
                  <a:gd name="T60" fmla="*/ 6 w 290"/>
                  <a:gd name="T61" fmla="*/ 20 h 109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290"/>
                  <a:gd name="T94" fmla="*/ 0 h 1090"/>
                  <a:gd name="T95" fmla="*/ 290 w 290"/>
                  <a:gd name="T96" fmla="*/ 1090 h 1090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1" name="Freeform 58"/>
              <p:cNvSpPr>
                <a:spLocks/>
              </p:cNvSpPr>
              <p:nvPr/>
            </p:nvSpPr>
            <p:spPr bwMode="auto">
              <a:xfrm>
                <a:off x="2968" y="1156"/>
                <a:ext cx="31" cy="4"/>
              </a:xfrm>
              <a:custGeom>
                <a:avLst/>
                <a:gdLst>
                  <a:gd name="T0" fmla="*/ 4 w 221"/>
                  <a:gd name="T1" fmla="*/ 0 h 28"/>
                  <a:gd name="T2" fmla="*/ 3 w 221"/>
                  <a:gd name="T3" fmla="*/ 0 h 28"/>
                  <a:gd name="T4" fmla="*/ 2 w 221"/>
                  <a:gd name="T5" fmla="*/ 1 h 28"/>
                  <a:gd name="T6" fmla="*/ 1 w 221"/>
                  <a:gd name="T7" fmla="*/ 0 h 28"/>
                  <a:gd name="T8" fmla="*/ 0 w 221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"/>
                  <a:gd name="T16" fmla="*/ 0 h 28"/>
                  <a:gd name="T17" fmla="*/ 221 w 221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2" name="Freeform 59"/>
              <p:cNvSpPr>
                <a:spLocks/>
              </p:cNvSpPr>
              <p:nvPr/>
            </p:nvSpPr>
            <p:spPr bwMode="auto">
              <a:xfrm>
                <a:off x="2872" y="1264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1 w 181"/>
                  <a:gd name="T3" fmla="*/ 0 h 14"/>
                  <a:gd name="T4" fmla="*/ 3 w 181"/>
                  <a:gd name="T5" fmla="*/ 0 h 14"/>
                  <a:gd name="T6" fmla="*/ 4 w 181"/>
                  <a:gd name="T7" fmla="*/ 0 h 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14"/>
                  <a:gd name="T14" fmla="*/ 181 w 181"/>
                  <a:gd name="T15" fmla="*/ 14 h 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3" name="Freeform 60"/>
              <p:cNvSpPr>
                <a:spLocks/>
              </p:cNvSpPr>
              <p:nvPr/>
            </p:nvSpPr>
            <p:spPr bwMode="auto">
              <a:xfrm>
                <a:off x="2928" y="1104"/>
                <a:ext cx="53" cy="72"/>
              </a:xfrm>
              <a:custGeom>
                <a:avLst/>
                <a:gdLst>
                  <a:gd name="T0" fmla="*/ 8 w 370"/>
                  <a:gd name="T1" fmla="*/ 2 h 501"/>
                  <a:gd name="T2" fmla="*/ 7 w 370"/>
                  <a:gd name="T3" fmla="*/ 3 h 501"/>
                  <a:gd name="T4" fmla="*/ 7 w 370"/>
                  <a:gd name="T5" fmla="*/ 4 h 501"/>
                  <a:gd name="T6" fmla="*/ 6 w 370"/>
                  <a:gd name="T7" fmla="*/ 5 h 501"/>
                  <a:gd name="T8" fmla="*/ 5 w 370"/>
                  <a:gd name="T9" fmla="*/ 6 h 501"/>
                  <a:gd name="T10" fmla="*/ 4 w 370"/>
                  <a:gd name="T11" fmla="*/ 6 h 501"/>
                  <a:gd name="T12" fmla="*/ 4 w 370"/>
                  <a:gd name="T13" fmla="*/ 7 h 501"/>
                  <a:gd name="T14" fmla="*/ 3 w 370"/>
                  <a:gd name="T15" fmla="*/ 8 h 501"/>
                  <a:gd name="T16" fmla="*/ 3 w 370"/>
                  <a:gd name="T17" fmla="*/ 10 h 501"/>
                  <a:gd name="T18" fmla="*/ 2 w 370"/>
                  <a:gd name="T19" fmla="*/ 10 h 501"/>
                  <a:gd name="T20" fmla="*/ 1 w 370"/>
                  <a:gd name="T21" fmla="*/ 10 h 501"/>
                  <a:gd name="T22" fmla="*/ 0 w 370"/>
                  <a:gd name="T23" fmla="*/ 10 h 501"/>
                  <a:gd name="T24" fmla="*/ 0 w 370"/>
                  <a:gd name="T25" fmla="*/ 9 h 501"/>
                  <a:gd name="T26" fmla="*/ 0 w 370"/>
                  <a:gd name="T27" fmla="*/ 8 h 501"/>
                  <a:gd name="T28" fmla="*/ 0 w 370"/>
                  <a:gd name="T29" fmla="*/ 7 h 501"/>
                  <a:gd name="T30" fmla="*/ 1 w 370"/>
                  <a:gd name="T31" fmla="*/ 5 h 501"/>
                  <a:gd name="T32" fmla="*/ 2 w 370"/>
                  <a:gd name="T33" fmla="*/ 4 h 501"/>
                  <a:gd name="T34" fmla="*/ 3 w 370"/>
                  <a:gd name="T35" fmla="*/ 1 h 501"/>
                  <a:gd name="T36" fmla="*/ 4 w 370"/>
                  <a:gd name="T37" fmla="*/ 0 h 501"/>
                  <a:gd name="T38" fmla="*/ 6 w 370"/>
                  <a:gd name="T39" fmla="*/ 0 h 501"/>
                  <a:gd name="T40" fmla="*/ 6 w 370"/>
                  <a:gd name="T41" fmla="*/ 0 h 501"/>
                  <a:gd name="T42" fmla="*/ 7 w 370"/>
                  <a:gd name="T43" fmla="*/ 1 h 501"/>
                  <a:gd name="T44" fmla="*/ 7 w 370"/>
                  <a:gd name="T45" fmla="*/ 1 h 501"/>
                  <a:gd name="T46" fmla="*/ 8 w 370"/>
                  <a:gd name="T47" fmla="*/ 2 h 50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70"/>
                  <a:gd name="T73" fmla="*/ 0 h 501"/>
                  <a:gd name="T74" fmla="*/ 370 w 370"/>
                  <a:gd name="T75" fmla="*/ 501 h 50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4" name="Freeform 61"/>
              <p:cNvSpPr>
                <a:spLocks/>
              </p:cNvSpPr>
              <p:nvPr/>
            </p:nvSpPr>
            <p:spPr bwMode="auto">
              <a:xfrm>
                <a:off x="2948" y="1163"/>
                <a:ext cx="14" cy="17"/>
              </a:xfrm>
              <a:custGeom>
                <a:avLst/>
                <a:gdLst>
                  <a:gd name="T0" fmla="*/ 0 w 98"/>
                  <a:gd name="T1" fmla="*/ 0 h 114"/>
                  <a:gd name="T2" fmla="*/ 1 w 98"/>
                  <a:gd name="T3" fmla="*/ 0 h 114"/>
                  <a:gd name="T4" fmla="*/ 2 w 98"/>
                  <a:gd name="T5" fmla="*/ 0 h 114"/>
                  <a:gd name="T6" fmla="*/ 2 w 98"/>
                  <a:gd name="T7" fmla="*/ 1 h 114"/>
                  <a:gd name="T8" fmla="*/ 2 w 98"/>
                  <a:gd name="T9" fmla="*/ 2 h 114"/>
                  <a:gd name="T10" fmla="*/ 1 w 98"/>
                  <a:gd name="T11" fmla="*/ 3 h 114"/>
                  <a:gd name="T12" fmla="*/ 0 w 98"/>
                  <a:gd name="T13" fmla="*/ 2 h 114"/>
                  <a:gd name="T14" fmla="*/ 0 w 98"/>
                  <a:gd name="T15" fmla="*/ 2 h 114"/>
                  <a:gd name="T16" fmla="*/ 0 w 98"/>
                  <a:gd name="T17" fmla="*/ 1 h 114"/>
                  <a:gd name="T18" fmla="*/ 0 w 98"/>
                  <a:gd name="T19" fmla="*/ 0 h 114"/>
                  <a:gd name="T20" fmla="*/ 0 w 98"/>
                  <a:gd name="T21" fmla="*/ 0 h 11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98"/>
                  <a:gd name="T34" fmla="*/ 0 h 114"/>
                  <a:gd name="T35" fmla="*/ 98 w 98"/>
                  <a:gd name="T36" fmla="*/ 114 h 114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5" name="Freeform 62"/>
              <p:cNvSpPr>
                <a:spLocks/>
              </p:cNvSpPr>
              <p:nvPr/>
            </p:nvSpPr>
            <p:spPr bwMode="auto">
              <a:xfrm>
                <a:off x="2902" y="1083"/>
                <a:ext cx="45" cy="90"/>
              </a:xfrm>
              <a:custGeom>
                <a:avLst/>
                <a:gdLst>
                  <a:gd name="T0" fmla="*/ 6 w 317"/>
                  <a:gd name="T1" fmla="*/ 2 h 626"/>
                  <a:gd name="T2" fmla="*/ 6 w 317"/>
                  <a:gd name="T3" fmla="*/ 1 h 626"/>
                  <a:gd name="T4" fmla="*/ 6 w 317"/>
                  <a:gd name="T5" fmla="*/ 0 h 626"/>
                  <a:gd name="T6" fmla="*/ 5 w 317"/>
                  <a:gd name="T7" fmla="*/ 0 h 626"/>
                  <a:gd name="T8" fmla="*/ 4 w 317"/>
                  <a:gd name="T9" fmla="*/ 0 h 626"/>
                  <a:gd name="T10" fmla="*/ 3 w 317"/>
                  <a:gd name="T11" fmla="*/ 0 h 626"/>
                  <a:gd name="T12" fmla="*/ 2 w 317"/>
                  <a:gd name="T13" fmla="*/ 1 h 626"/>
                  <a:gd name="T14" fmla="*/ 1 w 317"/>
                  <a:gd name="T15" fmla="*/ 2 h 626"/>
                  <a:gd name="T16" fmla="*/ 1 w 317"/>
                  <a:gd name="T17" fmla="*/ 6 h 626"/>
                  <a:gd name="T18" fmla="*/ 0 w 317"/>
                  <a:gd name="T19" fmla="*/ 8 h 626"/>
                  <a:gd name="T20" fmla="*/ 0 w 317"/>
                  <a:gd name="T21" fmla="*/ 11 h 626"/>
                  <a:gd name="T22" fmla="*/ 0 w 317"/>
                  <a:gd name="T23" fmla="*/ 12 h 626"/>
                  <a:gd name="T24" fmla="*/ 1 w 317"/>
                  <a:gd name="T25" fmla="*/ 13 h 626"/>
                  <a:gd name="T26" fmla="*/ 2 w 317"/>
                  <a:gd name="T27" fmla="*/ 13 h 626"/>
                  <a:gd name="T28" fmla="*/ 3 w 317"/>
                  <a:gd name="T29" fmla="*/ 12 h 626"/>
                  <a:gd name="T30" fmla="*/ 4 w 317"/>
                  <a:gd name="T31" fmla="*/ 11 h 626"/>
                  <a:gd name="T32" fmla="*/ 4 w 317"/>
                  <a:gd name="T33" fmla="*/ 9 h 626"/>
                  <a:gd name="T34" fmla="*/ 4 w 317"/>
                  <a:gd name="T35" fmla="*/ 7 h 626"/>
                  <a:gd name="T36" fmla="*/ 5 w 317"/>
                  <a:gd name="T37" fmla="*/ 5 h 626"/>
                  <a:gd name="T38" fmla="*/ 6 w 317"/>
                  <a:gd name="T39" fmla="*/ 3 h 626"/>
                  <a:gd name="T40" fmla="*/ 6 w 317"/>
                  <a:gd name="T41" fmla="*/ 2 h 62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17"/>
                  <a:gd name="T64" fmla="*/ 0 h 626"/>
                  <a:gd name="T65" fmla="*/ 317 w 317"/>
                  <a:gd name="T66" fmla="*/ 626 h 62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6" name="Freeform 63"/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3 w 132"/>
                  <a:gd name="T1" fmla="*/ 0 h 152"/>
                  <a:gd name="T2" fmla="*/ 3 w 132"/>
                  <a:gd name="T3" fmla="*/ 2 h 152"/>
                  <a:gd name="T4" fmla="*/ 2 w 132"/>
                  <a:gd name="T5" fmla="*/ 3 h 152"/>
                  <a:gd name="T6" fmla="*/ 2 w 132"/>
                  <a:gd name="T7" fmla="*/ 3 h 152"/>
                  <a:gd name="T8" fmla="*/ 1 w 132"/>
                  <a:gd name="T9" fmla="*/ 3 h 152"/>
                  <a:gd name="T10" fmla="*/ 0 w 132"/>
                  <a:gd name="T11" fmla="*/ 2 h 152"/>
                  <a:gd name="T12" fmla="*/ 0 w 132"/>
                  <a:gd name="T13" fmla="*/ 2 h 152"/>
                  <a:gd name="T14" fmla="*/ 0 w 132"/>
                  <a:gd name="T15" fmla="*/ 1 h 152"/>
                  <a:gd name="T16" fmla="*/ 0 w 132"/>
                  <a:gd name="T17" fmla="*/ 0 h 152"/>
                  <a:gd name="T18" fmla="*/ 2 w 132"/>
                  <a:gd name="T19" fmla="*/ 0 h 152"/>
                  <a:gd name="T20" fmla="*/ 3 w 132"/>
                  <a:gd name="T21" fmla="*/ 0 h 1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2"/>
                  <a:gd name="T34" fmla="*/ 0 h 152"/>
                  <a:gd name="T35" fmla="*/ 132 w 132"/>
                  <a:gd name="T36" fmla="*/ 152 h 1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7" name="Freeform 64"/>
              <p:cNvSpPr>
                <a:spLocks/>
              </p:cNvSpPr>
              <p:nvPr/>
            </p:nvSpPr>
            <p:spPr bwMode="auto">
              <a:xfrm>
                <a:off x="2833" y="1089"/>
                <a:ext cx="83" cy="135"/>
              </a:xfrm>
              <a:custGeom>
                <a:avLst/>
                <a:gdLst>
                  <a:gd name="T0" fmla="*/ 5 w 578"/>
                  <a:gd name="T1" fmla="*/ 2 h 941"/>
                  <a:gd name="T2" fmla="*/ 7 w 578"/>
                  <a:gd name="T3" fmla="*/ 2 h 941"/>
                  <a:gd name="T4" fmla="*/ 8 w 578"/>
                  <a:gd name="T5" fmla="*/ 1 h 941"/>
                  <a:gd name="T6" fmla="*/ 9 w 578"/>
                  <a:gd name="T7" fmla="*/ 0 h 941"/>
                  <a:gd name="T8" fmla="*/ 11 w 578"/>
                  <a:gd name="T9" fmla="*/ 0 h 941"/>
                  <a:gd name="T10" fmla="*/ 11 w 578"/>
                  <a:gd name="T11" fmla="*/ 0 h 941"/>
                  <a:gd name="T12" fmla="*/ 12 w 578"/>
                  <a:gd name="T13" fmla="*/ 1 h 941"/>
                  <a:gd name="T14" fmla="*/ 12 w 578"/>
                  <a:gd name="T15" fmla="*/ 1 h 941"/>
                  <a:gd name="T16" fmla="*/ 12 w 578"/>
                  <a:gd name="T17" fmla="*/ 2 h 941"/>
                  <a:gd name="T18" fmla="*/ 11 w 578"/>
                  <a:gd name="T19" fmla="*/ 3 h 941"/>
                  <a:gd name="T20" fmla="*/ 11 w 578"/>
                  <a:gd name="T21" fmla="*/ 4 h 941"/>
                  <a:gd name="T22" fmla="*/ 9 w 578"/>
                  <a:gd name="T23" fmla="*/ 6 h 941"/>
                  <a:gd name="T24" fmla="*/ 8 w 578"/>
                  <a:gd name="T25" fmla="*/ 6 h 941"/>
                  <a:gd name="T26" fmla="*/ 7 w 578"/>
                  <a:gd name="T27" fmla="*/ 7 h 941"/>
                  <a:gd name="T28" fmla="*/ 8 w 578"/>
                  <a:gd name="T29" fmla="*/ 8 h 941"/>
                  <a:gd name="T30" fmla="*/ 8 w 578"/>
                  <a:gd name="T31" fmla="*/ 10 h 941"/>
                  <a:gd name="T32" fmla="*/ 8 w 578"/>
                  <a:gd name="T33" fmla="*/ 12 h 941"/>
                  <a:gd name="T34" fmla="*/ 7 w 578"/>
                  <a:gd name="T35" fmla="*/ 13 h 941"/>
                  <a:gd name="T36" fmla="*/ 7 w 578"/>
                  <a:gd name="T37" fmla="*/ 14 h 941"/>
                  <a:gd name="T38" fmla="*/ 6 w 578"/>
                  <a:gd name="T39" fmla="*/ 16 h 941"/>
                  <a:gd name="T40" fmla="*/ 6 w 578"/>
                  <a:gd name="T41" fmla="*/ 17 h 941"/>
                  <a:gd name="T42" fmla="*/ 5 w 578"/>
                  <a:gd name="T43" fmla="*/ 18 h 941"/>
                  <a:gd name="T44" fmla="*/ 4 w 578"/>
                  <a:gd name="T45" fmla="*/ 19 h 941"/>
                  <a:gd name="T46" fmla="*/ 3 w 578"/>
                  <a:gd name="T47" fmla="*/ 19 h 941"/>
                  <a:gd name="T48" fmla="*/ 2 w 578"/>
                  <a:gd name="T49" fmla="*/ 19 h 941"/>
                  <a:gd name="T50" fmla="*/ 1 w 578"/>
                  <a:gd name="T51" fmla="*/ 18 h 941"/>
                  <a:gd name="T52" fmla="*/ 1 w 578"/>
                  <a:gd name="T53" fmla="*/ 16 h 941"/>
                  <a:gd name="T54" fmla="*/ 0 w 578"/>
                  <a:gd name="T55" fmla="*/ 14 h 941"/>
                  <a:gd name="T56" fmla="*/ 0 w 578"/>
                  <a:gd name="T57" fmla="*/ 13 h 941"/>
                  <a:gd name="T58" fmla="*/ 1 w 578"/>
                  <a:gd name="T59" fmla="*/ 11 h 941"/>
                  <a:gd name="T60" fmla="*/ 1 w 578"/>
                  <a:gd name="T61" fmla="*/ 8 h 941"/>
                  <a:gd name="T62" fmla="*/ 2 w 578"/>
                  <a:gd name="T63" fmla="*/ 5 h 941"/>
                  <a:gd name="T64" fmla="*/ 3 w 578"/>
                  <a:gd name="T65" fmla="*/ 3 h 941"/>
                  <a:gd name="T66" fmla="*/ 4 w 578"/>
                  <a:gd name="T67" fmla="*/ 3 h 941"/>
                  <a:gd name="T68" fmla="*/ 5 w 578"/>
                  <a:gd name="T69" fmla="*/ 2 h 94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578"/>
                  <a:gd name="T106" fmla="*/ 0 h 941"/>
                  <a:gd name="T107" fmla="*/ 578 w 578"/>
                  <a:gd name="T108" fmla="*/ 941 h 94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8" name="Freeform 65"/>
              <p:cNvSpPr>
                <a:spLocks/>
              </p:cNvSpPr>
              <p:nvPr/>
            </p:nvSpPr>
            <p:spPr bwMode="auto">
              <a:xfrm>
                <a:off x="2883" y="1090"/>
                <a:ext cx="30" cy="21"/>
              </a:xfrm>
              <a:custGeom>
                <a:avLst/>
                <a:gdLst>
                  <a:gd name="T0" fmla="*/ 0 w 210"/>
                  <a:gd name="T1" fmla="*/ 2 h 149"/>
                  <a:gd name="T2" fmla="*/ 1 w 210"/>
                  <a:gd name="T3" fmla="*/ 3 h 149"/>
                  <a:gd name="T4" fmla="*/ 1 w 210"/>
                  <a:gd name="T5" fmla="*/ 3 h 149"/>
                  <a:gd name="T6" fmla="*/ 2 w 210"/>
                  <a:gd name="T7" fmla="*/ 3 h 149"/>
                  <a:gd name="T8" fmla="*/ 4 w 210"/>
                  <a:gd name="T9" fmla="*/ 2 h 149"/>
                  <a:gd name="T10" fmla="*/ 4 w 210"/>
                  <a:gd name="T11" fmla="*/ 2 h 149"/>
                  <a:gd name="T12" fmla="*/ 4 w 210"/>
                  <a:gd name="T13" fmla="*/ 1 h 149"/>
                  <a:gd name="T14" fmla="*/ 4 w 210"/>
                  <a:gd name="T15" fmla="*/ 0 h 149"/>
                  <a:gd name="T16" fmla="*/ 3 w 210"/>
                  <a:gd name="T17" fmla="*/ 0 h 149"/>
                  <a:gd name="T18" fmla="*/ 2 w 210"/>
                  <a:gd name="T19" fmla="*/ 0 h 149"/>
                  <a:gd name="T20" fmla="*/ 1 w 210"/>
                  <a:gd name="T21" fmla="*/ 1 h 149"/>
                  <a:gd name="T22" fmla="*/ 0 w 210"/>
                  <a:gd name="T23" fmla="*/ 2 h 14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10"/>
                  <a:gd name="T37" fmla="*/ 0 h 149"/>
                  <a:gd name="T38" fmla="*/ 210 w 210"/>
                  <a:gd name="T39" fmla="*/ 149 h 14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19" name="Freeform 66"/>
              <p:cNvSpPr>
                <a:spLocks/>
              </p:cNvSpPr>
              <p:nvPr/>
            </p:nvSpPr>
            <p:spPr bwMode="auto">
              <a:xfrm>
                <a:off x="2974" y="1146"/>
                <a:ext cx="1" cy="6"/>
              </a:xfrm>
              <a:custGeom>
                <a:avLst/>
                <a:gdLst>
                  <a:gd name="T0" fmla="*/ 0 w 7"/>
                  <a:gd name="T1" fmla="*/ 1 h 42"/>
                  <a:gd name="T2" fmla="*/ 0 w 7"/>
                  <a:gd name="T3" fmla="*/ 0 h 42"/>
                  <a:gd name="T4" fmla="*/ 0 w 7"/>
                  <a:gd name="T5" fmla="*/ 0 h 42"/>
                  <a:gd name="T6" fmla="*/ 0 60000 65536"/>
                  <a:gd name="T7" fmla="*/ 0 60000 65536"/>
                  <a:gd name="T8" fmla="*/ 0 60000 65536"/>
                  <a:gd name="T9" fmla="*/ 0 w 7"/>
                  <a:gd name="T10" fmla="*/ 0 h 42"/>
                  <a:gd name="T11" fmla="*/ 7 w 7"/>
                  <a:gd name="T12" fmla="*/ 42 h 4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7395" name="AutoShape 67"/>
          <p:cNvSpPr>
            <a:spLocks noChangeArrowheads="1"/>
          </p:cNvSpPr>
          <p:nvPr/>
        </p:nvSpPr>
        <p:spPr bwMode="auto">
          <a:xfrm>
            <a:off x="2514600" y="4800600"/>
            <a:ext cx="3641725" cy="1004888"/>
          </a:xfrm>
          <a:prstGeom prst="cloudCallout">
            <a:avLst>
              <a:gd name="adj1" fmla="val -80949"/>
              <a:gd name="adj2" fmla="val -2921"/>
            </a:avLst>
          </a:prstGeom>
          <a:gradFill rotWithShape="0">
            <a:gsLst>
              <a:gs pos="0">
                <a:schemeClr val="bg1"/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rgbClr val="CCFFFF"/>
            </a:solidFill>
            <a:round/>
            <a:headEnd/>
            <a:tailEnd/>
          </a:ln>
        </p:spPr>
        <p:txBody>
          <a:bodyPr lIns="91430" tIns="45715" rIns="91430" bIns="45715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这么简单？</a:t>
            </a:r>
          </a:p>
        </p:txBody>
      </p:sp>
      <p:grpSp>
        <p:nvGrpSpPr>
          <p:cNvPr id="15" name="Group 68"/>
          <p:cNvGrpSpPr>
            <a:grpSpLocks/>
          </p:cNvGrpSpPr>
          <p:nvPr/>
        </p:nvGrpSpPr>
        <p:grpSpPr bwMode="auto">
          <a:xfrm>
            <a:off x="6172200" y="4953000"/>
            <a:ext cx="2384425" cy="1543050"/>
            <a:chOff x="1303" y="1686"/>
            <a:chExt cx="2573" cy="1669"/>
          </a:xfrm>
        </p:grpSpPr>
        <p:grpSp>
          <p:nvGrpSpPr>
            <p:cNvPr id="43029" name="Group 69"/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43095" name="Freeform 70"/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393 w 5145"/>
                  <a:gd name="T1" fmla="*/ 0 h 963"/>
                  <a:gd name="T2" fmla="*/ 1287 w 5145"/>
                  <a:gd name="T3" fmla="*/ 0 h 963"/>
                  <a:gd name="T4" fmla="*/ 1046 w 5145"/>
                  <a:gd name="T5" fmla="*/ 240 h 963"/>
                  <a:gd name="T6" fmla="*/ 0 w 5145"/>
                  <a:gd name="T7" fmla="*/ 240 h 963"/>
                  <a:gd name="T8" fmla="*/ 393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45"/>
                  <a:gd name="T16" fmla="*/ 0 h 963"/>
                  <a:gd name="T17" fmla="*/ 5145 w 5145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96" name="Rectangle 71"/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97" name="Freeform 72"/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241 w 963"/>
                  <a:gd name="T1" fmla="*/ 0 h 1192"/>
                  <a:gd name="T2" fmla="*/ 0 w 963"/>
                  <a:gd name="T3" fmla="*/ 240 h 1192"/>
                  <a:gd name="T4" fmla="*/ 0 w 963"/>
                  <a:gd name="T5" fmla="*/ 297 h 1192"/>
                  <a:gd name="T6" fmla="*/ 241 w 963"/>
                  <a:gd name="T7" fmla="*/ 55 h 1192"/>
                  <a:gd name="T8" fmla="*/ 24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3"/>
                  <a:gd name="T16" fmla="*/ 0 h 1192"/>
                  <a:gd name="T17" fmla="*/ 963 w 963"/>
                  <a:gd name="T18" fmla="*/ 1192 h 1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30" name="Freeform 73"/>
            <p:cNvSpPr>
              <a:spLocks/>
            </p:cNvSpPr>
            <p:nvPr/>
          </p:nvSpPr>
          <p:spPr bwMode="auto">
            <a:xfrm>
              <a:off x="2239" y="2128"/>
              <a:ext cx="20" cy="48"/>
            </a:xfrm>
            <a:custGeom>
              <a:avLst/>
              <a:gdLst>
                <a:gd name="T0" fmla="*/ 0 w 39"/>
                <a:gd name="T1" fmla="*/ 8 h 95"/>
                <a:gd name="T2" fmla="*/ 3 w 39"/>
                <a:gd name="T3" fmla="*/ 4 h 95"/>
                <a:gd name="T4" fmla="*/ 10 w 39"/>
                <a:gd name="T5" fmla="*/ 0 h 95"/>
                <a:gd name="T6" fmla="*/ 10 w 39"/>
                <a:gd name="T7" fmla="*/ 24 h 95"/>
                <a:gd name="T8" fmla="*/ 8 w 39"/>
                <a:gd name="T9" fmla="*/ 21 h 95"/>
                <a:gd name="T10" fmla="*/ 6 w 39"/>
                <a:gd name="T11" fmla="*/ 18 h 95"/>
                <a:gd name="T12" fmla="*/ 2 w 39"/>
                <a:gd name="T13" fmla="*/ 13 h 95"/>
                <a:gd name="T14" fmla="*/ 0 w 39"/>
                <a:gd name="T15" fmla="*/ 8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95"/>
                <a:gd name="T26" fmla="*/ 39 w 39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031" name="Group 74"/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43093" name="Oval 75"/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94" name="Oval 76"/>
              <p:cNvSpPr>
                <a:spLocks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3032" name="Group 77"/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43091" name="Oval 78"/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3092" name="Oval 79"/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3033" name="Group 80"/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43071" name="Group 81"/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43074" name="Freeform 82"/>
                <p:cNvSpPr>
                  <a:spLocks/>
                </p:cNvSpPr>
                <p:nvPr/>
              </p:nvSpPr>
              <p:spPr bwMode="auto">
                <a:xfrm>
                  <a:off x="3081" y="1941"/>
                  <a:ext cx="64" cy="155"/>
                </a:xfrm>
                <a:custGeom>
                  <a:avLst/>
                  <a:gdLst>
                    <a:gd name="T0" fmla="*/ 14 w 128"/>
                    <a:gd name="T1" fmla="*/ 4 h 311"/>
                    <a:gd name="T2" fmla="*/ 23 w 128"/>
                    <a:gd name="T3" fmla="*/ 0 h 311"/>
                    <a:gd name="T4" fmla="*/ 27 w 128"/>
                    <a:gd name="T5" fmla="*/ 4 h 311"/>
                    <a:gd name="T6" fmla="*/ 30 w 128"/>
                    <a:gd name="T7" fmla="*/ 15 h 311"/>
                    <a:gd name="T8" fmla="*/ 32 w 128"/>
                    <a:gd name="T9" fmla="*/ 31 h 311"/>
                    <a:gd name="T10" fmla="*/ 30 w 128"/>
                    <a:gd name="T11" fmla="*/ 48 h 311"/>
                    <a:gd name="T12" fmla="*/ 26 w 128"/>
                    <a:gd name="T13" fmla="*/ 64 h 311"/>
                    <a:gd name="T14" fmla="*/ 18 w 128"/>
                    <a:gd name="T15" fmla="*/ 76 h 311"/>
                    <a:gd name="T16" fmla="*/ 8 w 128"/>
                    <a:gd name="T17" fmla="*/ 77 h 311"/>
                    <a:gd name="T18" fmla="*/ 0 w 128"/>
                    <a:gd name="T19" fmla="*/ 54 h 311"/>
                    <a:gd name="T20" fmla="*/ 14 w 128"/>
                    <a:gd name="T21" fmla="*/ 4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8"/>
                    <a:gd name="T34" fmla="*/ 0 h 311"/>
                    <a:gd name="T35" fmla="*/ 128 w 128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5" name="Freeform 83"/>
                <p:cNvSpPr>
                  <a:spLocks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18 w 126"/>
                    <a:gd name="T1" fmla="*/ 4 h 311"/>
                    <a:gd name="T2" fmla="*/ 9 w 126"/>
                    <a:gd name="T3" fmla="*/ 0 h 311"/>
                    <a:gd name="T4" fmla="*/ 5 w 126"/>
                    <a:gd name="T5" fmla="*/ 4 h 311"/>
                    <a:gd name="T6" fmla="*/ 2 w 126"/>
                    <a:gd name="T7" fmla="*/ 15 h 311"/>
                    <a:gd name="T8" fmla="*/ 0 w 126"/>
                    <a:gd name="T9" fmla="*/ 31 h 311"/>
                    <a:gd name="T10" fmla="*/ 2 w 126"/>
                    <a:gd name="T11" fmla="*/ 48 h 311"/>
                    <a:gd name="T12" fmla="*/ 6 w 126"/>
                    <a:gd name="T13" fmla="*/ 64 h 311"/>
                    <a:gd name="T14" fmla="*/ 13 w 126"/>
                    <a:gd name="T15" fmla="*/ 76 h 311"/>
                    <a:gd name="T16" fmla="*/ 23 w 126"/>
                    <a:gd name="T17" fmla="*/ 77 h 311"/>
                    <a:gd name="T18" fmla="*/ 32 w 126"/>
                    <a:gd name="T19" fmla="*/ 54 h 311"/>
                    <a:gd name="T20" fmla="*/ 18 w 126"/>
                    <a:gd name="T21" fmla="*/ 4 h 3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6"/>
                    <a:gd name="T34" fmla="*/ 0 h 311"/>
                    <a:gd name="T35" fmla="*/ 126 w 126"/>
                    <a:gd name="T36" fmla="*/ 311 h 31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3076" name="Group 84"/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43087" name="Freeform 85"/>
                  <p:cNvSpPr>
                    <a:spLocks/>
                  </p:cNvSpPr>
                  <p:nvPr/>
                </p:nvSpPr>
                <p:spPr bwMode="auto">
                  <a:xfrm>
                    <a:off x="2169" y="2107"/>
                    <a:ext cx="1236" cy="655"/>
                  </a:xfrm>
                  <a:custGeom>
                    <a:avLst/>
                    <a:gdLst>
                      <a:gd name="T0" fmla="*/ 139 w 2472"/>
                      <a:gd name="T1" fmla="*/ 328 h 1310"/>
                      <a:gd name="T2" fmla="*/ 139 w 2472"/>
                      <a:gd name="T3" fmla="*/ 316 h 1310"/>
                      <a:gd name="T4" fmla="*/ 139 w 2472"/>
                      <a:gd name="T5" fmla="*/ 295 h 1310"/>
                      <a:gd name="T6" fmla="*/ 142 w 2472"/>
                      <a:gd name="T7" fmla="*/ 274 h 1310"/>
                      <a:gd name="T8" fmla="*/ 127 w 2472"/>
                      <a:gd name="T9" fmla="*/ 282 h 1310"/>
                      <a:gd name="T10" fmla="*/ 115 w 2472"/>
                      <a:gd name="T11" fmla="*/ 290 h 1310"/>
                      <a:gd name="T12" fmla="*/ 89 w 2472"/>
                      <a:gd name="T13" fmla="*/ 299 h 1310"/>
                      <a:gd name="T14" fmla="*/ 67 w 2472"/>
                      <a:gd name="T15" fmla="*/ 302 h 1310"/>
                      <a:gd name="T16" fmla="*/ 51 w 2472"/>
                      <a:gd name="T17" fmla="*/ 301 h 1310"/>
                      <a:gd name="T18" fmla="*/ 41 w 2472"/>
                      <a:gd name="T19" fmla="*/ 296 h 1310"/>
                      <a:gd name="T20" fmla="*/ 29 w 2472"/>
                      <a:gd name="T21" fmla="*/ 281 h 1310"/>
                      <a:gd name="T22" fmla="*/ 17 w 2472"/>
                      <a:gd name="T23" fmla="*/ 258 h 1310"/>
                      <a:gd name="T24" fmla="*/ 10 w 2472"/>
                      <a:gd name="T25" fmla="*/ 238 h 1310"/>
                      <a:gd name="T26" fmla="*/ 6 w 2472"/>
                      <a:gd name="T27" fmla="*/ 222 h 1310"/>
                      <a:gd name="T28" fmla="*/ 2 w 2472"/>
                      <a:gd name="T29" fmla="*/ 207 h 1310"/>
                      <a:gd name="T30" fmla="*/ 1 w 2472"/>
                      <a:gd name="T31" fmla="*/ 193 h 1310"/>
                      <a:gd name="T32" fmla="*/ 0 w 2472"/>
                      <a:gd name="T33" fmla="*/ 176 h 1310"/>
                      <a:gd name="T34" fmla="*/ 0 w 2472"/>
                      <a:gd name="T35" fmla="*/ 156 h 1310"/>
                      <a:gd name="T36" fmla="*/ 1 w 2472"/>
                      <a:gd name="T37" fmla="*/ 137 h 1310"/>
                      <a:gd name="T38" fmla="*/ 3 w 2472"/>
                      <a:gd name="T39" fmla="*/ 118 h 1310"/>
                      <a:gd name="T40" fmla="*/ 6 w 2472"/>
                      <a:gd name="T41" fmla="*/ 100 h 1310"/>
                      <a:gd name="T42" fmla="*/ 10 w 2472"/>
                      <a:gd name="T43" fmla="*/ 84 h 1310"/>
                      <a:gd name="T44" fmla="*/ 14 w 2472"/>
                      <a:gd name="T45" fmla="*/ 68 h 1310"/>
                      <a:gd name="T46" fmla="*/ 20 w 2472"/>
                      <a:gd name="T47" fmla="*/ 45 h 1310"/>
                      <a:gd name="T48" fmla="*/ 28 w 2472"/>
                      <a:gd name="T49" fmla="*/ 34 h 1310"/>
                      <a:gd name="T50" fmla="*/ 36 w 2472"/>
                      <a:gd name="T51" fmla="*/ 20 h 1310"/>
                      <a:gd name="T52" fmla="*/ 41 w 2472"/>
                      <a:gd name="T53" fmla="*/ 28 h 1310"/>
                      <a:gd name="T54" fmla="*/ 47 w 2472"/>
                      <a:gd name="T55" fmla="*/ 38 h 1310"/>
                      <a:gd name="T56" fmla="*/ 58 w 2472"/>
                      <a:gd name="T57" fmla="*/ 50 h 1310"/>
                      <a:gd name="T58" fmla="*/ 68 w 2472"/>
                      <a:gd name="T59" fmla="*/ 56 h 1310"/>
                      <a:gd name="T60" fmla="*/ 78 w 2472"/>
                      <a:gd name="T61" fmla="*/ 59 h 1310"/>
                      <a:gd name="T62" fmla="*/ 98 w 2472"/>
                      <a:gd name="T63" fmla="*/ 54 h 1310"/>
                      <a:gd name="T64" fmla="*/ 119 w 2472"/>
                      <a:gd name="T65" fmla="*/ 44 h 1310"/>
                      <a:gd name="T66" fmla="*/ 121 w 2472"/>
                      <a:gd name="T67" fmla="*/ 69 h 1310"/>
                      <a:gd name="T68" fmla="*/ 130 w 2472"/>
                      <a:gd name="T69" fmla="*/ 126 h 1310"/>
                      <a:gd name="T70" fmla="*/ 126 w 2472"/>
                      <a:gd name="T71" fmla="*/ 156 h 1310"/>
                      <a:gd name="T72" fmla="*/ 147 w 2472"/>
                      <a:gd name="T73" fmla="*/ 115 h 1310"/>
                      <a:gd name="T74" fmla="*/ 164 w 2472"/>
                      <a:gd name="T75" fmla="*/ 86 h 1310"/>
                      <a:gd name="T76" fmla="*/ 181 w 2472"/>
                      <a:gd name="T77" fmla="*/ 67 h 1310"/>
                      <a:gd name="T78" fmla="*/ 204 w 2472"/>
                      <a:gd name="T79" fmla="*/ 43 h 1310"/>
                      <a:gd name="T80" fmla="*/ 224 w 2472"/>
                      <a:gd name="T81" fmla="*/ 25 h 1310"/>
                      <a:gd name="T82" fmla="*/ 265 w 2472"/>
                      <a:gd name="T83" fmla="*/ 9 h 1310"/>
                      <a:gd name="T84" fmla="*/ 311 w 2472"/>
                      <a:gd name="T85" fmla="*/ 0 h 1310"/>
                      <a:gd name="T86" fmla="*/ 365 w 2472"/>
                      <a:gd name="T87" fmla="*/ 0 h 1310"/>
                      <a:gd name="T88" fmla="*/ 457 w 2472"/>
                      <a:gd name="T89" fmla="*/ 14 h 1310"/>
                      <a:gd name="T90" fmla="*/ 518 w 2472"/>
                      <a:gd name="T91" fmla="*/ 41 h 1310"/>
                      <a:gd name="T92" fmla="*/ 555 w 2472"/>
                      <a:gd name="T93" fmla="*/ 72 h 1310"/>
                      <a:gd name="T94" fmla="*/ 581 w 2472"/>
                      <a:gd name="T95" fmla="*/ 109 h 1310"/>
                      <a:gd name="T96" fmla="*/ 604 w 2472"/>
                      <a:gd name="T97" fmla="*/ 147 h 1310"/>
                      <a:gd name="T98" fmla="*/ 616 w 2472"/>
                      <a:gd name="T99" fmla="*/ 184 h 1310"/>
                      <a:gd name="T100" fmla="*/ 618 w 2472"/>
                      <a:gd name="T101" fmla="*/ 265 h 1310"/>
                      <a:gd name="T102" fmla="*/ 616 w 2472"/>
                      <a:gd name="T103" fmla="*/ 328 h 1310"/>
                      <a:gd name="T104" fmla="*/ 139 w 2472"/>
                      <a:gd name="T105" fmla="*/ 328 h 1310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w 2472"/>
                      <a:gd name="T160" fmla="*/ 0 h 1310"/>
                      <a:gd name="T161" fmla="*/ 2472 w 2472"/>
                      <a:gd name="T162" fmla="*/ 1310 h 1310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T159" t="T160" r="T161" b="T162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3088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43089" name="Freeform 87"/>
                    <p:cNvSpPr>
                      <a:spLocks/>
                    </p:cNvSpPr>
                    <p:nvPr/>
                  </p:nvSpPr>
                  <p:spPr bwMode="auto">
                    <a:xfrm>
                      <a:off x="2681" y="2067"/>
                      <a:ext cx="449" cy="404"/>
                    </a:xfrm>
                    <a:custGeom>
                      <a:avLst/>
                      <a:gdLst>
                        <a:gd name="T0" fmla="*/ 6 w 896"/>
                        <a:gd name="T1" fmla="*/ 41 h 808"/>
                        <a:gd name="T2" fmla="*/ 0 w 896"/>
                        <a:gd name="T3" fmla="*/ 75 h 808"/>
                        <a:gd name="T4" fmla="*/ 9 w 896"/>
                        <a:gd name="T5" fmla="*/ 112 h 808"/>
                        <a:gd name="T6" fmla="*/ 12 w 896"/>
                        <a:gd name="T7" fmla="*/ 136 h 808"/>
                        <a:gd name="T8" fmla="*/ 13 w 896"/>
                        <a:gd name="T9" fmla="*/ 145 h 808"/>
                        <a:gd name="T10" fmla="*/ 18 w 896"/>
                        <a:gd name="T11" fmla="*/ 158 h 808"/>
                        <a:gd name="T12" fmla="*/ 23 w 896"/>
                        <a:gd name="T13" fmla="*/ 170 h 808"/>
                        <a:gd name="T14" fmla="*/ 34 w 896"/>
                        <a:gd name="T15" fmla="*/ 183 h 808"/>
                        <a:gd name="T16" fmla="*/ 41 w 896"/>
                        <a:gd name="T17" fmla="*/ 193 h 808"/>
                        <a:gd name="T18" fmla="*/ 52 w 896"/>
                        <a:gd name="T19" fmla="*/ 202 h 808"/>
                        <a:gd name="T20" fmla="*/ 98 w 896"/>
                        <a:gd name="T21" fmla="*/ 147 h 808"/>
                        <a:gd name="T22" fmla="*/ 149 w 896"/>
                        <a:gd name="T23" fmla="*/ 202 h 808"/>
                        <a:gd name="T24" fmla="*/ 161 w 896"/>
                        <a:gd name="T25" fmla="*/ 192 h 808"/>
                        <a:gd name="T26" fmla="*/ 171 w 896"/>
                        <a:gd name="T27" fmla="*/ 179 h 808"/>
                        <a:gd name="T28" fmla="*/ 179 w 896"/>
                        <a:gd name="T29" fmla="*/ 164 h 808"/>
                        <a:gd name="T30" fmla="*/ 190 w 896"/>
                        <a:gd name="T31" fmla="*/ 147 h 808"/>
                        <a:gd name="T32" fmla="*/ 207 w 896"/>
                        <a:gd name="T33" fmla="*/ 112 h 808"/>
                        <a:gd name="T34" fmla="*/ 219 w 896"/>
                        <a:gd name="T35" fmla="*/ 60 h 808"/>
                        <a:gd name="T36" fmla="*/ 225 w 896"/>
                        <a:gd name="T37" fmla="*/ 35 h 808"/>
                        <a:gd name="T38" fmla="*/ 187 w 896"/>
                        <a:gd name="T39" fmla="*/ 12 h 808"/>
                        <a:gd name="T40" fmla="*/ 147 w 896"/>
                        <a:gd name="T41" fmla="*/ 0 h 808"/>
                        <a:gd name="T42" fmla="*/ 83 w 896"/>
                        <a:gd name="T43" fmla="*/ 3 h 808"/>
                        <a:gd name="T44" fmla="*/ 38 w 896"/>
                        <a:gd name="T45" fmla="*/ 14 h 808"/>
                        <a:gd name="T46" fmla="*/ 6 w 896"/>
                        <a:gd name="T47" fmla="*/ 41 h 808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w 896"/>
                        <a:gd name="T73" fmla="*/ 0 h 808"/>
                        <a:gd name="T74" fmla="*/ 896 w 896"/>
                        <a:gd name="T75" fmla="*/ 808 h 808"/>
                      </a:gdLst>
                      <a:ahLst/>
                      <a:cxnLst>
                        <a:cxn ang="T48">
                          <a:pos x="T0" y="T1"/>
                        </a:cxn>
                        <a:cxn ang="T49">
                          <a:pos x="T2" y="T3"/>
                        </a:cxn>
                        <a:cxn ang="T50">
                          <a:pos x="T4" y="T5"/>
                        </a:cxn>
                        <a:cxn ang="T51">
                          <a:pos x="T6" y="T7"/>
                        </a:cxn>
                        <a:cxn ang="T52">
                          <a:pos x="T8" y="T9"/>
                        </a:cxn>
                        <a:cxn ang="T53">
                          <a:pos x="T10" y="T11"/>
                        </a:cxn>
                        <a:cxn ang="T54">
                          <a:pos x="T12" y="T13"/>
                        </a:cxn>
                        <a:cxn ang="T55">
                          <a:pos x="T14" y="T15"/>
                        </a:cxn>
                        <a:cxn ang="T56">
                          <a:pos x="T16" y="T17"/>
                        </a:cxn>
                        <a:cxn ang="T57">
                          <a:pos x="T18" y="T19"/>
                        </a:cxn>
                        <a:cxn ang="T58">
                          <a:pos x="T20" y="T21"/>
                        </a:cxn>
                        <a:cxn ang="T59">
                          <a:pos x="T22" y="T23"/>
                        </a:cxn>
                        <a:cxn ang="T60">
                          <a:pos x="T24" y="T25"/>
                        </a:cxn>
                        <a:cxn ang="T61">
                          <a:pos x="T26" y="T27"/>
                        </a:cxn>
                        <a:cxn ang="T62">
                          <a:pos x="T28" y="T29"/>
                        </a:cxn>
                        <a:cxn ang="T63">
                          <a:pos x="T30" y="T31"/>
                        </a:cxn>
                        <a:cxn ang="T64">
                          <a:pos x="T32" y="T33"/>
                        </a:cxn>
                        <a:cxn ang="T65">
                          <a:pos x="T34" y="T35"/>
                        </a:cxn>
                        <a:cxn ang="T66">
                          <a:pos x="T36" y="T37"/>
                        </a:cxn>
                        <a:cxn ang="T67">
                          <a:pos x="T38" y="T39"/>
                        </a:cxn>
                        <a:cxn ang="T68">
                          <a:pos x="T40" y="T41"/>
                        </a:cxn>
                        <a:cxn ang="T69">
                          <a:pos x="T42" y="T43"/>
                        </a:cxn>
                        <a:cxn ang="T70">
                          <a:pos x="T44" y="T45"/>
                        </a:cxn>
                        <a:cxn ang="T71">
                          <a:pos x="T46" y="T47"/>
                        </a:cxn>
                      </a:cxnLst>
                      <a:rect l="T72" t="T73" r="T74" b="T75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090" name="Freeform 88"/>
                    <p:cNvSpPr>
                      <a:spLocks/>
                    </p:cNvSpPr>
                    <p:nvPr/>
                  </p:nvSpPr>
                  <p:spPr bwMode="auto">
                    <a:xfrm>
                      <a:off x="2750" y="2360"/>
                      <a:ext cx="276" cy="713"/>
                    </a:xfrm>
                    <a:custGeom>
                      <a:avLst/>
                      <a:gdLst>
                        <a:gd name="T0" fmla="*/ 63 w 553"/>
                        <a:gd name="T1" fmla="*/ 0 h 1424"/>
                        <a:gd name="T2" fmla="*/ 30 w 553"/>
                        <a:gd name="T3" fmla="*/ 40 h 1424"/>
                        <a:gd name="T4" fmla="*/ 43 w 553"/>
                        <a:gd name="T5" fmla="*/ 72 h 1424"/>
                        <a:gd name="T6" fmla="*/ 20 w 553"/>
                        <a:gd name="T7" fmla="*/ 115 h 1424"/>
                        <a:gd name="T8" fmla="*/ 6 w 553"/>
                        <a:gd name="T9" fmla="*/ 175 h 1424"/>
                        <a:gd name="T10" fmla="*/ 0 w 553"/>
                        <a:gd name="T11" fmla="*/ 216 h 1424"/>
                        <a:gd name="T12" fmla="*/ 6 w 553"/>
                        <a:gd name="T13" fmla="*/ 253 h 1424"/>
                        <a:gd name="T14" fmla="*/ 17 w 553"/>
                        <a:gd name="T15" fmla="*/ 299 h 1424"/>
                        <a:gd name="T16" fmla="*/ 72 w 553"/>
                        <a:gd name="T17" fmla="*/ 357 h 1424"/>
                        <a:gd name="T18" fmla="*/ 126 w 553"/>
                        <a:gd name="T19" fmla="*/ 288 h 1424"/>
                        <a:gd name="T20" fmla="*/ 138 w 553"/>
                        <a:gd name="T21" fmla="*/ 224 h 1424"/>
                        <a:gd name="T22" fmla="*/ 129 w 553"/>
                        <a:gd name="T23" fmla="*/ 164 h 1424"/>
                        <a:gd name="T24" fmla="*/ 115 w 553"/>
                        <a:gd name="T25" fmla="*/ 112 h 1424"/>
                        <a:gd name="T26" fmla="*/ 92 w 553"/>
                        <a:gd name="T27" fmla="*/ 69 h 1424"/>
                        <a:gd name="T28" fmla="*/ 109 w 553"/>
                        <a:gd name="T29" fmla="*/ 49 h 1424"/>
                        <a:gd name="T30" fmla="*/ 63 w 553"/>
                        <a:gd name="T31" fmla="*/ 0 h 1424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553"/>
                        <a:gd name="T49" fmla="*/ 0 h 1424"/>
                        <a:gd name="T50" fmla="*/ 553 w 553"/>
                        <a:gd name="T51" fmla="*/ 1424 h 1424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43077" name="Freeform 89"/>
                <p:cNvSpPr>
                  <a:spLocks/>
                </p:cNvSpPr>
                <p:nvPr/>
              </p:nvSpPr>
              <p:spPr bwMode="auto">
                <a:xfrm>
                  <a:off x="2939" y="2008"/>
                  <a:ext cx="347" cy="436"/>
                </a:xfrm>
                <a:custGeom>
                  <a:avLst/>
                  <a:gdLst>
                    <a:gd name="T0" fmla="*/ 83 w 693"/>
                    <a:gd name="T1" fmla="*/ 9 h 873"/>
                    <a:gd name="T2" fmla="*/ 88 w 693"/>
                    <a:gd name="T3" fmla="*/ 2 h 873"/>
                    <a:gd name="T4" fmla="*/ 97 w 693"/>
                    <a:gd name="T5" fmla="*/ 0 h 873"/>
                    <a:gd name="T6" fmla="*/ 103 w 693"/>
                    <a:gd name="T7" fmla="*/ 0 h 873"/>
                    <a:gd name="T8" fmla="*/ 106 w 693"/>
                    <a:gd name="T9" fmla="*/ 4 h 873"/>
                    <a:gd name="T10" fmla="*/ 109 w 693"/>
                    <a:gd name="T11" fmla="*/ 12 h 873"/>
                    <a:gd name="T12" fmla="*/ 110 w 693"/>
                    <a:gd name="T13" fmla="*/ 28 h 873"/>
                    <a:gd name="T14" fmla="*/ 109 w 693"/>
                    <a:gd name="T15" fmla="*/ 43 h 873"/>
                    <a:gd name="T16" fmla="*/ 108 w 693"/>
                    <a:gd name="T17" fmla="*/ 53 h 873"/>
                    <a:gd name="T18" fmla="*/ 111 w 693"/>
                    <a:gd name="T19" fmla="*/ 75 h 873"/>
                    <a:gd name="T20" fmla="*/ 115 w 693"/>
                    <a:gd name="T21" fmla="*/ 91 h 873"/>
                    <a:gd name="T22" fmla="*/ 117 w 693"/>
                    <a:gd name="T23" fmla="*/ 97 h 873"/>
                    <a:gd name="T24" fmla="*/ 123 w 693"/>
                    <a:gd name="T25" fmla="*/ 107 h 873"/>
                    <a:gd name="T26" fmla="*/ 133 w 693"/>
                    <a:gd name="T27" fmla="*/ 140 h 873"/>
                    <a:gd name="T28" fmla="*/ 141 w 693"/>
                    <a:gd name="T29" fmla="*/ 149 h 873"/>
                    <a:gd name="T30" fmla="*/ 155 w 693"/>
                    <a:gd name="T31" fmla="*/ 163 h 873"/>
                    <a:gd name="T32" fmla="*/ 174 w 693"/>
                    <a:gd name="T33" fmla="*/ 181 h 873"/>
                    <a:gd name="T34" fmla="*/ 106 w 693"/>
                    <a:gd name="T35" fmla="*/ 218 h 873"/>
                    <a:gd name="T36" fmla="*/ 65 w 693"/>
                    <a:gd name="T37" fmla="*/ 172 h 873"/>
                    <a:gd name="T38" fmla="*/ 49 w 693"/>
                    <a:gd name="T39" fmla="*/ 179 h 873"/>
                    <a:gd name="T40" fmla="*/ 24 w 693"/>
                    <a:gd name="T41" fmla="*/ 184 h 873"/>
                    <a:gd name="T42" fmla="*/ 8 w 693"/>
                    <a:gd name="T43" fmla="*/ 181 h 873"/>
                    <a:gd name="T44" fmla="*/ 0 w 693"/>
                    <a:gd name="T45" fmla="*/ 174 h 873"/>
                    <a:gd name="T46" fmla="*/ 0 w 693"/>
                    <a:gd name="T47" fmla="*/ 167 h 873"/>
                    <a:gd name="T48" fmla="*/ 5 w 693"/>
                    <a:gd name="T49" fmla="*/ 158 h 873"/>
                    <a:gd name="T50" fmla="*/ 20 w 693"/>
                    <a:gd name="T51" fmla="*/ 153 h 873"/>
                    <a:gd name="T52" fmla="*/ 40 w 693"/>
                    <a:gd name="T53" fmla="*/ 148 h 873"/>
                    <a:gd name="T54" fmla="*/ 54 w 693"/>
                    <a:gd name="T55" fmla="*/ 143 h 873"/>
                    <a:gd name="T56" fmla="*/ 61 w 693"/>
                    <a:gd name="T57" fmla="*/ 136 h 873"/>
                    <a:gd name="T58" fmla="*/ 70 w 693"/>
                    <a:gd name="T59" fmla="*/ 127 h 873"/>
                    <a:gd name="T60" fmla="*/ 76 w 693"/>
                    <a:gd name="T61" fmla="*/ 121 h 873"/>
                    <a:gd name="T62" fmla="*/ 82 w 693"/>
                    <a:gd name="T63" fmla="*/ 112 h 873"/>
                    <a:gd name="T64" fmla="*/ 82 w 693"/>
                    <a:gd name="T65" fmla="*/ 94 h 873"/>
                    <a:gd name="T66" fmla="*/ 80 w 693"/>
                    <a:gd name="T67" fmla="*/ 75 h 873"/>
                    <a:gd name="T68" fmla="*/ 76 w 693"/>
                    <a:gd name="T69" fmla="*/ 54 h 873"/>
                    <a:gd name="T70" fmla="*/ 79 w 693"/>
                    <a:gd name="T71" fmla="*/ 25 h 873"/>
                    <a:gd name="T72" fmla="*/ 83 w 693"/>
                    <a:gd name="T73" fmla="*/ 9 h 873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w 693"/>
                    <a:gd name="T112" fmla="*/ 0 h 873"/>
                    <a:gd name="T113" fmla="*/ 693 w 693"/>
                    <a:gd name="T114" fmla="*/ 873 h 873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T111" t="T112" r="T113" b="T114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8" name="Freeform 90"/>
                <p:cNvSpPr>
                  <a:spLocks/>
                </p:cNvSpPr>
                <p:nvPr/>
              </p:nvSpPr>
              <p:spPr bwMode="auto">
                <a:xfrm>
                  <a:off x="2681" y="1740"/>
                  <a:ext cx="438" cy="621"/>
                </a:xfrm>
                <a:custGeom>
                  <a:avLst/>
                  <a:gdLst>
                    <a:gd name="T0" fmla="*/ 64 w 874"/>
                    <a:gd name="T1" fmla="*/ 5 h 1244"/>
                    <a:gd name="T2" fmla="*/ 48 w 874"/>
                    <a:gd name="T3" fmla="*/ 16 h 1244"/>
                    <a:gd name="T4" fmla="*/ 38 w 874"/>
                    <a:gd name="T5" fmla="*/ 25 h 1244"/>
                    <a:gd name="T6" fmla="*/ 30 w 874"/>
                    <a:gd name="T7" fmla="*/ 37 h 1244"/>
                    <a:gd name="T8" fmla="*/ 20 w 874"/>
                    <a:gd name="T9" fmla="*/ 50 h 1244"/>
                    <a:gd name="T10" fmla="*/ 16 w 874"/>
                    <a:gd name="T11" fmla="*/ 69 h 1244"/>
                    <a:gd name="T12" fmla="*/ 12 w 874"/>
                    <a:gd name="T13" fmla="*/ 83 h 1244"/>
                    <a:gd name="T14" fmla="*/ 12 w 874"/>
                    <a:gd name="T15" fmla="*/ 101 h 1244"/>
                    <a:gd name="T16" fmla="*/ 16 w 874"/>
                    <a:gd name="T17" fmla="*/ 125 h 1244"/>
                    <a:gd name="T18" fmla="*/ 17 w 874"/>
                    <a:gd name="T19" fmla="*/ 147 h 1244"/>
                    <a:gd name="T20" fmla="*/ 11 w 874"/>
                    <a:gd name="T21" fmla="*/ 170 h 1244"/>
                    <a:gd name="T22" fmla="*/ 5 w 874"/>
                    <a:gd name="T23" fmla="*/ 192 h 1244"/>
                    <a:gd name="T24" fmla="*/ 0 w 874"/>
                    <a:gd name="T25" fmla="*/ 213 h 1244"/>
                    <a:gd name="T26" fmla="*/ 0 w 874"/>
                    <a:gd name="T27" fmla="*/ 230 h 1244"/>
                    <a:gd name="T28" fmla="*/ 2 w 874"/>
                    <a:gd name="T29" fmla="*/ 246 h 1244"/>
                    <a:gd name="T30" fmla="*/ 5 w 874"/>
                    <a:gd name="T31" fmla="*/ 258 h 1244"/>
                    <a:gd name="T32" fmla="*/ 11 w 874"/>
                    <a:gd name="T33" fmla="*/ 272 h 1244"/>
                    <a:gd name="T34" fmla="*/ 19 w 874"/>
                    <a:gd name="T35" fmla="*/ 281 h 1244"/>
                    <a:gd name="T36" fmla="*/ 29 w 874"/>
                    <a:gd name="T37" fmla="*/ 289 h 1244"/>
                    <a:gd name="T38" fmla="*/ 49 w 874"/>
                    <a:gd name="T39" fmla="*/ 301 h 1244"/>
                    <a:gd name="T40" fmla="*/ 72 w 874"/>
                    <a:gd name="T41" fmla="*/ 307 h 1244"/>
                    <a:gd name="T42" fmla="*/ 95 w 874"/>
                    <a:gd name="T43" fmla="*/ 310 h 1244"/>
                    <a:gd name="T44" fmla="*/ 117 w 874"/>
                    <a:gd name="T45" fmla="*/ 307 h 1244"/>
                    <a:gd name="T46" fmla="*/ 136 w 874"/>
                    <a:gd name="T47" fmla="*/ 304 h 1244"/>
                    <a:gd name="T48" fmla="*/ 156 w 874"/>
                    <a:gd name="T49" fmla="*/ 295 h 1244"/>
                    <a:gd name="T50" fmla="*/ 173 w 874"/>
                    <a:gd name="T51" fmla="*/ 287 h 1244"/>
                    <a:gd name="T52" fmla="*/ 187 w 874"/>
                    <a:gd name="T53" fmla="*/ 275 h 1244"/>
                    <a:gd name="T54" fmla="*/ 205 w 874"/>
                    <a:gd name="T55" fmla="*/ 255 h 1244"/>
                    <a:gd name="T56" fmla="*/ 212 w 874"/>
                    <a:gd name="T57" fmla="*/ 244 h 1244"/>
                    <a:gd name="T58" fmla="*/ 216 w 874"/>
                    <a:gd name="T59" fmla="*/ 230 h 1244"/>
                    <a:gd name="T60" fmla="*/ 219 w 874"/>
                    <a:gd name="T61" fmla="*/ 215 h 1244"/>
                    <a:gd name="T62" fmla="*/ 220 w 874"/>
                    <a:gd name="T63" fmla="*/ 202 h 1244"/>
                    <a:gd name="T64" fmla="*/ 217 w 874"/>
                    <a:gd name="T65" fmla="*/ 186 h 1244"/>
                    <a:gd name="T66" fmla="*/ 214 w 874"/>
                    <a:gd name="T67" fmla="*/ 170 h 1244"/>
                    <a:gd name="T68" fmla="*/ 210 w 874"/>
                    <a:gd name="T69" fmla="*/ 140 h 1244"/>
                    <a:gd name="T70" fmla="*/ 212 w 874"/>
                    <a:gd name="T71" fmla="*/ 125 h 1244"/>
                    <a:gd name="T72" fmla="*/ 217 w 874"/>
                    <a:gd name="T73" fmla="*/ 109 h 1244"/>
                    <a:gd name="T74" fmla="*/ 219 w 874"/>
                    <a:gd name="T75" fmla="*/ 79 h 1244"/>
                    <a:gd name="T76" fmla="*/ 217 w 874"/>
                    <a:gd name="T77" fmla="*/ 53 h 1244"/>
                    <a:gd name="T78" fmla="*/ 212 w 874"/>
                    <a:gd name="T79" fmla="*/ 35 h 1244"/>
                    <a:gd name="T80" fmla="*/ 202 w 874"/>
                    <a:gd name="T81" fmla="*/ 23 h 1244"/>
                    <a:gd name="T82" fmla="*/ 177 w 874"/>
                    <a:gd name="T83" fmla="*/ 10 h 1244"/>
                    <a:gd name="T84" fmla="*/ 147 w 874"/>
                    <a:gd name="T85" fmla="*/ 2 h 1244"/>
                    <a:gd name="T86" fmla="*/ 99 w 874"/>
                    <a:gd name="T87" fmla="*/ 0 h 1244"/>
                    <a:gd name="T88" fmla="*/ 64 w 874"/>
                    <a:gd name="T89" fmla="*/ 5 h 1244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874"/>
                    <a:gd name="T136" fmla="*/ 0 h 1244"/>
                    <a:gd name="T137" fmla="*/ 874 w 874"/>
                    <a:gd name="T138" fmla="*/ 1244 h 1244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3079" name="Group 91"/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43084" name="Freeform 92"/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1 h 19"/>
                      <a:gd name="T2" fmla="*/ 10 w 431"/>
                      <a:gd name="T3" fmla="*/ 0 h 19"/>
                      <a:gd name="T4" fmla="*/ 25 w 431"/>
                      <a:gd name="T5" fmla="*/ 0 h 19"/>
                      <a:gd name="T6" fmla="*/ 38 w 431"/>
                      <a:gd name="T7" fmla="*/ 0 h 19"/>
                      <a:gd name="T8" fmla="*/ 55 w 431"/>
                      <a:gd name="T9" fmla="*/ 2 h 19"/>
                      <a:gd name="T10" fmla="*/ 73 w 431"/>
                      <a:gd name="T11" fmla="*/ 2 h 19"/>
                      <a:gd name="T12" fmla="*/ 92 w 431"/>
                      <a:gd name="T13" fmla="*/ 2 h 19"/>
                      <a:gd name="T14" fmla="*/ 108 w 431"/>
                      <a:gd name="T15" fmla="*/ 4 h 1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431"/>
                      <a:gd name="T25" fmla="*/ 0 h 19"/>
                      <a:gd name="T26" fmla="*/ 431 w 431"/>
                      <a:gd name="T27" fmla="*/ 19 h 19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85" name="Freeform 93"/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2 h 5"/>
                      <a:gd name="T2" fmla="*/ 17 w 92"/>
                      <a:gd name="T3" fmla="*/ 0 h 5"/>
                      <a:gd name="T4" fmla="*/ 23 w 92"/>
                      <a:gd name="T5" fmla="*/ 2 h 5"/>
                      <a:gd name="T6" fmla="*/ 0 60000 65536"/>
                      <a:gd name="T7" fmla="*/ 0 60000 65536"/>
                      <a:gd name="T8" fmla="*/ 0 60000 65536"/>
                      <a:gd name="T9" fmla="*/ 0 w 92"/>
                      <a:gd name="T10" fmla="*/ 0 h 5"/>
                      <a:gd name="T11" fmla="*/ 92 w 92"/>
                      <a:gd name="T12" fmla="*/ 5 h 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86" name="Freeform 94"/>
                  <p:cNvSpPr>
                    <a:spLocks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35 w 202"/>
                      <a:gd name="T1" fmla="*/ 0 h 309"/>
                      <a:gd name="T2" fmla="*/ 33 w 202"/>
                      <a:gd name="T3" fmla="*/ 14 h 309"/>
                      <a:gd name="T4" fmla="*/ 36 w 202"/>
                      <a:gd name="T5" fmla="*/ 26 h 309"/>
                      <a:gd name="T6" fmla="*/ 39 w 202"/>
                      <a:gd name="T7" fmla="*/ 35 h 309"/>
                      <a:gd name="T8" fmla="*/ 45 w 202"/>
                      <a:gd name="T9" fmla="*/ 48 h 309"/>
                      <a:gd name="T10" fmla="*/ 48 w 202"/>
                      <a:gd name="T11" fmla="*/ 56 h 309"/>
                      <a:gd name="T12" fmla="*/ 51 w 202"/>
                      <a:gd name="T13" fmla="*/ 66 h 309"/>
                      <a:gd name="T14" fmla="*/ 48 w 202"/>
                      <a:gd name="T15" fmla="*/ 74 h 309"/>
                      <a:gd name="T16" fmla="*/ 44 w 202"/>
                      <a:gd name="T17" fmla="*/ 76 h 309"/>
                      <a:gd name="T18" fmla="*/ 36 w 202"/>
                      <a:gd name="T19" fmla="*/ 78 h 309"/>
                      <a:gd name="T20" fmla="*/ 27 w 202"/>
                      <a:gd name="T21" fmla="*/ 74 h 309"/>
                      <a:gd name="T22" fmla="*/ 15 w 202"/>
                      <a:gd name="T23" fmla="*/ 72 h 309"/>
                      <a:gd name="T24" fmla="*/ 0 w 202"/>
                      <a:gd name="T25" fmla="*/ 75 h 30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02"/>
                      <a:gd name="T40" fmla="*/ 0 h 309"/>
                      <a:gd name="T41" fmla="*/ 202 w 202"/>
                      <a:gd name="T42" fmla="*/ 309 h 30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080" name="Group 95"/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43082" name="Freeform 96"/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12 h 49"/>
                      <a:gd name="T2" fmla="*/ 9 w 232"/>
                      <a:gd name="T3" fmla="*/ 7 h 49"/>
                      <a:gd name="T4" fmla="*/ 16 w 232"/>
                      <a:gd name="T5" fmla="*/ 3 h 49"/>
                      <a:gd name="T6" fmla="*/ 25 w 232"/>
                      <a:gd name="T7" fmla="*/ 1 h 49"/>
                      <a:gd name="T8" fmla="*/ 31 w 232"/>
                      <a:gd name="T9" fmla="*/ 0 h 49"/>
                      <a:gd name="T10" fmla="*/ 37 w 232"/>
                      <a:gd name="T11" fmla="*/ 0 h 49"/>
                      <a:gd name="T12" fmla="*/ 47 w 232"/>
                      <a:gd name="T13" fmla="*/ 2 h 49"/>
                      <a:gd name="T14" fmla="*/ 58 w 232"/>
                      <a:gd name="T15" fmla="*/ 6 h 49"/>
                      <a:gd name="T16" fmla="*/ 58 w 232"/>
                      <a:gd name="T17" fmla="*/ 9 h 49"/>
                      <a:gd name="T18" fmla="*/ 53 w 232"/>
                      <a:gd name="T19" fmla="*/ 10 h 49"/>
                      <a:gd name="T20" fmla="*/ 47 w 232"/>
                      <a:gd name="T21" fmla="*/ 8 h 49"/>
                      <a:gd name="T22" fmla="*/ 37 w 232"/>
                      <a:gd name="T23" fmla="*/ 7 h 49"/>
                      <a:gd name="T24" fmla="*/ 30 w 232"/>
                      <a:gd name="T25" fmla="*/ 7 h 49"/>
                      <a:gd name="T26" fmla="*/ 24 w 232"/>
                      <a:gd name="T27" fmla="*/ 8 h 49"/>
                      <a:gd name="T28" fmla="*/ 16 w 232"/>
                      <a:gd name="T29" fmla="*/ 10 h 49"/>
                      <a:gd name="T30" fmla="*/ 9 w 232"/>
                      <a:gd name="T31" fmla="*/ 11 h 49"/>
                      <a:gd name="T32" fmla="*/ 0 w 232"/>
                      <a:gd name="T33" fmla="*/ 12 h 4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32"/>
                      <a:gd name="T52" fmla="*/ 0 h 49"/>
                      <a:gd name="T53" fmla="*/ 232 w 232"/>
                      <a:gd name="T54" fmla="*/ 49 h 49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83" name="Freeform 97"/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57 w 226"/>
                      <a:gd name="T1" fmla="*/ 12 h 48"/>
                      <a:gd name="T2" fmla="*/ 49 w 226"/>
                      <a:gd name="T3" fmla="*/ 6 h 48"/>
                      <a:gd name="T4" fmla="*/ 41 w 226"/>
                      <a:gd name="T5" fmla="*/ 3 h 48"/>
                      <a:gd name="T6" fmla="*/ 33 w 226"/>
                      <a:gd name="T7" fmla="*/ 2 h 48"/>
                      <a:gd name="T8" fmla="*/ 26 w 226"/>
                      <a:gd name="T9" fmla="*/ 1 h 48"/>
                      <a:gd name="T10" fmla="*/ 21 w 226"/>
                      <a:gd name="T11" fmla="*/ 0 h 48"/>
                      <a:gd name="T12" fmla="*/ 12 w 226"/>
                      <a:gd name="T13" fmla="*/ 3 h 48"/>
                      <a:gd name="T14" fmla="*/ 0 w 226"/>
                      <a:gd name="T15" fmla="*/ 6 h 48"/>
                      <a:gd name="T16" fmla="*/ 1 w 226"/>
                      <a:gd name="T17" fmla="*/ 10 h 48"/>
                      <a:gd name="T18" fmla="*/ 6 w 226"/>
                      <a:gd name="T19" fmla="*/ 10 h 48"/>
                      <a:gd name="T20" fmla="*/ 12 w 226"/>
                      <a:gd name="T21" fmla="*/ 8 h 48"/>
                      <a:gd name="T22" fmla="*/ 22 w 226"/>
                      <a:gd name="T23" fmla="*/ 7 h 48"/>
                      <a:gd name="T24" fmla="*/ 28 w 226"/>
                      <a:gd name="T25" fmla="*/ 6 h 48"/>
                      <a:gd name="T26" fmla="*/ 34 w 226"/>
                      <a:gd name="T27" fmla="*/ 8 h 48"/>
                      <a:gd name="T28" fmla="*/ 41 w 226"/>
                      <a:gd name="T29" fmla="*/ 10 h 48"/>
                      <a:gd name="T30" fmla="*/ 48 w 226"/>
                      <a:gd name="T31" fmla="*/ 12 h 48"/>
                      <a:gd name="T32" fmla="*/ 57 w 226"/>
                      <a:gd name="T33" fmla="*/ 12 h 4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226"/>
                      <a:gd name="T52" fmla="*/ 0 h 48"/>
                      <a:gd name="T53" fmla="*/ 226 w 226"/>
                      <a:gd name="T54" fmla="*/ 48 h 4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081" name="Freeform 98"/>
                <p:cNvSpPr>
                  <a:spLocks/>
                </p:cNvSpPr>
                <p:nvPr/>
              </p:nvSpPr>
              <p:spPr bwMode="auto">
                <a:xfrm>
                  <a:off x="2693" y="1686"/>
                  <a:ext cx="451" cy="294"/>
                </a:xfrm>
                <a:custGeom>
                  <a:avLst/>
                  <a:gdLst>
                    <a:gd name="T0" fmla="*/ 5 w 903"/>
                    <a:gd name="T1" fmla="*/ 146 h 586"/>
                    <a:gd name="T2" fmla="*/ 16 w 903"/>
                    <a:gd name="T3" fmla="*/ 148 h 586"/>
                    <a:gd name="T4" fmla="*/ 14 w 903"/>
                    <a:gd name="T5" fmla="*/ 126 h 586"/>
                    <a:gd name="T6" fmla="*/ 27 w 903"/>
                    <a:gd name="T7" fmla="*/ 108 h 586"/>
                    <a:gd name="T8" fmla="*/ 28 w 903"/>
                    <a:gd name="T9" fmla="*/ 85 h 586"/>
                    <a:gd name="T10" fmla="*/ 44 w 903"/>
                    <a:gd name="T11" fmla="*/ 72 h 586"/>
                    <a:gd name="T12" fmla="*/ 44 w 903"/>
                    <a:gd name="T13" fmla="*/ 53 h 586"/>
                    <a:gd name="T14" fmla="*/ 58 w 903"/>
                    <a:gd name="T15" fmla="*/ 52 h 586"/>
                    <a:gd name="T16" fmla="*/ 71 w 903"/>
                    <a:gd name="T17" fmla="*/ 42 h 586"/>
                    <a:gd name="T18" fmla="*/ 93 w 903"/>
                    <a:gd name="T19" fmla="*/ 55 h 586"/>
                    <a:gd name="T20" fmla="*/ 97 w 903"/>
                    <a:gd name="T21" fmla="*/ 48 h 586"/>
                    <a:gd name="T22" fmla="*/ 119 w 903"/>
                    <a:gd name="T23" fmla="*/ 55 h 586"/>
                    <a:gd name="T24" fmla="*/ 113 w 903"/>
                    <a:gd name="T25" fmla="*/ 42 h 586"/>
                    <a:gd name="T26" fmla="*/ 140 w 903"/>
                    <a:gd name="T27" fmla="*/ 58 h 586"/>
                    <a:gd name="T28" fmla="*/ 143 w 903"/>
                    <a:gd name="T29" fmla="*/ 48 h 586"/>
                    <a:gd name="T30" fmla="*/ 168 w 903"/>
                    <a:gd name="T31" fmla="*/ 63 h 586"/>
                    <a:gd name="T32" fmla="*/ 181 w 903"/>
                    <a:gd name="T33" fmla="*/ 60 h 586"/>
                    <a:gd name="T34" fmla="*/ 188 w 903"/>
                    <a:gd name="T35" fmla="*/ 76 h 586"/>
                    <a:gd name="T36" fmla="*/ 196 w 903"/>
                    <a:gd name="T37" fmla="*/ 75 h 586"/>
                    <a:gd name="T38" fmla="*/ 203 w 903"/>
                    <a:gd name="T39" fmla="*/ 86 h 586"/>
                    <a:gd name="T40" fmla="*/ 197 w 903"/>
                    <a:gd name="T41" fmla="*/ 106 h 586"/>
                    <a:gd name="T42" fmla="*/ 199 w 903"/>
                    <a:gd name="T43" fmla="*/ 123 h 586"/>
                    <a:gd name="T44" fmla="*/ 205 w 903"/>
                    <a:gd name="T45" fmla="*/ 144 h 586"/>
                    <a:gd name="T46" fmla="*/ 211 w 903"/>
                    <a:gd name="T47" fmla="*/ 144 h 586"/>
                    <a:gd name="T48" fmla="*/ 218 w 903"/>
                    <a:gd name="T49" fmla="*/ 130 h 586"/>
                    <a:gd name="T50" fmla="*/ 222 w 903"/>
                    <a:gd name="T51" fmla="*/ 116 h 586"/>
                    <a:gd name="T52" fmla="*/ 225 w 903"/>
                    <a:gd name="T53" fmla="*/ 96 h 586"/>
                    <a:gd name="T54" fmla="*/ 222 w 903"/>
                    <a:gd name="T55" fmla="*/ 66 h 586"/>
                    <a:gd name="T56" fmla="*/ 211 w 903"/>
                    <a:gd name="T57" fmla="*/ 46 h 586"/>
                    <a:gd name="T58" fmla="*/ 202 w 903"/>
                    <a:gd name="T59" fmla="*/ 33 h 586"/>
                    <a:gd name="T60" fmla="*/ 188 w 903"/>
                    <a:gd name="T61" fmla="*/ 20 h 586"/>
                    <a:gd name="T62" fmla="*/ 166 w 903"/>
                    <a:gd name="T63" fmla="*/ 10 h 586"/>
                    <a:gd name="T64" fmla="*/ 145 w 903"/>
                    <a:gd name="T65" fmla="*/ 4 h 586"/>
                    <a:gd name="T66" fmla="*/ 113 w 903"/>
                    <a:gd name="T67" fmla="*/ 0 h 586"/>
                    <a:gd name="T68" fmla="*/ 84 w 903"/>
                    <a:gd name="T69" fmla="*/ 4 h 586"/>
                    <a:gd name="T70" fmla="*/ 64 w 903"/>
                    <a:gd name="T71" fmla="*/ 6 h 586"/>
                    <a:gd name="T72" fmla="*/ 49 w 903"/>
                    <a:gd name="T73" fmla="*/ 11 h 586"/>
                    <a:gd name="T74" fmla="*/ 30 w 903"/>
                    <a:gd name="T75" fmla="*/ 23 h 586"/>
                    <a:gd name="T76" fmla="*/ 14 w 903"/>
                    <a:gd name="T77" fmla="*/ 43 h 586"/>
                    <a:gd name="T78" fmla="*/ 7 w 903"/>
                    <a:gd name="T79" fmla="*/ 56 h 586"/>
                    <a:gd name="T80" fmla="*/ 0 w 903"/>
                    <a:gd name="T81" fmla="*/ 82 h 586"/>
                    <a:gd name="T82" fmla="*/ 0 w 903"/>
                    <a:gd name="T83" fmla="*/ 111 h 586"/>
                    <a:gd name="T84" fmla="*/ 0 w 903"/>
                    <a:gd name="T85" fmla="*/ 130 h 586"/>
                    <a:gd name="T86" fmla="*/ 5 w 903"/>
                    <a:gd name="T87" fmla="*/ 146 h 58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w 903"/>
                    <a:gd name="T133" fmla="*/ 0 h 586"/>
                    <a:gd name="T134" fmla="*/ 903 w 903"/>
                    <a:gd name="T135" fmla="*/ 586 h 58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T132" t="T133" r="T134" b="T135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072" name="Freeform 99"/>
              <p:cNvSpPr>
                <a:spLocks/>
              </p:cNvSpPr>
              <p:nvPr/>
            </p:nvSpPr>
            <p:spPr bwMode="auto">
              <a:xfrm>
                <a:off x="3072" y="2309"/>
                <a:ext cx="477" cy="509"/>
              </a:xfrm>
              <a:custGeom>
                <a:avLst/>
                <a:gdLst>
                  <a:gd name="T0" fmla="*/ 17 w 954"/>
                  <a:gd name="T1" fmla="*/ 35 h 1017"/>
                  <a:gd name="T2" fmla="*/ 54 w 954"/>
                  <a:gd name="T3" fmla="*/ 27 h 1017"/>
                  <a:gd name="T4" fmla="*/ 73 w 954"/>
                  <a:gd name="T5" fmla="*/ 14 h 1017"/>
                  <a:gd name="T6" fmla="*/ 86 w 954"/>
                  <a:gd name="T7" fmla="*/ 0 h 1017"/>
                  <a:gd name="T8" fmla="*/ 118 w 954"/>
                  <a:gd name="T9" fmla="*/ 30 h 1017"/>
                  <a:gd name="T10" fmla="*/ 156 w 954"/>
                  <a:gd name="T11" fmla="*/ 65 h 1017"/>
                  <a:gd name="T12" fmla="*/ 188 w 954"/>
                  <a:gd name="T13" fmla="*/ 96 h 1017"/>
                  <a:gd name="T14" fmla="*/ 199 w 954"/>
                  <a:gd name="T15" fmla="*/ 111 h 1017"/>
                  <a:gd name="T16" fmla="*/ 207 w 954"/>
                  <a:gd name="T17" fmla="*/ 121 h 1017"/>
                  <a:gd name="T18" fmla="*/ 217 w 954"/>
                  <a:gd name="T19" fmla="*/ 134 h 1017"/>
                  <a:gd name="T20" fmla="*/ 226 w 954"/>
                  <a:gd name="T21" fmla="*/ 150 h 1017"/>
                  <a:gd name="T22" fmla="*/ 231 w 954"/>
                  <a:gd name="T23" fmla="*/ 162 h 1017"/>
                  <a:gd name="T24" fmla="*/ 236 w 954"/>
                  <a:gd name="T25" fmla="*/ 176 h 1017"/>
                  <a:gd name="T26" fmla="*/ 239 w 954"/>
                  <a:gd name="T27" fmla="*/ 201 h 1017"/>
                  <a:gd name="T28" fmla="*/ 236 w 954"/>
                  <a:gd name="T29" fmla="*/ 215 h 1017"/>
                  <a:gd name="T30" fmla="*/ 231 w 954"/>
                  <a:gd name="T31" fmla="*/ 228 h 1017"/>
                  <a:gd name="T32" fmla="*/ 215 w 954"/>
                  <a:gd name="T33" fmla="*/ 239 h 1017"/>
                  <a:gd name="T34" fmla="*/ 201 w 954"/>
                  <a:gd name="T35" fmla="*/ 246 h 1017"/>
                  <a:gd name="T36" fmla="*/ 182 w 954"/>
                  <a:gd name="T37" fmla="*/ 251 h 1017"/>
                  <a:gd name="T38" fmla="*/ 166 w 954"/>
                  <a:gd name="T39" fmla="*/ 255 h 1017"/>
                  <a:gd name="T40" fmla="*/ 151 w 954"/>
                  <a:gd name="T41" fmla="*/ 253 h 1017"/>
                  <a:gd name="T42" fmla="*/ 140 w 954"/>
                  <a:gd name="T43" fmla="*/ 252 h 1017"/>
                  <a:gd name="T44" fmla="*/ 127 w 954"/>
                  <a:gd name="T45" fmla="*/ 249 h 1017"/>
                  <a:gd name="T46" fmla="*/ 116 w 954"/>
                  <a:gd name="T47" fmla="*/ 244 h 1017"/>
                  <a:gd name="T48" fmla="*/ 103 w 954"/>
                  <a:gd name="T49" fmla="*/ 236 h 1017"/>
                  <a:gd name="T50" fmla="*/ 94 w 954"/>
                  <a:gd name="T51" fmla="*/ 228 h 1017"/>
                  <a:gd name="T52" fmla="*/ 84 w 954"/>
                  <a:gd name="T53" fmla="*/ 213 h 1017"/>
                  <a:gd name="T54" fmla="*/ 78 w 954"/>
                  <a:gd name="T55" fmla="*/ 204 h 1017"/>
                  <a:gd name="T56" fmla="*/ 63 w 954"/>
                  <a:gd name="T57" fmla="*/ 172 h 1017"/>
                  <a:gd name="T58" fmla="*/ 46 w 954"/>
                  <a:gd name="T59" fmla="*/ 131 h 1017"/>
                  <a:gd name="T60" fmla="*/ 33 w 954"/>
                  <a:gd name="T61" fmla="*/ 99 h 1017"/>
                  <a:gd name="T62" fmla="*/ 11 w 954"/>
                  <a:gd name="T63" fmla="*/ 62 h 1017"/>
                  <a:gd name="T64" fmla="*/ 0 w 954"/>
                  <a:gd name="T65" fmla="*/ 40 h 1017"/>
                  <a:gd name="T66" fmla="*/ 17 w 954"/>
                  <a:gd name="T67" fmla="*/ 35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4"/>
                  <a:gd name="T103" fmla="*/ 0 h 1017"/>
                  <a:gd name="T104" fmla="*/ 954 w 954"/>
                  <a:gd name="T105" fmla="*/ 1017 h 10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3" name="Freeform 100"/>
              <p:cNvSpPr>
                <a:spLocks/>
              </p:cNvSpPr>
              <p:nvPr/>
            </p:nvSpPr>
            <p:spPr bwMode="auto">
              <a:xfrm>
                <a:off x="3065" y="2297"/>
                <a:ext cx="291" cy="243"/>
              </a:xfrm>
              <a:custGeom>
                <a:avLst/>
                <a:gdLst>
                  <a:gd name="T0" fmla="*/ 0 w 581"/>
                  <a:gd name="T1" fmla="*/ 43 h 486"/>
                  <a:gd name="T2" fmla="*/ 11 w 581"/>
                  <a:gd name="T3" fmla="*/ 43 h 486"/>
                  <a:gd name="T4" fmla="*/ 24 w 581"/>
                  <a:gd name="T5" fmla="*/ 40 h 486"/>
                  <a:gd name="T6" fmla="*/ 39 w 581"/>
                  <a:gd name="T7" fmla="*/ 38 h 486"/>
                  <a:gd name="T8" fmla="*/ 48 w 581"/>
                  <a:gd name="T9" fmla="*/ 35 h 486"/>
                  <a:gd name="T10" fmla="*/ 67 w 581"/>
                  <a:gd name="T11" fmla="*/ 26 h 486"/>
                  <a:gd name="T12" fmla="*/ 84 w 581"/>
                  <a:gd name="T13" fmla="*/ 12 h 486"/>
                  <a:gd name="T14" fmla="*/ 93 w 581"/>
                  <a:gd name="T15" fmla="*/ 0 h 486"/>
                  <a:gd name="T16" fmla="*/ 146 w 581"/>
                  <a:gd name="T17" fmla="*/ 54 h 486"/>
                  <a:gd name="T18" fmla="*/ 145 w 581"/>
                  <a:gd name="T19" fmla="*/ 62 h 486"/>
                  <a:gd name="T20" fmla="*/ 141 w 581"/>
                  <a:gd name="T21" fmla="*/ 72 h 486"/>
                  <a:gd name="T22" fmla="*/ 132 w 581"/>
                  <a:gd name="T23" fmla="*/ 81 h 486"/>
                  <a:gd name="T24" fmla="*/ 124 w 581"/>
                  <a:gd name="T25" fmla="*/ 90 h 486"/>
                  <a:gd name="T26" fmla="*/ 114 w 581"/>
                  <a:gd name="T27" fmla="*/ 96 h 486"/>
                  <a:gd name="T28" fmla="*/ 100 w 581"/>
                  <a:gd name="T29" fmla="*/ 103 h 486"/>
                  <a:gd name="T30" fmla="*/ 84 w 581"/>
                  <a:gd name="T31" fmla="*/ 109 h 486"/>
                  <a:gd name="T32" fmla="*/ 64 w 581"/>
                  <a:gd name="T33" fmla="*/ 115 h 486"/>
                  <a:gd name="T34" fmla="*/ 47 w 581"/>
                  <a:gd name="T35" fmla="*/ 119 h 486"/>
                  <a:gd name="T36" fmla="*/ 36 w 581"/>
                  <a:gd name="T37" fmla="*/ 122 h 486"/>
                  <a:gd name="T38" fmla="*/ 0 w 581"/>
                  <a:gd name="T39" fmla="*/ 43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1"/>
                  <a:gd name="T61" fmla="*/ 0 h 486"/>
                  <a:gd name="T62" fmla="*/ 581 w 581"/>
                  <a:gd name="T63" fmla="*/ 486 h 4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034" name="Group 101"/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43059" name="Group 102"/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43066" name="Freeform 103"/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8 w 309"/>
                    <a:gd name="T1" fmla="*/ 4 h 246"/>
                    <a:gd name="T2" fmla="*/ 22 w 309"/>
                    <a:gd name="T3" fmla="*/ 0 h 246"/>
                    <a:gd name="T4" fmla="*/ 38 w 309"/>
                    <a:gd name="T5" fmla="*/ 0 h 246"/>
                    <a:gd name="T6" fmla="*/ 61 w 309"/>
                    <a:gd name="T7" fmla="*/ 2 h 246"/>
                    <a:gd name="T8" fmla="*/ 69 w 309"/>
                    <a:gd name="T9" fmla="*/ 4 h 246"/>
                    <a:gd name="T10" fmla="*/ 78 w 309"/>
                    <a:gd name="T11" fmla="*/ 8 h 246"/>
                    <a:gd name="T12" fmla="*/ 78 w 309"/>
                    <a:gd name="T13" fmla="*/ 17 h 246"/>
                    <a:gd name="T14" fmla="*/ 78 w 309"/>
                    <a:gd name="T15" fmla="*/ 27 h 246"/>
                    <a:gd name="T16" fmla="*/ 75 w 309"/>
                    <a:gd name="T17" fmla="*/ 36 h 246"/>
                    <a:gd name="T18" fmla="*/ 72 w 309"/>
                    <a:gd name="T19" fmla="*/ 42 h 246"/>
                    <a:gd name="T20" fmla="*/ 70 w 309"/>
                    <a:gd name="T21" fmla="*/ 48 h 246"/>
                    <a:gd name="T22" fmla="*/ 67 w 309"/>
                    <a:gd name="T23" fmla="*/ 53 h 246"/>
                    <a:gd name="T24" fmla="*/ 62 w 309"/>
                    <a:gd name="T25" fmla="*/ 57 h 246"/>
                    <a:gd name="T26" fmla="*/ 55 w 309"/>
                    <a:gd name="T27" fmla="*/ 59 h 246"/>
                    <a:gd name="T28" fmla="*/ 45 w 309"/>
                    <a:gd name="T29" fmla="*/ 61 h 246"/>
                    <a:gd name="T30" fmla="*/ 35 w 309"/>
                    <a:gd name="T31" fmla="*/ 63 h 246"/>
                    <a:gd name="T32" fmla="*/ 26 w 309"/>
                    <a:gd name="T33" fmla="*/ 61 h 246"/>
                    <a:gd name="T34" fmla="*/ 19 w 309"/>
                    <a:gd name="T35" fmla="*/ 60 h 246"/>
                    <a:gd name="T36" fmla="*/ 12 w 309"/>
                    <a:gd name="T37" fmla="*/ 57 h 246"/>
                    <a:gd name="T38" fmla="*/ 6 w 309"/>
                    <a:gd name="T39" fmla="*/ 52 h 246"/>
                    <a:gd name="T40" fmla="*/ 3 w 309"/>
                    <a:gd name="T41" fmla="*/ 47 h 246"/>
                    <a:gd name="T42" fmla="*/ 0 w 309"/>
                    <a:gd name="T43" fmla="*/ 34 h 246"/>
                    <a:gd name="T44" fmla="*/ 0 w 309"/>
                    <a:gd name="T45" fmla="*/ 22 h 246"/>
                    <a:gd name="T46" fmla="*/ 0 w 309"/>
                    <a:gd name="T47" fmla="*/ 11 h 246"/>
                    <a:gd name="T48" fmla="*/ 8 w 309"/>
                    <a:gd name="T49" fmla="*/ 4 h 24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9"/>
                    <a:gd name="T76" fmla="*/ 0 h 246"/>
                    <a:gd name="T77" fmla="*/ 309 w 309"/>
                    <a:gd name="T78" fmla="*/ 246 h 24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7" name="Freeform 104"/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68 w 308"/>
                    <a:gd name="T1" fmla="*/ 3 h 245"/>
                    <a:gd name="T2" fmla="*/ 53 w 308"/>
                    <a:gd name="T3" fmla="*/ 0 h 245"/>
                    <a:gd name="T4" fmla="*/ 39 w 308"/>
                    <a:gd name="T5" fmla="*/ 0 h 245"/>
                    <a:gd name="T6" fmla="*/ 26 w 308"/>
                    <a:gd name="T7" fmla="*/ 0 h 245"/>
                    <a:gd name="T8" fmla="*/ 15 w 308"/>
                    <a:gd name="T9" fmla="*/ 0 h 245"/>
                    <a:gd name="T10" fmla="*/ 7 w 308"/>
                    <a:gd name="T11" fmla="*/ 3 h 245"/>
                    <a:gd name="T12" fmla="*/ 0 w 308"/>
                    <a:gd name="T13" fmla="*/ 6 h 245"/>
                    <a:gd name="T14" fmla="*/ 0 w 308"/>
                    <a:gd name="T15" fmla="*/ 26 h 245"/>
                    <a:gd name="T16" fmla="*/ 2 w 308"/>
                    <a:gd name="T17" fmla="*/ 38 h 245"/>
                    <a:gd name="T18" fmla="*/ 5 w 308"/>
                    <a:gd name="T19" fmla="*/ 46 h 245"/>
                    <a:gd name="T20" fmla="*/ 10 w 308"/>
                    <a:gd name="T21" fmla="*/ 51 h 245"/>
                    <a:gd name="T22" fmla="*/ 14 w 308"/>
                    <a:gd name="T23" fmla="*/ 55 h 245"/>
                    <a:gd name="T24" fmla="*/ 20 w 308"/>
                    <a:gd name="T25" fmla="*/ 58 h 245"/>
                    <a:gd name="T26" fmla="*/ 25 w 308"/>
                    <a:gd name="T27" fmla="*/ 59 h 245"/>
                    <a:gd name="T28" fmla="*/ 32 w 308"/>
                    <a:gd name="T29" fmla="*/ 60 h 245"/>
                    <a:gd name="T30" fmla="*/ 39 w 308"/>
                    <a:gd name="T31" fmla="*/ 61 h 245"/>
                    <a:gd name="T32" fmla="*/ 51 w 308"/>
                    <a:gd name="T33" fmla="*/ 60 h 245"/>
                    <a:gd name="T34" fmla="*/ 58 w 308"/>
                    <a:gd name="T35" fmla="*/ 58 h 245"/>
                    <a:gd name="T36" fmla="*/ 66 w 308"/>
                    <a:gd name="T37" fmla="*/ 56 h 245"/>
                    <a:gd name="T38" fmla="*/ 71 w 308"/>
                    <a:gd name="T39" fmla="*/ 50 h 245"/>
                    <a:gd name="T40" fmla="*/ 75 w 308"/>
                    <a:gd name="T41" fmla="*/ 42 h 245"/>
                    <a:gd name="T42" fmla="*/ 77 w 308"/>
                    <a:gd name="T43" fmla="*/ 33 h 245"/>
                    <a:gd name="T44" fmla="*/ 77 w 308"/>
                    <a:gd name="T45" fmla="*/ 21 h 245"/>
                    <a:gd name="T46" fmla="*/ 77 w 308"/>
                    <a:gd name="T47" fmla="*/ 10 h 245"/>
                    <a:gd name="T48" fmla="*/ 68 w 308"/>
                    <a:gd name="T49" fmla="*/ 3 h 245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308"/>
                    <a:gd name="T76" fmla="*/ 0 h 245"/>
                    <a:gd name="T77" fmla="*/ 308 w 308"/>
                    <a:gd name="T78" fmla="*/ 245 h 245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8" name="Freeform 105"/>
                <p:cNvSpPr>
                  <a:spLocks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2 h 33"/>
                    <a:gd name="T2" fmla="*/ 1 w 45"/>
                    <a:gd name="T3" fmla="*/ 0 h 33"/>
                    <a:gd name="T4" fmla="*/ 4 w 45"/>
                    <a:gd name="T5" fmla="*/ 0 h 33"/>
                    <a:gd name="T6" fmla="*/ 7 w 45"/>
                    <a:gd name="T7" fmla="*/ 0 h 33"/>
                    <a:gd name="T8" fmla="*/ 10 w 45"/>
                    <a:gd name="T9" fmla="*/ 1 h 33"/>
                    <a:gd name="T10" fmla="*/ 11 w 45"/>
                    <a:gd name="T11" fmla="*/ 7 h 33"/>
                    <a:gd name="T12" fmla="*/ 8 w 45"/>
                    <a:gd name="T13" fmla="*/ 7 h 33"/>
                    <a:gd name="T14" fmla="*/ 6 w 45"/>
                    <a:gd name="T15" fmla="*/ 6 h 33"/>
                    <a:gd name="T16" fmla="*/ 3 w 45"/>
                    <a:gd name="T17" fmla="*/ 7 h 33"/>
                    <a:gd name="T18" fmla="*/ 0 w 45"/>
                    <a:gd name="T19" fmla="*/ 8 h 33"/>
                    <a:gd name="T20" fmla="*/ 0 w 45"/>
                    <a:gd name="T21" fmla="*/ 2 h 3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5"/>
                    <a:gd name="T34" fmla="*/ 0 h 33"/>
                    <a:gd name="T35" fmla="*/ 45 w 45"/>
                    <a:gd name="T36" fmla="*/ 33 h 3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9" name="Freeform 106"/>
                <p:cNvSpPr>
                  <a:spLocks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33 w 128"/>
                    <a:gd name="T1" fmla="*/ 5 h 52"/>
                    <a:gd name="T2" fmla="*/ 33 w 128"/>
                    <a:gd name="T3" fmla="*/ 13 h 52"/>
                    <a:gd name="T4" fmla="*/ 4 w 128"/>
                    <a:gd name="T5" fmla="*/ 5 h 52"/>
                    <a:gd name="T6" fmla="*/ 0 w 128"/>
                    <a:gd name="T7" fmla="*/ 0 h 52"/>
                    <a:gd name="T8" fmla="*/ 33 w 128"/>
                    <a:gd name="T9" fmla="*/ 5 h 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8"/>
                    <a:gd name="T16" fmla="*/ 0 h 52"/>
                    <a:gd name="T17" fmla="*/ 128 w 128"/>
                    <a:gd name="T18" fmla="*/ 52 h 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70" name="Freeform 107"/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7 h 54"/>
                    <a:gd name="T2" fmla="*/ 0 w 74"/>
                    <a:gd name="T3" fmla="*/ 14 h 54"/>
                    <a:gd name="T4" fmla="*/ 18 w 74"/>
                    <a:gd name="T5" fmla="*/ 6 h 54"/>
                    <a:gd name="T6" fmla="*/ 20 w 74"/>
                    <a:gd name="T7" fmla="*/ 0 h 54"/>
                    <a:gd name="T8" fmla="*/ 0 w 74"/>
                    <a:gd name="T9" fmla="*/ 7 h 5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4"/>
                    <a:gd name="T16" fmla="*/ 0 h 54"/>
                    <a:gd name="T17" fmla="*/ 74 w 74"/>
                    <a:gd name="T18" fmla="*/ 54 h 5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060" name="Group 108"/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43064" name="Oval 109"/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3065" name="Oval 110"/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43061" name="Group 111"/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43062" name="Oval 112"/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3063" name="Oval 113"/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43035" name="Freeform 114"/>
            <p:cNvSpPr>
              <a:spLocks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15 w 487"/>
                <a:gd name="T1" fmla="*/ 0 h 424"/>
                <a:gd name="T2" fmla="*/ 18 w 487"/>
                <a:gd name="T3" fmla="*/ 7 h 424"/>
                <a:gd name="T4" fmla="*/ 19 w 487"/>
                <a:gd name="T5" fmla="*/ 10 h 424"/>
                <a:gd name="T6" fmla="*/ 22 w 487"/>
                <a:gd name="T7" fmla="*/ 17 h 424"/>
                <a:gd name="T8" fmla="*/ 24 w 487"/>
                <a:gd name="T9" fmla="*/ 22 h 424"/>
                <a:gd name="T10" fmla="*/ 27 w 487"/>
                <a:gd name="T11" fmla="*/ 25 h 424"/>
                <a:gd name="T12" fmla="*/ 31 w 487"/>
                <a:gd name="T13" fmla="*/ 29 h 424"/>
                <a:gd name="T14" fmla="*/ 38 w 487"/>
                <a:gd name="T15" fmla="*/ 34 h 424"/>
                <a:gd name="T16" fmla="*/ 45 w 487"/>
                <a:gd name="T17" fmla="*/ 34 h 424"/>
                <a:gd name="T18" fmla="*/ 51 w 487"/>
                <a:gd name="T19" fmla="*/ 33 h 424"/>
                <a:gd name="T20" fmla="*/ 58 w 487"/>
                <a:gd name="T21" fmla="*/ 29 h 424"/>
                <a:gd name="T22" fmla="*/ 68 w 487"/>
                <a:gd name="T23" fmla="*/ 24 h 424"/>
                <a:gd name="T24" fmla="*/ 69 w 487"/>
                <a:gd name="T25" fmla="*/ 28 h 424"/>
                <a:gd name="T26" fmla="*/ 74 w 487"/>
                <a:gd name="T27" fmla="*/ 62 h 424"/>
                <a:gd name="T28" fmla="*/ 76 w 487"/>
                <a:gd name="T29" fmla="*/ 80 h 424"/>
                <a:gd name="T30" fmla="*/ 65 w 487"/>
                <a:gd name="T31" fmla="*/ 85 h 424"/>
                <a:gd name="T32" fmla="*/ 51 w 487"/>
                <a:gd name="T33" fmla="*/ 86 h 424"/>
                <a:gd name="T34" fmla="*/ 43 w 487"/>
                <a:gd name="T35" fmla="*/ 87 h 424"/>
                <a:gd name="T36" fmla="*/ 29 w 487"/>
                <a:gd name="T37" fmla="*/ 82 h 424"/>
                <a:gd name="T38" fmla="*/ 19 w 487"/>
                <a:gd name="T39" fmla="*/ 75 h 424"/>
                <a:gd name="T40" fmla="*/ 11 w 487"/>
                <a:gd name="T41" fmla="*/ 66 h 424"/>
                <a:gd name="T42" fmla="*/ 4 w 487"/>
                <a:gd name="T43" fmla="*/ 57 h 424"/>
                <a:gd name="T44" fmla="*/ 0 w 487"/>
                <a:gd name="T45" fmla="*/ 46 h 424"/>
                <a:gd name="T46" fmla="*/ 2 w 487"/>
                <a:gd name="T47" fmla="*/ 36 h 424"/>
                <a:gd name="T48" fmla="*/ 6 w 487"/>
                <a:gd name="T49" fmla="*/ 22 h 424"/>
                <a:gd name="T50" fmla="*/ 9 w 487"/>
                <a:gd name="T51" fmla="*/ 14 h 424"/>
                <a:gd name="T52" fmla="*/ 15 w 487"/>
                <a:gd name="T53" fmla="*/ 0 h 42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7"/>
                <a:gd name="T82" fmla="*/ 0 h 424"/>
                <a:gd name="T83" fmla="*/ 487 w 487"/>
                <a:gd name="T84" fmla="*/ 424 h 42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3036" name="Group 115"/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43037" name="Freeform 116"/>
              <p:cNvSpPr>
                <a:spLocks/>
              </p:cNvSpPr>
              <p:nvPr/>
            </p:nvSpPr>
            <p:spPr bwMode="auto">
              <a:xfrm>
                <a:off x="4363" y="2585"/>
                <a:ext cx="1104" cy="808"/>
              </a:xfrm>
              <a:custGeom>
                <a:avLst/>
                <a:gdLst>
                  <a:gd name="T0" fmla="*/ 81 w 3311"/>
                  <a:gd name="T1" fmla="*/ 11 h 2423"/>
                  <a:gd name="T2" fmla="*/ 139 w 3311"/>
                  <a:gd name="T3" fmla="*/ 0 h 2423"/>
                  <a:gd name="T4" fmla="*/ 186 w 3311"/>
                  <a:gd name="T5" fmla="*/ 9 h 2423"/>
                  <a:gd name="T6" fmla="*/ 235 w 3311"/>
                  <a:gd name="T7" fmla="*/ 30 h 2423"/>
                  <a:gd name="T8" fmla="*/ 279 w 3311"/>
                  <a:gd name="T9" fmla="*/ 49 h 2423"/>
                  <a:gd name="T10" fmla="*/ 319 w 3311"/>
                  <a:gd name="T11" fmla="*/ 65 h 2423"/>
                  <a:gd name="T12" fmla="*/ 330 w 3311"/>
                  <a:gd name="T13" fmla="*/ 74 h 2423"/>
                  <a:gd name="T14" fmla="*/ 330 w 3311"/>
                  <a:gd name="T15" fmla="*/ 92 h 2423"/>
                  <a:gd name="T16" fmla="*/ 319 w 3311"/>
                  <a:gd name="T17" fmla="*/ 101 h 2423"/>
                  <a:gd name="T18" fmla="*/ 301 w 3311"/>
                  <a:gd name="T19" fmla="*/ 104 h 2423"/>
                  <a:gd name="T20" fmla="*/ 286 w 3311"/>
                  <a:gd name="T21" fmla="*/ 103 h 2423"/>
                  <a:gd name="T22" fmla="*/ 269 w 3311"/>
                  <a:gd name="T23" fmla="*/ 100 h 2423"/>
                  <a:gd name="T24" fmla="*/ 275 w 3311"/>
                  <a:gd name="T25" fmla="*/ 109 h 2423"/>
                  <a:gd name="T26" fmla="*/ 281 w 3311"/>
                  <a:gd name="T27" fmla="*/ 116 h 2423"/>
                  <a:gd name="T28" fmla="*/ 306 w 3311"/>
                  <a:gd name="T29" fmla="*/ 133 h 2423"/>
                  <a:gd name="T30" fmla="*/ 319 w 3311"/>
                  <a:gd name="T31" fmla="*/ 146 h 2423"/>
                  <a:gd name="T32" fmla="*/ 332 w 3311"/>
                  <a:gd name="T33" fmla="*/ 158 h 2423"/>
                  <a:gd name="T34" fmla="*/ 351 w 3311"/>
                  <a:gd name="T35" fmla="*/ 175 h 2423"/>
                  <a:gd name="T36" fmla="*/ 361 w 3311"/>
                  <a:gd name="T37" fmla="*/ 186 h 2423"/>
                  <a:gd name="T38" fmla="*/ 367 w 3311"/>
                  <a:gd name="T39" fmla="*/ 197 h 2423"/>
                  <a:gd name="T40" fmla="*/ 368 w 3311"/>
                  <a:gd name="T41" fmla="*/ 209 h 2423"/>
                  <a:gd name="T42" fmla="*/ 360 w 3311"/>
                  <a:gd name="T43" fmla="*/ 219 h 2423"/>
                  <a:gd name="T44" fmla="*/ 359 w 3311"/>
                  <a:gd name="T45" fmla="*/ 228 h 2423"/>
                  <a:gd name="T46" fmla="*/ 360 w 3311"/>
                  <a:gd name="T47" fmla="*/ 237 h 2423"/>
                  <a:gd name="T48" fmla="*/ 358 w 3311"/>
                  <a:gd name="T49" fmla="*/ 245 h 2423"/>
                  <a:gd name="T50" fmla="*/ 354 w 3311"/>
                  <a:gd name="T51" fmla="*/ 249 h 2423"/>
                  <a:gd name="T52" fmla="*/ 346 w 3311"/>
                  <a:gd name="T53" fmla="*/ 253 h 2423"/>
                  <a:gd name="T54" fmla="*/ 334 w 3311"/>
                  <a:gd name="T55" fmla="*/ 252 h 2423"/>
                  <a:gd name="T56" fmla="*/ 327 w 3311"/>
                  <a:gd name="T57" fmla="*/ 255 h 2423"/>
                  <a:gd name="T58" fmla="*/ 325 w 3311"/>
                  <a:gd name="T59" fmla="*/ 263 h 2423"/>
                  <a:gd name="T60" fmla="*/ 321 w 3311"/>
                  <a:gd name="T61" fmla="*/ 268 h 2423"/>
                  <a:gd name="T62" fmla="*/ 316 w 3311"/>
                  <a:gd name="T63" fmla="*/ 269 h 2423"/>
                  <a:gd name="T64" fmla="*/ 308 w 3311"/>
                  <a:gd name="T65" fmla="*/ 269 h 2423"/>
                  <a:gd name="T66" fmla="*/ 292 w 3311"/>
                  <a:gd name="T67" fmla="*/ 264 h 2423"/>
                  <a:gd name="T68" fmla="*/ 260 w 3311"/>
                  <a:gd name="T69" fmla="*/ 247 h 2423"/>
                  <a:gd name="T70" fmla="*/ 242 w 3311"/>
                  <a:gd name="T71" fmla="*/ 242 h 2423"/>
                  <a:gd name="T72" fmla="*/ 224 w 3311"/>
                  <a:gd name="T73" fmla="*/ 239 h 2423"/>
                  <a:gd name="T74" fmla="*/ 182 w 3311"/>
                  <a:gd name="T75" fmla="*/ 223 h 2423"/>
                  <a:gd name="T76" fmla="*/ 152 w 3311"/>
                  <a:gd name="T77" fmla="*/ 206 h 2423"/>
                  <a:gd name="T78" fmla="*/ 129 w 3311"/>
                  <a:gd name="T79" fmla="*/ 196 h 2423"/>
                  <a:gd name="T80" fmla="*/ 111 w 3311"/>
                  <a:gd name="T81" fmla="*/ 188 h 2423"/>
                  <a:gd name="T82" fmla="*/ 91 w 3311"/>
                  <a:gd name="T83" fmla="*/ 174 h 2423"/>
                  <a:gd name="T84" fmla="*/ 30 w 3311"/>
                  <a:gd name="T85" fmla="*/ 118 h 2423"/>
                  <a:gd name="T86" fmla="*/ 23 w 3311"/>
                  <a:gd name="T87" fmla="*/ 23 h 242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311"/>
                  <a:gd name="T133" fmla="*/ 0 h 2423"/>
                  <a:gd name="T134" fmla="*/ 3311 w 3311"/>
                  <a:gd name="T135" fmla="*/ 2423 h 2423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8" name="Freeform 117"/>
              <p:cNvSpPr>
                <a:spLocks/>
              </p:cNvSpPr>
              <p:nvPr/>
            </p:nvSpPr>
            <p:spPr bwMode="auto">
              <a:xfrm>
                <a:off x="4784" y="3075"/>
                <a:ext cx="336" cy="224"/>
              </a:xfrm>
              <a:custGeom>
                <a:avLst/>
                <a:gdLst>
                  <a:gd name="T0" fmla="*/ 107 w 1008"/>
                  <a:gd name="T1" fmla="*/ 75 h 673"/>
                  <a:gd name="T2" fmla="*/ 111 w 1008"/>
                  <a:gd name="T3" fmla="*/ 69 h 673"/>
                  <a:gd name="T4" fmla="*/ 112 w 1008"/>
                  <a:gd name="T5" fmla="*/ 63 h 673"/>
                  <a:gd name="T6" fmla="*/ 112 w 1008"/>
                  <a:gd name="T7" fmla="*/ 59 h 673"/>
                  <a:gd name="T8" fmla="*/ 108 w 1008"/>
                  <a:gd name="T9" fmla="*/ 52 h 673"/>
                  <a:gd name="T10" fmla="*/ 102 w 1008"/>
                  <a:gd name="T11" fmla="*/ 47 h 673"/>
                  <a:gd name="T12" fmla="*/ 94 w 1008"/>
                  <a:gd name="T13" fmla="*/ 41 h 673"/>
                  <a:gd name="T14" fmla="*/ 85 w 1008"/>
                  <a:gd name="T15" fmla="*/ 37 h 673"/>
                  <a:gd name="T16" fmla="*/ 75 w 1008"/>
                  <a:gd name="T17" fmla="*/ 34 h 673"/>
                  <a:gd name="T18" fmla="*/ 67 w 1008"/>
                  <a:gd name="T19" fmla="*/ 32 h 673"/>
                  <a:gd name="T20" fmla="*/ 62 w 1008"/>
                  <a:gd name="T21" fmla="*/ 28 h 673"/>
                  <a:gd name="T22" fmla="*/ 57 w 1008"/>
                  <a:gd name="T23" fmla="*/ 23 h 673"/>
                  <a:gd name="T24" fmla="*/ 50 w 1008"/>
                  <a:gd name="T25" fmla="*/ 18 h 673"/>
                  <a:gd name="T26" fmla="*/ 45 w 1008"/>
                  <a:gd name="T27" fmla="*/ 14 h 673"/>
                  <a:gd name="T28" fmla="*/ 37 w 1008"/>
                  <a:gd name="T29" fmla="*/ 10 h 673"/>
                  <a:gd name="T30" fmla="*/ 32 w 1008"/>
                  <a:gd name="T31" fmla="*/ 8 h 673"/>
                  <a:gd name="T32" fmla="*/ 24 w 1008"/>
                  <a:gd name="T33" fmla="*/ 4 h 673"/>
                  <a:gd name="T34" fmla="*/ 16 w 1008"/>
                  <a:gd name="T35" fmla="*/ 1 h 673"/>
                  <a:gd name="T36" fmla="*/ 6 w 1008"/>
                  <a:gd name="T37" fmla="*/ 0 h 673"/>
                  <a:gd name="T38" fmla="*/ 0 w 1008"/>
                  <a:gd name="T39" fmla="*/ 0 h 67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008"/>
                  <a:gd name="T61" fmla="*/ 0 h 673"/>
                  <a:gd name="T62" fmla="*/ 1008 w 1008"/>
                  <a:gd name="T63" fmla="*/ 673 h 67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39" name="Freeform 118"/>
              <p:cNvSpPr>
                <a:spLocks/>
              </p:cNvSpPr>
              <p:nvPr/>
            </p:nvSpPr>
            <p:spPr bwMode="auto">
              <a:xfrm>
                <a:off x="4981" y="3054"/>
                <a:ext cx="359" cy="279"/>
              </a:xfrm>
              <a:custGeom>
                <a:avLst/>
                <a:gdLst>
                  <a:gd name="T0" fmla="*/ 120 w 1077"/>
                  <a:gd name="T1" fmla="*/ 93 h 838"/>
                  <a:gd name="T2" fmla="*/ 119 w 1077"/>
                  <a:gd name="T3" fmla="*/ 89 h 838"/>
                  <a:gd name="T4" fmla="*/ 117 w 1077"/>
                  <a:gd name="T5" fmla="*/ 85 h 838"/>
                  <a:gd name="T6" fmla="*/ 115 w 1077"/>
                  <a:gd name="T7" fmla="*/ 81 h 838"/>
                  <a:gd name="T8" fmla="*/ 113 w 1077"/>
                  <a:gd name="T9" fmla="*/ 78 h 838"/>
                  <a:gd name="T10" fmla="*/ 110 w 1077"/>
                  <a:gd name="T11" fmla="*/ 75 h 838"/>
                  <a:gd name="T12" fmla="*/ 101 w 1077"/>
                  <a:gd name="T13" fmla="*/ 68 h 838"/>
                  <a:gd name="T14" fmla="*/ 90 w 1077"/>
                  <a:gd name="T15" fmla="*/ 61 h 838"/>
                  <a:gd name="T16" fmla="*/ 82 w 1077"/>
                  <a:gd name="T17" fmla="*/ 57 h 838"/>
                  <a:gd name="T18" fmla="*/ 71 w 1077"/>
                  <a:gd name="T19" fmla="*/ 54 h 838"/>
                  <a:gd name="T20" fmla="*/ 61 w 1077"/>
                  <a:gd name="T21" fmla="*/ 46 h 838"/>
                  <a:gd name="T22" fmla="*/ 52 w 1077"/>
                  <a:gd name="T23" fmla="*/ 38 h 838"/>
                  <a:gd name="T24" fmla="*/ 43 w 1077"/>
                  <a:gd name="T25" fmla="*/ 31 h 838"/>
                  <a:gd name="T26" fmla="*/ 32 w 1077"/>
                  <a:gd name="T27" fmla="*/ 24 h 838"/>
                  <a:gd name="T28" fmla="*/ 22 w 1077"/>
                  <a:gd name="T29" fmla="*/ 18 h 838"/>
                  <a:gd name="T30" fmla="*/ 13 w 1077"/>
                  <a:gd name="T31" fmla="*/ 8 h 838"/>
                  <a:gd name="T32" fmla="*/ 0 w 1077"/>
                  <a:gd name="T33" fmla="*/ 0 h 8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077"/>
                  <a:gd name="T52" fmla="*/ 0 h 838"/>
                  <a:gd name="T53" fmla="*/ 1077 w 1077"/>
                  <a:gd name="T54" fmla="*/ 838 h 8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0" name="Freeform 119"/>
              <p:cNvSpPr>
                <a:spLocks/>
              </p:cNvSpPr>
              <p:nvPr/>
            </p:nvSpPr>
            <p:spPr bwMode="auto">
              <a:xfrm>
                <a:off x="5074" y="2973"/>
                <a:ext cx="356" cy="276"/>
              </a:xfrm>
              <a:custGeom>
                <a:avLst/>
                <a:gdLst>
                  <a:gd name="T0" fmla="*/ 119 w 1069"/>
                  <a:gd name="T1" fmla="*/ 92 h 828"/>
                  <a:gd name="T2" fmla="*/ 114 w 1069"/>
                  <a:gd name="T3" fmla="*/ 86 h 828"/>
                  <a:gd name="T4" fmla="*/ 110 w 1069"/>
                  <a:gd name="T5" fmla="*/ 81 h 828"/>
                  <a:gd name="T6" fmla="*/ 105 w 1069"/>
                  <a:gd name="T7" fmla="*/ 77 h 828"/>
                  <a:gd name="T8" fmla="*/ 88 w 1069"/>
                  <a:gd name="T9" fmla="*/ 66 h 828"/>
                  <a:gd name="T10" fmla="*/ 77 w 1069"/>
                  <a:gd name="T11" fmla="*/ 60 h 828"/>
                  <a:gd name="T12" fmla="*/ 69 w 1069"/>
                  <a:gd name="T13" fmla="*/ 51 h 828"/>
                  <a:gd name="T14" fmla="*/ 60 w 1069"/>
                  <a:gd name="T15" fmla="*/ 44 h 828"/>
                  <a:gd name="T16" fmla="*/ 51 w 1069"/>
                  <a:gd name="T17" fmla="*/ 37 h 828"/>
                  <a:gd name="T18" fmla="*/ 41 w 1069"/>
                  <a:gd name="T19" fmla="*/ 31 h 828"/>
                  <a:gd name="T20" fmla="*/ 36 w 1069"/>
                  <a:gd name="T21" fmla="*/ 27 h 828"/>
                  <a:gd name="T22" fmla="*/ 25 w 1069"/>
                  <a:gd name="T23" fmla="*/ 21 h 828"/>
                  <a:gd name="T24" fmla="*/ 14 w 1069"/>
                  <a:gd name="T25" fmla="*/ 9 h 828"/>
                  <a:gd name="T26" fmla="*/ 0 w 1069"/>
                  <a:gd name="T27" fmla="*/ 0 h 82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69"/>
                  <a:gd name="T43" fmla="*/ 0 h 828"/>
                  <a:gd name="T44" fmla="*/ 1069 w 1069"/>
                  <a:gd name="T45" fmla="*/ 828 h 82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1" name="Freeform 120"/>
              <p:cNvSpPr>
                <a:spLocks/>
              </p:cNvSpPr>
              <p:nvPr/>
            </p:nvSpPr>
            <p:spPr bwMode="auto">
              <a:xfrm>
                <a:off x="5130" y="2749"/>
                <a:ext cx="12" cy="104"/>
              </a:xfrm>
              <a:custGeom>
                <a:avLst/>
                <a:gdLst>
                  <a:gd name="T0" fmla="*/ 2 w 36"/>
                  <a:gd name="T1" fmla="*/ 35 h 313"/>
                  <a:gd name="T2" fmla="*/ 0 w 36"/>
                  <a:gd name="T3" fmla="*/ 24 h 313"/>
                  <a:gd name="T4" fmla="*/ 0 w 36"/>
                  <a:gd name="T5" fmla="*/ 17 h 313"/>
                  <a:gd name="T6" fmla="*/ 2 w 36"/>
                  <a:gd name="T7" fmla="*/ 7 h 313"/>
                  <a:gd name="T8" fmla="*/ 4 w 36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"/>
                  <a:gd name="T16" fmla="*/ 0 h 313"/>
                  <a:gd name="T17" fmla="*/ 36 w 36"/>
                  <a:gd name="T18" fmla="*/ 313 h 3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2" name="Freeform 121"/>
              <p:cNvSpPr>
                <a:spLocks/>
              </p:cNvSpPr>
              <p:nvPr/>
            </p:nvSpPr>
            <p:spPr bwMode="auto">
              <a:xfrm>
                <a:off x="5146" y="2938"/>
                <a:ext cx="59" cy="59"/>
              </a:xfrm>
              <a:custGeom>
                <a:avLst/>
                <a:gdLst>
                  <a:gd name="T0" fmla="*/ 20 w 177"/>
                  <a:gd name="T1" fmla="*/ 0 h 175"/>
                  <a:gd name="T2" fmla="*/ 15 w 177"/>
                  <a:gd name="T3" fmla="*/ 1 h 175"/>
                  <a:gd name="T4" fmla="*/ 9 w 177"/>
                  <a:gd name="T5" fmla="*/ 4 h 175"/>
                  <a:gd name="T6" fmla="*/ 5 w 177"/>
                  <a:gd name="T7" fmla="*/ 8 h 175"/>
                  <a:gd name="T8" fmla="*/ 2 w 177"/>
                  <a:gd name="T9" fmla="*/ 12 h 175"/>
                  <a:gd name="T10" fmla="*/ 0 w 177"/>
                  <a:gd name="T11" fmla="*/ 20 h 1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7"/>
                  <a:gd name="T19" fmla="*/ 0 h 175"/>
                  <a:gd name="T20" fmla="*/ 177 w 177"/>
                  <a:gd name="T21" fmla="*/ 175 h 1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3" name="Freeform 122"/>
              <p:cNvSpPr>
                <a:spLocks/>
              </p:cNvSpPr>
              <p:nvPr/>
            </p:nvSpPr>
            <p:spPr bwMode="auto">
              <a:xfrm>
                <a:off x="5048" y="3028"/>
                <a:ext cx="94" cy="41"/>
              </a:xfrm>
              <a:custGeom>
                <a:avLst/>
                <a:gdLst>
                  <a:gd name="T0" fmla="*/ 31 w 281"/>
                  <a:gd name="T1" fmla="*/ 0 h 123"/>
                  <a:gd name="T2" fmla="*/ 26 w 281"/>
                  <a:gd name="T3" fmla="*/ 0 h 123"/>
                  <a:gd name="T4" fmla="*/ 18 w 281"/>
                  <a:gd name="T5" fmla="*/ 1 h 123"/>
                  <a:gd name="T6" fmla="*/ 10 w 281"/>
                  <a:gd name="T7" fmla="*/ 4 h 123"/>
                  <a:gd name="T8" fmla="*/ 6 w 281"/>
                  <a:gd name="T9" fmla="*/ 7 h 123"/>
                  <a:gd name="T10" fmla="*/ 0 w 281"/>
                  <a:gd name="T11" fmla="*/ 14 h 1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1"/>
                  <a:gd name="T19" fmla="*/ 0 h 123"/>
                  <a:gd name="T20" fmla="*/ 281 w 281"/>
                  <a:gd name="T21" fmla="*/ 123 h 1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4" name="Freeform 123"/>
              <p:cNvSpPr>
                <a:spLocks/>
              </p:cNvSpPr>
              <p:nvPr/>
            </p:nvSpPr>
            <p:spPr bwMode="auto">
              <a:xfrm>
                <a:off x="4920" y="3088"/>
                <a:ext cx="106" cy="22"/>
              </a:xfrm>
              <a:custGeom>
                <a:avLst/>
                <a:gdLst>
                  <a:gd name="T0" fmla="*/ 35 w 319"/>
                  <a:gd name="T1" fmla="*/ 1 h 68"/>
                  <a:gd name="T2" fmla="*/ 27 w 319"/>
                  <a:gd name="T3" fmla="*/ 0 h 68"/>
                  <a:gd name="T4" fmla="*/ 19 w 319"/>
                  <a:gd name="T5" fmla="*/ 0 h 68"/>
                  <a:gd name="T6" fmla="*/ 12 w 319"/>
                  <a:gd name="T7" fmla="*/ 2 h 68"/>
                  <a:gd name="T8" fmla="*/ 5 w 319"/>
                  <a:gd name="T9" fmla="*/ 4 h 68"/>
                  <a:gd name="T10" fmla="*/ 0 w 319"/>
                  <a:gd name="T11" fmla="*/ 7 h 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9"/>
                  <a:gd name="T19" fmla="*/ 0 h 68"/>
                  <a:gd name="T20" fmla="*/ 319 w 319"/>
                  <a:gd name="T21" fmla="*/ 68 h 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5" name="Freeform 124"/>
              <p:cNvSpPr>
                <a:spLocks/>
              </p:cNvSpPr>
              <p:nvPr/>
            </p:nvSpPr>
            <p:spPr bwMode="auto">
              <a:xfrm>
                <a:off x="5251" y="3010"/>
                <a:ext cx="50" cy="35"/>
              </a:xfrm>
              <a:custGeom>
                <a:avLst/>
                <a:gdLst>
                  <a:gd name="T0" fmla="*/ 17 w 150"/>
                  <a:gd name="T1" fmla="*/ 0 h 103"/>
                  <a:gd name="T2" fmla="*/ 11 w 150"/>
                  <a:gd name="T3" fmla="*/ 1 h 103"/>
                  <a:gd name="T4" fmla="*/ 5 w 150"/>
                  <a:gd name="T5" fmla="*/ 5 h 103"/>
                  <a:gd name="T6" fmla="*/ 0 w 150"/>
                  <a:gd name="T7" fmla="*/ 12 h 10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0"/>
                  <a:gd name="T13" fmla="*/ 0 h 103"/>
                  <a:gd name="T14" fmla="*/ 150 w 150"/>
                  <a:gd name="T15" fmla="*/ 103 h 10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6" name="Freeform 125"/>
              <p:cNvSpPr>
                <a:spLocks/>
              </p:cNvSpPr>
              <p:nvPr/>
            </p:nvSpPr>
            <p:spPr bwMode="auto">
              <a:xfrm>
                <a:off x="5142" y="3082"/>
                <a:ext cx="81" cy="42"/>
              </a:xfrm>
              <a:custGeom>
                <a:avLst/>
                <a:gdLst>
                  <a:gd name="T0" fmla="*/ 27 w 242"/>
                  <a:gd name="T1" fmla="*/ 0 h 124"/>
                  <a:gd name="T2" fmla="*/ 18 w 242"/>
                  <a:gd name="T3" fmla="*/ 0 h 124"/>
                  <a:gd name="T4" fmla="*/ 13 w 242"/>
                  <a:gd name="T5" fmla="*/ 2 h 124"/>
                  <a:gd name="T6" fmla="*/ 7 w 242"/>
                  <a:gd name="T7" fmla="*/ 6 h 124"/>
                  <a:gd name="T8" fmla="*/ 0 w 242"/>
                  <a:gd name="T9" fmla="*/ 14 h 1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2"/>
                  <a:gd name="T16" fmla="*/ 0 h 124"/>
                  <a:gd name="T17" fmla="*/ 242 w 242"/>
                  <a:gd name="T18" fmla="*/ 124 h 1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7" name="Freeform 126"/>
              <p:cNvSpPr>
                <a:spLocks/>
              </p:cNvSpPr>
              <p:nvPr/>
            </p:nvSpPr>
            <p:spPr bwMode="auto">
              <a:xfrm>
                <a:off x="5262" y="3167"/>
                <a:ext cx="68" cy="32"/>
              </a:xfrm>
              <a:custGeom>
                <a:avLst/>
                <a:gdLst>
                  <a:gd name="T0" fmla="*/ 23 w 205"/>
                  <a:gd name="T1" fmla="*/ 0 h 95"/>
                  <a:gd name="T2" fmla="*/ 17 w 205"/>
                  <a:gd name="T3" fmla="*/ 0 h 95"/>
                  <a:gd name="T4" fmla="*/ 11 w 205"/>
                  <a:gd name="T5" fmla="*/ 2 h 95"/>
                  <a:gd name="T6" fmla="*/ 5 w 205"/>
                  <a:gd name="T7" fmla="*/ 5 h 95"/>
                  <a:gd name="T8" fmla="*/ 0 w 205"/>
                  <a:gd name="T9" fmla="*/ 11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"/>
                  <a:gd name="T16" fmla="*/ 0 h 95"/>
                  <a:gd name="T17" fmla="*/ 205 w 205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8" name="Freeform 127"/>
              <p:cNvSpPr>
                <a:spLocks/>
              </p:cNvSpPr>
              <p:nvPr/>
            </p:nvSpPr>
            <p:spPr bwMode="auto">
              <a:xfrm>
                <a:off x="5139" y="3221"/>
                <a:ext cx="66" cy="33"/>
              </a:xfrm>
              <a:custGeom>
                <a:avLst/>
                <a:gdLst>
                  <a:gd name="T0" fmla="*/ 22 w 199"/>
                  <a:gd name="T1" fmla="*/ 0 h 101"/>
                  <a:gd name="T2" fmla="*/ 14 w 199"/>
                  <a:gd name="T3" fmla="*/ 2 h 101"/>
                  <a:gd name="T4" fmla="*/ 9 w 199"/>
                  <a:gd name="T5" fmla="*/ 3 h 101"/>
                  <a:gd name="T6" fmla="*/ 4 w 199"/>
                  <a:gd name="T7" fmla="*/ 7 h 101"/>
                  <a:gd name="T8" fmla="*/ 0 w 199"/>
                  <a:gd name="T9" fmla="*/ 11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101"/>
                  <a:gd name="T17" fmla="*/ 199 w 199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9" name="Freeform 128"/>
              <p:cNvSpPr>
                <a:spLocks/>
              </p:cNvSpPr>
              <p:nvPr/>
            </p:nvSpPr>
            <p:spPr bwMode="auto">
              <a:xfrm>
                <a:off x="5013" y="2863"/>
                <a:ext cx="98" cy="85"/>
              </a:xfrm>
              <a:custGeom>
                <a:avLst/>
                <a:gdLst>
                  <a:gd name="T0" fmla="*/ 0 w 296"/>
                  <a:gd name="T1" fmla="*/ 29 h 253"/>
                  <a:gd name="T2" fmla="*/ 7 w 296"/>
                  <a:gd name="T3" fmla="*/ 23 h 253"/>
                  <a:gd name="T4" fmla="*/ 16 w 296"/>
                  <a:gd name="T5" fmla="*/ 16 h 253"/>
                  <a:gd name="T6" fmla="*/ 25 w 296"/>
                  <a:gd name="T7" fmla="*/ 8 h 253"/>
                  <a:gd name="T8" fmla="*/ 32 w 296"/>
                  <a:gd name="T9" fmla="*/ 0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3"/>
                  <a:gd name="T17" fmla="*/ 296 w 296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0" name="Freeform 129"/>
              <p:cNvSpPr>
                <a:spLocks/>
              </p:cNvSpPr>
              <p:nvPr/>
            </p:nvSpPr>
            <p:spPr bwMode="auto">
              <a:xfrm>
                <a:off x="5016" y="3137"/>
                <a:ext cx="79" cy="32"/>
              </a:xfrm>
              <a:custGeom>
                <a:avLst/>
                <a:gdLst>
                  <a:gd name="T0" fmla="*/ 26 w 237"/>
                  <a:gd name="T1" fmla="*/ 0 h 96"/>
                  <a:gd name="T2" fmla="*/ 17 w 237"/>
                  <a:gd name="T3" fmla="*/ 1 h 96"/>
                  <a:gd name="T4" fmla="*/ 10 w 237"/>
                  <a:gd name="T5" fmla="*/ 3 h 96"/>
                  <a:gd name="T6" fmla="*/ 5 w 237"/>
                  <a:gd name="T7" fmla="*/ 6 h 96"/>
                  <a:gd name="T8" fmla="*/ 0 w 237"/>
                  <a:gd name="T9" fmla="*/ 11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7"/>
                  <a:gd name="T16" fmla="*/ 0 h 96"/>
                  <a:gd name="T17" fmla="*/ 237 w 237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1" name="Freeform 130"/>
              <p:cNvSpPr>
                <a:spLocks/>
              </p:cNvSpPr>
              <p:nvPr/>
            </p:nvSpPr>
            <p:spPr bwMode="auto">
              <a:xfrm>
                <a:off x="5320" y="3082"/>
                <a:ext cx="66" cy="27"/>
              </a:xfrm>
              <a:custGeom>
                <a:avLst/>
                <a:gdLst>
                  <a:gd name="T0" fmla="*/ 22 w 198"/>
                  <a:gd name="T1" fmla="*/ 2 h 79"/>
                  <a:gd name="T2" fmla="*/ 16 w 198"/>
                  <a:gd name="T3" fmla="*/ 0 h 79"/>
                  <a:gd name="T4" fmla="*/ 11 w 198"/>
                  <a:gd name="T5" fmla="*/ 0 h 79"/>
                  <a:gd name="T6" fmla="*/ 5 w 198"/>
                  <a:gd name="T7" fmla="*/ 3 h 79"/>
                  <a:gd name="T8" fmla="*/ 2 w 198"/>
                  <a:gd name="T9" fmla="*/ 5 h 79"/>
                  <a:gd name="T10" fmla="*/ 0 w 198"/>
                  <a:gd name="T11" fmla="*/ 9 h 7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8"/>
                  <a:gd name="T19" fmla="*/ 0 h 79"/>
                  <a:gd name="T20" fmla="*/ 198 w 198"/>
                  <a:gd name="T21" fmla="*/ 79 h 7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2" name="Freeform 131"/>
              <p:cNvSpPr>
                <a:spLocks/>
              </p:cNvSpPr>
              <p:nvPr/>
            </p:nvSpPr>
            <p:spPr bwMode="auto">
              <a:xfrm>
                <a:off x="4928" y="3174"/>
                <a:ext cx="61" cy="24"/>
              </a:xfrm>
              <a:custGeom>
                <a:avLst/>
                <a:gdLst>
                  <a:gd name="T0" fmla="*/ 20 w 184"/>
                  <a:gd name="T1" fmla="*/ 0 h 72"/>
                  <a:gd name="T2" fmla="*/ 17 w 184"/>
                  <a:gd name="T3" fmla="*/ 0 h 72"/>
                  <a:gd name="T4" fmla="*/ 11 w 184"/>
                  <a:gd name="T5" fmla="*/ 1 h 72"/>
                  <a:gd name="T6" fmla="*/ 7 w 184"/>
                  <a:gd name="T7" fmla="*/ 2 h 72"/>
                  <a:gd name="T8" fmla="*/ 4 w 184"/>
                  <a:gd name="T9" fmla="*/ 4 h 72"/>
                  <a:gd name="T10" fmla="*/ 2 w 184"/>
                  <a:gd name="T11" fmla="*/ 6 h 72"/>
                  <a:gd name="T12" fmla="*/ 0 w 184"/>
                  <a:gd name="T13" fmla="*/ 8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4"/>
                  <a:gd name="T22" fmla="*/ 0 h 72"/>
                  <a:gd name="T23" fmla="*/ 184 w 184"/>
                  <a:gd name="T24" fmla="*/ 72 h 7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3" name="Freeform 132"/>
              <p:cNvSpPr>
                <a:spLocks/>
              </p:cNvSpPr>
              <p:nvPr/>
            </p:nvSpPr>
            <p:spPr bwMode="auto">
              <a:xfrm>
                <a:off x="4839" y="3054"/>
                <a:ext cx="12" cy="26"/>
              </a:xfrm>
              <a:custGeom>
                <a:avLst/>
                <a:gdLst>
                  <a:gd name="T0" fmla="*/ 0 w 38"/>
                  <a:gd name="T1" fmla="*/ 9 h 78"/>
                  <a:gd name="T2" fmla="*/ 1 w 38"/>
                  <a:gd name="T3" fmla="*/ 4 h 78"/>
                  <a:gd name="T4" fmla="*/ 3 w 38"/>
                  <a:gd name="T5" fmla="*/ 1 h 78"/>
                  <a:gd name="T6" fmla="*/ 4 w 38"/>
                  <a:gd name="T7" fmla="*/ 0 h 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"/>
                  <a:gd name="T13" fmla="*/ 0 h 78"/>
                  <a:gd name="T14" fmla="*/ 38 w 38"/>
                  <a:gd name="T15" fmla="*/ 78 h 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4" name="Freeform 133"/>
              <p:cNvSpPr>
                <a:spLocks/>
              </p:cNvSpPr>
              <p:nvPr/>
            </p:nvSpPr>
            <p:spPr bwMode="auto">
              <a:xfrm>
                <a:off x="4684" y="2741"/>
                <a:ext cx="342" cy="89"/>
              </a:xfrm>
              <a:custGeom>
                <a:avLst/>
                <a:gdLst>
                  <a:gd name="T0" fmla="*/ 0 w 1027"/>
                  <a:gd name="T1" fmla="*/ 0 h 266"/>
                  <a:gd name="T2" fmla="*/ 18 w 1027"/>
                  <a:gd name="T3" fmla="*/ 16 h 266"/>
                  <a:gd name="T4" fmla="*/ 30 w 1027"/>
                  <a:gd name="T5" fmla="*/ 23 h 266"/>
                  <a:gd name="T6" fmla="*/ 42 w 1027"/>
                  <a:gd name="T7" fmla="*/ 28 h 266"/>
                  <a:gd name="T8" fmla="*/ 81 w 1027"/>
                  <a:gd name="T9" fmla="*/ 30 h 266"/>
                  <a:gd name="T10" fmla="*/ 96 w 1027"/>
                  <a:gd name="T11" fmla="*/ 26 h 266"/>
                  <a:gd name="T12" fmla="*/ 105 w 1027"/>
                  <a:gd name="T13" fmla="*/ 23 h 266"/>
                  <a:gd name="T14" fmla="*/ 114 w 1027"/>
                  <a:gd name="T15" fmla="*/ 23 h 26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27"/>
                  <a:gd name="T25" fmla="*/ 0 h 266"/>
                  <a:gd name="T26" fmla="*/ 1027 w 1027"/>
                  <a:gd name="T27" fmla="*/ 266 h 26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5" name="Freeform 134"/>
              <p:cNvSpPr>
                <a:spLocks/>
              </p:cNvSpPr>
              <p:nvPr/>
            </p:nvSpPr>
            <p:spPr bwMode="auto">
              <a:xfrm>
                <a:off x="4700" y="2762"/>
                <a:ext cx="58" cy="132"/>
              </a:xfrm>
              <a:custGeom>
                <a:avLst/>
                <a:gdLst>
                  <a:gd name="T0" fmla="*/ 0 w 174"/>
                  <a:gd name="T1" fmla="*/ 0 h 396"/>
                  <a:gd name="T2" fmla="*/ 9 w 174"/>
                  <a:gd name="T3" fmla="*/ 12 h 396"/>
                  <a:gd name="T4" fmla="*/ 14 w 174"/>
                  <a:gd name="T5" fmla="*/ 25 h 396"/>
                  <a:gd name="T6" fmla="*/ 16 w 174"/>
                  <a:gd name="T7" fmla="*/ 32 h 396"/>
                  <a:gd name="T8" fmla="*/ 19 w 174"/>
                  <a:gd name="T9" fmla="*/ 44 h 3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96"/>
                  <a:gd name="T17" fmla="*/ 174 w 174"/>
                  <a:gd name="T18" fmla="*/ 396 h 3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6" name="Freeform 135"/>
              <p:cNvSpPr>
                <a:spLocks/>
              </p:cNvSpPr>
              <p:nvPr/>
            </p:nvSpPr>
            <p:spPr bwMode="auto">
              <a:xfrm>
                <a:off x="4653" y="2924"/>
                <a:ext cx="331" cy="142"/>
              </a:xfrm>
              <a:custGeom>
                <a:avLst/>
                <a:gdLst>
                  <a:gd name="T0" fmla="*/ 110 w 992"/>
                  <a:gd name="T1" fmla="*/ 0 h 425"/>
                  <a:gd name="T2" fmla="*/ 89 w 992"/>
                  <a:gd name="T3" fmla="*/ 12 h 425"/>
                  <a:gd name="T4" fmla="*/ 75 w 992"/>
                  <a:gd name="T5" fmla="*/ 16 h 425"/>
                  <a:gd name="T6" fmla="*/ 56 w 992"/>
                  <a:gd name="T7" fmla="*/ 23 h 425"/>
                  <a:gd name="T8" fmla="*/ 37 w 992"/>
                  <a:gd name="T9" fmla="*/ 28 h 425"/>
                  <a:gd name="T10" fmla="*/ 19 w 992"/>
                  <a:gd name="T11" fmla="*/ 35 h 425"/>
                  <a:gd name="T12" fmla="*/ 2 w 992"/>
                  <a:gd name="T13" fmla="*/ 44 h 425"/>
                  <a:gd name="T14" fmla="*/ 0 w 992"/>
                  <a:gd name="T15" fmla="*/ 47 h 4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2"/>
                  <a:gd name="T25" fmla="*/ 0 h 425"/>
                  <a:gd name="T26" fmla="*/ 992 w 992"/>
                  <a:gd name="T27" fmla="*/ 425 h 42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7" name="Freeform 136"/>
              <p:cNvSpPr>
                <a:spLocks/>
              </p:cNvSpPr>
              <p:nvPr/>
            </p:nvSpPr>
            <p:spPr bwMode="auto">
              <a:xfrm>
                <a:off x="5082" y="2939"/>
                <a:ext cx="9" cy="39"/>
              </a:xfrm>
              <a:custGeom>
                <a:avLst/>
                <a:gdLst>
                  <a:gd name="T0" fmla="*/ 2 w 27"/>
                  <a:gd name="T1" fmla="*/ 13 h 116"/>
                  <a:gd name="T2" fmla="*/ 3 w 27"/>
                  <a:gd name="T3" fmla="*/ 10 h 116"/>
                  <a:gd name="T4" fmla="*/ 0 w 27"/>
                  <a:gd name="T5" fmla="*/ 3 h 116"/>
                  <a:gd name="T6" fmla="*/ 0 w 27"/>
                  <a:gd name="T7" fmla="*/ 0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"/>
                  <a:gd name="T13" fmla="*/ 0 h 116"/>
                  <a:gd name="T14" fmla="*/ 27 w 27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8" name="Freeform 137"/>
              <p:cNvSpPr>
                <a:spLocks/>
              </p:cNvSpPr>
              <p:nvPr/>
            </p:nvSpPr>
            <p:spPr bwMode="auto">
              <a:xfrm>
                <a:off x="5042" y="2814"/>
                <a:ext cx="68" cy="49"/>
              </a:xfrm>
              <a:custGeom>
                <a:avLst/>
                <a:gdLst>
                  <a:gd name="T0" fmla="*/ 0 w 204"/>
                  <a:gd name="T1" fmla="*/ 0 h 149"/>
                  <a:gd name="T2" fmla="*/ 6 w 204"/>
                  <a:gd name="T3" fmla="*/ 5 h 149"/>
                  <a:gd name="T4" fmla="*/ 12 w 204"/>
                  <a:gd name="T5" fmla="*/ 9 h 149"/>
                  <a:gd name="T6" fmla="*/ 23 w 204"/>
                  <a:gd name="T7" fmla="*/ 16 h 14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4"/>
                  <a:gd name="T13" fmla="*/ 0 h 149"/>
                  <a:gd name="T14" fmla="*/ 204 w 204"/>
                  <a:gd name="T15" fmla="*/ 149 h 14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7466" name="AutoShape 138"/>
          <p:cNvSpPr>
            <a:spLocks noChangeArrowheads="1"/>
          </p:cNvSpPr>
          <p:nvPr/>
        </p:nvSpPr>
        <p:spPr bwMode="auto">
          <a:xfrm>
            <a:off x="2555875" y="4868863"/>
            <a:ext cx="3455988" cy="1447800"/>
          </a:xfrm>
          <a:prstGeom prst="cloudCallout">
            <a:avLst>
              <a:gd name="adj1" fmla="val 73417"/>
              <a:gd name="adj2" fmla="val -16449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</p:spPr>
        <p:txBody>
          <a:bodyPr lIns="91430" tIns="45715" rIns="91430" bIns="45715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在所求区间上满足</a:t>
            </a:r>
            <a:r>
              <a:rPr lang="en-US" altLang="zh-CN" sz="2000"/>
              <a:t>|</a:t>
            </a:r>
            <a:r>
              <a:rPr lang="en-US" altLang="zh-CN" b="0" i="1">
                <a:sym typeface="Symbol" panose="05050102010706020507" pitchFamily="18" charset="2"/>
              </a:rPr>
              <a:t> ’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)|&lt;1,</a:t>
            </a:r>
            <a:r>
              <a:rPr lang="en-US" altLang="zh-CN" b="0"/>
              <a:t> </a:t>
            </a:r>
            <a:r>
              <a:rPr lang="zh-CN" altLang="en-US" sz="2000"/>
              <a:t>就这么简单！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7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27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73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27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0" grpId="0" autoUpdateAnimBg="0"/>
      <p:bldP spid="227331" grpId="0" autoUpdateAnimBg="0"/>
      <p:bldP spid="227332" grpId="0" autoUpdateAnimBg="0"/>
      <p:bldP spid="227336" grpId="0" animBg="1" autoUpdateAnimBg="0"/>
      <p:bldP spid="227337" grpId="0" animBg="1" autoUpdateAnimBg="0"/>
      <p:bldP spid="227338" grpId="0" animBg="1"/>
      <p:bldP spid="227395" grpId="0" animBg="1" autoUpdateAnimBg="0"/>
      <p:bldP spid="227466" grpId="0" animBg="1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8B9BE5E-6427-4D2C-B059-53263AC7A5A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73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43012" name="Text Box 2"/>
          <p:cNvSpPr txBox="1">
            <a:spLocks noChangeArrowheads="1"/>
          </p:cNvSpPr>
          <p:nvPr/>
        </p:nvSpPr>
        <p:spPr bwMode="auto">
          <a:xfrm>
            <a:off x="381000" y="457200"/>
            <a:ext cx="7720013" cy="5191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dirty="0"/>
              <a:t>2.4  </a:t>
            </a:r>
            <a:r>
              <a:rPr kumimoji="1" lang="zh-CN" altLang="en-US" sz="2800" dirty="0">
                <a:ea typeface="楷体_GB2312" pitchFamily="49" charset="-122"/>
              </a:rPr>
              <a:t>牛顿迭代法  </a:t>
            </a:r>
            <a:r>
              <a:rPr kumimoji="1" lang="en-US" altLang="zh-CN" dirty="0">
                <a:solidFill>
                  <a:srgbClr val="008000"/>
                </a:solidFill>
                <a:latin typeface="Arial" charset="0"/>
                <a:ea typeface="楷体_GB2312" pitchFamily="49" charset="-122"/>
              </a:rPr>
              <a:t>/* Newton - </a:t>
            </a:r>
            <a:r>
              <a:rPr kumimoji="1" lang="en-US" altLang="zh-CN" dirty="0" err="1">
                <a:solidFill>
                  <a:srgbClr val="008000"/>
                </a:solidFill>
                <a:latin typeface="Arial" charset="0"/>
                <a:ea typeface="楷体_GB2312" pitchFamily="49" charset="-122"/>
              </a:rPr>
              <a:t>Raphson</a:t>
            </a:r>
            <a:r>
              <a:rPr kumimoji="1" lang="en-US" altLang="zh-CN" dirty="0">
                <a:solidFill>
                  <a:srgbClr val="008000"/>
                </a:solidFill>
                <a:latin typeface="Arial" charset="0"/>
                <a:ea typeface="楷体_GB2312" pitchFamily="49" charset="-122"/>
              </a:rPr>
              <a:t> Method */ </a:t>
            </a:r>
          </a:p>
        </p:txBody>
      </p:sp>
      <p:sp>
        <p:nvSpPr>
          <p:cNvPr id="44037" name="Text Box 3"/>
          <p:cNvSpPr txBox="1">
            <a:spLocks noChangeArrowheads="1"/>
          </p:cNvSpPr>
          <p:nvPr/>
        </p:nvSpPr>
        <p:spPr bwMode="auto">
          <a:xfrm>
            <a:off x="539750" y="2060575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63600" indent="-863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zh-CN" altLang="en-US">
                <a:solidFill>
                  <a:srgbClr val="FF3300"/>
                </a:solidFill>
                <a:ea typeface="楷体_GB2312" pitchFamily="49" charset="-122"/>
              </a:rPr>
              <a:t>原理：将非线性方程逐步化为线性方程来求解。              </a:t>
            </a:r>
            <a:endParaRPr kumimoji="1" lang="zh-CN" altLang="en-US" sz="2000">
              <a:solidFill>
                <a:srgbClr val="FF33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373380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1188" y="2708275"/>
            <a:ext cx="7924800" cy="3433763"/>
            <a:chOff x="384" y="1056"/>
            <a:chExt cx="4992" cy="2163"/>
          </a:xfrm>
        </p:grpSpPr>
        <p:sp>
          <p:nvSpPr>
            <p:cNvPr id="44041" name="Text Box 6"/>
            <p:cNvSpPr txBox="1">
              <a:spLocks noChangeArrowheads="1"/>
            </p:cNvSpPr>
            <p:nvPr/>
          </p:nvSpPr>
          <p:spPr bwMode="auto">
            <a:xfrm>
              <a:off x="384" y="1056"/>
              <a:ext cx="4992" cy="1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kumimoji="1" lang="zh-CN" altLang="en-US">
                  <a:ea typeface="楷体_GB2312" pitchFamily="49" charset="-122"/>
                </a:rPr>
                <a:t>设有非线性方程 </a:t>
              </a:r>
              <a:r>
                <a:rPr kumimoji="1" lang="en-US" altLang="zh-CN" i="1">
                  <a:ea typeface="楷体_GB2312" pitchFamily="49" charset="-122"/>
                </a:rPr>
                <a:t>f</a:t>
              </a:r>
              <a:r>
                <a:rPr kumimoji="1" lang="en-US" altLang="zh-CN">
                  <a:ea typeface="楷体_GB2312" pitchFamily="49" charset="-122"/>
                </a:rPr>
                <a:t> (</a:t>
              </a:r>
              <a:r>
                <a:rPr kumimoji="1" lang="en-US" altLang="zh-CN" i="1">
                  <a:ea typeface="楷体_GB2312" pitchFamily="49" charset="-122"/>
                </a:rPr>
                <a:t>x</a:t>
              </a:r>
              <a:r>
                <a:rPr kumimoji="1" lang="en-US" altLang="zh-CN">
                  <a:ea typeface="楷体_GB2312" pitchFamily="49" charset="-122"/>
                </a:rPr>
                <a:t>)</a:t>
              </a:r>
              <a:r>
                <a:rPr kumimoji="1" lang="zh-CN" altLang="en-US">
                  <a:ea typeface="楷体_GB2312" pitchFamily="49" charset="-122"/>
                </a:rPr>
                <a:t>＝</a:t>
              </a:r>
              <a:r>
                <a:rPr kumimoji="1" lang="en-US" altLang="zh-CN">
                  <a:ea typeface="楷体_GB2312" pitchFamily="49" charset="-122"/>
                </a:rPr>
                <a:t>0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kumimoji="1" lang="zh-CN" altLang="en-US">
                  <a:ea typeface="楷体_GB2312" pitchFamily="49" charset="-122"/>
                </a:rPr>
                <a:t>其中，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设</a:t>
              </a:r>
              <a:r>
                <a:rPr kumimoji="1" lang="en-US" altLang="zh-CN" i="1"/>
                <a:t>f</a:t>
              </a:r>
              <a:r>
                <a:rPr kumimoji="1" lang="en-US" altLang="zh-CN"/>
                <a:t>(</a:t>
              </a:r>
              <a:r>
                <a:rPr kumimoji="1" lang="en-US" altLang="zh-CN" i="1"/>
                <a:t>x</a:t>
              </a:r>
              <a:r>
                <a:rPr kumimoji="1" lang="en-US" altLang="zh-CN"/>
                <a:t>)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kumimoji="1" lang="en-US" altLang="zh-CN"/>
                <a:t>[</a:t>
              </a:r>
              <a:r>
                <a:rPr kumimoji="1" lang="en-US" altLang="zh-CN" b="0" i="1"/>
                <a:t>a</a:t>
              </a:r>
              <a:r>
                <a:rPr kumimoji="1" lang="en-US" altLang="zh-CN"/>
                <a:t>,</a:t>
              </a:r>
              <a:r>
                <a:rPr kumimoji="1" lang="en-US" altLang="zh-CN" b="0" i="1"/>
                <a:t>b</a:t>
              </a:r>
              <a:r>
                <a:rPr kumimoji="1" lang="en-US" altLang="zh-CN"/>
                <a:t>]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上一阶连续可微</a:t>
              </a:r>
              <a:r>
                <a:rPr kumimoji="1" lang="zh-CN" altLang="en-US">
                  <a:latin typeface="宋体" panose="02010600030101010101" pitchFamily="2" charset="-122"/>
                </a:rPr>
                <a:t>，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且</a:t>
              </a:r>
              <a:r>
                <a:rPr kumimoji="1" lang="en-US" altLang="zh-CN" b="0" i="1"/>
                <a:t>f</a:t>
              </a:r>
              <a:r>
                <a:rPr kumimoji="1" lang="en-US" altLang="zh-CN"/>
                <a:t>(</a:t>
              </a:r>
              <a:r>
                <a:rPr kumimoji="1" lang="en-US" altLang="zh-CN" b="0" i="1"/>
                <a:t>a</a:t>
              </a:r>
              <a:r>
                <a:rPr kumimoji="1" lang="en-US" altLang="zh-CN"/>
                <a:t>)*</a:t>
              </a:r>
              <a:r>
                <a:rPr kumimoji="1" lang="en-US" altLang="zh-CN" b="0" i="1"/>
                <a:t>f</a:t>
              </a:r>
              <a:r>
                <a:rPr kumimoji="1" lang="en-US" altLang="zh-CN"/>
                <a:t>(</a:t>
              </a:r>
              <a:r>
                <a:rPr kumimoji="1" lang="en-US" altLang="zh-CN" b="0" i="1"/>
                <a:t>b</a:t>
              </a:r>
              <a:r>
                <a:rPr kumimoji="1" lang="en-US" altLang="zh-CN"/>
                <a:t>)&lt;</a:t>
              </a:r>
              <a:r>
                <a:rPr kumimoji="1" lang="en-US" altLang="zh-CN" b="0"/>
                <a:t>0</a:t>
              </a:r>
              <a:r>
                <a:rPr kumimoji="1" lang="zh-CN" altLang="en-US">
                  <a:latin typeface="宋体" panose="02010600030101010101" pitchFamily="2" charset="-122"/>
                </a:rPr>
                <a:t>；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又设</a:t>
              </a:r>
              <a:r>
                <a:rPr kumimoji="1" lang="en-US" altLang="zh-CN" i="1"/>
                <a:t>x</a:t>
              </a:r>
              <a:r>
                <a:rPr kumimoji="1" lang="en-US" altLang="zh-CN" baseline="-30000"/>
                <a:t>0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是</a:t>
              </a:r>
              <a:r>
                <a:rPr kumimoji="1" lang="en-US" altLang="zh-CN" b="0" i="1"/>
                <a:t>f</a:t>
              </a:r>
              <a:r>
                <a:rPr kumimoji="1" lang="en-US" altLang="zh-CN"/>
                <a:t>(</a:t>
              </a:r>
              <a:r>
                <a:rPr kumimoji="1" lang="en-US" altLang="zh-CN" b="0" i="1"/>
                <a:t>x</a:t>
              </a:r>
              <a:r>
                <a:rPr kumimoji="1" lang="en-US" altLang="zh-CN"/>
                <a:t>)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一个零点</a:t>
              </a:r>
              <a:r>
                <a:rPr kumimoji="1" lang="en-US" altLang="zh-CN" i="1"/>
                <a:t>x</a:t>
              </a:r>
              <a:r>
                <a:rPr kumimoji="1" lang="en-US" altLang="zh-CN"/>
                <a:t>*</a:t>
              </a:r>
              <a:r>
                <a:rPr kumimoji="1" lang="en-US" altLang="zh-CN">
                  <a:latin typeface="宋体" panose="02010600030101010101" pitchFamily="2" charset="-122"/>
                </a:rPr>
                <a:t>∈</a:t>
              </a:r>
              <a:r>
                <a:rPr kumimoji="1" lang="en-US" altLang="zh-CN"/>
                <a:t>(</a:t>
              </a:r>
              <a:r>
                <a:rPr kumimoji="1" lang="en-US" altLang="zh-CN" i="1"/>
                <a:t>a</a:t>
              </a:r>
              <a:r>
                <a:rPr kumimoji="1" lang="en-US" altLang="zh-CN"/>
                <a:t>,</a:t>
              </a:r>
              <a:r>
                <a:rPr kumimoji="1" lang="en-US" altLang="zh-CN" i="1"/>
                <a:t>b</a:t>
              </a:r>
              <a:r>
                <a:rPr kumimoji="1" lang="en-US" altLang="zh-CN"/>
                <a:t>)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的近似值（设</a:t>
              </a:r>
              <a:r>
                <a:rPr kumimoji="1" lang="en-US" altLang="zh-CN" b="0" i="1"/>
                <a:t>f’</a:t>
              </a:r>
              <a:r>
                <a:rPr kumimoji="1" lang="en-US" altLang="zh-CN"/>
                <a:t>(</a:t>
              </a:r>
              <a:r>
                <a:rPr kumimoji="1" lang="en-US" altLang="zh-CN" b="0" i="1"/>
                <a:t>x</a:t>
              </a:r>
              <a:r>
                <a:rPr kumimoji="1" lang="en-US" altLang="zh-CN"/>
                <a:t>)≠0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），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现考虑用过曲线</a:t>
              </a:r>
              <a:r>
                <a:rPr kumimoji="1" lang="en-US" altLang="zh-CN" i="1"/>
                <a:t>y</a:t>
              </a:r>
              <a:r>
                <a:rPr kumimoji="1" lang="en-US" altLang="zh-CN"/>
                <a:t>=</a:t>
              </a:r>
              <a:r>
                <a:rPr kumimoji="1" lang="en-US" altLang="zh-CN" i="1"/>
                <a:t>f</a:t>
              </a:r>
              <a:r>
                <a:rPr kumimoji="1" lang="en-US" altLang="zh-CN"/>
                <a:t>(</a:t>
              </a:r>
              <a:r>
                <a:rPr kumimoji="1" lang="en-US" altLang="zh-CN" i="1"/>
                <a:t>x</a:t>
              </a:r>
              <a:r>
                <a:rPr kumimoji="1" lang="en-US" altLang="zh-CN"/>
                <a:t>)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上点</a:t>
              </a:r>
              <a:r>
                <a:rPr kumimoji="1" lang="en-US" altLang="zh-CN" i="1"/>
                <a:t>P</a:t>
              </a:r>
              <a:r>
                <a:rPr kumimoji="1" lang="en-US" altLang="zh-CN"/>
                <a:t>(</a:t>
              </a:r>
              <a:r>
                <a:rPr kumimoji="1" lang="en-US" altLang="zh-CN" i="1"/>
                <a:t>x</a:t>
              </a:r>
              <a:r>
                <a:rPr kumimoji="1" lang="en-US" altLang="zh-CN" baseline="-30000"/>
                <a:t>0</a:t>
              </a:r>
              <a:r>
                <a:rPr kumimoji="1" lang="en-US" altLang="zh-CN"/>
                <a:t>, </a:t>
              </a:r>
              <a:r>
                <a:rPr kumimoji="1" lang="en-US" altLang="zh-CN" i="1"/>
                <a:t>f</a:t>
              </a:r>
              <a:r>
                <a:rPr kumimoji="1" lang="en-US" altLang="zh-CN"/>
                <a:t>(</a:t>
              </a:r>
              <a:r>
                <a:rPr kumimoji="1" lang="en-US" altLang="zh-CN" i="1"/>
                <a:t>x</a:t>
              </a:r>
              <a:r>
                <a:rPr kumimoji="1" lang="en-US" altLang="zh-CN" baseline="-30000"/>
                <a:t>0</a:t>
              </a:r>
              <a:r>
                <a:rPr kumimoji="1" lang="en-US" altLang="zh-CN"/>
                <a:t>))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的切线</a:t>
              </a:r>
            </a:p>
            <a:p>
              <a:pPr eaLnBrk="1" hangingPunct="1">
                <a:lnSpc>
                  <a:spcPct val="120000"/>
                </a:lnSpc>
                <a:spcBef>
                  <a:spcPct val="10000"/>
                </a:spcBef>
              </a:pP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近似代替函数</a:t>
              </a:r>
              <a:r>
                <a:rPr kumimoji="1" lang="en-US" altLang="zh-CN" i="1"/>
                <a:t>f</a:t>
              </a:r>
              <a:r>
                <a:rPr kumimoji="1" lang="en-US" altLang="zh-CN"/>
                <a:t>(</a:t>
              </a:r>
              <a:r>
                <a:rPr kumimoji="1" lang="en-US" altLang="zh-CN" i="1"/>
                <a:t>x</a:t>
              </a:r>
              <a:r>
                <a:rPr kumimoji="1" lang="en-US" altLang="zh-CN"/>
                <a:t>)</a:t>
              </a:r>
              <a:r>
                <a:rPr kumimoji="1" lang="zh-CN" altLang="en-US">
                  <a:latin typeface="宋体" panose="02010600030101010101" pitchFamily="2" charset="-122"/>
                </a:rPr>
                <a:t>，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即用线性函数</a:t>
              </a:r>
              <a:r>
                <a:rPr kumimoji="1" lang="zh-CN" altLang="en-US">
                  <a:ea typeface="楷体_GB2312" pitchFamily="49" charset="-122"/>
                </a:rPr>
                <a:t>  </a:t>
              </a:r>
            </a:p>
          </p:txBody>
        </p:sp>
        <p:graphicFrame>
          <p:nvGraphicFramePr>
            <p:cNvPr id="44034" name="Object 7"/>
            <p:cNvGraphicFramePr>
              <a:graphicFrameLocks noChangeAspect="1"/>
            </p:cNvGraphicFramePr>
            <p:nvPr/>
          </p:nvGraphicFramePr>
          <p:xfrm>
            <a:off x="1610" y="2704"/>
            <a:ext cx="216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3" r:id="rId3" imgW="1676400" imgH="228600" progId="">
                    <p:embed/>
                  </p:oleObj>
                </mc:Choice>
                <mc:Fallback>
                  <p:oleObj r:id="rId3" imgW="1676400" imgH="22860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704"/>
                          <a:ext cx="2160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2" name="Rectangle 8"/>
            <p:cNvSpPr>
              <a:spLocks noChangeArrowheads="1"/>
            </p:cNvSpPr>
            <p:nvPr/>
          </p:nvSpPr>
          <p:spPr bwMode="auto">
            <a:xfrm>
              <a:off x="385" y="2931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代替</a:t>
              </a:r>
              <a:r>
                <a:rPr kumimoji="1" lang="en-US" altLang="zh-CN" i="1">
                  <a:ea typeface="楷体_GB2312" pitchFamily="49" charset="-122"/>
                </a:rPr>
                <a:t>f</a:t>
              </a: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en-US" altLang="zh-CN" i="1">
                  <a:ea typeface="楷体_GB2312" pitchFamily="49" charset="-122"/>
                </a:rPr>
                <a:t>x</a:t>
              </a:r>
              <a:r>
                <a:rPr kumimoji="1" lang="en-US" altLang="zh-CN"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。</a:t>
              </a:r>
              <a:endParaRPr kumimoji="1" lang="zh-CN" altLang="en-US" sz="1100" b="0"/>
            </a:p>
          </p:txBody>
        </p:sp>
      </p:grp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395288" y="1412875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2.4.1 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公式的构造</a:t>
            </a:r>
            <a:endParaRPr kumimoji="1" lang="zh-CN" altLang="en-US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3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61F7D9-F4A4-4467-AC4C-B6605FE1AC3A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74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45064" name="Group 2"/>
          <p:cNvGrpSpPr>
            <a:grpSpLocks/>
          </p:cNvGrpSpPr>
          <p:nvPr/>
        </p:nvGrpSpPr>
        <p:grpSpPr bwMode="auto">
          <a:xfrm>
            <a:off x="2438400" y="1295400"/>
            <a:ext cx="4389438" cy="3505200"/>
            <a:chOff x="2448" y="768"/>
            <a:chExt cx="2765" cy="2208"/>
          </a:xfrm>
        </p:grpSpPr>
        <p:grpSp>
          <p:nvGrpSpPr>
            <p:cNvPr id="45069" name="Group 3"/>
            <p:cNvGrpSpPr>
              <a:grpSpLocks/>
            </p:cNvGrpSpPr>
            <p:nvPr/>
          </p:nvGrpSpPr>
          <p:grpSpPr bwMode="auto">
            <a:xfrm>
              <a:off x="2448" y="783"/>
              <a:ext cx="2640" cy="2160"/>
              <a:chOff x="336" y="1071"/>
              <a:chExt cx="2640" cy="2160"/>
            </a:xfrm>
          </p:grpSpPr>
          <p:sp>
            <p:nvSpPr>
              <p:cNvPr id="45075" name="Line 4"/>
              <p:cNvSpPr>
                <a:spLocks noChangeShapeType="1"/>
              </p:cNvSpPr>
              <p:nvPr/>
            </p:nvSpPr>
            <p:spPr bwMode="auto">
              <a:xfrm flipV="1">
                <a:off x="624" y="1119"/>
                <a:ext cx="0" cy="20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6" name="Line 5"/>
              <p:cNvSpPr>
                <a:spLocks noChangeShapeType="1"/>
              </p:cNvSpPr>
              <p:nvPr/>
            </p:nvSpPr>
            <p:spPr bwMode="auto">
              <a:xfrm>
                <a:off x="480" y="2991"/>
                <a:ext cx="24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7" name="Text Box 6"/>
              <p:cNvSpPr txBox="1">
                <a:spLocks noChangeArrowheads="1"/>
              </p:cNvSpPr>
              <p:nvPr/>
            </p:nvSpPr>
            <p:spPr bwMode="auto">
              <a:xfrm>
                <a:off x="2688" y="2943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en-US" b="0"/>
                  <a:t>x</a:t>
                </a:r>
                <a:endParaRPr kumimoji="1" lang="en-US" altLang="zh-CN" b="0"/>
              </a:p>
            </p:txBody>
          </p:sp>
          <p:sp>
            <p:nvSpPr>
              <p:cNvPr id="45078" name="Text Box 7"/>
              <p:cNvSpPr txBox="1">
                <a:spLocks noChangeArrowheads="1"/>
              </p:cNvSpPr>
              <p:nvPr/>
            </p:nvSpPr>
            <p:spPr bwMode="auto">
              <a:xfrm>
                <a:off x="336" y="1071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0"/>
                  <a:t>y</a:t>
                </a:r>
              </a:p>
            </p:txBody>
          </p:sp>
          <p:sp>
            <p:nvSpPr>
              <p:cNvPr id="45079" name="Text Box 8"/>
              <p:cNvSpPr txBox="1">
                <a:spLocks noChangeArrowheads="1"/>
              </p:cNvSpPr>
              <p:nvPr/>
            </p:nvSpPr>
            <p:spPr bwMode="auto">
              <a:xfrm>
                <a:off x="336" y="2751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b="0"/>
                  <a:t>o</a:t>
                </a:r>
              </a:p>
            </p:txBody>
          </p:sp>
        </p:grpSp>
        <p:sp>
          <p:nvSpPr>
            <p:cNvPr id="45070" name="Line 9"/>
            <p:cNvSpPr>
              <a:spLocks noChangeShapeType="1"/>
            </p:cNvSpPr>
            <p:nvPr/>
          </p:nvSpPr>
          <p:spPr bwMode="auto">
            <a:xfrm flipV="1">
              <a:off x="4368" y="1344"/>
              <a:ext cx="19" cy="136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Line 10"/>
            <p:cNvSpPr>
              <a:spLocks noChangeShapeType="1"/>
            </p:cNvSpPr>
            <p:nvPr/>
          </p:nvSpPr>
          <p:spPr bwMode="auto">
            <a:xfrm flipH="1">
              <a:off x="3456" y="831"/>
              <a:ext cx="1230" cy="211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59" name="Object 11"/>
            <p:cNvGraphicFramePr>
              <a:graphicFrameLocks noChangeAspect="1"/>
            </p:cNvGraphicFramePr>
            <p:nvPr/>
          </p:nvGraphicFramePr>
          <p:xfrm>
            <a:off x="4423" y="1211"/>
            <a:ext cx="79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0" name="Equation" r:id="rId3" imgW="698400" imgH="253800" progId="">
                    <p:embed/>
                  </p:oleObj>
                </mc:Choice>
                <mc:Fallback>
                  <p:oleObj name="Equation" r:id="rId3" imgW="698400" imgH="25380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3" y="1211"/>
                          <a:ext cx="790" cy="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0" name="Object 12"/>
            <p:cNvGraphicFramePr>
              <a:graphicFrameLocks noChangeAspect="1"/>
            </p:cNvGraphicFramePr>
            <p:nvPr/>
          </p:nvGraphicFramePr>
          <p:xfrm>
            <a:off x="4268" y="2683"/>
            <a:ext cx="1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1" name="Equation" r:id="rId5" imgW="164880" imgH="228600" progId="">
                    <p:embed/>
                  </p:oleObj>
                </mc:Choice>
                <mc:Fallback>
                  <p:oleObj name="Equation" r:id="rId5" imgW="164880" imgH="228600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2683"/>
                          <a:ext cx="19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1" name="Object 13"/>
            <p:cNvGraphicFramePr>
              <a:graphicFrameLocks noChangeAspect="1"/>
            </p:cNvGraphicFramePr>
            <p:nvPr/>
          </p:nvGraphicFramePr>
          <p:xfrm>
            <a:off x="3600" y="2688"/>
            <a:ext cx="16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2" name="Equation" r:id="rId7" imgW="139680" imgH="215640" progId="">
                    <p:embed/>
                  </p:oleObj>
                </mc:Choice>
                <mc:Fallback>
                  <p:oleObj name="Equation" r:id="rId7" imgW="139680" imgH="215640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688"/>
                          <a:ext cx="165" cy="2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072" name="Group 14"/>
            <p:cNvGrpSpPr>
              <a:grpSpLocks/>
            </p:cNvGrpSpPr>
            <p:nvPr/>
          </p:nvGrpSpPr>
          <p:grpSpPr bwMode="auto">
            <a:xfrm>
              <a:off x="2864" y="768"/>
              <a:ext cx="1791" cy="2208"/>
              <a:chOff x="2864" y="1056"/>
              <a:chExt cx="1791" cy="2208"/>
            </a:xfrm>
          </p:grpSpPr>
          <p:sp>
            <p:nvSpPr>
              <p:cNvPr id="45073" name="Freeform 15"/>
              <p:cNvSpPr>
                <a:spLocks/>
              </p:cNvSpPr>
              <p:nvPr/>
            </p:nvSpPr>
            <p:spPr bwMode="auto">
              <a:xfrm>
                <a:off x="2864" y="1056"/>
                <a:ext cx="1791" cy="2160"/>
              </a:xfrm>
              <a:custGeom>
                <a:avLst/>
                <a:gdLst>
                  <a:gd name="T0" fmla="*/ 0 w 1824"/>
                  <a:gd name="T1" fmla="*/ 2160 h 2160"/>
                  <a:gd name="T2" fmla="*/ 232 w 1824"/>
                  <a:gd name="T3" fmla="*/ 1968 h 2160"/>
                  <a:gd name="T4" fmla="*/ 810 w 1824"/>
                  <a:gd name="T5" fmla="*/ 1296 h 2160"/>
                  <a:gd name="T6" fmla="*/ 1234 w 1824"/>
                  <a:gd name="T7" fmla="*/ 576 h 2160"/>
                  <a:gd name="T8" fmla="*/ 1465 w 1824"/>
                  <a:gd name="T9" fmla="*/ 0 h 21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4"/>
                  <a:gd name="T16" fmla="*/ 0 h 2160"/>
                  <a:gd name="T17" fmla="*/ 1824 w 1824"/>
                  <a:gd name="T18" fmla="*/ 2160 h 216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4" h="2160">
                    <a:moveTo>
                      <a:pt x="0" y="2160"/>
                    </a:moveTo>
                    <a:cubicBezTo>
                      <a:pt x="60" y="2136"/>
                      <a:pt x="120" y="2112"/>
                      <a:pt x="288" y="1968"/>
                    </a:cubicBezTo>
                    <a:cubicBezTo>
                      <a:pt x="456" y="1824"/>
                      <a:pt x="800" y="1528"/>
                      <a:pt x="1008" y="1296"/>
                    </a:cubicBezTo>
                    <a:cubicBezTo>
                      <a:pt x="1216" y="1064"/>
                      <a:pt x="1400" y="792"/>
                      <a:pt x="1536" y="576"/>
                    </a:cubicBezTo>
                    <a:cubicBezTo>
                      <a:pt x="1672" y="360"/>
                      <a:pt x="1776" y="104"/>
                      <a:pt x="1824" y="0"/>
                    </a:cubicBezTo>
                  </a:path>
                </a:pathLst>
              </a:cu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4" name="Text Box 16"/>
              <p:cNvSpPr txBox="1">
                <a:spLocks noChangeArrowheads="1"/>
              </p:cNvSpPr>
              <p:nvPr/>
            </p:nvSpPr>
            <p:spPr bwMode="auto">
              <a:xfrm>
                <a:off x="3023" y="297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3300"/>
                    </a:solidFill>
                  </a:rPr>
                  <a:t>x*</a:t>
                </a:r>
              </a:p>
            </p:txBody>
          </p:sp>
          <p:graphicFrame>
            <p:nvGraphicFramePr>
              <p:cNvPr id="45062" name="Object 17"/>
              <p:cNvGraphicFramePr>
                <a:graphicFrameLocks noChangeAspect="1"/>
              </p:cNvGraphicFramePr>
              <p:nvPr/>
            </p:nvGraphicFramePr>
            <p:xfrm>
              <a:off x="3936" y="1305"/>
              <a:ext cx="480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133" name="Equation" r:id="rId9" imgW="583920" imgH="203040" progId="Equation.3">
                      <p:embed/>
                    </p:oleObj>
                  </mc:Choice>
                  <mc:Fallback>
                    <p:oleObj name="Equation" r:id="rId9" imgW="583920" imgH="20304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305"/>
                            <a:ext cx="480" cy="2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5058" name="Object 18"/>
          <p:cNvGraphicFramePr>
            <a:graphicFrameLocks noChangeAspect="1"/>
          </p:cNvGraphicFramePr>
          <p:nvPr/>
        </p:nvGraphicFramePr>
        <p:xfrm>
          <a:off x="838200" y="533400"/>
          <a:ext cx="34290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4" r:id="rId11" imgW="1676400" imgH="228600" progId="">
                  <p:embed/>
                </p:oleObj>
              </mc:Choice>
              <mc:Fallback>
                <p:oleObj r:id="rId11" imgW="1676400" imgH="228600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3400"/>
                        <a:ext cx="34290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Rectangle 19"/>
          <p:cNvSpPr>
            <a:spLocks noChangeArrowheads="1"/>
          </p:cNvSpPr>
          <p:nvPr/>
        </p:nvSpPr>
        <p:spPr bwMode="auto">
          <a:xfrm>
            <a:off x="838200" y="5105400"/>
            <a:ext cx="6019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用切线（即线性函数）的零点，记为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3000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，作为方程</a:t>
            </a:r>
            <a:r>
              <a:rPr kumimoji="1" lang="en-US" altLang="zh-CN" i="1">
                <a:ea typeface="楷体_GB2312" pitchFamily="49" charset="-122"/>
              </a:rPr>
              <a:t>f</a:t>
            </a:r>
            <a:r>
              <a:rPr kumimoji="1" lang="en-US" altLang="zh-CN">
                <a:ea typeface="楷体_GB2312" pitchFamily="49" charset="-122"/>
              </a:rPr>
              <a:t> 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zh-CN" altLang="en-US">
                <a:ea typeface="楷体_GB2312" pitchFamily="49" charset="-122"/>
              </a:rPr>
              <a:t>＝</a:t>
            </a:r>
            <a:r>
              <a:rPr kumimoji="1" lang="en-US" altLang="zh-CN">
                <a:ea typeface="楷体_GB2312" pitchFamily="49" charset="-122"/>
              </a:rPr>
              <a:t>0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根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*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的近似值。</a:t>
            </a:r>
            <a:r>
              <a:rPr kumimoji="1" lang="zh-CN" altLang="en-US" sz="1100" b="0"/>
              <a:t> </a:t>
            </a:r>
          </a:p>
        </p:txBody>
      </p:sp>
      <p:grpSp>
        <p:nvGrpSpPr>
          <p:cNvPr id="45066" name="Group 20"/>
          <p:cNvGrpSpPr>
            <a:grpSpLocks/>
          </p:cNvGrpSpPr>
          <p:nvPr/>
        </p:nvGrpSpPr>
        <p:grpSpPr bwMode="auto">
          <a:xfrm>
            <a:off x="6372225" y="0"/>
            <a:ext cx="2771775" cy="366713"/>
            <a:chOff x="4399" y="0"/>
            <a:chExt cx="1361" cy="231"/>
          </a:xfrm>
        </p:grpSpPr>
        <p:sp>
          <p:nvSpPr>
            <p:cNvPr id="45067" name="Text Box 21"/>
            <p:cNvSpPr txBox="1">
              <a:spLocks noChangeArrowheads="1"/>
            </p:cNvSpPr>
            <p:nvPr/>
          </p:nvSpPr>
          <p:spPr bwMode="auto">
            <a:xfrm>
              <a:off x="4399" y="0"/>
              <a:ext cx="13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2.4.1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</a:rPr>
                <a:t>公式的构造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</a:rPr>
                <a:t>续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)</a:t>
              </a:r>
              <a:endParaRPr kumimoji="1" lang="en-US" altLang="zh-CN" sz="180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5068" name="Line 22"/>
            <p:cNvSpPr>
              <a:spLocks noChangeShapeType="1"/>
            </p:cNvSpPr>
            <p:nvPr/>
          </p:nvSpPr>
          <p:spPr bwMode="auto">
            <a:xfrm>
              <a:off x="4468" y="210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AC9490-C82F-4274-8CA9-6B2ED295E8C9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75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1295400" y="1828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得到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6087" name="Rectangle 3"/>
          <p:cNvSpPr>
            <a:spLocks noChangeArrowheads="1"/>
          </p:cNvSpPr>
          <p:nvPr/>
        </p:nvSpPr>
        <p:spPr bwMode="auto">
          <a:xfrm>
            <a:off x="4043363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46082" name="Object 4"/>
          <p:cNvGraphicFramePr>
            <a:graphicFrameLocks noChangeAspect="1"/>
          </p:cNvGraphicFramePr>
          <p:nvPr/>
        </p:nvGraphicFramePr>
        <p:xfrm>
          <a:off x="2514600" y="1600200"/>
          <a:ext cx="23622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4" r:id="rId3" imgW="1054100" imgH="444500" progId="">
                  <p:embed/>
                </p:oleObj>
              </mc:Choice>
              <mc:Fallback>
                <p:oleObj r:id="rId3" imgW="1054100" imgH="4445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0"/>
                        <a:ext cx="23622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Rectangle 5"/>
          <p:cNvSpPr>
            <a:spLocks noChangeArrowheads="1"/>
          </p:cNvSpPr>
          <p:nvPr/>
        </p:nvSpPr>
        <p:spPr bwMode="auto">
          <a:xfrm>
            <a:off x="381000" y="3048000"/>
            <a:ext cx="80772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一般，若已求得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30000">
                <a:ea typeface="楷体_GB2312" pitchFamily="49" charset="-122"/>
              </a:rPr>
              <a:t>k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，将上式中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30000">
                <a:ea typeface="楷体_GB2312" pitchFamily="49" charset="-122"/>
              </a:rPr>
              <a:t>0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换为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30000">
                <a:ea typeface="楷体_GB2312" pitchFamily="49" charset="-122"/>
              </a:rPr>
              <a:t>k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，重复上述过程，即得求方程</a:t>
            </a:r>
            <a:r>
              <a:rPr kumimoji="1" lang="en-US" altLang="zh-CN" i="1">
                <a:ea typeface="楷体_GB2312" pitchFamily="49" charset="-122"/>
              </a:rPr>
              <a:t>f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)=0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的牛顿方法的计算公式</a:t>
            </a:r>
          </a:p>
        </p:txBody>
      </p:sp>
      <p:graphicFrame>
        <p:nvGraphicFramePr>
          <p:cNvPr id="46083" name="Object 6"/>
          <p:cNvGraphicFramePr>
            <a:graphicFrameLocks noChangeAspect="1"/>
          </p:cNvGraphicFramePr>
          <p:nvPr/>
        </p:nvGraphicFramePr>
        <p:xfrm>
          <a:off x="2209800" y="685800"/>
          <a:ext cx="34290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5" r:id="rId5" imgW="1676400" imgH="228600" progId="">
                  <p:embed/>
                </p:oleObj>
              </mc:Choice>
              <mc:Fallback>
                <p:oleObj r:id="rId5" imgW="1676400" imgH="2286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685800"/>
                        <a:ext cx="342900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1219200" y="685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由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3348038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46084" name="Object 9"/>
          <p:cNvGraphicFramePr>
            <a:graphicFrameLocks noChangeAspect="1"/>
          </p:cNvGraphicFramePr>
          <p:nvPr/>
        </p:nvGraphicFramePr>
        <p:xfrm>
          <a:off x="1817688" y="4237038"/>
          <a:ext cx="4681537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6" name="Equation" r:id="rId7" imgW="2463480" imgH="685800" progId="">
                  <p:embed/>
                </p:oleObj>
              </mc:Choice>
              <mc:Fallback>
                <p:oleObj name="Equation" r:id="rId7" imgW="2463480" imgH="6858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4237038"/>
                        <a:ext cx="4681537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91" name="Group 10"/>
          <p:cNvGrpSpPr>
            <a:grpSpLocks/>
          </p:cNvGrpSpPr>
          <p:nvPr/>
        </p:nvGrpSpPr>
        <p:grpSpPr bwMode="auto">
          <a:xfrm>
            <a:off x="6372225" y="0"/>
            <a:ext cx="2771775" cy="366713"/>
            <a:chOff x="4399" y="0"/>
            <a:chExt cx="1361" cy="231"/>
          </a:xfrm>
        </p:grpSpPr>
        <p:sp>
          <p:nvSpPr>
            <p:cNvPr id="46092" name="Text Box 11"/>
            <p:cNvSpPr txBox="1">
              <a:spLocks noChangeArrowheads="1"/>
            </p:cNvSpPr>
            <p:nvPr/>
          </p:nvSpPr>
          <p:spPr bwMode="auto">
            <a:xfrm>
              <a:off x="4399" y="0"/>
              <a:ext cx="13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2.4.1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</a:rPr>
                <a:t>公式的构造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</a:rPr>
                <a:t>续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)</a:t>
              </a:r>
              <a:endParaRPr kumimoji="1" lang="en-US" altLang="zh-CN" sz="180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6093" name="Line 12"/>
            <p:cNvSpPr>
              <a:spLocks noChangeShapeType="1"/>
            </p:cNvSpPr>
            <p:nvPr/>
          </p:nvSpPr>
          <p:spPr bwMode="auto">
            <a:xfrm>
              <a:off x="4468" y="210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8704848-5105-4772-BB4C-25B9E0BDEC41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76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47115" name="Group 2"/>
          <p:cNvGrpSpPr>
            <a:grpSpLocks/>
          </p:cNvGrpSpPr>
          <p:nvPr/>
        </p:nvGrpSpPr>
        <p:grpSpPr bwMode="auto">
          <a:xfrm>
            <a:off x="3886200" y="1700213"/>
            <a:ext cx="4191000" cy="3429000"/>
            <a:chOff x="336" y="1071"/>
            <a:chExt cx="2640" cy="2160"/>
          </a:xfrm>
        </p:grpSpPr>
        <p:sp>
          <p:nvSpPr>
            <p:cNvPr id="47132" name="Line 3"/>
            <p:cNvSpPr>
              <a:spLocks noChangeShapeType="1"/>
            </p:cNvSpPr>
            <p:nvPr/>
          </p:nvSpPr>
          <p:spPr bwMode="auto">
            <a:xfrm flipV="1">
              <a:off x="624" y="1119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3" name="Line 4"/>
            <p:cNvSpPr>
              <a:spLocks noChangeShapeType="1"/>
            </p:cNvSpPr>
            <p:nvPr/>
          </p:nvSpPr>
          <p:spPr bwMode="auto">
            <a:xfrm>
              <a:off x="480" y="2991"/>
              <a:ext cx="24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4" name="Text Box 5"/>
            <p:cNvSpPr txBox="1">
              <a:spLocks noChangeArrowheads="1"/>
            </p:cNvSpPr>
            <p:nvPr/>
          </p:nvSpPr>
          <p:spPr bwMode="auto">
            <a:xfrm>
              <a:off x="2688" y="294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b="0"/>
                <a:t>x</a:t>
              </a:r>
              <a:endParaRPr kumimoji="1" lang="en-US" altLang="zh-CN" b="0"/>
            </a:p>
          </p:txBody>
        </p:sp>
        <p:sp>
          <p:nvSpPr>
            <p:cNvPr id="47135" name="Text Box 6"/>
            <p:cNvSpPr txBox="1">
              <a:spLocks noChangeArrowheads="1"/>
            </p:cNvSpPr>
            <p:nvPr/>
          </p:nvSpPr>
          <p:spPr bwMode="auto">
            <a:xfrm>
              <a:off x="336" y="1071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y</a:t>
              </a:r>
            </a:p>
          </p:txBody>
        </p:sp>
        <p:sp>
          <p:nvSpPr>
            <p:cNvPr id="47136" name="Text Box 7"/>
            <p:cNvSpPr txBox="1">
              <a:spLocks noChangeArrowheads="1"/>
            </p:cNvSpPr>
            <p:nvPr/>
          </p:nvSpPr>
          <p:spPr bwMode="auto">
            <a:xfrm>
              <a:off x="336" y="2751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/>
                <a:t>o</a:t>
              </a:r>
            </a:p>
          </p:txBody>
        </p:sp>
      </p:grpSp>
      <p:sp>
        <p:nvSpPr>
          <p:cNvPr id="47116" name="Line 8"/>
          <p:cNvSpPr>
            <a:spLocks noChangeShapeType="1"/>
          </p:cNvSpPr>
          <p:nvPr/>
        </p:nvSpPr>
        <p:spPr bwMode="auto">
          <a:xfrm flipV="1">
            <a:off x="6934200" y="2590800"/>
            <a:ext cx="30163" cy="2159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7" name="Line 9"/>
          <p:cNvSpPr>
            <a:spLocks noChangeShapeType="1"/>
          </p:cNvSpPr>
          <p:nvPr/>
        </p:nvSpPr>
        <p:spPr bwMode="auto">
          <a:xfrm flipH="1">
            <a:off x="5486400" y="1776413"/>
            <a:ext cx="1952625" cy="335280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06" name="Object 10"/>
          <p:cNvGraphicFramePr>
            <a:graphicFrameLocks noChangeAspect="1"/>
          </p:cNvGraphicFramePr>
          <p:nvPr/>
        </p:nvGraphicFramePr>
        <p:xfrm>
          <a:off x="609600" y="1371600"/>
          <a:ext cx="228758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7" name="Equation" r:id="rId3" imgW="1206360" imgH="431640" progId="Equation.3">
                  <p:embed/>
                </p:oleObj>
              </mc:Choice>
              <mc:Fallback>
                <p:oleObj name="Equation" r:id="rId3" imgW="120636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71600"/>
                        <a:ext cx="2287588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8" name="Text Box 11"/>
          <p:cNvSpPr txBox="1">
            <a:spLocks noChangeArrowheads="1"/>
          </p:cNvSpPr>
          <p:nvPr/>
        </p:nvSpPr>
        <p:spPr bwMode="auto">
          <a:xfrm>
            <a:off x="533400" y="3810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accent2"/>
                </a:solidFill>
                <a:ea typeface="楷体_GB2312" pitchFamily="49" charset="-122"/>
              </a:rPr>
              <a:t>牛顿法的几何解释</a:t>
            </a:r>
          </a:p>
        </p:txBody>
      </p:sp>
      <p:graphicFrame>
        <p:nvGraphicFramePr>
          <p:cNvPr id="47107" name="Object 12"/>
          <p:cNvGraphicFramePr>
            <a:graphicFrameLocks noChangeAspect="1"/>
          </p:cNvGraphicFramePr>
          <p:nvPr/>
        </p:nvGraphicFramePr>
        <p:xfrm>
          <a:off x="7010400" y="2379663"/>
          <a:ext cx="12763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8" name="Equation" r:id="rId5" imgW="711000" imgH="253800" progId="">
                  <p:embed/>
                </p:oleObj>
              </mc:Choice>
              <mc:Fallback>
                <p:oleObj name="Equation" r:id="rId5" imgW="711000" imgH="2538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379663"/>
                        <a:ext cx="1276350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13"/>
          <p:cNvGraphicFramePr>
            <a:graphicFrameLocks noChangeAspect="1"/>
          </p:cNvGraphicFramePr>
          <p:nvPr/>
        </p:nvGraphicFramePr>
        <p:xfrm>
          <a:off x="6775450" y="4716463"/>
          <a:ext cx="311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9" name="Equation" r:id="rId7" imgW="164880" imgH="228600" progId="">
                  <p:embed/>
                </p:oleObj>
              </mc:Choice>
              <mc:Fallback>
                <p:oleObj name="Equation" r:id="rId7" imgW="164880" imgH="22860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4716463"/>
                        <a:ext cx="3111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14"/>
          <p:cNvGraphicFramePr>
            <a:graphicFrameLocks noChangeAspect="1"/>
          </p:cNvGraphicFramePr>
          <p:nvPr/>
        </p:nvGraphicFramePr>
        <p:xfrm>
          <a:off x="5797550" y="4716463"/>
          <a:ext cx="40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0" name="Equation" r:id="rId9" imgW="215640" imgH="228600" progId="">
                  <p:embed/>
                </p:oleObj>
              </mc:Choice>
              <mc:Fallback>
                <p:oleObj name="Equation" r:id="rId9" imgW="215640" imgH="22860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7550" y="4716463"/>
                        <a:ext cx="406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9" name="Group 15"/>
          <p:cNvGrpSpPr>
            <a:grpSpLocks/>
          </p:cNvGrpSpPr>
          <p:nvPr/>
        </p:nvGrpSpPr>
        <p:grpSpPr bwMode="auto">
          <a:xfrm>
            <a:off x="4546600" y="1676400"/>
            <a:ext cx="2843213" cy="3505200"/>
            <a:chOff x="2864" y="1056"/>
            <a:chExt cx="1791" cy="2208"/>
          </a:xfrm>
        </p:grpSpPr>
        <p:sp>
          <p:nvSpPr>
            <p:cNvPr id="47130" name="Freeform 16"/>
            <p:cNvSpPr>
              <a:spLocks/>
            </p:cNvSpPr>
            <p:nvPr/>
          </p:nvSpPr>
          <p:spPr bwMode="auto">
            <a:xfrm>
              <a:off x="2864" y="1056"/>
              <a:ext cx="1791" cy="2160"/>
            </a:xfrm>
            <a:custGeom>
              <a:avLst/>
              <a:gdLst>
                <a:gd name="T0" fmla="*/ 0 w 1824"/>
                <a:gd name="T1" fmla="*/ 2160 h 2160"/>
                <a:gd name="T2" fmla="*/ 232 w 1824"/>
                <a:gd name="T3" fmla="*/ 1968 h 2160"/>
                <a:gd name="T4" fmla="*/ 810 w 1824"/>
                <a:gd name="T5" fmla="*/ 1296 h 2160"/>
                <a:gd name="T6" fmla="*/ 1234 w 1824"/>
                <a:gd name="T7" fmla="*/ 576 h 2160"/>
                <a:gd name="T8" fmla="*/ 1465 w 1824"/>
                <a:gd name="T9" fmla="*/ 0 h 2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4"/>
                <a:gd name="T16" fmla="*/ 0 h 2160"/>
                <a:gd name="T17" fmla="*/ 1824 w 1824"/>
                <a:gd name="T18" fmla="*/ 2160 h 2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4" h="2160">
                  <a:moveTo>
                    <a:pt x="0" y="2160"/>
                  </a:moveTo>
                  <a:cubicBezTo>
                    <a:pt x="60" y="2136"/>
                    <a:pt x="120" y="2112"/>
                    <a:pt x="288" y="1968"/>
                  </a:cubicBezTo>
                  <a:cubicBezTo>
                    <a:pt x="456" y="1824"/>
                    <a:pt x="800" y="1528"/>
                    <a:pt x="1008" y="1296"/>
                  </a:cubicBezTo>
                  <a:cubicBezTo>
                    <a:pt x="1216" y="1064"/>
                    <a:pt x="1400" y="792"/>
                    <a:pt x="1536" y="576"/>
                  </a:cubicBezTo>
                  <a:cubicBezTo>
                    <a:pt x="1672" y="360"/>
                    <a:pt x="1776" y="104"/>
                    <a:pt x="1824" y="0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Text Box 17"/>
            <p:cNvSpPr txBox="1">
              <a:spLocks noChangeArrowheads="1"/>
            </p:cNvSpPr>
            <p:nvPr/>
          </p:nvSpPr>
          <p:spPr bwMode="auto">
            <a:xfrm>
              <a:off x="3023" y="297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FF3300"/>
                  </a:solidFill>
                </a:rPr>
                <a:t>x*</a:t>
              </a:r>
            </a:p>
          </p:txBody>
        </p:sp>
        <p:graphicFrame>
          <p:nvGraphicFramePr>
            <p:cNvPr id="47113" name="Object 18"/>
            <p:cNvGraphicFramePr>
              <a:graphicFrameLocks noChangeAspect="1"/>
            </p:cNvGraphicFramePr>
            <p:nvPr/>
          </p:nvGraphicFramePr>
          <p:xfrm>
            <a:off x="3936" y="1305"/>
            <a:ext cx="480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21" name="Equation" r:id="rId11" imgW="583920" imgH="203040" progId="Equation.3">
                    <p:embed/>
                  </p:oleObj>
                </mc:Choice>
                <mc:Fallback>
                  <p:oleObj name="Equation" r:id="rId11" imgW="583920" imgH="2030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305"/>
                          <a:ext cx="480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20" name="Oval 19"/>
          <p:cNvSpPr>
            <a:spLocks noChangeArrowheads="1"/>
          </p:cNvSpPr>
          <p:nvPr/>
        </p:nvSpPr>
        <p:spPr bwMode="auto">
          <a:xfrm>
            <a:off x="1905000" y="1219200"/>
            <a:ext cx="1371600" cy="1143000"/>
          </a:xfrm>
          <a:prstGeom prst="ellips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7121" name="Line 20"/>
          <p:cNvSpPr>
            <a:spLocks noChangeShapeType="1"/>
          </p:cNvSpPr>
          <p:nvPr/>
        </p:nvSpPr>
        <p:spPr bwMode="auto">
          <a:xfrm>
            <a:off x="3200400" y="2133600"/>
            <a:ext cx="2971800" cy="26670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7122" name="Group 21"/>
          <p:cNvGrpSpPr>
            <a:grpSpLocks/>
          </p:cNvGrpSpPr>
          <p:nvPr/>
        </p:nvGrpSpPr>
        <p:grpSpPr bwMode="auto">
          <a:xfrm>
            <a:off x="533400" y="2667000"/>
            <a:ext cx="2598738" cy="2647950"/>
            <a:chOff x="336" y="1680"/>
            <a:chExt cx="1637" cy="1668"/>
          </a:xfrm>
        </p:grpSpPr>
        <p:sp>
          <p:nvSpPr>
            <p:cNvPr id="47129" name="Text Box 22"/>
            <p:cNvSpPr txBox="1">
              <a:spLocks noChangeArrowheads="1"/>
            </p:cNvSpPr>
            <p:nvPr/>
          </p:nvSpPr>
          <p:spPr bwMode="auto">
            <a:xfrm>
              <a:off x="336" y="1680"/>
              <a:ext cx="1637" cy="1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ea typeface="楷体_GB2312" pitchFamily="49" charset="-122"/>
                </a:rPr>
                <a:t>迭代公式就是切线与  轴交点的横坐标，所以牛顿法是用切线与  轴的交点来近似代替曲线与   轴交点的横坐标。</a:t>
              </a:r>
            </a:p>
          </p:txBody>
        </p:sp>
        <p:graphicFrame>
          <p:nvGraphicFramePr>
            <p:cNvPr id="47110" name="Object 23"/>
            <p:cNvGraphicFramePr>
              <a:graphicFrameLocks noChangeAspect="1"/>
            </p:cNvGraphicFramePr>
            <p:nvPr/>
          </p:nvGraphicFramePr>
          <p:xfrm>
            <a:off x="748" y="1979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22" name="Equation" r:id="rId13" imgW="126720" imgH="139680" progId="Equation.3">
                    <p:embed/>
                  </p:oleObj>
                </mc:Choice>
                <mc:Fallback>
                  <p:oleObj name="Equation" r:id="rId13" imgW="126720" imgH="1396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979"/>
                          <a:ext cx="171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1" name="Object 24"/>
            <p:cNvGraphicFramePr>
              <a:graphicFrameLocks noChangeAspect="1"/>
            </p:cNvGraphicFramePr>
            <p:nvPr/>
          </p:nvGraphicFramePr>
          <p:xfrm>
            <a:off x="1519" y="2432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23" name="Equation" r:id="rId15" imgW="126720" imgH="139680" progId="Equation.3">
                    <p:embed/>
                  </p:oleObj>
                </mc:Choice>
                <mc:Fallback>
                  <p:oleObj name="Equation" r:id="rId15" imgW="126720" imgH="13968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432"/>
                          <a:ext cx="171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2" name="Object 25"/>
            <p:cNvGraphicFramePr>
              <a:graphicFrameLocks noChangeAspect="1"/>
            </p:cNvGraphicFramePr>
            <p:nvPr/>
          </p:nvGraphicFramePr>
          <p:xfrm>
            <a:off x="1156" y="2886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24" name="Equation" r:id="rId16" imgW="126720" imgH="139680" progId="Equation.3">
                    <p:embed/>
                  </p:oleObj>
                </mc:Choice>
                <mc:Fallback>
                  <p:oleObj name="Equation" r:id="rId16" imgW="126720" imgH="13968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886"/>
                          <a:ext cx="171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23" name="Group 26"/>
          <p:cNvGrpSpPr>
            <a:grpSpLocks/>
          </p:cNvGrpSpPr>
          <p:nvPr/>
        </p:nvGrpSpPr>
        <p:grpSpPr bwMode="auto">
          <a:xfrm>
            <a:off x="1331913" y="5445125"/>
            <a:ext cx="2043112" cy="466725"/>
            <a:chOff x="839" y="3430"/>
            <a:chExt cx="1287" cy="294"/>
          </a:xfrm>
        </p:grpSpPr>
        <p:sp>
          <p:nvSpPr>
            <p:cNvPr id="283675" name="AutoShape 27"/>
            <p:cNvSpPr>
              <a:spLocks noChangeArrowheads="1"/>
            </p:cNvSpPr>
            <p:nvPr/>
          </p:nvSpPr>
          <p:spPr bwMode="auto">
            <a:xfrm>
              <a:off x="839" y="3475"/>
              <a:ext cx="615" cy="170"/>
            </a:xfrm>
            <a:prstGeom prst="rightArrow">
              <a:avLst>
                <a:gd name="adj1" fmla="val 50000"/>
                <a:gd name="adj2" fmla="val 90441"/>
              </a:avLst>
            </a:prstGeom>
            <a:gradFill rotWithShape="0">
              <a:gsLst>
                <a:gs pos="0">
                  <a:srgbClr val="CCFFCC"/>
                </a:gs>
                <a:gs pos="50000">
                  <a:schemeClr val="bg1"/>
                </a:gs>
                <a:gs pos="100000">
                  <a:srgbClr val="CCFFCC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128" name="Text Box 28"/>
            <p:cNvSpPr txBox="1">
              <a:spLocks noChangeArrowheads="1"/>
            </p:cNvSpPr>
            <p:nvPr/>
          </p:nvSpPr>
          <p:spPr bwMode="auto">
            <a:xfrm>
              <a:off x="1428" y="3430"/>
              <a:ext cx="698" cy="294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楷体_GB2312" pitchFamily="49" charset="-122"/>
                </a:rPr>
                <a:t>切线法</a:t>
              </a:r>
            </a:p>
          </p:txBody>
        </p:sp>
      </p:grpSp>
      <p:grpSp>
        <p:nvGrpSpPr>
          <p:cNvPr id="47124" name="Group 29"/>
          <p:cNvGrpSpPr>
            <a:grpSpLocks/>
          </p:cNvGrpSpPr>
          <p:nvPr/>
        </p:nvGrpSpPr>
        <p:grpSpPr bwMode="auto">
          <a:xfrm>
            <a:off x="6372225" y="0"/>
            <a:ext cx="2771775" cy="366713"/>
            <a:chOff x="4399" y="0"/>
            <a:chExt cx="1361" cy="231"/>
          </a:xfrm>
        </p:grpSpPr>
        <p:sp>
          <p:nvSpPr>
            <p:cNvPr id="47125" name="Text Box 30"/>
            <p:cNvSpPr txBox="1">
              <a:spLocks noChangeArrowheads="1"/>
            </p:cNvSpPr>
            <p:nvPr/>
          </p:nvSpPr>
          <p:spPr bwMode="auto">
            <a:xfrm>
              <a:off x="4399" y="0"/>
              <a:ext cx="13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2.4.1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</a:rPr>
                <a:t>公式的构造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</a:rPr>
                <a:t>续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)</a:t>
              </a:r>
              <a:endParaRPr kumimoji="1" lang="en-US" altLang="zh-CN" sz="180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7126" name="Line 31"/>
            <p:cNvSpPr>
              <a:spLocks noChangeShapeType="1"/>
            </p:cNvSpPr>
            <p:nvPr/>
          </p:nvSpPr>
          <p:spPr bwMode="auto">
            <a:xfrm>
              <a:off x="4468" y="210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F8E47E-A81E-40D7-9AAE-4AE2F2E8206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77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284674" name="Text Box 2"/>
          <p:cNvSpPr txBox="1">
            <a:spLocks noChangeArrowheads="1"/>
          </p:cNvSpPr>
          <p:nvPr/>
        </p:nvSpPr>
        <p:spPr bwMode="auto">
          <a:xfrm>
            <a:off x="533400" y="1371600"/>
            <a:ext cx="79248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63600" indent="-863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zh-CN" altLang="en-US">
                <a:ea typeface="楷体_GB2312" pitchFamily="49" charset="-122"/>
              </a:rPr>
              <a:t>设</a:t>
            </a:r>
            <a:r>
              <a:rPr kumimoji="1" lang="en-US" altLang="zh-CN" i="1">
                <a:ea typeface="楷体_GB2312" pitchFamily="49" charset="-122"/>
              </a:rPr>
              <a:t>f</a:t>
            </a:r>
            <a:r>
              <a:rPr kumimoji="1" lang="en-US" altLang="zh-CN">
                <a:ea typeface="楷体_GB2312" pitchFamily="49" charset="-122"/>
              </a:rPr>
              <a:t> 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zh-CN" altLang="en-US">
                <a:ea typeface="楷体_GB2312" pitchFamily="49" charset="-122"/>
              </a:rPr>
              <a:t>＝</a:t>
            </a:r>
            <a:r>
              <a:rPr kumimoji="1" lang="en-US" altLang="zh-CN">
                <a:ea typeface="楷体_GB2312" pitchFamily="49" charset="-122"/>
              </a:rPr>
              <a:t>0</a:t>
            </a:r>
            <a:r>
              <a:rPr kumimoji="1" lang="zh-CN" altLang="en-US">
                <a:ea typeface="楷体_GB2312" pitchFamily="49" charset="-122"/>
              </a:rPr>
              <a:t>有近似根 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25000">
                <a:ea typeface="楷体_GB2312" pitchFamily="49" charset="-122"/>
              </a:rPr>
              <a:t>k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（设</a:t>
            </a:r>
            <a:r>
              <a:rPr kumimoji="1" lang="en-US" altLang="zh-CN" i="1">
                <a:ea typeface="楷体_GB2312" pitchFamily="49" charset="-122"/>
              </a:rPr>
              <a:t>f</a:t>
            </a:r>
            <a:r>
              <a:rPr kumimoji="1" lang="en-US" altLang="zh-CN">
                <a:ea typeface="楷体_GB2312" pitchFamily="49" charset="-122"/>
              </a:rPr>
              <a:t> 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二次连续可微）</a:t>
            </a:r>
          </a:p>
          <a:p>
            <a:pPr eaLnBrk="1" hangingPunct="1">
              <a:spcBef>
                <a:spcPct val="10000"/>
              </a:spcBef>
            </a:pPr>
            <a:r>
              <a:rPr kumimoji="1" lang="zh-CN" altLang="en-US">
                <a:ea typeface="楷体_GB2312" pitchFamily="49" charset="-122"/>
              </a:rPr>
              <a:t>将</a:t>
            </a:r>
            <a:r>
              <a:rPr kumimoji="1" lang="en-US" altLang="zh-CN" i="1">
                <a:ea typeface="楷体_GB2312" pitchFamily="49" charset="-122"/>
              </a:rPr>
              <a:t>f</a:t>
            </a:r>
            <a:r>
              <a:rPr kumimoji="1" lang="en-US" altLang="zh-CN">
                <a:ea typeface="楷体_GB2312" pitchFamily="49" charset="-122"/>
              </a:rPr>
              <a:t> 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zh-CN" altLang="en-US">
                <a:ea typeface="楷体_GB2312" pitchFamily="49" charset="-122"/>
              </a:rPr>
              <a:t>在</a:t>
            </a:r>
            <a:r>
              <a:rPr kumimoji="1" lang="zh-CN" altLang="en-US" b="0">
                <a:ea typeface="楷体_GB2312" pitchFamily="49" charset="-122"/>
              </a:rPr>
              <a:t> 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25000">
                <a:ea typeface="楷体_GB2312" pitchFamily="49" charset="-122"/>
              </a:rPr>
              <a:t>k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处作一阶</a:t>
            </a:r>
            <a:r>
              <a:rPr kumimoji="1" lang="en-US" altLang="zh-CN">
                <a:ea typeface="楷体_GB2312" pitchFamily="49" charset="-122"/>
              </a:rPr>
              <a:t>Taylor</a:t>
            </a:r>
            <a:r>
              <a:rPr kumimoji="1" lang="zh-CN" altLang="en-US">
                <a:ea typeface="楷体_GB2312" pitchFamily="49" charset="-122"/>
              </a:rPr>
              <a:t>展开</a:t>
            </a:r>
            <a:r>
              <a:rPr kumimoji="1" lang="en-US" altLang="zh-CN">
                <a:ea typeface="楷体_GB2312" pitchFamily="49" charset="-122"/>
              </a:rPr>
              <a:t>:</a:t>
            </a:r>
          </a:p>
        </p:txBody>
      </p:sp>
      <p:graphicFrame>
        <p:nvGraphicFramePr>
          <p:cNvPr id="284675" name="Object 3"/>
          <p:cNvGraphicFramePr>
            <a:graphicFrameLocks noChangeAspect="1"/>
          </p:cNvGraphicFramePr>
          <p:nvPr/>
        </p:nvGraphicFramePr>
        <p:xfrm>
          <a:off x="533400" y="2286000"/>
          <a:ext cx="5486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" name="Equation" r:id="rId3" imgW="2857320" imgH="393480" progId="">
                  <p:embed/>
                </p:oleObj>
              </mc:Choice>
              <mc:Fallback>
                <p:oleObj name="Equation" r:id="rId3" imgW="2857320" imgH="3934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54864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6076950" y="2514600"/>
            <a:ext cx="306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63600" indent="-863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zh-CN" altLang="en-US" i="1">
                <a:ea typeface="楷体_GB2312" pitchFamily="49" charset="-122"/>
                <a:sym typeface="Symbol" panose="05050102010706020507" pitchFamily="18" charset="2"/>
              </a:rPr>
              <a:t> </a:t>
            </a:r>
            <a:r>
              <a:rPr kumimoji="1" lang="zh-CN" altLang="en-US">
                <a:ea typeface="楷体_GB2312" pitchFamily="49" charset="-122"/>
              </a:rPr>
              <a:t>在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="0" i="1" baseline="-25000">
                <a:ea typeface="楷体_GB2312" pitchFamily="49" charset="-122"/>
              </a:rPr>
              <a:t>k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和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之间。</a:t>
            </a: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609600" y="3200400"/>
            <a:ext cx="511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63600" indent="-863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zh-CN" altLang="en-US">
                <a:ea typeface="楷体_GB2312" pitchFamily="49" charset="-122"/>
              </a:rPr>
              <a:t>将 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x*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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="0" i="1" baseline="-25000">
                <a:ea typeface="楷体_GB2312" pitchFamily="49" charset="-122"/>
              </a:rPr>
              <a:t>k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en-US" altLang="zh-CN" baseline="30000"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看成高阶小量，则有：</a:t>
            </a:r>
            <a:endParaRPr kumimoji="1" lang="zh-CN" altLang="en-US">
              <a:ea typeface="楷体_GB2312" pitchFamily="49" charset="-122"/>
            </a:endParaRPr>
          </a:p>
        </p:txBody>
      </p:sp>
      <p:graphicFrame>
        <p:nvGraphicFramePr>
          <p:cNvPr id="284678" name="Object 6"/>
          <p:cNvGraphicFramePr>
            <a:graphicFrameLocks noChangeAspect="1"/>
          </p:cNvGraphicFramePr>
          <p:nvPr/>
        </p:nvGraphicFramePr>
        <p:xfrm>
          <a:off x="1233488" y="3810000"/>
          <a:ext cx="32337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5" name="Equation" r:id="rId5" imgW="1663560" imgH="228600" progId="">
                  <p:embed/>
                </p:oleObj>
              </mc:Choice>
              <mc:Fallback>
                <p:oleObj name="Equation" r:id="rId5" imgW="1663560" imgH="2286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3810000"/>
                        <a:ext cx="323373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79" name="AutoShape 7"/>
          <p:cNvSpPr>
            <a:spLocks noChangeArrowheads="1"/>
          </p:cNvSpPr>
          <p:nvPr/>
        </p:nvSpPr>
        <p:spPr bwMode="auto">
          <a:xfrm>
            <a:off x="5562600" y="3657600"/>
            <a:ext cx="2105025" cy="685800"/>
          </a:xfrm>
          <a:prstGeom prst="wedgeEllipseCallout">
            <a:avLst>
              <a:gd name="adj1" fmla="val -93361"/>
              <a:gd name="adj2" fmla="val 3704"/>
            </a:avLst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线性方程</a:t>
            </a:r>
          </a:p>
        </p:txBody>
      </p:sp>
      <p:graphicFrame>
        <p:nvGraphicFramePr>
          <p:cNvPr id="284680" name="Object 8"/>
          <p:cNvGraphicFramePr>
            <a:graphicFrameLocks noChangeAspect="1"/>
          </p:cNvGraphicFramePr>
          <p:nvPr/>
        </p:nvGraphicFramePr>
        <p:xfrm>
          <a:off x="1524000" y="5562600"/>
          <a:ext cx="26685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6" name="Equation" r:id="rId7" imgW="1206360" imgH="431640" progId="Equation.3">
                  <p:embed/>
                </p:oleObj>
              </mc:Choice>
              <mc:Fallback>
                <p:oleObj name="Equation" r:id="rId7" imgW="12063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562600"/>
                        <a:ext cx="2668588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1" name="Object 9"/>
          <p:cNvGraphicFramePr>
            <a:graphicFrameLocks noChangeAspect="1"/>
          </p:cNvGraphicFramePr>
          <p:nvPr/>
        </p:nvGraphicFramePr>
        <p:xfrm>
          <a:off x="1460500" y="4343400"/>
          <a:ext cx="25654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7" name="Equation" r:id="rId9" imgW="1015920" imgH="431640" progId="">
                  <p:embed/>
                </p:oleObj>
              </mc:Choice>
              <mc:Fallback>
                <p:oleObj name="Equation" r:id="rId9" imgW="1015920" imgH="43164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4343400"/>
                        <a:ext cx="2565400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82" name="AutoShape 10"/>
          <p:cNvSpPr>
            <a:spLocks noChangeArrowheads="1"/>
          </p:cNvSpPr>
          <p:nvPr/>
        </p:nvSpPr>
        <p:spPr bwMode="auto">
          <a:xfrm>
            <a:off x="5791200" y="5562600"/>
            <a:ext cx="2884488" cy="609600"/>
          </a:xfrm>
          <a:prstGeom prst="wedgeEllipseCallout">
            <a:avLst>
              <a:gd name="adj1" fmla="val -102301"/>
              <a:gd name="adj2" fmla="val 15884"/>
            </a:avLst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牛顿迭代公式</a:t>
            </a:r>
          </a:p>
        </p:txBody>
      </p:sp>
      <p:sp>
        <p:nvSpPr>
          <p:cNvPr id="48140" name="Rectangle 11"/>
          <p:cNvSpPr>
            <a:spLocks noChangeArrowheads="1"/>
          </p:cNvSpPr>
          <p:nvPr/>
        </p:nvSpPr>
        <p:spPr bwMode="auto">
          <a:xfrm>
            <a:off x="457200" y="457200"/>
            <a:ext cx="6934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kumimoji="1" lang="en-US" altLang="zh-CN" i="1">
                <a:ea typeface="楷体_GB2312" pitchFamily="49" charset="-122"/>
              </a:rPr>
              <a:t>f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的泰勒公式也可得到牛顿方法的计算公式，并可进行误差分析</a:t>
            </a:r>
            <a:r>
              <a:rPr kumimoji="1" lang="zh-CN" altLang="en-US" sz="1100" b="0"/>
              <a:t> </a:t>
            </a:r>
            <a:endParaRPr kumimoji="1" lang="zh-CN" altLang="en-US" b="0"/>
          </a:p>
        </p:txBody>
      </p:sp>
      <p:grpSp>
        <p:nvGrpSpPr>
          <p:cNvPr id="48141" name="Group 12"/>
          <p:cNvGrpSpPr>
            <a:grpSpLocks/>
          </p:cNvGrpSpPr>
          <p:nvPr/>
        </p:nvGrpSpPr>
        <p:grpSpPr bwMode="auto">
          <a:xfrm>
            <a:off x="6372225" y="0"/>
            <a:ext cx="2771775" cy="366713"/>
            <a:chOff x="4399" y="0"/>
            <a:chExt cx="1361" cy="231"/>
          </a:xfrm>
        </p:grpSpPr>
        <p:sp>
          <p:nvSpPr>
            <p:cNvPr id="48142" name="Text Box 13"/>
            <p:cNvSpPr txBox="1">
              <a:spLocks noChangeArrowheads="1"/>
            </p:cNvSpPr>
            <p:nvPr/>
          </p:nvSpPr>
          <p:spPr bwMode="auto">
            <a:xfrm>
              <a:off x="4399" y="0"/>
              <a:ext cx="13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2.4.1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</a:rPr>
                <a:t>公式的构造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</a:rPr>
                <a:t>续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)</a:t>
              </a:r>
              <a:endParaRPr kumimoji="1" lang="en-US" altLang="zh-CN" sz="180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8143" name="Line 14"/>
            <p:cNvSpPr>
              <a:spLocks noChangeShapeType="1"/>
            </p:cNvSpPr>
            <p:nvPr/>
          </p:nvSpPr>
          <p:spPr bwMode="auto">
            <a:xfrm>
              <a:off x="4468" y="210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8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4" grpId="0"/>
      <p:bldP spid="284676" grpId="0"/>
      <p:bldP spid="284677" grpId="0"/>
      <p:bldP spid="284679" grpId="0" animBg="1"/>
      <p:bldP spid="28468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4CB3F8-359C-4B8C-A6EF-72E3BD403F43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78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762000" y="1143000"/>
          <a:ext cx="60198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1" name="Equation" r:id="rId3" imgW="2857320" imgH="393480" progId="">
                  <p:embed/>
                </p:oleObj>
              </mc:Choice>
              <mc:Fallback>
                <p:oleObj name="Equation" r:id="rId3" imgW="2857320" imgH="393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43000"/>
                        <a:ext cx="6019800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 Box 3"/>
          <p:cNvSpPr txBox="1">
            <a:spLocks noChangeArrowheads="1"/>
          </p:cNvSpPr>
          <p:nvPr/>
        </p:nvSpPr>
        <p:spPr bwMode="auto">
          <a:xfrm>
            <a:off x="5943600" y="20574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63600" indent="-863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 </a:t>
            </a:r>
            <a:r>
              <a:rPr kumimoji="1" lang="zh-CN" altLang="en-US">
                <a:ea typeface="楷体_GB2312" pitchFamily="49" charset="-122"/>
              </a:rPr>
              <a:t>在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="0" i="1" baseline="-25000">
                <a:ea typeface="楷体_GB2312" pitchFamily="49" charset="-122"/>
              </a:rPr>
              <a:t>k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和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之间。</a:t>
            </a:r>
          </a:p>
        </p:txBody>
      </p:sp>
      <p:sp>
        <p:nvSpPr>
          <p:cNvPr id="49160" name="Rectangle 4"/>
          <p:cNvSpPr>
            <a:spLocks noChangeArrowheads="1"/>
          </p:cNvSpPr>
          <p:nvPr/>
        </p:nvSpPr>
        <p:spPr bwMode="auto">
          <a:xfrm>
            <a:off x="762000" y="6858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误差分析</a:t>
            </a:r>
          </a:p>
        </p:txBody>
      </p:sp>
      <p:sp>
        <p:nvSpPr>
          <p:cNvPr id="285701" name="Rectangle 5"/>
          <p:cNvSpPr>
            <a:spLocks noChangeArrowheads="1"/>
          </p:cNvSpPr>
          <p:nvPr/>
        </p:nvSpPr>
        <p:spPr bwMode="auto">
          <a:xfrm>
            <a:off x="533400" y="30480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取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=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*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，则有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9162" name="Rectangle 6"/>
          <p:cNvSpPr>
            <a:spLocks noChangeArrowheads="1"/>
          </p:cNvSpPr>
          <p:nvPr/>
        </p:nvSpPr>
        <p:spPr bwMode="auto">
          <a:xfrm>
            <a:off x="287655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285703" name="Object 7"/>
          <p:cNvGraphicFramePr>
            <a:graphicFrameLocks noChangeAspect="1"/>
          </p:cNvGraphicFramePr>
          <p:nvPr/>
        </p:nvGraphicFramePr>
        <p:xfrm>
          <a:off x="685800" y="3352800"/>
          <a:ext cx="73787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2" name="Equation" r:id="rId5" imgW="3251160" imgH="393480" progId="">
                  <p:embed/>
                </p:oleObj>
              </mc:Choice>
              <mc:Fallback>
                <p:oleObj name="Equation" r:id="rId5" imgW="3251160" imgH="3934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52800"/>
                        <a:ext cx="7378700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4" name="Rectangle 8"/>
          <p:cNvSpPr>
            <a:spLocks noChangeArrowheads="1"/>
          </p:cNvSpPr>
          <p:nvPr/>
        </p:nvSpPr>
        <p:spPr bwMode="auto">
          <a:xfrm>
            <a:off x="381000" y="4343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于是</a:t>
            </a:r>
            <a:r>
              <a:rPr kumimoji="1" lang="zh-CN" altLang="en-US" sz="1100" b="0"/>
              <a:t> </a:t>
            </a:r>
            <a:endParaRPr kumimoji="1" lang="zh-CN" altLang="en-US" b="0"/>
          </a:p>
        </p:txBody>
      </p:sp>
      <p:sp>
        <p:nvSpPr>
          <p:cNvPr id="49164" name="Rectangle 9"/>
          <p:cNvSpPr>
            <a:spLocks noChangeArrowheads="1"/>
          </p:cNvSpPr>
          <p:nvPr/>
        </p:nvSpPr>
        <p:spPr bwMode="auto">
          <a:xfrm>
            <a:off x="3395663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285706" name="Object 10"/>
          <p:cNvGraphicFramePr>
            <a:graphicFrameLocks noChangeAspect="1"/>
          </p:cNvGraphicFramePr>
          <p:nvPr/>
        </p:nvGraphicFramePr>
        <p:xfrm>
          <a:off x="1771650" y="4664075"/>
          <a:ext cx="5446713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3" name="Equation" r:id="rId7" imgW="2209680" imgH="431640" progId="">
                  <p:embed/>
                </p:oleObj>
              </mc:Choice>
              <mc:Fallback>
                <p:oleObj name="Equation" r:id="rId7" imgW="2209680" imgH="43164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664075"/>
                        <a:ext cx="5446713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514600" y="5943600"/>
            <a:ext cx="3581400" cy="457200"/>
            <a:chOff x="1584" y="3744"/>
            <a:chExt cx="2256" cy="288"/>
          </a:xfrm>
        </p:grpSpPr>
        <p:sp>
          <p:nvSpPr>
            <p:cNvPr id="49170" name="Rectangle 12"/>
            <p:cNvSpPr>
              <a:spLocks noChangeArrowheads="1"/>
            </p:cNvSpPr>
            <p:nvPr/>
          </p:nvSpPr>
          <p:spPr bwMode="auto">
            <a:xfrm>
              <a:off x="1584" y="3744"/>
              <a:ext cx="22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b="0">
                  <a:latin typeface="楷体_GB2312" pitchFamily="49" charset="-122"/>
                  <a:ea typeface="楷体_GB2312" pitchFamily="49" charset="-122"/>
                </a:rPr>
                <a:t>（设          ）</a:t>
              </a:r>
              <a:r>
                <a:rPr kumimoji="1" lang="zh-CN" altLang="en-US" sz="1100" b="0"/>
                <a:t> </a:t>
              </a:r>
              <a:endParaRPr kumimoji="1" lang="zh-CN" altLang="en-US" b="0"/>
            </a:p>
          </p:txBody>
        </p:sp>
        <p:graphicFrame>
          <p:nvGraphicFramePr>
            <p:cNvPr id="49157" name="Object 13"/>
            <p:cNvGraphicFramePr>
              <a:graphicFrameLocks noChangeAspect="1"/>
            </p:cNvGraphicFramePr>
            <p:nvPr/>
          </p:nvGraphicFramePr>
          <p:xfrm>
            <a:off x="2064" y="3744"/>
            <a:ext cx="8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14" r:id="rId9" imgW="685800" imgH="228600" progId="Equation.3">
                    <p:embed/>
                  </p:oleObj>
                </mc:Choice>
                <mc:Fallback>
                  <p:oleObj r:id="rId9" imgW="6858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744"/>
                          <a:ext cx="86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5710" name="AutoShape 14"/>
          <p:cNvSpPr>
            <a:spLocks noChangeArrowheads="1"/>
          </p:cNvSpPr>
          <p:nvPr/>
        </p:nvSpPr>
        <p:spPr bwMode="auto">
          <a:xfrm>
            <a:off x="3429000" y="2286000"/>
            <a:ext cx="1905000" cy="685800"/>
          </a:xfrm>
          <a:prstGeom prst="wedgeEllipseCallout">
            <a:avLst>
              <a:gd name="adj1" fmla="val 77750"/>
              <a:gd name="adj2" fmla="val -127546"/>
            </a:avLst>
          </a:prstGeom>
          <a:solidFill>
            <a:schemeClr val="accent4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误差</a:t>
            </a:r>
          </a:p>
        </p:txBody>
      </p:sp>
      <p:grpSp>
        <p:nvGrpSpPr>
          <p:cNvPr id="49167" name="Group 15"/>
          <p:cNvGrpSpPr>
            <a:grpSpLocks/>
          </p:cNvGrpSpPr>
          <p:nvPr/>
        </p:nvGrpSpPr>
        <p:grpSpPr bwMode="auto">
          <a:xfrm>
            <a:off x="6372225" y="0"/>
            <a:ext cx="2771775" cy="366713"/>
            <a:chOff x="4399" y="0"/>
            <a:chExt cx="1361" cy="231"/>
          </a:xfrm>
        </p:grpSpPr>
        <p:sp>
          <p:nvSpPr>
            <p:cNvPr id="49168" name="Text Box 16"/>
            <p:cNvSpPr txBox="1">
              <a:spLocks noChangeArrowheads="1"/>
            </p:cNvSpPr>
            <p:nvPr/>
          </p:nvSpPr>
          <p:spPr bwMode="auto">
            <a:xfrm>
              <a:off x="4399" y="0"/>
              <a:ext cx="13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2.4.1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</a:rPr>
                <a:t>公式的构造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</a:rPr>
                <a:t>续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)</a:t>
              </a:r>
              <a:endParaRPr kumimoji="1" lang="en-US" altLang="zh-CN" sz="180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9169" name="Line 17"/>
            <p:cNvSpPr>
              <a:spLocks noChangeShapeType="1"/>
            </p:cNvSpPr>
            <p:nvPr/>
          </p:nvSpPr>
          <p:spPr bwMode="auto">
            <a:xfrm>
              <a:off x="4468" y="210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/>
      <p:bldP spid="285704" grpId="0"/>
      <p:bldP spid="2857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1E4B7B-7580-43FF-86F0-70095DA0F59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79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628650" y="547688"/>
          <a:ext cx="544671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9" name="Equation" r:id="rId3" imgW="2209680" imgH="431640" progId="">
                  <p:embed/>
                </p:oleObj>
              </mc:Choice>
              <mc:Fallback>
                <p:oleObj name="Equation" r:id="rId3" imgW="2209680" imgH="4316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547688"/>
                        <a:ext cx="5446713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6934200" y="914400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0" r:id="rId5" imgW="685800" imgH="228600" progId="Equation.3">
                  <p:embed/>
                </p:oleObj>
              </mc:Choice>
              <mc:Fallback>
                <p:oleObj r:id="rId5" imgW="685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914400"/>
                        <a:ext cx="1371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533400" y="1828800"/>
          <a:ext cx="51054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1" name="Equation" r:id="rId7" imgW="2463480" imgH="685800" progId="">
                  <p:embed/>
                </p:oleObj>
              </mc:Choice>
              <mc:Fallback>
                <p:oleObj name="Equation" r:id="rId7" imgW="2463480" imgH="685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5105400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Rectangle 5"/>
          <p:cNvSpPr>
            <a:spLocks noChangeArrowheads="1"/>
          </p:cNvSpPr>
          <p:nvPr/>
        </p:nvSpPr>
        <p:spPr bwMode="auto">
          <a:xfrm>
            <a:off x="352425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286726" name="Object 6"/>
          <p:cNvGraphicFramePr>
            <a:graphicFrameLocks noChangeAspect="1"/>
          </p:cNvGraphicFramePr>
          <p:nvPr/>
        </p:nvGraphicFramePr>
        <p:xfrm>
          <a:off x="1706563" y="3733800"/>
          <a:ext cx="42052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2" name="Equation" r:id="rId9" imgW="1993680" imgH="482400" progId="">
                  <p:embed/>
                </p:oleObj>
              </mc:Choice>
              <mc:Fallback>
                <p:oleObj name="Equation" r:id="rId9" imgW="1993680" imgH="4824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3733800"/>
                        <a:ext cx="4205287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7" name="Rectangle 7"/>
          <p:cNvSpPr>
            <a:spLocks noChangeArrowheads="1"/>
          </p:cNvSpPr>
          <p:nvPr/>
        </p:nvSpPr>
        <p:spPr bwMode="auto">
          <a:xfrm>
            <a:off x="381000" y="5029200"/>
            <a:ext cx="8001000" cy="135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上式说明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30000">
                <a:ea typeface="楷体_GB2312" pitchFamily="49" charset="-122"/>
              </a:rPr>
              <a:t>k</a:t>
            </a:r>
            <a:r>
              <a:rPr kumimoji="1" lang="en-US" altLang="zh-CN" baseline="-30000">
                <a:ea typeface="楷体_GB2312" pitchFamily="49" charset="-122"/>
              </a:rPr>
              <a:t>+1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的误差是与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30000">
                <a:ea typeface="楷体_GB2312" pitchFamily="49" charset="-122"/>
              </a:rPr>
              <a:t>k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误差的平方成比例的。当初始误差（即</a:t>
            </a:r>
            <a:r>
              <a:rPr kumimoji="1" lang="en-US" altLang="zh-CN" i="1">
                <a:ea typeface="楷体_GB2312" pitchFamily="49" charset="-122"/>
              </a:rPr>
              <a:t>x*</a:t>
            </a:r>
            <a:r>
              <a:rPr kumimoji="1" lang="en-US" altLang="zh-CN">
                <a:ea typeface="楷体_GB2312" pitchFamily="49" charset="-122"/>
              </a:rPr>
              <a:t>-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30000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</a:rPr>
              <a:t>=</a:t>
            </a:r>
            <a:r>
              <a:rPr kumimoji="1" lang="en-US" altLang="zh-CN" i="1">
                <a:ea typeface="楷体_GB2312" pitchFamily="49" charset="-122"/>
              </a:rPr>
              <a:t>ε</a:t>
            </a:r>
            <a:r>
              <a:rPr kumimoji="1" lang="en-US" altLang="zh-CN" baseline="-30000">
                <a:ea typeface="楷体_GB2312" pitchFamily="49" charset="-122"/>
              </a:rPr>
              <a:t>0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）是充分小时，以后迭代的误差将非常快的减少。</a:t>
            </a:r>
          </a:p>
        </p:txBody>
      </p:sp>
      <p:sp>
        <p:nvSpPr>
          <p:cNvPr id="286728" name="AutoShape 8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10600" y="6400800"/>
            <a:ext cx="533400" cy="457200"/>
          </a:xfrm>
          <a:prstGeom prst="actionButtonForwardNext">
            <a:avLst/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rgbClr val="CC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0186" name="Group 9"/>
          <p:cNvGrpSpPr>
            <a:grpSpLocks/>
          </p:cNvGrpSpPr>
          <p:nvPr/>
        </p:nvGrpSpPr>
        <p:grpSpPr bwMode="auto">
          <a:xfrm>
            <a:off x="6372225" y="0"/>
            <a:ext cx="2771775" cy="366713"/>
            <a:chOff x="4399" y="0"/>
            <a:chExt cx="1361" cy="231"/>
          </a:xfrm>
        </p:grpSpPr>
        <p:sp>
          <p:nvSpPr>
            <p:cNvPr id="50187" name="Text Box 10"/>
            <p:cNvSpPr txBox="1">
              <a:spLocks noChangeArrowheads="1"/>
            </p:cNvSpPr>
            <p:nvPr/>
          </p:nvSpPr>
          <p:spPr bwMode="auto">
            <a:xfrm>
              <a:off x="4399" y="0"/>
              <a:ext cx="13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2.4.1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</a:rPr>
                <a:t>公式的构造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</a:rPr>
                <a:t>续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)</a:t>
              </a:r>
              <a:endParaRPr kumimoji="1" lang="en-US" altLang="zh-CN" sz="180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0188" name="Line 11"/>
            <p:cNvSpPr>
              <a:spLocks noChangeShapeType="1"/>
            </p:cNvSpPr>
            <p:nvPr/>
          </p:nvSpPr>
          <p:spPr bwMode="auto">
            <a:xfrm>
              <a:off x="4468" y="210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Rectangle 4"/>
          <p:cNvSpPr>
            <a:spLocks noGrp="1" noChangeArrowheads="1"/>
          </p:cNvSpPr>
          <p:nvPr>
            <p:ph idx="1"/>
          </p:nvPr>
        </p:nvSpPr>
        <p:spPr>
          <a:xfrm>
            <a:off x="500063" y="1457325"/>
            <a:ext cx="8208962" cy="5400675"/>
          </a:xfrm>
        </p:spPr>
        <p:txBody>
          <a:bodyPr/>
          <a:lstStyle/>
          <a:p>
            <a:pPr marL="258763" indent="-258763" algn="just" defTabSz="814388"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远在公元前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1700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年的古巴比伦人就已有关于一、二次方程的解法。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九章算术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》(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公元前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50-100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其中“方程术”有联立一次方程组的一般解法。</a:t>
            </a:r>
          </a:p>
          <a:p>
            <a:pPr marL="258763" indent="-258763" algn="just" defTabSz="814388" eaLnBrk="1" hangingPunct="1"/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1535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年意大利数学家坦特格里亚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(TorTaglia)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发现了三次方程的解法，卡当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(H</a:t>
            </a:r>
            <a:r>
              <a:rPr lang="en-US" altLang="zh-CN" sz="2800" b="1" smtClean="0">
                <a:latin typeface="Times New Roman" panose="02020603050405020304" pitchFamily="18" charset="0"/>
                <a:ea typeface="楷体_GB2312" pitchFamily="49" charset="-122"/>
              </a:rPr>
              <a:t>·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Cardano)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从他那里得到了这种解法，于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1545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年在其名著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大法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》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中公布了三次方程的公式解，称为卡当算法。</a:t>
            </a:r>
          </a:p>
          <a:p>
            <a:pPr marL="258763" indent="-258763" algn="just" defTabSz="814388" eaLnBrk="1" hangingPunct="1"/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后来卡当的学生弗瑞里</a:t>
            </a: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(Ferrari)</a:t>
            </a:r>
            <a:r>
              <a:rPr lang="zh-CN" altLang="en-US" sz="2800" b="1" smtClean="0">
                <a:latin typeface="楷体_GB2312" pitchFamily="49" charset="-122"/>
                <a:ea typeface="楷体_GB2312" pitchFamily="49" charset="-122"/>
              </a:rPr>
              <a:t>又提出了四次方程的解法。此成果更激发了数学家们的情绪，但在以后的二个世纪中，求索工作始终没有成效，导致人们对高次代数方程解的存在性产生了怀疑。</a:t>
            </a:r>
          </a:p>
        </p:txBody>
      </p:sp>
      <p:sp>
        <p:nvSpPr>
          <p:cNvPr id="93187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4B8410-01B3-410E-84A7-9FBEC380D3C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93188" name="Group 7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93189" name="Text Box 5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3190" name="Line 6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8F65A4-BF76-4E5C-B42B-C62AA1705E7B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80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1208" name="Rectangle 2"/>
          <p:cNvSpPr>
            <a:spLocks noChangeArrowheads="1"/>
          </p:cNvSpPr>
          <p:nvPr/>
        </p:nvSpPr>
        <p:spPr bwMode="auto">
          <a:xfrm>
            <a:off x="454025" y="68580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实用误差估计</a:t>
            </a:r>
          </a:p>
        </p:txBody>
      </p:sp>
      <p:sp>
        <p:nvSpPr>
          <p:cNvPr id="51209" name="Rectangle 3"/>
          <p:cNvSpPr>
            <a:spLocks noChangeArrowheads="1"/>
          </p:cNvSpPr>
          <p:nvPr/>
        </p:nvSpPr>
        <p:spPr bwMode="auto">
          <a:xfrm>
            <a:off x="304800" y="1371600"/>
            <a:ext cx="8534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*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b="0" i="1">
                <a:ea typeface="楷体_GB2312" pitchFamily="49" charset="-122"/>
              </a:rPr>
              <a:t>f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)=0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根，其中</a:t>
            </a:r>
            <a:r>
              <a:rPr kumimoji="1" lang="en-US" altLang="zh-CN" b="0" i="1">
                <a:ea typeface="楷体_GB2312" pitchFamily="49" charset="-122"/>
              </a:rPr>
              <a:t>f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*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邻近具有连续的一阶导数，且          ，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i="1" baseline="-30000">
                <a:ea typeface="楷体_GB2312" pitchFamily="49" charset="-122"/>
              </a:rPr>
              <a:t>k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为由牛顿法得到近似值，考虑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误差估计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51202" name="Object 4"/>
          <p:cNvGraphicFramePr>
            <a:graphicFrameLocks noChangeAspect="1"/>
          </p:cNvGraphicFramePr>
          <p:nvPr/>
        </p:nvGraphicFramePr>
        <p:xfrm>
          <a:off x="827088" y="1773238"/>
          <a:ext cx="144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9" r:id="rId3" imgW="685800" imgH="228600" progId="Equation.3">
                  <p:embed/>
                </p:oleObj>
              </mc:Choice>
              <mc:Fallback>
                <p:oleObj r:id="rId3" imgW="6858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1447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458788" y="243840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利用中值公式</a:t>
            </a:r>
          </a:p>
        </p:txBody>
      </p:sp>
      <p:graphicFrame>
        <p:nvGraphicFramePr>
          <p:cNvPr id="287750" name="Object 6"/>
          <p:cNvGraphicFramePr>
            <a:graphicFrameLocks noChangeAspect="1"/>
          </p:cNvGraphicFramePr>
          <p:nvPr/>
        </p:nvGraphicFramePr>
        <p:xfrm>
          <a:off x="457200" y="3048000"/>
          <a:ext cx="49228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0" name="Equation" r:id="rId5" imgW="2425680" imgH="241200" progId="">
                  <p:embed/>
                </p:oleObj>
              </mc:Choice>
              <mc:Fallback>
                <p:oleObj name="Equation" r:id="rId5" imgW="2425680" imgH="241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49228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1" name="Rectangle 7"/>
          <p:cNvSpPr>
            <a:spLocks noChangeArrowheads="1"/>
          </p:cNvSpPr>
          <p:nvPr/>
        </p:nvSpPr>
        <p:spPr bwMode="auto">
          <a:xfrm>
            <a:off x="457200" y="37338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其中</a:t>
            </a:r>
            <a:r>
              <a:rPr kumimoji="1" lang="en-US" altLang="zh-CN" b="0" i="1">
                <a:ea typeface="楷体_GB2312" pitchFamily="49" charset="-122"/>
              </a:rPr>
              <a:t>ξ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之间 </a:t>
            </a:r>
          </a:p>
        </p:txBody>
      </p:sp>
      <p:sp>
        <p:nvSpPr>
          <p:cNvPr id="287752" name="AutoShape 8"/>
          <p:cNvSpPr>
            <a:spLocks noChangeArrowheads="1"/>
          </p:cNvSpPr>
          <p:nvPr/>
        </p:nvSpPr>
        <p:spPr bwMode="auto">
          <a:xfrm>
            <a:off x="5508625" y="3252788"/>
            <a:ext cx="976313" cy="176212"/>
          </a:xfrm>
          <a:prstGeom prst="rightArrow">
            <a:avLst>
              <a:gd name="adj1" fmla="val 50000"/>
              <a:gd name="adj2" fmla="val 138514"/>
            </a:avLst>
          </a:prstGeom>
          <a:solidFill>
            <a:schemeClr val="hlink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1213" name="Rectangle 9"/>
          <p:cNvSpPr>
            <a:spLocks noChangeArrowheads="1"/>
          </p:cNvSpPr>
          <p:nvPr/>
        </p:nvSpPr>
        <p:spPr bwMode="auto">
          <a:xfrm>
            <a:off x="3986213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287754" name="Object 10"/>
          <p:cNvGraphicFramePr>
            <a:graphicFrameLocks noChangeAspect="1"/>
          </p:cNvGraphicFramePr>
          <p:nvPr/>
        </p:nvGraphicFramePr>
        <p:xfrm>
          <a:off x="6526213" y="2908300"/>
          <a:ext cx="21875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1" name="Equation" r:id="rId7" imgW="1117440" imgH="431640" progId="">
                  <p:embed/>
                </p:oleObj>
              </mc:Choice>
              <mc:Fallback>
                <p:oleObj name="Equation" r:id="rId7" imgW="1117440" imgH="43164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213" y="2908300"/>
                        <a:ext cx="2187575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5" name="Rectangle 11"/>
          <p:cNvSpPr>
            <a:spLocks noChangeArrowheads="1"/>
          </p:cNvSpPr>
          <p:nvPr/>
        </p:nvSpPr>
        <p:spPr bwMode="auto">
          <a:xfrm>
            <a:off x="304800" y="44196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充分接近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时，则有 </a:t>
            </a:r>
          </a:p>
        </p:txBody>
      </p:sp>
      <p:graphicFrame>
        <p:nvGraphicFramePr>
          <p:cNvPr id="287756" name="Object 12"/>
          <p:cNvGraphicFramePr>
            <a:graphicFrameLocks noChangeAspect="1"/>
          </p:cNvGraphicFramePr>
          <p:nvPr/>
        </p:nvGraphicFramePr>
        <p:xfrm>
          <a:off x="3886200" y="4433888"/>
          <a:ext cx="19065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2" name="Equation" r:id="rId9" imgW="965160" imgH="228600" progId="">
                  <p:embed/>
                </p:oleObj>
              </mc:Choice>
              <mc:Fallback>
                <p:oleObj name="Equation" r:id="rId9" imgW="965160" imgH="2286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433888"/>
                        <a:ext cx="1906588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757" name="Rectangle 13"/>
          <p:cNvSpPr>
            <a:spLocks noChangeArrowheads="1"/>
          </p:cNvSpPr>
          <p:nvPr/>
        </p:nvSpPr>
        <p:spPr bwMode="auto">
          <a:xfrm>
            <a:off x="971550" y="54451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则 </a:t>
            </a:r>
          </a:p>
        </p:txBody>
      </p:sp>
      <p:graphicFrame>
        <p:nvGraphicFramePr>
          <p:cNvPr id="287758" name="Object 14"/>
          <p:cNvGraphicFramePr>
            <a:graphicFrameLocks noChangeAspect="1"/>
          </p:cNvGraphicFramePr>
          <p:nvPr/>
        </p:nvGraphicFramePr>
        <p:xfrm>
          <a:off x="1752600" y="5257800"/>
          <a:ext cx="343058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3" name="Equation" r:id="rId11" imgW="1752480" imgH="431640" progId="">
                  <p:embed/>
                </p:oleObj>
              </mc:Choice>
              <mc:Fallback>
                <p:oleObj name="Equation" r:id="rId11" imgW="1752480" imgH="43164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257800"/>
                        <a:ext cx="3430588" cy="849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16" name="Group 15"/>
          <p:cNvGrpSpPr>
            <a:grpSpLocks/>
          </p:cNvGrpSpPr>
          <p:nvPr/>
        </p:nvGrpSpPr>
        <p:grpSpPr bwMode="auto">
          <a:xfrm>
            <a:off x="6372225" y="0"/>
            <a:ext cx="2771775" cy="366713"/>
            <a:chOff x="4399" y="0"/>
            <a:chExt cx="1361" cy="231"/>
          </a:xfrm>
        </p:grpSpPr>
        <p:sp>
          <p:nvSpPr>
            <p:cNvPr id="51217" name="Text Box 16"/>
            <p:cNvSpPr txBox="1">
              <a:spLocks noChangeArrowheads="1"/>
            </p:cNvSpPr>
            <p:nvPr/>
          </p:nvSpPr>
          <p:spPr bwMode="auto">
            <a:xfrm>
              <a:off x="4399" y="0"/>
              <a:ext cx="13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2.4.1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</a:rPr>
                <a:t>公式的构造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</a:rPr>
                <a:t>续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)</a:t>
              </a:r>
              <a:endParaRPr kumimoji="1" lang="en-US" altLang="zh-CN" sz="180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1218" name="Line 17"/>
            <p:cNvSpPr>
              <a:spLocks noChangeShapeType="1"/>
            </p:cNvSpPr>
            <p:nvPr/>
          </p:nvSpPr>
          <p:spPr bwMode="auto">
            <a:xfrm>
              <a:off x="4468" y="210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8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/>
      <p:bldP spid="287751" grpId="0"/>
      <p:bldP spid="287752" grpId="0" animBg="1"/>
      <p:bldP spid="287755" grpId="0"/>
      <p:bldP spid="28775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E8D737-61EF-4CD8-8869-FB9DD88BBD99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81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1752600" y="381000"/>
          <a:ext cx="37338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Equation" r:id="rId3" imgW="1752480" imgH="431640" progId="">
                  <p:embed/>
                </p:oleObj>
              </mc:Choice>
              <mc:Fallback>
                <p:oleObj name="Equation" r:id="rId3" imgW="1752480" imgH="4316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1000"/>
                        <a:ext cx="3733800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381000" y="1676400"/>
            <a:ext cx="84582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</a:pP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因此，在用牛顿法求</a:t>
            </a:r>
            <a:r>
              <a:rPr kumimoji="1" lang="en-US" altLang="zh-CN" b="0" i="1">
                <a:ea typeface="楷体_GB2312" pitchFamily="49" charset="-122"/>
              </a:rPr>
              <a:t>f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)=0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单根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时，一般可用</a:t>
            </a:r>
            <a:r>
              <a:rPr kumimoji="1" lang="en-US" altLang="zh-CN" b="0">
                <a:ea typeface="楷体_GB2312" pitchFamily="49" charset="-122"/>
              </a:rPr>
              <a:t>|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 baseline="-30000">
                <a:ea typeface="楷体_GB2312" pitchFamily="49" charset="-122"/>
              </a:rPr>
              <a:t>+1</a:t>
            </a:r>
            <a:r>
              <a:rPr kumimoji="1" lang="en-US" altLang="zh-CN" b="0">
                <a:ea typeface="楷体_GB2312" pitchFamily="49" charset="-122"/>
              </a:rPr>
              <a:t>-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|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来估计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的误差，即当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充分接近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时，若</a:t>
            </a:r>
          </a:p>
          <a:p>
            <a:pPr algn="ctr">
              <a:lnSpc>
                <a:spcPct val="115000"/>
              </a:lnSpc>
            </a:pPr>
            <a:r>
              <a:rPr kumimoji="1" lang="en-US" altLang="zh-CN" b="0">
                <a:ea typeface="楷体_GB2312" pitchFamily="49" charset="-122"/>
              </a:rPr>
              <a:t>|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 baseline="-30000">
                <a:ea typeface="楷体_GB2312" pitchFamily="49" charset="-122"/>
              </a:rPr>
              <a:t>+1</a:t>
            </a:r>
            <a:r>
              <a:rPr kumimoji="1" lang="en-US" altLang="zh-CN" b="0">
                <a:ea typeface="楷体_GB2312" pitchFamily="49" charset="-122"/>
              </a:rPr>
              <a:t>-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|≤</a:t>
            </a:r>
            <a:r>
              <a:rPr kumimoji="1" lang="en-US" altLang="zh-CN" b="0" i="1">
                <a:ea typeface="楷体_GB2312" pitchFamily="49" charset="-122"/>
              </a:rPr>
              <a:t>ε</a:t>
            </a:r>
          </a:p>
          <a:p>
            <a:pPr algn="just">
              <a:lnSpc>
                <a:spcPct val="115000"/>
              </a:lnSpc>
            </a:pP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意味着   </a:t>
            </a:r>
            <a:r>
              <a:rPr kumimoji="1" lang="en-US" altLang="zh-CN" b="0">
                <a:ea typeface="楷体_GB2312" pitchFamily="49" charset="-122"/>
              </a:rPr>
              <a:t>|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*-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|≤</a:t>
            </a:r>
            <a:r>
              <a:rPr kumimoji="1" lang="en-US" altLang="zh-CN" b="0" i="1">
                <a:ea typeface="楷体_GB2312" pitchFamily="49" charset="-122"/>
              </a:rPr>
              <a:t>ε</a:t>
            </a:r>
          </a:p>
          <a:p>
            <a:pPr algn="just">
              <a:lnSpc>
                <a:spcPct val="115000"/>
              </a:lnSpc>
            </a:pP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电算时，对于牛顿法可用</a:t>
            </a:r>
          </a:p>
          <a:p>
            <a:pPr algn="just">
              <a:lnSpc>
                <a:spcPct val="115000"/>
              </a:lnSpc>
            </a:pP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当 </a:t>
            </a:r>
            <a:r>
              <a:rPr kumimoji="1" lang="en-US" altLang="zh-CN" b="0">
                <a:ea typeface="楷体_GB2312" pitchFamily="49" charset="-122"/>
              </a:rPr>
              <a:t>|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 baseline="-30000">
                <a:ea typeface="楷体_GB2312" pitchFamily="49" charset="-122"/>
              </a:rPr>
              <a:t>+1</a:t>
            </a:r>
            <a:r>
              <a:rPr kumimoji="1" lang="en-US" altLang="zh-CN" b="0">
                <a:ea typeface="楷体_GB2312" pitchFamily="49" charset="-122"/>
              </a:rPr>
              <a:t>-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|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≤</a:t>
            </a:r>
            <a:r>
              <a:rPr kumimoji="1" lang="en-US" altLang="zh-CN" b="0" i="1">
                <a:latin typeface="楷体_GB2312" pitchFamily="49" charset="-122"/>
                <a:ea typeface="楷体_GB2312" pitchFamily="49" charset="-122"/>
              </a:rPr>
              <a:t>ε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时迭代终止。</a:t>
            </a:r>
          </a:p>
        </p:txBody>
      </p:sp>
      <p:grpSp>
        <p:nvGrpSpPr>
          <p:cNvPr id="52229" name="Group 4"/>
          <p:cNvGrpSpPr>
            <a:grpSpLocks/>
          </p:cNvGrpSpPr>
          <p:nvPr/>
        </p:nvGrpSpPr>
        <p:grpSpPr bwMode="auto">
          <a:xfrm>
            <a:off x="6372225" y="0"/>
            <a:ext cx="2771775" cy="366713"/>
            <a:chOff x="4399" y="0"/>
            <a:chExt cx="1361" cy="231"/>
          </a:xfrm>
        </p:grpSpPr>
        <p:sp>
          <p:nvSpPr>
            <p:cNvPr id="52230" name="Text Box 5"/>
            <p:cNvSpPr txBox="1">
              <a:spLocks noChangeArrowheads="1"/>
            </p:cNvSpPr>
            <p:nvPr/>
          </p:nvSpPr>
          <p:spPr bwMode="auto">
            <a:xfrm>
              <a:off x="4399" y="0"/>
              <a:ext cx="13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2.4.1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</a:rPr>
                <a:t>公式的构造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</a:rPr>
                <a:t>续</a:t>
              </a:r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</a:rPr>
                <a:t>)</a:t>
              </a:r>
              <a:endParaRPr kumimoji="1" lang="en-US" altLang="zh-CN" sz="180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2231" name="Line 6"/>
            <p:cNvSpPr>
              <a:spLocks noChangeShapeType="1"/>
            </p:cNvSpPr>
            <p:nvPr/>
          </p:nvSpPr>
          <p:spPr bwMode="auto">
            <a:xfrm>
              <a:off x="4468" y="210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0339D8-938A-4638-B5B6-056F2DD303A1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82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17763" name="AutoShape 2" descr="白色大理石"/>
          <p:cNvSpPr>
            <a:spLocks noChangeArrowheads="1"/>
          </p:cNvSpPr>
          <p:nvPr/>
        </p:nvSpPr>
        <p:spPr bwMode="auto">
          <a:xfrm>
            <a:off x="250825" y="1590675"/>
            <a:ext cx="1366838" cy="609600"/>
          </a:xfrm>
          <a:prstGeom prst="bevel">
            <a:avLst>
              <a:gd name="adj" fmla="val 125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ea typeface="楷体_GB2312" pitchFamily="49" charset="-122"/>
              </a:rPr>
              <a:t>定理</a:t>
            </a:r>
            <a:r>
              <a:rPr lang="en-US" altLang="zh-CN" sz="2800">
                <a:ea typeface="楷体_GB2312" pitchFamily="49" charset="-122"/>
              </a:rPr>
              <a:t>2.4</a:t>
            </a:r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539750" y="1735138"/>
            <a:ext cx="8153400" cy="392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ea typeface="楷体_GB2312" pitchFamily="49" charset="-122"/>
              </a:rPr>
              <a:t>            </a:t>
            </a:r>
            <a:r>
              <a:rPr kumimoji="1" lang="zh-CN" altLang="en-US">
                <a:ea typeface="楷体_GB2312" pitchFamily="49" charset="-122"/>
              </a:rPr>
              <a:t>（</a:t>
            </a:r>
            <a:r>
              <a:rPr kumimoji="1" lang="zh-CN" altLang="en-US">
                <a:solidFill>
                  <a:schemeClr val="accent2"/>
                </a:solidFill>
                <a:ea typeface="楷体_GB2312" pitchFamily="49" charset="-122"/>
              </a:rPr>
              <a:t>收敛的充分条件</a:t>
            </a:r>
            <a:r>
              <a:rPr kumimoji="1" lang="zh-CN" altLang="en-US">
                <a:ea typeface="楷体_GB2312" pitchFamily="49" charset="-122"/>
              </a:rPr>
              <a:t>）设 </a:t>
            </a:r>
            <a:r>
              <a:rPr kumimoji="1" lang="en-US" altLang="zh-CN" b="0" i="1">
                <a:ea typeface="楷体_GB2312" pitchFamily="49" charset="-122"/>
              </a:rPr>
              <a:t>f</a:t>
            </a:r>
            <a:r>
              <a:rPr kumimoji="1" lang="en-US" altLang="zh-CN" b="0">
                <a:ea typeface="楷体_GB2312" pitchFamily="49" charset="-122"/>
              </a:rPr>
              <a:t> 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zh-CN" altLang="en-US">
                <a:ea typeface="楷体_GB2312" pitchFamily="49" charset="-122"/>
              </a:rPr>
              <a:t>在区间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上满足下列条件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(1)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f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)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f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) &lt; 0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(2)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f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’(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)  0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(3)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f ”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存在且不变号，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选取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baseline="-25000">
                <a:ea typeface="楷体_GB2312" pitchFamily="49" charset="-122"/>
                <a:sym typeface="Symbol" panose="05050102010706020507" pitchFamily="18" charset="2"/>
              </a:rPr>
              <a:t>0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 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使得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f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baseline="-25000"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)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f ”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baseline="-25000"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) &gt; 0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则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Newton’s Method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产生的序列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{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i="1" baseline="-25000">
                <a:ea typeface="楷体_GB2312" pitchFamily="49" charset="-122"/>
                <a:sym typeface="Symbol" panose="05050102010706020507" pitchFamily="18" charset="2"/>
              </a:rPr>
              <a:t>k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 } 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收敛到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f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)=0 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在 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[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ea typeface="楷体_GB2312" pitchFamily="49" charset="-122"/>
                <a:sym typeface="Symbol" panose="05050102010706020507" pitchFamily="18" charset="2"/>
              </a:rPr>
              <a:t>] </a:t>
            </a:r>
            <a:r>
              <a:rPr kumimoji="1" lang="zh-CN" altLang="en-US">
                <a:ea typeface="楷体_GB2312" pitchFamily="49" charset="-122"/>
                <a:sym typeface="Symbol" panose="05050102010706020507" pitchFamily="18" charset="2"/>
              </a:rPr>
              <a:t>的唯一根。</a:t>
            </a:r>
          </a:p>
        </p:txBody>
      </p:sp>
      <p:sp>
        <p:nvSpPr>
          <p:cNvPr id="117765" name="Text Box 4"/>
          <p:cNvSpPr txBox="1">
            <a:spLocks noChangeArrowheads="1"/>
          </p:cNvSpPr>
          <p:nvPr/>
        </p:nvSpPr>
        <p:spPr bwMode="auto">
          <a:xfrm>
            <a:off x="323850" y="461963"/>
            <a:ext cx="381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ea typeface="楷体_GB2312" pitchFamily="49" charset="-122"/>
              </a:rPr>
              <a:t>2.4.2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牛顿法的收敛性</a:t>
            </a:r>
            <a:endParaRPr kumimoji="1" lang="zh-CN" altLang="en-US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7766" name="AutoShape 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3995738" y="2060575"/>
            <a:ext cx="1512887" cy="647700"/>
          </a:xfrm>
          <a:prstGeom prst="wedgeEllipseCallout">
            <a:avLst>
              <a:gd name="adj1" fmla="val -131190"/>
              <a:gd name="adj2" fmla="val 79524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48041" tIns="74021" rIns="148041" bIns="74021"/>
          <a:lstStyle/>
          <a:p>
            <a:pPr defTabSz="1481138">
              <a:defRPr/>
            </a:pPr>
            <a:r>
              <a:rPr lang="zh-CN" altLang="en-US" dirty="0">
                <a:ea typeface="楷体_GB2312" pitchFamily="49" charset="-122"/>
              </a:rPr>
              <a:t>有根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3492500" y="2924175"/>
            <a:ext cx="2016125" cy="504825"/>
          </a:xfrm>
          <a:prstGeom prst="wedgeEllipseCallout">
            <a:avLst>
              <a:gd name="adj1" fmla="val -127878"/>
              <a:gd name="adj2" fmla="val 53312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48041" tIns="74021" rIns="148041" bIns="74021"/>
          <a:lstStyle/>
          <a:p>
            <a:pPr defTabSz="1481138">
              <a:defRPr/>
            </a:pPr>
            <a:r>
              <a:rPr lang="zh-CN" altLang="en-US" dirty="0">
                <a:ea typeface="楷体_GB2312" pitchFamily="49" charset="-122"/>
              </a:rPr>
              <a:t>根唯一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940425" y="3357563"/>
            <a:ext cx="2663825" cy="957262"/>
          </a:xfrm>
          <a:prstGeom prst="wedgeEllipseCallout">
            <a:avLst>
              <a:gd name="adj1" fmla="val -138161"/>
              <a:gd name="adj2" fmla="val 1526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48041" tIns="74021" rIns="148041" bIns="74021"/>
          <a:lstStyle/>
          <a:p>
            <a:pPr defTabSz="1481138">
              <a:defRPr/>
            </a:pPr>
            <a:r>
              <a:rPr lang="zh-CN" altLang="en-US" sz="1600" dirty="0">
                <a:ea typeface="楷体_GB2312" pitchFamily="49" charset="-122"/>
              </a:rPr>
              <a:t>产生的序列单调有界，保证收敛。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  <p:bldP spid="9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6FE508-3F27-47C7-A26F-9B61BC5E3A82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83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3260" name="AutoShape 2" descr="白色大理石"/>
          <p:cNvSpPr>
            <a:spLocks noChangeArrowheads="1"/>
          </p:cNvSpPr>
          <p:nvPr/>
        </p:nvSpPr>
        <p:spPr bwMode="auto">
          <a:xfrm>
            <a:off x="381000" y="609600"/>
            <a:ext cx="3276600" cy="533400"/>
          </a:xfrm>
          <a:prstGeom prst="bevel">
            <a:avLst>
              <a:gd name="adj" fmla="val 125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ea typeface="楷体_GB2312" pitchFamily="49" charset="-122"/>
              </a:rPr>
              <a:t>牛顿法的局部收敛性</a:t>
            </a:r>
          </a:p>
        </p:txBody>
      </p:sp>
      <p:sp>
        <p:nvSpPr>
          <p:cNvPr id="53261" name="Rectangle 3"/>
          <p:cNvSpPr>
            <a:spLocks noChangeArrowheads="1"/>
          </p:cNvSpPr>
          <p:nvPr/>
        </p:nvSpPr>
        <p:spPr bwMode="auto">
          <a:xfrm>
            <a:off x="457200" y="1524000"/>
            <a:ext cx="82296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设有方程 </a:t>
            </a:r>
            <a:r>
              <a:rPr kumimoji="1" lang="en-US" altLang="zh-CN" b="0" i="1">
                <a:ea typeface="楷体_GB2312" pitchFamily="49" charset="-122"/>
              </a:rPr>
              <a:t>f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)=0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，显然，牛顿法是一种迭代法，即</a:t>
            </a:r>
          </a:p>
          <a:p>
            <a:pPr algn="ctr"/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 baseline="-30000">
                <a:ea typeface="楷体_GB2312" pitchFamily="49" charset="-122"/>
              </a:rPr>
              <a:t>+1</a:t>
            </a:r>
            <a:r>
              <a:rPr kumimoji="1" lang="en-US" altLang="zh-CN" b="0">
                <a:ea typeface="楷体_GB2312" pitchFamily="49" charset="-122"/>
              </a:rPr>
              <a:t>=</a:t>
            </a:r>
            <a:r>
              <a:rPr kumimoji="1" lang="en-US" altLang="zh-CN" b="0" i="1">
                <a:ea typeface="楷体_GB2312" pitchFamily="49" charset="-122"/>
              </a:rPr>
              <a:t>g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)</a:t>
            </a:r>
          </a:p>
          <a:p>
            <a:pPr algn="just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其中迭代函数为</a:t>
            </a:r>
          </a:p>
          <a:p>
            <a:pPr algn="just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                       </a:t>
            </a:r>
          </a:p>
          <a:p>
            <a:pPr algn="just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                               ，（设         ）</a:t>
            </a:r>
          </a:p>
          <a:p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于是，可用迭代法理论来考查牛顿方法的收敛性。 </a:t>
            </a:r>
          </a:p>
        </p:txBody>
      </p:sp>
      <p:graphicFrame>
        <p:nvGraphicFramePr>
          <p:cNvPr id="53250" name="Object 4"/>
          <p:cNvGraphicFramePr>
            <a:graphicFrameLocks noChangeAspect="1"/>
          </p:cNvGraphicFramePr>
          <p:nvPr/>
        </p:nvGraphicFramePr>
        <p:xfrm>
          <a:off x="3124200" y="2667000"/>
          <a:ext cx="20574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8" r:id="rId4" imgW="1066800" imgH="419100" progId="Equation.3">
                  <p:embed/>
                </p:oleObj>
              </mc:Choice>
              <mc:Fallback>
                <p:oleObj r:id="rId4" imgW="1066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667000"/>
                        <a:ext cx="2057400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5"/>
          <p:cNvGraphicFramePr>
            <a:graphicFrameLocks noChangeAspect="1"/>
          </p:cNvGraphicFramePr>
          <p:nvPr/>
        </p:nvGraphicFramePr>
        <p:xfrm>
          <a:off x="6248400" y="297180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9" r:id="rId6" imgW="685800" imgH="228600" progId="Equation.3">
                  <p:embed/>
                </p:oleObj>
              </mc:Choice>
              <mc:Fallback>
                <p:oleObj r:id="rId6" imgW="685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971800"/>
                        <a:ext cx="1219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Text Box 6"/>
          <p:cNvSpPr txBox="1">
            <a:spLocks noChangeArrowheads="1"/>
          </p:cNvSpPr>
          <p:nvPr/>
        </p:nvSpPr>
        <p:spPr bwMode="auto">
          <a:xfrm>
            <a:off x="6048375" y="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ea typeface="楷体_GB2312" pitchFamily="49" charset="-122"/>
              </a:rPr>
              <a:t>2.4.2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牛顿法的收敛性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续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00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263" name="Line 7"/>
          <p:cNvSpPr>
            <a:spLocks noChangeShapeType="1"/>
          </p:cNvSpPr>
          <p:nvPr/>
        </p:nvSpPr>
        <p:spPr bwMode="auto">
          <a:xfrm>
            <a:off x="6156325" y="404813"/>
            <a:ext cx="298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3264" name="Group 8"/>
          <p:cNvGrpSpPr>
            <a:grpSpLocks/>
          </p:cNvGrpSpPr>
          <p:nvPr/>
        </p:nvGrpSpPr>
        <p:grpSpPr bwMode="auto">
          <a:xfrm>
            <a:off x="912813" y="4005263"/>
            <a:ext cx="7620000" cy="2216150"/>
            <a:chOff x="295" y="2614"/>
            <a:chExt cx="4800" cy="1396"/>
          </a:xfrm>
        </p:grpSpPr>
        <p:graphicFrame>
          <p:nvGraphicFramePr>
            <p:cNvPr id="53252" name="Object 9"/>
            <p:cNvGraphicFramePr>
              <a:graphicFrameLocks noChangeAspect="1"/>
            </p:cNvGraphicFramePr>
            <p:nvPr/>
          </p:nvGraphicFramePr>
          <p:xfrm>
            <a:off x="3463" y="2630"/>
            <a:ext cx="28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60" name="Equation" r:id="rId8" imgW="164880" imgH="203040" progId="Equation.3">
                    <p:embed/>
                  </p:oleObj>
                </mc:Choice>
                <mc:Fallback>
                  <p:oleObj name="Equation" r:id="rId8" imgW="164880" imgH="2030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3" y="2630"/>
                          <a:ext cx="286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3" name="Object 10"/>
            <p:cNvGraphicFramePr>
              <a:graphicFrameLocks noChangeAspect="1"/>
            </p:cNvGraphicFramePr>
            <p:nvPr/>
          </p:nvGraphicFramePr>
          <p:xfrm>
            <a:off x="2577" y="2614"/>
            <a:ext cx="28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61" name="Equation" r:id="rId10" imgW="164880" imgH="203040" progId="Equation.3">
                    <p:embed/>
                  </p:oleObj>
                </mc:Choice>
                <mc:Fallback>
                  <p:oleObj name="Equation" r:id="rId10" imgW="16488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7" y="2614"/>
                          <a:ext cx="286" cy="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7" name="Text Box 11"/>
            <p:cNvSpPr txBox="1">
              <a:spLocks noChangeArrowheads="1"/>
            </p:cNvSpPr>
            <p:nvPr/>
          </p:nvSpPr>
          <p:spPr bwMode="auto">
            <a:xfrm>
              <a:off x="295" y="2678"/>
              <a:ext cx="4800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>
                  <a:solidFill>
                    <a:srgbClr val="FF0066"/>
                  </a:solidFill>
                </a:rPr>
                <a:t>定理</a:t>
              </a:r>
              <a:r>
                <a:rPr kumimoji="1" lang="zh-CN" altLang="en-US" b="0"/>
                <a:t>：设方程              有根       ，且在     的某个邻域                                             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/>
                <a:t>                                  内         存在一阶连续导数，则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/>
                <a:t>（</a:t>
              </a:r>
              <a:r>
                <a:rPr kumimoji="1" lang="en-US" altLang="zh-CN" b="0"/>
                <a:t>1</a:t>
              </a:r>
              <a:r>
                <a:rPr kumimoji="1" lang="zh-CN" altLang="en-US" b="0"/>
                <a:t>）当                  时，迭代格式局部收敛；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zh-CN" altLang="en-US" b="0"/>
                <a:t>（</a:t>
              </a:r>
              <a:r>
                <a:rPr kumimoji="1" lang="en-US" altLang="zh-CN" b="0"/>
                <a:t>2</a:t>
              </a:r>
              <a:r>
                <a:rPr kumimoji="1" lang="zh-CN" altLang="en-US" b="0"/>
                <a:t>）当                  时，迭代格式发散。</a:t>
              </a:r>
            </a:p>
          </p:txBody>
        </p:sp>
        <p:graphicFrame>
          <p:nvGraphicFramePr>
            <p:cNvPr id="53254" name="Object 12"/>
            <p:cNvGraphicFramePr>
              <a:graphicFrameLocks noChangeAspect="1"/>
            </p:cNvGraphicFramePr>
            <p:nvPr/>
          </p:nvGraphicFramePr>
          <p:xfrm>
            <a:off x="1495" y="2678"/>
            <a:ext cx="7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62" name="Equation" r:id="rId11" imgW="558720" imgH="203040" progId="Equation.3">
                    <p:embed/>
                  </p:oleObj>
                </mc:Choice>
                <mc:Fallback>
                  <p:oleObj name="Equation" r:id="rId11" imgW="558720" imgH="2030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5" y="2678"/>
                          <a:ext cx="72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5" name="Object 13"/>
            <p:cNvGraphicFramePr>
              <a:graphicFrameLocks noChangeAspect="1"/>
            </p:cNvGraphicFramePr>
            <p:nvPr/>
          </p:nvGraphicFramePr>
          <p:xfrm>
            <a:off x="561" y="3029"/>
            <a:ext cx="138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63" name="Equation" r:id="rId13" imgW="1206360" imgH="279360" progId="">
                    <p:embed/>
                  </p:oleObj>
                </mc:Choice>
                <mc:Fallback>
                  <p:oleObj name="Equation" r:id="rId13" imgW="1206360" imgH="279360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" y="3029"/>
                          <a:ext cx="1388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6" name="Object 14"/>
            <p:cNvGraphicFramePr>
              <a:graphicFrameLocks noChangeAspect="1"/>
            </p:cNvGraphicFramePr>
            <p:nvPr/>
          </p:nvGraphicFramePr>
          <p:xfrm>
            <a:off x="2215" y="3014"/>
            <a:ext cx="42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64" name="Equation" r:id="rId15" imgW="330120" imgH="203040" progId="Equation.3">
                    <p:embed/>
                  </p:oleObj>
                </mc:Choice>
                <mc:Fallback>
                  <p:oleObj name="Equation" r:id="rId15" imgW="330120" imgH="20304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5" y="3014"/>
                          <a:ext cx="42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7" name="Object 15"/>
            <p:cNvGraphicFramePr>
              <a:graphicFrameLocks noChangeAspect="1"/>
            </p:cNvGraphicFramePr>
            <p:nvPr/>
          </p:nvGraphicFramePr>
          <p:xfrm>
            <a:off x="1015" y="3350"/>
            <a:ext cx="88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65" name="Equation" r:id="rId17" imgW="685800" imgH="228600" progId="Equation.3">
                    <p:embed/>
                  </p:oleObj>
                </mc:Choice>
                <mc:Fallback>
                  <p:oleObj name="Equation" r:id="rId17" imgW="6858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" y="3350"/>
                          <a:ext cx="884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8" name="Object 16"/>
            <p:cNvGraphicFramePr>
              <a:graphicFrameLocks noChangeAspect="1"/>
            </p:cNvGraphicFramePr>
            <p:nvPr/>
          </p:nvGraphicFramePr>
          <p:xfrm>
            <a:off x="1015" y="3686"/>
            <a:ext cx="88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66" name="Equation" r:id="rId19" imgW="685800" imgH="228600" progId="Equation.3">
                    <p:embed/>
                  </p:oleObj>
                </mc:Choice>
                <mc:Fallback>
                  <p:oleObj name="Equation" r:id="rId19" imgW="68580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" y="3686"/>
                          <a:ext cx="884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65" name="AutoShape 17" descr="白色大理石"/>
          <p:cNvSpPr>
            <a:spLocks noChangeArrowheads="1"/>
          </p:cNvSpPr>
          <p:nvPr/>
        </p:nvSpPr>
        <p:spPr bwMode="auto">
          <a:xfrm>
            <a:off x="468313" y="4005263"/>
            <a:ext cx="1366837" cy="609600"/>
          </a:xfrm>
          <a:prstGeom prst="bevel">
            <a:avLst>
              <a:gd name="adj" fmla="val 125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ea typeface="楷体_GB2312" pitchFamily="49" charset="-122"/>
              </a:rPr>
              <a:t>定理</a:t>
            </a:r>
            <a:r>
              <a:rPr lang="en-US" altLang="zh-CN" sz="2800">
                <a:ea typeface="楷体_GB2312" pitchFamily="49" charset="-122"/>
              </a:rPr>
              <a:t>2.2</a:t>
            </a:r>
          </a:p>
        </p:txBody>
      </p:sp>
      <p:sp>
        <p:nvSpPr>
          <p:cNvPr id="53266" name="AutoShape 1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CB7C4BC-CCA0-451D-ADC2-0654959C1CB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84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18787" name="AutoShape 2" descr="白色大理石"/>
          <p:cNvSpPr>
            <a:spLocks noChangeArrowheads="1"/>
          </p:cNvSpPr>
          <p:nvPr/>
        </p:nvSpPr>
        <p:spPr bwMode="auto">
          <a:xfrm>
            <a:off x="381000" y="533400"/>
            <a:ext cx="3733800" cy="533400"/>
          </a:xfrm>
          <a:prstGeom prst="bevel">
            <a:avLst>
              <a:gd name="adj" fmla="val 125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ea typeface="楷体_GB2312" pitchFamily="49" charset="-122"/>
              </a:rPr>
              <a:t>牛顿法的局部收敛定理</a:t>
            </a:r>
          </a:p>
        </p:txBody>
      </p:sp>
      <p:sp>
        <p:nvSpPr>
          <p:cNvPr id="118788" name="Rectangle 3"/>
          <p:cNvSpPr>
            <a:spLocks noChangeArrowheads="1"/>
          </p:cNvSpPr>
          <p:nvPr/>
        </p:nvSpPr>
        <p:spPr bwMode="auto">
          <a:xfrm>
            <a:off x="457200" y="12192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设有方程 </a:t>
            </a:r>
            <a:r>
              <a:rPr kumimoji="1" lang="en-US" altLang="zh-CN" b="0" i="1">
                <a:ea typeface="楷体_GB2312" pitchFamily="49" charset="-122"/>
              </a:rPr>
              <a:t>f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)=0</a:t>
            </a:r>
            <a:endParaRPr kumimoji="1" lang="en-US" altLang="zh-CN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8789" name="Rectangle 4"/>
          <p:cNvSpPr>
            <a:spLocks noChangeArrowheads="1"/>
          </p:cNvSpPr>
          <p:nvPr/>
        </p:nvSpPr>
        <p:spPr bwMode="auto">
          <a:xfrm>
            <a:off x="381000" y="1752600"/>
            <a:ext cx="80772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）设</a:t>
            </a:r>
            <a:r>
              <a:rPr kumimoji="1" lang="en-US" altLang="zh-CN" b="0" i="1">
                <a:ea typeface="楷体_GB2312" pitchFamily="49" charset="-122"/>
              </a:rPr>
              <a:t>f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在根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邻近具有连续二阶导数；</a:t>
            </a:r>
          </a:p>
          <a:p>
            <a:pPr>
              <a:lnSpc>
                <a:spcPct val="125000"/>
              </a:lnSpc>
            </a:pP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）且设</a:t>
            </a:r>
            <a:r>
              <a:rPr kumimoji="1" lang="en-US" altLang="zh-CN" b="0" i="1">
                <a:ea typeface="楷体_GB2312" pitchFamily="49" charset="-122"/>
              </a:rPr>
              <a:t>f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x*</a:t>
            </a:r>
            <a:r>
              <a:rPr kumimoji="1" lang="en-US" altLang="zh-CN" b="0">
                <a:ea typeface="楷体_GB2312" pitchFamily="49" charset="-122"/>
              </a:rPr>
              <a:t>)=0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，但</a:t>
            </a:r>
            <a:r>
              <a:rPr kumimoji="1" lang="en-US" altLang="zh-CN" b="0" i="1">
                <a:ea typeface="楷体_GB2312" pitchFamily="49" charset="-122"/>
              </a:rPr>
              <a:t>f ’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x*</a:t>
            </a:r>
            <a:r>
              <a:rPr kumimoji="1" lang="en-US" altLang="zh-CN" b="0">
                <a:ea typeface="楷体_GB2312" pitchFamily="49" charset="-122"/>
              </a:rPr>
              <a:t>) ≠0</a:t>
            </a:r>
            <a:r>
              <a:rPr kumimoji="1" lang="zh-CN" altLang="en-US" b="0">
                <a:ea typeface="楷体_GB2312" pitchFamily="49" charset="-122"/>
              </a:rPr>
              <a:t>；</a:t>
            </a:r>
            <a:endParaRPr kumimoji="1" lang="zh-CN" altLang="en-US" b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则存在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的一个邻域</a:t>
            </a:r>
            <a:r>
              <a:rPr kumimoji="1" lang="en-US" altLang="zh-CN" b="0" i="1">
                <a:ea typeface="楷体_GB2312" pitchFamily="49" charset="-122"/>
              </a:rPr>
              <a:t>S </a:t>
            </a:r>
            <a:r>
              <a:rPr kumimoji="1" lang="en-US" altLang="zh-CN" b="0">
                <a:ea typeface="楷体_GB2312" pitchFamily="49" charset="-122"/>
              </a:rPr>
              <a:t>={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| |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*-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|≤</a:t>
            </a:r>
            <a:r>
              <a:rPr kumimoji="1" lang="en-US" altLang="zh-CN" b="0" i="1">
                <a:ea typeface="楷体_GB2312" pitchFamily="49" charset="-122"/>
              </a:rPr>
              <a:t>δ</a:t>
            </a:r>
            <a:r>
              <a:rPr kumimoji="1" lang="en-US" altLang="zh-CN" b="0">
                <a:ea typeface="楷体_GB2312" pitchFamily="49" charset="-122"/>
              </a:rPr>
              <a:t>}</a:t>
            </a:r>
          </a:p>
          <a:p>
            <a:pPr>
              <a:lnSpc>
                <a:spcPct val="125000"/>
              </a:lnSpc>
            </a:pP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使得对于任意选取初值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30000">
                <a:ea typeface="楷体_GB2312" pitchFamily="49" charset="-122"/>
              </a:rPr>
              <a:t>0</a:t>
            </a:r>
            <a:r>
              <a:rPr kumimoji="1" lang="en-US" altLang="zh-CN" b="0">
                <a:ea typeface="楷体_GB2312" pitchFamily="49" charset="-122"/>
              </a:rPr>
              <a:t>∈</a:t>
            </a:r>
            <a:r>
              <a:rPr kumimoji="1" lang="en-US" altLang="zh-CN" b="0" i="1">
                <a:ea typeface="楷体_GB2312" pitchFamily="49" charset="-122"/>
              </a:rPr>
              <a:t>S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，由牛顿法产生的序列</a:t>
            </a:r>
            <a:r>
              <a:rPr kumimoji="1" lang="en-US" altLang="zh-CN" b="0">
                <a:ea typeface="楷体_GB2312" pitchFamily="49" charset="-122"/>
              </a:rPr>
              <a:t>{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}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收敛于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</a:t>
            </a:r>
          </a:p>
        </p:txBody>
      </p:sp>
      <p:sp>
        <p:nvSpPr>
          <p:cNvPr id="118790" name="Rectangle 5"/>
          <p:cNvSpPr>
            <a:spLocks noChangeArrowheads="1"/>
          </p:cNvSpPr>
          <p:nvPr/>
        </p:nvSpPr>
        <p:spPr bwMode="auto">
          <a:xfrm>
            <a:off x="37290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18791" name="Text Box 6"/>
          <p:cNvSpPr txBox="1">
            <a:spLocks noChangeArrowheads="1"/>
          </p:cNvSpPr>
          <p:nvPr/>
        </p:nvSpPr>
        <p:spPr bwMode="auto">
          <a:xfrm>
            <a:off x="6048375" y="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ea typeface="楷体_GB2312" pitchFamily="49" charset="-122"/>
              </a:rPr>
              <a:t>2.4.2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牛顿法的收敛性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续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00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8792" name="Line 7"/>
          <p:cNvSpPr>
            <a:spLocks noChangeShapeType="1"/>
          </p:cNvSpPr>
          <p:nvPr/>
        </p:nvSpPr>
        <p:spPr bwMode="auto">
          <a:xfrm>
            <a:off x="6156325" y="404813"/>
            <a:ext cx="298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10BC033-C8EC-4A85-9F59-09DAC738CA69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85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4278" name="Rectangle 2"/>
          <p:cNvSpPr>
            <a:spLocks noChangeArrowheads="1"/>
          </p:cNvSpPr>
          <p:nvPr/>
        </p:nvSpPr>
        <p:spPr bwMode="auto">
          <a:xfrm>
            <a:off x="304800" y="6096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证明  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由于牛顿法是一个迭代法，其迭代函数为</a:t>
            </a:r>
            <a:r>
              <a:rPr kumimoji="1" lang="zh-CN" altLang="en-US" sz="1100" b="0"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279" name="Rectangle 3"/>
          <p:cNvSpPr>
            <a:spLocks noChangeArrowheads="1"/>
          </p:cNvSpPr>
          <p:nvPr/>
        </p:nvSpPr>
        <p:spPr bwMode="auto">
          <a:xfrm>
            <a:off x="403860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54274" name="Object 4"/>
          <p:cNvGraphicFramePr>
            <a:graphicFrameLocks noChangeAspect="1"/>
          </p:cNvGraphicFramePr>
          <p:nvPr/>
        </p:nvGraphicFramePr>
        <p:xfrm>
          <a:off x="2844800" y="1371600"/>
          <a:ext cx="20828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8" name="Equation" r:id="rId3" imgW="1041120" imgH="419040" progId="">
                  <p:embed/>
                </p:oleObj>
              </mc:Choice>
              <mc:Fallback>
                <p:oleObj name="Equation" r:id="rId3" imgW="1041120" imgH="4190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1371600"/>
                        <a:ext cx="20828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0" name="Rectangle 5"/>
          <p:cNvSpPr>
            <a:spLocks noChangeArrowheads="1"/>
          </p:cNvSpPr>
          <p:nvPr/>
        </p:nvSpPr>
        <p:spPr bwMode="auto">
          <a:xfrm>
            <a:off x="381000" y="2286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计算 </a:t>
            </a:r>
          </a:p>
        </p:txBody>
      </p:sp>
      <p:sp>
        <p:nvSpPr>
          <p:cNvPr id="54281" name="Rectangle 6"/>
          <p:cNvSpPr>
            <a:spLocks noChangeArrowheads="1"/>
          </p:cNvSpPr>
          <p:nvPr/>
        </p:nvSpPr>
        <p:spPr bwMode="auto">
          <a:xfrm>
            <a:off x="3186113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54275" name="Object 7"/>
          <p:cNvGraphicFramePr>
            <a:graphicFrameLocks noChangeAspect="1"/>
          </p:cNvGraphicFramePr>
          <p:nvPr/>
        </p:nvGraphicFramePr>
        <p:xfrm>
          <a:off x="1381125" y="2527300"/>
          <a:ext cx="60912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9" name="Equation" r:id="rId5" imgW="2692080" imgH="444240" progId="Equation.DSMT4">
                  <p:embed/>
                </p:oleObj>
              </mc:Choice>
              <mc:Fallback>
                <p:oleObj name="Equation" r:id="rId5" imgW="2692080" imgH="4442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2527300"/>
                        <a:ext cx="6091238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Rectangle 8"/>
          <p:cNvSpPr>
            <a:spLocks noChangeArrowheads="1"/>
          </p:cNvSpPr>
          <p:nvPr/>
        </p:nvSpPr>
        <p:spPr bwMode="auto">
          <a:xfrm>
            <a:off x="304800" y="35814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由假设条件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(2)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，则有 </a:t>
            </a:r>
          </a:p>
        </p:txBody>
      </p:sp>
      <p:sp>
        <p:nvSpPr>
          <p:cNvPr id="54283" name="Rectangle 9"/>
          <p:cNvSpPr>
            <a:spLocks noChangeArrowheads="1"/>
          </p:cNvSpPr>
          <p:nvPr/>
        </p:nvSpPr>
        <p:spPr bwMode="auto">
          <a:xfrm>
            <a:off x="37528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54276" name="Object 10"/>
          <p:cNvGraphicFramePr>
            <a:graphicFrameLocks noChangeAspect="1"/>
          </p:cNvGraphicFramePr>
          <p:nvPr/>
        </p:nvGraphicFramePr>
        <p:xfrm>
          <a:off x="2216150" y="4205288"/>
          <a:ext cx="34163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0" name="Equation" r:id="rId7" imgW="1562040" imgH="444240" progId="">
                  <p:embed/>
                </p:oleObj>
              </mc:Choice>
              <mc:Fallback>
                <p:oleObj name="Equation" r:id="rId7" imgW="1562040" imgH="44424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4205288"/>
                        <a:ext cx="34163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Rectangle 11"/>
          <p:cNvSpPr>
            <a:spLocks noChangeArrowheads="1"/>
          </p:cNvSpPr>
          <p:nvPr/>
        </p:nvSpPr>
        <p:spPr bwMode="auto">
          <a:xfrm>
            <a:off x="457200" y="5334000"/>
            <a:ext cx="7315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于是由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  <a:hlinkClick r:id="rId9" action="ppaction://hlinksldjump"/>
              </a:rPr>
              <a:t>迭代法局部收敛定理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，迭代法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 baseline="-30000">
                <a:ea typeface="楷体_GB2312" pitchFamily="49" charset="-122"/>
              </a:rPr>
              <a:t>+1</a:t>
            </a:r>
            <a:r>
              <a:rPr kumimoji="1" lang="en-US" altLang="zh-CN" b="0">
                <a:ea typeface="楷体_GB2312" pitchFamily="49" charset="-122"/>
              </a:rPr>
              <a:t>=</a:t>
            </a:r>
            <a:r>
              <a:rPr kumimoji="1" lang="en-US" altLang="zh-CN" b="0" i="1">
                <a:ea typeface="楷体_GB2312" pitchFamily="49" charset="-122"/>
              </a:rPr>
              <a:t> </a:t>
            </a:r>
            <a:r>
              <a:rPr lang="en-US" altLang="zh-CN" b="0" i="1">
                <a:sym typeface="Symbol" panose="05050102010706020507" pitchFamily="18" charset="2"/>
              </a:rPr>
              <a:t>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)</a:t>
            </a:r>
          </a:p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（即牛顿法）为局部收敛 </a:t>
            </a:r>
          </a:p>
        </p:txBody>
      </p:sp>
      <p:sp>
        <p:nvSpPr>
          <p:cNvPr id="54285" name="Text Box 12"/>
          <p:cNvSpPr txBox="1">
            <a:spLocks noChangeArrowheads="1"/>
          </p:cNvSpPr>
          <p:nvPr/>
        </p:nvSpPr>
        <p:spPr bwMode="auto">
          <a:xfrm>
            <a:off x="6048375" y="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ea typeface="楷体_GB2312" pitchFamily="49" charset="-122"/>
              </a:rPr>
              <a:t>2.4.2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牛顿法的收敛性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续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00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4286" name="Line 13"/>
          <p:cNvSpPr>
            <a:spLocks noChangeShapeType="1"/>
          </p:cNvSpPr>
          <p:nvPr/>
        </p:nvSpPr>
        <p:spPr bwMode="auto">
          <a:xfrm>
            <a:off x="6156325" y="404813"/>
            <a:ext cx="298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7" name="Text Box 14"/>
          <p:cNvSpPr txBox="1">
            <a:spLocks noChangeArrowheads="1"/>
          </p:cNvSpPr>
          <p:nvPr/>
        </p:nvSpPr>
        <p:spPr bwMode="auto">
          <a:xfrm>
            <a:off x="5219700" y="602138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楷体_GB2312" pitchFamily="49" charset="-122"/>
              </a:rPr>
              <a:t>证毕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C48DF32-7974-4F9D-BF96-4BCBA8230FB2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86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5303" name="Text Box 2"/>
          <p:cNvSpPr txBox="1">
            <a:spLocks noChangeArrowheads="1"/>
          </p:cNvSpPr>
          <p:nvPr/>
        </p:nvSpPr>
        <p:spPr bwMode="auto">
          <a:xfrm>
            <a:off x="6048375" y="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ea typeface="楷体_GB2312" pitchFamily="49" charset="-122"/>
              </a:rPr>
              <a:t>2.4.2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牛顿法的收敛性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续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00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5304" name="Line 3"/>
          <p:cNvSpPr>
            <a:spLocks noChangeShapeType="1"/>
          </p:cNvSpPr>
          <p:nvPr/>
        </p:nvSpPr>
        <p:spPr bwMode="auto">
          <a:xfrm>
            <a:off x="6156325" y="404813"/>
            <a:ext cx="298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5" name="Text Box 4"/>
          <p:cNvSpPr txBox="1">
            <a:spLocks noChangeArrowheads="1"/>
          </p:cNvSpPr>
          <p:nvPr/>
        </p:nvSpPr>
        <p:spPr bwMode="auto">
          <a:xfrm>
            <a:off x="395288" y="836613"/>
            <a:ext cx="4198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若</a:t>
            </a:r>
            <a:r>
              <a:rPr lang="en-US" altLang="zh-CN" i="1"/>
              <a:t>f</a:t>
            </a:r>
            <a:r>
              <a:rPr lang="en-US" altLang="zh-CN" baseline="30000"/>
              <a:t>(3)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>
                <a:ea typeface="楷体_GB2312" pitchFamily="49" charset="-122"/>
              </a:rPr>
              <a:t>在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的邻域内存在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对</a:t>
            </a:r>
          </a:p>
        </p:txBody>
      </p:sp>
      <p:graphicFrame>
        <p:nvGraphicFramePr>
          <p:cNvPr id="55298" name="Object 5"/>
          <p:cNvGraphicFramePr>
            <a:graphicFrameLocks noChangeAspect="1"/>
          </p:cNvGraphicFramePr>
          <p:nvPr/>
        </p:nvGraphicFramePr>
        <p:xfrm>
          <a:off x="1331913" y="1557338"/>
          <a:ext cx="609123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9" name="Equation" r:id="rId3" imgW="2692080" imgH="444240" progId="">
                  <p:embed/>
                </p:oleObj>
              </mc:Choice>
              <mc:Fallback>
                <p:oleObj name="Equation" r:id="rId3" imgW="2692080" imgH="4442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557338"/>
                        <a:ext cx="6091237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4" name="Text Box 6"/>
          <p:cNvSpPr txBox="1">
            <a:spLocks noChangeArrowheads="1"/>
          </p:cNvSpPr>
          <p:nvPr/>
        </p:nvSpPr>
        <p:spPr bwMode="auto">
          <a:xfrm>
            <a:off x="395288" y="2852738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在求一次导数，得</a:t>
            </a:r>
          </a:p>
        </p:txBody>
      </p:sp>
      <p:graphicFrame>
        <p:nvGraphicFramePr>
          <p:cNvPr id="293895" name="Object 7"/>
          <p:cNvGraphicFramePr>
            <a:graphicFrameLocks noChangeAspect="1"/>
          </p:cNvGraphicFramePr>
          <p:nvPr/>
        </p:nvGraphicFramePr>
        <p:xfrm>
          <a:off x="323850" y="3644900"/>
          <a:ext cx="7872413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0" name="Equation" r:id="rId5" imgW="3479760" imgH="444240" progId="">
                  <p:embed/>
                </p:oleObj>
              </mc:Choice>
              <mc:Fallback>
                <p:oleObj name="Equation" r:id="rId5" imgW="3479760" imgH="4442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644900"/>
                        <a:ext cx="7872413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6" name="Object 8"/>
          <p:cNvGraphicFramePr>
            <a:graphicFrameLocks noChangeAspect="1"/>
          </p:cNvGraphicFramePr>
          <p:nvPr/>
        </p:nvGraphicFramePr>
        <p:xfrm>
          <a:off x="395288" y="4797425"/>
          <a:ext cx="12954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1" name="Equation" r:id="rId7" imgW="634680" imgH="203040" progId="">
                  <p:embed/>
                </p:oleObj>
              </mc:Choice>
              <mc:Fallback>
                <p:oleObj name="Equation" r:id="rId7" imgW="634680" imgH="20304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97425"/>
                        <a:ext cx="1295400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5288" y="5516563"/>
            <a:ext cx="3624262" cy="879475"/>
            <a:chOff x="249" y="3475"/>
            <a:chExt cx="2283" cy="554"/>
          </a:xfrm>
        </p:grpSpPr>
        <p:sp>
          <p:nvSpPr>
            <p:cNvPr id="293898" name="AutoShape 10"/>
            <p:cNvSpPr>
              <a:spLocks noChangeArrowheads="1"/>
            </p:cNvSpPr>
            <p:nvPr/>
          </p:nvSpPr>
          <p:spPr bwMode="auto">
            <a:xfrm>
              <a:off x="249" y="3657"/>
              <a:ext cx="615" cy="215"/>
            </a:xfrm>
            <a:prstGeom prst="rightArrow">
              <a:avLst>
                <a:gd name="adj1" fmla="val 50000"/>
                <a:gd name="adj2" fmla="val 71512"/>
              </a:avLst>
            </a:prstGeom>
            <a:gradFill rotWithShape="0">
              <a:gsLst>
                <a:gs pos="0">
                  <a:srgbClr val="CCFFCC"/>
                </a:gs>
                <a:gs pos="50000">
                  <a:schemeClr val="bg1"/>
                </a:gs>
                <a:gs pos="100000">
                  <a:srgbClr val="CCFFCC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55301" name="Object 11"/>
            <p:cNvGraphicFramePr>
              <a:graphicFrameLocks noChangeAspect="1"/>
            </p:cNvGraphicFramePr>
            <p:nvPr/>
          </p:nvGraphicFramePr>
          <p:xfrm>
            <a:off x="1066" y="3475"/>
            <a:ext cx="1466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52" name="Equation" r:id="rId9" imgW="1028520" imgH="419040" progId="">
                    <p:embed/>
                  </p:oleObj>
                </mc:Choice>
                <mc:Fallback>
                  <p:oleObj name="Equation" r:id="rId9" imgW="1028520" imgH="419040" progId="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475"/>
                          <a:ext cx="1466" cy="5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9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397E5B-5DEA-48D8-B7D5-9BA9B1877D40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87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6330" name="Text Box 2"/>
          <p:cNvSpPr txBox="1">
            <a:spLocks noChangeArrowheads="1"/>
          </p:cNvSpPr>
          <p:nvPr/>
        </p:nvSpPr>
        <p:spPr bwMode="auto">
          <a:xfrm>
            <a:off x="6048375" y="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ea typeface="楷体_GB2312" pitchFamily="49" charset="-122"/>
              </a:rPr>
              <a:t>2.4.2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牛顿法的收敛性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续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00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6331" name="Line 3"/>
          <p:cNvSpPr>
            <a:spLocks noChangeShapeType="1"/>
          </p:cNvSpPr>
          <p:nvPr/>
        </p:nvSpPr>
        <p:spPr bwMode="auto">
          <a:xfrm>
            <a:off x="6156325" y="404813"/>
            <a:ext cx="298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6322" name="Object 4"/>
          <p:cNvGraphicFramePr>
            <a:graphicFrameLocks noChangeAspect="1"/>
          </p:cNvGraphicFramePr>
          <p:nvPr/>
        </p:nvGraphicFramePr>
        <p:xfrm>
          <a:off x="1258888" y="620713"/>
          <a:ext cx="23272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3" name="Equation" r:id="rId3" imgW="1028520" imgH="419040" progId="">
                  <p:embed/>
                </p:oleObj>
              </mc:Choice>
              <mc:Fallback>
                <p:oleObj name="Equation" r:id="rId3" imgW="1028520" imgH="4190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20713"/>
                        <a:ext cx="2327275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Text Box 5"/>
          <p:cNvSpPr txBox="1">
            <a:spLocks noChangeArrowheads="1"/>
          </p:cNvSpPr>
          <p:nvPr/>
        </p:nvSpPr>
        <p:spPr bwMode="auto">
          <a:xfrm>
            <a:off x="428625" y="170021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只要</a:t>
            </a:r>
          </a:p>
        </p:txBody>
      </p:sp>
      <p:graphicFrame>
        <p:nvGraphicFramePr>
          <p:cNvPr id="56323" name="Object 6"/>
          <p:cNvGraphicFramePr>
            <a:graphicFrameLocks noChangeAspect="1"/>
          </p:cNvGraphicFramePr>
          <p:nvPr/>
        </p:nvGraphicFramePr>
        <p:xfrm>
          <a:off x="1403350" y="1700213"/>
          <a:ext cx="15525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4" name="Equation" r:id="rId5" imgW="685800" imgH="203040" progId="">
                  <p:embed/>
                </p:oleObj>
              </mc:Choice>
              <mc:Fallback>
                <p:oleObj name="Equation" r:id="rId5" imgW="685800" imgH="2030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0213"/>
                        <a:ext cx="1552575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3" name="AutoShape 7"/>
          <p:cNvSpPr>
            <a:spLocks/>
          </p:cNvSpPr>
          <p:nvPr/>
        </p:nvSpPr>
        <p:spPr bwMode="auto">
          <a:xfrm>
            <a:off x="3924300" y="981075"/>
            <a:ext cx="431800" cy="914400"/>
          </a:xfrm>
          <a:prstGeom prst="rightBrace">
            <a:avLst>
              <a:gd name="adj1" fmla="val 1764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94920" name="AutoShape 8"/>
          <p:cNvSpPr>
            <a:spLocks noChangeArrowheads="1"/>
          </p:cNvSpPr>
          <p:nvPr/>
        </p:nvSpPr>
        <p:spPr bwMode="auto">
          <a:xfrm>
            <a:off x="4427538" y="1268413"/>
            <a:ext cx="976312" cy="341312"/>
          </a:xfrm>
          <a:prstGeom prst="rightArrow">
            <a:avLst>
              <a:gd name="adj1" fmla="val 50000"/>
              <a:gd name="adj2" fmla="val 71512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graphicFrame>
        <p:nvGraphicFramePr>
          <p:cNvPr id="56324" name="Object 9"/>
          <p:cNvGraphicFramePr>
            <a:graphicFrameLocks noChangeAspect="1"/>
          </p:cNvGraphicFramePr>
          <p:nvPr/>
        </p:nvGraphicFramePr>
        <p:xfrm>
          <a:off x="5651500" y="1196975"/>
          <a:ext cx="1524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5" name="Equation" r:id="rId7" imgW="672840" imgH="203040" progId="">
                  <p:embed/>
                </p:oleObj>
              </mc:Choice>
              <mc:Fallback>
                <p:oleObj name="Equation" r:id="rId7" imgW="672840" imgH="20304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196975"/>
                        <a:ext cx="15240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2" name="AutoShape 10"/>
          <p:cNvSpPr>
            <a:spLocks noChangeArrowheads="1"/>
          </p:cNvSpPr>
          <p:nvPr/>
        </p:nvSpPr>
        <p:spPr bwMode="auto">
          <a:xfrm>
            <a:off x="611188" y="2781300"/>
            <a:ext cx="976312" cy="341313"/>
          </a:xfrm>
          <a:prstGeom prst="rightArrow">
            <a:avLst>
              <a:gd name="adj1" fmla="val 50000"/>
              <a:gd name="adj2" fmla="val 71511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/>
          </a:p>
        </p:txBody>
      </p:sp>
      <p:sp>
        <p:nvSpPr>
          <p:cNvPr id="56336" name="Text Box 11"/>
          <p:cNvSpPr txBox="1">
            <a:spLocks noChangeArrowheads="1"/>
          </p:cNvSpPr>
          <p:nvPr/>
        </p:nvSpPr>
        <p:spPr bwMode="auto">
          <a:xfrm>
            <a:off x="1692275" y="2708275"/>
            <a:ext cx="416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牛顿迭代公式是平方收敛的，</a:t>
            </a:r>
          </a:p>
        </p:txBody>
      </p:sp>
      <p:sp>
        <p:nvSpPr>
          <p:cNvPr id="56337" name="Text Box 12"/>
          <p:cNvSpPr txBox="1">
            <a:spLocks noChangeArrowheads="1"/>
          </p:cNvSpPr>
          <p:nvPr/>
        </p:nvSpPr>
        <p:spPr bwMode="auto">
          <a:xfrm>
            <a:off x="611188" y="3429000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楷体_GB2312" pitchFamily="49" charset="-122"/>
              </a:rPr>
              <a:t>若</a:t>
            </a:r>
          </a:p>
        </p:txBody>
      </p:sp>
      <p:graphicFrame>
        <p:nvGraphicFramePr>
          <p:cNvPr id="56325" name="Object 13"/>
          <p:cNvGraphicFramePr>
            <a:graphicFrameLocks noChangeAspect="1"/>
          </p:cNvGraphicFramePr>
          <p:nvPr/>
        </p:nvGraphicFramePr>
        <p:xfrm>
          <a:off x="1187450" y="3500438"/>
          <a:ext cx="15525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6" name="Equation" r:id="rId9" imgW="685800" imgH="203040" progId="">
                  <p:embed/>
                </p:oleObj>
              </mc:Choice>
              <mc:Fallback>
                <p:oleObj name="Equation" r:id="rId9" imgW="685800" imgH="20304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500438"/>
                        <a:ext cx="1552575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8" name="Text Box 14"/>
          <p:cNvSpPr txBox="1">
            <a:spLocks noChangeArrowheads="1"/>
          </p:cNvSpPr>
          <p:nvPr/>
        </p:nvSpPr>
        <p:spPr bwMode="auto">
          <a:xfrm>
            <a:off x="2916238" y="3429000"/>
            <a:ext cx="3311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收敛速度还会更快。</a:t>
            </a:r>
          </a:p>
        </p:txBody>
      </p:sp>
      <p:graphicFrame>
        <p:nvGraphicFramePr>
          <p:cNvPr id="56326" name="Object 15"/>
          <p:cNvGraphicFramePr>
            <a:graphicFrameLocks noChangeAspect="1"/>
          </p:cNvGraphicFramePr>
          <p:nvPr/>
        </p:nvGraphicFramePr>
        <p:xfrm>
          <a:off x="1619250" y="5127625"/>
          <a:ext cx="6013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7" name="Equation" r:id="rId11" imgW="2730240" imgH="228600" progId="">
                  <p:embed/>
                </p:oleObj>
              </mc:Choice>
              <mc:Fallback>
                <p:oleObj name="Equation" r:id="rId11" imgW="2730240" imgH="228600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127625"/>
                        <a:ext cx="60134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9" name="Text Box 16"/>
          <p:cNvSpPr txBox="1">
            <a:spLocks noChangeArrowheads="1"/>
          </p:cNvSpPr>
          <p:nvPr/>
        </p:nvSpPr>
        <p:spPr bwMode="auto">
          <a:xfrm>
            <a:off x="1979613" y="4310063"/>
            <a:ext cx="67198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ea typeface="楷体_GB2312" pitchFamily="49" charset="-122"/>
              </a:rPr>
              <a:t>对于迭代过程                  ，如果            在所求根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>
                <a:ea typeface="楷体_GB2312" pitchFamily="49" charset="-122"/>
              </a:rPr>
              <a:t>*</a:t>
            </a:r>
            <a:r>
              <a:rPr lang="zh-CN" altLang="en-US" b="0">
                <a:ea typeface="楷体_GB2312" pitchFamily="49" charset="-122"/>
              </a:rPr>
              <a:t>的邻近连续，并且</a:t>
            </a:r>
          </a:p>
        </p:txBody>
      </p:sp>
      <p:graphicFrame>
        <p:nvGraphicFramePr>
          <p:cNvPr id="56327" name="Object 17"/>
          <p:cNvGraphicFramePr>
            <a:graphicFrameLocks noChangeAspect="1"/>
          </p:cNvGraphicFramePr>
          <p:nvPr/>
        </p:nvGraphicFramePr>
        <p:xfrm>
          <a:off x="3908425" y="4316413"/>
          <a:ext cx="13684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8" name="Equation" r:id="rId13" imgW="761760" imgH="228600" progId="">
                  <p:embed/>
                </p:oleObj>
              </mc:Choice>
              <mc:Fallback>
                <p:oleObj name="Equation" r:id="rId13" imgW="761760" imgH="228600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5" y="4316413"/>
                        <a:ext cx="1368425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18"/>
          <p:cNvGraphicFramePr>
            <a:graphicFrameLocks noChangeAspect="1"/>
          </p:cNvGraphicFramePr>
          <p:nvPr/>
        </p:nvGraphicFramePr>
        <p:xfrm>
          <a:off x="6200775" y="4292600"/>
          <a:ext cx="8445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9" name="Equation" r:id="rId15" imgW="469800" imgH="228600" progId="">
                  <p:embed/>
                </p:oleObj>
              </mc:Choice>
              <mc:Fallback>
                <p:oleObj name="Equation" r:id="rId15" imgW="469800" imgH="228600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75" y="4292600"/>
                        <a:ext cx="84455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0" name="Text Box 19"/>
          <p:cNvSpPr txBox="1">
            <a:spLocks noChangeArrowheads="1"/>
          </p:cNvSpPr>
          <p:nvPr/>
        </p:nvSpPr>
        <p:spPr bwMode="auto">
          <a:xfrm>
            <a:off x="539750" y="5703888"/>
            <a:ext cx="580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ea typeface="楷体_GB2312" pitchFamily="49" charset="-122"/>
              </a:rPr>
              <a:t>则称该迭代过程在点</a:t>
            </a:r>
            <a:r>
              <a:rPr lang="en-US" altLang="zh-CN" b="0" i="1"/>
              <a:t>x</a:t>
            </a:r>
            <a:r>
              <a:rPr lang="en-US" altLang="zh-CN" b="0"/>
              <a:t>*</a:t>
            </a:r>
            <a:r>
              <a:rPr lang="zh-CN" altLang="en-US" b="0">
                <a:ea typeface="楷体_GB2312" pitchFamily="49" charset="-122"/>
              </a:rPr>
              <a:t>邻近是</a:t>
            </a:r>
            <a:r>
              <a:rPr lang="en-US" altLang="zh-CN" b="0" i="1">
                <a:ea typeface="楷体_GB2312" pitchFamily="49" charset="-122"/>
              </a:rPr>
              <a:t>p</a:t>
            </a:r>
            <a:r>
              <a:rPr lang="zh-CN" altLang="en-US" b="0">
                <a:ea typeface="楷体_GB2312" pitchFamily="49" charset="-122"/>
              </a:rPr>
              <a:t>阶收敛的。</a:t>
            </a:r>
          </a:p>
        </p:txBody>
      </p:sp>
      <p:sp>
        <p:nvSpPr>
          <p:cNvPr id="56341" name="AutoShape 20" descr="白色大理石"/>
          <p:cNvSpPr>
            <a:spLocks noChangeArrowheads="1"/>
          </p:cNvSpPr>
          <p:nvPr/>
        </p:nvSpPr>
        <p:spPr bwMode="auto">
          <a:xfrm>
            <a:off x="250825" y="4335463"/>
            <a:ext cx="1728788" cy="527050"/>
          </a:xfrm>
          <a:prstGeom prst="bevel">
            <a:avLst>
              <a:gd name="adj" fmla="val 12500"/>
            </a:avLst>
          </a:prstGeom>
          <a:blipFill dpi="0" rotWithShape="0">
            <a:blip r:embed="rId17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ea typeface="楷体_GB2312" pitchFamily="49" charset="-122"/>
              </a:rPr>
              <a:t>定理</a:t>
            </a:r>
            <a:r>
              <a:rPr lang="en-US" altLang="zh-CN" sz="2800">
                <a:ea typeface="楷体_GB2312" pitchFamily="49" charset="-122"/>
              </a:rPr>
              <a:t>2.3</a:t>
            </a:r>
          </a:p>
        </p:txBody>
      </p:sp>
      <p:sp>
        <p:nvSpPr>
          <p:cNvPr id="56342" name="Line 21"/>
          <p:cNvSpPr>
            <a:spLocks noChangeShapeType="1"/>
          </p:cNvSpPr>
          <p:nvPr/>
        </p:nvSpPr>
        <p:spPr bwMode="auto">
          <a:xfrm>
            <a:off x="0" y="40767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AF86CB-1A6D-43E2-9AAF-9CBFE7600476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88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042988" y="1916113"/>
          <a:ext cx="4681537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Equation" r:id="rId3" imgW="2463480" imgH="685800" progId="">
                  <p:embed/>
                </p:oleObj>
              </mc:Choice>
              <mc:Fallback>
                <p:oleObj name="Equation" r:id="rId3" imgW="2463480" imgH="6858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16113"/>
                        <a:ext cx="4681537" cy="163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1042988" y="1052513"/>
            <a:ext cx="170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/>
              <a:t>牛顿迭代法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1042988" y="3860800"/>
            <a:ext cx="414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牛顿迭代公式是平方收敛的，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882EE4-5936-4951-BFE3-88602778261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89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19811" name="AutoShape 2" descr="白色大理石"/>
          <p:cNvSpPr>
            <a:spLocks noChangeArrowheads="1"/>
          </p:cNvSpPr>
          <p:nvPr/>
        </p:nvSpPr>
        <p:spPr bwMode="auto">
          <a:xfrm>
            <a:off x="381000" y="533400"/>
            <a:ext cx="3733800" cy="533400"/>
          </a:xfrm>
          <a:prstGeom prst="bevel">
            <a:avLst>
              <a:gd name="adj" fmla="val 125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ea typeface="楷体_GB2312" pitchFamily="49" charset="-122"/>
              </a:rPr>
              <a:t>牛顿法的局部收敛定理</a:t>
            </a:r>
          </a:p>
        </p:txBody>
      </p:sp>
      <p:sp>
        <p:nvSpPr>
          <p:cNvPr id="119812" name="Rectangle 3"/>
          <p:cNvSpPr>
            <a:spLocks noChangeArrowheads="1"/>
          </p:cNvSpPr>
          <p:nvPr/>
        </p:nvSpPr>
        <p:spPr bwMode="auto">
          <a:xfrm>
            <a:off x="500063" y="1571625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设有方程 </a:t>
            </a:r>
            <a:r>
              <a:rPr kumimoji="1" lang="en-US" altLang="zh-CN" b="0" i="1">
                <a:ea typeface="楷体_GB2312" pitchFamily="49" charset="-122"/>
              </a:rPr>
              <a:t>f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)=0</a:t>
            </a:r>
            <a:endParaRPr kumimoji="1" lang="en-US" altLang="zh-CN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9813" name="Rectangle 4"/>
          <p:cNvSpPr>
            <a:spLocks noChangeArrowheads="1"/>
          </p:cNvSpPr>
          <p:nvPr/>
        </p:nvSpPr>
        <p:spPr bwMode="auto">
          <a:xfrm>
            <a:off x="423863" y="2105025"/>
            <a:ext cx="80772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</a:pP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）设</a:t>
            </a:r>
            <a:r>
              <a:rPr kumimoji="1" lang="en-US" altLang="zh-CN" b="0" i="1">
                <a:ea typeface="楷体_GB2312" pitchFamily="49" charset="-122"/>
              </a:rPr>
              <a:t>f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在根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邻近具有连续二阶导数；</a:t>
            </a:r>
          </a:p>
          <a:p>
            <a:pPr>
              <a:lnSpc>
                <a:spcPct val="125000"/>
              </a:lnSpc>
            </a:pP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）且设</a:t>
            </a:r>
            <a:r>
              <a:rPr kumimoji="1" lang="en-US" altLang="zh-CN" b="0" i="1">
                <a:ea typeface="楷体_GB2312" pitchFamily="49" charset="-122"/>
              </a:rPr>
              <a:t>f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x*</a:t>
            </a:r>
            <a:r>
              <a:rPr kumimoji="1" lang="en-US" altLang="zh-CN" b="0">
                <a:ea typeface="楷体_GB2312" pitchFamily="49" charset="-122"/>
              </a:rPr>
              <a:t>)=0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，但</a:t>
            </a:r>
            <a:r>
              <a:rPr kumimoji="1" lang="en-US" altLang="zh-CN" b="0" i="1">
                <a:ea typeface="楷体_GB2312" pitchFamily="49" charset="-122"/>
              </a:rPr>
              <a:t>f ’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x*</a:t>
            </a:r>
            <a:r>
              <a:rPr kumimoji="1" lang="en-US" altLang="zh-CN" b="0">
                <a:ea typeface="楷体_GB2312" pitchFamily="49" charset="-122"/>
              </a:rPr>
              <a:t>) ≠0</a:t>
            </a:r>
            <a:r>
              <a:rPr kumimoji="1" lang="zh-CN" altLang="en-US" b="0">
                <a:ea typeface="楷体_GB2312" pitchFamily="49" charset="-122"/>
              </a:rPr>
              <a:t>；</a:t>
            </a:r>
            <a:endParaRPr kumimoji="1" lang="zh-CN" altLang="en-US" b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5000"/>
              </a:lnSpc>
            </a:pP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则存在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的一个邻域</a:t>
            </a:r>
            <a:r>
              <a:rPr kumimoji="1" lang="en-US" altLang="zh-CN" b="0" i="1">
                <a:ea typeface="楷体_GB2312" pitchFamily="49" charset="-122"/>
              </a:rPr>
              <a:t>S </a:t>
            </a:r>
            <a:r>
              <a:rPr kumimoji="1" lang="en-US" altLang="zh-CN" b="0">
                <a:ea typeface="楷体_GB2312" pitchFamily="49" charset="-122"/>
              </a:rPr>
              <a:t>={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| |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*-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|≤</a:t>
            </a:r>
            <a:r>
              <a:rPr kumimoji="1" lang="en-US" altLang="zh-CN" b="0" i="1">
                <a:ea typeface="楷体_GB2312" pitchFamily="49" charset="-122"/>
              </a:rPr>
              <a:t>δ</a:t>
            </a:r>
            <a:r>
              <a:rPr kumimoji="1" lang="en-US" altLang="zh-CN" b="0">
                <a:ea typeface="楷体_GB2312" pitchFamily="49" charset="-122"/>
              </a:rPr>
              <a:t>}</a:t>
            </a:r>
          </a:p>
          <a:p>
            <a:pPr>
              <a:lnSpc>
                <a:spcPct val="125000"/>
              </a:lnSpc>
            </a:pP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使得对于任意选取初值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30000">
                <a:ea typeface="楷体_GB2312" pitchFamily="49" charset="-122"/>
              </a:rPr>
              <a:t>0</a:t>
            </a:r>
            <a:r>
              <a:rPr kumimoji="1" lang="en-US" altLang="zh-CN" b="0">
                <a:ea typeface="楷体_GB2312" pitchFamily="49" charset="-122"/>
              </a:rPr>
              <a:t>∈</a:t>
            </a:r>
            <a:r>
              <a:rPr kumimoji="1" lang="en-US" altLang="zh-CN" b="0" i="1">
                <a:ea typeface="楷体_GB2312" pitchFamily="49" charset="-122"/>
              </a:rPr>
              <a:t>S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，由牛顿法产生的序列</a:t>
            </a:r>
            <a:r>
              <a:rPr kumimoji="1" lang="en-US" altLang="zh-CN" b="0">
                <a:ea typeface="楷体_GB2312" pitchFamily="49" charset="-122"/>
              </a:rPr>
              <a:t>{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i="1" baseline="-30000">
                <a:ea typeface="楷体_GB2312" pitchFamily="49" charset="-122"/>
              </a:rPr>
              <a:t>k</a:t>
            </a:r>
            <a:r>
              <a:rPr kumimoji="1" lang="en-US" altLang="zh-CN" b="0">
                <a:ea typeface="楷体_GB2312" pitchFamily="49" charset="-122"/>
              </a:rPr>
              <a:t>}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收敛于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*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4"/>
          <p:cNvSpPr>
            <a:spLocks noGrp="1" noChangeArrowheads="1"/>
          </p:cNvSpPr>
          <p:nvPr>
            <p:ph idx="1"/>
          </p:nvPr>
        </p:nvSpPr>
        <p:spPr>
          <a:xfrm>
            <a:off x="285750" y="1428750"/>
            <a:ext cx="8543925" cy="5173663"/>
          </a:xfrm>
        </p:spPr>
        <p:txBody>
          <a:bodyPr/>
          <a:lstStyle/>
          <a:p>
            <a:pPr marL="258763" indent="-258763" algn="just" defTabSz="814388" eaLnBrk="1" hangingPunct="1">
              <a:lnSpc>
                <a:spcPct val="85000"/>
              </a:lnSpc>
            </a:pP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1799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年，高斯证明了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代数基本定理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，并由此可以立刻推理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次代数方程必有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个实根或复根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258763" indent="-258763" algn="just" defTabSz="814388" eaLnBrk="1" hangingPunct="1">
              <a:lnSpc>
                <a:spcPct val="85000"/>
              </a:lnSpc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但在以后的几十年中仍然没有找出高次代数方程的公式解。一直到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18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世纪，法国数学家拉格朗日用根置换方法统一了二、三、四方程的解法。但求解五次方程时未能如愿，开始意识到有潜藏其中的奥妙。</a:t>
            </a:r>
          </a:p>
          <a:p>
            <a:pPr marL="258763" indent="-258763" algn="just" defTabSz="814388" eaLnBrk="1" hangingPunct="1">
              <a:lnSpc>
                <a:spcPct val="85000"/>
              </a:lnSpc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在继续探索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次以上方程解的艰难历程中，第一个重大突破的是挪威数学家阿贝尔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(N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_GB2312" pitchFamily="49" charset="-122"/>
              </a:rPr>
              <a:t>·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Abel1802-1829) 1824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年阿贝尔发表了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五次方程代数解法不可能存在</a:t>
            </a:r>
            <a:r>
              <a:rPr lang="zh-CN" altLang="en-US" sz="2800" b="1" dirty="0" smtClean="0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的论文，但并未受到重视，连数学大师高斯也未理解这项成果的重要意义。</a:t>
            </a:r>
          </a:p>
        </p:txBody>
      </p:sp>
      <p:sp>
        <p:nvSpPr>
          <p:cNvPr id="94211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1AA75F4-8A28-4C95-9F59-9D962094614B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94212" name="Group 5"/>
          <p:cNvGrpSpPr>
            <a:grpSpLocks/>
          </p:cNvGrpSpPr>
          <p:nvPr/>
        </p:nvGrpSpPr>
        <p:grpSpPr bwMode="auto">
          <a:xfrm>
            <a:off x="6588125" y="0"/>
            <a:ext cx="2555875" cy="396875"/>
            <a:chOff x="4150" y="0"/>
            <a:chExt cx="1610" cy="250"/>
          </a:xfrm>
        </p:grpSpPr>
        <p:sp>
          <p:nvSpPr>
            <p:cNvPr id="94213" name="Text Box 6"/>
            <p:cNvSpPr txBox="1">
              <a:spLocks noChangeArrowheads="1"/>
            </p:cNvSpPr>
            <p:nvPr/>
          </p:nvSpPr>
          <p:spPr bwMode="auto">
            <a:xfrm>
              <a:off x="4218" y="0"/>
              <a:ext cx="15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/>
                <a:t>2.1.2  </a:t>
              </a:r>
              <a:r>
                <a:rPr kumimoji="1" lang="zh-CN" altLang="en-US" sz="2000">
                  <a:ea typeface="楷体_GB2312" pitchFamily="49" charset="-122"/>
                </a:rPr>
                <a:t>问题综述</a:t>
              </a:r>
              <a:r>
                <a:rPr kumimoji="1" lang="en-US" altLang="zh-CN" sz="2000">
                  <a:ea typeface="楷体_GB2312" pitchFamily="49" charset="-122"/>
                </a:rPr>
                <a:t>(</a:t>
              </a:r>
              <a:r>
                <a:rPr kumimoji="1" lang="zh-CN" altLang="en-US" sz="2000">
                  <a:ea typeface="楷体_GB2312" pitchFamily="49" charset="-122"/>
                </a:rPr>
                <a:t>续）</a:t>
              </a:r>
              <a:endParaRPr kumimoji="1" lang="zh-CN" altLang="en-US" sz="20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4214" name="Line 7"/>
            <p:cNvSpPr>
              <a:spLocks noChangeShapeType="1"/>
            </p:cNvSpPr>
            <p:nvPr/>
          </p:nvSpPr>
          <p:spPr bwMode="auto">
            <a:xfrm>
              <a:off x="4150" y="210"/>
              <a:ext cx="16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836F5D-5430-4CE3-A722-9621915910E1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90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00034" name="AutoShape 2" descr="再生纸"/>
          <p:cNvSpPr>
            <a:spLocks noChangeArrowheads="1"/>
          </p:cNvSpPr>
          <p:nvPr/>
        </p:nvSpPr>
        <p:spPr bwMode="auto">
          <a:xfrm>
            <a:off x="539750" y="908050"/>
            <a:ext cx="7947025" cy="685800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pPr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注：</a:t>
            </a:r>
            <a:r>
              <a:rPr kumimoji="1" lang="en-US" altLang="zh-CN">
                <a:ea typeface="楷体_GB2312" pitchFamily="49" charset="-122"/>
              </a:rPr>
              <a:t>Newton’s Method </a:t>
            </a:r>
            <a:r>
              <a:rPr kumimoji="1" lang="zh-CN" altLang="en-US">
                <a:ea typeface="楷体_GB2312" pitchFamily="49" charset="-122"/>
              </a:rPr>
              <a:t>收敛性依赖于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 baseline="-25000">
                <a:ea typeface="楷体_GB2312" pitchFamily="49" charset="-122"/>
              </a:rPr>
              <a:t>0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的选取。</a:t>
            </a:r>
          </a:p>
        </p:txBody>
      </p:sp>
      <p:sp>
        <p:nvSpPr>
          <p:cNvPr id="300035" name="Line 3"/>
          <p:cNvSpPr>
            <a:spLocks noChangeShapeType="1"/>
          </p:cNvSpPr>
          <p:nvPr/>
        </p:nvSpPr>
        <p:spPr bwMode="auto">
          <a:xfrm>
            <a:off x="762000" y="3352800"/>
            <a:ext cx="7620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2197100"/>
            <a:ext cx="6781800" cy="2298700"/>
            <a:chOff x="720" y="1384"/>
            <a:chExt cx="4272" cy="1448"/>
          </a:xfrm>
        </p:grpSpPr>
        <p:sp>
          <p:nvSpPr>
            <p:cNvPr id="120896" name="Freeform 5"/>
            <p:cNvSpPr>
              <a:spLocks/>
            </p:cNvSpPr>
            <p:nvPr/>
          </p:nvSpPr>
          <p:spPr bwMode="auto">
            <a:xfrm>
              <a:off x="720" y="2112"/>
              <a:ext cx="1200" cy="720"/>
            </a:xfrm>
            <a:custGeom>
              <a:avLst/>
              <a:gdLst>
                <a:gd name="T0" fmla="*/ 0 w 1200"/>
                <a:gd name="T1" fmla="*/ 720 h 720"/>
                <a:gd name="T2" fmla="*/ 384 w 1200"/>
                <a:gd name="T3" fmla="*/ 672 h 720"/>
                <a:gd name="T4" fmla="*/ 816 w 1200"/>
                <a:gd name="T5" fmla="*/ 480 h 720"/>
                <a:gd name="T6" fmla="*/ 1200 w 1200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720"/>
                <a:gd name="T14" fmla="*/ 1200 w 1200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720">
                  <a:moveTo>
                    <a:pt x="0" y="720"/>
                  </a:moveTo>
                  <a:cubicBezTo>
                    <a:pt x="124" y="716"/>
                    <a:pt x="248" y="712"/>
                    <a:pt x="384" y="672"/>
                  </a:cubicBezTo>
                  <a:cubicBezTo>
                    <a:pt x="520" y="632"/>
                    <a:pt x="680" y="592"/>
                    <a:pt x="816" y="480"/>
                  </a:cubicBezTo>
                  <a:cubicBezTo>
                    <a:pt x="952" y="368"/>
                    <a:pt x="1076" y="184"/>
                    <a:pt x="1200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97" name="Freeform 6"/>
            <p:cNvSpPr>
              <a:spLocks/>
            </p:cNvSpPr>
            <p:nvPr/>
          </p:nvSpPr>
          <p:spPr bwMode="auto">
            <a:xfrm flipH="1" flipV="1">
              <a:off x="1920" y="1392"/>
              <a:ext cx="1200" cy="720"/>
            </a:xfrm>
            <a:custGeom>
              <a:avLst/>
              <a:gdLst>
                <a:gd name="T0" fmla="*/ 0 w 1200"/>
                <a:gd name="T1" fmla="*/ 720 h 720"/>
                <a:gd name="T2" fmla="*/ 384 w 1200"/>
                <a:gd name="T3" fmla="*/ 672 h 720"/>
                <a:gd name="T4" fmla="*/ 816 w 1200"/>
                <a:gd name="T5" fmla="*/ 480 h 720"/>
                <a:gd name="T6" fmla="*/ 1200 w 1200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720"/>
                <a:gd name="T14" fmla="*/ 1200 w 1200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720">
                  <a:moveTo>
                    <a:pt x="0" y="720"/>
                  </a:moveTo>
                  <a:cubicBezTo>
                    <a:pt x="124" y="716"/>
                    <a:pt x="248" y="712"/>
                    <a:pt x="384" y="672"/>
                  </a:cubicBezTo>
                  <a:cubicBezTo>
                    <a:pt x="520" y="632"/>
                    <a:pt x="680" y="592"/>
                    <a:pt x="816" y="480"/>
                  </a:cubicBezTo>
                  <a:cubicBezTo>
                    <a:pt x="952" y="368"/>
                    <a:pt x="1076" y="184"/>
                    <a:pt x="1200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98" name="Freeform 7"/>
            <p:cNvSpPr>
              <a:spLocks/>
            </p:cNvSpPr>
            <p:nvPr/>
          </p:nvSpPr>
          <p:spPr bwMode="auto">
            <a:xfrm>
              <a:off x="3120" y="1384"/>
              <a:ext cx="1872" cy="680"/>
            </a:xfrm>
            <a:custGeom>
              <a:avLst/>
              <a:gdLst>
                <a:gd name="T0" fmla="*/ 0 w 1872"/>
                <a:gd name="T1" fmla="*/ 8 h 680"/>
                <a:gd name="T2" fmla="*/ 144 w 1872"/>
                <a:gd name="T3" fmla="*/ 8 h 680"/>
                <a:gd name="T4" fmla="*/ 432 w 1872"/>
                <a:gd name="T5" fmla="*/ 56 h 680"/>
                <a:gd name="T6" fmla="*/ 768 w 1872"/>
                <a:gd name="T7" fmla="*/ 296 h 680"/>
                <a:gd name="T8" fmla="*/ 1056 w 1872"/>
                <a:gd name="T9" fmla="*/ 536 h 680"/>
                <a:gd name="T10" fmla="*/ 1296 w 1872"/>
                <a:gd name="T11" fmla="*/ 632 h 680"/>
                <a:gd name="T12" fmla="*/ 1872 w 1872"/>
                <a:gd name="T13" fmla="*/ 680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2"/>
                <a:gd name="T22" fmla="*/ 0 h 680"/>
                <a:gd name="T23" fmla="*/ 1872 w 1872"/>
                <a:gd name="T24" fmla="*/ 680 h 6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2" h="680">
                  <a:moveTo>
                    <a:pt x="0" y="8"/>
                  </a:moveTo>
                  <a:cubicBezTo>
                    <a:pt x="36" y="4"/>
                    <a:pt x="72" y="0"/>
                    <a:pt x="144" y="8"/>
                  </a:cubicBezTo>
                  <a:cubicBezTo>
                    <a:pt x="216" y="16"/>
                    <a:pt x="328" y="8"/>
                    <a:pt x="432" y="56"/>
                  </a:cubicBezTo>
                  <a:cubicBezTo>
                    <a:pt x="536" y="104"/>
                    <a:pt x="664" y="216"/>
                    <a:pt x="768" y="296"/>
                  </a:cubicBezTo>
                  <a:cubicBezTo>
                    <a:pt x="872" y="376"/>
                    <a:pt x="968" y="480"/>
                    <a:pt x="1056" y="536"/>
                  </a:cubicBezTo>
                  <a:cubicBezTo>
                    <a:pt x="1144" y="592"/>
                    <a:pt x="1160" y="608"/>
                    <a:pt x="1296" y="632"/>
                  </a:cubicBezTo>
                  <a:cubicBezTo>
                    <a:pt x="1432" y="656"/>
                    <a:pt x="1652" y="668"/>
                    <a:pt x="1872" y="68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0040" name="Text Box 8"/>
          <p:cNvSpPr txBox="1">
            <a:spLocks noChangeArrowheads="1"/>
          </p:cNvSpPr>
          <p:nvPr/>
        </p:nvSpPr>
        <p:spPr bwMode="auto">
          <a:xfrm>
            <a:off x="2895600" y="3276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FF3300"/>
                </a:solidFill>
              </a:rPr>
              <a:t>x</a:t>
            </a:r>
            <a:r>
              <a:rPr lang="en-US" altLang="zh-CN">
                <a:solidFill>
                  <a:srgbClr val="FF3300"/>
                </a:solidFill>
              </a:rPr>
              <a:t>*</a:t>
            </a:r>
            <a:endParaRPr lang="en-US" altLang="zh-CN" i="1">
              <a:solidFill>
                <a:srgbClr val="FF3300"/>
              </a:solidFill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133600" y="2895600"/>
            <a:ext cx="457200" cy="1335088"/>
            <a:chOff x="1344" y="1824"/>
            <a:chExt cx="288" cy="841"/>
          </a:xfrm>
        </p:grpSpPr>
        <p:sp>
          <p:nvSpPr>
            <p:cNvPr id="120894" name="Text Box 10"/>
            <p:cNvSpPr txBox="1">
              <a:spLocks noChangeArrowheads="1"/>
            </p:cNvSpPr>
            <p:nvPr/>
          </p:nvSpPr>
          <p:spPr bwMode="auto">
            <a:xfrm>
              <a:off x="1344" y="18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008000"/>
                  </a:solidFill>
                </a:rPr>
                <a:t>x</a:t>
              </a:r>
              <a:r>
                <a:rPr lang="en-US" altLang="zh-CN" baseline="-25000">
                  <a:solidFill>
                    <a:srgbClr val="008000"/>
                  </a:solidFill>
                </a:rPr>
                <a:t>0</a:t>
              </a:r>
              <a:endParaRPr lang="en-US" altLang="zh-CN" i="1">
                <a:solidFill>
                  <a:srgbClr val="008000"/>
                </a:solidFill>
              </a:endParaRPr>
            </a:p>
          </p:txBody>
        </p:sp>
        <p:sp>
          <p:nvSpPr>
            <p:cNvPr id="120895" name="Line 11"/>
            <p:cNvSpPr>
              <a:spLocks noChangeShapeType="1"/>
            </p:cNvSpPr>
            <p:nvPr/>
          </p:nvSpPr>
          <p:spPr bwMode="auto">
            <a:xfrm>
              <a:off x="1440" y="2112"/>
              <a:ext cx="0" cy="553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0044" name="Line 12"/>
          <p:cNvSpPr>
            <a:spLocks noChangeShapeType="1"/>
          </p:cNvSpPr>
          <p:nvPr/>
        </p:nvSpPr>
        <p:spPr bwMode="auto">
          <a:xfrm flipV="1">
            <a:off x="2286000" y="3352800"/>
            <a:ext cx="1295400" cy="877888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45" name="Line 13"/>
          <p:cNvSpPr>
            <a:spLocks noChangeShapeType="1"/>
          </p:cNvSpPr>
          <p:nvPr/>
        </p:nvSpPr>
        <p:spPr bwMode="auto">
          <a:xfrm flipV="1">
            <a:off x="3581400" y="2667000"/>
            <a:ext cx="0" cy="685800"/>
          </a:xfrm>
          <a:prstGeom prst="line">
            <a:avLst/>
          </a:prstGeom>
          <a:noFill/>
          <a:ln w="158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46" name="Line 14"/>
          <p:cNvSpPr>
            <a:spLocks noChangeShapeType="1"/>
          </p:cNvSpPr>
          <p:nvPr/>
        </p:nvSpPr>
        <p:spPr bwMode="auto">
          <a:xfrm flipH="1">
            <a:off x="2957513" y="2667000"/>
            <a:ext cx="609600" cy="6858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47" name="Text Box 15"/>
          <p:cNvSpPr txBox="1">
            <a:spLocks noChangeArrowheads="1"/>
          </p:cNvSpPr>
          <p:nvPr/>
        </p:nvSpPr>
        <p:spPr bwMode="auto">
          <a:xfrm>
            <a:off x="2209800" y="26670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endParaRPr lang="en-US" altLang="zh-CN" sz="3200">
              <a:solidFill>
                <a:srgbClr val="FF3300"/>
              </a:solidFill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219200" y="2895600"/>
            <a:ext cx="457200" cy="1600200"/>
            <a:chOff x="768" y="1824"/>
            <a:chExt cx="288" cy="1008"/>
          </a:xfrm>
        </p:grpSpPr>
        <p:sp>
          <p:nvSpPr>
            <p:cNvPr id="120892" name="Text Box 17"/>
            <p:cNvSpPr txBox="1">
              <a:spLocks noChangeArrowheads="1"/>
            </p:cNvSpPr>
            <p:nvPr/>
          </p:nvSpPr>
          <p:spPr bwMode="auto">
            <a:xfrm>
              <a:off x="768" y="18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/>
                <a:t>x</a:t>
              </a:r>
              <a:r>
                <a:rPr lang="en-US" altLang="zh-CN" baseline="-25000"/>
                <a:t>0</a:t>
              </a:r>
              <a:endParaRPr lang="en-US" altLang="zh-CN" i="1"/>
            </a:p>
          </p:txBody>
        </p:sp>
        <p:sp>
          <p:nvSpPr>
            <p:cNvPr id="120893" name="Line 18"/>
            <p:cNvSpPr>
              <a:spLocks noChangeShapeType="1"/>
            </p:cNvSpPr>
            <p:nvPr/>
          </p:nvSpPr>
          <p:spPr bwMode="auto">
            <a:xfrm>
              <a:off x="864" y="2112"/>
              <a:ext cx="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0051" name="Line 19"/>
          <p:cNvSpPr>
            <a:spLocks noChangeShapeType="1"/>
          </p:cNvSpPr>
          <p:nvPr/>
        </p:nvSpPr>
        <p:spPr bwMode="auto">
          <a:xfrm flipV="1">
            <a:off x="1371600" y="3352800"/>
            <a:ext cx="6705600" cy="1143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52" name="Text Box 20"/>
          <p:cNvSpPr txBox="1">
            <a:spLocks noChangeArrowheads="1"/>
          </p:cNvSpPr>
          <p:nvPr/>
        </p:nvSpPr>
        <p:spPr bwMode="auto">
          <a:xfrm>
            <a:off x="914400" y="26670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FF3300"/>
                </a:solidFill>
                <a:sym typeface="Wingdings" panose="05000000000000000000" pitchFamily="2" charset="2"/>
              </a:rPr>
              <a:t></a:t>
            </a:r>
            <a:endParaRPr lang="en-US" altLang="zh-CN" sz="3200">
              <a:solidFill>
                <a:srgbClr val="FF3300"/>
              </a:solidFill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752600" y="2895600"/>
            <a:ext cx="457200" cy="1482725"/>
            <a:chOff x="1104" y="1824"/>
            <a:chExt cx="288" cy="934"/>
          </a:xfrm>
        </p:grpSpPr>
        <p:sp>
          <p:nvSpPr>
            <p:cNvPr id="120890" name="Text Box 22"/>
            <p:cNvSpPr txBox="1">
              <a:spLocks noChangeArrowheads="1"/>
            </p:cNvSpPr>
            <p:nvPr/>
          </p:nvSpPr>
          <p:spPr bwMode="auto">
            <a:xfrm>
              <a:off x="1104" y="18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chemeClr val="accent2"/>
                  </a:solidFill>
                </a:rPr>
                <a:t>x</a:t>
              </a:r>
              <a:r>
                <a:rPr lang="en-US" altLang="zh-CN" baseline="-25000">
                  <a:solidFill>
                    <a:schemeClr val="accent2"/>
                  </a:solidFill>
                </a:rPr>
                <a:t>0</a:t>
              </a:r>
              <a:endParaRPr lang="en-US" altLang="zh-CN" i="1">
                <a:solidFill>
                  <a:schemeClr val="accent2"/>
                </a:solidFill>
              </a:endParaRPr>
            </a:p>
          </p:txBody>
        </p:sp>
        <p:sp>
          <p:nvSpPr>
            <p:cNvPr id="120891" name="Line 23"/>
            <p:cNvSpPr>
              <a:spLocks noChangeShapeType="1"/>
            </p:cNvSpPr>
            <p:nvPr/>
          </p:nvSpPr>
          <p:spPr bwMode="auto">
            <a:xfrm>
              <a:off x="1200" y="2112"/>
              <a:ext cx="0" cy="64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0056" name="Line 24"/>
          <p:cNvSpPr>
            <a:spLocks noChangeShapeType="1"/>
          </p:cNvSpPr>
          <p:nvPr/>
        </p:nvSpPr>
        <p:spPr bwMode="auto">
          <a:xfrm flipV="1">
            <a:off x="1905000" y="3349625"/>
            <a:ext cx="2403475" cy="1042988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57" name="Line 25"/>
          <p:cNvSpPr>
            <a:spLocks noChangeShapeType="1"/>
          </p:cNvSpPr>
          <p:nvPr/>
        </p:nvSpPr>
        <p:spPr bwMode="auto">
          <a:xfrm flipV="1">
            <a:off x="1905000" y="2270125"/>
            <a:ext cx="2403475" cy="1062038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0058" name="Line 26"/>
          <p:cNvSpPr>
            <a:spLocks noChangeShapeType="1"/>
          </p:cNvSpPr>
          <p:nvPr/>
        </p:nvSpPr>
        <p:spPr bwMode="auto">
          <a:xfrm flipV="1">
            <a:off x="4295775" y="2286000"/>
            <a:ext cx="0" cy="1066800"/>
          </a:xfrm>
          <a:prstGeom prst="line">
            <a:avLst/>
          </a:prstGeom>
          <a:noFill/>
          <a:ln w="158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371600" y="2057400"/>
            <a:ext cx="1095375" cy="946150"/>
            <a:chOff x="2430" y="438"/>
            <a:chExt cx="878" cy="878"/>
          </a:xfrm>
        </p:grpSpPr>
        <p:grpSp>
          <p:nvGrpSpPr>
            <p:cNvPr id="120855" name="Group 28"/>
            <p:cNvGrpSpPr>
              <a:grpSpLocks/>
            </p:cNvGrpSpPr>
            <p:nvPr/>
          </p:nvGrpSpPr>
          <p:grpSpPr bwMode="auto">
            <a:xfrm>
              <a:off x="2661" y="979"/>
              <a:ext cx="417" cy="107"/>
              <a:chOff x="2661" y="979"/>
              <a:chExt cx="417" cy="107"/>
            </a:xfrm>
          </p:grpSpPr>
          <p:sp>
            <p:nvSpPr>
              <p:cNvPr id="120888" name="Freeform 29"/>
              <p:cNvSpPr>
                <a:spLocks/>
              </p:cNvSpPr>
              <p:nvPr/>
            </p:nvSpPr>
            <p:spPr bwMode="auto">
              <a:xfrm>
                <a:off x="3041" y="979"/>
                <a:ext cx="37" cy="107"/>
              </a:xfrm>
              <a:custGeom>
                <a:avLst/>
                <a:gdLst>
                  <a:gd name="T0" fmla="*/ 1 w 37"/>
                  <a:gd name="T1" fmla="*/ 7 h 107"/>
                  <a:gd name="T2" fmla="*/ 15 w 37"/>
                  <a:gd name="T3" fmla="*/ 1 h 107"/>
                  <a:gd name="T4" fmla="*/ 22 w 37"/>
                  <a:gd name="T5" fmla="*/ 0 h 107"/>
                  <a:gd name="T6" fmla="*/ 27 w 37"/>
                  <a:gd name="T7" fmla="*/ 0 h 107"/>
                  <a:gd name="T8" fmla="*/ 30 w 37"/>
                  <a:gd name="T9" fmla="*/ 1 h 107"/>
                  <a:gd name="T10" fmla="*/ 33 w 37"/>
                  <a:gd name="T11" fmla="*/ 3 h 107"/>
                  <a:gd name="T12" fmla="*/ 36 w 37"/>
                  <a:gd name="T13" fmla="*/ 9 h 107"/>
                  <a:gd name="T14" fmla="*/ 37 w 37"/>
                  <a:gd name="T15" fmla="*/ 15 h 107"/>
                  <a:gd name="T16" fmla="*/ 36 w 37"/>
                  <a:gd name="T17" fmla="*/ 23 h 107"/>
                  <a:gd name="T18" fmla="*/ 35 w 37"/>
                  <a:gd name="T19" fmla="*/ 29 h 107"/>
                  <a:gd name="T20" fmla="*/ 31 w 37"/>
                  <a:gd name="T21" fmla="*/ 36 h 107"/>
                  <a:gd name="T22" fmla="*/ 28 w 37"/>
                  <a:gd name="T23" fmla="*/ 41 h 107"/>
                  <a:gd name="T24" fmla="*/ 24 w 37"/>
                  <a:gd name="T25" fmla="*/ 46 h 107"/>
                  <a:gd name="T26" fmla="*/ 22 w 37"/>
                  <a:gd name="T27" fmla="*/ 53 h 107"/>
                  <a:gd name="T28" fmla="*/ 22 w 37"/>
                  <a:gd name="T29" fmla="*/ 58 h 107"/>
                  <a:gd name="T30" fmla="*/ 22 w 37"/>
                  <a:gd name="T31" fmla="*/ 68 h 107"/>
                  <a:gd name="T32" fmla="*/ 22 w 37"/>
                  <a:gd name="T33" fmla="*/ 76 h 107"/>
                  <a:gd name="T34" fmla="*/ 23 w 37"/>
                  <a:gd name="T35" fmla="*/ 83 h 107"/>
                  <a:gd name="T36" fmla="*/ 22 w 37"/>
                  <a:gd name="T37" fmla="*/ 89 h 107"/>
                  <a:gd name="T38" fmla="*/ 19 w 37"/>
                  <a:gd name="T39" fmla="*/ 96 h 107"/>
                  <a:gd name="T40" fmla="*/ 15 w 37"/>
                  <a:gd name="T41" fmla="*/ 100 h 107"/>
                  <a:gd name="T42" fmla="*/ 9 w 37"/>
                  <a:gd name="T43" fmla="*/ 104 h 107"/>
                  <a:gd name="T44" fmla="*/ 0 w 37"/>
                  <a:gd name="T45" fmla="*/ 107 h 107"/>
                  <a:gd name="T46" fmla="*/ 1 w 37"/>
                  <a:gd name="T47" fmla="*/ 7 h 10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7"/>
                  <a:gd name="T73" fmla="*/ 0 h 107"/>
                  <a:gd name="T74" fmla="*/ 37 w 37"/>
                  <a:gd name="T75" fmla="*/ 107 h 10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7" h="107">
                    <a:moveTo>
                      <a:pt x="1" y="7"/>
                    </a:moveTo>
                    <a:lnTo>
                      <a:pt x="15" y="1"/>
                    </a:lnTo>
                    <a:lnTo>
                      <a:pt x="22" y="0"/>
                    </a:lnTo>
                    <a:lnTo>
                      <a:pt x="27" y="0"/>
                    </a:lnTo>
                    <a:lnTo>
                      <a:pt x="30" y="1"/>
                    </a:lnTo>
                    <a:lnTo>
                      <a:pt x="33" y="3"/>
                    </a:lnTo>
                    <a:lnTo>
                      <a:pt x="36" y="9"/>
                    </a:lnTo>
                    <a:lnTo>
                      <a:pt x="37" y="15"/>
                    </a:lnTo>
                    <a:lnTo>
                      <a:pt x="36" y="23"/>
                    </a:lnTo>
                    <a:lnTo>
                      <a:pt x="35" y="29"/>
                    </a:lnTo>
                    <a:lnTo>
                      <a:pt x="31" y="36"/>
                    </a:lnTo>
                    <a:lnTo>
                      <a:pt x="28" y="41"/>
                    </a:lnTo>
                    <a:lnTo>
                      <a:pt x="24" y="46"/>
                    </a:lnTo>
                    <a:lnTo>
                      <a:pt x="22" y="53"/>
                    </a:lnTo>
                    <a:lnTo>
                      <a:pt x="22" y="58"/>
                    </a:lnTo>
                    <a:lnTo>
                      <a:pt x="22" y="68"/>
                    </a:lnTo>
                    <a:lnTo>
                      <a:pt x="22" y="76"/>
                    </a:lnTo>
                    <a:lnTo>
                      <a:pt x="23" y="83"/>
                    </a:lnTo>
                    <a:lnTo>
                      <a:pt x="22" y="89"/>
                    </a:lnTo>
                    <a:lnTo>
                      <a:pt x="19" y="96"/>
                    </a:lnTo>
                    <a:lnTo>
                      <a:pt x="15" y="100"/>
                    </a:lnTo>
                    <a:lnTo>
                      <a:pt x="9" y="104"/>
                    </a:lnTo>
                    <a:lnTo>
                      <a:pt x="0" y="107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FFC08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89" name="Freeform 30"/>
              <p:cNvSpPr>
                <a:spLocks/>
              </p:cNvSpPr>
              <p:nvPr/>
            </p:nvSpPr>
            <p:spPr bwMode="auto">
              <a:xfrm>
                <a:off x="2661" y="979"/>
                <a:ext cx="36" cy="107"/>
              </a:xfrm>
              <a:custGeom>
                <a:avLst/>
                <a:gdLst>
                  <a:gd name="T0" fmla="*/ 36 w 36"/>
                  <a:gd name="T1" fmla="*/ 7 h 107"/>
                  <a:gd name="T2" fmla="*/ 21 w 36"/>
                  <a:gd name="T3" fmla="*/ 1 h 107"/>
                  <a:gd name="T4" fmla="*/ 15 w 36"/>
                  <a:gd name="T5" fmla="*/ 0 h 107"/>
                  <a:gd name="T6" fmla="*/ 9 w 36"/>
                  <a:gd name="T7" fmla="*/ 0 h 107"/>
                  <a:gd name="T8" fmla="*/ 6 w 36"/>
                  <a:gd name="T9" fmla="*/ 1 h 107"/>
                  <a:gd name="T10" fmla="*/ 3 w 36"/>
                  <a:gd name="T11" fmla="*/ 3 h 107"/>
                  <a:gd name="T12" fmla="*/ 1 w 36"/>
                  <a:gd name="T13" fmla="*/ 9 h 107"/>
                  <a:gd name="T14" fmla="*/ 0 w 36"/>
                  <a:gd name="T15" fmla="*/ 15 h 107"/>
                  <a:gd name="T16" fmla="*/ 0 w 36"/>
                  <a:gd name="T17" fmla="*/ 23 h 107"/>
                  <a:gd name="T18" fmla="*/ 1 w 36"/>
                  <a:gd name="T19" fmla="*/ 29 h 107"/>
                  <a:gd name="T20" fmla="*/ 5 w 36"/>
                  <a:gd name="T21" fmla="*/ 36 h 107"/>
                  <a:gd name="T22" fmla="*/ 9 w 36"/>
                  <a:gd name="T23" fmla="*/ 41 h 107"/>
                  <a:gd name="T24" fmla="*/ 12 w 36"/>
                  <a:gd name="T25" fmla="*/ 46 h 107"/>
                  <a:gd name="T26" fmla="*/ 14 w 36"/>
                  <a:gd name="T27" fmla="*/ 53 h 107"/>
                  <a:gd name="T28" fmla="*/ 15 w 36"/>
                  <a:gd name="T29" fmla="*/ 58 h 107"/>
                  <a:gd name="T30" fmla="*/ 14 w 36"/>
                  <a:gd name="T31" fmla="*/ 68 h 107"/>
                  <a:gd name="T32" fmla="*/ 14 w 36"/>
                  <a:gd name="T33" fmla="*/ 76 h 107"/>
                  <a:gd name="T34" fmla="*/ 13 w 36"/>
                  <a:gd name="T35" fmla="*/ 83 h 107"/>
                  <a:gd name="T36" fmla="*/ 14 w 36"/>
                  <a:gd name="T37" fmla="*/ 89 h 107"/>
                  <a:gd name="T38" fmla="*/ 17 w 36"/>
                  <a:gd name="T39" fmla="*/ 96 h 107"/>
                  <a:gd name="T40" fmla="*/ 21 w 36"/>
                  <a:gd name="T41" fmla="*/ 100 h 107"/>
                  <a:gd name="T42" fmla="*/ 27 w 36"/>
                  <a:gd name="T43" fmla="*/ 104 h 107"/>
                  <a:gd name="T44" fmla="*/ 36 w 36"/>
                  <a:gd name="T45" fmla="*/ 107 h 107"/>
                  <a:gd name="T46" fmla="*/ 36 w 36"/>
                  <a:gd name="T47" fmla="*/ 7 h 10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6"/>
                  <a:gd name="T73" fmla="*/ 0 h 107"/>
                  <a:gd name="T74" fmla="*/ 36 w 36"/>
                  <a:gd name="T75" fmla="*/ 107 h 10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6" h="107">
                    <a:moveTo>
                      <a:pt x="36" y="7"/>
                    </a:moveTo>
                    <a:lnTo>
                      <a:pt x="21" y="1"/>
                    </a:lnTo>
                    <a:lnTo>
                      <a:pt x="15" y="0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1" y="29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2" y="46"/>
                    </a:lnTo>
                    <a:lnTo>
                      <a:pt x="14" y="53"/>
                    </a:lnTo>
                    <a:lnTo>
                      <a:pt x="15" y="58"/>
                    </a:lnTo>
                    <a:lnTo>
                      <a:pt x="14" y="68"/>
                    </a:lnTo>
                    <a:lnTo>
                      <a:pt x="14" y="76"/>
                    </a:lnTo>
                    <a:lnTo>
                      <a:pt x="13" y="83"/>
                    </a:lnTo>
                    <a:lnTo>
                      <a:pt x="14" y="89"/>
                    </a:lnTo>
                    <a:lnTo>
                      <a:pt x="17" y="96"/>
                    </a:lnTo>
                    <a:lnTo>
                      <a:pt x="21" y="100"/>
                    </a:lnTo>
                    <a:lnTo>
                      <a:pt x="27" y="104"/>
                    </a:lnTo>
                    <a:lnTo>
                      <a:pt x="36" y="107"/>
                    </a:lnTo>
                    <a:lnTo>
                      <a:pt x="36" y="7"/>
                    </a:lnTo>
                    <a:close/>
                  </a:path>
                </a:pathLst>
              </a:custGeom>
              <a:solidFill>
                <a:srgbClr val="FFC08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0856" name="Freeform 31"/>
            <p:cNvSpPr>
              <a:spLocks/>
            </p:cNvSpPr>
            <p:nvPr/>
          </p:nvSpPr>
          <p:spPr bwMode="auto">
            <a:xfrm>
              <a:off x="2690" y="781"/>
              <a:ext cx="364" cy="535"/>
            </a:xfrm>
            <a:custGeom>
              <a:avLst/>
              <a:gdLst>
                <a:gd name="T0" fmla="*/ 24 w 364"/>
                <a:gd name="T1" fmla="*/ 109 h 535"/>
                <a:gd name="T2" fmla="*/ 9 w 364"/>
                <a:gd name="T3" fmla="*/ 156 h 535"/>
                <a:gd name="T4" fmla="*/ 2 w 364"/>
                <a:gd name="T5" fmla="*/ 217 h 535"/>
                <a:gd name="T6" fmla="*/ 0 w 364"/>
                <a:gd name="T7" fmla="*/ 275 h 535"/>
                <a:gd name="T8" fmla="*/ 2 w 364"/>
                <a:gd name="T9" fmla="*/ 340 h 535"/>
                <a:gd name="T10" fmla="*/ 11 w 364"/>
                <a:gd name="T11" fmla="*/ 390 h 535"/>
                <a:gd name="T12" fmla="*/ 32 w 364"/>
                <a:gd name="T13" fmla="*/ 435 h 535"/>
                <a:gd name="T14" fmla="*/ 60 w 364"/>
                <a:gd name="T15" fmla="*/ 472 h 535"/>
                <a:gd name="T16" fmla="*/ 99 w 364"/>
                <a:gd name="T17" fmla="*/ 506 h 535"/>
                <a:gd name="T18" fmla="*/ 141 w 364"/>
                <a:gd name="T19" fmla="*/ 526 h 535"/>
                <a:gd name="T20" fmla="*/ 164 w 364"/>
                <a:gd name="T21" fmla="*/ 534 h 535"/>
                <a:gd name="T22" fmla="*/ 191 w 364"/>
                <a:gd name="T23" fmla="*/ 534 h 535"/>
                <a:gd name="T24" fmla="*/ 223 w 364"/>
                <a:gd name="T25" fmla="*/ 527 h 535"/>
                <a:gd name="T26" fmla="*/ 252 w 364"/>
                <a:gd name="T27" fmla="*/ 514 h 535"/>
                <a:gd name="T28" fmla="*/ 280 w 364"/>
                <a:gd name="T29" fmla="*/ 494 h 535"/>
                <a:gd name="T30" fmla="*/ 304 w 364"/>
                <a:gd name="T31" fmla="*/ 470 h 535"/>
                <a:gd name="T32" fmla="*/ 326 w 364"/>
                <a:gd name="T33" fmla="*/ 443 h 535"/>
                <a:gd name="T34" fmla="*/ 342 w 364"/>
                <a:gd name="T35" fmla="*/ 418 h 535"/>
                <a:gd name="T36" fmla="*/ 350 w 364"/>
                <a:gd name="T37" fmla="*/ 398 h 535"/>
                <a:gd name="T38" fmla="*/ 358 w 364"/>
                <a:gd name="T39" fmla="*/ 367 h 535"/>
                <a:gd name="T40" fmla="*/ 363 w 364"/>
                <a:gd name="T41" fmla="*/ 327 h 535"/>
                <a:gd name="T42" fmla="*/ 364 w 364"/>
                <a:gd name="T43" fmla="*/ 287 h 535"/>
                <a:gd name="T44" fmla="*/ 362 w 364"/>
                <a:gd name="T45" fmla="*/ 238 h 535"/>
                <a:gd name="T46" fmla="*/ 359 w 364"/>
                <a:gd name="T47" fmla="*/ 195 h 535"/>
                <a:gd name="T48" fmla="*/ 355 w 364"/>
                <a:gd name="T49" fmla="*/ 159 h 535"/>
                <a:gd name="T50" fmla="*/ 347 w 364"/>
                <a:gd name="T51" fmla="*/ 128 h 535"/>
                <a:gd name="T52" fmla="*/ 337 w 364"/>
                <a:gd name="T53" fmla="*/ 105 h 535"/>
                <a:gd name="T54" fmla="*/ 323 w 364"/>
                <a:gd name="T55" fmla="*/ 80 h 535"/>
                <a:gd name="T56" fmla="*/ 308 w 364"/>
                <a:gd name="T57" fmla="*/ 61 h 535"/>
                <a:gd name="T58" fmla="*/ 289 w 364"/>
                <a:gd name="T59" fmla="*/ 43 h 535"/>
                <a:gd name="T60" fmla="*/ 266 w 364"/>
                <a:gd name="T61" fmla="*/ 27 h 535"/>
                <a:gd name="T62" fmla="*/ 237 w 364"/>
                <a:gd name="T63" fmla="*/ 12 h 535"/>
                <a:gd name="T64" fmla="*/ 201 w 364"/>
                <a:gd name="T65" fmla="*/ 3 h 535"/>
                <a:gd name="T66" fmla="*/ 155 w 364"/>
                <a:gd name="T67" fmla="*/ 3 h 535"/>
                <a:gd name="T68" fmla="*/ 108 w 364"/>
                <a:gd name="T69" fmla="*/ 20 h 535"/>
                <a:gd name="T70" fmla="*/ 69 w 364"/>
                <a:gd name="T71" fmla="*/ 46 h 535"/>
                <a:gd name="T72" fmla="*/ 36 w 364"/>
                <a:gd name="T73" fmla="*/ 86 h 53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4"/>
                <a:gd name="T112" fmla="*/ 0 h 535"/>
                <a:gd name="T113" fmla="*/ 364 w 364"/>
                <a:gd name="T114" fmla="*/ 535 h 53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4" h="535">
                  <a:moveTo>
                    <a:pt x="36" y="86"/>
                  </a:moveTo>
                  <a:lnTo>
                    <a:pt x="24" y="109"/>
                  </a:lnTo>
                  <a:lnTo>
                    <a:pt x="15" y="133"/>
                  </a:lnTo>
                  <a:lnTo>
                    <a:pt x="9" y="156"/>
                  </a:lnTo>
                  <a:lnTo>
                    <a:pt x="5" y="185"/>
                  </a:lnTo>
                  <a:lnTo>
                    <a:pt x="2" y="217"/>
                  </a:lnTo>
                  <a:lnTo>
                    <a:pt x="1" y="246"/>
                  </a:lnTo>
                  <a:lnTo>
                    <a:pt x="0" y="275"/>
                  </a:lnTo>
                  <a:lnTo>
                    <a:pt x="0" y="311"/>
                  </a:lnTo>
                  <a:lnTo>
                    <a:pt x="2" y="340"/>
                  </a:lnTo>
                  <a:lnTo>
                    <a:pt x="6" y="369"/>
                  </a:lnTo>
                  <a:lnTo>
                    <a:pt x="11" y="390"/>
                  </a:lnTo>
                  <a:lnTo>
                    <a:pt x="20" y="415"/>
                  </a:lnTo>
                  <a:lnTo>
                    <a:pt x="32" y="435"/>
                  </a:lnTo>
                  <a:lnTo>
                    <a:pt x="43" y="452"/>
                  </a:lnTo>
                  <a:lnTo>
                    <a:pt x="60" y="472"/>
                  </a:lnTo>
                  <a:lnTo>
                    <a:pt x="78" y="489"/>
                  </a:lnTo>
                  <a:lnTo>
                    <a:pt x="99" y="506"/>
                  </a:lnTo>
                  <a:lnTo>
                    <a:pt x="120" y="517"/>
                  </a:lnTo>
                  <a:lnTo>
                    <a:pt x="141" y="526"/>
                  </a:lnTo>
                  <a:lnTo>
                    <a:pt x="151" y="530"/>
                  </a:lnTo>
                  <a:lnTo>
                    <a:pt x="164" y="534"/>
                  </a:lnTo>
                  <a:lnTo>
                    <a:pt x="181" y="535"/>
                  </a:lnTo>
                  <a:lnTo>
                    <a:pt x="191" y="534"/>
                  </a:lnTo>
                  <a:lnTo>
                    <a:pt x="206" y="532"/>
                  </a:lnTo>
                  <a:lnTo>
                    <a:pt x="223" y="527"/>
                  </a:lnTo>
                  <a:lnTo>
                    <a:pt x="237" y="522"/>
                  </a:lnTo>
                  <a:lnTo>
                    <a:pt x="252" y="514"/>
                  </a:lnTo>
                  <a:lnTo>
                    <a:pt x="267" y="504"/>
                  </a:lnTo>
                  <a:lnTo>
                    <a:pt x="280" y="494"/>
                  </a:lnTo>
                  <a:lnTo>
                    <a:pt x="293" y="482"/>
                  </a:lnTo>
                  <a:lnTo>
                    <a:pt x="304" y="470"/>
                  </a:lnTo>
                  <a:lnTo>
                    <a:pt x="313" y="458"/>
                  </a:lnTo>
                  <a:lnTo>
                    <a:pt x="326" y="443"/>
                  </a:lnTo>
                  <a:lnTo>
                    <a:pt x="334" y="431"/>
                  </a:lnTo>
                  <a:lnTo>
                    <a:pt x="342" y="418"/>
                  </a:lnTo>
                  <a:lnTo>
                    <a:pt x="346" y="408"/>
                  </a:lnTo>
                  <a:lnTo>
                    <a:pt x="350" y="398"/>
                  </a:lnTo>
                  <a:lnTo>
                    <a:pt x="354" y="384"/>
                  </a:lnTo>
                  <a:lnTo>
                    <a:pt x="358" y="367"/>
                  </a:lnTo>
                  <a:lnTo>
                    <a:pt x="361" y="345"/>
                  </a:lnTo>
                  <a:lnTo>
                    <a:pt x="363" y="327"/>
                  </a:lnTo>
                  <a:lnTo>
                    <a:pt x="364" y="307"/>
                  </a:lnTo>
                  <a:lnTo>
                    <a:pt x="364" y="287"/>
                  </a:lnTo>
                  <a:lnTo>
                    <a:pt x="363" y="259"/>
                  </a:lnTo>
                  <a:lnTo>
                    <a:pt x="362" y="238"/>
                  </a:lnTo>
                  <a:lnTo>
                    <a:pt x="360" y="218"/>
                  </a:lnTo>
                  <a:lnTo>
                    <a:pt x="359" y="195"/>
                  </a:lnTo>
                  <a:lnTo>
                    <a:pt x="358" y="178"/>
                  </a:lnTo>
                  <a:lnTo>
                    <a:pt x="355" y="159"/>
                  </a:lnTo>
                  <a:lnTo>
                    <a:pt x="352" y="144"/>
                  </a:lnTo>
                  <a:lnTo>
                    <a:pt x="347" y="128"/>
                  </a:lnTo>
                  <a:lnTo>
                    <a:pt x="342" y="115"/>
                  </a:lnTo>
                  <a:lnTo>
                    <a:pt x="337" y="105"/>
                  </a:lnTo>
                  <a:lnTo>
                    <a:pt x="332" y="96"/>
                  </a:lnTo>
                  <a:lnTo>
                    <a:pt x="323" y="80"/>
                  </a:lnTo>
                  <a:lnTo>
                    <a:pt x="316" y="70"/>
                  </a:lnTo>
                  <a:lnTo>
                    <a:pt x="308" y="61"/>
                  </a:lnTo>
                  <a:lnTo>
                    <a:pt x="298" y="51"/>
                  </a:lnTo>
                  <a:lnTo>
                    <a:pt x="289" y="43"/>
                  </a:lnTo>
                  <a:lnTo>
                    <a:pt x="279" y="35"/>
                  </a:lnTo>
                  <a:lnTo>
                    <a:pt x="266" y="27"/>
                  </a:lnTo>
                  <a:lnTo>
                    <a:pt x="253" y="19"/>
                  </a:lnTo>
                  <a:lnTo>
                    <a:pt x="237" y="12"/>
                  </a:lnTo>
                  <a:lnTo>
                    <a:pt x="220" y="7"/>
                  </a:lnTo>
                  <a:lnTo>
                    <a:pt x="201" y="3"/>
                  </a:lnTo>
                  <a:lnTo>
                    <a:pt x="182" y="0"/>
                  </a:lnTo>
                  <a:lnTo>
                    <a:pt x="155" y="3"/>
                  </a:lnTo>
                  <a:lnTo>
                    <a:pt x="132" y="10"/>
                  </a:lnTo>
                  <a:lnTo>
                    <a:pt x="108" y="20"/>
                  </a:lnTo>
                  <a:lnTo>
                    <a:pt x="88" y="32"/>
                  </a:lnTo>
                  <a:lnTo>
                    <a:pt x="69" y="46"/>
                  </a:lnTo>
                  <a:lnTo>
                    <a:pt x="51" y="65"/>
                  </a:lnTo>
                  <a:lnTo>
                    <a:pt x="36" y="86"/>
                  </a:lnTo>
                  <a:close/>
                </a:path>
              </a:pathLst>
            </a:custGeom>
            <a:solidFill>
              <a:srgbClr val="FFC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57" name="Freeform 32"/>
            <p:cNvSpPr>
              <a:spLocks/>
            </p:cNvSpPr>
            <p:nvPr/>
          </p:nvSpPr>
          <p:spPr bwMode="auto">
            <a:xfrm>
              <a:off x="2798" y="1185"/>
              <a:ext cx="148" cy="32"/>
            </a:xfrm>
            <a:custGeom>
              <a:avLst/>
              <a:gdLst>
                <a:gd name="T0" fmla="*/ 0 w 148"/>
                <a:gd name="T1" fmla="*/ 22 h 32"/>
                <a:gd name="T2" fmla="*/ 5 w 148"/>
                <a:gd name="T3" fmla="*/ 18 h 32"/>
                <a:gd name="T4" fmla="*/ 12 w 148"/>
                <a:gd name="T5" fmla="*/ 12 h 32"/>
                <a:gd name="T6" fmla="*/ 25 w 148"/>
                <a:gd name="T7" fmla="*/ 6 h 32"/>
                <a:gd name="T8" fmla="*/ 40 w 148"/>
                <a:gd name="T9" fmla="*/ 2 h 32"/>
                <a:gd name="T10" fmla="*/ 55 w 148"/>
                <a:gd name="T11" fmla="*/ 0 h 32"/>
                <a:gd name="T12" fmla="*/ 68 w 148"/>
                <a:gd name="T13" fmla="*/ 0 h 32"/>
                <a:gd name="T14" fmla="*/ 77 w 148"/>
                <a:gd name="T15" fmla="*/ 1 h 32"/>
                <a:gd name="T16" fmla="*/ 84 w 148"/>
                <a:gd name="T17" fmla="*/ 0 h 32"/>
                <a:gd name="T18" fmla="*/ 91 w 148"/>
                <a:gd name="T19" fmla="*/ 0 h 32"/>
                <a:gd name="T20" fmla="*/ 100 w 148"/>
                <a:gd name="T21" fmla="*/ 1 h 32"/>
                <a:gd name="T22" fmla="*/ 111 w 148"/>
                <a:gd name="T23" fmla="*/ 3 h 32"/>
                <a:gd name="T24" fmla="*/ 121 w 148"/>
                <a:gd name="T25" fmla="*/ 6 h 32"/>
                <a:gd name="T26" fmla="*/ 133 w 148"/>
                <a:gd name="T27" fmla="*/ 10 h 32"/>
                <a:gd name="T28" fmla="*/ 139 w 148"/>
                <a:gd name="T29" fmla="*/ 14 h 32"/>
                <a:gd name="T30" fmla="*/ 144 w 148"/>
                <a:gd name="T31" fmla="*/ 18 h 32"/>
                <a:gd name="T32" fmla="*/ 148 w 148"/>
                <a:gd name="T33" fmla="*/ 24 h 32"/>
                <a:gd name="T34" fmla="*/ 147 w 148"/>
                <a:gd name="T35" fmla="*/ 26 h 32"/>
                <a:gd name="T36" fmla="*/ 133 w 148"/>
                <a:gd name="T37" fmla="*/ 30 h 32"/>
                <a:gd name="T38" fmla="*/ 109 w 148"/>
                <a:gd name="T39" fmla="*/ 32 h 32"/>
                <a:gd name="T40" fmla="*/ 86 w 148"/>
                <a:gd name="T41" fmla="*/ 32 h 32"/>
                <a:gd name="T42" fmla="*/ 62 w 148"/>
                <a:gd name="T43" fmla="*/ 32 h 32"/>
                <a:gd name="T44" fmla="*/ 30 w 148"/>
                <a:gd name="T45" fmla="*/ 30 h 32"/>
                <a:gd name="T46" fmla="*/ 9 w 148"/>
                <a:gd name="T47" fmla="*/ 28 h 32"/>
                <a:gd name="T48" fmla="*/ 3 w 148"/>
                <a:gd name="T49" fmla="*/ 26 h 32"/>
                <a:gd name="T50" fmla="*/ 0 w 148"/>
                <a:gd name="T51" fmla="*/ 22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8"/>
                <a:gd name="T79" fmla="*/ 0 h 32"/>
                <a:gd name="T80" fmla="*/ 148 w 148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8" h="32">
                  <a:moveTo>
                    <a:pt x="0" y="22"/>
                  </a:moveTo>
                  <a:lnTo>
                    <a:pt x="5" y="18"/>
                  </a:lnTo>
                  <a:lnTo>
                    <a:pt x="12" y="12"/>
                  </a:lnTo>
                  <a:lnTo>
                    <a:pt x="25" y="6"/>
                  </a:lnTo>
                  <a:lnTo>
                    <a:pt x="40" y="2"/>
                  </a:lnTo>
                  <a:lnTo>
                    <a:pt x="55" y="0"/>
                  </a:lnTo>
                  <a:lnTo>
                    <a:pt x="68" y="0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91" y="0"/>
                  </a:lnTo>
                  <a:lnTo>
                    <a:pt x="100" y="1"/>
                  </a:lnTo>
                  <a:lnTo>
                    <a:pt x="111" y="3"/>
                  </a:lnTo>
                  <a:lnTo>
                    <a:pt x="121" y="6"/>
                  </a:lnTo>
                  <a:lnTo>
                    <a:pt x="133" y="10"/>
                  </a:lnTo>
                  <a:lnTo>
                    <a:pt x="139" y="14"/>
                  </a:lnTo>
                  <a:lnTo>
                    <a:pt x="144" y="18"/>
                  </a:lnTo>
                  <a:lnTo>
                    <a:pt x="148" y="24"/>
                  </a:lnTo>
                  <a:lnTo>
                    <a:pt x="147" y="26"/>
                  </a:lnTo>
                  <a:lnTo>
                    <a:pt x="133" y="30"/>
                  </a:lnTo>
                  <a:lnTo>
                    <a:pt x="109" y="32"/>
                  </a:lnTo>
                  <a:lnTo>
                    <a:pt x="86" y="32"/>
                  </a:lnTo>
                  <a:lnTo>
                    <a:pt x="62" y="32"/>
                  </a:lnTo>
                  <a:lnTo>
                    <a:pt x="30" y="30"/>
                  </a:lnTo>
                  <a:lnTo>
                    <a:pt x="9" y="28"/>
                  </a:lnTo>
                  <a:lnTo>
                    <a:pt x="3" y="2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0C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58" name="Freeform 33"/>
            <p:cNvSpPr>
              <a:spLocks/>
            </p:cNvSpPr>
            <p:nvPr/>
          </p:nvSpPr>
          <p:spPr bwMode="auto">
            <a:xfrm>
              <a:off x="2667" y="731"/>
              <a:ext cx="421" cy="288"/>
            </a:xfrm>
            <a:custGeom>
              <a:avLst/>
              <a:gdLst>
                <a:gd name="T0" fmla="*/ 13 w 421"/>
                <a:gd name="T1" fmla="*/ 274 h 288"/>
                <a:gd name="T2" fmla="*/ 11 w 421"/>
                <a:gd name="T3" fmla="*/ 253 h 288"/>
                <a:gd name="T4" fmla="*/ 15 w 421"/>
                <a:gd name="T5" fmla="*/ 238 h 288"/>
                <a:gd name="T6" fmla="*/ 12 w 421"/>
                <a:gd name="T7" fmla="*/ 218 h 288"/>
                <a:gd name="T8" fmla="*/ 11 w 421"/>
                <a:gd name="T9" fmla="*/ 202 h 288"/>
                <a:gd name="T10" fmla="*/ 10 w 421"/>
                <a:gd name="T11" fmla="*/ 191 h 288"/>
                <a:gd name="T12" fmla="*/ 19 w 421"/>
                <a:gd name="T13" fmla="*/ 181 h 288"/>
                <a:gd name="T14" fmla="*/ 12 w 421"/>
                <a:gd name="T15" fmla="*/ 154 h 288"/>
                <a:gd name="T16" fmla="*/ 21 w 421"/>
                <a:gd name="T17" fmla="*/ 150 h 288"/>
                <a:gd name="T18" fmla="*/ 32 w 421"/>
                <a:gd name="T19" fmla="*/ 142 h 288"/>
                <a:gd name="T20" fmla="*/ 30 w 421"/>
                <a:gd name="T21" fmla="*/ 127 h 288"/>
                <a:gd name="T22" fmla="*/ 39 w 421"/>
                <a:gd name="T23" fmla="*/ 120 h 288"/>
                <a:gd name="T24" fmla="*/ 36 w 421"/>
                <a:gd name="T25" fmla="*/ 101 h 288"/>
                <a:gd name="T26" fmla="*/ 38 w 421"/>
                <a:gd name="T27" fmla="*/ 89 h 288"/>
                <a:gd name="T28" fmla="*/ 47 w 421"/>
                <a:gd name="T29" fmla="*/ 70 h 288"/>
                <a:gd name="T30" fmla="*/ 52 w 421"/>
                <a:gd name="T31" fmla="*/ 55 h 288"/>
                <a:gd name="T32" fmla="*/ 73 w 421"/>
                <a:gd name="T33" fmla="*/ 63 h 288"/>
                <a:gd name="T34" fmla="*/ 80 w 421"/>
                <a:gd name="T35" fmla="*/ 37 h 288"/>
                <a:gd name="T36" fmla="*/ 93 w 421"/>
                <a:gd name="T37" fmla="*/ 52 h 288"/>
                <a:gd name="T38" fmla="*/ 111 w 421"/>
                <a:gd name="T39" fmla="*/ 31 h 288"/>
                <a:gd name="T40" fmla="*/ 141 w 421"/>
                <a:gd name="T41" fmla="*/ 14 h 288"/>
                <a:gd name="T42" fmla="*/ 195 w 421"/>
                <a:gd name="T43" fmla="*/ 2 h 288"/>
                <a:gd name="T44" fmla="*/ 233 w 421"/>
                <a:gd name="T45" fmla="*/ 0 h 288"/>
                <a:gd name="T46" fmla="*/ 245 w 421"/>
                <a:gd name="T47" fmla="*/ 11 h 288"/>
                <a:gd name="T48" fmla="*/ 265 w 421"/>
                <a:gd name="T49" fmla="*/ 18 h 288"/>
                <a:gd name="T50" fmla="*/ 297 w 421"/>
                <a:gd name="T51" fmla="*/ 14 h 288"/>
                <a:gd name="T52" fmla="*/ 294 w 421"/>
                <a:gd name="T53" fmla="*/ 26 h 288"/>
                <a:gd name="T54" fmla="*/ 323 w 421"/>
                <a:gd name="T55" fmla="*/ 27 h 288"/>
                <a:gd name="T56" fmla="*/ 321 w 421"/>
                <a:gd name="T57" fmla="*/ 37 h 288"/>
                <a:gd name="T58" fmla="*/ 338 w 421"/>
                <a:gd name="T59" fmla="*/ 44 h 288"/>
                <a:gd name="T60" fmla="*/ 367 w 421"/>
                <a:gd name="T61" fmla="*/ 55 h 288"/>
                <a:gd name="T62" fmla="*/ 366 w 421"/>
                <a:gd name="T63" fmla="*/ 68 h 288"/>
                <a:gd name="T64" fmla="*/ 367 w 421"/>
                <a:gd name="T65" fmla="*/ 78 h 288"/>
                <a:gd name="T66" fmla="*/ 395 w 421"/>
                <a:gd name="T67" fmla="*/ 88 h 288"/>
                <a:gd name="T68" fmla="*/ 395 w 421"/>
                <a:gd name="T69" fmla="*/ 107 h 288"/>
                <a:gd name="T70" fmla="*/ 404 w 421"/>
                <a:gd name="T71" fmla="*/ 134 h 288"/>
                <a:gd name="T72" fmla="*/ 400 w 421"/>
                <a:gd name="T73" fmla="*/ 162 h 288"/>
                <a:gd name="T74" fmla="*/ 400 w 421"/>
                <a:gd name="T75" fmla="*/ 194 h 288"/>
                <a:gd name="T76" fmla="*/ 400 w 421"/>
                <a:gd name="T77" fmla="*/ 228 h 288"/>
                <a:gd name="T78" fmla="*/ 381 w 421"/>
                <a:gd name="T79" fmla="*/ 286 h 288"/>
                <a:gd name="T80" fmla="*/ 345 w 421"/>
                <a:gd name="T81" fmla="*/ 141 h 288"/>
                <a:gd name="T82" fmla="*/ 277 w 421"/>
                <a:gd name="T83" fmla="*/ 118 h 288"/>
                <a:gd name="T84" fmla="*/ 194 w 421"/>
                <a:gd name="T85" fmla="*/ 98 h 288"/>
                <a:gd name="T86" fmla="*/ 111 w 421"/>
                <a:gd name="T87" fmla="*/ 100 h 288"/>
                <a:gd name="T88" fmla="*/ 89 w 421"/>
                <a:gd name="T89" fmla="*/ 111 h 288"/>
                <a:gd name="T90" fmla="*/ 67 w 421"/>
                <a:gd name="T91" fmla="*/ 140 h 288"/>
                <a:gd name="T92" fmla="*/ 53 w 421"/>
                <a:gd name="T93" fmla="*/ 184 h 288"/>
                <a:gd name="T94" fmla="*/ 36 w 421"/>
                <a:gd name="T95" fmla="*/ 218 h 28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21"/>
                <a:gd name="T145" fmla="*/ 0 h 288"/>
                <a:gd name="T146" fmla="*/ 421 w 421"/>
                <a:gd name="T147" fmla="*/ 288 h 28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21" h="288">
                  <a:moveTo>
                    <a:pt x="25" y="288"/>
                  </a:moveTo>
                  <a:lnTo>
                    <a:pt x="21" y="283"/>
                  </a:lnTo>
                  <a:lnTo>
                    <a:pt x="13" y="274"/>
                  </a:lnTo>
                  <a:lnTo>
                    <a:pt x="21" y="270"/>
                  </a:lnTo>
                  <a:lnTo>
                    <a:pt x="16" y="262"/>
                  </a:lnTo>
                  <a:lnTo>
                    <a:pt x="11" y="253"/>
                  </a:lnTo>
                  <a:lnTo>
                    <a:pt x="7" y="247"/>
                  </a:lnTo>
                  <a:lnTo>
                    <a:pt x="18" y="247"/>
                  </a:lnTo>
                  <a:lnTo>
                    <a:pt x="15" y="238"/>
                  </a:lnTo>
                  <a:lnTo>
                    <a:pt x="9" y="228"/>
                  </a:lnTo>
                  <a:lnTo>
                    <a:pt x="0" y="219"/>
                  </a:lnTo>
                  <a:lnTo>
                    <a:pt x="12" y="218"/>
                  </a:lnTo>
                  <a:lnTo>
                    <a:pt x="9" y="210"/>
                  </a:lnTo>
                  <a:lnTo>
                    <a:pt x="4" y="200"/>
                  </a:lnTo>
                  <a:lnTo>
                    <a:pt x="11" y="202"/>
                  </a:lnTo>
                  <a:lnTo>
                    <a:pt x="17" y="204"/>
                  </a:lnTo>
                  <a:lnTo>
                    <a:pt x="15" y="198"/>
                  </a:lnTo>
                  <a:lnTo>
                    <a:pt x="10" y="191"/>
                  </a:lnTo>
                  <a:lnTo>
                    <a:pt x="16" y="191"/>
                  </a:lnTo>
                  <a:lnTo>
                    <a:pt x="13" y="180"/>
                  </a:lnTo>
                  <a:lnTo>
                    <a:pt x="19" y="181"/>
                  </a:lnTo>
                  <a:lnTo>
                    <a:pt x="19" y="173"/>
                  </a:lnTo>
                  <a:lnTo>
                    <a:pt x="17" y="166"/>
                  </a:lnTo>
                  <a:lnTo>
                    <a:pt x="12" y="154"/>
                  </a:lnTo>
                  <a:lnTo>
                    <a:pt x="19" y="156"/>
                  </a:lnTo>
                  <a:lnTo>
                    <a:pt x="26" y="158"/>
                  </a:lnTo>
                  <a:lnTo>
                    <a:pt x="21" y="150"/>
                  </a:lnTo>
                  <a:lnTo>
                    <a:pt x="31" y="151"/>
                  </a:lnTo>
                  <a:lnTo>
                    <a:pt x="39" y="152"/>
                  </a:lnTo>
                  <a:lnTo>
                    <a:pt x="32" y="142"/>
                  </a:lnTo>
                  <a:lnTo>
                    <a:pt x="28" y="136"/>
                  </a:lnTo>
                  <a:lnTo>
                    <a:pt x="22" y="128"/>
                  </a:lnTo>
                  <a:lnTo>
                    <a:pt x="30" y="127"/>
                  </a:lnTo>
                  <a:lnTo>
                    <a:pt x="38" y="127"/>
                  </a:lnTo>
                  <a:lnTo>
                    <a:pt x="45" y="126"/>
                  </a:lnTo>
                  <a:lnTo>
                    <a:pt x="39" y="120"/>
                  </a:lnTo>
                  <a:lnTo>
                    <a:pt x="32" y="114"/>
                  </a:lnTo>
                  <a:lnTo>
                    <a:pt x="40" y="111"/>
                  </a:lnTo>
                  <a:lnTo>
                    <a:pt x="36" y="101"/>
                  </a:lnTo>
                  <a:lnTo>
                    <a:pt x="32" y="94"/>
                  </a:lnTo>
                  <a:lnTo>
                    <a:pt x="29" y="88"/>
                  </a:lnTo>
                  <a:lnTo>
                    <a:pt x="38" y="89"/>
                  </a:lnTo>
                  <a:lnTo>
                    <a:pt x="46" y="91"/>
                  </a:lnTo>
                  <a:lnTo>
                    <a:pt x="48" y="81"/>
                  </a:lnTo>
                  <a:lnTo>
                    <a:pt x="47" y="70"/>
                  </a:lnTo>
                  <a:lnTo>
                    <a:pt x="45" y="60"/>
                  </a:lnTo>
                  <a:lnTo>
                    <a:pt x="38" y="48"/>
                  </a:lnTo>
                  <a:lnTo>
                    <a:pt x="52" y="55"/>
                  </a:lnTo>
                  <a:lnTo>
                    <a:pt x="58" y="58"/>
                  </a:lnTo>
                  <a:lnTo>
                    <a:pt x="65" y="63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5" y="47"/>
                  </a:lnTo>
                  <a:lnTo>
                    <a:pt x="80" y="37"/>
                  </a:lnTo>
                  <a:lnTo>
                    <a:pt x="84" y="44"/>
                  </a:lnTo>
                  <a:lnTo>
                    <a:pt x="87" y="48"/>
                  </a:lnTo>
                  <a:lnTo>
                    <a:pt x="93" y="52"/>
                  </a:lnTo>
                  <a:lnTo>
                    <a:pt x="97" y="45"/>
                  </a:lnTo>
                  <a:lnTo>
                    <a:pt x="102" y="38"/>
                  </a:lnTo>
                  <a:lnTo>
                    <a:pt x="111" y="31"/>
                  </a:lnTo>
                  <a:lnTo>
                    <a:pt x="119" y="23"/>
                  </a:lnTo>
                  <a:lnTo>
                    <a:pt x="129" y="17"/>
                  </a:lnTo>
                  <a:lnTo>
                    <a:pt x="141" y="14"/>
                  </a:lnTo>
                  <a:lnTo>
                    <a:pt x="157" y="11"/>
                  </a:lnTo>
                  <a:lnTo>
                    <a:pt x="180" y="5"/>
                  </a:lnTo>
                  <a:lnTo>
                    <a:pt x="195" y="2"/>
                  </a:lnTo>
                  <a:lnTo>
                    <a:pt x="208" y="1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61" y="1"/>
                  </a:lnTo>
                  <a:lnTo>
                    <a:pt x="251" y="5"/>
                  </a:lnTo>
                  <a:lnTo>
                    <a:pt x="245" y="11"/>
                  </a:lnTo>
                  <a:lnTo>
                    <a:pt x="243" y="14"/>
                  </a:lnTo>
                  <a:lnTo>
                    <a:pt x="253" y="17"/>
                  </a:lnTo>
                  <a:lnTo>
                    <a:pt x="265" y="18"/>
                  </a:lnTo>
                  <a:lnTo>
                    <a:pt x="277" y="17"/>
                  </a:lnTo>
                  <a:lnTo>
                    <a:pt x="288" y="16"/>
                  </a:lnTo>
                  <a:lnTo>
                    <a:pt x="297" y="14"/>
                  </a:lnTo>
                  <a:lnTo>
                    <a:pt x="314" y="15"/>
                  </a:lnTo>
                  <a:lnTo>
                    <a:pt x="303" y="19"/>
                  </a:lnTo>
                  <a:lnTo>
                    <a:pt x="294" y="26"/>
                  </a:lnTo>
                  <a:lnTo>
                    <a:pt x="303" y="27"/>
                  </a:lnTo>
                  <a:lnTo>
                    <a:pt x="311" y="26"/>
                  </a:lnTo>
                  <a:lnTo>
                    <a:pt x="323" y="27"/>
                  </a:lnTo>
                  <a:lnTo>
                    <a:pt x="342" y="33"/>
                  </a:lnTo>
                  <a:lnTo>
                    <a:pt x="331" y="35"/>
                  </a:lnTo>
                  <a:lnTo>
                    <a:pt x="321" y="37"/>
                  </a:lnTo>
                  <a:lnTo>
                    <a:pt x="315" y="40"/>
                  </a:lnTo>
                  <a:lnTo>
                    <a:pt x="328" y="42"/>
                  </a:lnTo>
                  <a:lnTo>
                    <a:pt x="338" y="44"/>
                  </a:lnTo>
                  <a:lnTo>
                    <a:pt x="345" y="45"/>
                  </a:lnTo>
                  <a:lnTo>
                    <a:pt x="355" y="49"/>
                  </a:lnTo>
                  <a:lnTo>
                    <a:pt x="367" y="55"/>
                  </a:lnTo>
                  <a:lnTo>
                    <a:pt x="385" y="61"/>
                  </a:lnTo>
                  <a:lnTo>
                    <a:pt x="374" y="64"/>
                  </a:lnTo>
                  <a:lnTo>
                    <a:pt x="366" y="68"/>
                  </a:lnTo>
                  <a:lnTo>
                    <a:pt x="360" y="72"/>
                  </a:lnTo>
                  <a:lnTo>
                    <a:pt x="359" y="77"/>
                  </a:lnTo>
                  <a:lnTo>
                    <a:pt x="367" y="78"/>
                  </a:lnTo>
                  <a:lnTo>
                    <a:pt x="375" y="81"/>
                  </a:lnTo>
                  <a:lnTo>
                    <a:pt x="383" y="85"/>
                  </a:lnTo>
                  <a:lnTo>
                    <a:pt x="395" y="88"/>
                  </a:lnTo>
                  <a:lnTo>
                    <a:pt x="404" y="87"/>
                  </a:lnTo>
                  <a:lnTo>
                    <a:pt x="397" y="95"/>
                  </a:lnTo>
                  <a:lnTo>
                    <a:pt x="395" y="107"/>
                  </a:lnTo>
                  <a:lnTo>
                    <a:pt x="399" y="117"/>
                  </a:lnTo>
                  <a:lnTo>
                    <a:pt x="402" y="126"/>
                  </a:lnTo>
                  <a:lnTo>
                    <a:pt x="404" y="134"/>
                  </a:lnTo>
                  <a:lnTo>
                    <a:pt x="397" y="149"/>
                  </a:lnTo>
                  <a:lnTo>
                    <a:pt x="421" y="148"/>
                  </a:lnTo>
                  <a:lnTo>
                    <a:pt x="400" y="162"/>
                  </a:lnTo>
                  <a:lnTo>
                    <a:pt x="393" y="171"/>
                  </a:lnTo>
                  <a:lnTo>
                    <a:pt x="390" y="187"/>
                  </a:lnTo>
                  <a:lnTo>
                    <a:pt x="400" y="194"/>
                  </a:lnTo>
                  <a:lnTo>
                    <a:pt x="396" y="204"/>
                  </a:lnTo>
                  <a:lnTo>
                    <a:pt x="393" y="217"/>
                  </a:lnTo>
                  <a:lnTo>
                    <a:pt x="400" y="228"/>
                  </a:lnTo>
                  <a:lnTo>
                    <a:pt x="390" y="244"/>
                  </a:lnTo>
                  <a:lnTo>
                    <a:pt x="386" y="254"/>
                  </a:lnTo>
                  <a:lnTo>
                    <a:pt x="381" y="286"/>
                  </a:lnTo>
                  <a:lnTo>
                    <a:pt x="373" y="211"/>
                  </a:lnTo>
                  <a:lnTo>
                    <a:pt x="364" y="183"/>
                  </a:lnTo>
                  <a:lnTo>
                    <a:pt x="345" y="141"/>
                  </a:lnTo>
                  <a:lnTo>
                    <a:pt x="329" y="127"/>
                  </a:lnTo>
                  <a:lnTo>
                    <a:pt x="304" y="120"/>
                  </a:lnTo>
                  <a:lnTo>
                    <a:pt x="277" y="118"/>
                  </a:lnTo>
                  <a:lnTo>
                    <a:pt x="248" y="111"/>
                  </a:lnTo>
                  <a:lnTo>
                    <a:pt x="223" y="105"/>
                  </a:lnTo>
                  <a:lnTo>
                    <a:pt x="194" y="98"/>
                  </a:lnTo>
                  <a:lnTo>
                    <a:pt x="167" y="96"/>
                  </a:lnTo>
                  <a:lnTo>
                    <a:pt x="117" y="94"/>
                  </a:lnTo>
                  <a:lnTo>
                    <a:pt x="111" y="100"/>
                  </a:lnTo>
                  <a:lnTo>
                    <a:pt x="103" y="106"/>
                  </a:lnTo>
                  <a:lnTo>
                    <a:pt x="95" y="111"/>
                  </a:lnTo>
                  <a:lnTo>
                    <a:pt x="89" y="111"/>
                  </a:lnTo>
                  <a:lnTo>
                    <a:pt x="82" y="114"/>
                  </a:lnTo>
                  <a:lnTo>
                    <a:pt x="75" y="127"/>
                  </a:lnTo>
                  <a:lnTo>
                    <a:pt x="67" y="140"/>
                  </a:lnTo>
                  <a:lnTo>
                    <a:pt x="65" y="158"/>
                  </a:lnTo>
                  <a:lnTo>
                    <a:pt x="59" y="170"/>
                  </a:lnTo>
                  <a:lnTo>
                    <a:pt x="53" y="184"/>
                  </a:lnTo>
                  <a:lnTo>
                    <a:pt x="46" y="194"/>
                  </a:lnTo>
                  <a:lnTo>
                    <a:pt x="40" y="205"/>
                  </a:lnTo>
                  <a:lnTo>
                    <a:pt x="36" y="218"/>
                  </a:lnTo>
                  <a:lnTo>
                    <a:pt x="33" y="233"/>
                  </a:lnTo>
                  <a:lnTo>
                    <a:pt x="25" y="288"/>
                  </a:lnTo>
                  <a:close/>
                </a:path>
              </a:pathLst>
            </a:custGeom>
            <a:solidFill>
              <a:srgbClr val="201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0859" name="Group 34"/>
            <p:cNvGrpSpPr>
              <a:grpSpLocks/>
            </p:cNvGrpSpPr>
            <p:nvPr/>
          </p:nvGrpSpPr>
          <p:grpSpPr bwMode="auto">
            <a:xfrm>
              <a:off x="2778" y="1013"/>
              <a:ext cx="177" cy="29"/>
              <a:chOff x="2778" y="1013"/>
              <a:chExt cx="177" cy="29"/>
            </a:xfrm>
          </p:grpSpPr>
          <p:grpSp>
            <p:nvGrpSpPr>
              <p:cNvPr id="120882" name="Group 35"/>
              <p:cNvGrpSpPr>
                <a:grpSpLocks/>
              </p:cNvGrpSpPr>
              <p:nvPr/>
            </p:nvGrpSpPr>
            <p:grpSpPr bwMode="auto">
              <a:xfrm>
                <a:off x="2778" y="1013"/>
                <a:ext cx="29" cy="29"/>
                <a:chOff x="2778" y="1013"/>
                <a:chExt cx="29" cy="29"/>
              </a:xfrm>
            </p:grpSpPr>
            <p:sp>
              <p:nvSpPr>
                <p:cNvPr id="120886" name="Oval 36"/>
                <p:cNvSpPr>
                  <a:spLocks noChangeArrowheads="1"/>
                </p:cNvSpPr>
                <p:nvPr/>
              </p:nvSpPr>
              <p:spPr bwMode="auto">
                <a:xfrm>
                  <a:off x="2778" y="1013"/>
                  <a:ext cx="29" cy="29"/>
                </a:xfrm>
                <a:prstGeom prst="ellipse">
                  <a:avLst/>
                </a:prstGeom>
                <a:solidFill>
                  <a:srgbClr val="4040FF"/>
                </a:solidFill>
                <a:ln w="12700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120887" name="Oval 37"/>
                <p:cNvSpPr>
                  <a:spLocks noChangeArrowheads="1"/>
                </p:cNvSpPr>
                <p:nvPr/>
              </p:nvSpPr>
              <p:spPr bwMode="auto">
                <a:xfrm>
                  <a:off x="2786" y="1017"/>
                  <a:ext cx="13" cy="1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</p:grpSp>
          <p:grpSp>
            <p:nvGrpSpPr>
              <p:cNvPr id="120883" name="Group 38"/>
              <p:cNvGrpSpPr>
                <a:grpSpLocks/>
              </p:cNvGrpSpPr>
              <p:nvPr/>
            </p:nvGrpSpPr>
            <p:grpSpPr bwMode="auto">
              <a:xfrm>
                <a:off x="2926" y="1013"/>
                <a:ext cx="29" cy="29"/>
                <a:chOff x="2926" y="1013"/>
                <a:chExt cx="29" cy="29"/>
              </a:xfrm>
            </p:grpSpPr>
            <p:sp>
              <p:nvSpPr>
                <p:cNvPr id="120884" name="Oval 39"/>
                <p:cNvSpPr>
                  <a:spLocks noChangeArrowheads="1"/>
                </p:cNvSpPr>
                <p:nvPr/>
              </p:nvSpPr>
              <p:spPr bwMode="auto">
                <a:xfrm>
                  <a:off x="2926" y="1013"/>
                  <a:ext cx="29" cy="29"/>
                </a:xfrm>
                <a:prstGeom prst="ellipse">
                  <a:avLst/>
                </a:prstGeom>
                <a:solidFill>
                  <a:srgbClr val="4040FF"/>
                </a:solidFill>
                <a:ln w="12700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120885" name="Oval 40"/>
                <p:cNvSpPr>
                  <a:spLocks noChangeArrowheads="1"/>
                </p:cNvSpPr>
                <p:nvPr/>
              </p:nvSpPr>
              <p:spPr bwMode="auto">
                <a:xfrm>
                  <a:off x="2933" y="1017"/>
                  <a:ext cx="13" cy="1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</p:grpSp>
        </p:grpSp>
        <p:sp>
          <p:nvSpPr>
            <p:cNvPr id="120860" name="Arc 41"/>
            <p:cNvSpPr>
              <a:spLocks/>
            </p:cNvSpPr>
            <p:nvPr/>
          </p:nvSpPr>
          <p:spPr bwMode="auto">
            <a:xfrm>
              <a:off x="2829" y="1110"/>
              <a:ext cx="81" cy="41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200" h="21600" stroke="0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0861" name="Group 42"/>
            <p:cNvGrpSpPr>
              <a:grpSpLocks/>
            </p:cNvGrpSpPr>
            <p:nvPr/>
          </p:nvGrpSpPr>
          <p:grpSpPr bwMode="auto">
            <a:xfrm>
              <a:off x="2746" y="917"/>
              <a:ext cx="255" cy="71"/>
              <a:chOff x="2746" y="917"/>
              <a:chExt cx="255" cy="71"/>
            </a:xfrm>
          </p:grpSpPr>
          <p:sp>
            <p:nvSpPr>
              <p:cNvPr id="120880" name="Freeform 43"/>
              <p:cNvSpPr>
                <a:spLocks/>
              </p:cNvSpPr>
              <p:nvPr/>
            </p:nvSpPr>
            <p:spPr bwMode="auto">
              <a:xfrm>
                <a:off x="2746" y="917"/>
                <a:ext cx="78" cy="66"/>
              </a:xfrm>
              <a:custGeom>
                <a:avLst/>
                <a:gdLst>
                  <a:gd name="T0" fmla="*/ 67 w 78"/>
                  <a:gd name="T1" fmla="*/ 5 h 66"/>
                  <a:gd name="T2" fmla="*/ 59 w 78"/>
                  <a:gd name="T3" fmla="*/ 8 h 66"/>
                  <a:gd name="T4" fmla="*/ 51 w 78"/>
                  <a:gd name="T5" fmla="*/ 12 h 66"/>
                  <a:gd name="T6" fmla="*/ 45 w 78"/>
                  <a:gd name="T7" fmla="*/ 16 h 66"/>
                  <a:gd name="T8" fmla="*/ 40 w 78"/>
                  <a:gd name="T9" fmla="*/ 20 h 66"/>
                  <a:gd name="T10" fmla="*/ 35 w 78"/>
                  <a:gd name="T11" fmla="*/ 28 h 66"/>
                  <a:gd name="T12" fmla="*/ 30 w 78"/>
                  <a:gd name="T13" fmla="*/ 37 h 66"/>
                  <a:gd name="T14" fmla="*/ 26 w 78"/>
                  <a:gd name="T15" fmla="*/ 44 h 66"/>
                  <a:gd name="T16" fmla="*/ 22 w 78"/>
                  <a:gd name="T17" fmla="*/ 49 h 66"/>
                  <a:gd name="T18" fmla="*/ 17 w 78"/>
                  <a:gd name="T19" fmla="*/ 55 h 66"/>
                  <a:gd name="T20" fmla="*/ 0 w 78"/>
                  <a:gd name="T21" fmla="*/ 66 h 66"/>
                  <a:gd name="T22" fmla="*/ 11 w 78"/>
                  <a:gd name="T23" fmla="*/ 63 h 66"/>
                  <a:gd name="T24" fmla="*/ 18 w 78"/>
                  <a:gd name="T25" fmla="*/ 61 h 66"/>
                  <a:gd name="T26" fmla="*/ 25 w 78"/>
                  <a:gd name="T27" fmla="*/ 57 h 66"/>
                  <a:gd name="T28" fmla="*/ 33 w 78"/>
                  <a:gd name="T29" fmla="*/ 50 h 66"/>
                  <a:gd name="T30" fmla="*/ 37 w 78"/>
                  <a:gd name="T31" fmla="*/ 45 h 66"/>
                  <a:gd name="T32" fmla="*/ 43 w 78"/>
                  <a:gd name="T33" fmla="*/ 37 h 66"/>
                  <a:gd name="T34" fmla="*/ 46 w 78"/>
                  <a:gd name="T35" fmla="*/ 30 h 66"/>
                  <a:gd name="T36" fmla="*/ 50 w 78"/>
                  <a:gd name="T37" fmla="*/ 24 h 66"/>
                  <a:gd name="T38" fmla="*/ 55 w 78"/>
                  <a:gd name="T39" fmla="*/ 17 h 66"/>
                  <a:gd name="T40" fmla="*/ 60 w 78"/>
                  <a:gd name="T41" fmla="*/ 14 h 66"/>
                  <a:gd name="T42" fmla="*/ 68 w 78"/>
                  <a:gd name="T43" fmla="*/ 10 h 66"/>
                  <a:gd name="T44" fmla="*/ 74 w 78"/>
                  <a:gd name="T45" fmla="*/ 7 h 66"/>
                  <a:gd name="T46" fmla="*/ 78 w 78"/>
                  <a:gd name="T47" fmla="*/ 0 h 66"/>
                  <a:gd name="T48" fmla="*/ 67 w 78"/>
                  <a:gd name="T49" fmla="*/ 5 h 6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8"/>
                  <a:gd name="T76" fmla="*/ 0 h 66"/>
                  <a:gd name="T77" fmla="*/ 78 w 78"/>
                  <a:gd name="T78" fmla="*/ 66 h 6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8" h="66">
                    <a:moveTo>
                      <a:pt x="67" y="5"/>
                    </a:moveTo>
                    <a:lnTo>
                      <a:pt x="59" y="8"/>
                    </a:lnTo>
                    <a:lnTo>
                      <a:pt x="51" y="12"/>
                    </a:lnTo>
                    <a:lnTo>
                      <a:pt x="45" y="16"/>
                    </a:lnTo>
                    <a:lnTo>
                      <a:pt x="40" y="20"/>
                    </a:lnTo>
                    <a:lnTo>
                      <a:pt x="35" y="28"/>
                    </a:lnTo>
                    <a:lnTo>
                      <a:pt x="30" y="37"/>
                    </a:lnTo>
                    <a:lnTo>
                      <a:pt x="26" y="44"/>
                    </a:lnTo>
                    <a:lnTo>
                      <a:pt x="22" y="49"/>
                    </a:lnTo>
                    <a:lnTo>
                      <a:pt x="17" y="55"/>
                    </a:lnTo>
                    <a:lnTo>
                      <a:pt x="0" y="66"/>
                    </a:lnTo>
                    <a:lnTo>
                      <a:pt x="11" y="63"/>
                    </a:lnTo>
                    <a:lnTo>
                      <a:pt x="18" y="61"/>
                    </a:lnTo>
                    <a:lnTo>
                      <a:pt x="25" y="57"/>
                    </a:lnTo>
                    <a:lnTo>
                      <a:pt x="33" y="50"/>
                    </a:lnTo>
                    <a:lnTo>
                      <a:pt x="37" y="45"/>
                    </a:lnTo>
                    <a:lnTo>
                      <a:pt x="43" y="37"/>
                    </a:lnTo>
                    <a:lnTo>
                      <a:pt x="46" y="30"/>
                    </a:lnTo>
                    <a:lnTo>
                      <a:pt x="50" y="24"/>
                    </a:lnTo>
                    <a:lnTo>
                      <a:pt x="55" y="17"/>
                    </a:lnTo>
                    <a:lnTo>
                      <a:pt x="60" y="14"/>
                    </a:lnTo>
                    <a:lnTo>
                      <a:pt x="68" y="10"/>
                    </a:lnTo>
                    <a:lnTo>
                      <a:pt x="74" y="7"/>
                    </a:lnTo>
                    <a:lnTo>
                      <a:pt x="78" y="0"/>
                    </a:lnTo>
                    <a:lnTo>
                      <a:pt x="67" y="5"/>
                    </a:lnTo>
                    <a:close/>
                  </a:path>
                </a:pathLst>
              </a:custGeom>
              <a:solidFill>
                <a:srgbClr val="201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81" name="Freeform 44"/>
              <p:cNvSpPr>
                <a:spLocks/>
              </p:cNvSpPr>
              <p:nvPr/>
            </p:nvSpPr>
            <p:spPr bwMode="auto">
              <a:xfrm>
                <a:off x="2923" y="922"/>
                <a:ext cx="78" cy="66"/>
              </a:xfrm>
              <a:custGeom>
                <a:avLst/>
                <a:gdLst>
                  <a:gd name="T0" fmla="*/ 11 w 78"/>
                  <a:gd name="T1" fmla="*/ 5 h 66"/>
                  <a:gd name="T2" fmla="*/ 20 w 78"/>
                  <a:gd name="T3" fmla="*/ 8 h 66"/>
                  <a:gd name="T4" fmla="*/ 27 w 78"/>
                  <a:gd name="T5" fmla="*/ 11 h 66"/>
                  <a:gd name="T6" fmla="*/ 33 w 78"/>
                  <a:gd name="T7" fmla="*/ 15 h 66"/>
                  <a:gd name="T8" fmla="*/ 38 w 78"/>
                  <a:gd name="T9" fmla="*/ 20 h 66"/>
                  <a:gd name="T10" fmla="*/ 43 w 78"/>
                  <a:gd name="T11" fmla="*/ 28 h 66"/>
                  <a:gd name="T12" fmla="*/ 48 w 78"/>
                  <a:gd name="T13" fmla="*/ 37 h 66"/>
                  <a:gd name="T14" fmla="*/ 52 w 78"/>
                  <a:gd name="T15" fmla="*/ 44 h 66"/>
                  <a:gd name="T16" fmla="*/ 56 w 78"/>
                  <a:gd name="T17" fmla="*/ 49 h 66"/>
                  <a:gd name="T18" fmla="*/ 61 w 78"/>
                  <a:gd name="T19" fmla="*/ 55 h 66"/>
                  <a:gd name="T20" fmla="*/ 78 w 78"/>
                  <a:gd name="T21" fmla="*/ 66 h 66"/>
                  <a:gd name="T22" fmla="*/ 67 w 78"/>
                  <a:gd name="T23" fmla="*/ 63 h 66"/>
                  <a:gd name="T24" fmla="*/ 60 w 78"/>
                  <a:gd name="T25" fmla="*/ 60 h 66"/>
                  <a:gd name="T26" fmla="*/ 53 w 78"/>
                  <a:gd name="T27" fmla="*/ 56 h 66"/>
                  <a:gd name="T28" fmla="*/ 45 w 78"/>
                  <a:gd name="T29" fmla="*/ 50 h 66"/>
                  <a:gd name="T30" fmla="*/ 41 w 78"/>
                  <a:gd name="T31" fmla="*/ 45 h 66"/>
                  <a:gd name="T32" fmla="*/ 35 w 78"/>
                  <a:gd name="T33" fmla="*/ 36 h 66"/>
                  <a:gd name="T34" fmla="*/ 32 w 78"/>
                  <a:gd name="T35" fmla="*/ 30 h 66"/>
                  <a:gd name="T36" fmla="*/ 28 w 78"/>
                  <a:gd name="T37" fmla="*/ 24 h 66"/>
                  <a:gd name="T38" fmla="*/ 23 w 78"/>
                  <a:gd name="T39" fmla="*/ 17 h 66"/>
                  <a:gd name="T40" fmla="*/ 18 w 78"/>
                  <a:gd name="T41" fmla="*/ 14 h 66"/>
                  <a:gd name="T42" fmla="*/ 10 w 78"/>
                  <a:gd name="T43" fmla="*/ 10 h 66"/>
                  <a:gd name="T44" fmla="*/ 4 w 78"/>
                  <a:gd name="T45" fmla="*/ 7 h 66"/>
                  <a:gd name="T46" fmla="*/ 0 w 78"/>
                  <a:gd name="T47" fmla="*/ 0 h 66"/>
                  <a:gd name="T48" fmla="*/ 11 w 78"/>
                  <a:gd name="T49" fmla="*/ 5 h 6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8"/>
                  <a:gd name="T76" fmla="*/ 0 h 66"/>
                  <a:gd name="T77" fmla="*/ 78 w 78"/>
                  <a:gd name="T78" fmla="*/ 66 h 6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8" h="66">
                    <a:moveTo>
                      <a:pt x="11" y="5"/>
                    </a:moveTo>
                    <a:lnTo>
                      <a:pt x="20" y="8"/>
                    </a:lnTo>
                    <a:lnTo>
                      <a:pt x="27" y="11"/>
                    </a:lnTo>
                    <a:lnTo>
                      <a:pt x="33" y="15"/>
                    </a:lnTo>
                    <a:lnTo>
                      <a:pt x="38" y="20"/>
                    </a:lnTo>
                    <a:lnTo>
                      <a:pt x="43" y="28"/>
                    </a:lnTo>
                    <a:lnTo>
                      <a:pt x="48" y="37"/>
                    </a:lnTo>
                    <a:lnTo>
                      <a:pt x="52" y="44"/>
                    </a:lnTo>
                    <a:lnTo>
                      <a:pt x="56" y="49"/>
                    </a:lnTo>
                    <a:lnTo>
                      <a:pt x="61" y="55"/>
                    </a:lnTo>
                    <a:lnTo>
                      <a:pt x="78" y="66"/>
                    </a:lnTo>
                    <a:lnTo>
                      <a:pt x="67" y="63"/>
                    </a:lnTo>
                    <a:lnTo>
                      <a:pt x="60" y="60"/>
                    </a:lnTo>
                    <a:lnTo>
                      <a:pt x="53" y="56"/>
                    </a:lnTo>
                    <a:lnTo>
                      <a:pt x="45" y="50"/>
                    </a:lnTo>
                    <a:lnTo>
                      <a:pt x="41" y="45"/>
                    </a:lnTo>
                    <a:lnTo>
                      <a:pt x="35" y="36"/>
                    </a:lnTo>
                    <a:lnTo>
                      <a:pt x="32" y="30"/>
                    </a:lnTo>
                    <a:lnTo>
                      <a:pt x="28" y="24"/>
                    </a:lnTo>
                    <a:lnTo>
                      <a:pt x="23" y="17"/>
                    </a:lnTo>
                    <a:lnTo>
                      <a:pt x="18" y="14"/>
                    </a:lnTo>
                    <a:lnTo>
                      <a:pt x="10" y="10"/>
                    </a:lnTo>
                    <a:lnTo>
                      <a:pt x="4" y="7"/>
                    </a:lnTo>
                    <a:lnTo>
                      <a:pt x="0" y="0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201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0862" name="Group 45"/>
            <p:cNvGrpSpPr>
              <a:grpSpLocks/>
            </p:cNvGrpSpPr>
            <p:nvPr/>
          </p:nvGrpSpPr>
          <p:grpSpPr bwMode="auto">
            <a:xfrm>
              <a:off x="2691" y="977"/>
              <a:ext cx="371" cy="104"/>
              <a:chOff x="2691" y="977"/>
              <a:chExt cx="371" cy="104"/>
            </a:xfrm>
          </p:grpSpPr>
          <p:grpSp>
            <p:nvGrpSpPr>
              <p:cNvPr id="120874" name="Group 46"/>
              <p:cNvGrpSpPr>
                <a:grpSpLocks/>
              </p:cNvGrpSpPr>
              <p:nvPr/>
            </p:nvGrpSpPr>
            <p:grpSpPr bwMode="auto">
              <a:xfrm>
                <a:off x="2741" y="977"/>
                <a:ext cx="258" cy="104"/>
                <a:chOff x="2741" y="977"/>
                <a:chExt cx="258" cy="104"/>
              </a:xfrm>
            </p:grpSpPr>
            <p:sp>
              <p:nvSpPr>
                <p:cNvPr id="120878" name="Oval 47"/>
                <p:cNvSpPr>
                  <a:spLocks noChangeArrowheads="1"/>
                </p:cNvSpPr>
                <p:nvPr/>
              </p:nvSpPr>
              <p:spPr bwMode="auto">
                <a:xfrm>
                  <a:off x="2895" y="977"/>
                  <a:ext cx="104" cy="104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  <p:sp>
              <p:nvSpPr>
                <p:cNvPr id="120879" name="Oval 48"/>
                <p:cNvSpPr>
                  <a:spLocks noChangeArrowheads="1"/>
                </p:cNvSpPr>
                <p:nvPr/>
              </p:nvSpPr>
              <p:spPr bwMode="auto">
                <a:xfrm>
                  <a:off x="2741" y="977"/>
                  <a:ext cx="104" cy="104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/>
                </a:p>
              </p:txBody>
            </p:sp>
          </p:grpSp>
          <p:sp>
            <p:nvSpPr>
              <p:cNvPr id="120875" name="Arc 49"/>
              <p:cNvSpPr>
                <a:spLocks/>
              </p:cNvSpPr>
              <p:nvPr/>
            </p:nvSpPr>
            <p:spPr bwMode="auto">
              <a:xfrm>
                <a:off x="2846" y="1006"/>
                <a:ext cx="46" cy="29"/>
              </a:xfrm>
              <a:custGeom>
                <a:avLst/>
                <a:gdLst>
                  <a:gd name="T0" fmla="*/ 0 w 34033"/>
                  <a:gd name="T1" fmla="*/ 0 h 21600"/>
                  <a:gd name="T2" fmla="*/ 0 w 34033"/>
                  <a:gd name="T3" fmla="*/ 0 h 21600"/>
                  <a:gd name="T4" fmla="*/ 0 w 3403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4033"/>
                  <a:gd name="T10" fmla="*/ 0 h 21600"/>
                  <a:gd name="T11" fmla="*/ 34033 w 3403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033" h="21600" fill="none" extrusionOk="0">
                    <a:moveTo>
                      <a:pt x="0" y="10537"/>
                    </a:moveTo>
                    <a:cubicBezTo>
                      <a:pt x="3896" y="4002"/>
                      <a:pt x="10943" y="-1"/>
                      <a:pt x="18552" y="0"/>
                    </a:cubicBezTo>
                    <a:cubicBezTo>
                      <a:pt x="24383" y="0"/>
                      <a:pt x="29966" y="2357"/>
                      <a:pt x="34033" y="6536"/>
                    </a:cubicBezTo>
                  </a:path>
                  <a:path w="34033" h="21600" stroke="0" extrusionOk="0">
                    <a:moveTo>
                      <a:pt x="0" y="10537"/>
                    </a:moveTo>
                    <a:cubicBezTo>
                      <a:pt x="3896" y="4002"/>
                      <a:pt x="10943" y="-1"/>
                      <a:pt x="18552" y="0"/>
                    </a:cubicBezTo>
                    <a:cubicBezTo>
                      <a:pt x="24383" y="0"/>
                      <a:pt x="29966" y="2357"/>
                      <a:pt x="34033" y="6536"/>
                    </a:cubicBezTo>
                    <a:lnTo>
                      <a:pt x="18552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76" name="Line 50"/>
              <p:cNvSpPr>
                <a:spLocks noChangeShapeType="1"/>
              </p:cNvSpPr>
              <p:nvPr/>
            </p:nvSpPr>
            <p:spPr bwMode="auto">
              <a:xfrm>
                <a:off x="2691" y="1004"/>
                <a:ext cx="59" cy="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77" name="Line 51"/>
              <p:cNvSpPr>
                <a:spLocks noChangeShapeType="1"/>
              </p:cNvSpPr>
              <p:nvPr/>
            </p:nvSpPr>
            <p:spPr bwMode="auto">
              <a:xfrm flipV="1">
                <a:off x="2999" y="988"/>
                <a:ext cx="63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0863" name="Freeform 52"/>
            <p:cNvSpPr>
              <a:spLocks/>
            </p:cNvSpPr>
            <p:nvPr/>
          </p:nvSpPr>
          <p:spPr bwMode="auto">
            <a:xfrm>
              <a:off x="2862" y="1243"/>
              <a:ext cx="21" cy="3"/>
            </a:xfrm>
            <a:custGeom>
              <a:avLst/>
              <a:gdLst>
                <a:gd name="T0" fmla="*/ 0 w 21"/>
                <a:gd name="T1" fmla="*/ 2 h 3"/>
                <a:gd name="T2" fmla="*/ 8 w 21"/>
                <a:gd name="T3" fmla="*/ 0 h 3"/>
                <a:gd name="T4" fmla="*/ 15 w 21"/>
                <a:gd name="T5" fmla="*/ 2 h 3"/>
                <a:gd name="T6" fmla="*/ 21 w 21"/>
                <a:gd name="T7" fmla="*/ 3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3"/>
                <a:gd name="T14" fmla="*/ 21 w 21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3">
                  <a:moveTo>
                    <a:pt x="0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1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0864" name="Group 53"/>
            <p:cNvGrpSpPr>
              <a:grpSpLocks/>
            </p:cNvGrpSpPr>
            <p:nvPr/>
          </p:nvGrpSpPr>
          <p:grpSpPr bwMode="auto">
            <a:xfrm>
              <a:off x="2430" y="438"/>
              <a:ext cx="878" cy="670"/>
              <a:chOff x="2430" y="438"/>
              <a:chExt cx="878" cy="670"/>
            </a:xfrm>
          </p:grpSpPr>
          <p:sp>
            <p:nvSpPr>
              <p:cNvPr id="120865" name="Line 54"/>
              <p:cNvSpPr>
                <a:spLocks noChangeShapeType="1"/>
              </p:cNvSpPr>
              <p:nvPr/>
            </p:nvSpPr>
            <p:spPr bwMode="auto">
              <a:xfrm>
                <a:off x="2430" y="868"/>
                <a:ext cx="95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66" name="Line 55"/>
              <p:cNvSpPr>
                <a:spLocks noChangeShapeType="1"/>
              </p:cNvSpPr>
              <p:nvPr/>
            </p:nvSpPr>
            <p:spPr bwMode="auto">
              <a:xfrm flipV="1">
                <a:off x="3219" y="912"/>
                <a:ext cx="89" cy="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67" name="Line 56"/>
              <p:cNvSpPr>
                <a:spLocks noChangeShapeType="1"/>
              </p:cNvSpPr>
              <p:nvPr/>
            </p:nvSpPr>
            <p:spPr bwMode="auto">
              <a:xfrm>
                <a:off x="2600" y="504"/>
                <a:ext cx="51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68" name="Line 57"/>
              <p:cNvSpPr>
                <a:spLocks noChangeShapeType="1"/>
              </p:cNvSpPr>
              <p:nvPr/>
            </p:nvSpPr>
            <p:spPr bwMode="auto">
              <a:xfrm flipH="1">
                <a:off x="3100" y="525"/>
                <a:ext cx="42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69" name="Line 58"/>
              <p:cNvSpPr>
                <a:spLocks noChangeShapeType="1"/>
              </p:cNvSpPr>
              <p:nvPr/>
            </p:nvSpPr>
            <p:spPr bwMode="auto">
              <a:xfrm>
                <a:off x="2876" y="438"/>
                <a:ext cx="2" cy="8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70" name="Line 59"/>
              <p:cNvSpPr>
                <a:spLocks noChangeShapeType="1"/>
              </p:cNvSpPr>
              <p:nvPr/>
            </p:nvSpPr>
            <p:spPr bwMode="auto">
              <a:xfrm>
                <a:off x="2478" y="687"/>
                <a:ext cx="70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71" name="Line 60"/>
              <p:cNvSpPr>
                <a:spLocks noChangeShapeType="1"/>
              </p:cNvSpPr>
              <p:nvPr/>
            </p:nvSpPr>
            <p:spPr bwMode="auto">
              <a:xfrm flipH="1">
                <a:off x="3231" y="709"/>
                <a:ext cx="68" cy="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72" name="Line 61"/>
              <p:cNvSpPr>
                <a:spLocks noChangeShapeType="1"/>
              </p:cNvSpPr>
              <p:nvPr/>
            </p:nvSpPr>
            <p:spPr bwMode="auto">
              <a:xfrm flipH="1">
                <a:off x="2487" y="1088"/>
                <a:ext cx="64" cy="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73" name="Line 62"/>
              <p:cNvSpPr>
                <a:spLocks noChangeShapeType="1"/>
              </p:cNvSpPr>
              <p:nvPr/>
            </p:nvSpPr>
            <p:spPr bwMode="auto">
              <a:xfrm>
                <a:off x="3211" y="1085"/>
                <a:ext cx="79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00095" name="Text Box 63"/>
          <p:cNvSpPr txBox="1">
            <a:spLocks noChangeArrowheads="1"/>
          </p:cNvSpPr>
          <p:nvPr/>
        </p:nvSpPr>
        <p:spPr bwMode="auto">
          <a:xfrm>
            <a:off x="285750" y="4818063"/>
            <a:ext cx="86074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   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由于牛顿迭代法是局部收敛的，故初值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应充分靠近根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>
                <a:ea typeface="楷体_GB2312" pitchFamily="49" charset="-122"/>
              </a:rPr>
              <a:t>*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才能保证收敛，这在一般情况下不容易实现。</a:t>
            </a:r>
          </a:p>
          <a:p>
            <a:pPr eaLnBrk="1" hangingPunct="1"/>
            <a:r>
              <a:rPr lang="zh-CN" altLang="en-US"/>
              <a:t>       </a:t>
            </a:r>
          </a:p>
        </p:txBody>
      </p:sp>
      <p:sp>
        <p:nvSpPr>
          <p:cNvPr id="120853" name="Text Box 64"/>
          <p:cNvSpPr txBox="1">
            <a:spLocks noChangeArrowheads="1"/>
          </p:cNvSpPr>
          <p:nvPr/>
        </p:nvSpPr>
        <p:spPr bwMode="auto">
          <a:xfrm>
            <a:off x="6048375" y="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ea typeface="楷体_GB2312" pitchFamily="49" charset="-122"/>
              </a:rPr>
              <a:t>2.4.2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牛顿法的收敛性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续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00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0854" name="Line 65"/>
          <p:cNvSpPr>
            <a:spLocks noChangeShapeType="1"/>
          </p:cNvSpPr>
          <p:nvPr/>
        </p:nvSpPr>
        <p:spPr bwMode="auto">
          <a:xfrm>
            <a:off x="6156325" y="404813"/>
            <a:ext cx="298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0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0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0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0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0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0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animBg="1"/>
      <p:bldP spid="300040" grpId="0" autoUpdateAnimBg="0"/>
      <p:bldP spid="300044" grpId="0" animBg="1"/>
      <p:bldP spid="300045" grpId="0" animBg="1"/>
      <p:bldP spid="300046" grpId="0" animBg="1"/>
      <p:bldP spid="300047" grpId="0" autoUpdateAnimBg="0"/>
      <p:bldP spid="300051" grpId="0" animBg="1"/>
      <p:bldP spid="300052" grpId="0" autoUpdateAnimBg="0"/>
      <p:bldP spid="300056" grpId="0" animBg="1"/>
      <p:bldP spid="300057" grpId="0" animBg="1"/>
      <p:bldP spid="300058" grpId="0" animBg="1"/>
      <p:bldP spid="30009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AA1236-4F80-4B40-9160-8C8050929D97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91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21859" name="Text Box 2"/>
          <p:cNvSpPr txBox="1">
            <a:spLocks noChangeArrowheads="1"/>
          </p:cNvSpPr>
          <p:nvPr/>
        </p:nvSpPr>
        <p:spPr bwMode="auto">
          <a:xfrm>
            <a:off x="6048375" y="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ea typeface="楷体_GB2312" pitchFamily="49" charset="-122"/>
              </a:rPr>
              <a:t>2.4.2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牛顿法的收敛性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续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)</a:t>
            </a:r>
            <a:endParaRPr kumimoji="1" lang="en-US" altLang="zh-CN" sz="2000">
              <a:solidFill>
                <a:srgbClr val="008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860" name="Line 3"/>
          <p:cNvSpPr>
            <a:spLocks noChangeShapeType="1"/>
          </p:cNvSpPr>
          <p:nvPr/>
        </p:nvSpPr>
        <p:spPr bwMode="auto">
          <a:xfrm>
            <a:off x="6156325" y="404813"/>
            <a:ext cx="298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827088" y="1549400"/>
            <a:ext cx="5954712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实用中可先用二分法做求根预处理，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二分若干次后得到较靠近根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的近似根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-2500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再用此根作为牛顿迭代法的初值来求根，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达到取长补短的作用。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1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488BAE-D9D9-467B-8392-1ABE9C4AEBED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92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8382" name="Text Box 2"/>
          <p:cNvSpPr txBox="1">
            <a:spLocks noChangeArrowheads="1"/>
          </p:cNvSpPr>
          <p:nvPr/>
        </p:nvSpPr>
        <p:spPr bwMode="auto">
          <a:xfrm>
            <a:off x="323850" y="549275"/>
            <a:ext cx="446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2.4.3  </a:t>
            </a:r>
            <a:r>
              <a:rPr lang="zh-CN" altLang="en-US"/>
              <a:t>牛顿迭代法的计算步骤</a:t>
            </a:r>
            <a:r>
              <a:rPr lang="zh-CN" altLang="en-US" b="0"/>
              <a:t>：</a:t>
            </a:r>
          </a:p>
        </p:txBody>
      </p:sp>
      <p:sp>
        <p:nvSpPr>
          <p:cNvPr id="58383" name="Text Box 3"/>
          <p:cNvSpPr txBox="1">
            <a:spLocks noChangeArrowheads="1"/>
          </p:cNvSpPr>
          <p:nvPr/>
        </p:nvSpPr>
        <p:spPr bwMode="auto">
          <a:xfrm>
            <a:off x="609600" y="1738313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步一：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准备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选定初始近似值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0</a:t>
            </a:r>
            <a:r>
              <a:rPr kumimoji="1" lang="zh-CN" altLang="en-US" i="1" baseline="-25000"/>
              <a:t>，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计算       和      </a:t>
            </a:r>
            <a:endParaRPr kumimoji="1" lang="zh-CN" altLang="en-US" i="1"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58370" name="Object 4"/>
          <p:cNvGraphicFramePr>
            <a:graphicFrameLocks noChangeAspect="1"/>
          </p:cNvGraphicFramePr>
          <p:nvPr/>
        </p:nvGraphicFramePr>
        <p:xfrm>
          <a:off x="7162800" y="1662113"/>
          <a:ext cx="1371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8" name="Equation" r:id="rId3" imgW="774360" imgH="228600" progId="">
                  <p:embed/>
                </p:oleObj>
              </mc:Choice>
              <mc:Fallback>
                <p:oleObj name="Equation" r:id="rId3" imgW="774360" imgH="228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662113"/>
                        <a:ext cx="13716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5"/>
          <p:cNvGraphicFramePr>
            <a:graphicFrameLocks noChangeAspect="1"/>
          </p:cNvGraphicFramePr>
          <p:nvPr/>
        </p:nvGraphicFramePr>
        <p:xfrm>
          <a:off x="5715000" y="1738313"/>
          <a:ext cx="10810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9" name="Equation" r:id="rId5" imgW="660240" imgH="228600" progId="">
                  <p:embed/>
                </p:oleObj>
              </mc:Choice>
              <mc:Fallback>
                <p:oleObj name="Equation" r:id="rId5" imgW="660240" imgH="2286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38313"/>
                        <a:ext cx="108108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6"/>
          <p:cNvGraphicFramePr>
            <a:graphicFrameLocks noChangeAspect="1"/>
          </p:cNvGraphicFramePr>
          <p:nvPr/>
        </p:nvGraphicFramePr>
        <p:xfrm>
          <a:off x="3657600" y="2195513"/>
          <a:ext cx="1600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0" name="Equation" r:id="rId7" imgW="787320" imgH="431640" progId="">
                  <p:embed/>
                </p:oleObj>
              </mc:Choice>
              <mc:Fallback>
                <p:oleObj name="Equation" r:id="rId7" imgW="787320" imgH="4316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95513"/>
                        <a:ext cx="160020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84" name="Group 7"/>
          <p:cNvGrpSpPr>
            <a:grpSpLocks/>
          </p:cNvGrpSpPr>
          <p:nvPr/>
        </p:nvGrpSpPr>
        <p:grpSpPr bwMode="auto">
          <a:xfrm>
            <a:off x="609600" y="2286000"/>
            <a:ext cx="7694613" cy="1092200"/>
            <a:chOff x="384" y="1440"/>
            <a:chExt cx="4847" cy="688"/>
          </a:xfrm>
        </p:grpSpPr>
        <p:sp>
          <p:nvSpPr>
            <p:cNvPr id="58387" name="Text Box 8"/>
            <p:cNvSpPr txBox="1">
              <a:spLocks noChangeArrowheads="1"/>
            </p:cNvSpPr>
            <p:nvPr/>
          </p:nvSpPr>
          <p:spPr bwMode="auto">
            <a:xfrm>
              <a:off x="384" y="1440"/>
              <a:ext cx="4847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5000"/>
                </a:lnSpc>
                <a:spcBef>
                  <a:spcPct val="50000"/>
                </a:spcBef>
              </a:pPr>
              <a:r>
                <a:rPr lang="zh-CN" altLang="en-US">
                  <a:solidFill>
                    <a:srgbClr val="FF3300"/>
                  </a:solidFill>
                  <a:latin typeface="楷体_GB2312" pitchFamily="49" charset="-122"/>
                  <a:ea typeface="楷体_GB2312" pitchFamily="49" charset="-122"/>
                </a:rPr>
                <a:t>步二：</a:t>
              </a:r>
              <a:r>
                <a:rPr lang="zh-CN" altLang="en-US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迭代</a:t>
              </a:r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   按公式           迭代一次，得新的近似值</a:t>
              </a:r>
              <a:endParaRPr kumimoji="1" lang="zh-CN" altLang="en-US" i="1"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8380" name="Object 9"/>
            <p:cNvGraphicFramePr>
              <a:graphicFrameLocks noChangeAspect="1"/>
            </p:cNvGraphicFramePr>
            <p:nvPr/>
          </p:nvGraphicFramePr>
          <p:xfrm>
            <a:off x="816" y="1824"/>
            <a:ext cx="19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01" name="Equation" r:id="rId9" imgW="139680" imgH="215640" progId="">
                    <p:embed/>
                  </p:oleObj>
                </mc:Choice>
                <mc:Fallback>
                  <p:oleObj name="Equation" r:id="rId9" imgW="139680" imgH="215640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824"/>
                          <a:ext cx="198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85" name="Text Box 10"/>
          <p:cNvSpPr txBox="1">
            <a:spLocks noChangeArrowheads="1"/>
          </p:cNvSpPr>
          <p:nvPr/>
        </p:nvSpPr>
        <p:spPr bwMode="auto">
          <a:xfrm>
            <a:off x="609600" y="3490913"/>
            <a:ext cx="79232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步三：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控制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如果  满足             ，则终止迭代，以  作为所求的根；否则转步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58373" name="Object 11"/>
          <p:cNvGraphicFramePr>
            <a:graphicFrameLocks noChangeAspect="1"/>
          </p:cNvGraphicFramePr>
          <p:nvPr/>
        </p:nvGraphicFramePr>
        <p:xfrm>
          <a:off x="3303588" y="3490913"/>
          <a:ext cx="3143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2" name="Equation" r:id="rId11" imgW="139680" imgH="215640" progId="">
                  <p:embed/>
                </p:oleObj>
              </mc:Choice>
              <mc:Fallback>
                <p:oleObj name="Equation" r:id="rId11" imgW="139680" imgH="21564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3490913"/>
                        <a:ext cx="3143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12"/>
          <p:cNvGraphicFramePr>
            <a:graphicFrameLocks noChangeAspect="1"/>
          </p:cNvGraphicFramePr>
          <p:nvPr/>
        </p:nvGraphicFramePr>
        <p:xfrm>
          <a:off x="4565650" y="3505200"/>
          <a:ext cx="13366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3" name="Equation" r:id="rId13" imgW="711000" imgH="253800" progId="">
                  <p:embed/>
                </p:oleObj>
              </mc:Choice>
              <mc:Fallback>
                <p:oleObj name="Equation" r:id="rId13" imgW="711000" imgH="2538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3505200"/>
                        <a:ext cx="133667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13"/>
          <p:cNvGraphicFramePr>
            <a:graphicFrameLocks noChangeAspect="1"/>
          </p:cNvGraphicFramePr>
          <p:nvPr/>
        </p:nvGraphicFramePr>
        <p:xfrm>
          <a:off x="1019175" y="3843338"/>
          <a:ext cx="3127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4" name="Equation" r:id="rId15" imgW="139680" imgH="215640" progId="">
                  <p:embed/>
                </p:oleObj>
              </mc:Choice>
              <mc:Fallback>
                <p:oleObj name="Equation" r:id="rId15" imgW="139680" imgH="21564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3843338"/>
                        <a:ext cx="31273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6" name="Text Box 14"/>
          <p:cNvSpPr txBox="1">
            <a:spLocks noChangeArrowheads="1"/>
          </p:cNvSpPr>
          <p:nvPr/>
        </p:nvSpPr>
        <p:spPr bwMode="auto">
          <a:xfrm>
            <a:off x="609600" y="4508500"/>
            <a:ext cx="8077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步四：</a:t>
            </a:r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修改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   如果迭代次数达到预先指定的次数  ，或者     ，则方法失败；否则以        代替        转步二继续迭代。</a:t>
            </a:r>
            <a:endParaRPr kumimoji="1" lang="zh-CN" altLang="en-US" i="1" baseline="-25000"/>
          </a:p>
        </p:txBody>
      </p:sp>
      <p:graphicFrame>
        <p:nvGraphicFramePr>
          <p:cNvPr id="58376" name="Object 15"/>
          <p:cNvGraphicFramePr>
            <a:graphicFrameLocks noChangeAspect="1"/>
          </p:cNvGraphicFramePr>
          <p:nvPr/>
        </p:nvGraphicFramePr>
        <p:xfrm>
          <a:off x="7315200" y="4610100"/>
          <a:ext cx="31273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5" name="Equation" r:id="rId17" imgW="177480" imgH="177480" progId="Equation.3">
                  <p:embed/>
                </p:oleObj>
              </mc:Choice>
              <mc:Fallback>
                <p:oleObj name="Equation" r:id="rId17" imgW="177480" imgH="177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610100"/>
                        <a:ext cx="312738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16"/>
          <p:cNvGraphicFramePr>
            <a:graphicFrameLocks noChangeAspect="1"/>
          </p:cNvGraphicFramePr>
          <p:nvPr/>
        </p:nvGraphicFramePr>
        <p:xfrm>
          <a:off x="979488" y="4954588"/>
          <a:ext cx="80486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6" name="Equation" r:id="rId19" imgW="457200" imgH="215640" progId="">
                  <p:embed/>
                </p:oleObj>
              </mc:Choice>
              <mc:Fallback>
                <p:oleObj name="Equation" r:id="rId19" imgW="457200" imgH="215640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4954588"/>
                        <a:ext cx="804862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7"/>
          <p:cNvGraphicFramePr>
            <a:graphicFrameLocks noChangeAspect="1"/>
          </p:cNvGraphicFramePr>
          <p:nvPr/>
        </p:nvGraphicFramePr>
        <p:xfrm>
          <a:off x="4876800" y="4997450"/>
          <a:ext cx="11747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7" name="Equation" r:id="rId21" imgW="685800" imgH="215640" progId="">
                  <p:embed/>
                </p:oleObj>
              </mc:Choice>
              <mc:Fallback>
                <p:oleObj name="Equation" r:id="rId21" imgW="685800" imgH="215640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997450"/>
                        <a:ext cx="117475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18"/>
          <p:cNvGraphicFramePr>
            <a:graphicFrameLocks noChangeAspect="1"/>
          </p:cNvGraphicFramePr>
          <p:nvPr/>
        </p:nvGraphicFramePr>
        <p:xfrm>
          <a:off x="6705600" y="4933950"/>
          <a:ext cx="12192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8" name="Equation" r:id="rId23" imgW="711000" imgH="228600" progId="">
                  <p:embed/>
                </p:oleObj>
              </mc:Choice>
              <mc:Fallback>
                <p:oleObj name="Equation" r:id="rId23" imgW="711000" imgH="228600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933950"/>
                        <a:ext cx="12192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224368-758A-4A42-9C78-76B41E31906F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93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122883" name="矩形 19"/>
          <p:cNvSpPr>
            <a:spLocks noChangeArrowheads="1"/>
          </p:cNvSpPr>
          <p:nvPr/>
        </p:nvSpPr>
        <p:spPr bwMode="auto">
          <a:xfrm>
            <a:off x="468313" y="1844675"/>
            <a:ext cx="8280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/>
              <a:t>缺点：函数</a:t>
            </a:r>
            <a:r>
              <a:rPr kumimoji="1" lang="en-US" altLang="zh-CN" b="0" i="1"/>
              <a:t>f</a:t>
            </a:r>
            <a:r>
              <a:rPr kumimoji="1" lang="en-US" altLang="zh-CN" b="0"/>
              <a:t>(</a:t>
            </a:r>
            <a:r>
              <a:rPr kumimoji="1" lang="en-US" altLang="zh-CN" b="0" i="1"/>
              <a:t>x</a:t>
            </a:r>
            <a:r>
              <a:rPr kumimoji="1" lang="en-US" altLang="zh-CN" b="0"/>
              <a:t>)</a:t>
            </a:r>
            <a:r>
              <a:rPr kumimoji="1" lang="zh-CN" altLang="en-US" b="0"/>
              <a:t>必须是光滑的，要容易计算导数</a:t>
            </a:r>
            <a:r>
              <a:rPr kumimoji="1" lang="en-US" altLang="zh-CN" b="0"/>
              <a:t>;</a:t>
            </a:r>
            <a:r>
              <a:rPr kumimoji="1" lang="zh-CN" altLang="en-US" b="0"/>
              <a:t>初始猜想要靠近零点。</a:t>
            </a:r>
          </a:p>
        </p:txBody>
      </p:sp>
      <p:sp>
        <p:nvSpPr>
          <p:cNvPr id="122884" name="矩形 20"/>
          <p:cNvSpPr>
            <a:spLocks noChangeArrowheads="1"/>
          </p:cNvSpPr>
          <p:nvPr/>
        </p:nvSpPr>
        <p:spPr bwMode="auto">
          <a:xfrm>
            <a:off x="468313" y="3789363"/>
            <a:ext cx="4492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/>
              <a:t>优点：收敛速度快，二次收敛。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5650" y="549275"/>
            <a:ext cx="2041525" cy="4603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dirty="0"/>
              <a:t>牛顿法优缺点</a:t>
            </a: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BE3013A-35A3-4E80-9A92-C8D900F478FB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94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9400" name="Rectangle 2"/>
          <p:cNvSpPr>
            <a:spLocks noChangeArrowheads="1"/>
          </p:cNvSpPr>
          <p:nvPr/>
        </p:nvSpPr>
        <p:spPr bwMode="auto">
          <a:xfrm>
            <a:off x="609600" y="609600"/>
            <a:ext cx="7696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例：用牛顿法解方程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30000">
                <a:ea typeface="楷体_GB2312" pitchFamily="49" charset="-122"/>
              </a:rPr>
              <a:t>3</a:t>
            </a:r>
            <a:r>
              <a:rPr kumimoji="1" lang="en-US" altLang="zh-CN" b="0">
                <a:ea typeface="楷体_GB2312" pitchFamily="49" charset="-122"/>
              </a:rPr>
              <a:t>-2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-5=0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，取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25000">
                <a:ea typeface="楷体_GB2312" pitchFamily="49" charset="-122"/>
              </a:rPr>
              <a:t>0</a:t>
            </a:r>
            <a:r>
              <a:rPr kumimoji="1" lang="en-US" altLang="zh-CN" b="0">
                <a:ea typeface="楷体_GB2312" pitchFamily="49" charset="-122"/>
              </a:rPr>
              <a:t>=2.5</a:t>
            </a:r>
            <a:r>
              <a:rPr kumimoji="1" lang="zh-CN" altLang="en-US" b="0">
                <a:ea typeface="楷体_GB2312" pitchFamily="49" charset="-122"/>
              </a:rPr>
              <a:t>，求</a:t>
            </a:r>
            <a:r>
              <a:rPr kumimoji="1" lang="en-US" altLang="zh-CN" b="0">
                <a:ea typeface="楷体_GB2312" pitchFamily="49" charset="-122"/>
              </a:rPr>
              <a:t>[2</a:t>
            </a:r>
            <a:r>
              <a:rPr kumimoji="1" lang="zh-CN" altLang="en-US" b="0">
                <a:ea typeface="楷体_GB2312" pitchFamily="49" charset="-122"/>
              </a:rPr>
              <a:t>，</a:t>
            </a:r>
            <a:r>
              <a:rPr kumimoji="1" lang="en-US" altLang="zh-CN" b="0">
                <a:ea typeface="楷体_GB2312" pitchFamily="49" charset="-122"/>
              </a:rPr>
              <a:t>3]</a:t>
            </a:r>
            <a:r>
              <a:rPr kumimoji="1" lang="zh-CN" altLang="en-US" b="0">
                <a:ea typeface="楷体_GB2312" pitchFamily="49" charset="-122"/>
              </a:rPr>
              <a:t>之间的根</a:t>
            </a:r>
            <a:endParaRPr kumimoji="1" lang="zh-CN" altLang="en-US" b="0"/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609600" y="3505200"/>
            <a:ext cx="280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3300"/>
                </a:solidFill>
                <a:ea typeface="楷体_GB2312" pitchFamily="49" charset="-122"/>
              </a:rPr>
              <a:t>第二步：</a:t>
            </a:r>
            <a:r>
              <a:rPr lang="zh-CN" altLang="en-US">
                <a:solidFill>
                  <a:srgbClr val="FF3300"/>
                </a:solidFill>
                <a:ea typeface="楷体_GB2312" pitchFamily="49" charset="-122"/>
                <a:hlinkClick r:id="rId3" action="ppaction://hlinksldjump"/>
              </a:rPr>
              <a:t>确定初值</a:t>
            </a:r>
            <a:endParaRPr lang="zh-CN" altLang="en-US">
              <a:solidFill>
                <a:srgbClr val="FF3300"/>
              </a:solidFill>
              <a:ea typeface="楷体_GB2312" pitchFamily="49" charset="-122"/>
            </a:endParaRPr>
          </a:p>
        </p:txBody>
      </p:sp>
      <p:graphicFrame>
        <p:nvGraphicFramePr>
          <p:cNvPr id="304132" name="Object 4"/>
          <p:cNvGraphicFramePr>
            <a:graphicFrameLocks noChangeAspect="1"/>
          </p:cNvGraphicFramePr>
          <p:nvPr/>
        </p:nvGraphicFramePr>
        <p:xfrm>
          <a:off x="914400" y="1905000"/>
          <a:ext cx="23622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5" name="Equation" r:id="rId4" imgW="952200" imgH="228600" progId="">
                  <p:embed/>
                </p:oleObj>
              </mc:Choice>
              <mc:Fallback>
                <p:oleObj name="Equation" r:id="rId4" imgW="952200" imgH="228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23622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3" name="Object 5"/>
          <p:cNvGraphicFramePr>
            <a:graphicFrameLocks noChangeAspect="1"/>
          </p:cNvGraphicFramePr>
          <p:nvPr/>
        </p:nvGraphicFramePr>
        <p:xfrm>
          <a:off x="533400" y="2438400"/>
          <a:ext cx="8001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6" name="Equation" r:id="rId6" imgW="4140000" imgH="457200" progId="">
                  <p:embed/>
                </p:oleObj>
              </mc:Choice>
              <mc:Fallback>
                <p:oleObj name="Equation" r:id="rId6" imgW="4140000" imgH="457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38400"/>
                        <a:ext cx="80010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4" name="Rectangle 6"/>
          <p:cNvSpPr>
            <a:spLocks noChangeArrowheads="1"/>
          </p:cNvSpPr>
          <p:nvPr/>
        </p:nvSpPr>
        <p:spPr bwMode="auto">
          <a:xfrm>
            <a:off x="457200" y="1447800"/>
            <a:ext cx="346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3300"/>
                </a:solidFill>
                <a:ea typeface="楷体_GB2312" pitchFamily="49" charset="-122"/>
              </a:rPr>
              <a:t>第一步：形成迭代函数</a:t>
            </a:r>
          </a:p>
        </p:txBody>
      </p:sp>
      <p:graphicFrame>
        <p:nvGraphicFramePr>
          <p:cNvPr id="304135" name="Object 7"/>
          <p:cNvGraphicFramePr>
            <a:graphicFrameLocks noChangeAspect="1"/>
          </p:cNvGraphicFramePr>
          <p:nvPr/>
        </p:nvGraphicFramePr>
        <p:xfrm>
          <a:off x="457200" y="4038600"/>
          <a:ext cx="51641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7" name="Equation" r:id="rId8" imgW="2082600" imgH="241200" progId="">
                  <p:embed/>
                </p:oleObj>
              </mc:Choice>
              <mc:Fallback>
                <p:oleObj name="Equation" r:id="rId8" imgW="2082600" imgH="2412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38600"/>
                        <a:ext cx="516413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6" name="Rectangle 8"/>
          <p:cNvSpPr>
            <a:spLocks noChangeArrowheads="1"/>
          </p:cNvSpPr>
          <p:nvPr/>
        </p:nvSpPr>
        <p:spPr bwMode="auto">
          <a:xfrm>
            <a:off x="609600" y="4800600"/>
            <a:ext cx="2738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3300"/>
                </a:solidFill>
                <a:ea typeface="楷体_GB2312" pitchFamily="49" charset="-122"/>
              </a:rPr>
              <a:t>第三步：迭代计算</a:t>
            </a:r>
          </a:p>
        </p:txBody>
      </p:sp>
      <p:graphicFrame>
        <p:nvGraphicFramePr>
          <p:cNvPr id="304137" name="Object 9"/>
          <p:cNvGraphicFramePr>
            <a:graphicFrameLocks noChangeAspect="1"/>
          </p:cNvGraphicFramePr>
          <p:nvPr/>
        </p:nvGraphicFramePr>
        <p:xfrm>
          <a:off x="3962400" y="4724400"/>
          <a:ext cx="33162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8" name="Equation" r:id="rId10" imgW="1714320" imgH="457200" progId="">
                  <p:embed/>
                </p:oleObj>
              </mc:Choice>
              <mc:Fallback>
                <p:oleObj name="Equation" r:id="rId10" imgW="1714320" imgH="4572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724400"/>
                        <a:ext cx="3316288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8" name="Rectangle 10"/>
          <p:cNvSpPr>
            <a:spLocks noChangeArrowheads="1"/>
          </p:cNvSpPr>
          <p:nvPr/>
        </p:nvSpPr>
        <p:spPr bwMode="auto">
          <a:xfrm>
            <a:off x="457200" y="5638800"/>
            <a:ext cx="7620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1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2.164179104</a:t>
            </a:r>
            <a:r>
              <a:rPr lang="zh-CN" altLang="en-US" b="0">
                <a:ea typeface="楷体_GB2312" pitchFamily="49" charset="-122"/>
              </a:rPr>
              <a:t>，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2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2.097135356</a:t>
            </a:r>
            <a:r>
              <a:rPr lang="zh-CN" altLang="en-US" b="0">
                <a:ea typeface="楷体_GB2312" pitchFamily="49" charset="-122"/>
              </a:rPr>
              <a:t>，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3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2.094555232</a:t>
            </a:r>
            <a:r>
              <a:rPr lang="zh-CN" altLang="en-US" b="0">
                <a:ea typeface="楷体_GB2312" pitchFamily="49" charset="-122"/>
              </a:rPr>
              <a:t>，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4</a:t>
            </a:r>
            <a:r>
              <a:rPr lang="zh-CN" altLang="en-US" b="0">
                <a:ea typeface="楷体_GB2312" pitchFamily="49" charset="-122"/>
              </a:rPr>
              <a:t>＝</a:t>
            </a:r>
            <a:r>
              <a:rPr lang="en-US" altLang="zh-CN" b="0">
                <a:ea typeface="楷体_GB2312" pitchFamily="49" charset="-122"/>
              </a:rPr>
              <a:t>2.094551482= </a:t>
            </a:r>
            <a:r>
              <a:rPr lang="en-US" altLang="zh-CN" b="0" i="1">
                <a:ea typeface="楷体_GB2312" pitchFamily="49" charset="-122"/>
              </a:rPr>
              <a:t>x</a:t>
            </a:r>
            <a:r>
              <a:rPr lang="en-US" altLang="zh-CN" b="0" baseline="-25000">
                <a:ea typeface="楷体_GB2312" pitchFamily="49" charset="-122"/>
              </a:rPr>
              <a:t>5</a:t>
            </a:r>
          </a:p>
        </p:txBody>
      </p:sp>
      <p:graphicFrame>
        <p:nvGraphicFramePr>
          <p:cNvPr id="304139" name="Object 11"/>
          <p:cNvGraphicFramePr>
            <a:graphicFrameLocks noChangeAspect="1"/>
          </p:cNvGraphicFramePr>
          <p:nvPr/>
        </p:nvGraphicFramePr>
        <p:xfrm>
          <a:off x="6019800" y="4038600"/>
          <a:ext cx="25828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9" name="Equation" r:id="rId12" imgW="1041120" imgH="228600" progId="">
                  <p:embed/>
                </p:oleObj>
              </mc:Choice>
              <mc:Fallback>
                <p:oleObj name="Equation" r:id="rId12" imgW="1041120" imgH="2286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038600"/>
                        <a:ext cx="2582863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0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/>
      <p:bldP spid="304134" grpId="0"/>
      <p:bldP spid="304136" grpId="0"/>
      <p:bldP spid="304138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F5EAB3-DF97-469E-9816-8E910B5EBFA9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95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0423" name="Text Box 2"/>
          <p:cNvSpPr txBox="1">
            <a:spLocks noChangeArrowheads="1"/>
          </p:cNvSpPr>
          <p:nvPr/>
        </p:nvSpPr>
        <p:spPr bwMode="auto">
          <a:xfrm>
            <a:off x="395288" y="620713"/>
            <a:ext cx="84978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例 </a:t>
            </a:r>
            <a:r>
              <a:rPr lang="en-US" altLang="zh-CN">
                <a:ea typeface="楷体_GB2312" pitchFamily="49" charset="-122"/>
              </a:rPr>
              <a:t>2.5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>
                <a:ea typeface="楷体_GB2312" pitchFamily="49" charset="-122"/>
              </a:rPr>
              <a:t>C &gt;0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，试建立计算</a:t>
            </a:r>
            <a:r>
              <a:rPr lang="en-US" altLang="zh-CN">
                <a:ea typeface="楷体_GB2312" pitchFamily="49" charset="-122"/>
              </a:rPr>
              <a:t>C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的开平方正实根的牛顿迭代公式，并分析其收敛性。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5288" y="1557338"/>
            <a:ext cx="7850187" cy="473075"/>
            <a:chOff x="249" y="981"/>
            <a:chExt cx="4945" cy="298"/>
          </a:xfrm>
        </p:grpSpPr>
        <p:sp>
          <p:nvSpPr>
            <p:cNvPr id="60434" name="Text Box 4"/>
            <p:cNvSpPr txBox="1">
              <a:spLocks noChangeArrowheads="1"/>
            </p:cNvSpPr>
            <p:nvPr/>
          </p:nvSpPr>
          <p:spPr bwMode="auto">
            <a:xfrm>
              <a:off x="249" y="981"/>
              <a:ext cx="45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楷体_GB2312" pitchFamily="49" charset="-122"/>
                  <a:ea typeface="楷体_GB2312" pitchFamily="49" charset="-122"/>
                </a:rPr>
                <a:t>解 </a:t>
              </a:r>
              <a:r>
                <a:rPr lang="zh-CN" altLang="en-US" b="0">
                  <a:latin typeface="楷体_GB2312" pitchFamily="49" charset="-122"/>
                  <a:ea typeface="楷体_GB2312" pitchFamily="49" charset="-122"/>
                </a:rPr>
                <a:t>作函数</a:t>
              </a:r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)=</a:t>
              </a:r>
              <a:r>
                <a:rPr lang="en-US" altLang="zh-CN" i="1"/>
                <a:t>x</a:t>
              </a:r>
              <a:r>
                <a:rPr lang="en-US" altLang="zh-CN" baseline="30000"/>
                <a:t>2</a:t>
              </a:r>
              <a:r>
                <a:rPr lang="en-US" altLang="zh-CN"/>
                <a:t>-C</a:t>
              </a:r>
              <a:r>
                <a:rPr lang="zh-CN" altLang="en-US"/>
                <a:t>，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&gt;0)</a:t>
              </a:r>
              <a:r>
                <a:rPr lang="zh-CN" altLang="en-US"/>
                <a:t>，</a:t>
              </a:r>
              <a:r>
                <a:rPr lang="zh-CN" altLang="en-US">
                  <a:ea typeface="楷体_GB2312" pitchFamily="49" charset="-122"/>
                </a:rPr>
                <a:t>则方程</a:t>
              </a:r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)=0</a:t>
              </a:r>
              <a:r>
                <a:rPr lang="zh-CN" altLang="en-US">
                  <a:ea typeface="楷体_GB2312" pitchFamily="49" charset="-122"/>
                </a:rPr>
                <a:t>的正根就是</a:t>
              </a:r>
            </a:p>
          </p:txBody>
        </p:sp>
        <p:graphicFrame>
          <p:nvGraphicFramePr>
            <p:cNvPr id="60421" name="Object 5"/>
            <p:cNvGraphicFramePr>
              <a:graphicFrameLocks noChangeAspect="1"/>
            </p:cNvGraphicFramePr>
            <p:nvPr/>
          </p:nvGraphicFramePr>
          <p:xfrm>
            <a:off x="4740" y="981"/>
            <a:ext cx="45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75" name="Equation" r:id="rId3" imgW="266400" imgH="228600" progId="">
                    <p:embed/>
                  </p:oleObj>
                </mc:Choice>
                <mc:Fallback>
                  <p:oleObj name="Equation" r:id="rId3" imgW="266400" imgH="2286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981"/>
                          <a:ext cx="454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5158" name="Text Box 6"/>
          <p:cNvSpPr txBox="1">
            <a:spLocks noChangeArrowheads="1"/>
          </p:cNvSpPr>
          <p:nvPr/>
        </p:nvSpPr>
        <p:spPr bwMode="auto">
          <a:xfrm>
            <a:off x="447675" y="2205038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可得牛顿迭代公式：</a:t>
            </a:r>
          </a:p>
        </p:txBody>
      </p:sp>
      <p:graphicFrame>
        <p:nvGraphicFramePr>
          <p:cNvPr id="305159" name="Object 7"/>
          <p:cNvGraphicFramePr>
            <a:graphicFrameLocks noChangeAspect="1"/>
          </p:cNvGraphicFramePr>
          <p:nvPr/>
        </p:nvGraphicFramePr>
        <p:xfrm>
          <a:off x="2195513" y="2852738"/>
          <a:ext cx="4319587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6" name="Equation" r:id="rId5" imgW="1917360" imgH="457200" progId="">
                  <p:embed/>
                </p:oleObj>
              </mc:Choice>
              <mc:Fallback>
                <p:oleObj name="Equation" r:id="rId5" imgW="1917360" imgH="4572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852738"/>
                        <a:ext cx="4319587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60" name="Text Box 8"/>
          <p:cNvSpPr txBox="1">
            <a:spLocks noChangeArrowheads="1"/>
          </p:cNvSpPr>
          <p:nvPr/>
        </p:nvSpPr>
        <p:spPr bwMode="auto">
          <a:xfrm>
            <a:off x="468313" y="4005263"/>
            <a:ext cx="2039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楷体_GB2312" pitchFamily="49" charset="-122"/>
              </a:rPr>
              <a:t>因为</a:t>
            </a:r>
            <a:r>
              <a:rPr lang="en-US" altLang="zh-CN" i="1"/>
              <a:t>x </a:t>
            </a:r>
            <a:r>
              <a:rPr lang="en-US" altLang="zh-CN"/>
              <a:t>&gt; 0</a:t>
            </a:r>
            <a:r>
              <a:rPr lang="zh-CN" altLang="en-US">
                <a:ea typeface="楷体_GB2312" pitchFamily="49" charset="-122"/>
              </a:rPr>
              <a:t>时</a:t>
            </a:r>
            <a:r>
              <a:rPr lang="zh-CN" altLang="en-US"/>
              <a:t>，</a:t>
            </a:r>
          </a:p>
        </p:txBody>
      </p:sp>
      <p:graphicFrame>
        <p:nvGraphicFramePr>
          <p:cNvPr id="305161" name="Object 9"/>
          <p:cNvGraphicFramePr>
            <a:graphicFrameLocks noChangeAspect="1"/>
          </p:cNvGraphicFramePr>
          <p:nvPr/>
        </p:nvGraphicFramePr>
        <p:xfrm>
          <a:off x="2411413" y="4149725"/>
          <a:ext cx="17272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7" name="Equation" r:id="rId7" imgW="914400" imgH="431640" progId="">
                  <p:embed/>
                </p:oleObj>
              </mc:Choice>
              <mc:Fallback>
                <p:oleObj name="Equation" r:id="rId7" imgW="914400" imgH="43164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149725"/>
                        <a:ext cx="1727200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284663" y="4221163"/>
            <a:ext cx="1335087" cy="889000"/>
            <a:chOff x="2699" y="2659"/>
            <a:chExt cx="841" cy="560"/>
          </a:xfrm>
        </p:grpSpPr>
        <p:sp>
          <p:nvSpPr>
            <p:cNvPr id="60431" name="AutoShape 11"/>
            <p:cNvSpPr>
              <a:spLocks/>
            </p:cNvSpPr>
            <p:nvPr/>
          </p:nvSpPr>
          <p:spPr bwMode="auto">
            <a:xfrm>
              <a:off x="2699" y="2659"/>
              <a:ext cx="91" cy="408"/>
            </a:xfrm>
            <a:prstGeom prst="rightBrace">
              <a:avLst>
                <a:gd name="adj1" fmla="val 3736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05164" name="AutoShape 12"/>
            <p:cNvSpPr>
              <a:spLocks noChangeArrowheads="1"/>
            </p:cNvSpPr>
            <p:nvPr/>
          </p:nvSpPr>
          <p:spPr bwMode="auto">
            <a:xfrm>
              <a:off x="2925" y="2795"/>
              <a:ext cx="615" cy="170"/>
            </a:xfrm>
            <a:prstGeom prst="rightArrow">
              <a:avLst>
                <a:gd name="adj1" fmla="val 50000"/>
                <a:gd name="adj2" fmla="val 90441"/>
              </a:avLst>
            </a:prstGeom>
            <a:gradFill rotWithShape="0">
              <a:gsLst>
                <a:gs pos="0">
                  <a:srgbClr val="CCFFCC"/>
                </a:gs>
                <a:gs pos="50000">
                  <a:schemeClr val="bg1"/>
                </a:gs>
                <a:gs pos="100000">
                  <a:srgbClr val="CCFFCC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0433" name="Text Box 13"/>
            <p:cNvSpPr txBox="1">
              <a:spLocks noChangeArrowheads="1"/>
            </p:cNvSpPr>
            <p:nvPr/>
          </p:nvSpPr>
          <p:spPr bwMode="auto">
            <a:xfrm>
              <a:off x="2789" y="2931"/>
              <a:ext cx="7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hlinkClick r:id="rId9" action="ppaction://hlinksldjump"/>
                </a:rPr>
                <a:t>定理</a:t>
              </a:r>
              <a:r>
                <a:rPr lang="en-US" altLang="zh-CN">
                  <a:hlinkClick r:id="rId9" action="ppaction://hlinksldjump"/>
                </a:rPr>
                <a:t>2.4</a:t>
              </a:r>
              <a:endParaRPr lang="en-US" altLang="zh-CN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580063" y="4129088"/>
            <a:ext cx="2808287" cy="981075"/>
            <a:chOff x="3515" y="2601"/>
            <a:chExt cx="1769" cy="618"/>
          </a:xfrm>
        </p:grpSpPr>
        <p:sp>
          <p:nvSpPr>
            <p:cNvPr id="60429" name="Text Box 15"/>
            <p:cNvSpPr txBox="1">
              <a:spLocks noChangeArrowheads="1"/>
            </p:cNvSpPr>
            <p:nvPr/>
          </p:nvSpPr>
          <p:spPr bwMode="auto">
            <a:xfrm>
              <a:off x="3696" y="2931"/>
              <a:ext cx="12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楷体_GB2312" pitchFamily="49" charset="-122"/>
                </a:rPr>
                <a:t>迭代公式收敛</a:t>
              </a:r>
            </a:p>
          </p:txBody>
        </p:sp>
        <p:sp>
          <p:nvSpPr>
            <p:cNvPr id="60430" name="Text Box 16"/>
            <p:cNvSpPr txBox="1">
              <a:spLocks noChangeArrowheads="1"/>
            </p:cNvSpPr>
            <p:nvPr/>
          </p:nvSpPr>
          <p:spPr bwMode="auto">
            <a:xfrm>
              <a:off x="3515" y="2614"/>
              <a:ext cx="10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ea typeface="楷体_GB2312" pitchFamily="49" charset="-122"/>
                </a:rPr>
                <a:t>取任意初值</a:t>
              </a:r>
            </a:p>
          </p:txBody>
        </p:sp>
        <p:graphicFrame>
          <p:nvGraphicFramePr>
            <p:cNvPr id="60420" name="Object 17"/>
            <p:cNvGraphicFramePr>
              <a:graphicFrameLocks noChangeAspect="1"/>
            </p:cNvGraphicFramePr>
            <p:nvPr/>
          </p:nvGraphicFramePr>
          <p:xfrm>
            <a:off x="4558" y="2601"/>
            <a:ext cx="726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78" name="Equation" r:id="rId10" imgW="558720" imgH="253800" progId="">
                    <p:embed/>
                  </p:oleObj>
                </mc:Choice>
                <mc:Fallback>
                  <p:oleObj name="Equation" r:id="rId10" imgW="558720" imgH="253800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2601"/>
                          <a:ext cx="726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8" grpId="0"/>
      <p:bldP spid="30516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9B893F-0031-41E6-8B21-D1684C4B8ECB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96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1447" name="Text Box 2"/>
          <p:cNvSpPr txBox="1">
            <a:spLocks noChangeArrowheads="1"/>
          </p:cNvSpPr>
          <p:nvPr/>
        </p:nvSpPr>
        <p:spPr bwMode="auto">
          <a:xfrm>
            <a:off x="571500" y="357188"/>
            <a:ext cx="1960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例 </a:t>
            </a:r>
            <a:r>
              <a:rPr lang="en-US" altLang="zh-CN"/>
              <a:t>2.6 </a:t>
            </a:r>
            <a:r>
              <a:rPr lang="zh-CN" altLang="en-US"/>
              <a:t>求方程</a:t>
            </a:r>
          </a:p>
        </p:txBody>
      </p:sp>
      <p:graphicFrame>
        <p:nvGraphicFramePr>
          <p:cNvPr id="61442" name="Object 3"/>
          <p:cNvGraphicFramePr>
            <a:graphicFrameLocks noChangeAspect="1"/>
          </p:cNvGraphicFramePr>
          <p:nvPr/>
        </p:nvGraphicFramePr>
        <p:xfrm>
          <a:off x="2535238" y="336550"/>
          <a:ext cx="36718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4" name="Equation" r:id="rId3" imgW="1714320" imgH="228600" progId="">
                  <p:embed/>
                </p:oleObj>
              </mc:Choice>
              <mc:Fallback>
                <p:oleObj name="Equation" r:id="rId3" imgW="1714320" imgH="2286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336550"/>
                        <a:ext cx="367188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Text Box 4"/>
          <p:cNvSpPr txBox="1">
            <a:spLocks noChangeArrowheads="1"/>
          </p:cNvSpPr>
          <p:nvPr/>
        </p:nvSpPr>
        <p:spPr bwMode="auto">
          <a:xfrm>
            <a:off x="735013" y="912813"/>
            <a:ext cx="7267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在区间</a:t>
            </a:r>
            <a:r>
              <a:rPr lang="en-US" altLang="zh-CN"/>
              <a:t>[3</a:t>
            </a:r>
            <a:r>
              <a:rPr lang="zh-CN" altLang="en-US"/>
              <a:t>，</a:t>
            </a:r>
            <a:r>
              <a:rPr lang="en-US" altLang="zh-CN"/>
              <a:t>4]</a:t>
            </a:r>
            <a:r>
              <a:rPr lang="zh-CN" altLang="en-US"/>
              <a:t>中的根的近似值，要求误差不超过</a:t>
            </a:r>
            <a:r>
              <a:rPr lang="en-US" altLang="zh-CN"/>
              <a:t>0.005</a:t>
            </a:r>
          </a:p>
        </p:txBody>
      </p:sp>
      <p:sp>
        <p:nvSpPr>
          <p:cNvPr id="61449" name="Text Box 5"/>
          <p:cNvSpPr txBox="1">
            <a:spLocks noChangeArrowheads="1"/>
          </p:cNvSpPr>
          <p:nvPr/>
        </p:nvSpPr>
        <p:spPr bwMode="auto">
          <a:xfrm>
            <a:off x="785813" y="1500188"/>
            <a:ext cx="1266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解  因为</a:t>
            </a:r>
          </a:p>
        </p:txBody>
      </p:sp>
      <p:graphicFrame>
        <p:nvGraphicFramePr>
          <p:cNvPr id="61443" name="Object 6"/>
          <p:cNvGraphicFramePr>
            <a:graphicFrameLocks noChangeAspect="1"/>
          </p:cNvGraphicFramePr>
          <p:nvPr/>
        </p:nvGraphicFramePr>
        <p:xfrm>
          <a:off x="1362075" y="2147888"/>
          <a:ext cx="4537075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5" name="Equation" r:id="rId5" imgW="2197080" imgH="672840" progId="">
                  <p:embed/>
                </p:oleObj>
              </mc:Choice>
              <mc:Fallback>
                <p:oleObj name="Equation" r:id="rId5" imgW="2197080" imgH="6728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2147888"/>
                        <a:ext cx="4537075" cy="1389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AutoShape 7"/>
          <p:cNvSpPr>
            <a:spLocks/>
          </p:cNvSpPr>
          <p:nvPr/>
        </p:nvSpPr>
        <p:spPr bwMode="auto">
          <a:xfrm>
            <a:off x="6042025" y="2147888"/>
            <a:ext cx="225425" cy="1346200"/>
          </a:xfrm>
          <a:prstGeom prst="rightBrace">
            <a:avLst>
              <a:gd name="adj1" fmla="val 4976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6184" name="AutoShape 8"/>
          <p:cNvSpPr>
            <a:spLocks noChangeArrowheads="1"/>
          </p:cNvSpPr>
          <p:nvPr/>
        </p:nvSpPr>
        <p:spPr bwMode="auto">
          <a:xfrm>
            <a:off x="6330950" y="2724150"/>
            <a:ext cx="976313" cy="196850"/>
          </a:xfrm>
          <a:prstGeom prst="rightArrow">
            <a:avLst>
              <a:gd name="adj1" fmla="val 50000"/>
              <a:gd name="adj2" fmla="val 123992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6185" name="Text Box 9"/>
          <p:cNvSpPr txBox="1">
            <a:spLocks noChangeArrowheads="1"/>
          </p:cNvSpPr>
          <p:nvPr/>
        </p:nvSpPr>
        <p:spPr bwMode="auto">
          <a:xfrm>
            <a:off x="785813" y="3660775"/>
            <a:ext cx="7265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取初值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=4</a:t>
            </a:r>
            <a:r>
              <a:rPr lang="zh-CN" altLang="en-US"/>
              <a:t>时，牛顿迭代公式收敛。牛顿迭代公式为</a:t>
            </a:r>
          </a:p>
        </p:txBody>
      </p:sp>
      <p:graphicFrame>
        <p:nvGraphicFramePr>
          <p:cNvPr id="306186" name="Object 10"/>
          <p:cNvGraphicFramePr>
            <a:graphicFrameLocks noChangeAspect="1"/>
          </p:cNvGraphicFramePr>
          <p:nvPr/>
        </p:nvGraphicFramePr>
        <p:xfrm>
          <a:off x="1290638" y="4235450"/>
          <a:ext cx="58483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6" name="Equation" r:id="rId7" imgW="2730240" imgH="457200" progId="">
                  <p:embed/>
                </p:oleObj>
              </mc:Choice>
              <mc:Fallback>
                <p:oleObj name="Equation" r:id="rId7" imgW="2730240" imgH="4572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4235450"/>
                        <a:ext cx="58483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7" name="Text Box 11"/>
          <p:cNvSpPr txBox="1">
            <a:spLocks noChangeArrowheads="1"/>
          </p:cNvSpPr>
          <p:nvPr/>
        </p:nvSpPr>
        <p:spPr bwMode="auto">
          <a:xfrm>
            <a:off x="174625" y="5243513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计算结果为：</a:t>
            </a:r>
          </a:p>
        </p:txBody>
      </p:sp>
      <p:graphicFrame>
        <p:nvGraphicFramePr>
          <p:cNvPr id="306188" name="Object 12"/>
          <p:cNvGraphicFramePr>
            <a:graphicFrameLocks noChangeAspect="1"/>
          </p:cNvGraphicFramePr>
          <p:nvPr/>
        </p:nvGraphicFramePr>
        <p:xfrm>
          <a:off x="2154238" y="5316538"/>
          <a:ext cx="5761037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7" name="Equation" r:id="rId9" imgW="2692080" imgH="482400" progId="">
                  <p:embed/>
                </p:oleObj>
              </mc:Choice>
              <mc:Fallback>
                <p:oleObj name="Equation" r:id="rId9" imgW="2692080" imgH="48240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5316538"/>
                        <a:ext cx="5761037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5" grpId="0"/>
      <p:bldP spid="30618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2F171C-D7D2-4035-85AA-1265F39367BC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97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1188" y="1793875"/>
            <a:ext cx="8132762" cy="944563"/>
            <a:chOff x="385" y="845"/>
            <a:chExt cx="5123" cy="595"/>
          </a:xfrm>
        </p:grpSpPr>
        <p:sp>
          <p:nvSpPr>
            <p:cNvPr id="62478" name="Text Box 4"/>
            <p:cNvSpPr txBox="1">
              <a:spLocks noChangeArrowheads="1"/>
            </p:cNvSpPr>
            <p:nvPr/>
          </p:nvSpPr>
          <p:spPr bwMode="auto">
            <a:xfrm>
              <a:off x="385" y="845"/>
              <a:ext cx="512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        </a:t>
              </a:r>
              <a:r>
                <a:rPr lang="zh-CN" altLang="en-US">
                  <a:ea typeface="楷体_GB2312" pitchFamily="49" charset="-122"/>
                </a:rPr>
                <a:t>牛顿法的突出优点是收敛速度快，但它有个明显的缺点，就是每次迭代都要计算导数：</a:t>
              </a:r>
            </a:p>
          </p:txBody>
        </p:sp>
        <p:graphicFrame>
          <p:nvGraphicFramePr>
            <p:cNvPr id="62468" name="Object 5"/>
            <p:cNvGraphicFramePr>
              <a:graphicFrameLocks noChangeAspect="1"/>
            </p:cNvGraphicFramePr>
            <p:nvPr/>
          </p:nvGraphicFramePr>
          <p:xfrm>
            <a:off x="3198" y="1195"/>
            <a:ext cx="63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9" name="Equation" r:id="rId3" imgW="431640" imgH="228600" progId="">
                    <p:embed/>
                  </p:oleObj>
                </mc:Choice>
                <mc:Fallback>
                  <p:oleObj name="Equation" r:id="rId3" imgW="431640" imgH="2286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195"/>
                          <a:ext cx="635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684213" y="2703513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如果函数 </a:t>
            </a:r>
            <a:r>
              <a:rPr kumimoji="1" lang="en-US" altLang="zh-CN" b="0" i="1">
                <a:ea typeface="楷体_GB2312" pitchFamily="49" charset="-122"/>
              </a:rPr>
              <a:t>f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 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比较复杂，求导可能有困难，这时可将牛顿公式中</a:t>
            </a:r>
            <a:r>
              <a:rPr kumimoji="1" lang="en-US" altLang="zh-CN" i="1">
                <a:ea typeface="楷体_GB2312" pitchFamily="49" charset="-122"/>
              </a:rPr>
              <a:t>f ’ 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近似用插商来代替，即</a:t>
            </a:r>
          </a:p>
        </p:txBody>
      </p:sp>
      <p:graphicFrame>
        <p:nvGraphicFramePr>
          <p:cNvPr id="307207" name="Object 7"/>
          <p:cNvGraphicFramePr>
            <a:graphicFrameLocks noChangeAspect="1"/>
          </p:cNvGraphicFramePr>
          <p:nvPr/>
        </p:nvGraphicFramePr>
        <p:xfrm>
          <a:off x="2906713" y="3805238"/>
          <a:ext cx="26987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0" name="Equation" r:id="rId5" imgW="1384200" imgH="431640" progId="">
                  <p:embed/>
                </p:oleObj>
              </mc:Choice>
              <mc:Fallback>
                <p:oleObj name="Equation" r:id="rId5" imgW="1384200" imgH="4316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6713" y="3805238"/>
                        <a:ext cx="26987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8" name="Rectangle 8"/>
          <p:cNvSpPr>
            <a:spLocks noChangeArrowheads="1"/>
          </p:cNvSpPr>
          <p:nvPr/>
        </p:nvSpPr>
        <p:spPr bwMode="auto">
          <a:xfrm>
            <a:off x="611188" y="4411663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于是得到弦截法计算公式：</a:t>
            </a:r>
            <a:r>
              <a:rPr kumimoji="1" lang="zh-CN" altLang="en-US" sz="1100" b="0"/>
              <a:t> </a:t>
            </a:r>
            <a:endParaRPr kumimoji="1" lang="zh-CN" altLang="en-US" b="0"/>
          </a:p>
        </p:txBody>
      </p:sp>
      <p:graphicFrame>
        <p:nvGraphicFramePr>
          <p:cNvPr id="307209" name="Object 9"/>
          <p:cNvGraphicFramePr>
            <a:graphicFrameLocks noChangeAspect="1"/>
          </p:cNvGraphicFramePr>
          <p:nvPr/>
        </p:nvGraphicFramePr>
        <p:xfrm>
          <a:off x="611188" y="5013325"/>
          <a:ext cx="593725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1" name="Equation" r:id="rId7" imgW="2984400" imgH="685800" progId="">
                  <p:embed/>
                </p:oleObj>
              </mc:Choice>
              <mc:Fallback>
                <p:oleObj name="Equation" r:id="rId7" imgW="2984400" imgH="6858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13325"/>
                        <a:ext cx="5937250" cy="135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10" name="Text Box 10"/>
          <p:cNvSpPr txBox="1">
            <a:spLocks noChangeArrowheads="1"/>
          </p:cNvSpPr>
          <p:nvPr/>
        </p:nvSpPr>
        <p:spPr bwMode="auto">
          <a:xfrm>
            <a:off x="395288" y="1387475"/>
            <a:ext cx="4392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2.5.1 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弦截公式及其收敛性</a:t>
            </a:r>
            <a:endParaRPr kumimoji="1"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474" name="AutoShape 1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7544" y="539969"/>
            <a:ext cx="2247731" cy="58477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3200" dirty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2.5 </a:t>
            </a:r>
            <a:r>
              <a:rPr kumimoji="1" lang="zh-CN" altLang="en-US" sz="3200" dirty="0">
                <a:latin typeface="楷体_GB2312" pitchFamily="49" charset="-122"/>
                <a:ea typeface="楷体_GB2312" pitchFamily="49" charset="-122"/>
              </a:rPr>
              <a:t>弦截法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6" grpId="0"/>
      <p:bldP spid="307208" grpId="0"/>
      <p:bldP spid="307210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93C4B5-9FE9-415F-98F7-20E3A19B0999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98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08226" name="Line 2"/>
          <p:cNvSpPr>
            <a:spLocks noChangeAspect="1" noChangeShapeType="1"/>
          </p:cNvSpPr>
          <p:nvPr/>
        </p:nvSpPr>
        <p:spPr bwMode="auto">
          <a:xfrm flipH="1">
            <a:off x="4476750" y="2457450"/>
            <a:ext cx="752475" cy="1960563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29200" y="2146300"/>
            <a:ext cx="685800" cy="2579688"/>
            <a:chOff x="3168" y="1124"/>
            <a:chExt cx="432" cy="1625"/>
          </a:xfrm>
        </p:grpSpPr>
        <p:sp>
          <p:nvSpPr>
            <p:cNvPr id="63521" name="Line 4"/>
            <p:cNvSpPr>
              <a:spLocks noChangeAspect="1" noChangeShapeType="1"/>
            </p:cNvSpPr>
            <p:nvPr/>
          </p:nvSpPr>
          <p:spPr bwMode="auto">
            <a:xfrm flipV="1">
              <a:off x="3294" y="1320"/>
              <a:ext cx="0" cy="12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2" name="Text Box 5"/>
            <p:cNvSpPr txBox="1">
              <a:spLocks noChangeArrowheads="1"/>
            </p:cNvSpPr>
            <p:nvPr/>
          </p:nvSpPr>
          <p:spPr bwMode="auto">
            <a:xfrm>
              <a:off x="3168" y="2499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x</a:t>
              </a:r>
              <a:r>
                <a:rPr lang="en-US" altLang="zh-CN" sz="2000" baseline="-25000"/>
                <a:t>0</a:t>
              </a:r>
              <a:endParaRPr lang="en-US" altLang="zh-CN" sz="2000" i="1"/>
            </a:p>
          </p:txBody>
        </p:sp>
        <p:sp>
          <p:nvSpPr>
            <p:cNvPr id="63523" name="Text Box 6"/>
            <p:cNvSpPr txBox="1">
              <a:spLocks noChangeArrowheads="1"/>
            </p:cNvSpPr>
            <p:nvPr/>
          </p:nvSpPr>
          <p:spPr bwMode="auto">
            <a:xfrm>
              <a:off x="3312" y="112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p</a:t>
              </a:r>
              <a:r>
                <a:rPr lang="en-US" altLang="zh-CN" sz="2000" baseline="-25000"/>
                <a:t>0</a:t>
              </a:r>
              <a:endParaRPr lang="en-US" altLang="zh-CN" sz="2000" i="1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619625" y="3482975"/>
            <a:ext cx="554038" cy="1225550"/>
            <a:chOff x="2910" y="1966"/>
            <a:chExt cx="349" cy="772"/>
          </a:xfrm>
        </p:grpSpPr>
        <p:sp>
          <p:nvSpPr>
            <p:cNvPr id="63518" name="Line 8"/>
            <p:cNvSpPr>
              <a:spLocks noChangeAspect="1" noChangeShapeType="1"/>
            </p:cNvSpPr>
            <p:nvPr/>
          </p:nvSpPr>
          <p:spPr bwMode="auto">
            <a:xfrm>
              <a:off x="3017" y="2067"/>
              <a:ext cx="0" cy="49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9" name="Text Box 9"/>
            <p:cNvSpPr txBox="1">
              <a:spLocks noChangeArrowheads="1"/>
            </p:cNvSpPr>
            <p:nvPr/>
          </p:nvSpPr>
          <p:spPr bwMode="auto">
            <a:xfrm>
              <a:off x="2910" y="248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x</a:t>
              </a:r>
              <a:r>
                <a:rPr lang="en-US" altLang="zh-CN" sz="2000" i="1" baseline="-25000"/>
                <a:t>k</a:t>
              </a:r>
            </a:p>
          </p:txBody>
        </p:sp>
        <p:sp>
          <p:nvSpPr>
            <p:cNvPr id="63520" name="Text Box 10"/>
            <p:cNvSpPr txBox="1">
              <a:spLocks noChangeArrowheads="1"/>
            </p:cNvSpPr>
            <p:nvPr/>
          </p:nvSpPr>
          <p:spPr bwMode="auto">
            <a:xfrm>
              <a:off x="2971" y="196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p</a:t>
              </a:r>
              <a:r>
                <a:rPr lang="en-US" altLang="zh-CN" sz="2000" i="1" baseline="-25000"/>
                <a:t>k</a:t>
              </a:r>
              <a:endParaRPr lang="en-US" altLang="zh-CN" sz="2000" i="1"/>
            </a:p>
          </p:txBody>
        </p:sp>
      </p:grp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4135438" y="4311650"/>
            <a:ext cx="652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i="1"/>
              <a:t>x</a:t>
            </a:r>
            <a:r>
              <a:rPr lang="en-US" altLang="zh-CN" sz="2000" i="1" baseline="-25000"/>
              <a:t>k+1</a:t>
            </a:r>
            <a:endParaRPr lang="en-US" altLang="zh-CN" sz="2000" i="1"/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4462463" y="39751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37" name="Line 13"/>
          <p:cNvSpPr>
            <a:spLocks noChangeShapeType="1"/>
          </p:cNvSpPr>
          <p:nvPr/>
        </p:nvSpPr>
        <p:spPr bwMode="auto">
          <a:xfrm flipH="1">
            <a:off x="4114800" y="2527300"/>
            <a:ext cx="1066800" cy="2209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6" name="Rectangle 14"/>
          <p:cNvSpPr>
            <a:spLocks noChangeArrowheads="1"/>
          </p:cNvSpPr>
          <p:nvPr/>
        </p:nvSpPr>
        <p:spPr bwMode="auto">
          <a:xfrm>
            <a:off x="323850" y="667544"/>
            <a:ext cx="23622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kumimoji="1" lang="zh-CN" altLang="en-US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弦截法几何解释</a:t>
            </a:r>
            <a:r>
              <a:rPr kumimoji="1" lang="zh-CN" altLang="en-US" sz="1100" b="0" dirty="0"/>
              <a:t> </a:t>
            </a:r>
            <a:endParaRPr kumimoji="1" lang="zh-CN" altLang="en-US" b="0" dirty="0"/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395288" y="1387475"/>
            <a:ext cx="822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设方程</a:t>
            </a:r>
            <a:r>
              <a:rPr kumimoji="1" lang="en-US" altLang="zh-CN" b="0" i="1">
                <a:ea typeface="楷体_GB2312" pitchFamily="49" charset="-122"/>
              </a:rPr>
              <a:t>f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)=0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，且 </a:t>
            </a:r>
            <a:r>
              <a:rPr kumimoji="1" lang="en-US" altLang="zh-CN" b="0" i="1">
                <a:ea typeface="楷体_GB2312" pitchFamily="49" charset="-122"/>
              </a:rPr>
              <a:t>f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a</a:t>
            </a:r>
            <a:r>
              <a:rPr kumimoji="1" lang="en-US" altLang="zh-CN" b="0">
                <a:ea typeface="楷体_GB2312" pitchFamily="49" charset="-122"/>
              </a:rPr>
              <a:t>)*</a:t>
            </a:r>
            <a:r>
              <a:rPr kumimoji="1" lang="en-US" altLang="zh-CN" b="0" i="1">
                <a:ea typeface="楷体_GB2312" pitchFamily="49" charset="-122"/>
              </a:rPr>
              <a:t>f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b</a:t>
            </a:r>
            <a:r>
              <a:rPr kumimoji="1" lang="en-US" altLang="zh-CN" b="0">
                <a:ea typeface="楷体_GB2312" pitchFamily="49" charset="-122"/>
              </a:rPr>
              <a:t>)&lt;0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b="0" i="1">
                <a:ea typeface="楷体_GB2312" pitchFamily="49" charset="-122"/>
              </a:rPr>
              <a:t>f </a:t>
            </a:r>
            <a:r>
              <a:rPr kumimoji="1" lang="en-US" altLang="zh-CN" b="0">
                <a:ea typeface="楷体_GB2312" pitchFamily="49" charset="-122"/>
              </a:rPr>
              <a:t>(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>
                <a:ea typeface="楷体_GB2312" pitchFamily="49" charset="-122"/>
              </a:rPr>
              <a:t>)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于</a:t>
            </a:r>
            <a:r>
              <a:rPr kumimoji="1" lang="en-US" altLang="zh-CN" b="0">
                <a:ea typeface="楷体_GB2312" pitchFamily="49" charset="-122"/>
              </a:rPr>
              <a:t>[</a:t>
            </a:r>
            <a:r>
              <a:rPr kumimoji="1" lang="en-US" altLang="zh-CN" b="0" i="1">
                <a:ea typeface="楷体_GB2312" pitchFamily="49" charset="-122"/>
              </a:rPr>
              <a:t>a</a:t>
            </a:r>
            <a:r>
              <a:rPr kumimoji="1" lang="en-US" altLang="zh-CN" b="0">
                <a:ea typeface="楷体_GB2312" pitchFamily="49" charset="-122"/>
              </a:rPr>
              <a:t>,</a:t>
            </a:r>
            <a:r>
              <a:rPr kumimoji="1" lang="en-US" altLang="zh-CN" b="0" i="1">
                <a:ea typeface="楷体_GB2312" pitchFamily="49" charset="-122"/>
              </a:rPr>
              <a:t>b</a:t>
            </a:r>
            <a:r>
              <a:rPr kumimoji="1" lang="en-US" altLang="zh-CN" b="0">
                <a:latin typeface="楷体_GB2312" pitchFamily="49" charset="-122"/>
                <a:ea typeface="楷体_GB2312" pitchFamily="49" charset="-122"/>
              </a:rPr>
              <a:t>]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连续，取初值</a:t>
            </a:r>
            <a:r>
              <a:rPr kumimoji="1" lang="en-US" altLang="zh-CN" b="0" i="1">
                <a:ea typeface="楷体_GB2312" pitchFamily="49" charset="-122"/>
              </a:rPr>
              <a:t>x</a:t>
            </a:r>
            <a:r>
              <a:rPr kumimoji="1" lang="en-US" altLang="zh-CN" b="0" baseline="-25000">
                <a:ea typeface="楷体_GB2312" pitchFamily="49" charset="-122"/>
              </a:rPr>
              <a:t>0</a:t>
            </a:r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，</a:t>
            </a:r>
          </a:p>
        </p:txBody>
      </p:sp>
      <p:grpSp>
        <p:nvGrpSpPr>
          <p:cNvPr id="63504" name="Group 16"/>
          <p:cNvGrpSpPr>
            <a:grpSpLocks/>
          </p:cNvGrpSpPr>
          <p:nvPr/>
        </p:nvGrpSpPr>
        <p:grpSpPr bwMode="auto">
          <a:xfrm>
            <a:off x="1619250" y="1846263"/>
            <a:ext cx="5665788" cy="3024187"/>
            <a:chOff x="1020" y="935"/>
            <a:chExt cx="3569" cy="1905"/>
          </a:xfrm>
        </p:grpSpPr>
        <p:sp>
          <p:nvSpPr>
            <p:cNvPr id="63511" name="Line 17"/>
            <p:cNvSpPr>
              <a:spLocks noChangeAspect="1" noChangeShapeType="1"/>
            </p:cNvSpPr>
            <p:nvPr/>
          </p:nvSpPr>
          <p:spPr bwMode="auto">
            <a:xfrm>
              <a:off x="1152" y="2564"/>
              <a:ext cx="317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2" name="Arc 18"/>
            <p:cNvSpPr>
              <a:spLocks noChangeAspect="1"/>
            </p:cNvSpPr>
            <p:nvPr/>
          </p:nvSpPr>
          <p:spPr bwMode="auto">
            <a:xfrm flipV="1">
              <a:off x="1290" y="1251"/>
              <a:ext cx="2004" cy="15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3" name="Line 19"/>
            <p:cNvSpPr>
              <a:spLocks noChangeShapeType="1"/>
            </p:cNvSpPr>
            <p:nvPr/>
          </p:nvSpPr>
          <p:spPr bwMode="auto">
            <a:xfrm flipV="1">
              <a:off x="1156" y="969"/>
              <a:ext cx="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4" name="Text Box 20"/>
            <p:cNvSpPr txBox="1">
              <a:spLocks noChangeArrowheads="1"/>
            </p:cNvSpPr>
            <p:nvPr/>
          </p:nvSpPr>
          <p:spPr bwMode="auto">
            <a:xfrm>
              <a:off x="2608" y="1150"/>
              <a:ext cx="5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/>
                <a:t>y</a:t>
              </a:r>
              <a:r>
                <a:rPr lang="en-US" altLang="zh-CN"/>
                <a:t>=</a:t>
              </a:r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</a:p>
          </p:txBody>
        </p:sp>
        <p:sp>
          <p:nvSpPr>
            <p:cNvPr id="63515" name="Text Box 21"/>
            <p:cNvSpPr txBox="1">
              <a:spLocks noChangeArrowheads="1"/>
            </p:cNvSpPr>
            <p:nvPr/>
          </p:nvSpPr>
          <p:spPr bwMode="auto">
            <a:xfrm>
              <a:off x="1020" y="252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0</a:t>
              </a:r>
            </a:p>
          </p:txBody>
        </p:sp>
        <p:sp>
          <p:nvSpPr>
            <p:cNvPr id="63516" name="Text Box 22"/>
            <p:cNvSpPr txBox="1">
              <a:spLocks noChangeArrowheads="1"/>
            </p:cNvSpPr>
            <p:nvPr/>
          </p:nvSpPr>
          <p:spPr bwMode="auto">
            <a:xfrm>
              <a:off x="1252" y="935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/>
                <a:t>y</a:t>
              </a:r>
            </a:p>
          </p:txBody>
        </p:sp>
        <p:sp>
          <p:nvSpPr>
            <p:cNvPr id="63517" name="Text Box 23"/>
            <p:cNvSpPr txBox="1">
              <a:spLocks noChangeArrowheads="1"/>
            </p:cNvSpPr>
            <p:nvPr/>
          </p:nvSpPr>
          <p:spPr bwMode="auto">
            <a:xfrm>
              <a:off x="4377" y="24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/>
                <a:t>x</a:t>
              </a:r>
            </a:p>
          </p:txBody>
        </p:sp>
      </p:grpSp>
      <p:graphicFrame>
        <p:nvGraphicFramePr>
          <p:cNvPr id="63490" name="Object 2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4" name="Equation" r:id="rId3" imgW="914400" imgH="198720" progId="">
                  <p:embed/>
                </p:oleObj>
              </mc:Choice>
              <mc:Fallback>
                <p:oleObj name="Equation" r:id="rId3" imgW="914400" imgH="198720" progId="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25"/>
          <p:cNvGraphicFramePr>
            <a:graphicFrameLocks noChangeAspect="1"/>
          </p:cNvGraphicFramePr>
          <p:nvPr/>
        </p:nvGraphicFramePr>
        <p:xfrm>
          <a:off x="400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5" name="Equation" r:id="rId5" imgW="914400" imgH="198720" progId="">
                  <p:embed/>
                </p:oleObj>
              </mc:Choice>
              <mc:Fallback>
                <p:oleObj name="Equation" r:id="rId5" imgW="914400" imgH="19872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39750" y="5014913"/>
            <a:ext cx="8023225" cy="1077912"/>
            <a:chOff x="340" y="2931"/>
            <a:chExt cx="5054" cy="679"/>
          </a:xfrm>
        </p:grpSpPr>
        <p:sp>
          <p:nvSpPr>
            <p:cNvPr id="63509" name="Rectangle 27"/>
            <p:cNvSpPr>
              <a:spLocks noChangeArrowheads="1"/>
            </p:cNvSpPr>
            <p:nvPr/>
          </p:nvSpPr>
          <p:spPr bwMode="auto">
            <a:xfrm>
              <a:off x="340" y="2976"/>
              <a:ext cx="391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kumimoji="1" lang="zh-CN" altLang="en-US" b="0">
                  <a:latin typeface="楷体_GB2312" pitchFamily="49" charset="-122"/>
                  <a:ea typeface="楷体_GB2312" pitchFamily="49" charset="-122"/>
                </a:rPr>
                <a:t>曲线</a:t>
              </a:r>
              <a:r>
                <a:rPr kumimoji="1" lang="en-US" altLang="zh-CN" b="0" i="1">
                  <a:ea typeface="楷体_GB2312" pitchFamily="49" charset="-122"/>
                </a:rPr>
                <a:t>y </a:t>
              </a:r>
              <a:r>
                <a:rPr kumimoji="1" lang="en-US" altLang="zh-CN" b="0">
                  <a:ea typeface="楷体_GB2312" pitchFamily="49" charset="-122"/>
                </a:rPr>
                <a:t>=</a:t>
              </a:r>
              <a:r>
                <a:rPr kumimoji="1" lang="en-US" altLang="zh-CN" b="0" i="1">
                  <a:ea typeface="楷体_GB2312" pitchFamily="49" charset="-122"/>
                </a:rPr>
                <a:t>f </a:t>
              </a:r>
              <a:r>
                <a:rPr kumimoji="1" lang="en-US" altLang="zh-CN" b="0">
                  <a:ea typeface="楷体_GB2312" pitchFamily="49" charset="-122"/>
                </a:rPr>
                <a:t>(</a:t>
              </a:r>
              <a:r>
                <a:rPr kumimoji="1" lang="en-US" altLang="zh-CN" b="0" i="1">
                  <a:ea typeface="楷体_GB2312" pitchFamily="49" charset="-122"/>
                </a:rPr>
                <a:t>x</a:t>
              </a:r>
              <a:r>
                <a:rPr kumimoji="1" lang="en-US" altLang="zh-CN" b="0">
                  <a:ea typeface="楷体_GB2312" pitchFamily="49" charset="-122"/>
                </a:rPr>
                <a:t>)</a:t>
              </a:r>
              <a:r>
                <a:rPr kumimoji="1" lang="zh-CN" altLang="en-US" b="0">
                  <a:ea typeface="楷体_GB2312" pitchFamily="49" charset="-122"/>
                </a:rPr>
                <a:t>上横坐标为</a:t>
              </a:r>
              <a:r>
                <a:rPr kumimoji="1" lang="en-US" altLang="zh-CN" b="0" i="1">
                  <a:ea typeface="楷体_GB2312" pitchFamily="49" charset="-122"/>
                </a:rPr>
                <a:t>x</a:t>
              </a:r>
              <a:r>
                <a:rPr kumimoji="1" lang="en-US" altLang="zh-CN" b="0" i="1" baseline="-25000">
                  <a:ea typeface="楷体_GB2312" pitchFamily="49" charset="-122"/>
                </a:rPr>
                <a:t>k</a:t>
              </a:r>
              <a:r>
                <a:rPr kumimoji="1" lang="zh-CN" altLang="en-US" b="0">
                  <a:ea typeface="楷体_GB2312" pitchFamily="49" charset="-122"/>
                </a:rPr>
                <a:t>的点记为</a:t>
              </a:r>
              <a:r>
                <a:rPr kumimoji="1" lang="en-US" altLang="zh-CN" b="0" i="1">
                  <a:ea typeface="楷体_GB2312" pitchFamily="49" charset="-122"/>
                </a:rPr>
                <a:t>P</a:t>
              </a:r>
              <a:r>
                <a:rPr kumimoji="1" lang="en-US" altLang="zh-CN" b="0" i="1" baseline="-25000">
                  <a:ea typeface="楷体_GB2312" pitchFamily="49" charset="-122"/>
                </a:rPr>
                <a:t>k</a:t>
              </a:r>
              <a:r>
                <a:rPr kumimoji="1" lang="en-US" altLang="zh-CN" b="0">
                  <a:ea typeface="楷体_GB2312" pitchFamily="49" charset="-122"/>
                </a:rPr>
                <a:t> </a:t>
              </a:r>
              <a:r>
                <a:rPr kumimoji="1" lang="zh-CN" altLang="en-US" b="0">
                  <a:ea typeface="楷体_GB2312" pitchFamily="49" charset="-122"/>
                </a:rPr>
                <a:t>，则差商</a:t>
              </a:r>
            </a:p>
            <a:p>
              <a:pPr eaLnBrk="1" hangingPunct="1">
                <a:lnSpc>
                  <a:spcPct val="125000"/>
                </a:lnSpc>
              </a:pPr>
              <a:r>
                <a:rPr kumimoji="1" lang="zh-CN" altLang="en-US" b="0">
                  <a:ea typeface="楷体_GB2312" pitchFamily="49" charset="-122"/>
                </a:rPr>
                <a:t>表示弦线</a:t>
              </a:r>
              <a:r>
                <a:rPr kumimoji="1" lang="en-US" altLang="zh-CN" b="0" i="1">
                  <a:ea typeface="楷体_GB2312" pitchFamily="49" charset="-122"/>
                </a:rPr>
                <a:t>P</a:t>
              </a:r>
              <a:r>
                <a:rPr kumimoji="1" lang="en-US" altLang="zh-CN" b="0" baseline="-25000">
                  <a:ea typeface="楷体_GB2312" pitchFamily="49" charset="-122"/>
                </a:rPr>
                <a:t>0</a:t>
              </a:r>
              <a:r>
                <a:rPr kumimoji="1" lang="en-US" altLang="zh-CN" b="0" i="1">
                  <a:ea typeface="楷体_GB2312" pitchFamily="49" charset="-122"/>
                </a:rPr>
                <a:t>P</a:t>
              </a:r>
              <a:r>
                <a:rPr kumimoji="1" lang="en-US" altLang="zh-CN" b="0" baseline="-25000">
                  <a:ea typeface="楷体_GB2312" pitchFamily="49" charset="-122"/>
                </a:rPr>
                <a:t>k</a:t>
              </a:r>
              <a:r>
                <a:rPr kumimoji="1" lang="zh-CN" altLang="en-US" b="0">
                  <a:ea typeface="楷体_GB2312" pitchFamily="49" charset="-122"/>
                </a:rPr>
                <a:t>的斜率。</a:t>
              </a:r>
            </a:p>
          </p:txBody>
        </p:sp>
        <p:graphicFrame>
          <p:nvGraphicFramePr>
            <p:cNvPr id="63492" name="Object 28"/>
            <p:cNvGraphicFramePr>
              <a:graphicFrameLocks noChangeAspect="1"/>
            </p:cNvGraphicFramePr>
            <p:nvPr/>
          </p:nvGraphicFramePr>
          <p:xfrm>
            <a:off x="4286" y="2931"/>
            <a:ext cx="1108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56" name="Equation" r:id="rId6" imgW="901440" imgH="431640" progId="">
                    <p:embed/>
                  </p:oleObj>
                </mc:Choice>
                <mc:Fallback>
                  <p:oleObj name="Equation" r:id="rId6" imgW="901440" imgH="431640" progId="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931"/>
                          <a:ext cx="1108" cy="5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0" name="Line 29"/>
            <p:cNvSpPr>
              <a:spLocks noChangeShapeType="1"/>
            </p:cNvSpPr>
            <p:nvPr/>
          </p:nvSpPr>
          <p:spPr bwMode="auto">
            <a:xfrm>
              <a:off x="1202" y="3359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506" name="Group 30"/>
          <p:cNvGrpSpPr>
            <a:grpSpLocks/>
          </p:cNvGrpSpPr>
          <p:nvPr/>
        </p:nvGrpSpPr>
        <p:grpSpPr bwMode="auto">
          <a:xfrm>
            <a:off x="5435600" y="44450"/>
            <a:ext cx="3673475" cy="366713"/>
            <a:chOff x="2018" y="164"/>
            <a:chExt cx="2314" cy="231"/>
          </a:xfrm>
        </p:grpSpPr>
        <p:sp>
          <p:nvSpPr>
            <p:cNvPr id="63507" name="Text Box 31"/>
            <p:cNvSpPr txBox="1">
              <a:spLocks noChangeArrowheads="1"/>
            </p:cNvSpPr>
            <p:nvPr/>
          </p:nvSpPr>
          <p:spPr bwMode="auto">
            <a:xfrm>
              <a:off x="2018" y="164"/>
              <a:ext cx="2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2.5.1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弦截公式及其收敛性（续）</a:t>
              </a:r>
              <a:endParaRPr kumimoji="1" lang="zh-CN" altLang="en-US" sz="18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3508" name="Line 32"/>
            <p:cNvSpPr>
              <a:spLocks noChangeShapeType="1"/>
            </p:cNvSpPr>
            <p:nvPr/>
          </p:nvSpPr>
          <p:spPr bwMode="auto">
            <a:xfrm>
              <a:off x="2064" y="391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6" grpId="0" animBg="1"/>
      <p:bldP spid="308235" grpId="0"/>
      <p:bldP spid="308236" grpId="0" animBg="1"/>
      <p:bldP spid="30823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EEA9B5-5F72-4375-A581-41712DF7702E}" type="slidenum">
              <a:rPr lang="en-US" altLang="zh-CN" sz="1200">
                <a:solidFill>
                  <a:srgbClr val="000000"/>
                </a:solidFill>
              </a:rPr>
              <a:pPr eaLnBrk="1" hangingPunct="1"/>
              <a:t>99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4516" name="Line 2"/>
          <p:cNvSpPr>
            <a:spLocks noChangeAspect="1" noChangeShapeType="1"/>
          </p:cNvSpPr>
          <p:nvPr/>
        </p:nvSpPr>
        <p:spPr bwMode="auto">
          <a:xfrm flipH="1">
            <a:off x="4476750" y="1303338"/>
            <a:ext cx="752475" cy="1960562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4517" name="Group 3"/>
          <p:cNvGrpSpPr>
            <a:grpSpLocks/>
          </p:cNvGrpSpPr>
          <p:nvPr/>
        </p:nvGrpSpPr>
        <p:grpSpPr bwMode="auto">
          <a:xfrm>
            <a:off x="5029200" y="992188"/>
            <a:ext cx="685800" cy="2579687"/>
            <a:chOff x="3168" y="1124"/>
            <a:chExt cx="432" cy="1625"/>
          </a:xfrm>
        </p:grpSpPr>
        <p:sp>
          <p:nvSpPr>
            <p:cNvPr id="64540" name="Line 4"/>
            <p:cNvSpPr>
              <a:spLocks noChangeAspect="1" noChangeShapeType="1"/>
            </p:cNvSpPr>
            <p:nvPr/>
          </p:nvSpPr>
          <p:spPr bwMode="auto">
            <a:xfrm flipV="1">
              <a:off x="3294" y="1320"/>
              <a:ext cx="0" cy="12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1" name="Text Box 5"/>
            <p:cNvSpPr txBox="1">
              <a:spLocks noChangeArrowheads="1"/>
            </p:cNvSpPr>
            <p:nvPr/>
          </p:nvSpPr>
          <p:spPr bwMode="auto">
            <a:xfrm>
              <a:off x="3168" y="2499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x</a:t>
              </a:r>
              <a:r>
                <a:rPr lang="en-US" altLang="zh-CN" sz="2000" baseline="-25000"/>
                <a:t>0</a:t>
              </a:r>
              <a:endParaRPr lang="en-US" altLang="zh-CN" sz="2000" i="1"/>
            </a:p>
          </p:txBody>
        </p:sp>
        <p:sp>
          <p:nvSpPr>
            <p:cNvPr id="64542" name="Text Box 6"/>
            <p:cNvSpPr txBox="1">
              <a:spLocks noChangeArrowheads="1"/>
            </p:cNvSpPr>
            <p:nvPr/>
          </p:nvSpPr>
          <p:spPr bwMode="auto">
            <a:xfrm>
              <a:off x="3312" y="112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p</a:t>
              </a:r>
              <a:r>
                <a:rPr lang="en-US" altLang="zh-CN" sz="2000" baseline="-25000"/>
                <a:t>0</a:t>
              </a:r>
              <a:endParaRPr lang="en-US" altLang="zh-CN" sz="2000" i="1"/>
            </a:p>
          </p:txBody>
        </p:sp>
      </p:grpSp>
      <p:grpSp>
        <p:nvGrpSpPr>
          <p:cNvPr id="64518" name="Group 7"/>
          <p:cNvGrpSpPr>
            <a:grpSpLocks/>
          </p:cNvGrpSpPr>
          <p:nvPr/>
        </p:nvGrpSpPr>
        <p:grpSpPr bwMode="auto">
          <a:xfrm>
            <a:off x="4619625" y="2328863"/>
            <a:ext cx="554038" cy="1225550"/>
            <a:chOff x="2910" y="1966"/>
            <a:chExt cx="349" cy="772"/>
          </a:xfrm>
        </p:grpSpPr>
        <p:sp>
          <p:nvSpPr>
            <p:cNvPr id="64537" name="Line 8"/>
            <p:cNvSpPr>
              <a:spLocks noChangeAspect="1" noChangeShapeType="1"/>
            </p:cNvSpPr>
            <p:nvPr/>
          </p:nvSpPr>
          <p:spPr bwMode="auto">
            <a:xfrm>
              <a:off x="3017" y="2067"/>
              <a:ext cx="0" cy="49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8" name="Text Box 9"/>
            <p:cNvSpPr txBox="1">
              <a:spLocks noChangeArrowheads="1"/>
            </p:cNvSpPr>
            <p:nvPr/>
          </p:nvSpPr>
          <p:spPr bwMode="auto">
            <a:xfrm>
              <a:off x="2910" y="248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x</a:t>
              </a:r>
              <a:r>
                <a:rPr lang="en-US" altLang="zh-CN" sz="2000" i="1" baseline="-25000"/>
                <a:t>k</a:t>
              </a:r>
            </a:p>
          </p:txBody>
        </p:sp>
        <p:sp>
          <p:nvSpPr>
            <p:cNvPr id="64539" name="Text Box 10"/>
            <p:cNvSpPr txBox="1">
              <a:spLocks noChangeArrowheads="1"/>
            </p:cNvSpPr>
            <p:nvPr/>
          </p:nvSpPr>
          <p:spPr bwMode="auto">
            <a:xfrm>
              <a:off x="2971" y="196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1"/>
                <a:t>p</a:t>
              </a:r>
              <a:r>
                <a:rPr lang="en-US" altLang="zh-CN" sz="2000" i="1" baseline="-25000"/>
                <a:t>k</a:t>
              </a:r>
              <a:endParaRPr lang="en-US" altLang="zh-CN" sz="2000" i="1"/>
            </a:p>
          </p:txBody>
        </p:sp>
      </p:grpSp>
      <p:sp>
        <p:nvSpPr>
          <p:cNvPr id="64519" name="Text Box 11"/>
          <p:cNvSpPr txBox="1">
            <a:spLocks noChangeArrowheads="1"/>
          </p:cNvSpPr>
          <p:nvPr/>
        </p:nvSpPr>
        <p:spPr bwMode="auto">
          <a:xfrm>
            <a:off x="4135438" y="3157538"/>
            <a:ext cx="652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i="1"/>
              <a:t>x</a:t>
            </a:r>
            <a:r>
              <a:rPr lang="en-US" altLang="zh-CN" sz="2000" i="1" baseline="-25000"/>
              <a:t>k+</a:t>
            </a:r>
            <a:r>
              <a:rPr lang="en-US" altLang="zh-CN" sz="2000" baseline="-25000"/>
              <a:t>1</a:t>
            </a:r>
            <a:endParaRPr lang="en-US" altLang="zh-CN" sz="2000"/>
          </a:p>
        </p:txBody>
      </p:sp>
      <p:sp>
        <p:nvSpPr>
          <p:cNvPr id="64520" name="Line 12"/>
          <p:cNvSpPr>
            <a:spLocks noChangeShapeType="1"/>
          </p:cNvSpPr>
          <p:nvPr/>
        </p:nvSpPr>
        <p:spPr bwMode="auto">
          <a:xfrm flipV="1">
            <a:off x="4462463" y="28209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1" name="Line 13"/>
          <p:cNvSpPr>
            <a:spLocks noChangeShapeType="1"/>
          </p:cNvSpPr>
          <p:nvPr/>
        </p:nvSpPr>
        <p:spPr bwMode="auto">
          <a:xfrm flipH="1">
            <a:off x="4114800" y="1373188"/>
            <a:ext cx="1066800" cy="2209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4522" name="Group 14"/>
          <p:cNvGrpSpPr>
            <a:grpSpLocks/>
          </p:cNvGrpSpPr>
          <p:nvPr/>
        </p:nvGrpSpPr>
        <p:grpSpPr bwMode="auto">
          <a:xfrm>
            <a:off x="1619250" y="692150"/>
            <a:ext cx="5665788" cy="3024188"/>
            <a:chOff x="1020" y="935"/>
            <a:chExt cx="3569" cy="1905"/>
          </a:xfrm>
        </p:grpSpPr>
        <p:sp>
          <p:nvSpPr>
            <p:cNvPr id="64530" name="Line 15"/>
            <p:cNvSpPr>
              <a:spLocks noChangeAspect="1" noChangeShapeType="1"/>
            </p:cNvSpPr>
            <p:nvPr/>
          </p:nvSpPr>
          <p:spPr bwMode="auto">
            <a:xfrm>
              <a:off x="1152" y="2564"/>
              <a:ext cx="317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1" name="Arc 16"/>
            <p:cNvSpPr>
              <a:spLocks noChangeAspect="1"/>
            </p:cNvSpPr>
            <p:nvPr/>
          </p:nvSpPr>
          <p:spPr bwMode="auto">
            <a:xfrm flipV="1">
              <a:off x="1290" y="1251"/>
              <a:ext cx="2004" cy="158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2" name="Line 17"/>
            <p:cNvSpPr>
              <a:spLocks noChangeShapeType="1"/>
            </p:cNvSpPr>
            <p:nvPr/>
          </p:nvSpPr>
          <p:spPr bwMode="auto">
            <a:xfrm flipV="1">
              <a:off x="1156" y="969"/>
              <a:ext cx="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3" name="Text Box 18"/>
            <p:cNvSpPr txBox="1">
              <a:spLocks noChangeArrowheads="1"/>
            </p:cNvSpPr>
            <p:nvPr/>
          </p:nvSpPr>
          <p:spPr bwMode="auto">
            <a:xfrm>
              <a:off x="2608" y="1150"/>
              <a:ext cx="5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/>
                <a:t>y</a:t>
              </a:r>
              <a:r>
                <a:rPr lang="en-US" altLang="zh-CN"/>
                <a:t>=</a:t>
              </a:r>
              <a:r>
                <a:rPr lang="en-US" altLang="zh-CN" i="1"/>
                <a:t>f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</a:p>
          </p:txBody>
        </p:sp>
        <p:sp>
          <p:nvSpPr>
            <p:cNvPr id="64534" name="Text Box 19"/>
            <p:cNvSpPr txBox="1">
              <a:spLocks noChangeArrowheads="1"/>
            </p:cNvSpPr>
            <p:nvPr/>
          </p:nvSpPr>
          <p:spPr bwMode="auto">
            <a:xfrm>
              <a:off x="1020" y="252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0</a:t>
              </a:r>
            </a:p>
          </p:txBody>
        </p:sp>
        <p:sp>
          <p:nvSpPr>
            <p:cNvPr id="64535" name="Text Box 20"/>
            <p:cNvSpPr txBox="1">
              <a:spLocks noChangeArrowheads="1"/>
            </p:cNvSpPr>
            <p:nvPr/>
          </p:nvSpPr>
          <p:spPr bwMode="auto">
            <a:xfrm>
              <a:off x="1252" y="935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/>
                <a:t>y</a:t>
              </a:r>
            </a:p>
          </p:txBody>
        </p:sp>
        <p:sp>
          <p:nvSpPr>
            <p:cNvPr id="64536" name="Text Box 21"/>
            <p:cNvSpPr txBox="1">
              <a:spLocks noChangeArrowheads="1"/>
            </p:cNvSpPr>
            <p:nvPr/>
          </p:nvSpPr>
          <p:spPr bwMode="auto">
            <a:xfrm>
              <a:off x="4377" y="24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/>
                <a:t>x</a:t>
              </a:r>
            </a:p>
          </p:txBody>
        </p:sp>
      </p:grpSp>
      <p:grpSp>
        <p:nvGrpSpPr>
          <p:cNvPr id="64523" name="Group 22"/>
          <p:cNvGrpSpPr>
            <a:grpSpLocks/>
          </p:cNvGrpSpPr>
          <p:nvPr/>
        </p:nvGrpSpPr>
        <p:grpSpPr bwMode="auto">
          <a:xfrm>
            <a:off x="5435600" y="44450"/>
            <a:ext cx="3673475" cy="366713"/>
            <a:chOff x="2018" y="164"/>
            <a:chExt cx="2314" cy="231"/>
          </a:xfrm>
        </p:grpSpPr>
        <p:sp>
          <p:nvSpPr>
            <p:cNvPr id="64528" name="Text Box 23"/>
            <p:cNvSpPr txBox="1">
              <a:spLocks noChangeArrowheads="1"/>
            </p:cNvSpPr>
            <p:nvPr/>
          </p:nvSpPr>
          <p:spPr bwMode="auto">
            <a:xfrm>
              <a:off x="2018" y="164"/>
              <a:ext cx="231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2.5.1 </a:t>
              </a:r>
              <a:r>
                <a:rPr kumimoji="1" lang="zh-CN" altLang="en-US" sz="1800"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弦截公式及其收敛性（续）</a:t>
              </a:r>
              <a:endParaRPr kumimoji="1" lang="zh-CN" altLang="en-US" sz="18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4529" name="Line 24"/>
            <p:cNvSpPr>
              <a:spLocks noChangeShapeType="1"/>
            </p:cNvSpPr>
            <p:nvPr/>
          </p:nvSpPr>
          <p:spPr bwMode="auto">
            <a:xfrm>
              <a:off x="2064" y="391"/>
              <a:ext cx="2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524" name="Group 25"/>
          <p:cNvGrpSpPr>
            <a:grpSpLocks/>
          </p:cNvGrpSpPr>
          <p:nvPr/>
        </p:nvGrpSpPr>
        <p:grpSpPr bwMode="auto">
          <a:xfrm>
            <a:off x="611188" y="5013325"/>
            <a:ext cx="5988050" cy="1006475"/>
            <a:chOff x="385" y="3266"/>
            <a:chExt cx="3772" cy="634"/>
          </a:xfrm>
        </p:grpSpPr>
        <p:sp>
          <p:nvSpPr>
            <p:cNvPr id="64526" name="Rectangle 26"/>
            <p:cNvSpPr>
              <a:spLocks noChangeArrowheads="1"/>
            </p:cNvSpPr>
            <p:nvPr/>
          </p:nvSpPr>
          <p:spPr bwMode="auto">
            <a:xfrm>
              <a:off x="385" y="3266"/>
              <a:ext cx="377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kumimoji="1" lang="zh-CN" altLang="en-US" b="0">
                  <a:latin typeface="楷体_GB2312" pitchFamily="49" charset="-122"/>
                  <a:ea typeface="楷体_GB2312" pitchFamily="49" charset="-122"/>
                </a:rPr>
                <a:t>求得的</a:t>
              </a:r>
              <a:r>
                <a:rPr kumimoji="1" lang="en-US" altLang="zh-CN" b="0" i="1">
                  <a:ea typeface="楷体_GB2312" pitchFamily="49" charset="-122"/>
                </a:rPr>
                <a:t>x</a:t>
              </a:r>
              <a:r>
                <a:rPr kumimoji="1" lang="en-US" altLang="zh-CN" b="0" i="1" baseline="-25000">
                  <a:ea typeface="楷体_GB2312" pitchFamily="49" charset="-122"/>
                </a:rPr>
                <a:t>k</a:t>
              </a:r>
              <a:r>
                <a:rPr kumimoji="1" lang="en-US" altLang="zh-CN" b="0" baseline="-25000">
                  <a:ea typeface="楷体_GB2312" pitchFamily="49" charset="-122"/>
                </a:rPr>
                <a:t>+1</a:t>
              </a:r>
              <a:r>
                <a:rPr kumimoji="1" lang="zh-CN" altLang="en-US" b="0">
                  <a:latin typeface="楷体_GB2312" pitchFamily="49" charset="-122"/>
                  <a:ea typeface="楷体_GB2312" pitchFamily="49" charset="-122"/>
                </a:rPr>
                <a:t>实际上是弦线</a:t>
              </a:r>
              <a:r>
                <a:rPr kumimoji="1" lang="en-US" altLang="zh-CN" b="0" i="1">
                  <a:ea typeface="楷体_GB2312" pitchFamily="49" charset="-122"/>
                </a:rPr>
                <a:t>P</a:t>
              </a:r>
              <a:r>
                <a:rPr kumimoji="1" lang="en-US" altLang="zh-CN" b="0" baseline="-25000">
                  <a:ea typeface="楷体_GB2312" pitchFamily="49" charset="-122"/>
                </a:rPr>
                <a:t>0</a:t>
              </a:r>
              <a:r>
                <a:rPr kumimoji="1" lang="en-US" altLang="zh-CN" b="0" i="1">
                  <a:ea typeface="楷体_GB2312" pitchFamily="49" charset="-122"/>
                </a:rPr>
                <a:t>P</a:t>
              </a:r>
              <a:r>
                <a:rPr kumimoji="1" lang="en-US" altLang="zh-CN" b="0" baseline="-25000">
                  <a:ea typeface="楷体_GB2312" pitchFamily="49" charset="-122"/>
                </a:rPr>
                <a:t>k</a:t>
              </a:r>
              <a:r>
                <a:rPr kumimoji="1" lang="zh-CN" altLang="en-US" b="0">
                  <a:ea typeface="楷体_GB2312" pitchFamily="49" charset="-122"/>
                </a:rPr>
                <a:t>与</a:t>
              </a:r>
              <a:r>
                <a:rPr kumimoji="1" lang="en-US" altLang="zh-CN" b="0" i="1">
                  <a:ea typeface="楷体_GB2312" pitchFamily="49" charset="-122"/>
                </a:rPr>
                <a:t>x</a:t>
              </a:r>
              <a:r>
                <a:rPr kumimoji="1" lang="zh-CN" altLang="en-US" b="0">
                  <a:ea typeface="楷体_GB2312" pitchFamily="49" charset="-122"/>
                </a:rPr>
                <a:t>轴的交点，</a:t>
              </a:r>
            </a:p>
            <a:p>
              <a:pPr eaLnBrk="1" hangingPunct="1">
                <a:lnSpc>
                  <a:spcPct val="125000"/>
                </a:lnSpc>
              </a:pPr>
              <a:r>
                <a:rPr kumimoji="1" lang="zh-CN" altLang="en-US" b="0">
                  <a:ea typeface="楷体_GB2312" pitchFamily="49" charset="-122"/>
                </a:rPr>
                <a:t>因此这种算法称作</a:t>
              </a:r>
              <a:r>
                <a:rPr kumimoji="1" lang="zh-CN" altLang="en-US">
                  <a:ea typeface="楷体_GB2312" pitchFamily="49" charset="-122"/>
                </a:rPr>
                <a:t>弦截法</a:t>
              </a:r>
              <a:r>
                <a:rPr kumimoji="1" lang="en-US" altLang="zh-CN">
                  <a:ea typeface="楷体_GB2312" pitchFamily="49" charset="-122"/>
                </a:rPr>
                <a:t>——</a:t>
              </a:r>
              <a:r>
                <a:rPr kumimoji="1" lang="zh-CN" altLang="en-US">
                  <a:ea typeface="楷体_GB2312" pitchFamily="49" charset="-122"/>
                </a:rPr>
                <a:t>单点弦截法</a:t>
              </a:r>
              <a:r>
                <a:rPr kumimoji="1" lang="zh-CN" altLang="en-US" b="0">
                  <a:ea typeface="楷体_GB2312" pitchFamily="49" charset="-122"/>
                </a:rPr>
                <a:t>。</a:t>
              </a:r>
              <a:endParaRPr kumimoji="1" lang="zh-CN" altLang="en-US" b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4527" name="Line 27"/>
            <p:cNvSpPr>
              <a:spLocks noChangeShapeType="1"/>
            </p:cNvSpPr>
            <p:nvPr/>
          </p:nvSpPr>
          <p:spPr bwMode="auto">
            <a:xfrm>
              <a:off x="2472" y="337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525" name="Rectangle 28"/>
          <p:cNvSpPr>
            <a:spLocks noChangeArrowheads="1"/>
          </p:cNvSpPr>
          <p:nvPr/>
        </p:nvSpPr>
        <p:spPr bwMode="auto">
          <a:xfrm>
            <a:off x="611188" y="4149725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b="0">
                <a:latin typeface="楷体_GB2312" pitchFamily="49" charset="-122"/>
                <a:ea typeface="楷体_GB2312" pitchFamily="49" charset="-122"/>
              </a:rPr>
              <a:t>可见，按公式</a:t>
            </a:r>
          </a:p>
        </p:txBody>
      </p:sp>
      <p:graphicFrame>
        <p:nvGraphicFramePr>
          <p:cNvPr id="64514" name="Object 29"/>
          <p:cNvGraphicFramePr>
            <a:graphicFrameLocks noChangeAspect="1"/>
          </p:cNvGraphicFramePr>
          <p:nvPr/>
        </p:nvGraphicFramePr>
        <p:xfrm>
          <a:off x="2627313" y="3933825"/>
          <a:ext cx="424497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3" name="Equation" r:id="rId3" imgW="2133360" imgH="431640" progId="">
                  <p:embed/>
                </p:oleObj>
              </mc:Choice>
              <mc:Fallback>
                <p:oleObj name="Equation" r:id="rId3" imgW="2133360" imgH="431640" progId="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933825"/>
                        <a:ext cx="4244975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奇秀山川">
  <a:themeElements>
    <a:clrScheme name="Fresh">
      <a:dk1>
        <a:sysClr val="windowText" lastClr="000000"/>
      </a:dk1>
      <a:lt1>
        <a:sysClr val="window" lastClr="FFFFFF"/>
      </a:lt1>
      <a:dk2>
        <a:srgbClr val="89C540"/>
      </a:dk2>
      <a:lt2>
        <a:srgbClr val="F0E5B6"/>
      </a:lt2>
      <a:accent1>
        <a:srgbClr val="3B4F18"/>
      </a:accent1>
      <a:accent2>
        <a:srgbClr val="CCC834"/>
      </a:accent2>
      <a:accent3>
        <a:srgbClr val="F49AE1"/>
      </a:accent3>
      <a:accent4>
        <a:srgbClr val="2AC9DE"/>
      </a:accent4>
      <a:accent5>
        <a:srgbClr val="927B74"/>
      </a:accent5>
      <a:accent6>
        <a:srgbClr val="769F11"/>
      </a:accent6>
      <a:hlink>
        <a:srgbClr val="0A6A21"/>
      </a:hlink>
      <a:folHlink>
        <a:srgbClr val="406EA5"/>
      </a:folHlink>
    </a:clrScheme>
    <a:fontScheme name="奇秀山川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奇秀山川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奇秀山川</Template>
  <TotalTime>7571</TotalTime>
  <Words>8079</Words>
  <Application>Microsoft Office PowerPoint</Application>
  <PresentationFormat>全屏显示(4:3)</PresentationFormat>
  <Paragraphs>948</Paragraphs>
  <Slides>109</Slides>
  <Notes>4</Notes>
  <HiddenSlides>0</HiddenSlides>
  <MMClips>4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109</vt:i4>
      </vt:variant>
    </vt:vector>
  </HeadingPairs>
  <TitlesOfParts>
    <vt:vector size="126" baseType="lpstr">
      <vt:lpstr>맑은 고딕</vt:lpstr>
      <vt:lpstr>黑体</vt:lpstr>
      <vt:lpstr>楷体_GB2312</vt:lpstr>
      <vt:lpstr>宋体</vt:lpstr>
      <vt:lpstr>微软雅黑</vt:lpstr>
      <vt:lpstr>Arial</vt:lpstr>
      <vt:lpstr>Cambria</vt:lpstr>
      <vt:lpstr>Gill Sans MT</vt:lpstr>
      <vt:lpstr>Symbol</vt:lpstr>
      <vt:lpstr>Times New Roman</vt:lpstr>
      <vt:lpstr>Webdings</vt:lpstr>
      <vt:lpstr>Wingdings</vt:lpstr>
      <vt:lpstr>Wingdings 2</vt:lpstr>
      <vt:lpstr>奇秀山川</vt:lpstr>
      <vt:lpstr>Equation</vt:lpstr>
      <vt:lpstr>Microsoft Equation 3.0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2000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Ch.2   非线性方程求根(Solution of Nonlinear Equations )</dc:title>
  <dc:creator>zp</dc:creator>
  <cp:lastModifiedBy>ASUS</cp:lastModifiedBy>
  <cp:revision>477</cp:revision>
  <cp:lastPrinted>2015-03-11T13:50:37Z</cp:lastPrinted>
  <dcterms:created xsi:type="dcterms:W3CDTF">2001-09-27T06:33:28Z</dcterms:created>
  <dcterms:modified xsi:type="dcterms:W3CDTF">2015-03-13T03:30:13Z</dcterms:modified>
</cp:coreProperties>
</file>